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96" r:id="rId1"/>
  </p:sldMasterIdLst>
  <p:handoutMasterIdLst>
    <p:handoutMasterId r:id="rId9"/>
  </p:handoutMasterIdLst>
  <p:sldIdLst>
    <p:sldId id="270" r:id="rId2"/>
    <p:sldId id="265" r:id="rId3"/>
    <p:sldId id="256" r:id="rId4"/>
    <p:sldId id="266" r:id="rId5"/>
    <p:sldId id="267" r:id="rId6"/>
    <p:sldId id="268" r:id="rId7"/>
    <p:sldId id="269" r:id="rId8"/>
  </p:sldIdLst>
  <p:sldSz cx="6858000" cy="9906000" type="A4"/>
  <p:notesSz cx="6797675" cy="9926638"/>
  <p:embeddedFontLst>
    <p:embeddedFont>
      <p:font typeface="Verdana" panose="020B0604030504040204" pitchFamily="34" charset="0"/>
      <p:regular r:id="rId10"/>
      <p:bold r:id="rId11"/>
      <p:italic r:id="rId12"/>
      <p:boldItalic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나눔고딕 ExtraBold" panose="020B0600000101010101" charset="-127"/>
      <p:bold r:id="rId16"/>
    </p:embeddedFont>
    <p:embeddedFont>
      <p:font typeface="Wingdings 2" panose="05020102010507070707" pitchFamily="18" charset="2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0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8F3"/>
    <a:srgbClr val="A6B3C3"/>
    <a:srgbClr val="1F497D"/>
    <a:srgbClr val="BFBFBF"/>
    <a:srgbClr val="0070C0"/>
    <a:srgbClr val="4A9B82"/>
    <a:srgbClr val="D4EAF3"/>
    <a:srgbClr val="AAD2DC"/>
    <a:srgbClr val="BBC2C5"/>
    <a:srgbClr val="AFB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042" y="60"/>
      </p:cViewPr>
      <p:guideLst>
        <p:guide orient="horz" pos="470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11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2019-03-27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48467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1827404"/>
            <a:ext cx="6048375" cy="75547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53090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80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076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25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V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404813" y="3502725"/>
            <a:ext cx="6048375" cy="55602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531813" indent="-358775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04813" y="2147076"/>
            <a:ext cx="6048375" cy="5355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3600" y="3216496"/>
            <a:ext cx="6854400" cy="8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323969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 userDrawn="1"/>
        </p:nvGrpSpPr>
        <p:grpSpPr>
          <a:xfrm>
            <a:off x="404813" y="2436569"/>
            <a:ext cx="6048375" cy="228610"/>
            <a:chOff x="404813" y="2436569"/>
            <a:chExt cx="6048375" cy="22861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41" name="오각형 40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42" name="오각형 41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44" name="직사각형 58"/>
          <p:cNvSpPr>
            <a:spLocks noChangeArrowheads="1"/>
          </p:cNvSpPr>
          <p:nvPr userDrawn="1"/>
        </p:nvSpPr>
        <p:spPr bwMode="auto">
          <a:xfrm>
            <a:off x="404813" y="2779295"/>
            <a:ext cx="6048375" cy="660283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0"/>
          </p:nvPr>
        </p:nvSpPr>
        <p:spPr>
          <a:xfrm>
            <a:off x="620713" y="248279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92441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67138"/>
            <a:ext cx="6048375" cy="71149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7063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2443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67164"/>
            <a:ext cx="6048375" cy="69149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7066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32446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667189"/>
            <a:ext cx="6048375" cy="6714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37068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48638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829114"/>
            <a:ext cx="6048375" cy="65530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53261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878221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20946"/>
            <a:ext cx="6048375" cy="7161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24445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371725" y="9605169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Ⅰ</a:t>
            </a:r>
            <a:r>
              <a:rPr lang="ko-KR" altLang="ko-KR" sz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48223"/>
            <a:ext cx="605724" cy="299628"/>
          </a:xfrm>
          <a:prstGeom prst="rect">
            <a:avLst/>
          </a:prstGeom>
        </p:spPr>
      </p:pic>
      <p:sp>
        <p:nvSpPr>
          <p:cNvPr id="79" name="Text Box 71"/>
          <p:cNvSpPr txBox="1">
            <a:spLocks noChangeArrowheads="1"/>
          </p:cNvSpPr>
          <p:nvPr userDrawn="1"/>
        </p:nvSpPr>
        <p:spPr bwMode="auto">
          <a:xfrm>
            <a:off x="52842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Ⅰ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0"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일반현황</a:t>
            </a:r>
          </a:p>
        </p:txBody>
      </p:sp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3" r:id="rId4"/>
    <p:sldLayoutId id="2147483700" r:id="rId5"/>
    <p:sldLayoutId id="2147483704" r:id="rId6"/>
    <p:sldLayoutId id="2147483705" r:id="rId7"/>
    <p:sldLayoutId id="2147483706" r:id="rId8"/>
    <p:sldLayoutId id="2147483701" r:id="rId9"/>
    <p:sldLayoutId id="2147483708" r:id="rId10"/>
    <p:sldLayoutId id="2147483709" r:id="rId11"/>
    <p:sldLayoutId id="2147483707" r:id="rId12"/>
    <p:sldLayoutId id="2147483702" r:id="rId13"/>
    <p:sldLayoutId id="2147483710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제안요약서</a:t>
            </a:r>
          </a:p>
          <a:p>
            <a:r>
              <a:rPr lang="ko-KR" altLang="en-US" dirty="0"/>
              <a:t>제안배경 및 목적 </a:t>
            </a:r>
          </a:p>
          <a:p>
            <a:r>
              <a:rPr lang="ko-KR" altLang="en-US" dirty="0"/>
              <a:t>제안범위 및 전제 </a:t>
            </a:r>
          </a:p>
          <a:p>
            <a:r>
              <a:rPr lang="ko-KR" altLang="en-US" dirty="0"/>
              <a:t>제안의 특징 및 장점 </a:t>
            </a:r>
          </a:p>
          <a:p>
            <a:r>
              <a:rPr lang="ko-KR" altLang="en-US" dirty="0"/>
              <a:t>기대효과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/>
              <a:t>제안 </a:t>
            </a:r>
            <a:r>
              <a:rPr lang="ko-KR" altLang="en-US" smtClean="0"/>
              <a:t>개요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 요약서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62955" y="466868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요약서</a:t>
            </a:r>
            <a:endParaRPr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20713" y="1528787"/>
            <a:ext cx="5648605" cy="156581"/>
          </a:xfrm>
        </p:spPr>
        <p:txBody>
          <a:bodyPr/>
          <a:lstStyle/>
          <a:p>
            <a:r>
              <a:rPr lang="ko-KR" altLang="en-US" dirty="0" smtClean="0"/>
              <a:t>제안 요약서</a:t>
            </a:r>
            <a:endParaRPr lang="en-US" altLang="ko-KR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02795"/>
              </p:ext>
            </p:extLst>
          </p:nvPr>
        </p:nvGraphicFramePr>
        <p:xfrm>
          <a:off x="418164" y="1828800"/>
          <a:ext cx="6035025" cy="7549663"/>
        </p:xfrm>
        <a:graphic>
          <a:graphicData uri="http://schemas.openxmlformats.org/drawingml/2006/table">
            <a:tbl>
              <a:tblPr/>
              <a:tblGrid>
                <a:gridCol w="1529389"/>
                <a:gridCol w="1199408"/>
                <a:gridCol w="357889"/>
                <a:gridCol w="737085"/>
                <a:gridCol w="235062"/>
                <a:gridCol w="502023"/>
                <a:gridCol w="1474169"/>
              </a:tblGrid>
              <a:tr h="816927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219075" indent="-79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사업추진목적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04775" indent="-104775" algn="l" defTabSz="914400" rtl="0" eaLnBrk="1" latinLnBrk="1" hangingPunct="1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kern="120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저작권기술 성능평가 시스템 개선을 통한 객관적이고 공정한 성능평가 시스템 운영 및 관리</a:t>
                      </a:r>
                      <a:endParaRPr lang="en-US" altLang="ko-KR" sz="1100" b="0" kern="1200" spc="4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4775" indent="-104775" algn="l" defTabSz="914400" rtl="0" eaLnBrk="1" latinLnBrk="1" hangingPunct="1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kern="120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국내 저작권기술 정보 제공 사이트로의 환경 기반 마련</a:t>
                      </a:r>
                      <a:endParaRPr lang="en-US" altLang="ko-KR" sz="1100" b="0" kern="120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16927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219075" indent="-79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사업추진배경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환경에서 유통되는 저작물에 대한 안전한 유통환경 조성 및 적용된 저작권기술 수준에 대한 성능평가 수행 및 점검을 통한 기술적인 조치의 실효성 제고 및 국내 주요 저작권기술 사업에 및 인증 정보 제공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5434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사업추진전략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풍부한 유사</a:t>
                      </a: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수행 경험 및 전문인력을 통한 체계적인 프로젝트 관리</a:t>
                      </a:r>
                      <a:endParaRPr lang="en-US" altLang="ko-KR" sz="1100" b="0" spc="4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 전문가를 통한 성능평가 업무 및 프로세스 개선 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940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20167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20178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8103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총액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 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10,205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10,671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11,000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103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매출액 총액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 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7,470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8,404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8,418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031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조직현황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2" indent="0" algn="l" defTabSz="1076325" rtl="0" eaLnBrk="1" fontAlgn="ctr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소프트웨어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연구소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R&amp;D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그룹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FOSS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사업본부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QA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 : 2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전략마케팅팀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2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솔루션사업팀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프리세일즈팀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3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보안기술컨설팅그룹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12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경영전략본부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 : 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총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85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5434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유사분야 실적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ko-KR" altLang="en-US" sz="1100" b="1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 사업의</a:t>
                      </a:r>
                      <a:r>
                        <a:rPr lang="ko-KR" altLang="en-US" sz="1100" b="1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b="1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 b="1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투입인력 현황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9998" marR="89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특급 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고급 </a:t>
                      </a:r>
                      <a:r>
                        <a:rPr lang="en-US" altLang="ko-KR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중급 </a:t>
                      </a:r>
                      <a:r>
                        <a:rPr lang="en-US" altLang="ko-KR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초급 </a:t>
                      </a:r>
                      <a:r>
                        <a:rPr lang="en-US" altLang="ko-KR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9998" marR="89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434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 방법론 특징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LSWPE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방법론은 프로젝트 특성에 맞도록 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산출물을 테일러링 및 과학적인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기법과 툴을 이용한 프로젝트 관리로 시스템의 품질을 보장합니다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940">
                <a:tc rowSpan="2"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 방법론 장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장점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9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212" marR="43212" marT="36016" marB="3601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단계별 수행 활동 및 품질 검증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관리기법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</a:t>
                      </a: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기반에 따른 산출물</a:t>
                      </a: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98523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성공적 사업수행 방안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성능평가 방안 마련을 위한 기술업체 및 기술전문가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저작권위원회 그리고 사업자와의 긴밀한 협력 관계 유지</a:t>
                      </a:r>
                    </a:p>
                    <a:p>
                      <a:pPr marL="171450" marR="0" lvl="2" indent="-171450" algn="l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SP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인증 획득 경험을 기반으로 프로젝트 범위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품질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자원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위험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의사소통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문서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보안관리가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연동되어 철저한 사업 관리</a:t>
                      </a: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16927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사업수행 차별성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71450" indent="-171450" algn="l">
                        <a:lnSpc>
                          <a:spcPts val="1800"/>
                        </a:lnSpc>
                        <a:buClrTx/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년여의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성능평가 사업 수행 경험을 바탕으로 고객의 </a:t>
                      </a:r>
                      <a:r>
                        <a:rPr lang="ko-KR" altLang="en-US" sz="1100" b="0" spc="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니즈를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정확히 분석하여 결과 도출</a:t>
                      </a:r>
                      <a:endParaRPr lang="en-US" altLang="ko-KR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ts val="1800"/>
                        </a:lnSpc>
                        <a:buClrTx/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누구보다 높은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시스템에 대한 이해력을 바탕으로 최적의 시스템 운영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요약서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4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제안배경 및 목적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제안배경 및 목적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 </a:t>
            </a:r>
            <a:r>
              <a:rPr lang="ko-KR" altLang="en-US" sz="1600" dirty="0" smtClean="0">
                <a:latin typeface="+mn-ea"/>
                <a:ea typeface="+mn-ea"/>
              </a:rPr>
              <a:t>제안배경 및 목적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 하드 등록제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시행으로 인한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 하드 등록 요건에 해당하는 저작권기술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성능평가를 통하여 기술적인 조치 실효성 제고 필요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IT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산업의 발달 및 초고화질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(UHD)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등 영상물 유통에 따른 워터마크 기술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·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포렌식마크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기술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 시스템의 기술 수준 변화 대응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국내 저작권기술에 대한 홍보 등 저작권 정보 제공을 위한 환경 조성 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90105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배경 및 목적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79413" y="3406782"/>
            <a:ext cx="6094412" cy="577693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3919483"/>
            <a:ext cx="589597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53"/>
          <p:cNvGrpSpPr>
            <a:grpSpLocks/>
          </p:cNvGrpSpPr>
          <p:nvPr/>
        </p:nvGrpSpPr>
        <p:grpSpPr bwMode="auto">
          <a:xfrm>
            <a:off x="1447800" y="6002283"/>
            <a:ext cx="3933825" cy="755650"/>
            <a:chOff x="921" y="3644"/>
            <a:chExt cx="2478" cy="476"/>
          </a:xfrm>
        </p:grpSpPr>
        <p:grpSp>
          <p:nvGrpSpPr>
            <p:cNvPr id="28" name="Group 128"/>
            <p:cNvGrpSpPr>
              <a:grpSpLocks/>
            </p:cNvGrpSpPr>
            <p:nvPr/>
          </p:nvGrpSpPr>
          <p:grpSpPr bwMode="auto">
            <a:xfrm>
              <a:off x="921" y="3644"/>
              <a:ext cx="2478" cy="476"/>
              <a:chOff x="770" y="1889"/>
              <a:chExt cx="3262" cy="629"/>
            </a:xfrm>
          </p:grpSpPr>
          <p:sp>
            <p:nvSpPr>
              <p:cNvPr id="31" name="Freeform 129"/>
              <p:cNvSpPr>
                <a:spLocks/>
              </p:cNvSpPr>
              <p:nvPr/>
            </p:nvSpPr>
            <p:spPr bwMode="auto">
              <a:xfrm>
                <a:off x="770" y="2197"/>
                <a:ext cx="1183" cy="321"/>
              </a:xfrm>
              <a:custGeom>
                <a:avLst/>
                <a:gdLst>
                  <a:gd name="T0" fmla="*/ 764 w 944"/>
                  <a:gd name="T1" fmla="*/ 208 h 208"/>
                  <a:gd name="T2" fmla="*/ 944 w 944"/>
                  <a:gd name="T3" fmla="*/ 0 h 208"/>
                  <a:gd name="T4" fmla="*/ 0 w 944"/>
                  <a:gd name="T5" fmla="*/ 208 h 208"/>
                  <a:gd name="T6" fmla="*/ 764 w 944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4" h="208">
                    <a:moveTo>
                      <a:pt x="764" y="208"/>
                    </a:moveTo>
                    <a:lnTo>
                      <a:pt x="944" y="0"/>
                    </a:lnTo>
                    <a:lnTo>
                      <a:pt x="0" y="208"/>
                    </a:lnTo>
                    <a:lnTo>
                      <a:pt x="764" y="2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2" name="Freeform 130"/>
              <p:cNvSpPr>
                <a:spLocks/>
              </p:cNvSpPr>
              <p:nvPr/>
            </p:nvSpPr>
            <p:spPr bwMode="auto">
              <a:xfrm>
                <a:off x="2863" y="2192"/>
                <a:ext cx="1169" cy="326"/>
              </a:xfrm>
              <a:custGeom>
                <a:avLst/>
                <a:gdLst>
                  <a:gd name="T0" fmla="*/ 180 w 932"/>
                  <a:gd name="T1" fmla="*/ 212 h 212"/>
                  <a:gd name="T2" fmla="*/ 0 w 932"/>
                  <a:gd name="T3" fmla="*/ 0 h 212"/>
                  <a:gd name="T4" fmla="*/ 932 w 932"/>
                  <a:gd name="T5" fmla="*/ 212 h 212"/>
                  <a:gd name="T6" fmla="*/ 180 w 932"/>
                  <a:gd name="T7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2" h="212">
                    <a:moveTo>
                      <a:pt x="180" y="212"/>
                    </a:moveTo>
                    <a:lnTo>
                      <a:pt x="0" y="0"/>
                    </a:lnTo>
                    <a:lnTo>
                      <a:pt x="932" y="212"/>
                    </a:lnTo>
                    <a:lnTo>
                      <a:pt x="180" y="2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3" name="Freeform 131"/>
              <p:cNvSpPr>
                <a:spLocks/>
              </p:cNvSpPr>
              <p:nvPr/>
            </p:nvSpPr>
            <p:spPr bwMode="auto">
              <a:xfrm>
                <a:off x="1498" y="1889"/>
                <a:ext cx="1813" cy="629"/>
              </a:xfrm>
              <a:custGeom>
                <a:avLst/>
                <a:gdLst>
                  <a:gd name="T0" fmla="*/ 211 w 1445"/>
                  <a:gd name="T1" fmla="*/ 408 h 408"/>
                  <a:gd name="T2" fmla="*/ 388 w 1445"/>
                  <a:gd name="T3" fmla="*/ 184 h 408"/>
                  <a:gd name="T4" fmla="*/ 0 w 1445"/>
                  <a:gd name="T5" fmla="*/ 264 h 408"/>
                  <a:gd name="T6" fmla="*/ 725 w 1445"/>
                  <a:gd name="T7" fmla="*/ 0 h 408"/>
                  <a:gd name="T8" fmla="*/ 1445 w 1445"/>
                  <a:gd name="T9" fmla="*/ 264 h 408"/>
                  <a:gd name="T10" fmla="*/ 1061 w 1445"/>
                  <a:gd name="T11" fmla="*/ 182 h 408"/>
                  <a:gd name="T12" fmla="*/ 1245 w 1445"/>
                  <a:gd name="T13" fmla="*/ 408 h 408"/>
                  <a:gd name="T14" fmla="*/ 211 w 1445"/>
                  <a:gd name="T1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5" h="408">
                    <a:moveTo>
                      <a:pt x="211" y="408"/>
                    </a:moveTo>
                    <a:lnTo>
                      <a:pt x="388" y="184"/>
                    </a:lnTo>
                    <a:lnTo>
                      <a:pt x="0" y="264"/>
                    </a:lnTo>
                    <a:lnTo>
                      <a:pt x="725" y="0"/>
                    </a:lnTo>
                    <a:lnTo>
                      <a:pt x="1445" y="264"/>
                    </a:lnTo>
                    <a:lnTo>
                      <a:pt x="1061" y="182"/>
                    </a:lnTo>
                    <a:lnTo>
                      <a:pt x="1245" y="408"/>
                    </a:lnTo>
                    <a:lnTo>
                      <a:pt x="211" y="4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29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1722" y="3826"/>
              <a:ext cx="876" cy="12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sz="1400" i="1" kern="10" dirty="0" smtClean="0">
                  <a:solidFill>
                    <a:srgbClr val="003399"/>
                  </a:solidFill>
                  <a:latin typeface="+mn-ea"/>
                </a:rPr>
                <a:t>제안배경 </a:t>
              </a:r>
              <a:r>
                <a:rPr lang="ko-KR" altLang="en-US" sz="1400" i="1" kern="10" dirty="0">
                  <a:solidFill>
                    <a:srgbClr val="003399"/>
                  </a:solidFill>
                  <a:latin typeface="+mn-ea"/>
                </a:rPr>
                <a:t>및 필요성</a:t>
              </a:r>
            </a:p>
          </p:txBody>
        </p:sp>
      </p:grpSp>
      <p:sp>
        <p:nvSpPr>
          <p:cNvPr id="34" name="Rectangle 125"/>
          <p:cNvSpPr>
            <a:spLocks noChangeArrowheads="1"/>
          </p:cNvSpPr>
          <p:nvPr/>
        </p:nvSpPr>
        <p:spPr bwMode="auto">
          <a:xfrm>
            <a:off x="2992835" y="5641977"/>
            <a:ext cx="902491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저작권 관련 기술</a:t>
            </a:r>
            <a:endParaRPr lang="en-US" altLang="ko-KR" sz="1050" b="1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변화 대응</a:t>
            </a:r>
            <a:endParaRPr lang="ko-KR" altLang="en-US" sz="1050" b="1" dirty="0">
              <a:latin typeface="+mn-ea"/>
              <a:ea typeface="+mn-ea"/>
            </a:endParaRPr>
          </a:p>
        </p:txBody>
      </p:sp>
      <p:sp>
        <p:nvSpPr>
          <p:cNvPr id="35" name="Text Box 126"/>
          <p:cNvSpPr txBox="1">
            <a:spLocks noChangeArrowheads="1"/>
          </p:cNvSpPr>
          <p:nvPr/>
        </p:nvSpPr>
        <p:spPr bwMode="auto">
          <a:xfrm>
            <a:off x="4854252" y="5499045"/>
            <a:ext cx="1053172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저작권기술  홍보 등</a:t>
            </a:r>
            <a:endParaRPr lang="en-US" altLang="ko-KR" sz="1050" b="1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정보 제공 환경 조성</a:t>
            </a:r>
            <a:endParaRPr lang="ko-KR" altLang="en-US" sz="1050" b="1" dirty="0" smtClean="0">
              <a:latin typeface="+mn-ea"/>
              <a:ea typeface="+mn-ea"/>
            </a:endParaRPr>
          </a:p>
        </p:txBody>
      </p:sp>
      <p:sp>
        <p:nvSpPr>
          <p:cNvPr id="36" name="Text Box 127"/>
          <p:cNvSpPr txBox="1">
            <a:spLocks noChangeArrowheads="1"/>
          </p:cNvSpPr>
          <p:nvPr/>
        </p:nvSpPr>
        <p:spPr bwMode="auto">
          <a:xfrm>
            <a:off x="1103797" y="5502220"/>
            <a:ext cx="721351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기술적인조치</a:t>
            </a:r>
            <a:endParaRPr lang="en-US" altLang="ko-KR" sz="1050" b="1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실효성 제고</a:t>
            </a:r>
            <a:endParaRPr lang="en-US" altLang="ko-KR" sz="1050" b="1" dirty="0" smtClean="0">
              <a:latin typeface="+mn-ea"/>
              <a:ea typeface="+mn-ea"/>
            </a:endParaRPr>
          </a:p>
        </p:txBody>
      </p:sp>
      <p:pic>
        <p:nvPicPr>
          <p:cNvPr id="37" name="Picture 2" descr="그림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/>
          <a:stretch>
            <a:fillRect/>
          </a:stretch>
        </p:blipFill>
        <p:spPr bwMode="auto">
          <a:xfrm>
            <a:off x="619125" y="3770258"/>
            <a:ext cx="558323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137"/>
          <p:cNvGrpSpPr>
            <a:grpSpLocks/>
          </p:cNvGrpSpPr>
          <p:nvPr/>
        </p:nvGrpSpPr>
        <p:grpSpPr bwMode="auto">
          <a:xfrm>
            <a:off x="496888" y="6716658"/>
            <a:ext cx="1914525" cy="2132012"/>
            <a:chOff x="561975" y="6434138"/>
            <a:chExt cx="1858913" cy="2767334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63564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40" name="Group 6"/>
            <p:cNvGrpSpPr>
              <a:grpSpLocks/>
            </p:cNvGrpSpPr>
            <p:nvPr/>
          </p:nvGrpSpPr>
          <p:grpSpPr bwMode="auto">
            <a:xfrm>
              <a:off x="561975" y="6434138"/>
              <a:ext cx="1858684" cy="634031"/>
              <a:chOff x="2171" y="1299"/>
              <a:chExt cx="1696" cy="401"/>
            </a:xfrm>
          </p:grpSpPr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84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저작권기술 성능평가 시스템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43" name="Picture 3" descr="화살표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5067245"/>
            <a:ext cx="21272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143"/>
          <p:cNvGrpSpPr>
            <a:grpSpLocks/>
          </p:cNvGrpSpPr>
          <p:nvPr/>
        </p:nvGrpSpPr>
        <p:grpSpPr bwMode="auto">
          <a:xfrm>
            <a:off x="2492375" y="6716658"/>
            <a:ext cx="1858963" cy="2132012"/>
            <a:chOff x="2667506" y="6434137"/>
            <a:chExt cx="1858913" cy="2767335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669095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2667506" y="6434137"/>
              <a:ext cx="1858684" cy="627706"/>
              <a:chOff x="2171" y="1299"/>
              <a:chExt cx="1696" cy="397"/>
            </a:xfrm>
          </p:grpSpPr>
          <p:sp>
            <p:nvSpPr>
              <p:cNvPr id="47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80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저작권기술 가이드라인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9" name="그룹 148"/>
          <p:cNvGrpSpPr>
            <a:grpSpLocks/>
          </p:cNvGrpSpPr>
          <p:nvPr/>
        </p:nvGrpSpPr>
        <p:grpSpPr bwMode="auto">
          <a:xfrm>
            <a:off x="4486275" y="6716658"/>
            <a:ext cx="1900238" cy="2124075"/>
            <a:chOff x="4633782" y="6434137"/>
            <a:chExt cx="1858913" cy="2767335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4635371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51" name="Group 6"/>
            <p:cNvGrpSpPr>
              <a:grpSpLocks/>
            </p:cNvGrpSpPr>
            <p:nvPr/>
          </p:nvGrpSpPr>
          <p:grpSpPr bwMode="auto">
            <a:xfrm>
              <a:off x="4633782" y="6434137"/>
              <a:ext cx="1858684" cy="624544"/>
              <a:chOff x="2171" y="1299"/>
              <a:chExt cx="1696" cy="395"/>
            </a:xfrm>
          </p:grpSpPr>
          <p:sp>
            <p:nvSpPr>
              <p:cNvPr id="52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78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저작권 정보 제공 포털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4" name="TextBox 154"/>
          <p:cNvSpPr txBox="1">
            <a:spLocks noChangeArrowheads="1"/>
          </p:cNvSpPr>
          <p:nvPr/>
        </p:nvSpPr>
        <p:spPr bwMode="auto">
          <a:xfrm>
            <a:off x="4487898" y="7318622"/>
            <a:ext cx="1889089" cy="12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해외진출 관련 국내 저작권기술 사업자 및 기술 인증 정보 제공 환경 부재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저작권기술 홍보 기능 강화 및 종합 정보 서비스 기반 마련 필요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  <p:sp>
        <p:nvSpPr>
          <p:cNvPr id="55" name="WordArt 124"/>
          <p:cNvSpPr>
            <a:spLocks noChangeArrowheads="1" noChangeShapeType="1" noTextEdit="1"/>
          </p:cNvSpPr>
          <p:nvPr/>
        </p:nvSpPr>
        <p:spPr bwMode="auto">
          <a:xfrm>
            <a:off x="836831" y="3949645"/>
            <a:ext cx="5287526" cy="322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smtClean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온라인 환경에서 유통되는 저작물에 대한 건전하고</a:t>
            </a:r>
            <a:endParaRPr lang="ko-KR" altLang="en-US" b="1" kern="10" dirty="0">
              <a:gradFill rotWithShape="1">
                <a:gsLst>
                  <a:gs pos="0">
                    <a:srgbClr val="0026C8"/>
                  </a:gs>
                  <a:gs pos="100000">
                    <a:srgbClr val="00125D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56" name="WordArt 124"/>
          <p:cNvSpPr>
            <a:spLocks noChangeArrowheads="1" noChangeShapeType="1" noTextEdit="1"/>
          </p:cNvSpPr>
          <p:nvPr/>
        </p:nvSpPr>
        <p:spPr bwMode="auto">
          <a:xfrm>
            <a:off x="2065338" y="4454470"/>
            <a:ext cx="2709862" cy="3238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smtClean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안전한 저작물 유통환경 조성</a:t>
            </a:r>
            <a:endParaRPr lang="ko-KR" altLang="en-US" b="1" kern="10" dirty="0">
              <a:gradFill rotWithShape="1">
                <a:gsLst>
                  <a:gs pos="0">
                    <a:srgbClr val="0026C8"/>
                  </a:gs>
                  <a:gs pos="100000">
                    <a:srgbClr val="00125D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57" name="TextBox 157"/>
          <p:cNvSpPr txBox="1">
            <a:spLocks noChangeArrowheads="1"/>
          </p:cNvSpPr>
          <p:nvPr/>
        </p:nvSpPr>
        <p:spPr bwMode="auto">
          <a:xfrm>
            <a:off x="2493963" y="7318622"/>
            <a:ext cx="1863725" cy="12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초고화질</a:t>
            </a:r>
            <a:r>
              <a:rPr lang="en-US" altLang="ko-KR" sz="1050" smtClean="0">
                <a:latin typeface="+mn-ea"/>
                <a:ea typeface="+mn-ea"/>
              </a:rPr>
              <a:t>(UDH)</a:t>
            </a:r>
            <a:r>
              <a:rPr lang="ko-KR" altLang="en-US" sz="1050" smtClean="0">
                <a:latin typeface="+mn-ea"/>
                <a:ea typeface="+mn-ea"/>
              </a:rPr>
              <a:t>등 방송용 콘텐츠 유통 환경 조성을 위한 워터마크기술</a:t>
            </a:r>
            <a:r>
              <a:rPr lang="en-US" altLang="ko-KR" sz="1050" smtClean="0">
                <a:latin typeface="+mn-ea"/>
                <a:ea typeface="+mn-ea"/>
              </a:rPr>
              <a:t>·</a:t>
            </a:r>
            <a:r>
              <a:rPr lang="ko-KR" altLang="en-US" sz="1050" smtClean="0">
                <a:latin typeface="+mn-ea"/>
                <a:ea typeface="+mn-ea"/>
              </a:rPr>
              <a:t>포렌식마크기술 성능평가 확대 기반 마련</a:t>
            </a:r>
            <a:endParaRPr lang="en-US" altLang="ko-KR" sz="105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신뢰성 있는 기술 검증 등 관련 산업의 경쟁력 강화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58" name="TextBox 153"/>
          <p:cNvSpPr txBox="1">
            <a:spLocks noChangeArrowheads="1"/>
          </p:cNvSpPr>
          <p:nvPr/>
        </p:nvSpPr>
        <p:spPr bwMode="auto">
          <a:xfrm>
            <a:off x="512762" y="7318622"/>
            <a:ext cx="1970088" cy="142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안전한 저작물 유통 환경 조성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공정하고 객관적인 저작권기술 성능평가 시스템 운영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성능평가를 통과한 기술에 대한 기술적인 조치 이행여부 평가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기술적인 조치 운영 관리 강화 필요</a:t>
            </a:r>
            <a:endParaRPr lang="en-US" altLang="ko-KR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제안범위 및 전제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제안범위 및 전제</a:t>
            </a:r>
            <a:endParaRPr lang="ko-KR" altLang="en-US" dirty="0"/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제안범위 및 전제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범위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사업은 저작권기술 성능평가를 위한 데이타셋 구축 및 구축된 데이타셋을 기반으로 필터링 기술 성능평가 및 포렌식기술 성능평가를 그 기반으로 함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위원회에서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운영중인 홈페이지내의 업무포털 연계를 통한 저작권 기술 및 정보 제공을 그 범위로 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71198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/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/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/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/>
                <a:t>주요 사업 내용</a:t>
              </a:r>
              <a:endParaRPr lang="ko-KR" altLang="en-US" sz="1100" dirty="0"/>
            </a:p>
          </p:txBody>
        </p:sp>
      </p:grpSp>
      <p:sp>
        <p:nvSpPr>
          <p:cNvPr id="59" name="AutoShape 116"/>
          <p:cNvSpPr>
            <a:spLocks noChangeArrowheads="1"/>
          </p:cNvSpPr>
          <p:nvPr/>
        </p:nvSpPr>
        <p:spPr bwMode="auto">
          <a:xfrm>
            <a:off x="461963" y="3041401"/>
            <a:ext cx="1008062" cy="1407220"/>
          </a:xfrm>
          <a:prstGeom prst="roundRect">
            <a:avLst>
              <a:gd name="adj" fmla="val 2593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100" dirty="0">
              <a:solidFill>
                <a:srgbClr val="000000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0" name="AutoShape 118"/>
          <p:cNvSpPr>
            <a:spLocks noChangeArrowheads="1"/>
          </p:cNvSpPr>
          <p:nvPr/>
        </p:nvSpPr>
        <p:spPr bwMode="auto">
          <a:xfrm>
            <a:off x="1544638" y="3041401"/>
            <a:ext cx="4824412" cy="14027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기술적조치 정보시스템 시스템</a:t>
            </a:r>
            <a:r>
              <a:rPr lang="en-US" altLang="ko-KR" sz="1100">
                <a:latin typeface="+mj-lt"/>
                <a:ea typeface="나눔바른고딕" panose="020B0603020101020101" pitchFamily="50" charset="-127"/>
              </a:rPr>
              <a:t>(TMIS) </a:t>
            </a: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운영 및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관리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시스템 기능 개선 및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운영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저작권기술 정보 제공 사이트 개발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1" name="Rectangle 119"/>
          <p:cNvSpPr>
            <a:spLocks noChangeArrowheads="1"/>
          </p:cNvSpPr>
          <p:nvPr/>
        </p:nvSpPr>
        <p:spPr bwMode="auto">
          <a:xfrm>
            <a:off x="546007" y="3665233"/>
            <a:ext cx="83997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/>
            <a:r>
              <a:rPr lang="ko-KR" altLang="en-US" sz="1100" b="1" dirty="0" smtClean="0">
                <a:solidFill>
                  <a:srgbClr val="000000"/>
                </a:solidFill>
                <a:latin typeface="+mj-lt"/>
                <a:ea typeface="나눔바른고딕" panose="020B0603020101020101" pitchFamily="50" charset="-127"/>
              </a:rPr>
              <a:t>주요 사업 </a:t>
            </a:r>
            <a:r>
              <a:rPr lang="ko-KR" altLang="en-US" sz="1100" b="1" dirty="0">
                <a:solidFill>
                  <a:srgbClr val="000000"/>
                </a:solidFill>
                <a:latin typeface="+mj-lt"/>
                <a:ea typeface="나눔바른고딕" panose="020B0603020101020101" pitchFamily="50" charset="-127"/>
              </a:rPr>
              <a:t>내용</a:t>
            </a:r>
          </a:p>
        </p:txBody>
      </p:sp>
      <p:sp>
        <p:nvSpPr>
          <p:cNvPr id="62" name="AutoShape 32"/>
          <p:cNvSpPr>
            <a:spLocks noChangeArrowheads="1"/>
          </p:cNvSpPr>
          <p:nvPr/>
        </p:nvSpPr>
        <p:spPr bwMode="auto">
          <a:xfrm rot="10800000" flipV="1">
            <a:off x="484188" y="4887913"/>
            <a:ext cx="5884862" cy="4503737"/>
          </a:xfrm>
          <a:prstGeom prst="roundRect">
            <a:avLst>
              <a:gd name="adj" fmla="val 1528"/>
            </a:avLst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defRPr/>
            </a:pPr>
            <a:endParaRPr lang="ko-KR" altLang="ko-KR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3" name="AutoShape 33"/>
          <p:cNvSpPr>
            <a:spLocks noChangeArrowheads="1"/>
          </p:cNvSpPr>
          <p:nvPr/>
        </p:nvSpPr>
        <p:spPr bwMode="auto">
          <a:xfrm flipV="1">
            <a:off x="542925" y="5126036"/>
            <a:ext cx="2746541" cy="1874311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4" name="AutoShape 34"/>
          <p:cNvSpPr>
            <a:spLocks noChangeArrowheads="1"/>
          </p:cNvSpPr>
          <p:nvPr/>
        </p:nvSpPr>
        <p:spPr bwMode="auto">
          <a:xfrm flipV="1">
            <a:off x="3519540" y="5126034"/>
            <a:ext cx="2747489" cy="4165603"/>
          </a:xfrm>
          <a:prstGeom prst="roundRect">
            <a:avLst>
              <a:gd name="adj" fmla="val 2675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5" name="AutoShape 36"/>
          <p:cNvSpPr>
            <a:spLocks noChangeArrowheads="1"/>
          </p:cNvSpPr>
          <p:nvPr/>
        </p:nvSpPr>
        <p:spPr bwMode="auto">
          <a:xfrm rot="10800000" flipV="1">
            <a:off x="539750" y="7231063"/>
            <a:ext cx="2749716" cy="2060575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6" name="AutoShape 116"/>
          <p:cNvSpPr>
            <a:spLocks noChangeArrowheads="1"/>
          </p:cNvSpPr>
          <p:nvPr/>
        </p:nvSpPr>
        <p:spPr bwMode="auto">
          <a:xfrm>
            <a:off x="544514" y="4951413"/>
            <a:ext cx="2744952" cy="414337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기술적조치 정보시스템 </a:t>
            </a:r>
            <a:r>
              <a:rPr lang="ko-KR" altLang="en-US" sz="1100" b="1" smtClean="0">
                <a:latin typeface="+mj-lt"/>
                <a:ea typeface="나눔바른고딕" panose="020B0603020101020101" pitchFamily="50" charset="-127"/>
              </a:rPr>
              <a:t>시스템</a:t>
            </a:r>
            <a:r>
              <a:rPr lang="en-US" altLang="ko-KR" sz="1100" b="1" smtClean="0">
                <a:latin typeface="+mj-lt"/>
                <a:ea typeface="나눔바른고딕" panose="020B0603020101020101" pitchFamily="50" charset="-127"/>
              </a:rPr>
              <a:t> </a:t>
            </a: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운영 및 관리</a:t>
            </a:r>
            <a:endParaRPr lang="en-US" altLang="ko-KR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7" name="AutoShape 116"/>
          <p:cNvSpPr>
            <a:spLocks noChangeArrowheads="1"/>
          </p:cNvSpPr>
          <p:nvPr/>
        </p:nvSpPr>
        <p:spPr bwMode="auto">
          <a:xfrm>
            <a:off x="3519539" y="4951413"/>
            <a:ext cx="2747489" cy="414337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시스템 기능 개선 및 운영</a:t>
            </a:r>
            <a:endParaRPr lang="ko-KR" altLang="en-US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8" name="AutoShape 116"/>
          <p:cNvSpPr>
            <a:spLocks noChangeArrowheads="1"/>
          </p:cNvSpPr>
          <p:nvPr/>
        </p:nvSpPr>
        <p:spPr bwMode="auto">
          <a:xfrm>
            <a:off x="555624" y="7139781"/>
            <a:ext cx="2749776" cy="517525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저작권기술 정보 제공 사이트 개발</a:t>
            </a:r>
            <a:endParaRPr lang="ko-KR" altLang="en-US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9" name="AutoShape 77"/>
          <p:cNvSpPr>
            <a:spLocks noChangeArrowheads="1"/>
          </p:cNvSpPr>
          <p:nvPr/>
        </p:nvSpPr>
        <p:spPr bwMode="auto">
          <a:xfrm>
            <a:off x="619449" y="5464441"/>
            <a:ext cx="2288366" cy="1444625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저작권기술 성능평가 시스템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운영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100">
                <a:latin typeface="+mj-lt"/>
                <a:ea typeface="나눔바른고딕" panose="020B0603020101020101" pitchFamily="50" charset="-127"/>
              </a:rPr>
              <a:t>DB</a:t>
            </a: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구축 서비스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운영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시스템 운영 및 관리 등 업무지원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0" name="AutoShape 78"/>
          <p:cNvSpPr>
            <a:spLocks noChangeArrowheads="1"/>
          </p:cNvSpPr>
          <p:nvPr/>
        </p:nvSpPr>
        <p:spPr bwMode="auto">
          <a:xfrm>
            <a:off x="3599239" y="5464441"/>
            <a:ext cx="2667790" cy="1433512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특징기반 필터링 기술 성능평가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워터마크</a:t>
            </a:r>
            <a:r>
              <a:rPr lang="en-US" altLang="ko-KR" sz="1100" smtClean="0">
                <a:latin typeface="+mj-lt"/>
                <a:ea typeface="나눔바른고딕" panose="020B0603020101020101" pitchFamily="50" charset="-127"/>
              </a:rPr>
              <a:t>/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포렌식마크 성능평가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성능평가 수행을 위한 신규 데이타셋 구축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시스템 연계 및 </a:t>
            </a:r>
            <a:r>
              <a:rPr lang="en-US" altLang="ko-KR" sz="1100" smtClean="0">
                <a:latin typeface="+mj-lt"/>
                <a:ea typeface="나눔바른고딕" panose="020B0603020101020101" pitchFamily="50" charset="-127"/>
              </a:rPr>
              <a:t>UI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개선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저작권기술 성능평가 </a:t>
            </a:r>
            <a:r>
              <a:rPr lang="en-US" altLang="ko-KR" sz="1100" smtClean="0">
                <a:latin typeface="+mj-lt"/>
                <a:ea typeface="나눔바른고딕" panose="020B0603020101020101" pitchFamily="50" charset="-127"/>
              </a:rPr>
              <a:t>PC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도입 및 설치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시스템 운용 환경 전환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1" name="AutoShape 78"/>
          <p:cNvSpPr>
            <a:spLocks noChangeArrowheads="1"/>
          </p:cNvSpPr>
          <p:nvPr/>
        </p:nvSpPr>
        <p:spPr bwMode="auto">
          <a:xfrm>
            <a:off x="619449" y="7612246"/>
            <a:ext cx="2567817" cy="1714500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국내 저작권기술 현황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관리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저작권기술 홍보 영상 서비스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관리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사이트 운영 관련 기능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04812" y="4564048"/>
            <a:ext cx="6048375" cy="228610"/>
            <a:chOff x="404813" y="1878221"/>
            <a:chExt cx="6048375" cy="228610"/>
          </a:xfrm>
        </p:grpSpPr>
        <p:grpSp>
          <p:nvGrpSpPr>
            <p:cNvPr id="88" name="그룹 8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0" name="그룹 8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93" name="오각형 9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j-lt"/>
                  </a:endParaRPr>
                </a:p>
              </p:txBody>
            </p:sp>
            <p:sp>
              <p:nvSpPr>
                <p:cNvPr id="94" name="오각형 9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1" name="직사각형 9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j-lt"/>
                </a:endParaRPr>
              </a:p>
            </p:txBody>
          </p:sp>
          <p:sp>
            <p:nvSpPr>
              <p:cNvPr id="92" name="직사각형 9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j-lt"/>
                </a:endParaRPr>
              </a:p>
            </p:txBody>
          </p:sp>
        </p:grpSp>
        <p:sp>
          <p:nvSpPr>
            <p:cNvPr id="8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j-lt"/>
                </a:rPr>
                <a:t>세부 사업 수행 범위</a:t>
              </a:r>
              <a:endParaRPr lang="ko-KR" altLang="en-US" sz="1100" dirty="0">
                <a:latin typeface="+mj-lt"/>
              </a:endParaRPr>
            </a:p>
          </p:txBody>
        </p:sp>
      </p:grp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6001428" y="694469"/>
            <a:ext cx="73846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3.1 </a:t>
            </a:r>
            <a:r>
              <a:rPr lang="ko-KR" altLang="en-US" dirty="0"/>
              <a:t>제안 범위</a:t>
            </a:r>
          </a:p>
        </p:txBody>
      </p:sp>
    </p:spTree>
    <p:extLst>
      <p:ext uri="{BB962C8B-B14F-4D97-AF65-F5344CB8AC3E}">
        <p14:creationId xmlns:p14="http://schemas.microsoft.com/office/powerpoint/2010/main" val="33578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제안범위 및 전제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3.2 </a:t>
            </a:r>
            <a:r>
              <a:rPr lang="ko-KR" altLang="en-US" sz="1400" dirty="0" smtClean="0">
                <a:latin typeface="+mn-ea"/>
                <a:ea typeface="+mn-ea"/>
              </a:rPr>
              <a:t>전제 조건</a:t>
            </a:r>
            <a:endParaRPr lang="en-US" altLang="ko-KR" sz="14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사업의 원활한 수행 및 성공적인 완료를 위해 한국저작권위원회와 제안사간의 신뢰를 바탕으로 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Win-Win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관계 구축필요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긴밀한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업무협조체계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제안사항 변경 시 충분한 협의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한국저작권위원회의 적극적인 참여와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지원 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8665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전제 조건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6001428" y="694469"/>
            <a:ext cx="73846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3.2 </a:t>
            </a:r>
            <a:r>
              <a:rPr lang="ko-KR" altLang="en-US" dirty="0">
                <a:latin typeface="+mn-ea"/>
                <a:ea typeface="+mn-ea"/>
              </a:rPr>
              <a:t>전제 조건</a:t>
            </a:r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490538" y="3086100"/>
            <a:ext cx="809625" cy="984250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AutoShape 13"/>
          <p:cNvSpPr>
            <a:spLocks noChangeArrowheads="1"/>
          </p:cNvSpPr>
          <p:nvPr/>
        </p:nvSpPr>
        <p:spPr bwMode="auto">
          <a:xfrm>
            <a:off x="490030" y="2884519"/>
            <a:ext cx="5760000" cy="588962"/>
          </a:xfrm>
          <a:prstGeom prst="roundRect">
            <a:avLst>
              <a:gd name="adj" fmla="val 22644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504825" y="3136900"/>
            <a:ext cx="5873750" cy="949325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AutoShape 15"/>
          <p:cNvSpPr>
            <a:spLocks noChangeArrowheads="1"/>
          </p:cNvSpPr>
          <p:nvPr/>
        </p:nvSpPr>
        <p:spPr bwMode="auto">
          <a:xfrm>
            <a:off x="1244600" y="3178175"/>
            <a:ext cx="5110163" cy="862013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534988" y="3292475"/>
            <a:ext cx="6762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업체협의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2111375" y="3252788"/>
            <a:ext cx="4248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제안사와 협력사간 원활한 의사소통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현황파악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이슈 발생 시 신속한 대안 마련 및 협의를 통한 의사 결정 등을 위한 적극적인 의사 소통</a:t>
            </a:r>
            <a:endParaRPr lang="en-US" altLang="ko-KR" sz="105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45" name="Picture 73" descr="man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3602038"/>
            <a:ext cx="6048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83"/>
          <p:cNvSpPr>
            <a:spLocks noChangeArrowheads="1"/>
          </p:cNvSpPr>
          <p:nvPr/>
        </p:nvSpPr>
        <p:spPr bwMode="auto">
          <a:xfrm>
            <a:off x="757238" y="2928315"/>
            <a:ext cx="138339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유관기관간 업무협의 지원</a:t>
            </a:r>
          </a:p>
        </p:txBody>
      </p:sp>
      <p:sp>
        <p:nvSpPr>
          <p:cNvPr id="47" name="AutoShape 90"/>
          <p:cNvSpPr>
            <a:spLocks noChangeArrowheads="1"/>
          </p:cNvSpPr>
          <p:nvPr/>
        </p:nvSpPr>
        <p:spPr bwMode="gray">
          <a:xfrm>
            <a:off x="1303338" y="3211513"/>
            <a:ext cx="739775" cy="79692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1323773" y="3471111"/>
            <a:ext cx="66556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의사소통</a:t>
            </a:r>
          </a:p>
        </p:txBody>
      </p: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490538" y="4406900"/>
            <a:ext cx="809625" cy="985838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AutoShape 26"/>
          <p:cNvSpPr>
            <a:spLocks noChangeArrowheads="1"/>
          </p:cNvSpPr>
          <p:nvPr/>
        </p:nvSpPr>
        <p:spPr bwMode="auto">
          <a:xfrm>
            <a:off x="490030" y="4205319"/>
            <a:ext cx="5760000" cy="588962"/>
          </a:xfrm>
          <a:prstGeom prst="roundRect">
            <a:avLst>
              <a:gd name="adj" fmla="val 25806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AutoShape 27"/>
          <p:cNvSpPr>
            <a:spLocks noChangeArrowheads="1"/>
          </p:cNvSpPr>
          <p:nvPr/>
        </p:nvSpPr>
        <p:spPr bwMode="auto">
          <a:xfrm>
            <a:off x="504825" y="4460875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AutoShape 28"/>
          <p:cNvSpPr>
            <a:spLocks noChangeArrowheads="1"/>
          </p:cNvSpPr>
          <p:nvPr/>
        </p:nvSpPr>
        <p:spPr bwMode="auto">
          <a:xfrm>
            <a:off x="1244600" y="4500563"/>
            <a:ext cx="5110163" cy="862012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Rectangle 79"/>
          <p:cNvSpPr>
            <a:spLocks noChangeArrowheads="1"/>
          </p:cNvSpPr>
          <p:nvPr/>
        </p:nvSpPr>
        <p:spPr bwMode="auto">
          <a:xfrm>
            <a:off x="538163" y="4602163"/>
            <a:ext cx="6762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적극지원</a:t>
            </a:r>
          </a:p>
        </p:txBody>
      </p:sp>
      <p:pic>
        <p:nvPicPr>
          <p:cNvPr id="54" name="Picture 82" descr="그래프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932363"/>
            <a:ext cx="4540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757238" y="4250703"/>
            <a:ext cx="141384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현업 담당자의 적극적 참여</a:t>
            </a:r>
          </a:p>
        </p:txBody>
      </p:sp>
      <p:sp>
        <p:nvSpPr>
          <p:cNvPr id="56" name="AutoShape 93"/>
          <p:cNvSpPr>
            <a:spLocks noChangeArrowheads="1"/>
          </p:cNvSpPr>
          <p:nvPr/>
        </p:nvSpPr>
        <p:spPr bwMode="gray">
          <a:xfrm>
            <a:off x="1303338" y="4537075"/>
            <a:ext cx="739775" cy="79375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1275420" y="4655729"/>
            <a:ext cx="81624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현업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담당자의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적극적 참여</a:t>
            </a:r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490538" y="5735638"/>
            <a:ext cx="809625" cy="981075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2" name="AutoShape 38"/>
          <p:cNvSpPr>
            <a:spLocks noChangeArrowheads="1"/>
          </p:cNvSpPr>
          <p:nvPr/>
        </p:nvSpPr>
        <p:spPr bwMode="auto">
          <a:xfrm>
            <a:off x="490030" y="5530881"/>
            <a:ext cx="5760000" cy="588963"/>
          </a:xfrm>
          <a:prstGeom prst="roundRect">
            <a:avLst>
              <a:gd name="adj" fmla="val 21023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AutoShape 39"/>
          <p:cNvSpPr>
            <a:spLocks noChangeArrowheads="1"/>
          </p:cNvSpPr>
          <p:nvPr/>
        </p:nvSpPr>
        <p:spPr bwMode="auto">
          <a:xfrm>
            <a:off x="504825" y="5784850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AutoShape 40"/>
          <p:cNvSpPr>
            <a:spLocks noChangeArrowheads="1"/>
          </p:cNvSpPr>
          <p:nvPr/>
        </p:nvSpPr>
        <p:spPr bwMode="auto">
          <a:xfrm>
            <a:off x="1244600" y="5824538"/>
            <a:ext cx="5110163" cy="862012"/>
          </a:xfrm>
          <a:prstGeom prst="roundRect">
            <a:avLst>
              <a:gd name="adj" fmla="val 1393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5" name="Picture 74" descr="man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6122988"/>
            <a:ext cx="47783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80"/>
          <p:cNvSpPr>
            <a:spLocks noChangeArrowheads="1"/>
          </p:cNvSpPr>
          <p:nvPr/>
        </p:nvSpPr>
        <p:spPr bwMode="auto">
          <a:xfrm>
            <a:off x="538163" y="5900738"/>
            <a:ext cx="6762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의사결정</a:t>
            </a:r>
          </a:p>
        </p:txBody>
      </p:sp>
      <p:sp>
        <p:nvSpPr>
          <p:cNvPr id="80" name="Rectangle 85"/>
          <p:cNvSpPr>
            <a:spLocks noChangeArrowheads="1"/>
          </p:cNvSpPr>
          <p:nvPr/>
        </p:nvSpPr>
        <p:spPr bwMode="auto">
          <a:xfrm>
            <a:off x="757238" y="5574678"/>
            <a:ext cx="11429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신속한 의사결정 지원</a:t>
            </a:r>
          </a:p>
        </p:txBody>
      </p:sp>
      <p:sp>
        <p:nvSpPr>
          <p:cNvPr id="82" name="AutoShape 99"/>
          <p:cNvSpPr>
            <a:spLocks noChangeArrowheads="1"/>
          </p:cNvSpPr>
          <p:nvPr/>
        </p:nvSpPr>
        <p:spPr bwMode="gray">
          <a:xfrm>
            <a:off x="1303338" y="5861050"/>
            <a:ext cx="739775" cy="79216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1315836" y="5982879"/>
            <a:ext cx="66556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이슈 및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정책적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결정사항</a:t>
            </a:r>
          </a:p>
        </p:txBody>
      </p:sp>
      <p:sp>
        <p:nvSpPr>
          <p:cNvPr id="96" name="AutoShape 48"/>
          <p:cNvSpPr>
            <a:spLocks noChangeArrowheads="1"/>
          </p:cNvSpPr>
          <p:nvPr/>
        </p:nvSpPr>
        <p:spPr bwMode="auto">
          <a:xfrm>
            <a:off x="490538" y="7056438"/>
            <a:ext cx="809625" cy="982662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auto">
          <a:xfrm>
            <a:off x="490030" y="6851681"/>
            <a:ext cx="5760000" cy="588963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AutoShape 51"/>
          <p:cNvSpPr>
            <a:spLocks noChangeArrowheads="1"/>
          </p:cNvSpPr>
          <p:nvPr/>
        </p:nvSpPr>
        <p:spPr bwMode="auto">
          <a:xfrm>
            <a:off x="504825" y="7105650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AutoShape 52"/>
          <p:cNvSpPr>
            <a:spLocks noChangeArrowheads="1"/>
          </p:cNvSpPr>
          <p:nvPr/>
        </p:nvSpPr>
        <p:spPr bwMode="auto">
          <a:xfrm>
            <a:off x="1244600" y="7146925"/>
            <a:ext cx="5110163" cy="862013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0" name="Picture 75" descr="man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548563"/>
            <a:ext cx="56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81"/>
          <p:cNvSpPr>
            <a:spLocks noChangeArrowheads="1"/>
          </p:cNvSpPr>
          <p:nvPr/>
        </p:nvSpPr>
        <p:spPr bwMode="auto">
          <a:xfrm>
            <a:off x="538163" y="7175500"/>
            <a:ext cx="6762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합리적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수용</a:t>
            </a: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757238" y="6897065"/>
            <a:ext cx="126316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요구사항의 합리적 수용</a:t>
            </a:r>
          </a:p>
        </p:txBody>
      </p:sp>
      <p:sp>
        <p:nvSpPr>
          <p:cNvPr id="103" name="AutoShape 102"/>
          <p:cNvSpPr>
            <a:spLocks noChangeArrowheads="1"/>
          </p:cNvSpPr>
          <p:nvPr/>
        </p:nvSpPr>
        <p:spPr bwMode="gray">
          <a:xfrm>
            <a:off x="1303338" y="7177088"/>
            <a:ext cx="739775" cy="79375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Text Box 59"/>
          <p:cNvSpPr txBox="1">
            <a:spLocks noChangeArrowheads="1"/>
          </p:cNvSpPr>
          <p:nvPr/>
        </p:nvSpPr>
        <p:spPr bwMode="auto">
          <a:xfrm>
            <a:off x="1350761" y="7369388"/>
            <a:ext cx="6655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충분한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사전협의</a:t>
            </a:r>
          </a:p>
        </p:txBody>
      </p:sp>
      <p:sp>
        <p:nvSpPr>
          <p:cNvPr id="105" name="AutoShape 60"/>
          <p:cNvSpPr>
            <a:spLocks noChangeArrowheads="1"/>
          </p:cNvSpPr>
          <p:nvPr/>
        </p:nvSpPr>
        <p:spPr bwMode="auto">
          <a:xfrm>
            <a:off x="490538" y="8382000"/>
            <a:ext cx="809625" cy="981075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6" name="AutoShape 62"/>
          <p:cNvSpPr>
            <a:spLocks noChangeArrowheads="1"/>
          </p:cNvSpPr>
          <p:nvPr/>
        </p:nvSpPr>
        <p:spPr bwMode="auto">
          <a:xfrm>
            <a:off x="490030" y="8177244"/>
            <a:ext cx="5760000" cy="588962"/>
          </a:xfrm>
          <a:prstGeom prst="roundRect">
            <a:avLst>
              <a:gd name="adj" fmla="val 25875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AutoShape 63"/>
          <p:cNvSpPr>
            <a:spLocks noChangeArrowheads="1"/>
          </p:cNvSpPr>
          <p:nvPr/>
        </p:nvSpPr>
        <p:spPr bwMode="auto">
          <a:xfrm>
            <a:off x="504825" y="8431213"/>
            <a:ext cx="5873750" cy="950912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AutoShape 64"/>
          <p:cNvSpPr>
            <a:spLocks noChangeArrowheads="1"/>
          </p:cNvSpPr>
          <p:nvPr/>
        </p:nvSpPr>
        <p:spPr bwMode="auto">
          <a:xfrm>
            <a:off x="1244600" y="8480425"/>
            <a:ext cx="5110163" cy="862013"/>
          </a:xfrm>
          <a:prstGeom prst="roundRect">
            <a:avLst>
              <a:gd name="adj" fmla="val 1146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9" name="Rectangle 65"/>
          <p:cNvSpPr>
            <a:spLocks noChangeArrowheads="1"/>
          </p:cNvSpPr>
          <p:nvPr/>
        </p:nvSpPr>
        <p:spPr bwMode="auto">
          <a:xfrm>
            <a:off x="538163" y="8562975"/>
            <a:ext cx="6762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품질보증</a:t>
            </a:r>
          </a:p>
        </p:txBody>
      </p:sp>
      <p:grpSp>
        <p:nvGrpSpPr>
          <p:cNvPr id="110" name="Group 76"/>
          <p:cNvGrpSpPr>
            <a:grpSpLocks/>
          </p:cNvGrpSpPr>
          <p:nvPr/>
        </p:nvGrpSpPr>
        <p:grpSpPr bwMode="auto">
          <a:xfrm>
            <a:off x="611188" y="8818563"/>
            <a:ext cx="546100" cy="454025"/>
            <a:chOff x="342" y="5559"/>
            <a:chExt cx="352" cy="285"/>
          </a:xfrm>
        </p:grpSpPr>
        <p:pic>
          <p:nvPicPr>
            <p:cNvPr id="111" name="Picture 77" descr="상자들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613"/>
              <a:ext cx="26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78" descr="모래시계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" y="5559"/>
              <a:ext cx="15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" name="Rectangle 87"/>
          <p:cNvSpPr>
            <a:spLocks noChangeArrowheads="1"/>
          </p:cNvSpPr>
          <p:nvPr/>
        </p:nvSpPr>
        <p:spPr bwMode="auto">
          <a:xfrm>
            <a:off x="757238" y="8221040"/>
            <a:ext cx="11429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품질보증을 위한 지원</a:t>
            </a:r>
          </a:p>
        </p:txBody>
      </p:sp>
      <p:sp>
        <p:nvSpPr>
          <p:cNvPr id="114" name="AutoShape 105"/>
          <p:cNvSpPr>
            <a:spLocks noChangeArrowheads="1"/>
          </p:cNvSpPr>
          <p:nvPr/>
        </p:nvSpPr>
        <p:spPr bwMode="gray">
          <a:xfrm>
            <a:off x="1303338" y="8516938"/>
            <a:ext cx="739775" cy="792162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 Box 72"/>
          <p:cNvSpPr txBox="1">
            <a:spLocks noChangeArrowheads="1"/>
          </p:cNvSpPr>
          <p:nvPr/>
        </p:nvSpPr>
        <p:spPr bwMode="auto">
          <a:xfrm>
            <a:off x="1339648" y="8731463"/>
            <a:ext cx="6655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지속적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정보공유</a:t>
            </a:r>
          </a:p>
        </p:txBody>
      </p:sp>
      <p:sp>
        <p:nvSpPr>
          <p:cNvPr id="116" name="Rectangle 17"/>
          <p:cNvSpPr>
            <a:spLocks noChangeArrowheads="1"/>
          </p:cNvSpPr>
          <p:nvPr/>
        </p:nvSpPr>
        <p:spPr bwMode="auto">
          <a:xfrm>
            <a:off x="2111375" y="4510088"/>
            <a:ext cx="42481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제안을 통해 결정된 업무범위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일정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정책적 사항의 수정 필요 시 충분한 사전 협의 및 합의 필요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토의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검토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합의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결정 등에 대한 현업 담당자의 적극적 참여</a:t>
            </a:r>
            <a:endParaRPr lang="en-US" altLang="ko-KR" sz="105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7" name="Rectangle 17"/>
          <p:cNvSpPr>
            <a:spLocks noChangeArrowheads="1"/>
          </p:cNvSpPr>
          <p:nvPr/>
        </p:nvSpPr>
        <p:spPr bwMode="auto">
          <a:xfrm>
            <a:off x="2111375" y="6015038"/>
            <a:ext cx="42481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업무범위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일정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정책적 결정 사항의 충분한 사전협의 및 신속한 의사결정</a:t>
            </a:r>
          </a:p>
        </p:txBody>
      </p:sp>
      <p:sp>
        <p:nvSpPr>
          <p:cNvPr id="118" name="Rectangle 17"/>
          <p:cNvSpPr>
            <a:spLocks noChangeArrowheads="1"/>
          </p:cNvSpPr>
          <p:nvPr/>
        </p:nvSpPr>
        <p:spPr bwMode="auto">
          <a:xfrm>
            <a:off x="2111375" y="7215188"/>
            <a:ext cx="424815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요구사항 변경 발생시 사전 통보를 통한 충분한 사전 협의 및 합의를 통한 변경업무 처리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타당한 요구에 대한 합리적 수용과 기타 요구에 대한 긍정적 협의 </a:t>
            </a:r>
          </a:p>
        </p:txBody>
      </p:sp>
      <p:sp>
        <p:nvSpPr>
          <p:cNvPr id="119" name="Rectangle 17"/>
          <p:cNvSpPr>
            <a:spLocks noChangeArrowheads="1"/>
          </p:cNvSpPr>
          <p:nvPr/>
        </p:nvSpPr>
        <p:spPr bwMode="auto">
          <a:xfrm>
            <a:off x="2111375" y="8656707"/>
            <a:ext cx="424815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추진에 영향을 미치는 주변환경에 대한 지속적인 정보 공유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강력한 보안 품질 향상에 대해 요구사항에 공유 및 개선방향 논의 </a:t>
            </a:r>
          </a:p>
        </p:txBody>
      </p: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제안범위 및 전제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제안의 특징 및 장점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4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563808" y="466868"/>
            <a:ext cx="117608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제안의 특징 및 장점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 </a:t>
            </a:r>
            <a:r>
              <a:rPr lang="ko-KR" altLang="en-US" sz="1600" dirty="0" smtClean="0">
                <a:latin typeface="+mn-ea"/>
                <a:ea typeface="+mn-ea"/>
              </a:rPr>
              <a:t>제안의 특징 및 장점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다년간의 성능평가 사업 수행 및 사업 관리 능력을 기반으로 사업의 성공적인 수행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80847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제안의 특징 및 장점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398463" y="2073275"/>
            <a:ext cx="6048375" cy="7221355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60" name="Group 92"/>
          <p:cNvGrpSpPr>
            <a:grpSpLocks/>
          </p:cNvGrpSpPr>
          <p:nvPr/>
        </p:nvGrpSpPr>
        <p:grpSpPr bwMode="auto">
          <a:xfrm>
            <a:off x="625475" y="2144713"/>
            <a:ext cx="5688013" cy="1944687"/>
            <a:chOff x="374" y="96"/>
            <a:chExt cx="3578" cy="1178"/>
          </a:xfrm>
        </p:grpSpPr>
        <p:sp>
          <p:nvSpPr>
            <p:cNvPr id="61" name="Arc 93"/>
            <p:cNvSpPr>
              <a:spLocks/>
            </p:cNvSpPr>
            <p:nvPr/>
          </p:nvSpPr>
          <p:spPr bwMode="auto">
            <a:xfrm>
              <a:off x="374" y="96"/>
              <a:ext cx="3578" cy="1135"/>
            </a:xfrm>
            <a:custGeom>
              <a:avLst/>
              <a:gdLst>
                <a:gd name="T0" fmla="*/ 0 w 43162"/>
                <a:gd name="T1" fmla="*/ 0 h 21600"/>
                <a:gd name="T2" fmla="*/ 0 w 43162"/>
                <a:gd name="T3" fmla="*/ 0 h 21600"/>
                <a:gd name="T4" fmla="*/ 0 w 43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62"/>
                <a:gd name="T10" fmla="*/ 0 h 21600"/>
                <a:gd name="T11" fmla="*/ 43162 w 43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62" h="21600" fill="none" extrusionOk="0">
                  <a:moveTo>
                    <a:pt x="0" y="20642"/>
                  </a:moveTo>
                  <a:cubicBezTo>
                    <a:pt x="512" y="9096"/>
                    <a:pt x="10022" y="-1"/>
                    <a:pt x="21579" y="0"/>
                  </a:cubicBezTo>
                  <a:cubicBezTo>
                    <a:pt x="33174" y="0"/>
                    <a:pt x="42701" y="9155"/>
                    <a:pt x="43161" y="20742"/>
                  </a:cubicBezTo>
                </a:path>
                <a:path w="43162" h="21600" stroke="0" extrusionOk="0">
                  <a:moveTo>
                    <a:pt x="0" y="20642"/>
                  </a:moveTo>
                  <a:cubicBezTo>
                    <a:pt x="512" y="9096"/>
                    <a:pt x="10022" y="-1"/>
                    <a:pt x="21579" y="0"/>
                  </a:cubicBezTo>
                  <a:cubicBezTo>
                    <a:pt x="33174" y="0"/>
                    <a:pt x="42701" y="9155"/>
                    <a:pt x="43161" y="20742"/>
                  </a:cubicBezTo>
                  <a:lnTo>
                    <a:pt x="21579" y="21600"/>
                  </a:lnTo>
                  <a:lnTo>
                    <a:pt x="0" y="2064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91B6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2" name="Arc 94"/>
            <p:cNvSpPr>
              <a:spLocks/>
            </p:cNvSpPr>
            <p:nvPr/>
          </p:nvSpPr>
          <p:spPr bwMode="auto">
            <a:xfrm>
              <a:off x="633" y="139"/>
              <a:ext cx="3048" cy="1135"/>
            </a:xfrm>
            <a:custGeom>
              <a:avLst/>
              <a:gdLst>
                <a:gd name="T0" fmla="*/ 0 w 43192"/>
                <a:gd name="T1" fmla="*/ 0 h 21600"/>
                <a:gd name="T2" fmla="*/ 0 w 43192"/>
                <a:gd name="T3" fmla="*/ 0 h 21600"/>
                <a:gd name="T4" fmla="*/ 0 w 4319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2"/>
                <a:gd name="T10" fmla="*/ 0 h 21600"/>
                <a:gd name="T11" fmla="*/ 43192 w 431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2" h="21600" fill="none" extrusionOk="0">
                  <a:moveTo>
                    <a:pt x="0" y="21000"/>
                  </a:moveTo>
                  <a:cubicBezTo>
                    <a:pt x="325" y="9308"/>
                    <a:pt x="9896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</a:path>
                <a:path w="43192" h="21600" stroke="0" extrusionOk="0">
                  <a:moveTo>
                    <a:pt x="0" y="21000"/>
                  </a:moveTo>
                  <a:cubicBezTo>
                    <a:pt x="325" y="9308"/>
                    <a:pt x="9896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lnTo>
                    <a:pt x="21592" y="21600"/>
                  </a:lnTo>
                  <a:lnTo>
                    <a:pt x="0" y="21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3" name="Arc 95"/>
            <p:cNvSpPr>
              <a:spLocks/>
            </p:cNvSpPr>
            <p:nvPr/>
          </p:nvSpPr>
          <p:spPr bwMode="auto">
            <a:xfrm>
              <a:off x="987" y="109"/>
              <a:ext cx="2353" cy="965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560"/>
                  </a:moveTo>
                  <a:cubicBezTo>
                    <a:pt x="22" y="9646"/>
                    <a:pt x="968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560"/>
                  </a:moveTo>
                  <a:cubicBezTo>
                    <a:pt x="22" y="9646"/>
                    <a:pt x="968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560"/>
                  </a:lnTo>
                  <a:close/>
                </a:path>
              </a:pathLst>
            </a:custGeom>
            <a:gradFill rotWithShape="0">
              <a:gsLst>
                <a:gs pos="0">
                  <a:srgbClr val="D2E1F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64" name="WordArt 124"/>
          <p:cNvSpPr>
            <a:spLocks noChangeArrowheads="1" noChangeShapeType="1" noTextEdit="1"/>
          </p:cNvSpPr>
          <p:nvPr/>
        </p:nvSpPr>
        <p:spPr bwMode="auto">
          <a:xfrm>
            <a:off x="721404" y="2282825"/>
            <a:ext cx="5573008" cy="3618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spc="40" dirty="0">
                <a:solidFill>
                  <a:srgbClr val="000000"/>
                </a:solidFill>
                <a:latin typeface="+mn-ea"/>
              </a:rPr>
              <a:t>저작권기술 성능평가 시스템 운영 및 기능개선</a:t>
            </a:r>
          </a:p>
        </p:txBody>
      </p:sp>
      <p:grpSp>
        <p:nvGrpSpPr>
          <p:cNvPr id="65" name="그룹 97"/>
          <p:cNvGrpSpPr>
            <a:grpSpLocks/>
          </p:cNvGrpSpPr>
          <p:nvPr/>
        </p:nvGrpSpPr>
        <p:grpSpPr bwMode="auto">
          <a:xfrm>
            <a:off x="1809750" y="2820988"/>
            <a:ext cx="3313113" cy="376237"/>
            <a:chOff x="1690047" y="6244771"/>
            <a:chExt cx="3487515" cy="309396"/>
          </a:xfrm>
        </p:grpSpPr>
        <p:sp>
          <p:nvSpPr>
            <p:cNvPr id="66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1691159" y="6244776"/>
              <a:ext cx="3485290" cy="3093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dirty="0"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274073"/>
                  </a:solidFill>
                  <a:effectLst>
                    <a:outerShdw dist="17961" dir="2700000" algn="ctr" rotWithShape="0">
                      <a:srgbClr val="C0C0C0"/>
                    </a:outerShdw>
                  </a:effectLst>
                  <a:latin typeface="+mn-ea"/>
                </a:rPr>
                <a:t>사업의 성공적 수행</a:t>
              </a:r>
            </a:p>
          </p:txBody>
        </p:sp>
        <p:sp>
          <p:nvSpPr>
            <p:cNvPr id="67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1690047" y="6244771"/>
              <a:ext cx="3487515" cy="3093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dirty="0">
                  <a:solidFill>
                    <a:srgbClr val="00B050"/>
                  </a:solidFill>
                  <a:latin typeface="+mn-ea"/>
                </a:rPr>
                <a:t>사업의 성공적 수행</a:t>
              </a:r>
            </a:p>
          </p:txBody>
        </p:sp>
      </p:grpSp>
      <p:grpSp>
        <p:nvGrpSpPr>
          <p:cNvPr id="68" name="Group 2"/>
          <p:cNvGrpSpPr>
            <a:grpSpLocks/>
          </p:cNvGrpSpPr>
          <p:nvPr/>
        </p:nvGrpSpPr>
        <p:grpSpPr bwMode="auto">
          <a:xfrm>
            <a:off x="544513" y="3363502"/>
            <a:ext cx="5735637" cy="3049036"/>
            <a:chOff x="2543" y="4320"/>
            <a:chExt cx="5533" cy="1446"/>
          </a:xfrm>
        </p:grpSpPr>
        <p:sp>
          <p:nvSpPr>
            <p:cNvPr id="69" name="Rectangle 3"/>
            <p:cNvSpPr>
              <a:spLocks noChangeArrowheads="1"/>
            </p:cNvSpPr>
            <p:nvPr/>
          </p:nvSpPr>
          <p:spPr bwMode="auto">
            <a:xfrm>
              <a:off x="2543" y="4320"/>
              <a:ext cx="1640" cy="1346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189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70" name="Group 4"/>
            <p:cNvGrpSpPr>
              <a:grpSpLocks/>
            </p:cNvGrpSpPr>
            <p:nvPr/>
          </p:nvGrpSpPr>
          <p:grpSpPr bwMode="auto">
            <a:xfrm>
              <a:off x="2668" y="4946"/>
              <a:ext cx="987" cy="17"/>
              <a:chOff x="423" y="1636"/>
              <a:chExt cx="987" cy="19"/>
            </a:xfrm>
          </p:grpSpPr>
          <p:sp>
            <p:nvSpPr>
              <p:cNvPr id="76" name="Rectangle 5"/>
              <p:cNvSpPr>
                <a:spLocks noChangeArrowheads="1"/>
              </p:cNvSpPr>
              <p:nvPr/>
            </p:nvSpPr>
            <p:spPr bwMode="auto">
              <a:xfrm>
                <a:off x="423" y="1636"/>
                <a:ext cx="493" cy="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917" y="1636"/>
                <a:ext cx="493" cy="19"/>
              </a:xfrm>
              <a:prstGeom prst="rect">
                <a:avLst/>
              </a:prstGeom>
              <a:solidFill>
                <a:srgbClr val="2A5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7466" y="4339"/>
              <a:ext cx="610" cy="1427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72" name="AutoShape 8"/>
            <p:cNvSpPr>
              <a:spLocks noChangeArrowheads="1"/>
            </p:cNvSpPr>
            <p:nvPr/>
          </p:nvSpPr>
          <p:spPr bwMode="auto">
            <a:xfrm rot="5400000">
              <a:off x="3343" y="4776"/>
              <a:ext cx="1284" cy="406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>
                    <a:gamma/>
                    <a:shade val="81961"/>
                    <a:invGamma/>
                  </a:srgbClr>
                </a:gs>
                <a:gs pos="100000">
                  <a:srgbClr val="7EA3DA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rot="10800000"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73" name="AutoShape 9"/>
            <p:cNvSpPr>
              <a:spLocks noChangeArrowheads="1"/>
            </p:cNvSpPr>
            <p:nvPr/>
          </p:nvSpPr>
          <p:spPr bwMode="auto">
            <a:xfrm rot="16200000" flipH="1">
              <a:off x="7037" y="4743"/>
              <a:ext cx="1393" cy="580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/>
                </a:gs>
                <a:gs pos="100000">
                  <a:srgbClr val="7EA3DA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3655" y="4407"/>
              <a:ext cx="4369" cy="1355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27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75" name="AutoShape 11"/>
            <p:cNvSpPr>
              <a:spLocks noChangeArrowheads="1"/>
            </p:cNvSpPr>
            <p:nvPr/>
          </p:nvSpPr>
          <p:spPr bwMode="auto">
            <a:xfrm>
              <a:off x="3738" y="4458"/>
              <a:ext cx="4317" cy="1256"/>
            </a:xfrm>
            <a:prstGeom prst="roundRect">
              <a:avLst>
                <a:gd name="adj" fmla="val 3023"/>
              </a:avLst>
            </a:prstGeom>
            <a:solidFill>
              <a:srgbClr val="FFFFFF"/>
            </a:solidFill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ko-KR" altLang="ko-KR" sz="1300" dirty="0">
                <a:latin typeface="+mn-ea"/>
                <a:ea typeface="+mn-ea"/>
              </a:endParaRPr>
            </a:p>
          </p:txBody>
        </p:sp>
      </p:grpSp>
      <p:grpSp>
        <p:nvGrpSpPr>
          <p:cNvPr id="92" name="Group 22"/>
          <p:cNvGrpSpPr>
            <a:grpSpLocks/>
          </p:cNvGrpSpPr>
          <p:nvPr/>
        </p:nvGrpSpPr>
        <p:grpSpPr bwMode="auto">
          <a:xfrm>
            <a:off x="544513" y="7872846"/>
            <a:ext cx="5792787" cy="1421783"/>
            <a:chOff x="2543" y="4320"/>
            <a:chExt cx="5588" cy="1306"/>
          </a:xfrm>
        </p:grpSpPr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2543" y="4320"/>
              <a:ext cx="1640" cy="1181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189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94" name="Group 24"/>
            <p:cNvGrpSpPr>
              <a:grpSpLocks/>
            </p:cNvGrpSpPr>
            <p:nvPr/>
          </p:nvGrpSpPr>
          <p:grpSpPr bwMode="auto">
            <a:xfrm>
              <a:off x="2668" y="4928"/>
              <a:ext cx="987" cy="38"/>
              <a:chOff x="423" y="1636"/>
              <a:chExt cx="987" cy="43"/>
            </a:xfrm>
          </p:grpSpPr>
          <p:sp>
            <p:nvSpPr>
              <p:cNvPr id="100" name="Rectangle 25"/>
              <p:cNvSpPr>
                <a:spLocks noChangeArrowheads="1"/>
              </p:cNvSpPr>
              <p:nvPr/>
            </p:nvSpPr>
            <p:spPr bwMode="auto">
              <a:xfrm>
                <a:off x="423" y="1636"/>
                <a:ext cx="493" cy="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101" name="Rectangle 26"/>
              <p:cNvSpPr>
                <a:spLocks noChangeArrowheads="1"/>
              </p:cNvSpPr>
              <p:nvPr/>
            </p:nvSpPr>
            <p:spPr bwMode="auto">
              <a:xfrm>
                <a:off x="917" y="1636"/>
                <a:ext cx="493" cy="41"/>
              </a:xfrm>
              <a:prstGeom prst="rect">
                <a:avLst/>
              </a:prstGeom>
              <a:solidFill>
                <a:srgbClr val="2A5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95" name="Rectangle 27"/>
            <p:cNvSpPr>
              <a:spLocks noChangeArrowheads="1"/>
            </p:cNvSpPr>
            <p:nvPr/>
          </p:nvSpPr>
          <p:spPr bwMode="auto">
            <a:xfrm>
              <a:off x="7466" y="4339"/>
              <a:ext cx="665" cy="1287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96" name="AutoShape 28"/>
            <p:cNvSpPr>
              <a:spLocks noChangeArrowheads="1"/>
            </p:cNvSpPr>
            <p:nvPr/>
          </p:nvSpPr>
          <p:spPr bwMode="auto">
            <a:xfrm rot="5400000">
              <a:off x="3342" y="4776"/>
              <a:ext cx="1285" cy="406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>
                    <a:gamma/>
                    <a:shade val="81961"/>
                    <a:invGamma/>
                  </a:srgbClr>
                </a:gs>
                <a:gs pos="100000">
                  <a:srgbClr val="7EA3DA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rot="10800000"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97" name="AutoShape 29"/>
            <p:cNvSpPr>
              <a:spLocks noChangeArrowheads="1"/>
            </p:cNvSpPr>
            <p:nvPr/>
          </p:nvSpPr>
          <p:spPr bwMode="auto">
            <a:xfrm rot="16200000" flipH="1">
              <a:off x="7116" y="4664"/>
              <a:ext cx="1285" cy="629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/>
                </a:gs>
                <a:gs pos="100000">
                  <a:srgbClr val="7EA3DA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3655" y="4407"/>
              <a:ext cx="4440" cy="1216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27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99" name="AutoShape 31"/>
            <p:cNvSpPr>
              <a:spLocks noChangeArrowheads="1"/>
            </p:cNvSpPr>
            <p:nvPr/>
          </p:nvSpPr>
          <p:spPr bwMode="auto">
            <a:xfrm>
              <a:off x="3748" y="4458"/>
              <a:ext cx="4307" cy="1089"/>
            </a:xfrm>
            <a:prstGeom prst="roundRect">
              <a:avLst>
                <a:gd name="adj" fmla="val 3023"/>
              </a:avLst>
            </a:prstGeom>
            <a:solidFill>
              <a:srgbClr val="FFFFFF"/>
            </a:solidFill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ko-KR" altLang="ko-KR" sz="1300" dirty="0">
                <a:latin typeface="+mn-ea"/>
                <a:ea typeface="+mn-ea"/>
              </a:endParaRPr>
            </a:p>
          </p:txBody>
        </p:sp>
      </p:grpSp>
      <p:sp>
        <p:nvSpPr>
          <p:cNvPr id="102" name="직사각형 83"/>
          <p:cNvSpPr>
            <a:spLocks noChangeArrowheads="1"/>
          </p:cNvSpPr>
          <p:nvPr/>
        </p:nvSpPr>
        <p:spPr bwMode="auto">
          <a:xfrm>
            <a:off x="688975" y="4329822"/>
            <a:ext cx="909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200" b="1" dirty="0">
                <a:latin typeface="+mn-ea"/>
                <a:ea typeface="+mn-ea"/>
              </a:rPr>
              <a:t> 기술이해도</a:t>
            </a:r>
          </a:p>
        </p:txBody>
      </p:sp>
      <p:sp>
        <p:nvSpPr>
          <p:cNvPr id="104" name="직사각형 85"/>
          <p:cNvSpPr>
            <a:spLocks noChangeArrowheads="1"/>
          </p:cNvSpPr>
          <p:nvPr/>
        </p:nvSpPr>
        <p:spPr bwMode="auto">
          <a:xfrm>
            <a:off x="530863" y="8192928"/>
            <a:ext cx="1366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200" b="1" dirty="0">
                <a:latin typeface="+mn-ea"/>
                <a:ea typeface="+mn-ea"/>
              </a:rPr>
              <a:t>표준화</a:t>
            </a:r>
            <a:r>
              <a:rPr lang="en-US" altLang="ko-KR" sz="1200" b="1" dirty="0">
                <a:latin typeface="+mn-ea"/>
                <a:ea typeface="+mn-ea"/>
              </a:rPr>
              <a:t> &amp; </a:t>
            </a:r>
            <a:r>
              <a:rPr lang="ko-KR" altLang="en-US" sz="1200" b="1" dirty="0">
                <a:latin typeface="+mn-ea"/>
                <a:ea typeface="+mn-ea"/>
              </a:rPr>
              <a:t>효율성</a:t>
            </a:r>
          </a:p>
        </p:txBody>
      </p:sp>
      <p:sp>
        <p:nvSpPr>
          <p:cNvPr id="105" name="직사각형 88"/>
          <p:cNvSpPr>
            <a:spLocks noChangeArrowheads="1"/>
          </p:cNvSpPr>
          <p:nvPr/>
        </p:nvSpPr>
        <p:spPr bwMode="auto">
          <a:xfrm>
            <a:off x="1751013" y="3668302"/>
            <a:ext cx="4524375" cy="275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2010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기술적보호조치 표준서비스</a:t>
            </a:r>
            <a:r>
              <a:rPr lang="ko-KR" altLang="en-US" sz="1100" dirty="0">
                <a:latin typeface="+mn-ea"/>
                <a:ea typeface="+mn-ea"/>
              </a:rPr>
              <a:t> 운영 환경 고도화 및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필터링 기술 성능평가 시스템 구축</a:t>
            </a:r>
            <a:r>
              <a:rPr lang="ko-KR" altLang="en-US" sz="1100" dirty="0">
                <a:latin typeface="+mn-ea"/>
                <a:ea typeface="+mn-ea"/>
              </a:rPr>
              <a:t> 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2011</a:t>
            </a:r>
            <a:r>
              <a:rPr lang="ko-KR" altLang="en-US" sz="1100" dirty="0">
                <a:latin typeface="+mn-ea"/>
                <a:ea typeface="+mn-ea"/>
              </a:rPr>
              <a:t>년 저작권기술 성능평가 시스템 등 구축 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2011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en-US" altLang="ko-KR" sz="1100" u="sng" dirty="0">
                <a:solidFill>
                  <a:srgbClr val="FF0000"/>
                </a:solidFill>
                <a:latin typeface="+mn-ea"/>
                <a:ea typeface="+mn-ea"/>
              </a:rPr>
              <a:t>Windows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용 특징정보 추출기</a:t>
            </a:r>
            <a:r>
              <a:rPr lang="ko-KR" altLang="en-US" sz="1100" dirty="0">
                <a:latin typeface="+mn-ea"/>
                <a:ea typeface="+mn-ea"/>
              </a:rPr>
              <a:t> 등 개발 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2013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이미지 성능평가</a:t>
            </a:r>
            <a:r>
              <a:rPr lang="ko-KR" altLang="en-US" sz="1100" dirty="0">
                <a:latin typeface="+mn-ea"/>
                <a:ea typeface="+mn-ea"/>
              </a:rPr>
              <a:t> 기반마련 등 시스템 구축 사업 수행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2014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모바일 앱</a:t>
            </a:r>
            <a:r>
              <a:rPr lang="ko-KR" altLang="en-US" sz="1100" dirty="0">
                <a:latin typeface="+mn-ea"/>
                <a:ea typeface="+mn-ea"/>
              </a:rPr>
              <a:t> 필터링 기술 성능평가 및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전자책 </a:t>
            </a:r>
            <a:r>
              <a:rPr lang="en-US" altLang="ko-KR" sz="1100" u="sng" dirty="0">
                <a:solidFill>
                  <a:srgbClr val="FF0000"/>
                </a:solidFill>
                <a:latin typeface="+mn-ea"/>
                <a:ea typeface="+mn-ea"/>
              </a:rPr>
              <a:t>DRM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상호 운용성</a:t>
            </a:r>
            <a:r>
              <a:rPr lang="ko-KR" altLang="en-US" sz="1100" dirty="0">
                <a:latin typeface="+mn-ea"/>
                <a:ea typeface="+mn-ea"/>
              </a:rPr>
              <a:t> 평가 시스템 구축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2015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특정기반 필터링 성능평가 </a:t>
            </a:r>
            <a:r>
              <a:rPr lang="ko-KR" altLang="en-US" sz="1100" dirty="0">
                <a:latin typeface="+mn-ea"/>
                <a:ea typeface="+mn-ea"/>
              </a:rPr>
              <a:t>기반 구축 수행 </a:t>
            </a:r>
            <a:r>
              <a:rPr lang="ko-KR" altLang="en-US" sz="1100" dirty="0" smtClean="0">
                <a:latin typeface="+mn-ea"/>
                <a:ea typeface="+mn-ea"/>
              </a:rPr>
              <a:t>경험</a:t>
            </a:r>
            <a:endParaRPr lang="en-US" altLang="ko-KR" sz="1100" dirty="0" smtClean="0">
              <a:latin typeface="+mn-ea"/>
              <a:ea typeface="+mn-ea"/>
            </a:endParaRPr>
          </a:p>
          <a:p>
            <a:pPr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+mn-ea"/>
                <a:ea typeface="+mn-ea"/>
              </a:rPr>
              <a:t> 2016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모바일 환경 기반 성능평가</a:t>
            </a:r>
            <a:r>
              <a:rPr lang="ko-KR" altLang="en-US" sz="1100" dirty="0">
                <a:latin typeface="+mn-ea"/>
                <a:ea typeface="+mn-ea"/>
              </a:rPr>
              <a:t> 및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전자책 </a:t>
            </a:r>
            <a:r>
              <a:rPr lang="en-US" altLang="ko-KR" sz="1100" u="sng" dirty="0">
                <a:solidFill>
                  <a:srgbClr val="FF0000"/>
                </a:solidFill>
                <a:latin typeface="+mn-ea"/>
                <a:ea typeface="+mn-ea"/>
              </a:rPr>
              <a:t>DRM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상호운용성 평가 시스템 구축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smtClean="0">
                <a:latin typeface="+mn-ea"/>
                <a:ea typeface="+mn-ea"/>
              </a:rPr>
              <a:t> 2017</a:t>
            </a:r>
            <a:r>
              <a:rPr lang="ko-KR" altLang="en-US" sz="1100">
                <a:latin typeface="+mn-ea"/>
                <a:ea typeface="+mn-ea"/>
              </a:rPr>
              <a:t>년 저작권기술 성능평가 시스템 </a:t>
            </a:r>
            <a:r>
              <a:rPr lang="ko-KR" altLang="en-US" sz="1100" u="sng">
                <a:solidFill>
                  <a:srgbClr val="FF0000"/>
                </a:solidFill>
                <a:latin typeface="+mn-ea"/>
                <a:ea typeface="+mn-ea"/>
              </a:rPr>
              <a:t>운영 및 </a:t>
            </a:r>
            <a:r>
              <a:rPr lang="ko-KR" altLang="en-US" sz="1100" u="sng" smtClean="0">
                <a:solidFill>
                  <a:srgbClr val="FF0000"/>
                </a:solidFill>
                <a:latin typeface="+mn-ea"/>
                <a:ea typeface="+mn-ea"/>
              </a:rPr>
              <a:t>기능개선</a:t>
            </a:r>
            <a:endParaRPr lang="en-US" altLang="ko-KR" sz="1100" u="sng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en-US" altLang="ko-KR" sz="1100" smtClean="0">
                <a:latin typeface="+mn-ea"/>
                <a:ea typeface="+mn-ea"/>
              </a:rPr>
              <a:t>2018</a:t>
            </a:r>
            <a:r>
              <a:rPr lang="ko-KR" altLang="en-US" sz="1100">
                <a:latin typeface="+mn-ea"/>
                <a:ea typeface="+mn-ea"/>
              </a:rPr>
              <a:t>년 저작권기술 성능평가 시스템 </a:t>
            </a:r>
            <a:r>
              <a:rPr lang="ko-KR" altLang="en-US" sz="1100" u="sng">
                <a:solidFill>
                  <a:srgbClr val="FF0000"/>
                </a:solidFill>
                <a:latin typeface="+mn-ea"/>
                <a:ea typeface="+mn-ea"/>
              </a:rPr>
              <a:t>개선 및 고도화</a:t>
            </a:r>
            <a:endParaRPr lang="ko-KR" altLang="en-US" sz="1100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endParaRPr lang="ko-KR" altLang="en-US" sz="1100" dirty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4513" y="6433716"/>
            <a:ext cx="5792787" cy="1399102"/>
            <a:chOff x="544513" y="6293923"/>
            <a:chExt cx="5792787" cy="1399102"/>
          </a:xfrm>
        </p:grpSpPr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544513" y="6307950"/>
              <a:ext cx="1700102" cy="1226143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189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84" name="Group 14"/>
            <p:cNvGrpSpPr>
              <a:grpSpLocks/>
            </p:cNvGrpSpPr>
            <p:nvPr/>
          </p:nvGrpSpPr>
          <p:grpSpPr bwMode="auto">
            <a:xfrm>
              <a:off x="674094" y="6839876"/>
              <a:ext cx="1023171" cy="45773"/>
              <a:chOff x="423" y="1636"/>
              <a:chExt cx="987" cy="40"/>
            </a:xfrm>
          </p:grpSpPr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423" y="1636"/>
                <a:ext cx="493" cy="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917" y="1636"/>
                <a:ext cx="493" cy="40"/>
              </a:xfrm>
              <a:prstGeom prst="rect">
                <a:avLst/>
              </a:prstGeom>
              <a:solidFill>
                <a:srgbClr val="2A5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85" name="Rectangle 17"/>
            <p:cNvSpPr>
              <a:spLocks noChangeArrowheads="1"/>
            </p:cNvSpPr>
            <p:nvPr/>
          </p:nvSpPr>
          <p:spPr bwMode="auto">
            <a:xfrm>
              <a:off x="5647929" y="6293923"/>
              <a:ext cx="689371" cy="1399102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86" name="AutoShape 18"/>
            <p:cNvSpPr>
              <a:spLocks noChangeArrowheads="1"/>
            </p:cNvSpPr>
            <p:nvPr/>
          </p:nvSpPr>
          <p:spPr bwMode="auto">
            <a:xfrm rot="5400000">
              <a:off x="1342150" y="6780174"/>
              <a:ext cx="1393379" cy="420879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>
                    <a:gamma/>
                    <a:shade val="81961"/>
                    <a:invGamma/>
                  </a:srgbClr>
                </a:gs>
                <a:gs pos="100000">
                  <a:srgbClr val="7EA3DA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rot="10800000"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87" name="AutoShape 19"/>
            <p:cNvSpPr>
              <a:spLocks noChangeArrowheads="1"/>
            </p:cNvSpPr>
            <p:nvPr/>
          </p:nvSpPr>
          <p:spPr bwMode="auto">
            <a:xfrm rot="16200000" flipH="1">
              <a:off x="5254778" y="6664270"/>
              <a:ext cx="1392743" cy="652051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/>
                </a:gs>
                <a:gs pos="100000">
                  <a:srgbClr val="7EA3DA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88" name="Rectangle 20"/>
            <p:cNvSpPr>
              <a:spLocks noChangeArrowheads="1"/>
            </p:cNvSpPr>
            <p:nvPr/>
          </p:nvSpPr>
          <p:spPr bwMode="auto">
            <a:xfrm>
              <a:off x="1697265" y="6400799"/>
              <a:ext cx="4602716" cy="1288411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27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89" name="AutoShape 21"/>
            <p:cNvSpPr>
              <a:spLocks noChangeArrowheads="1"/>
            </p:cNvSpPr>
            <p:nvPr/>
          </p:nvSpPr>
          <p:spPr bwMode="auto">
            <a:xfrm>
              <a:off x="1783307" y="6432121"/>
              <a:ext cx="4475208" cy="1160458"/>
            </a:xfrm>
            <a:prstGeom prst="roundRect">
              <a:avLst>
                <a:gd name="adj" fmla="val 3023"/>
              </a:avLst>
            </a:prstGeom>
            <a:solidFill>
              <a:srgbClr val="FFFFFF"/>
            </a:solidFill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ko-KR" altLang="ko-KR" sz="1300" dirty="0">
                <a:latin typeface="+mn-ea"/>
                <a:ea typeface="+mn-ea"/>
              </a:endParaRPr>
            </a:p>
          </p:txBody>
        </p:sp>
        <p:sp>
          <p:nvSpPr>
            <p:cNvPr id="103" name="직사각형 84"/>
            <p:cNvSpPr>
              <a:spLocks noChangeArrowheads="1"/>
            </p:cNvSpPr>
            <p:nvPr/>
          </p:nvSpPr>
          <p:spPr bwMode="auto">
            <a:xfrm>
              <a:off x="680408" y="6557370"/>
              <a:ext cx="9572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r>
                <a:rPr lang="ko-KR" altLang="en-US" sz="1200" b="1" dirty="0" smtClean="0">
                  <a:latin typeface="+mn-ea"/>
                  <a:ea typeface="+mn-ea"/>
                </a:rPr>
                <a:t>조직 </a:t>
              </a:r>
              <a:r>
                <a:rPr lang="en-US" altLang="ko-KR" sz="1200" b="1" dirty="0" smtClean="0">
                  <a:latin typeface="+mn-ea"/>
                  <a:ea typeface="+mn-ea"/>
                </a:rPr>
                <a:t>&amp; </a:t>
              </a:r>
              <a:r>
                <a:rPr lang="ko-KR" altLang="en-US" sz="1200" b="1" dirty="0" smtClean="0">
                  <a:latin typeface="+mn-ea"/>
                  <a:ea typeface="+mn-ea"/>
                </a:rPr>
                <a:t>인력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06" name="직사각형 89"/>
            <p:cNvSpPr>
              <a:spLocks noChangeArrowheads="1"/>
            </p:cNvSpPr>
            <p:nvPr/>
          </p:nvSpPr>
          <p:spPr bwMode="auto">
            <a:xfrm>
              <a:off x="1762125" y="6443663"/>
              <a:ext cx="4575175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latin typeface="+mn-ea"/>
                  <a:ea typeface="+mn-ea"/>
                </a:rPr>
                <a:t> 본 사업의 중요성을 인지하여 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  <a:ea typeface="+mn-ea"/>
                </a:rPr>
                <a:t>과거 저작권위원회 또는 </a:t>
              </a:r>
              <a:r>
                <a:rPr lang="ko-KR" altLang="en-US" sz="1100" dirty="0" smtClean="0">
                  <a:solidFill>
                    <a:srgbClr val="FF0000"/>
                  </a:solidFill>
                  <a:latin typeface="+mn-ea"/>
                  <a:ea typeface="+mn-ea"/>
                </a:rPr>
                <a:t>공공</a:t>
              </a:r>
              <a:r>
                <a:rPr lang="en-US" altLang="ko-KR" sz="1100" dirty="0" smtClean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  <a:ea typeface="+mn-ea"/>
                </a:rPr>
                <a:t>사업 경험이 있는 인력을 집중 투입</a:t>
              </a:r>
              <a:endParaRPr lang="en-US" altLang="ko-KR" sz="1100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latin typeface="+mn-ea"/>
                  <a:ea typeface="+mn-ea"/>
                </a:rPr>
                <a:t> </a:t>
              </a:r>
              <a:r>
                <a:rPr lang="ko-KR" altLang="en-US" sz="1100" dirty="0" smtClean="0">
                  <a:latin typeface="+mn-ea"/>
                  <a:ea typeface="+mn-ea"/>
                </a:rPr>
                <a:t>본 사업에서 요구되는 </a:t>
              </a:r>
              <a:r>
                <a:rPr lang="en-US" altLang="ko-KR" sz="1100" u="sng" dirty="0" smtClean="0">
                  <a:solidFill>
                    <a:srgbClr val="FF0000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100" u="sng" dirty="0">
                  <a:solidFill>
                    <a:srgbClr val="FF0000"/>
                  </a:solidFill>
                  <a:latin typeface="+mn-ea"/>
                  <a:ea typeface="+mn-ea"/>
                </a:rPr>
                <a:t>, C, C++, C#</a:t>
              </a:r>
              <a:r>
                <a:rPr lang="ko-KR" altLang="en-US" sz="1100" u="sng" dirty="0">
                  <a:solidFill>
                    <a:srgbClr val="FF0000"/>
                  </a:solidFill>
                  <a:latin typeface="+mn-ea"/>
                  <a:ea typeface="+mn-ea"/>
                </a:rPr>
                <a:t>등 다양한 개발 인력 보유</a:t>
              </a:r>
              <a:endParaRPr lang="en-US" altLang="ko-KR" sz="1100" u="sng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100" dirty="0"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latin typeface="+mn-ea"/>
                  <a:ea typeface="+mn-ea"/>
                </a:rPr>
                <a:t>시스템 구성</a:t>
              </a:r>
              <a:r>
                <a:rPr lang="en-US" altLang="ko-KR" sz="1100" dirty="0">
                  <a:latin typeface="+mn-ea"/>
                  <a:ea typeface="+mn-ea"/>
                </a:rPr>
                <a:t>,</a:t>
              </a:r>
              <a:r>
                <a:rPr lang="ko-KR" altLang="en-US" sz="1100" dirty="0">
                  <a:latin typeface="+mn-ea"/>
                  <a:ea typeface="+mn-ea"/>
                </a:rPr>
                <a:t> </a:t>
              </a:r>
              <a:r>
                <a:rPr lang="en-US" altLang="ko-KR" sz="1100" dirty="0">
                  <a:latin typeface="+mn-ea"/>
                  <a:ea typeface="+mn-ea"/>
                </a:rPr>
                <a:t>DB, </a:t>
              </a:r>
              <a:r>
                <a:rPr lang="ko-KR" altLang="en-US" sz="1100" dirty="0">
                  <a:latin typeface="+mn-ea"/>
                  <a:ea typeface="+mn-ea"/>
                </a:rPr>
                <a:t>개발 전문 지식 보유</a:t>
              </a:r>
            </a:p>
          </p:txBody>
        </p:sp>
      </p:grpSp>
      <p:sp>
        <p:nvSpPr>
          <p:cNvPr id="107" name="직사각형 90"/>
          <p:cNvSpPr>
            <a:spLocks noChangeArrowheads="1"/>
          </p:cNvSpPr>
          <p:nvPr/>
        </p:nvSpPr>
        <p:spPr bwMode="auto">
          <a:xfrm>
            <a:off x="1793875" y="8049058"/>
            <a:ext cx="45434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과거 성능평가 방안 수립 참여 경험을 토대로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표준화 주도</a:t>
            </a:r>
            <a:endParaRPr lang="en-US" altLang="ko-KR" sz="1100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ko-KR" altLang="en-US" sz="1100" smtClean="0">
                <a:latin typeface="+mn-ea"/>
                <a:ea typeface="+mn-ea"/>
              </a:rPr>
              <a:t>한국저작권위원회 </a:t>
            </a:r>
            <a:r>
              <a:rPr lang="ko-KR" altLang="en-US" sz="1100" u="sng" dirty="0" smtClean="0">
                <a:solidFill>
                  <a:srgbClr val="FF0000"/>
                </a:solidFill>
                <a:latin typeface="+mn-ea"/>
                <a:ea typeface="+mn-ea"/>
              </a:rPr>
              <a:t>개발 표준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및 웹 </a:t>
            </a:r>
            <a:r>
              <a:rPr lang="ko-KR" altLang="en-US" sz="1100" u="sng" dirty="0" smtClean="0">
                <a:solidFill>
                  <a:srgbClr val="FF0000"/>
                </a:solidFill>
                <a:latin typeface="+mn-ea"/>
                <a:ea typeface="+mn-ea"/>
              </a:rPr>
              <a:t>접근성을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준수</a:t>
            </a:r>
            <a:r>
              <a:rPr lang="ko-KR" altLang="en-US" sz="1100" dirty="0">
                <a:latin typeface="+mn-ea"/>
                <a:ea typeface="+mn-ea"/>
              </a:rPr>
              <a:t>하여 개발 진행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소프트웨어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공학센터의 </a:t>
            </a:r>
            <a:r>
              <a:rPr lang="en-US" altLang="ko-KR" sz="1100" u="sng" dirty="0" smtClean="0">
                <a:solidFill>
                  <a:srgbClr val="FF0000"/>
                </a:solidFill>
                <a:latin typeface="+mn-ea"/>
                <a:ea typeface="+mn-ea"/>
              </a:rPr>
              <a:t>SP(Software Process) </a:t>
            </a:r>
            <a:r>
              <a:rPr lang="ko-KR" altLang="en-US" sz="1100" u="sng" dirty="0" smtClean="0">
                <a:solidFill>
                  <a:srgbClr val="FF0000"/>
                </a:solidFill>
                <a:latin typeface="+mn-ea"/>
                <a:ea typeface="+mn-ea"/>
              </a:rPr>
              <a:t>인증 획득</a:t>
            </a:r>
            <a:r>
              <a:rPr lang="ko-KR" altLang="en-US" sz="1100" dirty="0" smtClean="0">
                <a:latin typeface="+mn-ea"/>
                <a:ea typeface="+mn-ea"/>
              </a:rPr>
              <a:t>을 통한 전사 개발 표준을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통한 프로젝트 관리 및 개발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55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기대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효과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5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76769" y="466868"/>
            <a:ext cx="6631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기대 효과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 </a:t>
            </a:r>
            <a:r>
              <a:rPr lang="ko-KR" altLang="en-US" sz="1600" dirty="0" smtClean="0">
                <a:latin typeface="+mn-ea"/>
                <a:ea typeface="+mn-ea"/>
              </a:rPr>
              <a:t>기대효과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 기능 개선을 통한 한국저작권위원회의 저작권 기술 성능평가에 대한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뢰성 확보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웹하드 등록제에 대한 실효성 제고 및 안전한 저작물 유통환경 조성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66063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기대 효과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33" name="모서리가 둥근 직사각형 132"/>
          <p:cNvSpPr/>
          <p:nvPr/>
        </p:nvSpPr>
        <p:spPr>
          <a:xfrm>
            <a:off x="1116280" y="2604984"/>
            <a:ext cx="5197207" cy="6515265"/>
          </a:xfrm>
          <a:prstGeom prst="roundRect">
            <a:avLst>
              <a:gd name="adj" fmla="val 10325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1" name="자유형 140"/>
          <p:cNvSpPr/>
          <p:nvPr/>
        </p:nvSpPr>
        <p:spPr>
          <a:xfrm>
            <a:off x="1858029" y="3351621"/>
            <a:ext cx="3615998" cy="1108817"/>
          </a:xfrm>
          <a:custGeom>
            <a:avLst/>
            <a:gdLst>
              <a:gd name="connsiteX0" fmla="*/ 0 w 4813539"/>
              <a:gd name="connsiteY0" fmla="*/ 1052422 h 1052422"/>
              <a:gd name="connsiteX1" fmla="*/ 1069675 w 4813539"/>
              <a:gd name="connsiteY1" fmla="*/ 0 h 1052422"/>
              <a:gd name="connsiteX2" fmla="*/ 4813539 w 4813539"/>
              <a:gd name="connsiteY2" fmla="*/ 0 h 1052422"/>
              <a:gd name="connsiteX0" fmla="*/ 0 w 7478505"/>
              <a:gd name="connsiteY0" fmla="*/ 1052422 h 1052422"/>
              <a:gd name="connsiteX1" fmla="*/ 1069675 w 7478505"/>
              <a:gd name="connsiteY1" fmla="*/ 0 h 1052422"/>
              <a:gd name="connsiteX2" fmla="*/ 7478505 w 7478505"/>
              <a:gd name="connsiteY2" fmla="*/ 0 h 1052422"/>
              <a:gd name="connsiteX0" fmla="*/ 0 w 6835237"/>
              <a:gd name="connsiteY0" fmla="*/ 1052422 h 1052422"/>
              <a:gd name="connsiteX1" fmla="*/ 1069675 w 6835237"/>
              <a:gd name="connsiteY1" fmla="*/ 0 h 1052422"/>
              <a:gd name="connsiteX2" fmla="*/ 6835237 w 6835237"/>
              <a:gd name="connsiteY2" fmla="*/ 0 h 10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5237" h="1052422">
                <a:moveTo>
                  <a:pt x="0" y="1052422"/>
                </a:moveTo>
                <a:lnTo>
                  <a:pt x="1069675" y="0"/>
                </a:lnTo>
                <a:lnTo>
                  <a:pt x="6835237" y="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47"/>
          <p:cNvSpPr txBox="1">
            <a:spLocks noChangeArrowheads="1"/>
          </p:cNvSpPr>
          <p:nvPr/>
        </p:nvSpPr>
        <p:spPr bwMode="auto">
          <a:xfrm>
            <a:off x="2430463" y="3416195"/>
            <a:ext cx="4092575" cy="98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시대 흐름에 부합되는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성능평가 기준 개선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시스템에 대한 기능 개선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신뢰성 있는 기술 검증</a:t>
            </a:r>
            <a:endParaRPr lang="en-US" altLang="ko-KR" sz="1100" b="1" kern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관련 산업의 경쟁력 강화</a:t>
            </a:r>
            <a:endParaRPr lang="ko-KR" altLang="en-US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3375063" y="5044955"/>
            <a:ext cx="2731355" cy="0"/>
          </a:xfrm>
          <a:prstGeom prst="line">
            <a:avLst/>
          </a:prstGeom>
          <a:ln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375368" y="6935929"/>
            <a:ext cx="2555875" cy="0"/>
          </a:xfrm>
          <a:prstGeom prst="line">
            <a:avLst/>
          </a:prstGeom>
          <a:ln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47"/>
          <p:cNvSpPr txBox="1">
            <a:spLocks noChangeArrowheads="1"/>
          </p:cNvSpPr>
          <p:nvPr/>
        </p:nvSpPr>
        <p:spPr bwMode="auto">
          <a:xfrm>
            <a:off x="2012665" y="8446807"/>
            <a:ext cx="325278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성능평가 수행 기관으로서의 위상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확립</a:t>
            </a:r>
            <a:endParaRPr lang="en-US" altLang="ko-KR" sz="1100" b="1" kern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저작권기술에 대한 대표 사이트로의 역할 수행</a:t>
            </a:r>
            <a:endParaRPr lang="ko-KR" altLang="en-US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46" name="TextBox 47"/>
          <p:cNvSpPr txBox="1">
            <a:spLocks noChangeArrowheads="1"/>
          </p:cNvSpPr>
          <p:nvPr/>
        </p:nvSpPr>
        <p:spPr bwMode="auto">
          <a:xfrm>
            <a:off x="3324568" y="6961329"/>
            <a:ext cx="2752201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국내 저작권기술 사업자 정보 제공</a:t>
            </a:r>
            <a:endParaRPr lang="en-US" altLang="ko-KR" sz="1100" b="1" kern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국내 저작권기술 인증 정보 제공</a:t>
            </a:r>
            <a:endParaRPr lang="en-US" altLang="ko-KR" sz="1100" b="1" kern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저작권에 대한 종합적인 정보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47" name="TextBox 40"/>
          <p:cNvSpPr txBox="1"/>
          <p:nvPr/>
        </p:nvSpPr>
        <p:spPr>
          <a:xfrm>
            <a:off x="2410152" y="3065871"/>
            <a:ext cx="3351213" cy="302828"/>
          </a:xfrm>
          <a:prstGeom prst="rect">
            <a:avLst/>
          </a:prstGeom>
          <a:noFill/>
        </p:spPr>
        <p:txBody>
          <a:bodyPr lIns="83969" tIns="41985" rIns="83969" bIns="41985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ko-KR" altLang="en-US" sz="1400" b="1" smtClean="0">
                <a:solidFill>
                  <a:schemeClr val="accent4"/>
                </a:solidFill>
                <a:latin typeface="+mn-ea"/>
                <a:cs typeface="Arial" pitchFamily="34" charset="0"/>
              </a:rPr>
              <a:t>경쟁력 강화에 기여</a:t>
            </a:r>
            <a:endParaRPr lang="ko-KR" altLang="en-US" sz="1400" b="1" dirty="0">
              <a:latin typeface="+mn-ea"/>
              <a:cs typeface="Arial" pitchFamily="34" charset="0"/>
            </a:endParaRPr>
          </a:p>
        </p:txBody>
      </p:sp>
      <p:sp>
        <p:nvSpPr>
          <p:cNvPr id="148" name="TextBox 41"/>
          <p:cNvSpPr txBox="1">
            <a:spLocks noChangeArrowheads="1"/>
          </p:cNvSpPr>
          <p:nvPr/>
        </p:nvSpPr>
        <p:spPr bwMode="auto">
          <a:xfrm>
            <a:off x="3345276" y="4778012"/>
            <a:ext cx="303698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69" tIns="41985" rIns="83969" bIns="41985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sz="1400" b="1" smtClean="0">
                <a:solidFill>
                  <a:srgbClr val="0070C0"/>
                </a:solidFill>
                <a:latin typeface="+mn-ea"/>
                <a:ea typeface="+mn-ea"/>
              </a:rPr>
              <a:t>안전한 저작물 유통환경 조성 기여</a:t>
            </a:r>
            <a:endParaRPr lang="ko-KR" altLang="en-US" sz="1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49" name="TextBox 43"/>
          <p:cNvSpPr txBox="1"/>
          <p:nvPr/>
        </p:nvSpPr>
        <p:spPr>
          <a:xfrm>
            <a:off x="2133315" y="8159914"/>
            <a:ext cx="2659918" cy="269431"/>
          </a:xfrm>
          <a:prstGeom prst="rect">
            <a:avLst/>
          </a:prstGeom>
          <a:noFill/>
        </p:spPr>
        <p:txBody>
          <a:bodyPr lIns="83969" tIns="41985" rIns="83969" bIns="41985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ko-KR" altLang="en-US" sz="1400" b="1" smtClean="0">
                <a:solidFill>
                  <a:srgbClr val="4A9B82"/>
                </a:solidFill>
                <a:latin typeface="+mn-ea"/>
                <a:cs typeface="Arial" pitchFamily="34" charset="0"/>
              </a:rPr>
              <a:t>신뢰성 확보</a:t>
            </a:r>
            <a:endParaRPr lang="ko-KR" altLang="en-US" sz="1400" b="1" dirty="0">
              <a:solidFill>
                <a:srgbClr val="4A9B82"/>
              </a:solidFill>
              <a:latin typeface="+mn-ea"/>
              <a:cs typeface="Arial" pitchFamily="34" charset="0"/>
            </a:endParaRPr>
          </a:p>
        </p:txBody>
      </p:sp>
      <p:sp>
        <p:nvSpPr>
          <p:cNvPr id="150" name="TextBox 44"/>
          <p:cNvSpPr txBox="1">
            <a:spLocks noChangeArrowheads="1"/>
          </p:cNvSpPr>
          <p:nvPr/>
        </p:nvSpPr>
        <p:spPr bwMode="auto">
          <a:xfrm>
            <a:off x="3426255" y="6647004"/>
            <a:ext cx="297196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69" tIns="41985" rIns="83969" bIns="41985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sz="1400" b="1" smtClean="0">
                <a:solidFill>
                  <a:srgbClr val="00B0F0"/>
                </a:solidFill>
                <a:latin typeface="+mn-ea"/>
                <a:ea typeface="+mn-ea"/>
              </a:rPr>
              <a:t>저작권기술 정보 제공 서비스 마련</a:t>
            </a:r>
            <a:endParaRPr lang="ko-KR" altLang="en-US" sz="1400" b="1" dirty="0">
              <a:solidFill>
                <a:srgbClr val="00B0F0"/>
              </a:solidFill>
              <a:latin typeface="+mn-ea"/>
              <a:ea typeface="+mn-ea"/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 flipH="1">
            <a:off x="2868650" y="5044955"/>
            <a:ext cx="511175" cy="3873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H="1" flipV="1">
            <a:off x="2652654" y="6543794"/>
            <a:ext cx="722715" cy="39213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47"/>
          <p:cNvSpPr txBox="1">
            <a:spLocks noChangeArrowheads="1"/>
          </p:cNvSpPr>
          <p:nvPr/>
        </p:nvSpPr>
        <p:spPr bwMode="auto">
          <a:xfrm>
            <a:off x="3257807" y="5111630"/>
            <a:ext cx="354806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기술업체의 성능평가 상시성 확보</a:t>
            </a:r>
            <a:endParaRPr lang="en-US" altLang="ko-KR" sz="1100" b="1" ker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성능평가 웹하드 등록제 실효성 제고</a:t>
            </a:r>
            <a:endParaRPr lang="en-US" altLang="ko-KR" sz="1100" b="1" ker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저작물 유통환경의 투명성 제고</a:t>
            </a:r>
            <a:endParaRPr lang="ko-KR" alt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03225" y="6872263"/>
            <a:ext cx="2347913" cy="5778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endParaRPr lang="ko-KR" altLang="en-US" sz="1400" kern="0" dirty="0">
              <a:solidFill>
                <a:sysClr val="window" lastClr="FFFFFF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34769" y="6598675"/>
            <a:ext cx="3967038" cy="1830671"/>
            <a:chOff x="1038849" y="6087567"/>
            <a:chExt cx="3962958" cy="2316554"/>
          </a:xfrm>
        </p:grpSpPr>
        <p:cxnSp>
          <p:nvCxnSpPr>
            <p:cNvPr id="155" name="직선 연결선 154"/>
            <p:cNvCxnSpPr/>
            <p:nvPr/>
          </p:nvCxnSpPr>
          <p:spPr>
            <a:xfrm>
              <a:off x="1901057" y="8404121"/>
              <a:ext cx="310075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038849" y="6087567"/>
              <a:ext cx="874614" cy="2288647"/>
            </a:xfrm>
            <a:prstGeom prst="line">
              <a:avLst/>
            </a:prstGeom>
            <a:ln>
              <a:solidFill>
                <a:srgbClr val="4A9B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"/>
          <p:cNvGrpSpPr/>
          <p:nvPr/>
        </p:nvGrpSpPr>
        <p:grpSpPr>
          <a:xfrm>
            <a:off x="529968" y="4285898"/>
            <a:ext cx="2667857" cy="2667857"/>
            <a:chOff x="1423177" y="3203560"/>
            <a:chExt cx="4929222" cy="4929222"/>
          </a:xfrm>
          <a:effectLst>
            <a:outerShdw blurRad="228600" dist="101600" dir="5400000" algn="t" rotWithShape="0">
              <a:prstClr val="black">
                <a:alpha val="44000"/>
              </a:prstClr>
            </a:outerShdw>
          </a:effectLst>
          <a:scene3d>
            <a:camera prst="perspectiveContrastingRightFacing">
              <a:rot lat="21052501" lon="19731367" rev="1571209"/>
            </a:camera>
            <a:lightRig rig="threePt" dir="t">
              <a:rot lat="0" lon="0" rev="1200000"/>
            </a:lightRig>
          </a:scene3d>
        </p:grpSpPr>
        <p:sp>
          <p:nvSpPr>
            <p:cNvPr id="135" name="타원 134"/>
            <p:cNvSpPr/>
            <p:nvPr/>
          </p:nvSpPr>
          <p:spPr>
            <a:xfrm>
              <a:off x="2662751" y="4443134"/>
              <a:ext cx="2450075" cy="245007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</a:ln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6" name="막힌 원호 135"/>
            <p:cNvSpPr/>
            <p:nvPr/>
          </p:nvSpPr>
          <p:spPr>
            <a:xfrm>
              <a:off x="1423177" y="3203560"/>
              <a:ext cx="4929222" cy="4929222"/>
            </a:xfrm>
            <a:prstGeom prst="blockArc">
              <a:avLst>
                <a:gd name="adj1" fmla="val 13653397"/>
                <a:gd name="adj2" fmla="val 18672373"/>
                <a:gd name="adj3" fmla="val 16518"/>
              </a:avLst>
            </a:prstGeom>
            <a:solidFill>
              <a:schemeClr val="accent4"/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7" name="막힌 원호 136"/>
            <p:cNvSpPr/>
            <p:nvPr/>
          </p:nvSpPr>
          <p:spPr>
            <a:xfrm flipV="1">
              <a:off x="1423177" y="3203560"/>
              <a:ext cx="4929222" cy="4929222"/>
            </a:xfrm>
            <a:prstGeom prst="blockArc">
              <a:avLst>
                <a:gd name="adj1" fmla="val 8199796"/>
                <a:gd name="adj2" fmla="val 13292007"/>
                <a:gd name="adj3" fmla="val 16132"/>
              </a:avLst>
            </a:prstGeom>
            <a:solidFill>
              <a:schemeClr val="accent3"/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8" name="막힌 원호 137"/>
            <p:cNvSpPr/>
            <p:nvPr/>
          </p:nvSpPr>
          <p:spPr>
            <a:xfrm>
              <a:off x="1423177" y="3203560"/>
              <a:ext cx="4929222" cy="4929222"/>
            </a:xfrm>
            <a:prstGeom prst="blockArc">
              <a:avLst>
                <a:gd name="adj1" fmla="val 19068083"/>
                <a:gd name="adj2" fmla="val 2503558"/>
                <a:gd name="adj3" fmla="val 16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9" name="막힌 원호 138"/>
            <p:cNvSpPr/>
            <p:nvPr/>
          </p:nvSpPr>
          <p:spPr>
            <a:xfrm>
              <a:off x="1423177" y="3203560"/>
              <a:ext cx="4929222" cy="4929222"/>
            </a:xfrm>
            <a:prstGeom prst="blockArc">
              <a:avLst>
                <a:gd name="adj1" fmla="val 2873925"/>
                <a:gd name="adj2" fmla="val 7918362"/>
                <a:gd name="adj3" fmla="val 16118"/>
              </a:avLst>
            </a:prstGeom>
            <a:solidFill>
              <a:schemeClr val="accent5"/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40" name="TextBox 11"/>
          <p:cNvSpPr txBox="1">
            <a:spLocks noChangeArrowheads="1"/>
          </p:cNvSpPr>
          <p:nvPr/>
        </p:nvSpPr>
        <p:spPr bwMode="auto">
          <a:xfrm rot="20592628">
            <a:off x="1341438" y="5483200"/>
            <a:ext cx="10239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/>
            <a:r>
              <a:rPr lang="ko-KR" altLang="en-US" sz="1400" dirty="0">
                <a:solidFill>
                  <a:srgbClr val="002060"/>
                </a:solidFill>
                <a:latin typeface="+mn-ea"/>
                <a:ea typeface="+mn-ea"/>
              </a:rPr>
              <a:t>기대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ea typeface="+mn-ea"/>
              </a:rPr>
              <a:t>효과</a:t>
            </a:r>
          </a:p>
        </p:txBody>
      </p:sp>
      <p:sp>
        <p:nvSpPr>
          <p:cNvPr id="151" name="직사각형 21"/>
          <p:cNvSpPr>
            <a:spLocks noChangeArrowheads="1"/>
          </p:cNvSpPr>
          <p:nvPr/>
        </p:nvSpPr>
        <p:spPr bwMode="auto">
          <a:xfrm rot="20304364">
            <a:off x="864322" y="4521031"/>
            <a:ext cx="9669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smtClean="0">
                <a:solidFill>
                  <a:schemeClr val="bg1"/>
                </a:solidFill>
                <a:latin typeface="+mn-ea"/>
                <a:ea typeface="+mn-ea"/>
              </a:rPr>
              <a:t>경쟁력 강화</a:t>
            </a:r>
            <a:endParaRPr lang="ko-KR" altLang="en-US" sz="1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2" name="직사각형 22"/>
          <p:cNvSpPr>
            <a:spLocks noChangeArrowheads="1"/>
          </p:cNvSpPr>
          <p:nvPr/>
        </p:nvSpPr>
        <p:spPr bwMode="auto">
          <a:xfrm rot="3830969">
            <a:off x="2151859" y="5146507"/>
            <a:ext cx="111601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smtClean="0">
                <a:solidFill>
                  <a:schemeClr val="bg1"/>
                </a:solidFill>
                <a:latin typeface="+mn-ea"/>
                <a:ea typeface="+mn-ea"/>
              </a:rPr>
              <a:t>유통환경 조성</a:t>
            </a:r>
            <a:endParaRPr lang="ko-KR" altLang="en-US" sz="1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3" name="직사각형 23"/>
          <p:cNvSpPr>
            <a:spLocks noChangeArrowheads="1"/>
          </p:cNvSpPr>
          <p:nvPr/>
        </p:nvSpPr>
        <p:spPr bwMode="auto">
          <a:xfrm rot="3830969">
            <a:off x="476972" y="5815638"/>
            <a:ext cx="9669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smtClean="0">
                <a:latin typeface="+mn-ea"/>
                <a:ea typeface="+mn-ea"/>
              </a:rPr>
              <a:t>신뢰성 확보</a:t>
            </a:r>
            <a:endParaRPr lang="ko-KR" altLang="en-US" sz="1300" dirty="0">
              <a:latin typeface="+mn-ea"/>
              <a:ea typeface="+mn-ea"/>
            </a:endParaRPr>
          </a:p>
        </p:txBody>
      </p:sp>
      <p:sp>
        <p:nvSpPr>
          <p:cNvPr id="154" name="직사각형 24"/>
          <p:cNvSpPr>
            <a:spLocks noChangeArrowheads="1"/>
          </p:cNvSpPr>
          <p:nvPr/>
        </p:nvSpPr>
        <p:spPr bwMode="auto">
          <a:xfrm rot="20304364">
            <a:off x="1746073" y="6457781"/>
            <a:ext cx="11528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smtClean="0">
                <a:latin typeface="+mn-ea"/>
                <a:ea typeface="+mn-ea"/>
              </a:rPr>
              <a:t>관련 정보 제공</a:t>
            </a:r>
            <a:endParaRPr lang="ko-KR" altLang="en-US" sz="1300" dirty="0">
              <a:latin typeface="+mn-ea"/>
              <a:ea typeface="+mn-ea"/>
            </a:endParaRPr>
          </a:p>
        </p:txBody>
      </p:sp>
      <p:sp>
        <p:nvSpPr>
          <p:cNvPr id="160" name="직사각형 58"/>
          <p:cNvSpPr>
            <a:spLocks noChangeArrowheads="1"/>
          </p:cNvSpPr>
          <p:nvPr/>
        </p:nvSpPr>
        <p:spPr bwMode="auto">
          <a:xfrm>
            <a:off x="404813" y="2338781"/>
            <a:ext cx="6048375" cy="707826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54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9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1694</TotalTime>
  <Words>1235</Words>
  <Application>Microsoft Office PowerPoint</Application>
  <PresentationFormat>A4 용지(210x297mm)</PresentationFormat>
  <Paragraphs>202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Verdana</vt:lpstr>
      <vt:lpstr>Wingdings</vt:lpstr>
      <vt:lpstr>나눔바른고딕</vt:lpstr>
      <vt:lpstr>나눔고딕 ExtraBold</vt:lpstr>
      <vt:lpstr>Arial</vt:lpstr>
      <vt:lpstr>Symbol</vt:lpstr>
      <vt:lpstr>Wingdings 2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worryscg</cp:lastModifiedBy>
  <cp:revision>153</cp:revision>
  <cp:lastPrinted>2017-03-22T13:45:42Z</cp:lastPrinted>
  <dcterms:created xsi:type="dcterms:W3CDTF">2017-02-14T08:25:27Z</dcterms:created>
  <dcterms:modified xsi:type="dcterms:W3CDTF">2019-03-27T08:32:46Z</dcterms:modified>
</cp:coreProperties>
</file>