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29"/>
  </p:notesMasterIdLst>
  <p:handoutMasterIdLst>
    <p:handoutMasterId r:id="rId30"/>
  </p:handoutMasterIdLst>
  <p:sldIdLst>
    <p:sldId id="329" r:id="rId2"/>
    <p:sldId id="268" r:id="rId3"/>
    <p:sldId id="256" r:id="rId4"/>
    <p:sldId id="350" r:id="rId5"/>
    <p:sldId id="418" r:id="rId6"/>
    <p:sldId id="424" r:id="rId7"/>
    <p:sldId id="348" r:id="rId8"/>
    <p:sldId id="354" r:id="rId9"/>
    <p:sldId id="355" r:id="rId10"/>
    <p:sldId id="421" r:id="rId11"/>
    <p:sldId id="384" r:id="rId12"/>
    <p:sldId id="357" r:id="rId13"/>
    <p:sldId id="359" r:id="rId14"/>
    <p:sldId id="386" r:id="rId15"/>
    <p:sldId id="387" r:id="rId16"/>
    <p:sldId id="388" r:id="rId17"/>
    <p:sldId id="401" r:id="rId18"/>
    <p:sldId id="402" r:id="rId19"/>
    <p:sldId id="419" r:id="rId20"/>
    <p:sldId id="404" r:id="rId21"/>
    <p:sldId id="420" r:id="rId22"/>
    <p:sldId id="400" r:id="rId23"/>
    <p:sldId id="408" r:id="rId24"/>
    <p:sldId id="422" r:id="rId25"/>
    <p:sldId id="414" r:id="rId26"/>
    <p:sldId id="423" r:id="rId27"/>
    <p:sldId id="347" r:id="rId28"/>
  </p:sldIdLst>
  <p:sldSz cx="9144000" cy="6858000" type="screen4x3"/>
  <p:notesSz cx="6794500" cy="9931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721" userDrawn="1">
          <p15:clr>
            <a:srgbClr val="A4A3A4"/>
          </p15:clr>
        </p15:guide>
        <p15:guide id="4" pos="3039" userDrawn="1">
          <p15:clr>
            <a:srgbClr val="A4A3A4"/>
          </p15:clr>
        </p15:guide>
        <p15:guide id="5" pos="204" userDrawn="1">
          <p15:clr>
            <a:srgbClr val="A4A3A4"/>
          </p15:clr>
        </p15:guide>
        <p15:guide id="6" pos="5556" userDrawn="1">
          <p15:clr>
            <a:srgbClr val="A4A3A4"/>
          </p15:clr>
        </p15:guide>
        <p15:guide id="7" pos="2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창권" initials="신창" lastIdx="2" clrIdx="0">
    <p:extLst>
      <p:ext uri="{19B8F6BF-5375-455C-9EA6-DF929625EA0E}">
        <p15:presenceInfo xmlns:p15="http://schemas.microsoft.com/office/powerpoint/2012/main" userId="669fd390449f64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6F8B"/>
    <a:srgbClr val="2683C6"/>
    <a:srgbClr val="1881BD"/>
    <a:srgbClr val="A6A6A6"/>
    <a:srgbClr val="1F497D"/>
    <a:srgbClr val="6CA62C"/>
    <a:srgbClr val="3C7060"/>
    <a:srgbClr val="002172"/>
    <a:srgbClr val="7EB7CA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682" autoAdjust="0"/>
  </p:normalViewPr>
  <p:slideViewPr>
    <p:cSldViewPr snapToGrid="0" showGuides="1">
      <p:cViewPr varScale="1">
        <p:scale>
          <a:sx n="91" d="100"/>
          <a:sy n="91" d="100"/>
        </p:scale>
        <p:origin x="2142" y="108"/>
      </p:cViewPr>
      <p:guideLst>
        <p:guide orient="horz" pos="1003"/>
        <p:guide pos="2880"/>
        <p:guide pos="2721"/>
        <p:guide pos="3039"/>
        <p:guide pos="204"/>
        <p:guide pos="5556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26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4283" cy="49829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/>
            </a:lvl1pPr>
          </a:lstStyle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8647" y="2"/>
            <a:ext cx="2944283" cy="49829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/>
            </a:lvl1pPr>
          </a:lstStyle>
          <a:p>
            <a:fld id="{5868A9F4-2CB2-4EA9-9BC7-BECA3F4FCD78}" type="datetimeFigureOut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2018-12-06</a:t>
            </a:fld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3110"/>
            <a:ext cx="2944283" cy="49829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/>
            </a:lvl1pPr>
          </a:lstStyle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8647" y="9433110"/>
            <a:ext cx="2944283" cy="49829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/>
            </a:lvl1pPr>
          </a:lstStyle>
          <a:p>
            <a:fld id="{54D9ADD4-B30A-4106-935D-A6D78DC8BAB3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‹#›</a:t>
            </a:fld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927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4031" cy="497572"/>
          </a:xfrm>
          <a:prstGeom prst="rect">
            <a:avLst/>
          </a:prstGeom>
        </p:spPr>
        <p:txBody>
          <a:bodyPr vert="horz" lIns="88203" tIns="44102" rIns="88203" bIns="4410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951" y="0"/>
            <a:ext cx="2944030" cy="497572"/>
          </a:xfrm>
          <a:prstGeom prst="rect">
            <a:avLst/>
          </a:prstGeom>
        </p:spPr>
        <p:txBody>
          <a:bodyPr vert="horz" lIns="88203" tIns="44102" rIns="88203" bIns="44102" rtlCol="0"/>
          <a:lstStyle>
            <a:lvl1pPr algn="r">
              <a:defRPr sz="1200"/>
            </a:lvl1pPr>
          </a:lstStyle>
          <a:p>
            <a:fld id="{3A25FEBF-D8D3-4521-AA3D-05969D5164AF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8812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03" tIns="44102" rIns="88203" bIns="4410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09" y="4780076"/>
            <a:ext cx="5435600" cy="3909709"/>
          </a:xfrm>
          <a:prstGeom prst="rect">
            <a:avLst/>
          </a:prstGeom>
        </p:spPr>
        <p:txBody>
          <a:bodyPr vert="horz" lIns="88203" tIns="44102" rIns="88203" bIns="44102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3831"/>
            <a:ext cx="2944031" cy="497572"/>
          </a:xfrm>
          <a:prstGeom prst="rect">
            <a:avLst/>
          </a:prstGeom>
        </p:spPr>
        <p:txBody>
          <a:bodyPr vert="horz" lIns="88203" tIns="44102" rIns="88203" bIns="4410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951" y="9433831"/>
            <a:ext cx="2944030" cy="497572"/>
          </a:xfrm>
          <a:prstGeom prst="rect">
            <a:avLst/>
          </a:prstGeom>
        </p:spPr>
        <p:txBody>
          <a:bodyPr vert="horz" lIns="88203" tIns="44102" rIns="88203" bIns="44102" rtlCol="0" anchor="b"/>
          <a:lstStyle>
            <a:lvl1pPr algn="r">
              <a:defRPr sz="1200"/>
            </a:lvl1pPr>
          </a:lstStyle>
          <a:p>
            <a:fld id="{73BB155B-61EA-4AD8-8042-C04A0DCD1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644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197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전체 구성도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328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200" b="1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637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099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592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923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176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465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390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1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380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341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6931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152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다음으로는 저작권기술 사업 관리 시스템 구축 부문입니다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1329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6930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8541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074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44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537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50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484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전체 구성도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314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562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979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7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9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6F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 smtClean="0"/>
          </a:p>
        </p:txBody>
      </p:sp>
      <p:pic>
        <p:nvPicPr>
          <p:cNvPr id="14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7" b="1482"/>
          <a:stretch>
            <a:fillRect/>
          </a:stretch>
        </p:blipFill>
        <p:spPr bwMode="auto">
          <a:xfrm>
            <a:off x="0" y="0"/>
            <a:ext cx="6729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바른고딕" panose="020B0603020101020101" pitchFamily="50" charset="-127"/>
              </a:defRPr>
            </a:lvl1pPr>
          </a:lstStyle>
          <a:p>
            <a:fld id="{C764DE79-268F-4C1A-8933-263129D2AF90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바른고딕" panose="020B060302010102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바른고딕" panose="020B0603020101020101" pitchFamily="50" charset="-127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1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핵심포인트_2거버닝_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2212606"/>
            <a:ext cx="8828080" cy="4240582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161933" y="1555448"/>
            <a:ext cx="8828080" cy="294302"/>
          </a:xfrm>
          <a:prstGeom prst="rect">
            <a:avLst/>
          </a:prstGeom>
        </p:spPr>
        <p:txBody>
          <a:bodyPr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한쪽 모서리가 잘린 사각형 15"/>
          <p:cNvSpPr/>
          <p:nvPr userDrawn="1"/>
        </p:nvSpPr>
        <p:spPr>
          <a:xfrm>
            <a:off x="586681" y="936868"/>
            <a:ext cx="8403332" cy="458857"/>
          </a:xfrm>
          <a:prstGeom prst="snip1Rect">
            <a:avLst>
              <a:gd name="adj" fmla="val 43653"/>
            </a:avLst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8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67" t="45149" r="15414" b="33851"/>
          <a:stretch/>
        </p:blipFill>
        <p:spPr bwMode="auto">
          <a:xfrm rot="5400000">
            <a:off x="7631" y="943240"/>
            <a:ext cx="593817" cy="56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  <a:prstGeom prst="rect">
            <a:avLst/>
          </a:prstGeom>
        </p:spPr>
        <p:txBody>
          <a:bodyPr wrap="square"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85520" y="926964"/>
            <a:ext cx="574783" cy="528667"/>
          </a:xfrm>
          <a:prstGeom prst="roundRect">
            <a:avLst>
              <a:gd name="adj" fmla="val 5656"/>
            </a:avLst>
          </a:prstGeom>
          <a:noFill/>
          <a:ln w="9525" cmpd="sng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tIns="72000" anchor="ctr"/>
          <a:lstStyle/>
          <a:p>
            <a:pPr algn="ctr" defTabSz="1330325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</a:t>
            </a:r>
            <a: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900" b="0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</a:t>
            </a:r>
            <a:endParaRPr lang="ko-KR" altLang="en-US" sz="900" b="0" kern="0" cap="none" spc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0347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핵심포인트_3거버닝_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2434204"/>
            <a:ext cx="8828080" cy="4018983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161933" y="1555448"/>
            <a:ext cx="8828080" cy="294302"/>
          </a:xfrm>
          <a:prstGeom prst="rect">
            <a:avLst/>
          </a:prstGeom>
        </p:spPr>
        <p:txBody>
          <a:bodyPr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en-US" altLang="ko-KR" dirty="0" smtClean="0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22" name="한쪽 모서리가 잘린 사각형 21"/>
          <p:cNvSpPr/>
          <p:nvPr userDrawn="1"/>
        </p:nvSpPr>
        <p:spPr>
          <a:xfrm>
            <a:off x="586681" y="936868"/>
            <a:ext cx="8403332" cy="458857"/>
          </a:xfrm>
          <a:prstGeom prst="snip1Rect">
            <a:avLst>
              <a:gd name="adj" fmla="val 43653"/>
            </a:avLst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2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67" t="45149" r="15414" b="33851"/>
          <a:stretch/>
        </p:blipFill>
        <p:spPr bwMode="auto">
          <a:xfrm rot="5400000">
            <a:off x="7631" y="943240"/>
            <a:ext cx="593817" cy="56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  <a:prstGeom prst="rect">
            <a:avLst/>
          </a:prstGeom>
        </p:spPr>
        <p:txBody>
          <a:bodyPr wrap="square"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모서리가 둥근 직사각형 24"/>
          <p:cNvSpPr/>
          <p:nvPr userDrawn="1"/>
        </p:nvSpPr>
        <p:spPr bwMode="auto">
          <a:xfrm>
            <a:off x="85520" y="926964"/>
            <a:ext cx="574783" cy="528667"/>
          </a:xfrm>
          <a:prstGeom prst="roundRect">
            <a:avLst>
              <a:gd name="adj" fmla="val 5656"/>
            </a:avLst>
          </a:prstGeom>
          <a:noFill/>
          <a:ln w="9525" cmpd="sng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tIns="72000" anchor="ctr"/>
          <a:lstStyle/>
          <a:p>
            <a:pPr algn="ctr" defTabSz="1330325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</a:t>
            </a:r>
            <a: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900" b="0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</a:t>
            </a:r>
            <a:endParaRPr lang="ko-KR" altLang="en-US" sz="900" b="0" kern="0" cap="none" spc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5689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핵심포인트_1거버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41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161933" y="1555448"/>
            <a:ext cx="8828080" cy="294302"/>
          </a:xfrm>
          <a:prstGeom prst="rect">
            <a:avLst/>
          </a:prstGeom>
        </p:spPr>
        <p:txBody>
          <a:bodyPr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한쪽 모서리가 잘린 사각형 15"/>
          <p:cNvSpPr/>
          <p:nvPr userDrawn="1"/>
        </p:nvSpPr>
        <p:spPr>
          <a:xfrm>
            <a:off x="586681" y="936868"/>
            <a:ext cx="8403332" cy="458857"/>
          </a:xfrm>
          <a:prstGeom prst="snip1Rect">
            <a:avLst>
              <a:gd name="adj" fmla="val 43653"/>
            </a:avLst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7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67" t="45149" r="15414" b="33851"/>
          <a:stretch/>
        </p:blipFill>
        <p:spPr bwMode="auto">
          <a:xfrm rot="5400000">
            <a:off x="7631" y="943240"/>
            <a:ext cx="593817" cy="56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  <a:prstGeom prst="rect">
            <a:avLst/>
          </a:prstGeom>
        </p:spPr>
        <p:txBody>
          <a:bodyPr wrap="square"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 bwMode="auto">
          <a:xfrm>
            <a:off x="85520" y="926964"/>
            <a:ext cx="574783" cy="528667"/>
          </a:xfrm>
          <a:prstGeom prst="roundRect">
            <a:avLst>
              <a:gd name="adj" fmla="val 5656"/>
            </a:avLst>
          </a:prstGeom>
          <a:noFill/>
          <a:ln w="9525" cmpd="sng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tIns="72000" anchor="ctr"/>
          <a:lstStyle/>
          <a:p>
            <a:pPr algn="ctr" defTabSz="1330325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</a:t>
            </a:r>
            <a: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900" b="0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</a:t>
            </a:r>
            <a:endParaRPr lang="ko-KR" altLang="en-US" sz="900" b="0" kern="0" cap="none" spc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398088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539752" y="1490780"/>
            <a:ext cx="8064500" cy="158268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4" dirty="0"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638" b="1" dirty="0">
                  <a:solidFill>
                    <a:schemeClr val="bg1"/>
                  </a:solidFill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539752" y="1728052"/>
            <a:ext cx="8064500" cy="476726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7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827618" y="1526756"/>
            <a:ext cx="7531473" cy="9752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704" b="1" kern="1200" dirty="0" smtClean="0">
                <a:solidFill>
                  <a:schemeClr val="bg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1pPr>
            <a:lvl2pPr marL="219125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8250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57376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76501" indent="0">
              <a:buNone/>
              <a:defRPr lang="ko-KR" altLang="en-US" sz="63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876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539752" y="1490780"/>
            <a:ext cx="8064500" cy="158268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4" dirty="0"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638" b="1" dirty="0">
                  <a:solidFill>
                    <a:schemeClr val="bg1"/>
                  </a:solidFill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539752" y="1728052"/>
            <a:ext cx="8064500" cy="476726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7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827618" y="1526756"/>
            <a:ext cx="7531473" cy="9752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704" b="1" kern="1200" dirty="0" smtClean="0">
                <a:solidFill>
                  <a:schemeClr val="bg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1pPr>
            <a:lvl2pPr marL="219125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8250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57376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76501" indent="0">
              <a:buNone/>
              <a:defRPr lang="ko-KR" altLang="en-US" sz="63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8419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539752" y="1332286"/>
            <a:ext cx="8064500" cy="158268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4" dirty="0"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638" b="1" dirty="0">
                  <a:solidFill>
                    <a:schemeClr val="bg1"/>
                  </a:solidFill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539752" y="1569558"/>
            <a:ext cx="8064500" cy="492576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7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827618" y="1368262"/>
            <a:ext cx="7531473" cy="9752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704" b="1" kern="1200" dirty="0" smtClean="0">
                <a:solidFill>
                  <a:schemeClr val="bg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1pPr>
            <a:lvl2pPr marL="219125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8250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57376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76501" indent="0">
              <a:buNone/>
              <a:defRPr lang="ko-KR" altLang="en-US" sz="63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3581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3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539752" y="1470766"/>
            <a:ext cx="8064500" cy="158268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4" dirty="0"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638" b="1" dirty="0">
                  <a:solidFill>
                    <a:schemeClr val="bg1"/>
                  </a:solidFill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539752" y="1708040"/>
            <a:ext cx="8064500" cy="478728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7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827618" y="1506741"/>
            <a:ext cx="7531473" cy="9752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704" b="1" kern="1200" dirty="0" smtClean="0">
                <a:solidFill>
                  <a:schemeClr val="bg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1pPr>
            <a:lvl2pPr marL="219125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8250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57376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76501" indent="0">
              <a:buNone/>
              <a:defRPr lang="ko-KR" altLang="en-US" sz="63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995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4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539752" y="1609245"/>
            <a:ext cx="8064500" cy="158268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4" dirty="0"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704" b="1" dirty="0">
                  <a:solidFill>
                    <a:schemeClr val="bg1"/>
                  </a:solidFill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539752" y="1846515"/>
            <a:ext cx="8064500" cy="464880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7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827618" y="1645219"/>
            <a:ext cx="7531473" cy="9752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704" b="1" kern="1200" dirty="0" smtClean="0">
                <a:solidFill>
                  <a:schemeClr val="bg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1pPr>
            <a:lvl2pPr marL="219125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8250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57376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76501" indent="0">
              <a:buNone/>
              <a:defRPr lang="ko-KR" altLang="en-US" sz="63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3394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5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539752" y="1721346"/>
            <a:ext cx="8064500" cy="158268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4" dirty="0"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638" b="1" dirty="0">
                  <a:solidFill>
                    <a:schemeClr val="bg1"/>
                  </a:solidFill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539752" y="1958618"/>
            <a:ext cx="8064500" cy="45367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7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827618" y="1757321"/>
            <a:ext cx="7531473" cy="9752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704" b="1" kern="1200" dirty="0" smtClean="0">
                <a:solidFill>
                  <a:schemeClr val="bg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1pPr>
            <a:lvl2pPr marL="219125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8250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57376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76501" indent="0">
              <a:buNone/>
              <a:defRPr lang="ko-KR" altLang="en-US" sz="63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9879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539752" y="1300307"/>
            <a:ext cx="8064500" cy="158268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4" dirty="0"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638" b="1" dirty="0">
                  <a:solidFill>
                    <a:schemeClr val="bg1"/>
                  </a:solidFill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539752" y="1537578"/>
            <a:ext cx="8064500" cy="495773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7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827618" y="1336283"/>
            <a:ext cx="7531473" cy="9752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704" b="1" kern="1200" dirty="0" smtClean="0">
                <a:solidFill>
                  <a:schemeClr val="bg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1pPr>
            <a:lvl2pPr marL="219125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8250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57376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76501" indent="0">
              <a:buNone/>
              <a:defRPr lang="ko-KR" altLang="en-US" sz="63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8902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1218" r="1894" b="1427"/>
          <a:stretch>
            <a:fillRect/>
          </a:stretch>
        </p:blipFill>
        <p:spPr bwMode="auto">
          <a:xfrm>
            <a:off x="241300" y="0"/>
            <a:ext cx="8902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543" y="6528039"/>
            <a:ext cx="599592" cy="298800"/>
          </a:xfrm>
          <a:prstGeom prst="rect">
            <a:avLst/>
          </a:prstGeom>
        </p:spPr>
      </p:pic>
      <p:pic>
        <p:nvPicPr>
          <p:cNvPr id="10" name="그림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24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 Box 284"/>
          <p:cNvSpPr txBox="1">
            <a:spLocks noChangeArrowheads="1"/>
          </p:cNvSpPr>
          <p:nvPr userDrawn="1"/>
        </p:nvSpPr>
        <p:spPr bwMode="auto">
          <a:xfrm>
            <a:off x="3162302" y="6600988"/>
            <a:ext cx="282363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ctr" eaLnBrk="1" hangingPunct="1">
              <a:defRPr/>
            </a:pPr>
            <a:fld id="{6D025DA5-BBB3-4D79-862D-181A20BF0B1D}" type="slidenum">
              <a:rPr lang="en-US" altLang="ko-KR" sz="10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10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88" y="6549114"/>
            <a:ext cx="677197" cy="29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986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972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7944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1933" y="931070"/>
            <a:ext cx="8848725" cy="255600"/>
            <a:chOff x="161933" y="2251076"/>
            <a:chExt cx="8848725" cy="255600"/>
          </a:xfrm>
        </p:grpSpPr>
        <p:sp>
          <p:nvSpPr>
            <p:cNvPr id="26" name="오각형 25"/>
            <p:cNvSpPr/>
            <p:nvPr/>
          </p:nvSpPr>
          <p:spPr>
            <a:xfrm>
              <a:off x="8681828" y="2251076"/>
              <a:ext cx="328830" cy="255600"/>
            </a:xfrm>
            <a:prstGeom prst="homePlate">
              <a:avLst>
                <a:gd name="adj" fmla="val 2612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7" name="오각형 26"/>
            <p:cNvSpPr/>
            <p:nvPr/>
          </p:nvSpPr>
          <p:spPr>
            <a:xfrm>
              <a:off x="166629" y="2251076"/>
              <a:ext cx="8748000" cy="255600"/>
            </a:xfrm>
            <a:prstGeom prst="homePlate">
              <a:avLst>
                <a:gd name="adj" fmla="val 26121"/>
              </a:avLst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98" b="1" dirty="0">
                <a:solidFill>
                  <a:schemeClr val="bg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161933" y="2251076"/>
              <a:ext cx="108000" cy="255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269883" y="2251076"/>
              <a:ext cx="54000" cy="255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8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23884" y="924720"/>
            <a:ext cx="866613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ko-KR" altLang="en-US" sz="12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2773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제목-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1933" y="931070"/>
            <a:ext cx="8848725" cy="255600"/>
            <a:chOff x="161933" y="2251076"/>
            <a:chExt cx="8848725" cy="255600"/>
          </a:xfrm>
        </p:grpSpPr>
        <p:sp>
          <p:nvSpPr>
            <p:cNvPr id="26" name="오각형 25"/>
            <p:cNvSpPr/>
            <p:nvPr/>
          </p:nvSpPr>
          <p:spPr>
            <a:xfrm>
              <a:off x="8681828" y="2251076"/>
              <a:ext cx="328830" cy="255600"/>
            </a:xfrm>
            <a:prstGeom prst="homePlate">
              <a:avLst>
                <a:gd name="adj" fmla="val 2612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7" name="오각형 26"/>
            <p:cNvSpPr/>
            <p:nvPr/>
          </p:nvSpPr>
          <p:spPr>
            <a:xfrm>
              <a:off x="166629" y="2251076"/>
              <a:ext cx="8748000" cy="255600"/>
            </a:xfrm>
            <a:prstGeom prst="homePlate">
              <a:avLst>
                <a:gd name="adj" fmla="val 26121"/>
              </a:avLst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98" b="1" dirty="0">
                <a:solidFill>
                  <a:schemeClr val="bg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161933" y="2251076"/>
              <a:ext cx="108000" cy="255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269883" y="2251076"/>
              <a:ext cx="54000" cy="255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1320490"/>
            <a:ext cx="8828080" cy="5132698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23884" y="924720"/>
            <a:ext cx="866613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ko-KR" altLang="en-US" sz="12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6752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1거버닝_제목_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1933" y="1302545"/>
            <a:ext cx="8848725" cy="255600"/>
            <a:chOff x="161933" y="2251076"/>
            <a:chExt cx="8848725" cy="255600"/>
          </a:xfrm>
        </p:grpSpPr>
        <p:sp>
          <p:nvSpPr>
            <p:cNvPr id="26" name="오각형 25"/>
            <p:cNvSpPr/>
            <p:nvPr/>
          </p:nvSpPr>
          <p:spPr>
            <a:xfrm>
              <a:off x="8681828" y="2251076"/>
              <a:ext cx="328830" cy="255600"/>
            </a:xfrm>
            <a:prstGeom prst="homePlate">
              <a:avLst>
                <a:gd name="adj" fmla="val 2612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7" name="오각형 26"/>
            <p:cNvSpPr/>
            <p:nvPr/>
          </p:nvSpPr>
          <p:spPr>
            <a:xfrm>
              <a:off x="166629" y="2251076"/>
              <a:ext cx="8748000" cy="255600"/>
            </a:xfrm>
            <a:prstGeom prst="homePlate">
              <a:avLst>
                <a:gd name="adj" fmla="val 26121"/>
              </a:avLst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98" b="1" dirty="0">
                <a:solidFill>
                  <a:schemeClr val="bg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161933" y="2251076"/>
              <a:ext cx="108000" cy="255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269883" y="2251076"/>
              <a:ext cx="54000" cy="255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1691965"/>
            <a:ext cx="8828080" cy="4756460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23884" y="1296195"/>
            <a:ext cx="866613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ko-KR" altLang="en-US" sz="12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161933" y="917273"/>
            <a:ext cx="8828080" cy="294302"/>
          </a:xfrm>
          <a:prstGeom prst="rect">
            <a:avLst/>
          </a:prstGeom>
        </p:spPr>
        <p:txBody>
          <a:bodyPr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0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3142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2거버닝_제목_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1933" y="1502570"/>
            <a:ext cx="8848725" cy="255600"/>
            <a:chOff x="161933" y="2251076"/>
            <a:chExt cx="8848725" cy="255600"/>
          </a:xfrm>
        </p:grpSpPr>
        <p:sp>
          <p:nvSpPr>
            <p:cNvPr id="26" name="오각형 25"/>
            <p:cNvSpPr/>
            <p:nvPr/>
          </p:nvSpPr>
          <p:spPr>
            <a:xfrm>
              <a:off x="8681828" y="2251076"/>
              <a:ext cx="328830" cy="255600"/>
            </a:xfrm>
            <a:prstGeom prst="homePlate">
              <a:avLst>
                <a:gd name="adj" fmla="val 2612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7" name="오각형 26"/>
            <p:cNvSpPr/>
            <p:nvPr/>
          </p:nvSpPr>
          <p:spPr>
            <a:xfrm>
              <a:off x="166629" y="2251076"/>
              <a:ext cx="8748000" cy="255600"/>
            </a:xfrm>
            <a:prstGeom prst="homePlate">
              <a:avLst>
                <a:gd name="adj" fmla="val 26121"/>
              </a:avLst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98" b="1" dirty="0">
                <a:solidFill>
                  <a:schemeClr val="bg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161933" y="2251076"/>
              <a:ext cx="108000" cy="255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269883" y="2251076"/>
              <a:ext cx="54000" cy="255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1891990"/>
            <a:ext cx="8828080" cy="4561198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23884" y="1496220"/>
            <a:ext cx="866613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ko-KR" altLang="en-US" sz="12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161933" y="917273"/>
            <a:ext cx="8828080" cy="294302"/>
          </a:xfrm>
          <a:prstGeom prst="rect">
            <a:avLst/>
          </a:prstGeom>
        </p:spPr>
        <p:txBody>
          <a:bodyPr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6969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3거버닝_제목_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1933" y="1721645"/>
            <a:ext cx="8848725" cy="255600"/>
            <a:chOff x="161933" y="2251076"/>
            <a:chExt cx="8848725" cy="255600"/>
          </a:xfrm>
        </p:grpSpPr>
        <p:sp>
          <p:nvSpPr>
            <p:cNvPr id="26" name="오각형 25"/>
            <p:cNvSpPr/>
            <p:nvPr/>
          </p:nvSpPr>
          <p:spPr>
            <a:xfrm>
              <a:off x="8681828" y="2251076"/>
              <a:ext cx="328830" cy="255600"/>
            </a:xfrm>
            <a:prstGeom prst="homePlate">
              <a:avLst>
                <a:gd name="adj" fmla="val 2612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7" name="오각형 26"/>
            <p:cNvSpPr/>
            <p:nvPr/>
          </p:nvSpPr>
          <p:spPr>
            <a:xfrm>
              <a:off x="166629" y="2251076"/>
              <a:ext cx="8748000" cy="255600"/>
            </a:xfrm>
            <a:prstGeom prst="homePlate">
              <a:avLst>
                <a:gd name="adj" fmla="val 26121"/>
              </a:avLst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98" b="1" dirty="0">
                <a:solidFill>
                  <a:schemeClr val="bg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161933" y="2251076"/>
              <a:ext cx="108000" cy="255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269883" y="2251076"/>
              <a:ext cx="54000" cy="255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2111065"/>
            <a:ext cx="8828080" cy="4342123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23884" y="1715295"/>
            <a:ext cx="866613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ko-KR" altLang="en-US" sz="12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161933" y="917273"/>
            <a:ext cx="8828080" cy="294302"/>
          </a:xfrm>
          <a:prstGeom prst="rect">
            <a:avLst/>
          </a:prstGeom>
        </p:spPr>
        <p:txBody>
          <a:bodyPr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en-US" altLang="ko-KR" dirty="0" smtClean="0"/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0968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_핵심포인트_1거버닝_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한쪽 모서리가 잘린 사각형 13"/>
          <p:cNvSpPr/>
          <p:nvPr userDrawn="1"/>
        </p:nvSpPr>
        <p:spPr>
          <a:xfrm>
            <a:off x="586681" y="936868"/>
            <a:ext cx="8403332" cy="458857"/>
          </a:xfrm>
          <a:prstGeom prst="snip1Rect">
            <a:avLst>
              <a:gd name="adj" fmla="val 43653"/>
            </a:avLst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5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67" t="45149" r="15414" b="33851"/>
          <a:stretch/>
        </p:blipFill>
        <p:spPr bwMode="auto">
          <a:xfrm rot="5400000">
            <a:off x="7631" y="943240"/>
            <a:ext cx="593817" cy="56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1543213"/>
            <a:ext cx="8828080" cy="4909976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텍스트 개체 틀 17"/>
          <p:cNvSpPr>
            <a:spLocks noGrp="1"/>
          </p:cNvSpPr>
          <p:nvPr userDrawn="1">
            <p:ph type="body" sz="quarter" idx="11"/>
          </p:nvPr>
        </p:nvSpPr>
        <p:spPr>
          <a:xfrm>
            <a:off x="685799" y="1022048"/>
            <a:ext cx="8304213" cy="294302"/>
          </a:xfrm>
          <a:prstGeom prst="rect">
            <a:avLst/>
          </a:prstGeom>
        </p:spPr>
        <p:txBody>
          <a:bodyPr wrap="square"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0" name="모서리가 둥근 직사각형 39"/>
          <p:cNvSpPr/>
          <p:nvPr userDrawn="1"/>
        </p:nvSpPr>
        <p:spPr bwMode="auto">
          <a:xfrm>
            <a:off x="85520" y="926964"/>
            <a:ext cx="574783" cy="528667"/>
          </a:xfrm>
          <a:prstGeom prst="roundRect">
            <a:avLst>
              <a:gd name="adj" fmla="val 5656"/>
            </a:avLst>
          </a:prstGeom>
          <a:noFill/>
          <a:ln w="9525" cmpd="sng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tIns="72000" anchor="ctr"/>
          <a:lstStyle/>
          <a:p>
            <a:pPr algn="ctr" defTabSz="1330325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</a:t>
            </a:r>
            <a: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900" b="0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</a:t>
            </a:r>
            <a:endParaRPr lang="ko-KR" altLang="en-US" sz="900" b="0" kern="0" cap="none" spc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텍스트 개체 틀 7"/>
          <p:cNvSpPr>
            <a:spLocks noGrp="1"/>
          </p:cNvSpPr>
          <p:nvPr userDrawn="1">
            <p:ph type="body" sz="quarter" idx="10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80369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핵심포인트_1거버닝_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2009473"/>
            <a:ext cx="8828080" cy="4443715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161933" y="1577706"/>
            <a:ext cx="8848725" cy="255600"/>
            <a:chOff x="161933" y="2251076"/>
            <a:chExt cx="8848725" cy="255600"/>
          </a:xfrm>
        </p:grpSpPr>
        <p:sp>
          <p:nvSpPr>
            <p:cNvPr id="16" name="오각형 15"/>
            <p:cNvSpPr/>
            <p:nvPr/>
          </p:nvSpPr>
          <p:spPr>
            <a:xfrm>
              <a:off x="8681828" y="2251076"/>
              <a:ext cx="328830" cy="255600"/>
            </a:xfrm>
            <a:prstGeom prst="homePlate">
              <a:avLst>
                <a:gd name="adj" fmla="val 2612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18" name="오각형 17"/>
            <p:cNvSpPr/>
            <p:nvPr/>
          </p:nvSpPr>
          <p:spPr>
            <a:xfrm>
              <a:off x="166629" y="2251076"/>
              <a:ext cx="8748000" cy="255600"/>
            </a:xfrm>
            <a:prstGeom prst="homePlate">
              <a:avLst>
                <a:gd name="adj" fmla="val 26121"/>
              </a:avLst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98" b="1" dirty="0">
                <a:solidFill>
                  <a:schemeClr val="bg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161933" y="2251076"/>
              <a:ext cx="108000" cy="255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69883" y="2251076"/>
              <a:ext cx="54000" cy="255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2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323884" y="1571356"/>
            <a:ext cx="866613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ko-KR" altLang="en-US" sz="12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3" name="한쪽 모서리가 잘린 사각형 22"/>
          <p:cNvSpPr/>
          <p:nvPr userDrawn="1"/>
        </p:nvSpPr>
        <p:spPr>
          <a:xfrm>
            <a:off x="586681" y="936868"/>
            <a:ext cx="8403332" cy="458857"/>
          </a:xfrm>
          <a:prstGeom prst="snip1Rect">
            <a:avLst>
              <a:gd name="adj" fmla="val 43653"/>
            </a:avLst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24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67" t="45149" r="15414" b="33851"/>
          <a:stretch/>
        </p:blipFill>
        <p:spPr bwMode="auto">
          <a:xfrm rot="5400000">
            <a:off x="7631" y="943240"/>
            <a:ext cx="593817" cy="56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  <a:prstGeom prst="rect">
            <a:avLst/>
          </a:prstGeom>
        </p:spPr>
        <p:txBody>
          <a:bodyPr wrap="square"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모서리가 둥근 직사각형 25"/>
          <p:cNvSpPr/>
          <p:nvPr userDrawn="1"/>
        </p:nvSpPr>
        <p:spPr bwMode="auto">
          <a:xfrm>
            <a:off x="85520" y="926964"/>
            <a:ext cx="574783" cy="528667"/>
          </a:xfrm>
          <a:prstGeom prst="roundRect">
            <a:avLst>
              <a:gd name="adj" fmla="val 5656"/>
            </a:avLst>
          </a:prstGeom>
          <a:noFill/>
          <a:ln w="9525" cmpd="sng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tIns="72000" anchor="ctr"/>
          <a:lstStyle/>
          <a:p>
            <a:pPr algn="ctr" defTabSz="1330325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</a:t>
            </a:r>
            <a: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900" b="0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</a:t>
            </a:r>
            <a:endParaRPr lang="ko-KR" altLang="en-US" sz="900" b="0" kern="0" cap="none" spc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7102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4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t="64813" r="-3128" b="18340"/>
          <a:stretch>
            <a:fillRect/>
          </a:stretch>
        </p:blipFill>
        <p:spPr bwMode="auto">
          <a:xfrm flipH="1">
            <a:off x="2701217" y="0"/>
            <a:ext cx="6433258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2" y="6534000"/>
            <a:ext cx="9144000" cy="324000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1" dirty="0">
              <a:ea typeface="나눔바른고딕" panose="020B0603020101020101" pitchFamily="50" charset="-127"/>
            </a:endParaRPr>
          </a:p>
        </p:txBody>
      </p:sp>
      <p:sp>
        <p:nvSpPr>
          <p:cNvPr id="12" name="Text Box 284"/>
          <p:cNvSpPr txBox="1">
            <a:spLocks noChangeArrowheads="1"/>
          </p:cNvSpPr>
          <p:nvPr userDrawn="1"/>
        </p:nvSpPr>
        <p:spPr bwMode="auto">
          <a:xfrm>
            <a:off x="3162302" y="6600988"/>
            <a:ext cx="282363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ctr" eaLnBrk="1" hangingPunct="1">
              <a:defRPr/>
            </a:pPr>
            <a:fld id="{6D025DA5-BBB3-4D79-862D-181A20BF0B1D}" type="slidenum">
              <a:rPr lang="en-US" altLang="ko-KR" sz="10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10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569" y="6550356"/>
            <a:ext cx="550658" cy="272389"/>
          </a:xfrm>
          <a:prstGeom prst="rect">
            <a:avLst/>
          </a:prstGeom>
        </p:spPr>
      </p:pic>
      <p:sp>
        <p:nvSpPr>
          <p:cNvPr id="17" name="직사각형 16"/>
          <p:cNvSpPr/>
          <p:nvPr userDrawn="1"/>
        </p:nvSpPr>
        <p:spPr>
          <a:xfrm>
            <a:off x="-9523" y="707949"/>
            <a:ext cx="9180000" cy="72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 dirty="0">
              <a:ea typeface="나눔바른고딕" panose="020B0603020101020101" pitchFamily="50" charset="-127"/>
            </a:endParaRPr>
          </a:p>
        </p:txBody>
      </p:sp>
      <p:pic>
        <p:nvPicPr>
          <p:cNvPr id="18" name="그림 8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76511"/>
            <a:ext cx="549970" cy="53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88" y="6549114"/>
            <a:ext cx="677197" cy="29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8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66" r:id="rId3"/>
    <p:sldLayoutId id="2147483765" r:id="rId4"/>
    <p:sldLayoutId id="2147483698" r:id="rId5"/>
    <p:sldLayoutId id="2147483757" r:id="rId6"/>
    <p:sldLayoutId id="2147483758" r:id="rId7"/>
    <p:sldLayoutId id="2147483767" r:id="rId8"/>
    <p:sldLayoutId id="2147483759" r:id="rId9"/>
    <p:sldLayoutId id="2147483762" r:id="rId10"/>
    <p:sldLayoutId id="2147483763" r:id="rId11"/>
    <p:sldLayoutId id="2147483764" r:id="rId12"/>
    <p:sldLayoutId id="2147483699" r:id="rId13"/>
    <p:sldLayoutId id="2147483703" r:id="rId14"/>
    <p:sldLayoutId id="2147483700" r:id="rId15"/>
    <p:sldLayoutId id="2147483704" r:id="rId16"/>
    <p:sldLayoutId id="2147483705" r:id="rId17"/>
    <p:sldLayoutId id="2147483706" r:id="rId18"/>
    <p:sldLayoutId id="2147483701" r:id="rId19"/>
    <p:sldLayoutId id="2147483702" r:id="rId20"/>
    <p:sldLayoutId id="2147483756" r:id="rId2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 userDrawn="1">
          <p15:clr>
            <a:srgbClr val="F26B43"/>
          </p15:clr>
        </p15:guide>
        <p15:guide id="2" pos="5420" userDrawn="1">
          <p15:clr>
            <a:srgbClr val="F26B43"/>
          </p15:clr>
        </p15:guide>
        <p15:guide id="3" orient="horz" pos="449" userDrawn="1">
          <p15:clr>
            <a:srgbClr val="F26B43"/>
          </p15:clr>
        </p15:guide>
        <p15:guide id="4" pos="5663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3" Type="http://schemas.openxmlformats.org/officeDocument/2006/relationships/image" Target="../media/image47.jpeg"/><Relationship Id="rId7" Type="http://schemas.openxmlformats.org/officeDocument/2006/relationships/image" Target="../media/image5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0.jpeg"/><Relationship Id="rId5" Type="http://schemas.openxmlformats.org/officeDocument/2006/relationships/image" Target="../media/image49.jpeg"/><Relationship Id="rId10" Type="http://schemas.openxmlformats.org/officeDocument/2006/relationships/image" Target="../media/image54.jpeg"/><Relationship Id="rId4" Type="http://schemas.openxmlformats.org/officeDocument/2006/relationships/image" Target="../media/image48.jpeg"/><Relationship Id="rId9" Type="http://schemas.openxmlformats.org/officeDocument/2006/relationships/image" Target="../media/image5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" y="2418346"/>
            <a:ext cx="9144001" cy="1564107"/>
          </a:xfrm>
          <a:solidFill>
            <a:schemeClr val="tx1"/>
          </a:solidFill>
        </p:spPr>
        <p:txBody>
          <a:bodyPr lIns="432000" rIns="432000" anchor="ctr">
            <a:normAutofit/>
          </a:bodyPr>
          <a:lstStyle/>
          <a:p>
            <a:pPr marL="84138" algn="l"/>
            <a:r>
              <a:rPr lang="en-US" altLang="ko-KR" sz="4000" b="1" dirty="0" smtClean="0">
                <a:solidFill>
                  <a:schemeClr val="bg1"/>
                </a:solidFill>
                <a:latin typeface="나눔바른고딕" panose="020B0603020101020101" pitchFamily="50" charset="-127"/>
              </a:rPr>
              <a:t>“</a:t>
            </a:r>
            <a:r>
              <a:rPr lang="ko-KR" altLang="en-US" sz="4000" b="1" smtClean="0">
                <a:solidFill>
                  <a:schemeClr val="bg1"/>
                </a:solidFill>
                <a:latin typeface="나눔바른고딕" panose="020B0603020101020101" pitchFamily="50" charset="-127"/>
              </a:rPr>
              <a:t>저작권기술 </a:t>
            </a:r>
            <a:r>
              <a:rPr lang="ko-KR" altLang="en-US" sz="4000" b="1" dirty="0">
                <a:solidFill>
                  <a:schemeClr val="bg1"/>
                </a:solidFill>
                <a:latin typeface="나눔바른고딕" panose="020B0603020101020101" pitchFamily="50" charset="-127"/>
              </a:rPr>
              <a:t>성능평가 시스템 개선 </a:t>
            </a:r>
            <a:r>
              <a:rPr lang="ko-KR" altLang="en-US" sz="4000" b="1">
                <a:solidFill>
                  <a:schemeClr val="bg1"/>
                </a:solidFill>
                <a:latin typeface="나눔바른고딕" panose="020B0603020101020101" pitchFamily="50" charset="-127"/>
              </a:rPr>
              <a:t>및 </a:t>
            </a:r>
            <a:r>
              <a:rPr lang="ko-KR" altLang="en-US" sz="4000" b="1" smtClean="0">
                <a:solidFill>
                  <a:schemeClr val="bg1"/>
                </a:solidFill>
                <a:latin typeface="나눔바른고딕" panose="020B0603020101020101" pitchFamily="50" charset="-127"/>
              </a:rPr>
              <a:t>고도화</a:t>
            </a:r>
            <a:r>
              <a:rPr lang="en-US" altLang="ko-KR" sz="4000" b="1" dirty="0" smtClean="0">
                <a:solidFill>
                  <a:schemeClr val="bg1"/>
                </a:solidFill>
                <a:latin typeface="나눔바른고딕" panose="020B0603020101020101" pitchFamily="50" charset="-127"/>
              </a:rPr>
              <a:t>” </a:t>
            </a:r>
            <a:r>
              <a:rPr lang="ko-KR" altLang="en-US" sz="4000" b="1" smtClean="0">
                <a:solidFill>
                  <a:schemeClr val="bg1"/>
                </a:solidFill>
                <a:latin typeface="나눔바른고딕" panose="020B0603020101020101" pitchFamily="50" charset="-127"/>
              </a:rPr>
              <a:t>완료보고</a:t>
            </a:r>
            <a:endParaRPr lang="ko-KR" altLang="en-US" sz="4000" b="1" dirty="0">
              <a:solidFill>
                <a:schemeClr val="bg1"/>
              </a:solidFill>
              <a:latin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947" y="712788"/>
            <a:ext cx="2592066" cy="56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0" y="3985200"/>
            <a:ext cx="9144000" cy="6710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/>
            <a:r>
              <a:rPr lang="en-US" altLang="ko-KR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2018.12.04</a:t>
            </a:r>
            <a:endParaRPr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43" y="5350933"/>
            <a:ext cx="1381129" cy="6905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5304358"/>
            <a:ext cx="1701799" cy="92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3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2804933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4459209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3646381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84" y="712788"/>
            <a:ext cx="2592066" cy="56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1963486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1409799" y="1877411"/>
            <a:ext cx="6023934" cy="32871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	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개요 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시스템 구성도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성능평가 시스템 기능 개선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	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저작권기술 사업관리 시스템 개발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08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4843368" y="2175681"/>
            <a:ext cx="3970432" cy="4199001"/>
          </a:xfrm>
          <a:prstGeom prst="roundRect">
            <a:avLst>
              <a:gd name="adj" fmla="val 3889"/>
            </a:avLst>
          </a:prstGeom>
          <a:pattFill prst="dkUpDiag">
            <a:fgClr>
              <a:srgbClr val="1881B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902153" y="2252603"/>
            <a:ext cx="3841797" cy="4030165"/>
          </a:xfrm>
          <a:prstGeom prst="roundRect">
            <a:avLst>
              <a:gd name="adj" fmla="val 4385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solidFill>
                  <a:srgbClr val="1F497D"/>
                </a:solidFill>
                <a:latin typeface="+mn-ea"/>
              </a:rPr>
              <a:t>변경</a:t>
            </a:r>
            <a:endParaRPr lang="en-US" altLang="ko-KR" sz="1400" b="1" dirty="0" smtClean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3884" y="2175682"/>
            <a:ext cx="3995704" cy="3151174"/>
          </a:xfrm>
          <a:prstGeom prst="roundRect">
            <a:avLst>
              <a:gd name="adj" fmla="val 3058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신청 모듈 자동 다운로드 자동 설정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신청 모듈 자동 다운로드 및 자동 설정 기능 개발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</p:spPr>
        <p:txBody>
          <a:bodyPr/>
          <a:lstStyle/>
          <a:p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신청 시 등록한 모듈을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자동으로 다운로드</a:t>
            </a:r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 받아 성능평가 수행 시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사용자 오류를 최소화</a:t>
            </a:r>
            <a:endParaRPr lang="ko-KR" altLang="en-US" b="1" dirty="0">
              <a:solidFill>
                <a:srgbClr val="FF0000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5288" y="2235039"/>
            <a:ext cx="3852862" cy="2999902"/>
          </a:xfrm>
          <a:prstGeom prst="roundRect">
            <a:avLst>
              <a:gd name="adj" fmla="val 3284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이전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414744" y="3571435"/>
            <a:ext cx="333468" cy="1371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61" y="2624639"/>
            <a:ext cx="1544955" cy="8720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 bwMode="auto">
          <a:xfrm>
            <a:off x="545578" y="3494554"/>
            <a:ext cx="15818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관리자사이트 접속</a:t>
            </a:r>
            <a:endParaRPr kumimoji="0" lang="ko-KR" altLang="en-US" sz="1000" kern="0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1026" name="Picture 2" descr="download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581" y="2767350"/>
            <a:ext cx="1447462" cy="56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3377" y="3827931"/>
            <a:ext cx="1551633" cy="51721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253" y="3778574"/>
            <a:ext cx="538865" cy="58684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 bwMode="auto">
          <a:xfrm>
            <a:off x="2413151" y="3282184"/>
            <a:ext cx="15818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첨부파일 다운로드</a:t>
            </a:r>
            <a:endParaRPr kumimoji="0" lang="ko-KR" altLang="en-US" sz="10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2341733" y="4305647"/>
            <a:ext cx="15818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성능평가 </a:t>
            </a:r>
            <a:r>
              <a:rPr kumimoji="0" lang="en-US" altLang="ko-KR" sz="1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PC </a:t>
            </a:r>
            <a:r>
              <a:rPr kumimoji="0" lang="ko-KR" altLang="en-US" sz="10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복사</a:t>
            </a:r>
            <a:endParaRPr kumimoji="0" lang="ko-KR" altLang="en-US" sz="10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445766" y="4305647"/>
            <a:ext cx="15818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압축 해제</a:t>
            </a:r>
            <a:endParaRPr kumimoji="0" lang="ko-KR" altLang="en-US" sz="1000" kern="0" dirty="0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2163536" y="3060649"/>
            <a:ext cx="425165" cy="1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1666256" y="4151291"/>
            <a:ext cx="464043" cy="54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H="1" flipV="1">
            <a:off x="3199796" y="3533043"/>
            <a:ext cx="9071" cy="28177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323884" y="5382810"/>
            <a:ext cx="3995704" cy="991873"/>
          </a:xfrm>
          <a:prstGeom prst="roundRect">
            <a:avLst>
              <a:gd name="adj" fmla="val 9887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95288" y="5463373"/>
            <a:ext cx="3852862" cy="819396"/>
          </a:xfrm>
          <a:prstGeom prst="roundRect">
            <a:avLst>
              <a:gd name="adj" fmla="val 11550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시스템 접속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b="1" smtClean="0">
                <a:solidFill>
                  <a:schemeClr val="tx1"/>
                </a:solidFill>
                <a:latin typeface="+mn-ea"/>
              </a:rPr>
              <a:t>다운로드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b="1" smtClean="0">
                <a:solidFill>
                  <a:schemeClr val="tx1"/>
                </a:solidFill>
                <a:latin typeface="+mn-ea"/>
              </a:rPr>
              <a:t>복사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b="1" smtClean="0">
                <a:solidFill>
                  <a:schemeClr val="tx1"/>
                </a:solidFill>
                <a:latin typeface="+mn-ea"/>
              </a:rPr>
              <a:t>압축 해제 등 복잡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저장된 위치 기억해야 함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사용자 실수 가능성 존재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7"/>
          <a:srcRect l="4617" t="2064" r="4724" b="85098"/>
          <a:stretch/>
        </p:blipFill>
        <p:spPr>
          <a:xfrm>
            <a:off x="827824" y="4915336"/>
            <a:ext cx="3149600" cy="23706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 bwMode="auto">
          <a:xfrm>
            <a:off x="3044040" y="4618675"/>
            <a:ext cx="15818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찾아보기</a:t>
            </a:r>
            <a:endParaRPr kumimoji="0" lang="en-US" altLang="ko-KR" sz="10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 pitchFamily="34" charset="0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버튼 클릭</a:t>
            </a:r>
            <a:endParaRPr kumimoji="0" lang="ko-KR" altLang="en-US" sz="1000" kern="0" dirty="0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 flipV="1">
            <a:off x="1194132" y="4550125"/>
            <a:ext cx="9071" cy="28177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7237" y="2321997"/>
            <a:ext cx="2950841" cy="389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5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성능평가 수행 오류 </a:t>
            </a:r>
            <a:r>
              <a:rPr lang="ko-KR" altLang="en-US" dirty="0" err="1" smtClean="0"/>
              <a:t>알람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오류 자동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기능 구현 방안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65063"/>
          </a:xfrm>
        </p:spPr>
        <p:txBody>
          <a:bodyPr/>
          <a:lstStyle/>
          <a:p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성능평가의 원활한 수행을 위해 오류 발생 시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즉각적 </a:t>
            </a:r>
            <a:r>
              <a:rPr lang="ko-KR" altLang="en-US" b="1" dirty="0" err="1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이메일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 발송</a:t>
            </a:r>
            <a:endParaRPr lang="ko-KR" altLang="en-US" b="1" dirty="0">
              <a:solidFill>
                <a:srgbClr val="FF0000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843368" y="2175682"/>
            <a:ext cx="3970432" cy="3151174"/>
          </a:xfrm>
          <a:prstGeom prst="roundRect">
            <a:avLst>
              <a:gd name="adj" fmla="val 3889"/>
            </a:avLst>
          </a:prstGeom>
          <a:pattFill prst="dkUpDiag">
            <a:fgClr>
              <a:srgbClr val="1881B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902153" y="2252604"/>
            <a:ext cx="3841797" cy="2982336"/>
          </a:xfrm>
          <a:prstGeom prst="roundRect">
            <a:avLst>
              <a:gd name="adj" fmla="val 4385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1F497D"/>
                </a:solidFill>
                <a:latin typeface="+mn-ea"/>
              </a:rPr>
              <a:t>TO-BE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3884" y="2175682"/>
            <a:ext cx="3995704" cy="3151174"/>
          </a:xfrm>
          <a:prstGeom prst="roundRect">
            <a:avLst>
              <a:gd name="adj" fmla="val 3058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95288" y="2235039"/>
            <a:ext cx="3852862" cy="2999902"/>
          </a:xfrm>
          <a:prstGeom prst="roundRect">
            <a:avLst>
              <a:gd name="adj" fmla="val 3284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AS-IS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843368" y="5385744"/>
            <a:ext cx="3970432" cy="988940"/>
          </a:xfrm>
          <a:prstGeom prst="roundRect">
            <a:avLst>
              <a:gd name="adj" fmla="val 8677"/>
            </a:avLst>
          </a:prstGeom>
          <a:pattFill prst="dkUpDiag">
            <a:fgClr>
              <a:srgbClr val="1881B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902153" y="5463373"/>
            <a:ext cx="3841797" cy="816061"/>
          </a:xfrm>
          <a:prstGeom prst="roundRect">
            <a:avLst>
              <a:gd name="adj" fmla="val 8120"/>
            </a:avLst>
          </a:prstGeom>
          <a:solidFill>
            <a:srgbClr val="1881BD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오류 발생 시 담당자에게 </a:t>
            </a:r>
            <a:r>
              <a:rPr lang="ko-KR" altLang="en-US" sz="1100" b="1" dirty="0" err="1" smtClean="0">
                <a:solidFill>
                  <a:schemeClr val="bg1"/>
                </a:solidFill>
                <a:latin typeface="+mn-ea"/>
              </a:rPr>
              <a:t>이메일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발송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기능 추가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관련 로그 내용 기록 관리</a:t>
            </a:r>
            <a:endParaRPr lang="ko-KR" altLang="en-US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3884" y="5382810"/>
            <a:ext cx="3995704" cy="991873"/>
          </a:xfrm>
          <a:prstGeom prst="roundRect">
            <a:avLst>
              <a:gd name="adj" fmla="val 9887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95288" y="5463373"/>
            <a:ext cx="3852862" cy="819396"/>
          </a:xfrm>
          <a:prstGeom prst="roundRect">
            <a:avLst>
              <a:gd name="adj" fmla="val 11550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다양한 형태의 오류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발생 시 즉시 인지하지 못함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오류 발생 시 평가 수행 시간에 대한 지연 발생</a:t>
            </a:r>
          </a:p>
        </p:txBody>
      </p:sp>
      <p:pic>
        <p:nvPicPr>
          <p:cNvPr id="59" name="_x37667352" descr="EMB00001eb429e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214" y="3514404"/>
            <a:ext cx="848782" cy="96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3015905"/>
            <a:ext cx="1031735" cy="820208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111889" y="3004745"/>
            <a:ext cx="709612" cy="818604"/>
            <a:chOff x="3151188" y="2779729"/>
            <a:chExt cx="572277" cy="62697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5"/>
            <a:srcRect b="37338"/>
            <a:stretch/>
          </p:blipFill>
          <p:spPr>
            <a:xfrm>
              <a:off x="3151188" y="2779729"/>
              <a:ext cx="572277" cy="608790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3403389" y="3325218"/>
              <a:ext cx="67874" cy="8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0" name="직선 화살표 연결선 59"/>
          <p:cNvCxnSpPr/>
          <p:nvPr/>
        </p:nvCxnSpPr>
        <p:spPr>
          <a:xfrm flipV="1">
            <a:off x="1704403" y="3251640"/>
            <a:ext cx="1447366" cy="1586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1263508" y="3824791"/>
            <a:ext cx="579366" cy="3013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2903318" y="3830306"/>
            <a:ext cx="579366" cy="27239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 bwMode="auto">
          <a:xfrm>
            <a:off x="1530051" y="4535229"/>
            <a:ext cx="15818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성능평가도구</a:t>
            </a:r>
            <a:endParaRPr kumimoji="0" lang="ko-KR" altLang="en-US" sz="10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685799" y="3766307"/>
            <a:ext cx="7499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업체</a:t>
            </a:r>
            <a:endParaRPr kumimoji="0" lang="en-US" altLang="ko-KR" sz="10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 pitchFamily="34" charset="0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모듈</a:t>
            </a:r>
            <a:endParaRPr kumimoji="0" lang="ko-KR" altLang="en-US" sz="10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 bwMode="auto">
          <a:xfrm>
            <a:off x="3319940" y="3766307"/>
            <a:ext cx="7499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로그</a:t>
            </a:r>
            <a:endParaRPr kumimoji="0" lang="en-US" altLang="ko-KR" sz="10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 pitchFamily="34" charset="0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분석</a:t>
            </a:r>
            <a:endParaRPr kumimoji="0" lang="ko-KR" altLang="en-US" sz="1000" kern="0" dirty="0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V="1">
            <a:off x="1177186" y="4016087"/>
            <a:ext cx="338319" cy="502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 bwMode="auto">
          <a:xfrm>
            <a:off x="555426" y="4480812"/>
            <a:ext cx="1287349" cy="707886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800" b="1" kern="0" dirty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모듈 </a:t>
            </a:r>
            <a:r>
              <a:rPr lang="ko-KR" altLang="en-US" sz="800" b="1" kern="0" dirty="0" err="1" smtClean="0">
                <a:solidFill>
                  <a:srgbClr val="FF0000"/>
                </a:solidFill>
                <a:latin typeface="+mn-ea"/>
                <a:cs typeface="Arial" pitchFamily="34" charset="0"/>
              </a:rPr>
              <a:t>실행중</a:t>
            </a:r>
            <a:r>
              <a:rPr lang="ko-KR" altLang="en-US" sz="800" b="1" kern="0" dirty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 오류</a:t>
            </a:r>
            <a:endParaRPr lang="en-US" altLang="ko-KR" sz="800" b="1" kern="0" dirty="0" smtClean="0">
              <a:solidFill>
                <a:srgbClr val="FF0000"/>
              </a:solidFill>
              <a:latin typeface="+mn-ea"/>
              <a:cs typeface="Arial" pitchFamily="34" charset="0"/>
            </a:endParaRPr>
          </a:p>
          <a:p>
            <a:pPr marL="171450" indent="-171450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800" b="1" kern="0" dirty="0" err="1" smtClean="0">
                <a:solidFill>
                  <a:srgbClr val="FF0000"/>
                </a:solidFill>
                <a:latin typeface="+mn-ea"/>
                <a:cs typeface="Arial" pitchFamily="34" charset="0"/>
              </a:rPr>
              <a:t>콘텐츠</a:t>
            </a:r>
            <a:r>
              <a:rPr lang="ko-KR" altLang="en-US" sz="800" b="1" kern="0" dirty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800" b="1" kern="0" dirty="0" err="1" smtClean="0">
                <a:solidFill>
                  <a:srgbClr val="FF0000"/>
                </a:solidFill>
                <a:latin typeface="+mn-ea"/>
                <a:cs typeface="Arial" pitchFamily="34" charset="0"/>
              </a:rPr>
              <a:t>코덱</a:t>
            </a:r>
            <a:r>
              <a:rPr lang="ko-KR" altLang="en-US" sz="800" b="1" kern="0" dirty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 인식 오류</a:t>
            </a:r>
            <a:endParaRPr lang="en-US" altLang="ko-KR" sz="800" b="1" kern="0" dirty="0" smtClean="0">
              <a:solidFill>
                <a:srgbClr val="FF0000"/>
              </a:solidFill>
              <a:latin typeface="+mn-ea"/>
              <a:cs typeface="Arial" pitchFamily="34" charset="0"/>
            </a:endParaRPr>
          </a:p>
          <a:p>
            <a:pPr marL="171450" indent="-171450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800" b="1" kern="0" dirty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모듈 </a:t>
            </a:r>
            <a:r>
              <a:rPr kumimoji="0" lang="ko-KR" altLang="en-US" sz="800" b="1" kern="0" dirty="0" err="1" smtClean="0">
                <a:solidFill>
                  <a:srgbClr val="FF0000"/>
                </a:solidFill>
                <a:latin typeface="+mn-ea"/>
                <a:cs typeface="Arial" pitchFamily="34" charset="0"/>
              </a:rPr>
              <a:t>파라메터</a:t>
            </a:r>
            <a:r>
              <a:rPr kumimoji="0" lang="ko-KR" altLang="en-US" sz="800" b="1" kern="0" dirty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 규격 오류</a:t>
            </a:r>
            <a:endParaRPr kumimoji="0" lang="ko-KR" altLang="en-US" sz="800" kern="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>
            <a:off x="2856144" y="4673728"/>
            <a:ext cx="1136937" cy="338554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800" b="1" kern="0" dirty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로그 규격 오류</a:t>
            </a:r>
            <a:endParaRPr lang="en-US" altLang="ko-KR" sz="800" b="1" kern="0" dirty="0" smtClean="0">
              <a:solidFill>
                <a:srgbClr val="FF0000"/>
              </a:solidFill>
              <a:latin typeface="+mn-ea"/>
              <a:cs typeface="Arial" pitchFamily="34" charset="0"/>
            </a:endParaRPr>
          </a:p>
          <a:p>
            <a:pPr marL="171450" indent="-171450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800" b="1" kern="0" dirty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로그 분석 오류</a:t>
            </a:r>
            <a:endParaRPr lang="en-US" altLang="ko-KR" sz="800" b="1" kern="0" dirty="0" smtClean="0">
              <a:solidFill>
                <a:srgbClr val="FF0000"/>
              </a:solidFill>
              <a:latin typeface="+mn-ea"/>
              <a:cs typeface="Arial" pitchFamily="34" charset="0"/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 flipH="1" flipV="1">
            <a:off x="3217134" y="4016679"/>
            <a:ext cx="102806" cy="648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 bwMode="auto">
          <a:xfrm>
            <a:off x="1842775" y="2528707"/>
            <a:ext cx="1308994" cy="338554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800" b="1" kern="0" dirty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로그 생성 오류</a:t>
            </a:r>
            <a:endParaRPr lang="en-US" altLang="ko-KR" sz="800" b="1" kern="0" dirty="0" smtClean="0">
              <a:solidFill>
                <a:srgbClr val="FF0000"/>
              </a:solidFill>
              <a:latin typeface="+mn-ea"/>
              <a:cs typeface="Arial" pitchFamily="34" charset="0"/>
            </a:endParaRPr>
          </a:p>
          <a:p>
            <a:pPr marL="171450" indent="-171450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800" b="1" kern="0" dirty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로그 파일 규칙 오류</a:t>
            </a:r>
            <a:endParaRPr lang="en-US" altLang="ko-KR" sz="800" b="1" kern="0" dirty="0" smtClean="0">
              <a:solidFill>
                <a:srgbClr val="FF0000"/>
              </a:solidFill>
              <a:latin typeface="+mn-ea"/>
              <a:cs typeface="Arial" pitchFamily="34" charset="0"/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2475289" y="2883743"/>
            <a:ext cx="0" cy="367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그림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7104" y="2697984"/>
            <a:ext cx="2548147" cy="2124184"/>
          </a:xfrm>
          <a:prstGeom prst="rect">
            <a:avLst/>
          </a:prstGeom>
        </p:spPr>
      </p:pic>
      <p:pic>
        <p:nvPicPr>
          <p:cNvPr id="84" name="Picture 2" descr="íêµ­ì ìê¶ììí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662" y="3503052"/>
            <a:ext cx="1264389" cy="30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5420458" y="3856623"/>
            <a:ext cx="2658100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성능평가 진행 중 오류가 발생하였습니다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 err="1" smtClean="0"/>
              <a:t>업체명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: </a:t>
            </a:r>
            <a:r>
              <a:rPr lang="ko-KR" altLang="en-US" sz="1050" smtClean="0"/>
              <a:t>엘에스웨어</a:t>
            </a:r>
            <a:endParaRPr lang="en-US" altLang="ko-KR" sz="1050" dirty="0" smtClean="0"/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대상 장비 </a:t>
            </a:r>
            <a:r>
              <a:rPr lang="en-US" altLang="ko-KR" sz="1050" dirty="0" smtClean="0"/>
              <a:t>: MPC6</a:t>
            </a:r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평가 유형 </a:t>
            </a:r>
            <a:r>
              <a:rPr lang="en-US" altLang="ko-KR" sz="1050" dirty="0" smtClean="0"/>
              <a:t>: </a:t>
            </a:r>
            <a:r>
              <a:rPr lang="ko-KR" altLang="en-US" sz="1050" smtClean="0"/>
              <a:t>강인성</a:t>
            </a:r>
            <a:endParaRPr lang="ko-KR" altLang="en-US" sz="1050" dirty="0"/>
          </a:p>
        </p:txBody>
      </p:sp>
      <p:sp>
        <p:nvSpPr>
          <p:cNvPr id="88" name="오른쪽 화살표 87"/>
          <p:cNvSpPr/>
          <p:nvPr/>
        </p:nvSpPr>
        <p:spPr>
          <a:xfrm>
            <a:off x="4414744" y="3571435"/>
            <a:ext cx="333468" cy="1371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64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성능평가 장비 환경 설정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성능평가 장비 환경설정 관리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</p:spPr>
        <p:txBody>
          <a:bodyPr/>
          <a:lstStyle/>
          <a:p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현재의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디스크 용량 부족</a:t>
            </a:r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에 따른 </a:t>
            </a:r>
            <a:r>
              <a:rPr lang="ko-KR" altLang="en-US" b="1" dirty="0" err="1" smtClean="0">
                <a:latin typeface="나눔고딕" panose="020B0600000101010101" charset="-127"/>
                <a:ea typeface="나눔고딕" panose="020B0600000101010101" charset="-127"/>
              </a:rPr>
              <a:t>데이타셋의</a:t>
            </a:r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 분리 저장된 상황을 </a:t>
            </a:r>
            <a:r>
              <a:rPr lang="ko-KR" altLang="en-US" b="1" dirty="0" err="1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디렉토리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 설정 기능</a:t>
            </a:r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을 통하여 해결</a:t>
            </a:r>
            <a:endParaRPr lang="ko-KR" altLang="en-US" b="1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3884" y="2175682"/>
            <a:ext cx="3995704" cy="3151174"/>
          </a:xfrm>
          <a:prstGeom prst="roundRect">
            <a:avLst>
              <a:gd name="adj" fmla="val 3058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95288" y="2235039"/>
            <a:ext cx="3852862" cy="2999902"/>
          </a:xfrm>
          <a:prstGeom prst="roundRect">
            <a:avLst>
              <a:gd name="adj" fmla="val 3284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이전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23884" y="5382810"/>
            <a:ext cx="3995704" cy="991873"/>
          </a:xfrm>
          <a:prstGeom prst="roundRect">
            <a:avLst>
              <a:gd name="adj" fmla="val 9887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95288" y="5463373"/>
            <a:ext cx="3852862" cy="819396"/>
          </a:xfrm>
          <a:prstGeom prst="roundRect">
            <a:avLst>
              <a:gd name="adj" fmla="val 11550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비디오 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데이타셋의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 증가에 따른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100" b="1">
                <a:solidFill>
                  <a:schemeClr val="tx1"/>
                </a:solidFill>
                <a:latin typeface="+mn-ea"/>
              </a:rPr>
              <a:t>개의 물리적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HDD</a:t>
            </a:r>
            <a:r>
              <a:rPr lang="ko-KR" altLang="en-US" sz="1100" b="1">
                <a:solidFill>
                  <a:schemeClr val="tx1"/>
                </a:solidFill>
                <a:latin typeface="+mn-ea"/>
              </a:rPr>
              <a:t>에 보관 어려움 발생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성능평가 수행 시 담당자에 의한 설정 변경 필요</a:t>
            </a:r>
          </a:p>
        </p:txBody>
      </p:sp>
      <p:sp>
        <p:nvSpPr>
          <p:cNvPr id="67" name="TextBox 66"/>
          <p:cNvSpPr txBox="1"/>
          <p:nvPr/>
        </p:nvSpPr>
        <p:spPr bwMode="auto">
          <a:xfrm>
            <a:off x="539751" y="3516002"/>
            <a:ext cx="15473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HDD </a:t>
            </a:r>
            <a:r>
              <a:rPr kumimoji="0" lang="ko-KR" altLang="en-US" sz="12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용량  </a:t>
            </a:r>
            <a:r>
              <a:rPr kumimoji="0" lang="en-US" altLang="ko-KR" sz="12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: 4TB</a:t>
            </a:r>
            <a:endParaRPr kumimoji="0" lang="ko-KR" altLang="en-US" sz="1200" kern="0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83" y="2814784"/>
            <a:ext cx="892648" cy="731678"/>
          </a:xfrm>
          <a:prstGeom prst="rect">
            <a:avLst/>
          </a:prstGeom>
        </p:spPr>
      </p:pic>
      <p:sp>
        <p:nvSpPr>
          <p:cNvPr id="69" name="갈매기형 수장 68"/>
          <p:cNvSpPr/>
          <p:nvPr/>
        </p:nvSpPr>
        <p:spPr>
          <a:xfrm flipH="1">
            <a:off x="2070676" y="2945698"/>
            <a:ext cx="298895" cy="662360"/>
          </a:xfrm>
          <a:prstGeom prst="chevron">
            <a:avLst>
              <a:gd name="adj" fmla="val 6986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0" name="그룹 40"/>
          <p:cNvGrpSpPr/>
          <p:nvPr/>
        </p:nvGrpSpPr>
        <p:grpSpPr>
          <a:xfrm>
            <a:off x="3289949" y="2854650"/>
            <a:ext cx="492981" cy="488121"/>
            <a:chOff x="7668343" y="2708920"/>
            <a:chExt cx="675195" cy="668539"/>
          </a:xfrm>
        </p:grpSpPr>
        <p:pic>
          <p:nvPicPr>
            <p:cNvPr id="71" name="Picture 18" descr="C:\Users\Administrator\Desktop\표준인터페이스\Image\image36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884368" y="2924944"/>
              <a:ext cx="459170" cy="452515"/>
            </a:xfrm>
            <a:prstGeom prst="rect">
              <a:avLst/>
            </a:prstGeom>
            <a:noFill/>
          </p:spPr>
        </p:pic>
        <p:pic>
          <p:nvPicPr>
            <p:cNvPr id="72" name="Picture 19" descr="C:\Users\Administrator\Desktop\표준인터페이스\Image\image32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740352" y="2708920"/>
              <a:ext cx="472479" cy="472479"/>
            </a:xfrm>
            <a:prstGeom prst="rect">
              <a:avLst/>
            </a:prstGeom>
            <a:noFill/>
          </p:spPr>
        </p:pic>
        <p:pic>
          <p:nvPicPr>
            <p:cNvPr id="73" name="Picture 20" descr="C:\Users\Administrator\Desktop\표준인터페이스\Image\image34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668343" y="2948157"/>
              <a:ext cx="359350" cy="339386"/>
            </a:xfrm>
            <a:prstGeom prst="rect">
              <a:avLst/>
            </a:prstGeom>
            <a:noFill/>
          </p:spPr>
        </p:pic>
      </p:grpSp>
      <p:pic>
        <p:nvPicPr>
          <p:cNvPr id="74" name="Picture 21" descr="C:\Users\Administrator\Desktop\표준인터페이스\Image\image43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6542" y="2960366"/>
            <a:ext cx="521587" cy="403361"/>
          </a:xfrm>
          <a:prstGeom prst="rect">
            <a:avLst/>
          </a:prstGeom>
          <a:noFill/>
        </p:spPr>
      </p:pic>
      <p:pic>
        <p:nvPicPr>
          <p:cNvPr id="75" name="Picture 22" descr="C:\Users\Administrator\Desktop\표준인터페이스\Image\image4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24839" y="2830443"/>
            <a:ext cx="257317" cy="271226"/>
          </a:xfrm>
          <a:prstGeom prst="rect">
            <a:avLst/>
          </a:prstGeom>
          <a:noFill/>
        </p:spPr>
      </p:pic>
      <p:sp>
        <p:nvSpPr>
          <p:cNvPr id="76" name="TextBox 75"/>
          <p:cNvSpPr txBox="1"/>
          <p:nvPr/>
        </p:nvSpPr>
        <p:spPr bwMode="auto">
          <a:xfrm>
            <a:off x="2292642" y="3463882"/>
            <a:ext cx="19392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강인성 </a:t>
            </a:r>
            <a:r>
              <a:rPr lang="ko-KR" altLang="en-US" sz="12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데이타셋</a:t>
            </a:r>
            <a:r>
              <a:rPr lang="ko-KR" altLang="en-US" sz="12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 용량 </a:t>
            </a:r>
            <a:r>
              <a:rPr kumimoji="0" lang="en-US" altLang="ko-KR" sz="12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: 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(</a:t>
            </a:r>
            <a:r>
              <a:rPr kumimoji="0" lang="ko-KR" altLang="en-US" sz="1200" b="1" kern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필요 용량 </a:t>
            </a:r>
            <a:r>
              <a:rPr kumimoji="0" lang="en-US" altLang="ko-KR" sz="1200" b="1" kern="0" dirty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: </a:t>
            </a:r>
            <a:r>
              <a:rPr kumimoji="0" lang="ko-KR" altLang="en-US" sz="1200" b="1" kern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약 </a:t>
            </a:r>
            <a:r>
              <a:rPr kumimoji="0" lang="en-US" altLang="ko-KR" sz="1200" b="1" kern="0" dirty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5TB)</a:t>
            </a:r>
            <a:endParaRPr kumimoji="0" lang="ko-KR" altLang="en-US" sz="1200" kern="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7" name="TextBox 76"/>
          <p:cNvSpPr txBox="1"/>
          <p:nvPr/>
        </p:nvSpPr>
        <p:spPr bwMode="auto">
          <a:xfrm>
            <a:off x="539750" y="4387096"/>
            <a:ext cx="3692156" cy="71558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900" kern="0" dirty="0" smtClean="0">
                <a:solidFill>
                  <a:schemeClr val="tx1"/>
                </a:solidFill>
                <a:latin typeface="+mn-ea"/>
              </a:rPr>
              <a:t>해상도 변환 항목 외 변형 </a:t>
            </a:r>
            <a:r>
              <a:rPr lang="ko-KR" altLang="en-US" sz="900" kern="0" dirty="0" err="1" smtClean="0">
                <a:solidFill>
                  <a:schemeClr val="tx1"/>
                </a:solidFill>
                <a:latin typeface="+mn-ea"/>
              </a:rPr>
              <a:t>콘텐츠</a:t>
            </a:r>
            <a:r>
              <a:rPr lang="ko-KR" altLang="en-US" sz="900" kern="0" dirty="0" smtClean="0">
                <a:solidFill>
                  <a:schemeClr val="tx1"/>
                </a:solidFill>
                <a:latin typeface="+mn-ea"/>
              </a:rPr>
              <a:t> 위치 </a:t>
            </a:r>
            <a:r>
              <a:rPr lang="en-US" altLang="ko-KR" sz="900" kern="0" dirty="0" smtClean="0">
                <a:solidFill>
                  <a:schemeClr val="tx1"/>
                </a:solidFill>
                <a:latin typeface="+mn-ea"/>
              </a:rPr>
              <a:t>: E </a:t>
            </a:r>
            <a:r>
              <a:rPr lang="ko-KR" altLang="en-US" sz="900" kern="0" smtClean="0">
                <a:solidFill>
                  <a:schemeClr val="tx1"/>
                </a:solidFill>
                <a:latin typeface="+mn-ea"/>
              </a:rPr>
              <a:t>드라이브</a:t>
            </a:r>
            <a:endParaRPr lang="en-US" altLang="ko-KR" sz="900" kern="0" dirty="0" smtClean="0">
              <a:solidFill>
                <a:schemeClr val="tx1"/>
              </a:solidFill>
              <a:latin typeface="+mn-ea"/>
            </a:endParaRPr>
          </a:p>
          <a:p>
            <a:pPr marL="171450" indent="-17145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900" kern="0" dirty="0" smtClean="0">
                <a:solidFill>
                  <a:schemeClr val="tx1"/>
                </a:solidFill>
                <a:latin typeface="+mn-ea"/>
              </a:rPr>
              <a:t>해상도 변환 </a:t>
            </a:r>
            <a:r>
              <a:rPr lang="ko-KR" altLang="en-US" sz="900" kern="0" dirty="0" err="1" smtClean="0">
                <a:solidFill>
                  <a:schemeClr val="tx1"/>
                </a:solidFill>
                <a:latin typeface="+mn-ea"/>
              </a:rPr>
              <a:t>콘텐츠</a:t>
            </a:r>
            <a:r>
              <a:rPr lang="ko-KR" altLang="en-US" sz="900" kern="0" dirty="0" smtClean="0">
                <a:solidFill>
                  <a:schemeClr val="tx1"/>
                </a:solidFill>
                <a:latin typeface="+mn-ea"/>
              </a:rPr>
              <a:t> 위치 </a:t>
            </a:r>
            <a:r>
              <a:rPr lang="en-US" altLang="ko-KR" sz="900" kern="0" dirty="0" smtClean="0">
                <a:solidFill>
                  <a:schemeClr val="tx1"/>
                </a:solidFill>
                <a:latin typeface="+mn-ea"/>
              </a:rPr>
              <a:t>: F </a:t>
            </a:r>
            <a:r>
              <a:rPr lang="ko-KR" altLang="en-US" sz="900" kern="0" smtClean="0">
                <a:solidFill>
                  <a:schemeClr val="tx1"/>
                </a:solidFill>
                <a:latin typeface="+mn-ea"/>
              </a:rPr>
              <a:t>드라이브에 존재</a:t>
            </a:r>
            <a:r>
              <a:rPr lang="en-US" altLang="ko-KR" sz="900" kern="0" dirty="0" smtClean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ko-KR" sz="900" kern="0" dirty="0" smtClean="0">
                <a:solidFill>
                  <a:srgbClr val="FF0000"/>
                </a:solidFill>
                <a:latin typeface="+mn-ea"/>
              </a:rPr>
            </a:br>
            <a:r>
              <a:rPr lang="en-US" altLang="ko-KR" sz="900" kern="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 </a:t>
            </a:r>
            <a:r>
              <a:rPr lang="ko-KR" altLang="en-US" sz="900" kern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해상도 변환 테스트시 경로 설정 변경 후 성능평가 수행</a:t>
            </a:r>
            <a:endParaRPr kumimoji="0" lang="ko-KR" altLang="en-US" sz="900" kern="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 flipV="1">
            <a:off x="2321719" y="3986981"/>
            <a:ext cx="705067" cy="40011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 bwMode="auto">
          <a:xfrm>
            <a:off x="2717154" y="4056158"/>
            <a:ext cx="1242883" cy="300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kumimoji="0" lang="ko-KR" altLang="en-US" sz="900" kern="0" smtClean="0">
                <a:solidFill>
                  <a:schemeClr val="tx1"/>
                </a:solidFill>
                <a:latin typeface="+mn-ea"/>
              </a:rPr>
              <a:t>차례 나누어 수행</a:t>
            </a:r>
            <a:endParaRPr kumimoji="0" lang="ko-KR" altLang="en-US" sz="900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9" name="오른쪽 화살표 98"/>
          <p:cNvSpPr/>
          <p:nvPr/>
        </p:nvSpPr>
        <p:spPr>
          <a:xfrm>
            <a:off x="4414744" y="3571435"/>
            <a:ext cx="333468" cy="1371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4843368" y="2175681"/>
            <a:ext cx="3970432" cy="4199001"/>
          </a:xfrm>
          <a:prstGeom prst="roundRect">
            <a:avLst>
              <a:gd name="adj" fmla="val 3889"/>
            </a:avLst>
          </a:prstGeom>
          <a:pattFill prst="dkUpDiag">
            <a:fgClr>
              <a:srgbClr val="1881B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902153" y="2252603"/>
            <a:ext cx="3841797" cy="4030165"/>
          </a:xfrm>
          <a:prstGeom prst="roundRect">
            <a:avLst>
              <a:gd name="adj" fmla="val 4385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1400" b="1" smtClean="0">
                <a:solidFill>
                  <a:srgbClr val="1F497D"/>
                </a:solidFill>
                <a:latin typeface="+mn-ea"/>
              </a:rPr>
              <a:t>변경</a:t>
            </a:r>
            <a:endParaRPr lang="en-US" altLang="ko-KR" sz="1400" b="1" dirty="0" smtClean="0">
              <a:solidFill>
                <a:srgbClr val="1F497D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3217" y="2717670"/>
            <a:ext cx="3722108" cy="327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9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 smtClean="0"/>
              <a:t>대쉬보드</a:t>
            </a:r>
            <a:r>
              <a:rPr lang="ko-KR" altLang="en-US" dirty="0" smtClean="0"/>
              <a:t> 개선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Dashboard </a:t>
            </a:r>
            <a:r>
              <a:rPr lang="ko-KR" altLang="en-US" smtClean="0"/>
              <a:t>기능 개선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</p:spPr>
        <p:txBody>
          <a:bodyPr/>
          <a:lstStyle/>
          <a:p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관리 웹 시스템 내의 </a:t>
            </a:r>
            <a:r>
              <a:rPr lang="en-US" altLang="ko-KR" b="1" dirty="0" smtClean="0">
                <a:latin typeface="나눔고딕" panose="020B0600000101010101" charset="-127"/>
                <a:ea typeface="나눔고딕" panose="020B0600000101010101" charset="-127"/>
              </a:rPr>
              <a:t>Dashboard</a:t>
            </a:r>
            <a:r>
              <a:rPr lang="ko-KR" altLang="en-US" b="1" smtClean="0">
                <a:latin typeface="나눔고딕" panose="020B0600000101010101" charset="-127"/>
                <a:ea typeface="나눔고딕" panose="020B0600000101010101" charset="-127"/>
              </a:rPr>
              <a:t>에는 </a:t>
            </a:r>
            <a:r>
              <a:rPr lang="ko-KR" altLang="en-US" b="1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중요한 항목들로 화면을 재 배치</a:t>
            </a:r>
            <a:endParaRPr lang="ko-KR" altLang="en-US" b="1" dirty="0">
              <a:solidFill>
                <a:srgbClr val="FF0000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3884" y="2175682"/>
            <a:ext cx="3995704" cy="3151174"/>
          </a:xfrm>
          <a:prstGeom prst="roundRect">
            <a:avLst>
              <a:gd name="adj" fmla="val 3058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5288" y="2235039"/>
            <a:ext cx="3852862" cy="2999902"/>
          </a:xfrm>
          <a:prstGeom prst="roundRect">
            <a:avLst>
              <a:gd name="adj" fmla="val 3284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AS-IS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3884" y="5382810"/>
            <a:ext cx="3995704" cy="991873"/>
          </a:xfrm>
          <a:prstGeom prst="roundRect">
            <a:avLst>
              <a:gd name="adj" fmla="val 9887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5288" y="5463373"/>
            <a:ext cx="3852862" cy="819396"/>
          </a:xfrm>
          <a:prstGeom prst="roundRect">
            <a:avLst>
              <a:gd name="adj" fmla="val 11550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u="sng" dirty="0" smtClean="0">
                <a:solidFill>
                  <a:srgbClr val="FF0000"/>
                </a:solidFill>
                <a:latin typeface="+mn-ea"/>
              </a:rPr>
              <a:t>주요 </a:t>
            </a:r>
            <a:r>
              <a:rPr lang="ko-KR" altLang="en-US" sz="1100" b="1" u="sng" dirty="0">
                <a:solidFill>
                  <a:srgbClr val="FF0000"/>
                </a:solidFill>
                <a:latin typeface="+mn-ea"/>
              </a:rPr>
              <a:t>업무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인 성능평가 신청 현황 및 진행중인 성능평가 내역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 파악이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어려움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80406" y="2678156"/>
            <a:ext cx="16017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◎ 기술적 조치 신청현황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341360"/>
              </p:ext>
            </p:extLst>
          </p:nvPr>
        </p:nvGraphicFramePr>
        <p:xfrm>
          <a:off x="608251" y="2924377"/>
          <a:ext cx="3413415" cy="480364"/>
        </p:xfrm>
        <a:graphic>
          <a:graphicData uri="http://schemas.openxmlformats.org/drawingml/2006/table">
            <a:tbl>
              <a:tblPr/>
              <a:tblGrid>
                <a:gridCol w="311340"/>
                <a:gridCol w="311340"/>
                <a:gridCol w="311340"/>
                <a:gridCol w="311340"/>
                <a:gridCol w="311340"/>
                <a:gridCol w="311340"/>
                <a:gridCol w="311340"/>
                <a:gridCol w="311340"/>
                <a:gridCol w="311340"/>
                <a:gridCol w="611355"/>
              </a:tblGrid>
              <a:tr h="816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4/1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4/2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4/3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4/4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4/5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4/6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4/6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합계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당월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당해년도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816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XXXX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5" name="직사각형 74"/>
          <p:cNvSpPr/>
          <p:nvPr/>
        </p:nvSpPr>
        <p:spPr>
          <a:xfrm>
            <a:off x="480406" y="3607676"/>
            <a:ext cx="18453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◎ 기술업체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특징점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배포 현황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784623"/>
              </p:ext>
            </p:extLst>
          </p:nvPr>
        </p:nvGraphicFramePr>
        <p:xfrm>
          <a:off x="608251" y="3853897"/>
          <a:ext cx="3413416" cy="1200910"/>
        </p:xfrm>
        <a:graphic>
          <a:graphicData uri="http://schemas.openxmlformats.org/drawingml/2006/table">
            <a:tbl>
              <a:tblPr/>
              <a:tblGrid>
                <a:gridCol w="428626"/>
                <a:gridCol w="529456"/>
                <a:gridCol w="327796"/>
                <a:gridCol w="428626"/>
                <a:gridCol w="428626"/>
                <a:gridCol w="428626"/>
                <a:gridCol w="841660"/>
              </a:tblGrid>
              <a:tr h="816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권리자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설치일자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당일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전일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당월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누적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최근배포일시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816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LSW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17.01.01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2018.01.01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6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6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6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4" name="오른쪽 화살표 93"/>
          <p:cNvSpPr/>
          <p:nvPr/>
        </p:nvSpPr>
        <p:spPr>
          <a:xfrm>
            <a:off x="4414744" y="3571435"/>
            <a:ext cx="333468" cy="1371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905" y="2144859"/>
            <a:ext cx="4044838" cy="41379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240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통계 기능 개선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통계 기능 개선 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65128"/>
          </a:xfrm>
        </p:spPr>
        <p:txBody>
          <a:bodyPr/>
          <a:lstStyle/>
          <a:p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성능평가 수행 관련한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다양한 통계 화면을 제공</a:t>
            </a:r>
            <a:endParaRPr lang="ko-KR" altLang="en-US" b="1" dirty="0">
              <a:solidFill>
                <a:srgbClr val="FF0000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6" y="2158443"/>
            <a:ext cx="6572250" cy="2905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306" y="2635704"/>
            <a:ext cx="6581775" cy="36766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8087" y="3739593"/>
            <a:ext cx="6457950" cy="2647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157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업체 </a:t>
            </a:r>
            <a:r>
              <a:rPr lang="ko-KR" altLang="en-US" dirty="0" smtClean="0"/>
              <a:t>장비를 </a:t>
            </a:r>
            <a:r>
              <a:rPr lang="ko-KR" altLang="en-US" dirty="0"/>
              <a:t>통한 성능평가 </a:t>
            </a:r>
            <a:r>
              <a:rPr lang="ko-KR" altLang="en-US" dirty="0" smtClean="0"/>
              <a:t>수행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06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마크 삽입 및 검출 스크립트 정의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</p:spPr>
        <p:txBody>
          <a:bodyPr/>
          <a:lstStyle/>
          <a:p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별도 장비에 의한 성능평가 수행 시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평가 수행이 가능</a:t>
            </a:r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하도록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스크립트 제공</a:t>
            </a:r>
            <a:endParaRPr lang="ko-KR" altLang="en-US" b="1" dirty="0">
              <a:solidFill>
                <a:srgbClr val="FF0000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02438" y="2175681"/>
            <a:ext cx="4911362" cy="4199001"/>
          </a:xfrm>
          <a:prstGeom prst="roundRect">
            <a:avLst>
              <a:gd name="adj" fmla="val 3889"/>
            </a:avLst>
          </a:prstGeom>
          <a:pattFill prst="dkUpDiag">
            <a:fgClr>
              <a:srgbClr val="1881B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999811" y="2252603"/>
            <a:ext cx="4744139" cy="4030165"/>
          </a:xfrm>
          <a:prstGeom prst="roundRect">
            <a:avLst>
              <a:gd name="adj" fmla="val 4385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1F497D"/>
                </a:solidFill>
                <a:latin typeface="+mn-ea"/>
              </a:rPr>
              <a:t>TO-BE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23884" y="2175682"/>
            <a:ext cx="3160700" cy="3151174"/>
          </a:xfrm>
          <a:prstGeom prst="roundRect">
            <a:avLst>
              <a:gd name="adj" fmla="val 3058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95288" y="2235039"/>
            <a:ext cx="2973063" cy="2999902"/>
          </a:xfrm>
          <a:prstGeom prst="roundRect">
            <a:avLst>
              <a:gd name="adj" fmla="val 3284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AS-IS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23884" y="5382810"/>
            <a:ext cx="3160700" cy="991873"/>
          </a:xfrm>
          <a:prstGeom prst="roundRect">
            <a:avLst>
              <a:gd name="adj" fmla="val 9887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95288" y="5463373"/>
            <a:ext cx="2973063" cy="819396"/>
          </a:xfrm>
          <a:prstGeom prst="roundRect">
            <a:avLst>
              <a:gd name="adj" fmla="val 11550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삽입 모듈 및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검출을 위한 스크립트 수동 생성하여 제공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9" name="Picture 13" descr="C:\Users\Administrator\Desktop\특징DB_20110715\image_0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1393" y="2588733"/>
            <a:ext cx="1149406" cy="1246266"/>
          </a:xfrm>
          <a:prstGeom prst="rect">
            <a:avLst/>
          </a:prstGeom>
          <a:noFill/>
        </p:spPr>
      </p:pic>
      <p:pic>
        <p:nvPicPr>
          <p:cNvPr id="40" name="Picture 14" descr="C:\Users\Administrator\Desktop\특징DB_20110715\image_0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1352" y="2934565"/>
            <a:ext cx="1010999" cy="924694"/>
          </a:xfrm>
          <a:prstGeom prst="rect">
            <a:avLst/>
          </a:prstGeom>
          <a:noFill/>
        </p:spPr>
      </p:pic>
      <p:sp>
        <p:nvSpPr>
          <p:cNvPr id="41" name="TextBox 40"/>
          <p:cNvSpPr txBox="1"/>
          <p:nvPr/>
        </p:nvSpPr>
        <p:spPr bwMode="auto">
          <a:xfrm>
            <a:off x="2011720" y="3088755"/>
            <a:ext cx="15257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 smtClean="0">
                <a:latin typeface="+mn-ea"/>
                <a:cs typeface="Arial" pitchFamily="34" charset="0"/>
              </a:rPr>
              <a:t>별도 장비 제공 시</a:t>
            </a:r>
            <a:endParaRPr kumimoji="0" lang="ko-KR" altLang="en-US" sz="1000" kern="0" dirty="0">
              <a:latin typeface="+mn-ea"/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2170205" y="3587486"/>
            <a:ext cx="383867" cy="543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9751" y="4371414"/>
            <a:ext cx="2753955" cy="287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평가 수행을 위한 스크립트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수동 생성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42" name="오른쪽 화살표 41"/>
          <p:cNvSpPr/>
          <p:nvPr/>
        </p:nvSpPr>
        <p:spPr>
          <a:xfrm>
            <a:off x="3526777" y="3465826"/>
            <a:ext cx="333468" cy="1371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249" y="2779016"/>
            <a:ext cx="4553261" cy="318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 smtClean="0"/>
              <a:t>데이타셋</a:t>
            </a:r>
            <a:r>
              <a:rPr lang="ko-KR" altLang="en-US" dirty="0" smtClean="0"/>
              <a:t> 구축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특징기반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구축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</p:spPr>
        <p:txBody>
          <a:bodyPr/>
          <a:lstStyle/>
          <a:p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성능평가 수행을 위한 신규 데이터 셋을 구축</a:t>
            </a:r>
            <a:endParaRPr lang="ko-KR" altLang="en-US" b="1" dirty="0">
              <a:solidFill>
                <a:srgbClr val="FF0000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471312"/>
              </p:ext>
            </p:extLst>
          </p:nvPr>
        </p:nvGraphicFramePr>
        <p:xfrm>
          <a:off x="404846" y="2480794"/>
          <a:ext cx="8199406" cy="113777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64789"/>
                <a:gridCol w="770513"/>
                <a:gridCol w="770513"/>
                <a:gridCol w="770513"/>
                <a:gridCol w="770513"/>
                <a:gridCol w="770513"/>
                <a:gridCol w="770513"/>
                <a:gridCol w="770513"/>
                <a:gridCol w="770513"/>
                <a:gridCol w="770513"/>
              </a:tblGrid>
              <a:tr h="2275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년도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2010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2011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2012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2013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2014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2015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2017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2018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275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오디오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3,000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7,000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1,000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1,000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1,300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1,300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1000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1,000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275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비디오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200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1,300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140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140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275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1,000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1,000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275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모바일앱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7" name="Rectangle 123"/>
          <p:cNvSpPr>
            <a:spLocks noChangeArrowheads="1"/>
          </p:cNvSpPr>
          <p:nvPr/>
        </p:nvSpPr>
        <p:spPr bwMode="auto">
          <a:xfrm>
            <a:off x="7772400" y="2405898"/>
            <a:ext cx="864713" cy="1272758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9pPr>
          </a:lstStyle>
          <a:p>
            <a:pPr eaLnBrk="1" latinLnBrk="1" hangingPunct="1"/>
            <a:endParaRPr lang="ko-KR" altLang="en-US" sz="1350" dirty="0">
              <a:latin typeface="나눔고딕" panose="020D0604000000000000" pitchFamily="50" charset="-127"/>
              <a:ea typeface="나눔고딕" panose="020D0604000000000000" pitchFamily="50" charset="-127"/>
              <a:cs typeface="Noto Sans CJK KR Light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23884" y="2131162"/>
            <a:ext cx="4536281" cy="171458"/>
            <a:chOff x="404813" y="1878221"/>
            <a:chExt cx="6048375" cy="228610"/>
          </a:xfrm>
        </p:grpSpPr>
        <p:grpSp>
          <p:nvGrpSpPr>
            <p:cNvPr id="59" name="그룹 58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61" name="그룹 60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64" name="오각형 63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84" name="오각형 83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62" name="직사각형 61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3" name="직사각형 62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60" name="텍스트 개체 틀 46"/>
            <p:cNvSpPr txBox="1">
              <a:spLocks/>
            </p:cNvSpPr>
            <p:nvPr/>
          </p:nvSpPr>
          <p:spPr>
            <a:xfrm>
              <a:off x="620713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연도별 </a:t>
              </a:r>
              <a:r>
                <a: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원본 데이터 셋 구축 </a:t>
              </a:r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현황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057620"/>
              </p:ext>
            </p:extLst>
          </p:nvPr>
        </p:nvGraphicFramePr>
        <p:xfrm>
          <a:off x="404846" y="4222979"/>
          <a:ext cx="8232268" cy="204798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68396"/>
                <a:gridCol w="1077312"/>
                <a:gridCol w="1077312"/>
                <a:gridCol w="1077312"/>
                <a:gridCol w="1077312"/>
                <a:gridCol w="1077312"/>
                <a:gridCol w="1077312"/>
              </a:tblGrid>
              <a:tr h="22755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강인성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인식정보량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부분매칭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</a:tr>
              <a:tr h="22755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구축수량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총수량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구축수량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총수량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구축수량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총수량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</a:tr>
              <a:tr h="2275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오디오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33,000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533,193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10,000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157,650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116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724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5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비디오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3,800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91,876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1,000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41,506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138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593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5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비디오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오디오제거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3,800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58,886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rtl="0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5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모바일웹하드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2,700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52,313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1,000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18,925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5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모바일웹하드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비디오제거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2,700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40,774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rtl="0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5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북스캔만화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101,158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5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모바일앱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920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67499" marR="67499" marT="35065" marB="35065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8" name="그룹 87"/>
          <p:cNvGrpSpPr/>
          <p:nvPr/>
        </p:nvGrpSpPr>
        <p:grpSpPr>
          <a:xfrm>
            <a:off x="323884" y="3886215"/>
            <a:ext cx="4536281" cy="171458"/>
            <a:chOff x="404813" y="1878221"/>
            <a:chExt cx="6048375" cy="228610"/>
          </a:xfrm>
        </p:grpSpPr>
        <p:grpSp>
          <p:nvGrpSpPr>
            <p:cNvPr id="89" name="그룹 88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91" name="그룹 90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94" name="오각형 93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95" name="오각형 94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92" name="직사각형 91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93" name="직사각형 92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90" name="텍스트 개체 틀 46"/>
            <p:cNvSpPr txBox="1">
              <a:spLocks/>
            </p:cNvSpPr>
            <p:nvPr/>
          </p:nvSpPr>
          <p:spPr>
            <a:xfrm>
              <a:off x="620713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변형물 </a:t>
              </a:r>
              <a:r>
                <a:rPr lang="ko-KR" altLang="en-US" sz="1000" dirty="0" err="1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데이타셋</a:t>
              </a:r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구축 현황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61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성능평가 가이드라인 개선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08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 smtClean="0"/>
              <a:t>필터링</a:t>
            </a:r>
            <a:r>
              <a:rPr lang="ko-KR" altLang="en-US" dirty="0" smtClean="0"/>
              <a:t> 기술 성능평가 가이드라인 개선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73912"/>
          </a:xfrm>
        </p:spPr>
        <p:txBody>
          <a:bodyPr/>
          <a:lstStyle/>
          <a:p>
            <a:r>
              <a:rPr lang="ko-KR" altLang="en-US" dirty="0" smtClean="0"/>
              <a:t>최근 온라인상에 주로 유통되거나 </a:t>
            </a:r>
            <a:r>
              <a:rPr lang="ko-KR" altLang="en-US" dirty="0"/>
              <a:t>기술의 변화에 맞추어 </a:t>
            </a:r>
            <a:r>
              <a:rPr lang="ko-KR" altLang="en-US" dirty="0" smtClean="0"/>
              <a:t>필요한 세부 변형 항목 추가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574900"/>
              </p:ext>
            </p:extLst>
          </p:nvPr>
        </p:nvGraphicFramePr>
        <p:xfrm>
          <a:off x="323883" y="2151551"/>
          <a:ext cx="8540199" cy="22338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78209"/>
                <a:gridCol w="1334012"/>
                <a:gridCol w="1437034"/>
                <a:gridCol w="1944617"/>
                <a:gridCol w="2646327"/>
              </a:tblGrid>
              <a:tr h="3351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</a:t>
                      </a: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개선 항목</a:t>
                      </a: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기존 방식</a:t>
                      </a: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개선</a:t>
                      </a: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 개선 내역</a:t>
                      </a: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</a:tr>
              <a:tr h="949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오디오 강인성</a:t>
                      </a: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코덱변환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및 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kumimoji="1" lang="ko-KR" altLang="en-US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복합변형</a:t>
                      </a:r>
                      <a:endParaRPr kumimoji="1" lang="ko-KR" altLang="en-U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AAC, </a:t>
                      </a:r>
                      <a:r>
                        <a:rPr kumimoji="1" lang="en-US" altLang="ko-KR" sz="105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OGG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WMA</a:t>
                      </a:r>
                      <a:endParaRPr kumimoji="1" lang="ko-KR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AAC, 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AC3, HE-AAC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WMA</a:t>
                      </a:r>
                      <a:endParaRPr kumimoji="1" lang="ko-KR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잘 유통되지 않는 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OGG </a:t>
                      </a:r>
                      <a:r>
                        <a:rPr kumimoji="1" lang="ko-KR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규격 제거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고화질 오디오 </a:t>
                      </a:r>
                      <a:r>
                        <a:rPr kumimoji="1" lang="ko-KR" altLang="en-US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코덱인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AC3, HE-AAC </a:t>
                      </a:r>
                      <a:r>
                        <a:rPr kumimoji="1" lang="ko-KR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고화질 비디오 </a:t>
                      </a:r>
                      <a:r>
                        <a:rPr kumimoji="1" lang="ko-KR" altLang="en-US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코덱인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MKV, HEVC/H.265 </a:t>
                      </a:r>
                      <a:r>
                        <a:rPr kumimoji="1" lang="ko-KR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  <a:endParaRPr kumimoji="1" lang="ko-KR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9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비디오 강인성</a:t>
                      </a: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MP4, </a:t>
                      </a:r>
                      <a:r>
                        <a:rPr kumimoji="1" lang="en-US" altLang="ko-KR" sz="105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Xvid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WMV</a:t>
                      </a:r>
                      <a:endParaRPr kumimoji="1" lang="ko-KR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MP4, 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MKV, HEVC/H.265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WMV</a:t>
                      </a:r>
                      <a:endParaRPr kumimoji="1" lang="ko-KR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ko-KR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58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성능평가 </a:t>
            </a:r>
            <a:r>
              <a:rPr lang="ko-KR" altLang="en-US" smtClean="0"/>
              <a:t>운영 지원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09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성능평가 운영 지원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65128"/>
          </a:xfrm>
        </p:spPr>
        <p:txBody>
          <a:bodyPr/>
          <a:lstStyle/>
          <a:p>
            <a:r>
              <a:rPr lang="ko-KR" altLang="en-US" b="1" dirty="0">
                <a:latin typeface="나눔바른고딕" panose="020B0600000101010101" charset="-127"/>
                <a:ea typeface="나눔바른고딕" panose="020B0600000101010101" charset="-127"/>
              </a:rPr>
              <a:t>저작권기술 </a:t>
            </a:r>
            <a:r>
              <a:rPr lang="ko-KR" altLang="en-US" b="1" dirty="0">
                <a:solidFill>
                  <a:srgbClr val="0070C0"/>
                </a:solidFill>
                <a:latin typeface="나눔바른고딕" panose="020B0600000101010101" charset="-127"/>
                <a:ea typeface="나눔바른고딕" panose="020B0600000101010101" charset="-127"/>
              </a:rPr>
              <a:t>성능평가</a:t>
            </a:r>
            <a:r>
              <a:rPr lang="ko-KR" altLang="en-US" b="1" dirty="0">
                <a:latin typeface="나눔바른고딕" panose="020B0600000101010101" charset="-127"/>
                <a:ea typeface="나눔바른고딕" panose="020B0600000101010101" charset="-127"/>
              </a:rPr>
              <a:t> 및 </a:t>
            </a:r>
            <a:r>
              <a:rPr lang="ko-KR" altLang="en-US" b="1" dirty="0">
                <a:solidFill>
                  <a:srgbClr val="0070C0"/>
                </a:solidFill>
                <a:latin typeface="나눔바른고딕" panose="020B0600000101010101" charset="-127"/>
                <a:ea typeface="나눔바른고딕" panose="020B0600000101010101" charset="-127"/>
              </a:rPr>
              <a:t>확인서</a:t>
            </a:r>
            <a:r>
              <a:rPr lang="ko-KR" altLang="en-US" b="1" dirty="0">
                <a:latin typeface="나눔바른고딕" panose="020B0600000101010101" charset="-127"/>
                <a:ea typeface="나눔바른고딕" panose="020B0600000101010101" charset="-127"/>
              </a:rPr>
              <a:t> 및 </a:t>
            </a:r>
            <a:r>
              <a:rPr lang="ko-KR" altLang="en-US" b="1" dirty="0">
                <a:solidFill>
                  <a:srgbClr val="0070C0"/>
                </a:solidFill>
                <a:latin typeface="나눔바른고딕" panose="020B0600000101010101" charset="-127"/>
                <a:ea typeface="나눔바른고딕" panose="020B0600000101010101" charset="-127"/>
              </a:rPr>
              <a:t>인증서 발급</a:t>
            </a:r>
            <a:r>
              <a:rPr lang="ko-KR" altLang="en-US" b="1" dirty="0">
                <a:latin typeface="나눔바른고딕" panose="020B0600000101010101" charset="-127"/>
                <a:ea typeface="나눔바른고딕" panose="020B0600000101010101" charset="-127"/>
              </a:rPr>
              <a:t> 업무를 수행 할 </a:t>
            </a:r>
            <a:r>
              <a:rPr lang="ko-KR" altLang="en-US" b="1" dirty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운영 요원을 상주</a:t>
            </a:r>
            <a:r>
              <a:rPr lang="en-US" altLang="ko-KR" b="1" dirty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(</a:t>
            </a:r>
            <a:r>
              <a:rPr lang="ko-KR" altLang="en-US" b="1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진주 한국 저작권위원회 본원</a:t>
            </a:r>
            <a:r>
              <a:rPr lang="en-US" altLang="ko-KR" b="1" dirty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)</a:t>
            </a:r>
            <a:r>
              <a:rPr lang="ko-KR" altLang="en-US" b="1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 지원</a:t>
            </a:r>
            <a:endParaRPr lang="ko-KR" altLang="en-US" b="1" dirty="0">
              <a:solidFill>
                <a:srgbClr val="FF0000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14692"/>
              </p:ext>
            </p:extLst>
          </p:nvPr>
        </p:nvGraphicFramePr>
        <p:xfrm>
          <a:off x="323884" y="2466353"/>
          <a:ext cx="8456222" cy="32804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91268"/>
                <a:gridCol w="1955121"/>
                <a:gridCol w="1140682"/>
                <a:gridCol w="1011917"/>
                <a:gridCol w="1035428"/>
                <a:gridCol w="1021806"/>
              </a:tblGrid>
              <a:tr h="96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업체명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오디오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비디오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전자첵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DRM</a:t>
                      </a:r>
                      <a:endParaRPr kumimoji="1" lang="ko-KR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</a:tr>
              <a:tr h="96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전자책 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DRM 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상호운용성 평가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디알엠인사이드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50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필터링기술 성능평가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투윈글로벌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아이엠비씨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Fail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뮤레카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디알엠인사이드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샵캐스트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5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모바일웹하드 필터링기술 성능평가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뮤레카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투윈글로벌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아컴스튜디오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Fail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포렌식마크 기술 성능평가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마크애니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323884" y="2158443"/>
            <a:ext cx="4536281" cy="171458"/>
            <a:chOff x="404813" y="1878221"/>
            <a:chExt cx="6048375" cy="228610"/>
          </a:xfrm>
        </p:grpSpPr>
        <p:grpSp>
          <p:nvGrpSpPr>
            <p:cNvPr id="9" name="그룹 8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1" name="그룹 10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4" name="오각형 13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5" name="오각형 14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12" name="직사각형 11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3" name="직사각형 12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10" name="텍스트 개체 틀 46"/>
            <p:cNvSpPr txBox="1">
              <a:spLocks/>
            </p:cNvSpPr>
            <p:nvPr/>
          </p:nvSpPr>
          <p:spPr>
            <a:xfrm>
              <a:off x="620713" y="1908288"/>
              <a:ext cx="5648606" cy="18466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2018</a:t>
              </a:r>
              <a:r>
                <a:rPr lang="ko-KR" altLang="en-US" sz="10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년 </a:t>
              </a:r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성능 평가 수행 결과</a:t>
              </a:r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681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4459209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84" y="712788"/>
            <a:ext cx="2592066" cy="56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1875289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2733622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3591956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내용 개체 틀 2"/>
          <p:cNvSpPr txBox="1">
            <a:spLocks/>
          </p:cNvSpPr>
          <p:nvPr/>
        </p:nvSpPr>
        <p:spPr>
          <a:xfrm>
            <a:off x="1409799" y="1784278"/>
            <a:ext cx="6023934" cy="32871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개요 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시스템 구성도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	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성능평가 시스템 기능 개선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	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저작권기술 사업관리시스템 구축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814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성능평가 </a:t>
            </a:r>
            <a:r>
              <a:rPr lang="ko-KR" altLang="en-US" smtClean="0"/>
              <a:t>운영 지원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09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성능평가 운영 지원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65128"/>
          </a:xfrm>
        </p:spPr>
        <p:txBody>
          <a:bodyPr/>
          <a:lstStyle/>
          <a:p>
            <a:r>
              <a:rPr lang="ko-KR" altLang="en-US" b="1" dirty="0">
                <a:latin typeface="나눔바른고딕" panose="020B0600000101010101" charset="-127"/>
                <a:ea typeface="나눔바른고딕" panose="020B0600000101010101" charset="-127"/>
              </a:rPr>
              <a:t>저작권기술 </a:t>
            </a:r>
            <a:r>
              <a:rPr lang="ko-KR" altLang="en-US" b="1" dirty="0">
                <a:solidFill>
                  <a:srgbClr val="0070C0"/>
                </a:solidFill>
                <a:latin typeface="나눔바른고딕" panose="020B0600000101010101" charset="-127"/>
                <a:ea typeface="나눔바른고딕" panose="020B0600000101010101" charset="-127"/>
              </a:rPr>
              <a:t>성능평가</a:t>
            </a:r>
            <a:r>
              <a:rPr lang="ko-KR" altLang="en-US" b="1" dirty="0">
                <a:latin typeface="나눔바른고딕" panose="020B0600000101010101" charset="-127"/>
                <a:ea typeface="나눔바른고딕" panose="020B0600000101010101" charset="-127"/>
              </a:rPr>
              <a:t> 및 </a:t>
            </a:r>
            <a:r>
              <a:rPr lang="ko-KR" altLang="en-US" b="1" dirty="0">
                <a:solidFill>
                  <a:srgbClr val="0070C0"/>
                </a:solidFill>
                <a:latin typeface="나눔바른고딕" panose="020B0600000101010101" charset="-127"/>
                <a:ea typeface="나눔바른고딕" panose="020B0600000101010101" charset="-127"/>
              </a:rPr>
              <a:t>확인서</a:t>
            </a:r>
            <a:r>
              <a:rPr lang="ko-KR" altLang="en-US" b="1" dirty="0">
                <a:latin typeface="나눔바른고딕" panose="020B0600000101010101" charset="-127"/>
                <a:ea typeface="나눔바른고딕" panose="020B0600000101010101" charset="-127"/>
              </a:rPr>
              <a:t> 및 </a:t>
            </a:r>
            <a:r>
              <a:rPr lang="ko-KR" altLang="en-US" b="1" dirty="0">
                <a:solidFill>
                  <a:srgbClr val="0070C0"/>
                </a:solidFill>
                <a:latin typeface="나눔바른고딕" panose="020B0600000101010101" charset="-127"/>
                <a:ea typeface="나눔바른고딕" panose="020B0600000101010101" charset="-127"/>
              </a:rPr>
              <a:t>인증서 발급</a:t>
            </a:r>
            <a:r>
              <a:rPr lang="ko-KR" altLang="en-US" b="1" dirty="0">
                <a:latin typeface="나눔바른고딕" panose="020B0600000101010101" charset="-127"/>
                <a:ea typeface="나눔바른고딕" panose="020B0600000101010101" charset="-127"/>
              </a:rPr>
              <a:t> 업무를 수행 할 </a:t>
            </a:r>
            <a:r>
              <a:rPr lang="ko-KR" altLang="en-US" b="1" dirty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운영 요원을 상주</a:t>
            </a:r>
            <a:r>
              <a:rPr lang="en-US" altLang="ko-KR" b="1" dirty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(</a:t>
            </a:r>
            <a:r>
              <a:rPr lang="ko-KR" altLang="en-US" b="1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진주 한국 저작권위원회 본원</a:t>
            </a:r>
            <a:r>
              <a:rPr lang="en-US" altLang="ko-KR" b="1" dirty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)</a:t>
            </a:r>
            <a:r>
              <a:rPr lang="ko-KR" altLang="en-US" b="1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 지원</a:t>
            </a:r>
            <a:endParaRPr lang="ko-KR" altLang="en-US" b="1" dirty="0">
              <a:solidFill>
                <a:srgbClr val="FF0000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23884" y="2187617"/>
            <a:ext cx="4536281" cy="171458"/>
            <a:chOff x="404813" y="1878221"/>
            <a:chExt cx="6048375" cy="228610"/>
          </a:xfrm>
        </p:grpSpPr>
        <p:grpSp>
          <p:nvGrpSpPr>
            <p:cNvPr id="43" name="그룹 42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45" name="그룹 44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48" name="오각형 47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2" name="오각형 51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46" name="직사각형 45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7" name="직사각형 46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44" name="텍스트 개체 틀 46"/>
            <p:cNvSpPr txBox="1">
              <a:spLocks/>
            </p:cNvSpPr>
            <p:nvPr/>
          </p:nvSpPr>
          <p:spPr>
            <a:xfrm>
              <a:off x="620713" y="1908288"/>
              <a:ext cx="5648606" cy="18466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성능평가 수행 현황</a:t>
              </a:r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015728"/>
              </p:ext>
            </p:extLst>
          </p:nvPr>
        </p:nvGraphicFramePr>
        <p:xfrm>
          <a:off x="323884" y="2456324"/>
          <a:ext cx="8269611" cy="13129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841611"/>
                <a:gridCol w="1476000"/>
                <a:gridCol w="1476000"/>
                <a:gridCol w="1476000"/>
              </a:tblGrid>
              <a:tr h="168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평가 유형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 업체 수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신청 건수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인증서 발급 건수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</a:tr>
              <a:tr h="2162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전자책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DRM 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상호운용성 평가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2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필터링기술 성능평가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2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모바일웹하드 필터링기술 성능평가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2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포렌식마크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기술 성능평가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7" name="그룹 66"/>
          <p:cNvGrpSpPr/>
          <p:nvPr/>
        </p:nvGrpSpPr>
        <p:grpSpPr>
          <a:xfrm>
            <a:off x="323884" y="4081732"/>
            <a:ext cx="4536281" cy="171458"/>
            <a:chOff x="404813" y="1878221"/>
            <a:chExt cx="6048375" cy="228610"/>
          </a:xfrm>
        </p:grpSpPr>
        <p:grpSp>
          <p:nvGrpSpPr>
            <p:cNvPr id="68" name="그룹 67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70" name="그룹 69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73" name="오각형 72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4" name="오각형 73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71" name="직사각형 70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2" name="직사각형 71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69" name="텍스트 개체 틀 46"/>
            <p:cNvSpPr txBox="1">
              <a:spLocks/>
            </p:cNvSpPr>
            <p:nvPr/>
          </p:nvSpPr>
          <p:spPr>
            <a:xfrm>
              <a:off x="620713" y="1908288"/>
              <a:ext cx="5648606" cy="18466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공용 특징정보 </a:t>
              </a:r>
              <a:r>
                <a:rPr lang="en-US" altLang="ko-KR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DB </a:t>
              </a:r>
              <a:r>
                <a:rPr lang="ko-KR" altLang="en-US" sz="100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구축 현황</a:t>
              </a:r>
              <a:endPara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402668"/>
              </p:ext>
            </p:extLst>
          </p:nvPr>
        </p:nvGraphicFramePr>
        <p:xfrm>
          <a:off x="323884" y="4397720"/>
          <a:ext cx="8269601" cy="83675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2736"/>
                <a:gridCol w="469791"/>
                <a:gridCol w="469791"/>
                <a:gridCol w="469791"/>
                <a:gridCol w="469791"/>
                <a:gridCol w="469791"/>
                <a:gridCol w="469791"/>
                <a:gridCol w="469791"/>
                <a:gridCol w="469791"/>
                <a:gridCol w="469791"/>
                <a:gridCol w="469791"/>
                <a:gridCol w="469791"/>
                <a:gridCol w="469791"/>
                <a:gridCol w="606949"/>
                <a:gridCol w="802424"/>
              </a:tblGrid>
              <a:tr h="263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평가 유형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 합계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누적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</a:tr>
              <a:tr h="2865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MBC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1,770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15,162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65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SBS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2,783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27,184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성능평가 인증 마크</a:t>
            </a:r>
            <a:r>
              <a:rPr lang="en-US" altLang="ko-KR" dirty="0" smtClean="0"/>
              <a:t>(</a:t>
            </a:r>
            <a:r>
              <a:rPr lang="ko-KR" altLang="en-US" smtClean="0"/>
              <a:t>시안</a:t>
            </a:r>
            <a:r>
              <a:rPr lang="en-US" altLang="ko-KR" dirty="0" smtClean="0"/>
              <a:t>) </a:t>
            </a:r>
            <a:r>
              <a:rPr lang="ko-KR" altLang="en-US" smtClean="0"/>
              <a:t>제작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인증마크 시안 제작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72566"/>
          </a:xfrm>
        </p:spPr>
        <p:txBody>
          <a:bodyPr/>
          <a:lstStyle/>
          <a:p>
            <a:r>
              <a:rPr lang="ko-KR" altLang="en-US" dirty="0" smtClean="0"/>
              <a:t>성능평가 인증 업체에 부여하기 위한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성능평가 인증 마크 제작</a:t>
            </a:r>
            <a:endParaRPr lang="ko-KR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Picture 4" descr="https://office.lsware.co.kr/mail/design/common/image/attaches/worryscg_393_attach_img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2319520"/>
            <a:ext cx="1557551" cy="16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office.lsware.co.kr/mail/design/common/image/attaches/worryscg_359_attach_img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800" y="2400571"/>
            <a:ext cx="1616943" cy="16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office.lsware.co.kr/mail/design/common/image/attaches/worryscg_391_attach_img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826" y="4291600"/>
            <a:ext cx="1616942" cy="16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93" y="2266368"/>
            <a:ext cx="1638000" cy="1638000"/>
          </a:xfrm>
          <a:prstGeom prst="rect">
            <a:avLst/>
          </a:prstGeom>
        </p:spPr>
      </p:pic>
      <p:pic>
        <p:nvPicPr>
          <p:cNvPr id="14" name="Picture 2" descr="https://office.lsware.co.kr/mail/design/common/image/attaches/worryscg_393_attach_img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94" y="4173499"/>
            <a:ext cx="1637999" cy="16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253" y="2319520"/>
            <a:ext cx="1638000" cy="1638000"/>
          </a:xfrm>
          <a:prstGeom prst="rect">
            <a:avLst/>
          </a:prstGeom>
        </p:spPr>
      </p:pic>
      <p:pic>
        <p:nvPicPr>
          <p:cNvPr id="16" name="Picture 4" descr="https://office.lsware.co.kr/mail/design/common/image/attaches/worryscg_393_attach_img3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081" y="4225046"/>
            <a:ext cx="1637999" cy="16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29" y="4225046"/>
            <a:ext cx="1719993" cy="16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90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4570241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3686390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84" y="712788"/>
            <a:ext cx="2592066" cy="56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1980419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2840387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1409799" y="1894344"/>
            <a:ext cx="6023934" cy="32871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	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개요 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전체구성도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	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성능평가시스템 기능 개선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저작권기술 사업 관리 시스템 구축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59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454513" y="2537926"/>
            <a:ext cx="2590025" cy="3291931"/>
          </a:xfrm>
          <a:prstGeom prst="roundRect">
            <a:avLst>
              <a:gd name="adj" fmla="val 4418"/>
            </a:avLst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시스템 구성도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저작권기술 사업관리시스템 구성 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</p:spPr>
        <p:txBody>
          <a:bodyPr/>
          <a:lstStyle/>
          <a:p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기존 </a:t>
            </a:r>
            <a:r>
              <a:rPr lang="ko-KR" altLang="en-US" b="1" dirty="0" err="1" smtClean="0">
                <a:latin typeface="나눔고딕" panose="020B0600000101010101" charset="-127"/>
                <a:ea typeface="나눔고딕" panose="020B0600000101010101" charset="-127"/>
              </a:rPr>
              <a:t>웹시스템</a:t>
            </a:r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 및 신규시스템 구축을 통한 사업관리시스템의 추가 구축</a:t>
            </a:r>
            <a:endParaRPr lang="ko-KR" altLang="en-US" b="1" dirty="0">
              <a:solidFill>
                <a:srgbClr val="FF0000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088" y="3181418"/>
            <a:ext cx="715404" cy="982055"/>
          </a:xfrm>
          <a:prstGeom prst="rect">
            <a:avLst/>
          </a:prstGeom>
        </p:spPr>
      </p:pic>
      <p:sp>
        <p:nvSpPr>
          <p:cNvPr id="89" name="직사각형 88"/>
          <p:cNvSpPr/>
          <p:nvPr/>
        </p:nvSpPr>
        <p:spPr>
          <a:xfrm>
            <a:off x="3457882" y="4163473"/>
            <a:ext cx="20727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1200" b="1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사업관리시스템</a:t>
            </a:r>
            <a:endParaRPr lang="en-US" altLang="ko-KR" sz="1200" b="1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algn="ctr"/>
            <a:r>
              <a:rPr lang="en-US" altLang="ko-KR" sz="120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(WAS)</a:t>
            </a:r>
            <a:endParaRPr lang="en-US" altLang="ko-KR" sz="12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3" name="Rectangle 123"/>
          <p:cNvSpPr>
            <a:spLocks noChangeArrowheads="1"/>
          </p:cNvSpPr>
          <p:nvPr/>
        </p:nvSpPr>
        <p:spPr bwMode="auto">
          <a:xfrm>
            <a:off x="3355453" y="2187617"/>
            <a:ext cx="2262251" cy="3923934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9pPr>
          </a:lstStyle>
          <a:p>
            <a:pPr eaLnBrk="1" latinLnBrk="1" hangingPunct="1"/>
            <a:endParaRPr lang="ko-KR" altLang="en-US" dirty="0">
              <a:latin typeface="+mn-ea"/>
              <a:ea typeface="+mn-ea"/>
              <a:cs typeface="나눔바른고딕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844136" y="3080266"/>
            <a:ext cx="1334202" cy="15839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3044538" y="2190490"/>
            <a:ext cx="25731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1200" b="1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외부망</a:t>
            </a:r>
            <a:r>
              <a:rPr lang="en-US" altLang="ko-KR" sz="120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(222.231.43.231)</a:t>
            </a:r>
            <a:endParaRPr lang="en-US" altLang="ko-KR" sz="12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984" y="3190541"/>
            <a:ext cx="509952" cy="656217"/>
          </a:xfrm>
          <a:prstGeom prst="rect">
            <a:avLst/>
          </a:prstGeom>
        </p:spPr>
      </p:pic>
      <p:sp>
        <p:nvSpPr>
          <p:cNvPr id="109" name="직사각형 108"/>
          <p:cNvSpPr/>
          <p:nvPr/>
        </p:nvSpPr>
        <p:spPr>
          <a:xfrm>
            <a:off x="6207912" y="3828940"/>
            <a:ext cx="6561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20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12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7359" y="3090796"/>
            <a:ext cx="517368" cy="735207"/>
          </a:xfrm>
          <a:prstGeom prst="rect">
            <a:avLst/>
          </a:prstGeom>
        </p:spPr>
      </p:pic>
      <p:sp>
        <p:nvSpPr>
          <p:cNvPr id="110" name="직사각형 109"/>
          <p:cNvSpPr/>
          <p:nvPr/>
        </p:nvSpPr>
        <p:spPr>
          <a:xfrm>
            <a:off x="1831046" y="3810660"/>
            <a:ext cx="13090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120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일반사용자</a:t>
            </a:r>
            <a:endParaRPr lang="ko-KR" altLang="en-US" sz="12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8" name="그룹 121"/>
          <p:cNvGrpSpPr>
            <a:grpSpLocks/>
          </p:cNvGrpSpPr>
          <p:nvPr/>
        </p:nvGrpSpPr>
        <p:grpSpPr bwMode="auto">
          <a:xfrm>
            <a:off x="4381432" y="3816130"/>
            <a:ext cx="829424" cy="447074"/>
            <a:chOff x="2573073" y="5736275"/>
            <a:chExt cx="864096" cy="455106"/>
          </a:xfrm>
        </p:grpSpPr>
        <p:pic>
          <p:nvPicPr>
            <p:cNvPr id="39" name="Picture 152" descr="DB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9" b="12065"/>
            <a:stretch>
              <a:fillRect/>
            </a:stretch>
          </p:blipFill>
          <p:spPr bwMode="auto">
            <a:xfrm>
              <a:off x="2759024" y="5736275"/>
              <a:ext cx="494784" cy="440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직사각형 123"/>
            <p:cNvSpPr>
              <a:spLocks noChangeArrowheads="1"/>
            </p:cNvSpPr>
            <p:nvPr/>
          </p:nvSpPr>
          <p:spPr bwMode="auto">
            <a:xfrm>
              <a:off x="2573073" y="5815413"/>
              <a:ext cx="864096" cy="375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1pPr>
              <a:lvl2pPr marL="742950" indent="-28575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2pPr>
              <a:lvl3pPr marL="11430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3pPr>
              <a:lvl4pPr marL="16002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4pPr>
              <a:lvl5pPr marL="20574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사업관리</a:t>
              </a:r>
              <a:endParaRPr lang="en-US" altLang="ko-KR" sz="9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eaLnBrk="1" latinLnBrk="1" hangingPunct="1"/>
              <a:r>
                <a:rPr lang="en-US" altLang="ko-KR" sz="9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DB</a:t>
              </a:r>
              <a:endPara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43" name="직선 화살표 연결선 42"/>
          <p:cNvCxnSpPr/>
          <p:nvPr/>
        </p:nvCxnSpPr>
        <p:spPr>
          <a:xfrm flipH="1" flipV="1">
            <a:off x="2920702" y="3471450"/>
            <a:ext cx="869501" cy="1442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844136" y="4768029"/>
            <a:ext cx="1570823" cy="10618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CentOS 6.9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Tomcat 8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 err="1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Cubrid</a:t>
            </a:r>
            <a:r>
              <a:rPr lang="en-US" altLang="ko-KR" sz="105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10.1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 err="1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eGovFramework</a:t>
            </a:r>
            <a:endParaRPr lang="ko-KR" altLang="en-US" sz="105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 flipV="1">
            <a:off x="5288115" y="3487101"/>
            <a:ext cx="869501" cy="1442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73459" y="3090277"/>
            <a:ext cx="1570823" cy="203132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05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050" b="1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업무 </a:t>
            </a:r>
            <a:r>
              <a:rPr lang="en-US" altLang="ko-KR" sz="105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과제관리</a:t>
            </a:r>
            <a:endParaRPr lang="en-US" altLang="ko-KR" sz="1050" b="1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 err="1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협약서관리</a:t>
            </a:r>
            <a:endParaRPr lang="en-US" altLang="ko-KR" sz="1050" b="1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보고서관리</a:t>
            </a:r>
            <a:endParaRPr lang="en-US" altLang="ko-KR" sz="1050" b="1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사후관리</a:t>
            </a:r>
            <a:endParaRPr lang="en-US" altLang="ko-KR" sz="1050" b="1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성과관리</a:t>
            </a:r>
            <a:endParaRPr lang="en-US" altLang="ko-KR" sz="1050" b="1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성과현황</a:t>
            </a:r>
            <a:endParaRPr lang="en-US" altLang="ko-KR" sz="105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시스템관리</a:t>
            </a:r>
            <a:endParaRPr lang="en-US" altLang="ko-KR" sz="1050" b="1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16574" y="3090277"/>
            <a:ext cx="1570823" cy="15465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05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050" b="1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업무 </a:t>
            </a:r>
            <a:r>
              <a:rPr lang="en-US" altLang="ko-KR" sz="105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 등록</a:t>
            </a:r>
            <a:endParaRPr lang="en-US" altLang="ko-KR" sz="1050" b="1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협약서 등록</a:t>
            </a:r>
            <a:endParaRPr lang="en-US" altLang="ko-KR" sz="1050" b="1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보고서 등록</a:t>
            </a:r>
            <a:endParaRPr lang="en-US" altLang="ko-KR" sz="1050" b="1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 err="1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기술료</a:t>
            </a:r>
            <a:r>
              <a:rPr lang="ko-KR" altLang="en-US" sz="105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납부</a:t>
            </a:r>
            <a:endParaRPr lang="en-US" altLang="ko-KR" sz="1050" b="1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성과 정보 등록</a:t>
            </a:r>
            <a:endParaRPr lang="en-US" altLang="ko-KR" sz="1050" b="1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6003958" y="2537926"/>
            <a:ext cx="2590025" cy="3291931"/>
          </a:xfrm>
          <a:prstGeom prst="roundRect">
            <a:avLst>
              <a:gd name="adj" fmla="val 4418"/>
            </a:avLst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77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사업관리시스템 메뉴구성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메뉴 구성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72566"/>
          </a:xfrm>
        </p:spPr>
        <p:txBody>
          <a:bodyPr/>
          <a:lstStyle/>
          <a:p>
            <a:r>
              <a:rPr lang="ko-KR" altLang="en-US" dirty="0" smtClean="0"/>
              <a:t>저작권기술 사업 관리 업무에 대한 편리한 메뉴 구성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39" y="2187617"/>
            <a:ext cx="8530867" cy="37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70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519" y="4455367"/>
            <a:ext cx="1043258" cy="1035698"/>
          </a:xfrm>
          <a:prstGeom prst="rect">
            <a:avLst/>
          </a:prstGeom>
        </p:spPr>
      </p:pic>
      <p:pic>
        <p:nvPicPr>
          <p:cNvPr id="2050" name="Picture 2" descr="ì¤ìºë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243" y="4321003"/>
            <a:ext cx="1304426" cy="130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사업관리시스템 데이터 관리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기존 데이터 등록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</p:spPr>
        <p:txBody>
          <a:bodyPr/>
          <a:lstStyle/>
          <a:p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</a:rPr>
              <a:t>저작권기술 사업관리 시스템에 대한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기존 데이터에 대한 관리 및 등록</a:t>
            </a:r>
            <a:endParaRPr lang="ko-KR" altLang="en-US" b="1" dirty="0">
              <a:solidFill>
                <a:srgbClr val="FF0000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168477"/>
              </p:ext>
            </p:extLst>
          </p:nvPr>
        </p:nvGraphicFramePr>
        <p:xfrm>
          <a:off x="323884" y="2557626"/>
          <a:ext cx="8446893" cy="1318480"/>
        </p:xfrm>
        <a:graphic>
          <a:graphicData uri="http://schemas.openxmlformats.org/drawingml/2006/table">
            <a:tbl>
              <a:tblPr/>
              <a:tblGrid>
                <a:gridCol w="1820431"/>
                <a:gridCol w="718791"/>
                <a:gridCol w="718791"/>
                <a:gridCol w="718791"/>
                <a:gridCol w="717680"/>
                <a:gridCol w="718791"/>
                <a:gridCol w="718791"/>
                <a:gridCol w="718791"/>
                <a:gridCol w="718791"/>
                <a:gridCol w="877245"/>
              </a:tblGrid>
              <a:tr h="3296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‘11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‘12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‘13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‘14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‘15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‘16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‘17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‘18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계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296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과제정보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168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6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업체정보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353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6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참여연구원정보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2,174</a:t>
                      </a:r>
                      <a:endParaRPr lang="en-US" sz="10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6" name="그룹 45"/>
          <p:cNvGrpSpPr/>
          <p:nvPr/>
        </p:nvGrpSpPr>
        <p:grpSpPr>
          <a:xfrm>
            <a:off x="323884" y="2131162"/>
            <a:ext cx="4536281" cy="171458"/>
            <a:chOff x="404813" y="1878221"/>
            <a:chExt cx="6048375" cy="228610"/>
          </a:xfrm>
        </p:grpSpPr>
        <p:grpSp>
          <p:nvGrpSpPr>
            <p:cNvPr id="47" name="그룹 46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50" name="그룹 49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55" name="오각형 54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6" name="오각형 55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52" name="직사각형 51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3" name="직사각형 52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49" name="텍스트 개체 틀 46"/>
            <p:cNvSpPr txBox="1">
              <a:spLocks/>
            </p:cNvSpPr>
            <p:nvPr/>
          </p:nvSpPr>
          <p:spPr>
            <a:xfrm>
              <a:off x="620713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연도별 데이터 등록 현황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323884" y="4218167"/>
            <a:ext cx="4536281" cy="171458"/>
            <a:chOff x="404813" y="1878221"/>
            <a:chExt cx="6048375" cy="228610"/>
          </a:xfrm>
        </p:grpSpPr>
        <p:grpSp>
          <p:nvGrpSpPr>
            <p:cNvPr id="58" name="그룹 57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60" name="그룹 59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63" name="오각형 62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4" name="오각형 63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61" name="직사각형 60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2" name="직사각형 61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59" name="텍스트 개체 틀 46"/>
            <p:cNvSpPr txBox="1">
              <a:spLocks/>
            </p:cNvSpPr>
            <p:nvPr/>
          </p:nvSpPr>
          <p:spPr>
            <a:xfrm>
              <a:off x="620713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저작권사업 관리 관련 문서 정리</a:t>
              </a:r>
              <a:endPara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323884" y="4973216"/>
            <a:ext cx="1380930" cy="839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문서 제본</a:t>
            </a:r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4569312" y="4973216"/>
            <a:ext cx="1380930" cy="839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 스캔</a:t>
            </a:r>
            <a:endParaRPr lang="ko-KR" altLang="en-US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1756132" y="4973216"/>
            <a:ext cx="2495495" cy="83975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61</a:t>
            </a:r>
            <a:r>
              <a:rPr lang="ko-KR" altLang="en-US" smtClean="0"/>
              <a:t>개 과제  </a:t>
            </a:r>
            <a:endParaRPr lang="ko-KR" altLang="en-US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6020222" y="4973216"/>
            <a:ext cx="2495495" cy="83975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보고서 </a:t>
            </a:r>
            <a:r>
              <a:rPr lang="en-US" altLang="ko-KR" dirty="0" smtClean="0"/>
              <a:t>22</a:t>
            </a:r>
            <a:r>
              <a:rPr lang="ko-KR" altLang="en-US" smtClean="0"/>
              <a:t>권</a:t>
            </a:r>
            <a:endParaRPr lang="ko-KR" altLang="en-US" dirty="0"/>
          </a:p>
        </p:txBody>
      </p:sp>
      <p:sp>
        <p:nvSpPr>
          <p:cNvPr id="5" name="AutoShape 4" descr="ì ë³¸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86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사업관리시스템 시연</a:t>
            </a:r>
            <a:endParaRPr lang="ko-KR" altLang="en-US" dirty="0"/>
          </a:p>
        </p:txBody>
      </p:sp>
      <p:sp>
        <p:nvSpPr>
          <p:cNvPr id="5" name="AutoShape 4" descr="ì ë³¸ ìì´ì½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저작권기술 사업관리 시스템 시연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clrChange>
              <a:clrFrom>
                <a:srgbClr val="EEE9E6"/>
              </a:clrFrom>
              <a:clrTo>
                <a:srgbClr val="EEE9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9148" y="1823020"/>
            <a:ext cx="8662604" cy="415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5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1932495" y="1537543"/>
            <a:ext cx="5279009" cy="35477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latinLnBrk="1" hangingPunct="1">
              <a:lnSpc>
                <a:spcPct val="150000"/>
              </a:lnSpc>
              <a:defRPr/>
            </a:pPr>
            <a:r>
              <a:rPr lang="ko-KR" altLang="en-US" sz="8000" b="1" kern="1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맑은 고딕" panose="020B0503020000020004" pitchFamily="50" charset="-127"/>
              </a:rPr>
              <a:t>감사합니다</a:t>
            </a:r>
            <a:r>
              <a:rPr lang="en-US" altLang="ko-KR" sz="8000" b="1" kern="1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맑은 고딕" panose="020B0503020000020004" pitchFamily="50" charset="-127"/>
              </a:rPr>
              <a:t>.</a:t>
            </a: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8000" b="1" kern="1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맑은 고딕" panose="020B0503020000020004" pitchFamily="50" charset="-127"/>
              </a:rPr>
              <a:t>Q&amp;A</a:t>
            </a:r>
            <a:endParaRPr lang="ko-KR" altLang="en-US" sz="8000" b="1" kern="1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88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사업 개요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</p:spPr>
        <p:txBody>
          <a:bodyPr/>
          <a:lstStyle/>
          <a:p>
            <a:r>
              <a:rPr lang="ko-KR" altLang="en-US" b="1" dirty="0" smtClean="0"/>
              <a:t>저작권기술 </a:t>
            </a:r>
            <a:r>
              <a:rPr lang="ko-KR" altLang="en-US" b="1" dirty="0" smtClean="0">
                <a:solidFill>
                  <a:srgbClr val="3072AF"/>
                </a:solidFill>
              </a:rPr>
              <a:t>성능평가 시스템 운영 </a:t>
            </a:r>
            <a:r>
              <a:rPr lang="ko-KR" altLang="en-US" b="1" dirty="0" smtClean="0"/>
              <a:t>및 </a:t>
            </a:r>
            <a:r>
              <a:rPr lang="ko-KR" altLang="en-US" b="1" dirty="0" smtClean="0">
                <a:solidFill>
                  <a:srgbClr val="3072AF"/>
                </a:solidFill>
              </a:rPr>
              <a:t>저작권기술 사업 관리 시스템 구축</a:t>
            </a:r>
            <a:endParaRPr lang="ko-KR" altLang="en-US" b="1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01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301624" y="1695152"/>
            <a:ext cx="4536281" cy="171458"/>
            <a:chOff x="404813" y="1878221"/>
            <a:chExt cx="6048375" cy="228610"/>
          </a:xfrm>
        </p:grpSpPr>
        <p:grpSp>
          <p:nvGrpSpPr>
            <p:cNvPr id="33" name="그룹 32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35" name="그룹 34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38" name="오각형 37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39" name="오각형 38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36" name="직사각형 35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7" name="직사각형 36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4" name="텍스트 개체 틀 46"/>
            <p:cNvSpPr txBox="1">
              <a:spLocks/>
            </p:cNvSpPr>
            <p:nvPr/>
          </p:nvSpPr>
          <p:spPr>
            <a:xfrm>
              <a:off x="620713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 요약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89995"/>
              </p:ext>
            </p:extLst>
          </p:nvPr>
        </p:nvGraphicFramePr>
        <p:xfrm>
          <a:off x="342124" y="1954179"/>
          <a:ext cx="8422933" cy="3101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51217"/>
                <a:gridCol w="1716189"/>
                <a:gridCol w="914400"/>
                <a:gridCol w="2302699"/>
                <a:gridCol w="965031"/>
                <a:gridCol w="1573397"/>
              </a:tblGrid>
              <a:tr h="1138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 기간</a:t>
                      </a: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2018.05.29 ~ 2018.11.30</a:t>
                      </a: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 수행</a:t>
                      </a: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주식회사 </a:t>
                      </a:r>
                      <a:r>
                        <a:rPr kumimoji="1" lang="ko-KR" altLang="en-US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굿씽크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&amp; </a:t>
                      </a:r>
                      <a:r>
                        <a:rPr kumimoji="1" lang="ko-KR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㈜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계약 금액</a:t>
                      </a: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246,500,000 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1" name="그룹 40"/>
          <p:cNvGrpSpPr/>
          <p:nvPr/>
        </p:nvGrpSpPr>
        <p:grpSpPr>
          <a:xfrm>
            <a:off x="301624" y="2504439"/>
            <a:ext cx="4536281" cy="171458"/>
            <a:chOff x="404813" y="1878221"/>
            <a:chExt cx="6048375" cy="228610"/>
          </a:xfrm>
        </p:grpSpPr>
        <p:grpSp>
          <p:nvGrpSpPr>
            <p:cNvPr id="42" name="그룹 41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44" name="그룹 43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47" name="오각형 46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8" name="오각형 47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45" name="직사각형 44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6" name="직사각형 45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43" name="텍스트 개체 틀 46"/>
            <p:cNvSpPr txBox="1">
              <a:spLocks/>
            </p:cNvSpPr>
            <p:nvPr/>
          </p:nvSpPr>
          <p:spPr>
            <a:xfrm>
              <a:off x="620713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주요 진행 사항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254206"/>
              </p:ext>
            </p:extLst>
          </p:nvPr>
        </p:nvGraphicFramePr>
        <p:xfrm>
          <a:off x="342122" y="2717998"/>
          <a:ext cx="8422935" cy="234506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1011"/>
                <a:gridCol w="1126067"/>
                <a:gridCol w="6275857"/>
              </a:tblGrid>
              <a:tr h="2748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900" b="1" i="0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900" b="1" i="0" dirty="0">
                        <a:solidFill>
                          <a:srgbClr val="FFFFFF"/>
                        </a:solidFill>
                        <a:latin typeface="+mn-ea"/>
                        <a:ea typeface="+mn-ea"/>
                      </a:endParaRPr>
                    </a:p>
                  </a:txBody>
                  <a:tcPr marL="89992" marR="89992" marT="43189" marB="4318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900" b="1" i="0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일</a:t>
                      </a:r>
                      <a:endParaRPr lang="ko-KR" altLang="en-US" sz="900" b="1" i="0" dirty="0">
                        <a:solidFill>
                          <a:srgbClr val="FFFFFF"/>
                        </a:solidFill>
                        <a:latin typeface="+mn-ea"/>
                        <a:ea typeface="+mn-ea"/>
                      </a:endParaRPr>
                    </a:p>
                  </a:txBody>
                  <a:tcPr marL="89992" marR="89992" marT="43189" marB="4318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사업명</a:t>
                      </a:r>
                    </a:p>
                  </a:txBody>
                  <a:tcPr marL="89992" marR="89992" marT="43189" marB="4318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</a:tr>
              <a:tr h="258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29(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조달 계약</a:t>
                      </a: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782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11(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설계를 위한 진주 저작권위원회 상주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곽종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 &amp;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신창권 상무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78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12(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착수보고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(10:00,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진주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78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12(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성능평가 운영 지원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김설화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저작권기술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 지원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우지호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출근 시작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10(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~ 14(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설계단계 감리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이호기술단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진주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78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6(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~ 12(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종료단계 감리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이호기술단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엘에스웨어 회의실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78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30(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종료</a:t>
                      </a: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4(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301624" y="5345266"/>
            <a:ext cx="4536281" cy="171458"/>
            <a:chOff x="404813" y="1878221"/>
            <a:chExt cx="6048375" cy="228610"/>
          </a:xfrm>
        </p:grpSpPr>
        <p:grpSp>
          <p:nvGrpSpPr>
            <p:cNvPr id="24" name="그룹 23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6" name="그룹 25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9" name="오각형 28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30" name="오각형 29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27" name="직사각형 26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텍스트 개체 틀 46"/>
            <p:cNvSpPr txBox="1">
              <a:spLocks/>
            </p:cNvSpPr>
            <p:nvPr/>
          </p:nvSpPr>
          <p:spPr>
            <a:xfrm>
              <a:off x="620713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투입인원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50952"/>
              </p:ext>
            </p:extLst>
          </p:nvPr>
        </p:nvGraphicFramePr>
        <p:xfrm>
          <a:off x="342124" y="5604292"/>
          <a:ext cx="8422933" cy="7902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05676"/>
                <a:gridCol w="3067050"/>
                <a:gridCol w="1228725"/>
                <a:gridCol w="3021482"/>
              </a:tblGrid>
              <a:tr h="7229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주식회사 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굿씽크</a:t>
                      </a:r>
                      <a:endParaRPr kumimoji="1" lang="ko-KR" altLang="en-U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김은상 총괄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PM, </a:t>
                      </a:r>
                      <a:r>
                        <a:rPr kumimoji="1" lang="ko-KR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곽종 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PM, </a:t>
                      </a:r>
                      <a:r>
                        <a:rPr kumimoji="1" lang="ko-KR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김영균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이주리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우지호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1" lang="ko-KR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 </a:t>
                      </a:r>
                      <a:r>
                        <a:rPr kumimoji="1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kumimoji="1" lang="ko-KR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㈜</a:t>
                      </a: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신창권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윤석정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신지헌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김민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김설화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김선영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김유진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1" lang="ko-KR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 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kumimoji="1" lang="ko-KR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7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이등변 삼각형 168"/>
          <p:cNvSpPr>
            <a:spLocks noChangeArrowheads="1"/>
          </p:cNvSpPr>
          <p:nvPr/>
        </p:nvSpPr>
        <p:spPr bwMode="auto">
          <a:xfrm rot="16200000">
            <a:off x="2211262" y="5308404"/>
            <a:ext cx="425767" cy="277812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55" name="이등변 삼각형 4131"/>
          <p:cNvSpPr>
            <a:spLocks noChangeArrowheads="1"/>
          </p:cNvSpPr>
          <p:nvPr/>
        </p:nvSpPr>
        <p:spPr bwMode="auto">
          <a:xfrm rot="16200000">
            <a:off x="2233027" y="2785575"/>
            <a:ext cx="425767" cy="27781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사업 범위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</p:spPr>
        <p:txBody>
          <a:bodyPr/>
          <a:lstStyle/>
          <a:p>
            <a:r>
              <a:rPr lang="ko-KR" altLang="en-US" b="1" dirty="0"/>
              <a:t>기존 시스템에 대한 </a:t>
            </a:r>
            <a:r>
              <a:rPr lang="ko-KR" altLang="en-US" b="1" dirty="0" smtClean="0">
                <a:solidFill>
                  <a:srgbClr val="1881BD"/>
                </a:solidFill>
              </a:rPr>
              <a:t>기능 개선</a:t>
            </a:r>
            <a:r>
              <a:rPr lang="ko-KR" altLang="en-US" b="1" dirty="0" smtClean="0"/>
              <a:t>을 통한 </a:t>
            </a:r>
            <a:r>
              <a:rPr lang="ko-KR" altLang="en-US" b="1" dirty="0"/>
              <a:t>안정적인 운영 </a:t>
            </a:r>
            <a:r>
              <a:rPr lang="ko-KR" altLang="en-US" b="1" dirty="0" smtClean="0"/>
              <a:t>및</a:t>
            </a:r>
            <a:r>
              <a:rPr lang="en-US" altLang="ko-KR" b="1" dirty="0" smtClean="0"/>
              <a:t> </a:t>
            </a:r>
            <a:r>
              <a:rPr lang="ko-KR" altLang="en-US" b="1">
                <a:solidFill>
                  <a:srgbClr val="1881BD"/>
                </a:solidFill>
              </a:rPr>
              <a:t>사업 관리시스템 </a:t>
            </a:r>
            <a:r>
              <a:rPr lang="ko-KR" altLang="en-US" b="1" smtClean="0">
                <a:solidFill>
                  <a:srgbClr val="1881BD"/>
                </a:solidFill>
              </a:rPr>
              <a:t>구축</a:t>
            </a:r>
            <a:r>
              <a:rPr lang="ko-KR" altLang="en-US" b="1" smtClean="0"/>
              <a:t>을 </a:t>
            </a:r>
            <a:r>
              <a:rPr lang="ko-KR" altLang="en-US" b="1"/>
              <a:t>그 범위로 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pic>
        <p:nvPicPr>
          <p:cNvPr id="48" name="그림 41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09"/>
          <a:stretch>
            <a:fillRect/>
          </a:stretch>
        </p:blipFill>
        <p:spPr bwMode="auto">
          <a:xfrm flipH="1">
            <a:off x="2269478" y="1809167"/>
            <a:ext cx="2268537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그림 18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38" r="25171"/>
          <a:stretch>
            <a:fillRect/>
          </a:stretch>
        </p:blipFill>
        <p:spPr bwMode="auto">
          <a:xfrm flipH="1">
            <a:off x="2252595" y="4363500"/>
            <a:ext cx="2268537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이등변 삼각형 170"/>
          <p:cNvSpPr>
            <a:spLocks noChangeArrowheads="1"/>
          </p:cNvSpPr>
          <p:nvPr/>
        </p:nvSpPr>
        <p:spPr bwMode="auto">
          <a:xfrm rot="5400000">
            <a:off x="6481025" y="5301341"/>
            <a:ext cx="425767" cy="277812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58" name="Rectangle 304"/>
          <p:cNvSpPr>
            <a:spLocks noChangeArrowheads="1"/>
          </p:cNvSpPr>
          <p:nvPr/>
        </p:nvSpPr>
        <p:spPr bwMode="auto">
          <a:xfrm>
            <a:off x="2694531" y="4528071"/>
            <a:ext cx="14351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ko-KR" altLang="en-US" sz="1300" b="1" err="1" smtClean="0">
                <a:solidFill>
                  <a:schemeClr val="bg1"/>
                </a:solidFill>
                <a:latin typeface="+mn-ea"/>
                <a:ea typeface="+mn-ea"/>
              </a:rPr>
              <a:t>데이타셋</a:t>
            </a:r>
            <a:r>
              <a:rPr kumimoji="0" lang="ko-KR" altLang="en-US" sz="1300" b="1" dirty="0" smtClean="0">
                <a:solidFill>
                  <a:schemeClr val="bg1"/>
                </a:solidFill>
                <a:latin typeface="+mn-ea"/>
                <a:ea typeface="+mn-ea"/>
              </a:rPr>
              <a:t> 구축</a:t>
            </a:r>
            <a:endParaRPr kumimoji="0" lang="en-US" altLang="ko-KR" sz="13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1" name="Rectangle 34"/>
          <p:cNvSpPr>
            <a:spLocks noChangeArrowheads="1"/>
          </p:cNvSpPr>
          <p:nvPr/>
        </p:nvSpPr>
        <p:spPr bwMode="gray">
          <a:xfrm>
            <a:off x="2560117" y="5015670"/>
            <a:ext cx="1810962" cy="42862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kern="0" dirty="0" smtClean="0">
                <a:latin typeface="+mn-ea"/>
              </a:rPr>
              <a:t>성능평가를 위한 </a:t>
            </a:r>
            <a:endParaRPr lang="en-US" altLang="ko-KR" sz="1100" b="1" kern="0" dirty="0" smtClean="0">
              <a:latin typeface="+mn-ea"/>
            </a:endParaRPr>
          </a:p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kern="0" dirty="0" smtClean="0">
                <a:latin typeface="+mn-ea"/>
              </a:rPr>
              <a:t>신규 </a:t>
            </a:r>
            <a:r>
              <a:rPr lang="ko-KR" altLang="en-US" sz="1100" b="1" kern="0" dirty="0" err="1" smtClean="0">
                <a:latin typeface="+mn-ea"/>
              </a:rPr>
              <a:t>데이타셋</a:t>
            </a:r>
            <a:r>
              <a:rPr lang="ko-KR" altLang="en-US" sz="1100" b="1" kern="0" dirty="0" smtClean="0">
                <a:latin typeface="+mn-ea"/>
              </a:rPr>
              <a:t> 추가 구축</a:t>
            </a:r>
            <a:endParaRPr lang="ko-KR" altLang="en-US" sz="1100" b="1" kern="0" dirty="0">
              <a:latin typeface="+mn-ea"/>
            </a:endParaRPr>
          </a:p>
        </p:txBody>
      </p:sp>
      <p:sp>
        <p:nvSpPr>
          <p:cNvPr id="72" name="이등변 삼각형 169"/>
          <p:cNvSpPr>
            <a:spLocks noChangeArrowheads="1"/>
          </p:cNvSpPr>
          <p:nvPr/>
        </p:nvSpPr>
        <p:spPr bwMode="auto">
          <a:xfrm rot="5400000">
            <a:off x="6473342" y="2785575"/>
            <a:ext cx="425767" cy="27781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pic>
        <p:nvPicPr>
          <p:cNvPr id="47" name="그림 41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09"/>
          <a:stretch>
            <a:fillRect/>
          </a:stretch>
        </p:blipFill>
        <p:spPr bwMode="auto">
          <a:xfrm>
            <a:off x="4568460" y="1809167"/>
            <a:ext cx="2268537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Rectangle 304"/>
          <p:cNvSpPr>
            <a:spLocks noChangeArrowheads="1"/>
          </p:cNvSpPr>
          <p:nvPr/>
        </p:nvSpPr>
        <p:spPr bwMode="auto">
          <a:xfrm>
            <a:off x="4985178" y="1956804"/>
            <a:ext cx="14351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ko-KR" altLang="en-US" sz="1300" b="1" dirty="0" smtClean="0">
                <a:solidFill>
                  <a:schemeClr val="bg1"/>
                </a:solidFill>
                <a:latin typeface="+mn-ea"/>
                <a:ea typeface="+mn-ea"/>
              </a:rPr>
              <a:t>신규 구축</a:t>
            </a:r>
            <a:endParaRPr kumimoji="0" lang="en-US" altLang="ko-KR" sz="13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4" name="Rectangle 34"/>
          <p:cNvSpPr>
            <a:spLocks noChangeArrowheads="1"/>
          </p:cNvSpPr>
          <p:nvPr/>
        </p:nvSpPr>
        <p:spPr bwMode="gray">
          <a:xfrm>
            <a:off x="4797247" y="2461337"/>
            <a:ext cx="1810962" cy="42862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kern="0" dirty="0" smtClean="0">
                <a:latin typeface="+mn-ea"/>
              </a:rPr>
              <a:t>저작권기술 사업관리</a:t>
            </a:r>
            <a:r>
              <a:rPr lang="en-US" altLang="ko-KR" sz="1100" b="1" kern="0" dirty="0" smtClean="0">
                <a:latin typeface="+mn-ea"/>
              </a:rPr>
              <a:t/>
            </a:r>
            <a:br>
              <a:rPr lang="en-US" altLang="ko-KR" sz="1100" b="1" kern="0" dirty="0" smtClean="0">
                <a:latin typeface="+mn-ea"/>
              </a:rPr>
            </a:br>
            <a:r>
              <a:rPr lang="ko-KR" altLang="en-US" sz="1100" b="1" kern="0" smtClean="0">
                <a:latin typeface="+mn-ea"/>
              </a:rPr>
              <a:t>시스템 신규 구축</a:t>
            </a:r>
            <a:endParaRPr lang="ko-KR" altLang="en-US" sz="1100" b="1" kern="0" dirty="0">
              <a:latin typeface="+mn-ea"/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30" y="2887795"/>
            <a:ext cx="792000" cy="792000"/>
          </a:xfrm>
          <a:prstGeom prst="rect">
            <a:avLst/>
          </a:prstGeom>
        </p:spPr>
      </p:pic>
      <p:sp>
        <p:nvSpPr>
          <p:cNvPr id="54" name="Rectangle 304"/>
          <p:cNvSpPr>
            <a:spLocks noChangeArrowheads="1"/>
          </p:cNvSpPr>
          <p:nvPr/>
        </p:nvSpPr>
        <p:spPr bwMode="auto">
          <a:xfrm>
            <a:off x="2686196" y="1956804"/>
            <a:ext cx="14351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ko-KR" altLang="en-US" sz="1300" b="1" dirty="0" smtClean="0">
                <a:solidFill>
                  <a:schemeClr val="bg1"/>
                </a:solidFill>
                <a:latin typeface="+mn-ea"/>
                <a:ea typeface="+mn-ea"/>
              </a:rPr>
              <a:t>기능 개선</a:t>
            </a:r>
            <a:endParaRPr kumimoji="0" lang="en-US" altLang="ko-KR" sz="13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6" name="Rectangle 34"/>
          <p:cNvSpPr>
            <a:spLocks noChangeArrowheads="1"/>
          </p:cNvSpPr>
          <p:nvPr/>
        </p:nvSpPr>
        <p:spPr bwMode="gray">
          <a:xfrm>
            <a:off x="2498265" y="2461337"/>
            <a:ext cx="1810962" cy="42862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저작권기술 성능평가 </a:t>
            </a: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/>
            </a:r>
            <a:b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</a:br>
            <a:r>
              <a:rPr kumimoji="0" lang="ko-KR" altLang="en-US" sz="11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시스템 기능 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개선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76" y="2849216"/>
            <a:ext cx="792000" cy="792000"/>
          </a:xfrm>
          <a:prstGeom prst="rect">
            <a:avLst/>
          </a:prstGeom>
        </p:spPr>
      </p:pic>
      <p:pic>
        <p:nvPicPr>
          <p:cNvPr id="76" name="그림 18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38" r="25171"/>
          <a:stretch>
            <a:fillRect/>
          </a:stretch>
        </p:blipFill>
        <p:spPr bwMode="auto">
          <a:xfrm flipH="1">
            <a:off x="4544135" y="4331323"/>
            <a:ext cx="2268537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tangle 304"/>
          <p:cNvSpPr>
            <a:spLocks noChangeArrowheads="1"/>
          </p:cNvSpPr>
          <p:nvPr/>
        </p:nvSpPr>
        <p:spPr bwMode="auto">
          <a:xfrm>
            <a:off x="4960853" y="4478960"/>
            <a:ext cx="14351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ko-KR" altLang="en-US" sz="1300" b="1" dirty="0" smtClean="0">
                <a:solidFill>
                  <a:schemeClr val="bg1"/>
                </a:solidFill>
                <a:latin typeface="+mn-ea"/>
                <a:ea typeface="+mn-ea"/>
              </a:rPr>
              <a:t>운영</a:t>
            </a:r>
            <a:endParaRPr kumimoji="0" lang="en-US" altLang="ko-KR" sz="13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8" name="Rectangle 34"/>
          <p:cNvSpPr>
            <a:spLocks noChangeArrowheads="1"/>
          </p:cNvSpPr>
          <p:nvPr/>
        </p:nvSpPr>
        <p:spPr bwMode="gray">
          <a:xfrm>
            <a:off x="4772922" y="4983493"/>
            <a:ext cx="1810962" cy="42862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kern="0" dirty="0" smtClean="0">
                <a:latin typeface="+mn-ea"/>
              </a:rPr>
              <a:t>성능평가 등 </a:t>
            </a:r>
            <a:endParaRPr lang="en-US" altLang="ko-KR" sz="1100" b="1" kern="0" dirty="0" smtClean="0">
              <a:latin typeface="+mn-ea"/>
            </a:endParaRPr>
          </a:p>
          <a:p>
            <a:pPr lvl="0"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kern="0" smtClean="0">
                <a:latin typeface="+mn-ea"/>
              </a:rPr>
              <a:t>시스템 운영 지원</a:t>
            </a:r>
            <a:endParaRPr lang="ko-KR" altLang="en-US" sz="1100" b="1" kern="0" dirty="0">
              <a:latin typeface="+mn-ea"/>
            </a:endParaRP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30" y="5447310"/>
            <a:ext cx="792000" cy="792000"/>
          </a:xfrm>
          <a:prstGeom prst="rect">
            <a:avLst/>
          </a:prstGeom>
        </p:spPr>
      </p:pic>
      <p:cxnSp>
        <p:nvCxnSpPr>
          <p:cNvPr id="100" name="직선 연결선 99"/>
          <p:cNvCxnSpPr/>
          <p:nvPr/>
        </p:nvCxnSpPr>
        <p:spPr>
          <a:xfrm>
            <a:off x="539354" y="4082655"/>
            <a:ext cx="8058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4572000" y="1991520"/>
            <a:ext cx="0" cy="4169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AutoShape 77"/>
          <p:cNvSpPr>
            <a:spLocks noChangeArrowheads="1"/>
          </p:cNvSpPr>
          <p:nvPr/>
        </p:nvSpPr>
        <p:spPr bwMode="auto">
          <a:xfrm>
            <a:off x="380940" y="2168525"/>
            <a:ext cx="1876673" cy="1531846"/>
          </a:xfrm>
          <a:prstGeom prst="roundRect">
            <a:avLst>
              <a:gd name="adj" fmla="val 3250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66675" indent="-66675" defTabSz="407194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도구 개선</a:t>
            </a:r>
          </a:p>
          <a:p>
            <a:pPr marL="66675" indent="-66675" defTabSz="407194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 도구 개선</a:t>
            </a:r>
          </a:p>
          <a:p>
            <a:pPr marL="66675" indent="-66675" defTabSz="407194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05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포렌식</a:t>
            </a: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마크 기술 성능 평가 관련 기능 개선</a:t>
            </a:r>
          </a:p>
        </p:txBody>
      </p:sp>
      <p:sp>
        <p:nvSpPr>
          <p:cNvPr id="105" name="AutoShape 77"/>
          <p:cNvSpPr>
            <a:spLocks noChangeArrowheads="1"/>
          </p:cNvSpPr>
          <p:nvPr/>
        </p:nvSpPr>
        <p:spPr bwMode="auto">
          <a:xfrm>
            <a:off x="6797331" y="2103648"/>
            <a:ext cx="2192681" cy="1825715"/>
          </a:xfrm>
          <a:prstGeom prst="roundRect">
            <a:avLst>
              <a:gd name="adj" fmla="val 3250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66675" indent="-66675" defTabSz="407194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사업수행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 기능 개발</a:t>
            </a:r>
          </a:p>
          <a:p>
            <a:pPr marL="66675" indent="-66675" defTabSz="407194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사업성과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 기능 개발</a:t>
            </a:r>
          </a:p>
          <a:p>
            <a:pPr marL="66675" indent="-66675" defTabSz="407194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사업관리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운영 기능 개발</a:t>
            </a:r>
          </a:p>
          <a:p>
            <a:pPr marL="66675" indent="-66675" defTabSz="407194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데이터 이관</a:t>
            </a:r>
          </a:p>
        </p:txBody>
      </p:sp>
      <p:sp>
        <p:nvSpPr>
          <p:cNvPr id="106" name="AutoShape 77"/>
          <p:cNvSpPr>
            <a:spLocks noChangeArrowheads="1"/>
          </p:cNvSpPr>
          <p:nvPr/>
        </p:nvSpPr>
        <p:spPr bwMode="auto">
          <a:xfrm>
            <a:off x="6825132" y="4425812"/>
            <a:ext cx="2192681" cy="1825715"/>
          </a:xfrm>
          <a:prstGeom prst="roundRect">
            <a:avLst>
              <a:gd name="adj" fmla="val 3250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66675" indent="-66675" defTabSz="407194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 </a:t>
            </a: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지원</a:t>
            </a:r>
            <a:endParaRPr lang="en-US" altLang="ko-KR" sz="10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6675" indent="-66675" defTabSz="407194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05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상호운용성평가</a:t>
            </a: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지원</a:t>
            </a:r>
          </a:p>
          <a:p>
            <a:pPr marL="66675" indent="-66675" defTabSz="407194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공용특징정보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 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운영 지원</a:t>
            </a:r>
            <a:endParaRPr lang="en-US" altLang="ko-KR" sz="10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6675" indent="-66675" defTabSz="407194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조치 신청 서비스 운영 </a:t>
            </a: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지원</a:t>
            </a:r>
            <a:endParaRPr lang="en-US" altLang="ko-KR" sz="10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6675" indent="-66675" defTabSz="407194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인증마크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시안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</a:t>
            </a:r>
            <a:endParaRPr lang="ko-KR" altLang="en-US" sz="105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7" name="AutoShape 77"/>
          <p:cNvSpPr>
            <a:spLocks noChangeArrowheads="1"/>
          </p:cNvSpPr>
          <p:nvPr/>
        </p:nvSpPr>
        <p:spPr bwMode="auto">
          <a:xfrm>
            <a:off x="380940" y="4648933"/>
            <a:ext cx="1876673" cy="1825715"/>
          </a:xfrm>
          <a:prstGeom prst="roundRect">
            <a:avLst>
              <a:gd name="adj" fmla="val 3250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66675" indent="-66675" defTabSz="407194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원본 </a:t>
            </a:r>
            <a:r>
              <a:rPr lang="ko-KR" altLang="en-US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데이타셋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구축</a:t>
            </a:r>
          </a:p>
          <a:p>
            <a:pPr marL="66675" indent="-66675" defTabSz="407194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변형 </a:t>
            </a:r>
            <a:r>
              <a:rPr lang="ko-KR" altLang="en-US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데이타셋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구축</a:t>
            </a:r>
          </a:p>
          <a:p>
            <a:pPr marL="66675" indent="-66675" defTabSz="407194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포렌식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성능평가용 </a:t>
            </a:r>
            <a:r>
              <a:rPr lang="ko-KR" altLang="en-US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데이타셋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구성</a:t>
            </a: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878" y="5398707"/>
            <a:ext cx="792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추진 조직 및 업무 분장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65128"/>
          </a:xfrm>
        </p:spPr>
        <p:txBody>
          <a:bodyPr/>
          <a:lstStyle/>
          <a:p>
            <a:r>
              <a:rPr lang="ko-KR" altLang="en-US" b="1" dirty="0"/>
              <a:t>각 시스템 구축 </a:t>
            </a:r>
            <a:r>
              <a:rPr lang="ko-KR" altLang="en-US" b="1" dirty="0">
                <a:solidFill>
                  <a:srgbClr val="0070C0"/>
                </a:solidFill>
              </a:rPr>
              <a:t>유형별 명확한 일정 관리</a:t>
            </a:r>
            <a:r>
              <a:rPr lang="ko-KR" altLang="en-US" b="1" dirty="0"/>
              <a:t>를 통하여 일정 기간 내에 </a:t>
            </a:r>
            <a:r>
              <a:rPr lang="ko-KR" altLang="en-US" b="1" dirty="0">
                <a:solidFill>
                  <a:srgbClr val="FF0000"/>
                </a:solidFill>
              </a:rPr>
              <a:t>성공적인 사업 완료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1554" y="1858336"/>
            <a:ext cx="1834155" cy="121571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ko-KR" altLang="en-US" sz="1200" b="1" dirty="0" smtClean="0">
                <a:solidFill>
                  <a:srgbClr val="327AA6"/>
                </a:solidFill>
                <a:effectLst/>
                <a:latin typeface="+mj-lt"/>
              </a:rPr>
              <a:t>투입인원 </a:t>
            </a:r>
            <a:r>
              <a:rPr kumimoji="0" lang="en-US" altLang="ko-KR" sz="1200" b="1" dirty="0" smtClean="0">
                <a:solidFill>
                  <a:srgbClr val="327AA6"/>
                </a:solidFill>
                <a:effectLst/>
                <a:latin typeface="+mj-lt"/>
              </a:rPr>
              <a:t>: 12</a:t>
            </a:r>
            <a:r>
              <a:rPr lang="ko-KR" altLang="en-US" sz="1200" b="1" smtClean="0">
                <a:solidFill>
                  <a:srgbClr val="327AA6"/>
                </a:solidFill>
                <a:latin typeface="+mj-lt"/>
              </a:rPr>
              <a:t>명</a:t>
            </a:r>
            <a:r>
              <a:rPr lang="en-US" altLang="ko-KR" sz="1200" b="1" dirty="0" smtClean="0">
                <a:solidFill>
                  <a:srgbClr val="327AA6"/>
                </a:solidFill>
                <a:latin typeface="+mj-lt"/>
              </a:rPr>
              <a:t>(38M/M)</a:t>
            </a:r>
            <a:endParaRPr kumimoji="0" lang="en-US" altLang="ko-KR" sz="1200" b="1" dirty="0" smtClean="0">
              <a:solidFill>
                <a:srgbClr val="327AA6"/>
              </a:solidFill>
              <a:effectLst/>
              <a:latin typeface="+mj-lt"/>
            </a:endParaRPr>
          </a:p>
          <a:p>
            <a:pPr algn="ctr"/>
            <a:r>
              <a:rPr kumimoji="0" lang="ko-KR" altLang="en-US" sz="1100" dirty="0" smtClean="0">
                <a:effectLst/>
                <a:latin typeface="+mj-lt"/>
              </a:rPr>
              <a:t>특급</a:t>
            </a:r>
            <a:r>
              <a:rPr kumimoji="0" lang="en-US" altLang="ko-KR" sz="1100" dirty="0" smtClean="0">
                <a:effectLst/>
                <a:latin typeface="+mj-lt"/>
              </a:rPr>
              <a:t> : 3</a:t>
            </a:r>
            <a:r>
              <a:rPr kumimoji="0" lang="ko-KR" altLang="en-US" sz="1100" smtClean="0">
                <a:effectLst/>
                <a:latin typeface="+mj-lt"/>
              </a:rPr>
              <a:t>명</a:t>
            </a:r>
            <a:endParaRPr kumimoji="0" lang="en-US" altLang="ko-KR" sz="1100" dirty="0" smtClean="0">
              <a:effectLst/>
              <a:latin typeface="+mj-lt"/>
            </a:endParaRPr>
          </a:p>
          <a:p>
            <a:pPr algn="ctr"/>
            <a:r>
              <a:rPr lang="ko-KR" altLang="en-US" sz="1100" dirty="0" smtClean="0">
                <a:latin typeface="+mj-lt"/>
              </a:rPr>
              <a:t>고급 </a:t>
            </a:r>
            <a:r>
              <a:rPr lang="en-US" altLang="ko-KR" sz="1100" dirty="0" smtClean="0">
                <a:latin typeface="+mj-lt"/>
              </a:rPr>
              <a:t>: 4</a:t>
            </a:r>
            <a:r>
              <a:rPr lang="ko-KR" altLang="en-US" sz="1100" dirty="0" smtClean="0">
                <a:latin typeface="+mj-lt"/>
              </a:rPr>
              <a:t>명</a:t>
            </a:r>
            <a:endParaRPr lang="en-US" altLang="ko-KR" sz="1100" dirty="0" smtClean="0">
              <a:latin typeface="+mj-lt"/>
            </a:endParaRPr>
          </a:p>
          <a:p>
            <a:pPr algn="ctr"/>
            <a:r>
              <a:rPr kumimoji="0" lang="ko-KR" altLang="en-US" sz="1100" dirty="0" smtClean="0">
                <a:effectLst/>
                <a:latin typeface="+mj-lt"/>
              </a:rPr>
              <a:t>중급 </a:t>
            </a:r>
            <a:r>
              <a:rPr kumimoji="0" lang="en-US" altLang="ko-KR" sz="1100" dirty="0" smtClean="0">
                <a:effectLst/>
                <a:latin typeface="+mj-lt"/>
              </a:rPr>
              <a:t>: </a:t>
            </a:r>
            <a:r>
              <a:rPr lang="en-US" altLang="ko-KR" sz="1100" dirty="0">
                <a:latin typeface="+mj-lt"/>
              </a:rPr>
              <a:t>1</a:t>
            </a:r>
            <a:r>
              <a:rPr kumimoji="0" lang="ko-KR" altLang="en-US" sz="1100" smtClean="0">
                <a:effectLst/>
                <a:latin typeface="+mj-lt"/>
              </a:rPr>
              <a:t>명</a:t>
            </a:r>
            <a:endParaRPr kumimoji="0" lang="en-US" altLang="ko-KR" sz="1100" dirty="0" smtClean="0">
              <a:effectLst/>
              <a:latin typeface="+mj-lt"/>
            </a:endParaRPr>
          </a:p>
          <a:p>
            <a:pPr algn="ctr"/>
            <a:r>
              <a:rPr lang="ko-KR" altLang="en-US" sz="1100" dirty="0" smtClean="0">
                <a:latin typeface="+mj-lt"/>
              </a:rPr>
              <a:t>중급기능 </a:t>
            </a:r>
            <a:r>
              <a:rPr lang="en-US" altLang="ko-KR" sz="1100" dirty="0" smtClean="0">
                <a:latin typeface="+mj-lt"/>
              </a:rPr>
              <a:t>: 1</a:t>
            </a:r>
            <a:r>
              <a:rPr lang="ko-KR" altLang="en-US" sz="1100">
                <a:latin typeface="+mj-lt"/>
              </a:rPr>
              <a:t>명</a:t>
            </a:r>
            <a:endParaRPr lang="en-US" altLang="ko-KR" sz="1100" dirty="0">
              <a:latin typeface="+mj-lt"/>
            </a:endParaRPr>
          </a:p>
          <a:p>
            <a:pPr algn="ctr"/>
            <a:r>
              <a:rPr lang="ko-KR" altLang="en-US" sz="1100" dirty="0" smtClean="0">
                <a:latin typeface="+mj-lt"/>
              </a:rPr>
              <a:t>기타</a:t>
            </a:r>
            <a:r>
              <a:rPr kumimoji="0" lang="ko-KR" altLang="en-US" sz="1100" dirty="0" smtClean="0">
                <a:effectLst/>
                <a:latin typeface="+mj-lt"/>
              </a:rPr>
              <a:t> </a:t>
            </a:r>
            <a:r>
              <a:rPr kumimoji="0" lang="en-US" altLang="ko-KR" sz="1100" dirty="0" smtClean="0">
                <a:effectLst/>
                <a:latin typeface="+mj-lt"/>
              </a:rPr>
              <a:t>: 3</a:t>
            </a:r>
            <a:r>
              <a:rPr lang="ko-KR" altLang="en-US" sz="1100" smtClean="0">
                <a:latin typeface="+mj-lt"/>
              </a:rPr>
              <a:t>명</a:t>
            </a:r>
            <a:endParaRPr lang="en-US" altLang="ko-KR" sz="1100" dirty="0" smtClean="0">
              <a:latin typeface="+mj-lt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081826" y="3499712"/>
            <a:ext cx="1986388" cy="1149917"/>
            <a:chOff x="6454340" y="2438473"/>
            <a:chExt cx="1986388" cy="1149917"/>
          </a:xfrm>
        </p:grpSpPr>
        <p:sp>
          <p:nvSpPr>
            <p:cNvPr id="9" name="직사각형 24"/>
            <p:cNvSpPr>
              <a:spLocks noChangeArrowheads="1"/>
            </p:cNvSpPr>
            <p:nvPr/>
          </p:nvSpPr>
          <p:spPr bwMode="auto">
            <a:xfrm>
              <a:off x="6515856" y="2948417"/>
              <a:ext cx="1920875" cy="639973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36000" rIns="36000"/>
            <a:lstStyle/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kumimoji="0" lang="ko-KR" altLang="en-US" sz="1100" kern="0" dirty="0">
                  <a:solidFill>
                    <a:srgbClr val="000000"/>
                  </a:solidFill>
                  <a:latin typeface="+mn-ea"/>
                  <a:ea typeface="+mn-ea"/>
                </a:rPr>
                <a:t>품질관리</a:t>
              </a:r>
              <a:endParaRPr kumimoji="0" lang="en-US" altLang="ko-KR" sz="1100" kern="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kumimoji="0" lang="ko-KR" altLang="en-US" sz="1100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김민 </a:t>
              </a:r>
              <a:r>
                <a:rPr kumimoji="0" lang="en-US" altLang="ko-KR" sz="1100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[</a:t>
              </a:r>
              <a:r>
                <a:rPr kumimoji="0" lang="ko-KR" altLang="en-US" sz="1100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고급</a:t>
              </a:r>
              <a:r>
                <a:rPr kumimoji="0" lang="en-US" altLang="ko-KR" sz="1100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]</a:t>
              </a: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6454340" y="2438473"/>
              <a:ext cx="1986388" cy="995772"/>
              <a:chOff x="5667349" y="1679866"/>
              <a:chExt cx="1986388" cy="995772"/>
            </a:xfrm>
          </p:grpSpPr>
          <p:sp>
            <p:nvSpPr>
              <p:cNvPr id="11" name="모서리가 둥근 직사각형 10"/>
              <p:cNvSpPr/>
              <p:nvPr/>
            </p:nvSpPr>
            <p:spPr>
              <a:xfrm>
                <a:off x="5667349" y="1934370"/>
                <a:ext cx="1975668" cy="741268"/>
              </a:xfrm>
              <a:prstGeom prst="roundRect">
                <a:avLst>
                  <a:gd name="adj" fmla="val 10793"/>
                </a:avLst>
              </a:prstGeom>
              <a:noFill/>
              <a:ln w="31750">
                <a:solidFill>
                  <a:srgbClr val="D3D6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5667349" y="1679866"/>
                <a:ext cx="1986388" cy="453420"/>
              </a:xfrm>
              <a:prstGeom prst="roundRect">
                <a:avLst>
                  <a:gd name="adj" fmla="val 50000"/>
                </a:avLst>
              </a:prstGeom>
              <a:solidFill>
                <a:srgbClr val="A3DE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5808005" y="1679866"/>
                <a:ext cx="1745733" cy="453420"/>
              </a:xfrm>
              <a:prstGeom prst="roundRect">
                <a:avLst>
                  <a:gd name="adj" fmla="val 50000"/>
                </a:avLst>
              </a:prstGeom>
              <a:solidFill>
                <a:srgbClr val="25A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295"/>
              <p:cNvSpPr>
                <a:spLocks noChangeArrowheads="1"/>
              </p:cNvSpPr>
              <p:nvPr/>
            </p:nvSpPr>
            <p:spPr bwMode="auto">
              <a:xfrm>
                <a:off x="5744135" y="1727979"/>
                <a:ext cx="1907428" cy="3059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30000"/>
                  </a:lnSpc>
                  <a:defRPr/>
                </a:pPr>
                <a:r>
                  <a:rPr lang="ko-KR" altLang="en-US" sz="1200" b="1" dirty="0" smtClean="0">
                    <a:solidFill>
                      <a:schemeClr val="bg1"/>
                    </a:solidFill>
                    <a:latin typeface="+mn-ea"/>
                  </a:rPr>
                  <a:t>품질 관리</a:t>
                </a:r>
                <a:endParaRPr lang="en-US" altLang="ko-KR" sz="1200" b="1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5" name="직선 연결선 14"/>
          <p:cNvCxnSpPr/>
          <p:nvPr/>
        </p:nvCxnSpPr>
        <p:spPr>
          <a:xfrm>
            <a:off x="1360159" y="4586652"/>
            <a:ext cx="6357984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88933" y="4267092"/>
            <a:ext cx="147481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351684" y="4589082"/>
            <a:ext cx="0" cy="309657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718143" y="4589082"/>
            <a:ext cx="0" cy="309657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573437" y="4586652"/>
            <a:ext cx="0" cy="309657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338222" y="4811060"/>
            <a:ext cx="1984560" cy="1215895"/>
            <a:chOff x="5641721" y="1679866"/>
            <a:chExt cx="2043874" cy="1215895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5641721" y="1934369"/>
              <a:ext cx="2043874" cy="961392"/>
            </a:xfrm>
            <a:prstGeom prst="roundRect">
              <a:avLst>
                <a:gd name="adj" fmla="val 10793"/>
              </a:avLst>
            </a:prstGeom>
            <a:solidFill>
              <a:schemeClr val="bg1"/>
            </a:solidFill>
            <a:ln w="31750">
              <a:solidFill>
                <a:srgbClr val="D3D6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5732233" y="1679866"/>
              <a:ext cx="1845901" cy="453420"/>
            </a:xfrm>
            <a:prstGeom prst="roundRect">
              <a:avLst>
                <a:gd name="adj" fmla="val 50000"/>
              </a:avLst>
            </a:prstGeom>
            <a:solidFill>
              <a:srgbClr val="6A8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5858109" y="1679866"/>
              <a:ext cx="1594149" cy="453420"/>
            </a:xfrm>
            <a:prstGeom prst="roundRect">
              <a:avLst>
                <a:gd name="adj" fmla="val 50000"/>
              </a:avLst>
            </a:prstGeom>
            <a:solidFill>
              <a:srgbClr val="0F4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95"/>
            <p:cNvSpPr>
              <a:spLocks noChangeArrowheads="1"/>
            </p:cNvSpPr>
            <p:nvPr/>
          </p:nvSpPr>
          <p:spPr bwMode="auto">
            <a:xfrm>
              <a:off x="5701469" y="1696408"/>
              <a:ext cx="1907428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100" b="1" kern="0" dirty="0" smtClean="0">
                  <a:solidFill>
                    <a:schemeClr val="bg1"/>
                  </a:solidFill>
                  <a:latin typeface="+mn-ea"/>
                </a:rPr>
                <a:t>성능평가 시스템</a:t>
              </a:r>
              <a:endParaRPr lang="en-US" altLang="ko-KR" sz="1100" b="1" kern="0" dirty="0" smtClean="0">
                <a:solidFill>
                  <a:schemeClr val="bg1"/>
                </a:solidFill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100" b="1" kern="0" dirty="0" smtClean="0">
                  <a:solidFill>
                    <a:schemeClr val="bg1"/>
                  </a:solidFill>
                  <a:latin typeface="+mn-ea"/>
                </a:rPr>
                <a:t>기능 개선</a:t>
              </a:r>
              <a:endParaRPr lang="en-US" altLang="ko-KR" sz="1100" b="1" kern="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6" name="직사각형 23"/>
            <p:cNvSpPr>
              <a:spLocks noChangeArrowheads="1"/>
            </p:cNvSpPr>
            <p:nvPr/>
          </p:nvSpPr>
          <p:spPr bwMode="auto">
            <a:xfrm>
              <a:off x="5745469" y="2220362"/>
              <a:ext cx="1863725" cy="62871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ko-KR" altLang="en-US" sz="1100" kern="0" dirty="0" smtClean="0">
                  <a:latin typeface="+mn-ea"/>
                </a:rPr>
                <a:t>신창권 </a:t>
              </a:r>
              <a:r>
                <a:rPr lang="en-US" altLang="ko-KR" sz="1100" kern="0" dirty="0" smtClean="0">
                  <a:latin typeface="+mn-ea"/>
                </a:rPr>
                <a:t>[</a:t>
              </a:r>
              <a:r>
                <a:rPr lang="ko-KR" altLang="en-US" sz="1100" kern="0">
                  <a:latin typeface="+mn-ea"/>
                </a:rPr>
                <a:t>특</a:t>
              </a:r>
              <a:r>
                <a:rPr lang="ko-KR" altLang="en-US" sz="1100" kern="0" smtClean="0">
                  <a:latin typeface="+mn-ea"/>
                </a:rPr>
                <a:t>급</a:t>
              </a:r>
              <a:r>
                <a:rPr lang="en-US" altLang="ko-KR" sz="1100" kern="0" dirty="0" smtClean="0">
                  <a:latin typeface="+mn-ea"/>
                </a:rPr>
                <a:t>] - PL</a:t>
              </a:r>
            </a:p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ko-KR" altLang="en-US" sz="1100" kern="0" dirty="0" smtClean="0">
                  <a:solidFill>
                    <a:srgbClr val="000000"/>
                  </a:solidFill>
                  <a:latin typeface="+mn-ea"/>
                </a:rPr>
                <a:t>윤석정 </a:t>
              </a:r>
              <a:r>
                <a:rPr lang="en-US" altLang="ko-KR" sz="1100" kern="0" dirty="0" smtClean="0">
                  <a:solidFill>
                    <a:srgbClr val="000000"/>
                  </a:solidFill>
                  <a:latin typeface="+mn-ea"/>
                </a:rPr>
                <a:t>[</a:t>
              </a:r>
              <a:r>
                <a:rPr lang="ko-KR" altLang="en-US" sz="1100" kern="0" smtClean="0">
                  <a:solidFill>
                    <a:srgbClr val="000000"/>
                  </a:solidFill>
                  <a:latin typeface="+mn-ea"/>
                </a:rPr>
                <a:t>고급</a:t>
              </a:r>
              <a:r>
                <a:rPr lang="en-US" altLang="ko-KR" sz="1100" kern="0" dirty="0" smtClean="0">
                  <a:solidFill>
                    <a:srgbClr val="000000"/>
                  </a:solidFill>
                  <a:latin typeface="+mn-ea"/>
                </a:rPr>
                <a:t>]</a:t>
              </a:r>
              <a:endParaRPr lang="en-US" altLang="ko-KR" sz="1100" kern="0" dirty="0">
                <a:solidFill>
                  <a:srgbClr val="000000"/>
                </a:solidFill>
                <a:latin typeface="+mn-ea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468060" y="4807897"/>
            <a:ext cx="1984560" cy="1219059"/>
            <a:chOff x="5655394" y="1668157"/>
            <a:chExt cx="2043874" cy="1219059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5655394" y="1880408"/>
              <a:ext cx="2043874" cy="1006808"/>
            </a:xfrm>
            <a:prstGeom prst="roundRect">
              <a:avLst>
                <a:gd name="adj" fmla="val 10793"/>
              </a:avLst>
            </a:prstGeom>
            <a:solidFill>
              <a:schemeClr val="bg1"/>
            </a:solidFill>
            <a:ln w="31750">
              <a:solidFill>
                <a:srgbClr val="D3D6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5732233" y="1679866"/>
              <a:ext cx="1845901" cy="453420"/>
            </a:xfrm>
            <a:prstGeom prst="roundRect">
              <a:avLst>
                <a:gd name="adj" fmla="val 50000"/>
              </a:avLst>
            </a:prstGeom>
            <a:solidFill>
              <a:srgbClr val="6A8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5858109" y="1679866"/>
              <a:ext cx="1594149" cy="453420"/>
            </a:xfrm>
            <a:prstGeom prst="roundRect">
              <a:avLst>
                <a:gd name="adj" fmla="val 50000"/>
              </a:avLst>
            </a:prstGeom>
            <a:solidFill>
              <a:srgbClr val="0F4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직사각형 295"/>
            <p:cNvSpPr>
              <a:spLocks noChangeArrowheads="1"/>
            </p:cNvSpPr>
            <p:nvPr/>
          </p:nvSpPr>
          <p:spPr bwMode="auto">
            <a:xfrm>
              <a:off x="5701469" y="1668157"/>
              <a:ext cx="190742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 b="1" kern="0" dirty="0" smtClean="0">
                  <a:solidFill>
                    <a:schemeClr val="bg1"/>
                  </a:solidFill>
                  <a:latin typeface="+mn-ea"/>
                </a:rPr>
                <a:t>저작권기술 </a:t>
              </a:r>
              <a:r>
                <a:rPr lang="en-US" altLang="ko-KR" sz="1200" b="1" kern="0" dirty="0" smtClean="0">
                  <a:solidFill>
                    <a:schemeClr val="bg1"/>
                  </a:solidFill>
                  <a:latin typeface="+mn-ea"/>
                </a:rPr>
                <a:t/>
              </a:r>
              <a:br>
                <a:rPr lang="en-US" altLang="ko-KR" sz="1200" b="1" kern="0" dirty="0" smtClean="0">
                  <a:solidFill>
                    <a:schemeClr val="bg1"/>
                  </a:solidFill>
                  <a:latin typeface="+mn-ea"/>
                </a:rPr>
              </a:br>
              <a:r>
                <a:rPr lang="ko-KR" altLang="en-US" sz="1200" b="1" kern="0" smtClean="0">
                  <a:solidFill>
                    <a:schemeClr val="bg1"/>
                  </a:solidFill>
                  <a:latin typeface="+mn-ea"/>
                </a:rPr>
                <a:t>사업관리시스템 개발</a:t>
              </a:r>
              <a:endParaRPr lang="en-US" altLang="ko-KR" sz="1200" b="1" kern="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23"/>
            <p:cNvSpPr>
              <a:spLocks noChangeArrowheads="1"/>
            </p:cNvSpPr>
            <p:nvPr/>
          </p:nvSpPr>
          <p:spPr bwMode="auto">
            <a:xfrm>
              <a:off x="5745469" y="2220362"/>
              <a:ext cx="1863725" cy="55824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altLang="ko-KR" sz="1100" kern="0" dirty="0" smtClean="0">
                  <a:solidFill>
                    <a:srgbClr val="FF0000"/>
                  </a:solidFill>
                  <a:latin typeface="+mn-ea"/>
                </a:rPr>
                <a:t>* </a:t>
              </a:r>
              <a:r>
                <a:rPr lang="ko-KR" altLang="en-US" sz="1100" kern="0" smtClean="0">
                  <a:solidFill>
                    <a:srgbClr val="000000"/>
                  </a:solidFill>
                  <a:latin typeface="+mn-ea"/>
                </a:rPr>
                <a:t>김영균</a:t>
              </a:r>
              <a:r>
                <a:rPr lang="en-US" altLang="ko-KR" sz="1100" kern="0" dirty="0" smtClean="0">
                  <a:solidFill>
                    <a:srgbClr val="000000"/>
                  </a:solidFill>
                  <a:latin typeface="+mn-ea"/>
                </a:rPr>
                <a:t> [</a:t>
              </a:r>
              <a:r>
                <a:rPr lang="ko-KR" altLang="en-US" sz="1100" kern="0" dirty="0">
                  <a:solidFill>
                    <a:srgbClr val="000000"/>
                  </a:solidFill>
                  <a:latin typeface="+mn-ea"/>
                </a:rPr>
                <a:t>고</a:t>
              </a:r>
              <a:r>
                <a:rPr lang="ko-KR" altLang="en-US" sz="1100" kern="0" dirty="0" smtClean="0">
                  <a:solidFill>
                    <a:srgbClr val="000000"/>
                  </a:solidFill>
                  <a:latin typeface="+mn-ea"/>
                </a:rPr>
                <a:t>급</a:t>
              </a:r>
              <a:r>
                <a:rPr lang="en-US" altLang="ko-KR" sz="1100" kern="0" dirty="0" smtClean="0">
                  <a:solidFill>
                    <a:srgbClr val="000000"/>
                  </a:solidFill>
                  <a:latin typeface="+mn-ea"/>
                </a:rPr>
                <a:t>] - PL</a:t>
              </a:r>
            </a:p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altLang="ko-KR" sz="1100" kern="0" dirty="0" smtClean="0">
                  <a:solidFill>
                    <a:srgbClr val="FF0000"/>
                  </a:solidFill>
                  <a:latin typeface="+mn-ea"/>
                </a:rPr>
                <a:t>* </a:t>
              </a:r>
              <a:r>
                <a:rPr lang="ko-KR" altLang="en-US" sz="1100" kern="0" smtClean="0">
                  <a:solidFill>
                    <a:srgbClr val="000000"/>
                  </a:solidFill>
                  <a:latin typeface="+mn-ea"/>
                </a:rPr>
                <a:t>이주리 </a:t>
              </a:r>
              <a:r>
                <a:rPr lang="en-US" altLang="ko-KR" sz="1100" kern="0" dirty="0" smtClean="0">
                  <a:solidFill>
                    <a:srgbClr val="000000"/>
                  </a:solidFill>
                  <a:latin typeface="+mn-ea"/>
                </a:rPr>
                <a:t>[</a:t>
              </a:r>
              <a:r>
                <a:rPr lang="ko-KR" altLang="en-US" sz="1100" kern="0" smtClean="0">
                  <a:solidFill>
                    <a:srgbClr val="000000"/>
                  </a:solidFill>
                  <a:latin typeface="+mn-ea"/>
                </a:rPr>
                <a:t>중급</a:t>
              </a:r>
              <a:r>
                <a:rPr lang="en-US" altLang="ko-KR" sz="1100" kern="0" dirty="0" smtClean="0">
                  <a:solidFill>
                    <a:srgbClr val="000000"/>
                  </a:solidFill>
                  <a:latin typeface="+mn-ea"/>
                </a:rPr>
                <a:t>]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704681" y="4807897"/>
            <a:ext cx="1984560" cy="1219059"/>
            <a:chOff x="5641721" y="1679866"/>
            <a:chExt cx="2043874" cy="1219059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5641721" y="1934369"/>
              <a:ext cx="2043874" cy="964556"/>
            </a:xfrm>
            <a:prstGeom prst="roundRect">
              <a:avLst>
                <a:gd name="adj" fmla="val 10793"/>
              </a:avLst>
            </a:prstGeom>
            <a:solidFill>
              <a:schemeClr val="bg1"/>
            </a:solidFill>
            <a:ln w="31750">
              <a:solidFill>
                <a:srgbClr val="D3D6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5732233" y="1679866"/>
              <a:ext cx="1845901" cy="453420"/>
            </a:xfrm>
            <a:prstGeom prst="roundRect">
              <a:avLst>
                <a:gd name="adj" fmla="val 50000"/>
              </a:avLst>
            </a:prstGeom>
            <a:solidFill>
              <a:srgbClr val="6A8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5858109" y="1679866"/>
              <a:ext cx="1594149" cy="453420"/>
            </a:xfrm>
            <a:prstGeom prst="roundRect">
              <a:avLst>
                <a:gd name="adj" fmla="val 50000"/>
              </a:avLst>
            </a:prstGeom>
            <a:solidFill>
              <a:srgbClr val="0F4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295"/>
            <p:cNvSpPr>
              <a:spLocks noChangeArrowheads="1"/>
            </p:cNvSpPr>
            <p:nvPr/>
          </p:nvSpPr>
          <p:spPr bwMode="auto">
            <a:xfrm>
              <a:off x="5701469" y="1753617"/>
              <a:ext cx="190742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b="1" kern="0" dirty="0" smtClean="0">
                  <a:solidFill>
                    <a:schemeClr val="bg1"/>
                  </a:solidFill>
                  <a:latin typeface="+mn-ea"/>
                </a:rPr>
                <a:t>기타 지원</a:t>
              </a:r>
              <a:endParaRPr lang="en-US" altLang="ko-KR" sz="1200" b="1" kern="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직사각형 23"/>
            <p:cNvSpPr>
              <a:spLocks noChangeArrowheads="1"/>
            </p:cNvSpPr>
            <p:nvPr/>
          </p:nvSpPr>
          <p:spPr bwMode="auto">
            <a:xfrm>
              <a:off x="5902406" y="2232071"/>
              <a:ext cx="1549851" cy="558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altLang="ko-KR" sz="1100" kern="0" dirty="0">
                  <a:solidFill>
                    <a:srgbClr val="FF0000"/>
                  </a:solidFill>
                  <a:latin typeface="+mn-ea"/>
                </a:rPr>
                <a:t>* </a:t>
              </a:r>
              <a:r>
                <a:rPr lang="ko-KR" altLang="en-US" sz="1100" kern="0" smtClean="0">
                  <a:solidFill>
                    <a:srgbClr val="000000"/>
                  </a:solidFill>
                  <a:latin typeface="+mn-ea"/>
                </a:rPr>
                <a:t>김설화 </a:t>
              </a:r>
              <a:r>
                <a:rPr lang="en-US" altLang="ko-KR" sz="1100" kern="0" dirty="0" smtClean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ko-KR" altLang="en-US" sz="1100" kern="0" smtClean="0">
                  <a:solidFill>
                    <a:srgbClr val="000000"/>
                  </a:solidFill>
                  <a:latin typeface="+mn-ea"/>
                </a:rPr>
                <a:t>운영지원</a:t>
              </a:r>
              <a:r>
                <a:rPr lang="en-US" altLang="ko-KR" sz="1100" kern="0" dirty="0">
                  <a:solidFill>
                    <a:srgbClr val="000000"/>
                  </a:solidFill>
                  <a:latin typeface="+mn-ea"/>
                </a:rPr>
                <a:t>)</a:t>
              </a:r>
              <a:endParaRPr lang="en-US" altLang="ko-KR" sz="1100" kern="0" dirty="0" smtClean="0">
                <a:solidFill>
                  <a:srgbClr val="000000"/>
                </a:solidFill>
                <a:latin typeface="+mn-ea"/>
              </a:endParaRPr>
            </a:p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altLang="ko-KR" sz="1100" kern="0" dirty="0">
                  <a:solidFill>
                    <a:srgbClr val="FF0000"/>
                  </a:solidFill>
                  <a:latin typeface="+mn-ea"/>
                </a:rPr>
                <a:t>* </a:t>
              </a:r>
              <a:r>
                <a:rPr lang="ko-KR" altLang="en-US" sz="1100" kern="0" smtClean="0">
                  <a:solidFill>
                    <a:srgbClr val="000000"/>
                  </a:solidFill>
                  <a:latin typeface="+mn-ea"/>
                </a:rPr>
                <a:t>우지호 </a:t>
              </a:r>
              <a:r>
                <a:rPr lang="en-US" altLang="ko-KR" sz="1100" kern="0" dirty="0" smtClean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ko-KR" altLang="en-US" sz="1100" kern="0" smtClean="0">
                  <a:solidFill>
                    <a:srgbClr val="000000"/>
                  </a:solidFill>
                  <a:latin typeface="+mn-ea"/>
                </a:rPr>
                <a:t>자료정리</a:t>
              </a:r>
              <a:r>
                <a:rPr lang="en-US" altLang="ko-KR" sz="1100" kern="0" dirty="0" smtClean="0">
                  <a:solidFill>
                    <a:srgbClr val="000000"/>
                  </a:solidFill>
                  <a:latin typeface="+mn-ea"/>
                </a:rPr>
                <a:t>)</a:t>
              </a:r>
            </a:p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ko-KR" altLang="en-US" sz="1100" kern="0" dirty="0" smtClean="0">
                  <a:solidFill>
                    <a:srgbClr val="000000"/>
                  </a:solidFill>
                  <a:latin typeface="+mn-ea"/>
                </a:rPr>
                <a:t>신지헌 </a:t>
              </a:r>
              <a:r>
                <a:rPr lang="en-US" altLang="ko-KR" sz="1100" kern="0" dirty="0" smtClean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ko-KR" altLang="en-US" sz="1100" kern="0" smtClean="0">
                  <a:solidFill>
                    <a:srgbClr val="000000"/>
                  </a:solidFill>
                  <a:latin typeface="+mn-ea"/>
                </a:rPr>
                <a:t>데이타셋</a:t>
              </a:r>
              <a:r>
                <a:rPr lang="en-US" altLang="ko-KR" sz="1100" kern="0" dirty="0">
                  <a:solidFill>
                    <a:srgbClr val="000000"/>
                  </a:solidFill>
                  <a:latin typeface="+mn-ea"/>
                </a:rPr>
                <a:t>)</a:t>
              </a:r>
            </a:p>
          </p:txBody>
        </p:sp>
      </p:grpSp>
      <p:cxnSp>
        <p:nvCxnSpPr>
          <p:cNvPr id="39" name="직선 연결선 38"/>
          <p:cNvCxnSpPr>
            <a:stCxn id="42" idx="2"/>
          </p:cNvCxnSpPr>
          <p:nvPr/>
        </p:nvCxnSpPr>
        <p:spPr>
          <a:xfrm>
            <a:off x="4594898" y="4186631"/>
            <a:ext cx="0" cy="400021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712269" y="1765859"/>
            <a:ext cx="2043874" cy="1400673"/>
          </a:xfrm>
          <a:prstGeom prst="roundRect">
            <a:avLst>
              <a:gd name="adj" fmla="val 10793"/>
            </a:avLst>
          </a:prstGeom>
          <a:noFill/>
          <a:ln w="44450">
            <a:solidFill>
              <a:srgbClr val="D5E4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602610" y="3149856"/>
            <a:ext cx="1986388" cy="1036775"/>
            <a:chOff x="5667349" y="1679866"/>
            <a:chExt cx="1986388" cy="1036775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5667349" y="1934369"/>
              <a:ext cx="1984576" cy="782272"/>
            </a:xfrm>
            <a:prstGeom prst="roundRect">
              <a:avLst>
                <a:gd name="adj" fmla="val 10793"/>
              </a:avLst>
            </a:prstGeom>
            <a:noFill/>
            <a:ln w="31750">
              <a:solidFill>
                <a:srgbClr val="D3D6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5667349" y="1679866"/>
              <a:ext cx="1986388" cy="453420"/>
            </a:xfrm>
            <a:prstGeom prst="roundRect">
              <a:avLst>
                <a:gd name="adj" fmla="val 50000"/>
              </a:avLst>
            </a:prstGeom>
            <a:solidFill>
              <a:srgbClr val="91BB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5808005" y="1679866"/>
              <a:ext cx="1745733" cy="453420"/>
            </a:xfrm>
            <a:prstGeom prst="roundRect">
              <a:avLst>
                <a:gd name="adj" fmla="val 50000"/>
              </a:avLst>
            </a:prstGeom>
            <a:solidFill>
              <a:srgbClr val="327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295"/>
            <p:cNvSpPr>
              <a:spLocks noChangeArrowheads="1"/>
            </p:cNvSpPr>
            <p:nvPr/>
          </p:nvSpPr>
          <p:spPr bwMode="auto">
            <a:xfrm>
              <a:off x="5735589" y="1753617"/>
              <a:ext cx="1907428" cy="332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1200" b="1" smtClean="0">
                  <a:solidFill>
                    <a:schemeClr val="bg1"/>
                  </a:solidFill>
                  <a:latin typeface="+mn-ea"/>
                  <a:ea typeface="+mn-ea"/>
                </a:rPr>
                <a:t>수행 책임자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(PM)</a:t>
              </a:r>
              <a:endParaRPr lang="en-US" altLang="ko-KR" sz="12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46" name="직사각형 23"/>
            <p:cNvSpPr>
              <a:spLocks noChangeArrowheads="1"/>
            </p:cNvSpPr>
            <p:nvPr/>
          </p:nvSpPr>
          <p:spPr bwMode="auto">
            <a:xfrm>
              <a:off x="5779292" y="2174165"/>
              <a:ext cx="1863725" cy="50482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kumimoji="0" lang="ko-KR" altLang="en-US" sz="1100" kern="0" dirty="0">
                  <a:solidFill>
                    <a:srgbClr val="000000"/>
                  </a:solidFill>
                  <a:latin typeface="+mn-ea"/>
                  <a:ea typeface="+mn-ea"/>
                </a:rPr>
                <a:t>프로젝트 관리자</a:t>
              </a:r>
              <a:endParaRPr kumimoji="0" lang="en-US" altLang="ko-KR" sz="1100" kern="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altLang="ko-KR" sz="1100" kern="0" dirty="0" smtClean="0">
                  <a:solidFill>
                    <a:srgbClr val="FF0000"/>
                  </a:solidFill>
                  <a:latin typeface="+mn-ea"/>
                </a:rPr>
                <a:t>* </a:t>
              </a:r>
              <a:r>
                <a:rPr kumimoji="0" lang="ko-KR" altLang="en-US" sz="1100" kern="0" smtClean="0">
                  <a:solidFill>
                    <a:srgbClr val="000000"/>
                  </a:solidFill>
                  <a:latin typeface="+mn-ea"/>
                  <a:ea typeface="+mn-ea"/>
                </a:rPr>
                <a:t>곽종 </a:t>
              </a:r>
              <a:r>
                <a:rPr kumimoji="0" lang="en-US" altLang="ko-KR" sz="1100" kern="0" dirty="0">
                  <a:solidFill>
                    <a:srgbClr val="000000"/>
                  </a:solidFill>
                  <a:latin typeface="+mn-ea"/>
                  <a:ea typeface="+mn-ea"/>
                </a:rPr>
                <a:t>[</a:t>
              </a:r>
              <a:r>
                <a:rPr kumimoji="0" lang="ko-KR" altLang="en-US" sz="1100" kern="0" dirty="0">
                  <a:solidFill>
                    <a:srgbClr val="000000"/>
                  </a:solidFill>
                  <a:latin typeface="+mn-ea"/>
                  <a:ea typeface="+mn-ea"/>
                </a:rPr>
                <a:t>특급</a:t>
              </a:r>
              <a:r>
                <a:rPr kumimoji="0" lang="en-US" altLang="ko-KR" sz="1100" kern="0" dirty="0">
                  <a:solidFill>
                    <a:srgbClr val="000000"/>
                  </a:solidFill>
                  <a:latin typeface="+mn-ea"/>
                  <a:ea typeface="+mn-ea"/>
                </a:rPr>
                <a:t>]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597898" y="4819606"/>
            <a:ext cx="1984560" cy="1207350"/>
            <a:chOff x="5655394" y="1679866"/>
            <a:chExt cx="2043874" cy="1207350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5655394" y="1880408"/>
              <a:ext cx="2043874" cy="1006808"/>
            </a:xfrm>
            <a:prstGeom prst="roundRect">
              <a:avLst>
                <a:gd name="adj" fmla="val 10793"/>
              </a:avLst>
            </a:prstGeom>
            <a:solidFill>
              <a:schemeClr val="bg1"/>
            </a:solidFill>
            <a:ln w="31750">
              <a:solidFill>
                <a:srgbClr val="D3D6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732233" y="1679866"/>
              <a:ext cx="1845901" cy="453420"/>
            </a:xfrm>
            <a:prstGeom prst="roundRect">
              <a:avLst>
                <a:gd name="adj" fmla="val 50000"/>
              </a:avLst>
            </a:prstGeom>
            <a:solidFill>
              <a:srgbClr val="6A8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5858109" y="1679866"/>
              <a:ext cx="1594149" cy="453420"/>
            </a:xfrm>
            <a:prstGeom prst="roundRect">
              <a:avLst>
                <a:gd name="adj" fmla="val 50000"/>
              </a:avLst>
            </a:prstGeom>
            <a:solidFill>
              <a:srgbClr val="0F4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직사각형 295"/>
            <p:cNvSpPr>
              <a:spLocks noChangeArrowheads="1"/>
            </p:cNvSpPr>
            <p:nvPr/>
          </p:nvSpPr>
          <p:spPr bwMode="auto">
            <a:xfrm>
              <a:off x="5701469" y="1780992"/>
              <a:ext cx="190742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 b="1" kern="0" smtClean="0">
                  <a:solidFill>
                    <a:schemeClr val="bg1"/>
                  </a:solidFill>
                  <a:latin typeface="+mn-ea"/>
                </a:rPr>
                <a:t>디자인 </a:t>
              </a:r>
              <a:r>
                <a:rPr lang="en-US" altLang="ko-KR" sz="1200" b="1" kern="0" dirty="0" smtClean="0">
                  <a:solidFill>
                    <a:schemeClr val="bg1"/>
                  </a:solidFill>
                  <a:latin typeface="+mn-ea"/>
                </a:rPr>
                <a:t>/ </a:t>
              </a:r>
              <a:r>
                <a:rPr lang="ko-KR" altLang="en-US" sz="1200" b="1" kern="0" smtClean="0">
                  <a:solidFill>
                    <a:schemeClr val="bg1"/>
                  </a:solidFill>
                  <a:latin typeface="+mn-ea"/>
                </a:rPr>
                <a:t>퍼블리싱</a:t>
              </a:r>
              <a:endParaRPr lang="en-US" altLang="ko-KR" sz="1200" b="1" kern="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2" name="직사각형 23"/>
            <p:cNvSpPr>
              <a:spLocks noChangeArrowheads="1"/>
            </p:cNvSpPr>
            <p:nvPr/>
          </p:nvSpPr>
          <p:spPr bwMode="auto">
            <a:xfrm>
              <a:off x="5745469" y="2220362"/>
              <a:ext cx="1863725" cy="55824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ko-KR" altLang="en-US" sz="1100" kern="0" dirty="0" smtClean="0">
                  <a:solidFill>
                    <a:srgbClr val="000000"/>
                  </a:solidFill>
                  <a:latin typeface="+mn-ea"/>
                </a:rPr>
                <a:t>김선영 </a:t>
              </a:r>
              <a:r>
                <a:rPr lang="en-US" altLang="ko-KR" sz="1100" kern="0" dirty="0" smtClean="0">
                  <a:solidFill>
                    <a:srgbClr val="000000"/>
                  </a:solidFill>
                  <a:latin typeface="+mn-ea"/>
                </a:rPr>
                <a:t>[</a:t>
              </a:r>
              <a:r>
                <a:rPr lang="ko-KR" altLang="en-US" sz="1100" kern="0" dirty="0" smtClean="0">
                  <a:solidFill>
                    <a:srgbClr val="000000"/>
                  </a:solidFill>
                  <a:latin typeface="+mn-ea"/>
                </a:rPr>
                <a:t>고급</a:t>
              </a:r>
              <a:r>
                <a:rPr lang="en-US" altLang="ko-KR" sz="1100" kern="0" dirty="0" smtClean="0">
                  <a:solidFill>
                    <a:srgbClr val="000000"/>
                  </a:solidFill>
                  <a:latin typeface="+mn-ea"/>
                </a:rPr>
                <a:t>]</a:t>
              </a:r>
            </a:p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ko-KR" altLang="en-US" sz="1100" kern="0" dirty="0" smtClean="0">
                  <a:solidFill>
                    <a:srgbClr val="000000"/>
                  </a:solidFill>
                  <a:latin typeface="+mn-ea"/>
                </a:rPr>
                <a:t>김유진 </a:t>
              </a:r>
              <a:r>
                <a:rPr lang="en-US" altLang="ko-KR" sz="1100" kern="0" dirty="0" smtClean="0">
                  <a:solidFill>
                    <a:srgbClr val="000000"/>
                  </a:solidFill>
                  <a:latin typeface="+mn-ea"/>
                </a:rPr>
                <a:t>[</a:t>
              </a:r>
              <a:r>
                <a:rPr lang="ko-KR" altLang="en-US" sz="1100" kern="0" dirty="0">
                  <a:solidFill>
                    <a:srgbClr val="000000"/>
                  </a:solidFill>
                  <a:latin typeface="+mn-ea"/>
                </a:rPr>
                <a:t>중</a:t>
              </a:r>
              <a:r>
                <a:rPr lang="ko-KR" altLang="en-US" sz="1100" kern="0" smtClean="0">
                  <a:solidFill>
                    <a:srgbClr val="000000"/>
                  </a:solidFill>
                  <a:latin typeface="+mn-ea"/>
                </a:rPr>
                <a:t>급</a:t>
              </a:r>
              <a:r>
                <a:rPr lang="en-US" altLang="ko-KR" sz="1100" kern="0" dirty="0" smtClean="0">
                  <a:solidFill>
                    <a:srgbClr val="000000"/>
                  </a:solidFill>
                  <a:latin typeface="+mn-ea"/>
                </a:rPr>
                <a:t>]</a:t>
              </a:r>
              <a:endParaRPr lang="en-US" altLang="ko-KR" sz="1100" kern="0" dirty="0">
                <a:solidFill>
                  <a:srgbClr val="000000"/>
                </a:solidFill>
                <a:latin typeface="+mn-ea"/>
              </a:endParaRPr>
            </a:p>
          </p:txBody>
        </p:sp>
      </p:grpSp>
      <p:cxnSp>
        <p:nvCxnSpPr>
          <p:cNvPr id="53" name="직선 연결선 52"/>
          <p:cNvCxnSpPr/>
          <p:nvPr/>
        </p:nvCxnSpPr>
        <p:spPr>
          <a:xfrm>
            <a:off x="3456771" y="4586652"/>
            <a:ext cx="0" cy="309657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7053541" y="6159199"/>
            <a:ext cx="18293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kern="0" dirty="0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ko-KR" sz="1000" kern="0" dirty="0" smtClean="0">
                <a:latin typeface="+mn-ea"/>
              </a:rPr>
              <a:t> </a:t>
            </a:r>
            <a:r>
              <a:rPr lang="ko-KR" altLang="en-US" sz="1000" kern="0" smtClean="0">
                <a:latin typeface="+mn-ea"/>
              </a:rPr>
              <a:t>주식회사 굿씽크 소속인원</a:t>
            </a:r>
            <a:r>
              <a:rPr lang="en-US" altLang="ko-KR" sz="1000" kern="0" dirty="0" smtClean="0">
                <a:latin typeface="+mn-ea"/>
              </a:rPr>
              <a:t> </a:t>
            </a:r>
            <a:endParaRPr lang="ko-KR" altLang="en-US" sz="1000"/>
          </a:p>
        </p:txBody>
      </p:sp>
      <p:grpSp>
        <p:nvGrpSpPr>
          <p:cNvPr id="54" name="그룹 53"/>
          <p:cNvGrpSpPr/>
          <p:nvPr/>
        </p:nvGrpSpPr>
        <p:grpSpPr>
          <a:xfrm>
            <a:off x="3602610" y="1809446"/>
            <a:ext cx="1986388" cy="1036775"/>
            <a:chOff x="5667349" y="1679866"/>
            <a:chExt cx="1986388" cy="1036775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5667349" y="1934369"/>
              <a:ext cx="1984576" cy="782272"/>
            </a:xfrm>
            <a:prstGeom prst="roundRect">
              <a:avLst>
                <a:gd name="adj" fmla="val 10793"/>
              </a:avLst>
            </a:prstGeom>
            <a:noFill/>
            <a:ln w="31750">
              <a:solidFill>
                <a:srgbClr val="D3D6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5667349" y="1679866"/>
              <a:ext cx="1986388" cy="453420"/>
            </a:xfrm>
            <a:prstGeom prst="roundRect">
              <a:avLst>
                <a:gd name="adj" fmla="val 50000"/>
              </a:avLst>
            </a:prstGeom>
            <a:solidFill>
              <a:srgbClr val="91BB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5808005" y="1679866"/>
              <a:ext cx="1745733" cy="453420"/>
            </a:xfrm>
            <a:prstGeom prst="roundRect">
              <a:avLst>
                <a:gd name="adj" fmla="val 50000"/>
              </a:avLst>
            </a:prstGeom>
            <a:solidFill>
              <a:srgbClr val="327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직사각형 295"/>
            <p:cNvSpPr>
              <a:spLocks noChangeArrowheads="1"/>
            </p:cNvSpPr>
            <p:nvPr/>
          </p:nvSpPr>
          <p:spPr bwMode="auto">
            <a:xfrm>
              <a:off x="5735589" y="1753617"/>
              <a:ext cx="1907428" cy="332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1200" b="1">
                  <a:solidFill>
                    <a:schemeClr val="bg1"/>
                  </a:solidFill>
                  <a:latin typeface="+mn-ea"/>
                  <a:ea typeface="+mn-ea"/>
                </a:rPr>
                <a:t>총괄 </a:t>
              </a:r>
              <a:r>
                <a:rPr lang="ko-KR" altLang="en-US" sz="1200" b="1" smtClean="0">
                  <a:solidFill>
                    <a:schemeClr val="bg1"/>
                  </a:solidFill>
                  <a:latin typeface="+mn-ea"/>
                  <a:ea typeface="+mn-ea"/>
                </a:rPr>
                <a:t>책임자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(PMO)</a:t>
              </a:r>
              <a:endParaRPr lang="en-US" altLang="ko-KR" sz="12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직사각형 23"/>
            <p:cNvSpPr>
              <a:spLocks noChangeArrowheads="1"/>
            </p:cNvSpPr>
            <p:nvPr/>
          </p:nvSpPr>
          <p:spPr bwMode="auto">
            <a:xfrm>
              <a:off x="5788199" y="2183543"/>
              <a:ext cx="1863725" cy="50482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kumimoji="0" lang="ko-KR" altLang="en-US" sz="1100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사업 총괄 책임</a:t>
              </a:r>
              <a:endParaRPr kumimoji="0" lang="en-US" altLang="ko-KR" sz="1100" kern="0" dirty="0" smtClean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altLang="ko-KR" sz="1100" kern="0" dirty="0" smtClean="0">
                  <a:solidFill>
                    <a:srgbClr val="FF0000"/>
                  </a:solidFill>
                  <a:latin typeface="+mn-ea"/>
                </a:rPr>
                <a:t>* </a:t>
              </a:r>
              <a:r>
                <a:rPr kumimoji="0" lang="ko-KR" altLang="en-US" sz="1100" kern="0" smtClean="0">
                  <a:solidFill>
                    <a:srgbClr val="000000"/>
                  </a:solidFill>
                  <a:latin typeface="+mn-ea"/>
                  <a:ea typeface="+mn-ea"/>
                </a:rPr>
                <a:t>김은상 </a:t>
              </a:r>
              <a:r>
                <a:rPr kumimoji="0" lang="en-US" altLang="ko-KR" sz="1100" kern="0" dirty="0">
                  <a:solidFill>
                    <a:srgbClr val="000000"/>
                  </a:solidFill>
                  <a:latin typeface="+mn-ea"/>
                  <a:ea typeface="+mn-ea"/>
                </a:rPr>
                <a:t>[</a:t>
              </a:r>
              <a:r>
                <a:rPr kumimoji="0" lang="ko-KR" altLang="en-US" sz="1100" kern="0" dirty="0">
                  <a:solidFill>
                    <a:srgbClr val="000000"/>
                  </a:solidFill>
                  <a:latin typeface="+mn-ea"/>
                  <a:ea typeface="+mn-ea"/>
                </a:rPr>
                <a:t>특급</a:t>
              </a:r>
              <a:r>
                <a:rPr kumimoji="0" lang="en-US" altLang="ko-KR" sz="1100" kern="0" dirty="0">
                  <a:solidFill>
                    <a:srgbClr val="000000"/>
                  </a:solidFill>
                  <a:latin typeface="+mn-ea"/>
                  <a:ea typeface="+mn-ea"/>
                </a:rPr>
                <a:t>]</a:t>
              </a:r>
            </a:p>
          </p:txBody>
        </p:sp>
      </p:grpSp>
      <p:cxnSp>
        <p:nvCxnSpPr>
          <p:cNvPr id="60" name="직선 연결선 59"/>
          <p:cNvCxnSpPr>
            <a:endCxn id="43" idx="0"/>
          </p:cNvCxnSpPr>
          <p:nvPr/>
        </p:nvCxnSpPr>
        <p:spPr>
          <a:xfrm>
            <a:off x="4594898" y="2846221"/>
            <a:ext cx="906" cy="30363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0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기타 잔여 </a:t>
            </a:r>
            <a:r>
              <a:rPr lang="ko-KR" altLang="en-US" dirty="0" smtClean="0"/>
              <a:t>업무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</p:spPr>
        <p:txBody>
          <a:bodyPr/>
          <a:lstStyle/>
          <a:p>
            <a:r>
              <a:rPr lang="ko-KR" altLang="en-US" b="1" dirty="0" smtClean="0"/>
              <a:t>기능 개산 이외 사업 관련 업무 지원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04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539750" y="2003445"/>
            <a:ext cx="3839763" cy="171458"/>
            <a:chOff x="404813" y="1878221"/>
            <a:chExt cx="6048375" cy="228610"/>
          </a:xfrm>
        </p:grpSpPr>
        <p:grpSp>
          <p:nvGrpSpPr>
            <p:cNvPr id="41" name="그룹 4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43" name="그룹 4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46" name="오각형 4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7" name="오각형 4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44" name="직사각형 4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5" name="직사각형 4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42" name="텍스트 개체 틀 46"/>
            <p:cNvSpPr txBox="1">
              <a:spLocks/>
            </p:cNvSpPr>
            <p:nvPr/>
          </p:nvSpPr>
          <p:spPr>
            <a:xfrm>
              <a:off x="620712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NIPA </a:t>
              </a:r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소프트웨어 사업정보 저장소 </a:t>
              </a:r>
              <a:r>
                <a:rPr lang="en-US" altLang="ko-KR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FP </a:t>
              </a:r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등록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0" name="직사각형 49"/>
          <p:cNvSpPr/>
          <p:nvPr/>
        </p:nvSpPr>
        <p:spPr bwMode="auto">
          <a:xfrm>
            <a:off x="539749" y="2207982"/>
            <a:ext cx="3839764" cy="188461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>
              <a:lnSpc>
                <a:spcPct val="150000"/>
              </a:lnSpc>
              <a:defRPr/>
            </a:pPr>
            <a:endParaRPr lang="ko-KR" altLang="en-US" sz="9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swì¬ìì ë³´ì ì¥ì ë¡ê³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185" y="2879859"/>
            <a:ext cx="2133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820890" y="2492748"/>
            <a:ext cx="723275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사업착수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0890" y="3381977"/>
            <a:ext cx="723275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사업종료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661228" y="2619706"/>
            <a:ext cx="0" cy="1261227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082" y="2492748"/>
            <a:ext cx="2182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계약 완료 후 </a:t>
            </a:r>
            <a:r>
              <a:rPr lang="en-US" altLang="ko-KR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개월 내 </a:t>
            </a:r>
            <a:r>
              <a:rPr lang="en-US" altLang="ko-KR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제출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13082" y="3381977"/>
            <a:ext cx="21419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사업종료 후 </a:t>
            </a:r>
            <a:r>
              <a:rPr lang="en-US" altLang="ko-KR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개월 내 </a:t>
            </a:r>
            <a:r>
              <a:rPr lang="en-US" altLang="ko-KR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제출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4764486" y="2003445"/>
            <a:ext cx="3839763" cy="171458"/>
            <a:chOff x="404813" y="1878221"/>
            <a:chExt cx="6048375" cy="228610"/>
          </a:xfrm>
        </p:grpSpPr>
        <p:grpSp>
          <p:nvGrpSpPr>
            <p:cNvPr id="80" name="그룹 79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82" name="그룹 81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85" name="오각형 84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6" name="오각형 85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83" name="직사각형 82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84" name="직사각형 83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81" name="텍스트 개체 틀 46"/>
            <p:cNvSpPr txBox="1">
              <a:spLocks/>
            </p:cNvSpPr>
            <p:nvPr/>
          </p:nvSpPr>
          <p:spPr>
            <a:xfrm>
              <a:off x="620712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SW</a:t>
              </a:r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임치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87" name="직사각형 86"/>
          <p:cNvSpPr/>
          <p:nvPr/>
        </p:nvSpPr>
        <p:spPr bwMode="auto">
          <a:xfrm>
            <a:off x="4764485" y="2207983"/>
            <a:ext cx="3839765" cy="18846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>
              <a:lnSpc>
                <a:spcPct val="150000"/>
              </a:lnSpc>
              <a:defRPr/>
            </a:pPr>
            <a:endParaRPr lang="ko-KR" altLang="en-US" sz="9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29199" y="3709504"/>
            <a:ext cx="21146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사업종료 </a:t>
            </a:r>
            <a:r>
              <a:rPr lang="en-US" altLang="ko-KR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개월 </a:t>
            </a: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</a:t>
            </a:r>
            <a:r>
              <a:rPr lang="en-US" altLang="ko-KR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 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임치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Picture 2" descr="https://www.swes.or.kr/images/contents/g_bg_contract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615" y="2266616"/>
            <a:ext cx="3725504" cy="13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23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4459209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2794653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84" y="712788"/>
            <a:ext cx="2592066" cy="56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1963486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3685089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1409799" y="1877411"/>
            <a:ext cx="6023934" cy="32871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	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개요 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	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시스템 구성도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	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성능평가 시스템 기능 개선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	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저작권기술 사업관리 시스템 개발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96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최종 시스템 구성도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65128"/>
          </a:xfrm>
        </p:spPr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권리자</a:t>
            </a: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r>
              <a:rPr lang="ko-KR" altLang="en-US" b="1">
                <a:solidFill>
                  <a:srgbClr val="0070C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기술업체</a:t>
            </a: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r>
              <a:rPr lang="en-US" altLang="ko-KR" b="1" dirty="0">
                <a:solidFill>
                  <a:srgbClr val="0070C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OSP</a:t>
            </a: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 </a:t>
            </a:r>
            <a:r>
              <a:rPr lang="ko-KR" altLang="en-US" b="1">
                <a:latin typeface="나눔고딕 ExtraBold" panose="020B0600000101010101" charset="-127"/>
                <a:ea typeface="나눔고딕 ExtraBold" panose="020B0600000101010101" charset="-127"/>
              </a:rPr>
              <a:t>간의 연계를 통한 저작권 기술 관련 시스템 구축 및 운영과 </a:t>
            </a:r>
            <a:r>
              <a:rPr lang="ko-KR" altLang="en-US" b="1">
                <a:solidFill>
                  <a:srgbClr val="FF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저작권 보호</a:t>
            </a:r>
            <a:r>
              <a:rPr lang="ko-KR" altLang="en-US" b="1">
                <a:latin typeface="나눔고딕 ExtraBold" panose="020B0600000101010101" charset="-127"/>
                <a:ea typeface="나눔고딕 ExtraBold" panose="020B0600000101010101" charset="-127"/>
              </a:rPr>
              <a:t> 및 </a:t>
            </a:r>
            <a:r>
              <a:rPr lang="ko-KR" altLang="en-US" b="1">
                <a:solidFill>
                  <a:srgbClr val="FF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유통 활성화</a:t>
            </a:r>
            <a:r>
              <a:rPr lang="ko-KR" altLang="en-US" b="1">
                <a:latin typeface="나눔고딕 ExtraBold" panose="020B0600000101010101" charset="-127"/>
                <a:ea typeface="나눔고딕 ExtraBold" panose="020B0600000101010101" charset="-127"/>
              </a:rPr>
              <a:t> 기여</a:t>
            </a:r>
            <a:endParaRPr lang="ko-KR" altLang="en-US" b="1" dirty="0"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01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6" y="1609136"/>
            <a:ext cx="8706674" cy="463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H/W </a:t>
            </a:r>
            <a:r>
              <a:rPr lang="ko-KR" altLang="en-US" smtClean="0"/>
              <a:t>구성도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65128"/>
          </a:xfrm>
        </p:spPr>
        <p:txBody>
          <a:bodyPr/>
          <a:lstStyle/>
          <a:p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</a:rPr>
              <a:t>내</a:t>
            </a:r>
            <a:r>
              <a:rPr lang="en-US" altLang="ko-KR" b="1" dirty="0">
                <a:latin typeface="나눔고딕" panose="020B0600000101010101" charset="-127"/>
                <a:ea typeface="나눔고딕" panose="020B0600000101010101" charset="-127"/>
              </a:rPr>
              <a:t>/</a:t>
            </a:r>
            <a:r>
              <a:rPr lang="ko-KR" altLang="en-US" b="1">
                <a:latin typeface="나눔고딕" panose="020B0600000101010101" charset="-127"/>
                <a:ea typeface="나눔고딕" panose="020B0600000101010101" charset="-127"/>
              </a:rPr>
              <a:t>외부망</a:t>
            </a:r>
            <a:r>
              <a:rPr lang="en-US" altLang="ko-KR" b="1" dirty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b="1">
                <a:latin typeface="나눔고딕" panose="020B0600000101010101" charset="-127"/>
                <a:ea typeface="나눔고딕" panose="020B0600000101010101" charset="-127"/>
              </a:rPr>
              <a:t>성능평가실</a:t>
            </a:r>
            <a:r>
              <a:rPr lang="en-US" altLang="ko-KR" b="1" dirty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b="1">
                <a:latin typeface="나눔고딕" panose="020B0600000101010101" charset="-127"/>
                <a:ea typeface="나눔고딕" panose="020B0600000101010101" charset="-127"/>
              </a:rPr>
              <a:t>외부 권리자 서버 연계에 대한 </a:t>
            </a:r>
            <a:r>
              <a:rPr lang="ko-KR" altLang="en-US" b="1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안정적인 서비스 운영</a:t>
            </a:r>
            <a:r>
              <a:rPr lang="ko-KR" altLang="en-US" b="1">
                <a:latin typeface="나눔고딕" panose="020B0600000101010101" charset="-127"/>
                <a:ea typeface="나눔고딕" panose="020B0600000101010101" charset="-127"/>
              </a:rPr>
              <a:t>을 통한 저작권위원회의 위상 확립</a:t>
            </a:r>
            <a:endParaRPr lang="ko-KR" altLang="en-US" b="1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73" y="1581161"/>
            <a:ext cx="8791839" cy="483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9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2">
      <a:majorFont>
        <a:latin typeface="Arial"/>
        <a:ea typeface="나눔고딕"/>
        <a:cs typeface=""/>
      </a:majorFont>
      <a:minorFont>
        <a:latin typeface="Arial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5478</TotalTime>
  <Words>1557</Words>
  <Application>Microsoft Office PowerPoint</Application>
  <PresentationFormat>화면 슬라이드 쇼(4:3)</PresentationFormat>
  <Paragraphs>608</Paragraphs>
  <Slides>27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Noto Sans CJK KR Light</vt:lpstr>
      <vt:lpstr>굴림</vt:lpstr>
      <vt:lpstr>나눔고딕</vt:lpstr>
      <vt:lpstr>나눔고딕 ExtraBold</vt:lpstr>
      <vt:lpstr>나눔바른고딕</vt:lpstr>
      <vt:lpstr>맑은 고딕</vt:lpstr>
      <vt:lpstr>Arial</vt:lpstr>
      <vt:lpstr>Wingdings</vt:lpstr>
      <vt:lpstr>Office Theme</vt:lpstr>
      <vt:lpstr>“저작권기술 성능평가 시스템 개선 및 고도화” 완료보고</vt:lpstr>
      <vt:lpstr>PowerPoint 프레젠테이션</vt:lpstr>
      <vt:lpstr>사업 개요</vt:lpstr>
      <vt:lpstr>사업 범위</vt:lpstr>
      <vt:lpstr>추진 조직 및 업무 분장</vt:lpstr>
      <vt:lpstr>기타 잔여 업무</vt:lpstr>
      <vt:lpstr>PowerPoint 프레젠테이션</vt:lpstr>
      <vt:lpstr>최종 시스템 구성도</vt:lpstr>
      <vt:lpstr>H/W 구성도</vt:lpstr>
      <vt:lpstr>PowerPoint 프레젠테이션</vt:lpstr>
      <vt:lpstr>신청 모듈 자동 다운로드 자동 설정</vt:lpstr>
      <vt:lpstr>성능평가 수행 오류 알람</vt:lpstr>
      <vt:lpstr>성능평가 장비 환경 설정</vt:lpstr>
      <vt:lpstr>대쉬보드 개선</vt:lpstr>
      <vt:lpstr>통계 기능 개선</vt:lpstr>
      <vt:lpstr>업체 장비를 통한 성능평가 수행</vt:lpstr>
      <vt:lpstr>데이타셋 구축</vt:lpstr>
      <vt:lpstr>성능평가 가이드라인 개선</vt:lpstr>
      <vt:lpstr>성능평가 운영 지원-1</vt:lpstr>
      <vt:lpstr>성능평가 운영 지원-2</vt:lpstr>
      <vt:lpstr>성능평가 인증 마크(시안) 제작</vt:lpstr>
      <vt:lpstr>PowerPoint 프레젠테이션</vt:lpstr>
      <vt:lpstr>시스템 구성도</vt:lpstr>
      <vt:lpstr>사업관리시스템 메뉴구성</vt:lpstr>
      <vt:lpstr>사업관리시스템 데이터 관리</vt:lpstr>
      <vt:lpstr>사업관리시스템 시연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강유정</dc:creator>
  <cp:lastModifiedBy>신 창권</cp:lastModifiedBy>
  <cp:revision>391</cp:revision>
  <cp:lastPrinted>2018-06-11T05:59:30Z</cp:lastPrinted>
  <dcterms:created xsi:type="dcterms:W3CDTF">2017-02-14T08:25:27Z</dcterms:created>
  <dcterms:modified xsi:type="dcterms:W3CDTF">2018-12-06T06:43:14Z</dcterms:modified>
</cp:coreProperties>
</file>