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6" r:id="rId1"/>
  </p:sldMasterIdLst>
  <p:notesMasterIdLst>
    <p:notesMasterId r:id="rId4"/>
  </p:notesMasterIdLst>
  <p:handoutMasterIdLst>
    <p:handoutMasterId r:id="rId5"/>
  </p:handoutMasterIdLst>
  <p:sldIdLst>
    <p:sldId id="259" r:id="rId2"/>
    <p:sldId id="256" r:id="rId3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72F80900-FE45-45B1-8FA0-AC27E620AF7E}">
          <p14:sldIdLst>
            <p14:sldId id="259"/>
          </p14:sldIdLst>
        </p14:section>
        <p14:section name="목차 간지" id="{3FE81AC3-0E35-4B52-A243-DF59D33B8D8E}">
          <p14:sldIdLst>
            <p14:sldId id="256"/>
          </p14:sldIdLst>
        </p14:section>
        <p14:section name="소목차 간지" id="{75303408-4942-455E-890A-A25E4EB3C65B}">
          <p14:sldIdLst/>
        </p14:section>
        <p14:section name="본문" id="{4BEFED32-25D6-4585-ADB4-09D586C12E6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784" userDrawn="1">
          <p15:clr>
            <a:srgbClr val="A4A3A4"/>
          </p15:clr>
        </p15:guide>
        <p15:guide id="4" orient="horz" pos="11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D3E9"/>
    <a:srgbClr val="D8EBF9"/>
    <a:srgbClr val="85B7E8"/>
    <a:srgbClr val="69B0FE"/>
    <a:srgbClr val="27AAE1"/>
    <a:srgbClr val="F2F2F2"/>
    <a:srgbClr val="D2D2D2"/>
    <a:srgbClr val="0089BC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 autoAdjust="0"/>
  </p:normalViewPr>
  <p:slideViewPr>
    <p:cSldViewPr snapToGrid="0" showGuides="1">
      <p:cViewPr varScale="1">
        <p:scale>
          <a:sx n="75" d="100"/>
          <a:sy n="75" d="100"/>
        </p:scale>
        <p:origin x="3378" y="72"/>
      </p:cViewPr>
      <p:guideLst>
        <p:guide orient="horz" pos="3120"/>
        <p:guide pos="2160"/>
        <p:guide orient="horz" pos="784"/>
        <p:guide orient="horz" pos="11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BB590-B346-487E-9F9E-767A859038DE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6332D-9FFD-49C2-96C3-27B9AA149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285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F9EAC-77CF-4D37-A656-69A4EF248BCA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CA38A-03DA-4B3E-BF60-420F56E7C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4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 슬라이드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1262062" y="3083719"/>
            <a:ext cx="4319588" cy="1266825"/>
          </a:xfrm>
          <a:prstGeom prst="rect">
            <a:avLst/>
          </a:prstGeom>
          <a:noFill/>
          <a:ln w="3175" cmpd="sng">
            <a:solidFill>
              <a:schemeClr val="tx1"/>
            </a:solidFill>
            <a:prstDash val="solid"/>
            <a:miter lim="800000"/>
            <a:headEnd/>
            <a:tailEnd/>
          </a:ln>
          <a:effectLst>
            <a:prstShdw prst="shdw18">
              <a:schemeClr val="tx1">
                <a:gamma/>
                <a:shade val="60000"/>
                <a:invGamma/>
              </a:schemeClr>
            </a:prstShdw>
          </a:effectLst>
        </p:spPr>
        <p:txBody>
          <a:bodyPr lIns="0" tIns="0" rIns="0" bIns="0" anchor="ctr" anchorCtr="1"/>
          <a:lstStyle>
            <a:lvl1pPr marL="0" indent="0" algn="ctr" defTabSz="914400" fontAlgn="auto">
              <a:spcBef>
                <a:spcPts val="0"/>
              </a:spcBef>
              <a:spcAft>
                <a:spcPts val="0"/>
              </a:spcAft>
              <a:buNone/>
              <a:defRPr kumimoji="0"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marL="0" lvl="0" algn="ctr" defTabSz="914400" fontAlgn="auto">
              <a:spcBef>
                <a:spcPts val="0"/>
              </a:spcBef>
              <a:spcAft>
                <a:spcPts val="0"/>
              </a:spcAft>
            </a:pPr>
            <a:endParaRPr lang="ko-KR" altLang="en-US" dirty="0" smtClean="0"/>
          </a:p>
        </p:txBody>
      </p:sp>
      <p:sp>
        <p:nvSpPr>
          <p:cNvPr id="13" name="Rectangle 787"/>
          <p:cNvSpPr>
            <a:spLocks noChangeArrowheads="1"/>
          </p:cNvSpPr>
          <p:nvPr userDrawn="1"/>
        </p:nvSpPr>
        <p:spPr bwMode="auto">
          <a:xfrm>
            <a:off x="488950" y="697707"/>
            <a:ext cx="5880100" cy="8510587"/>
          </a:xfrm>
          <a:prstGeom prst="rect">
            <a:avLst/>
          </a:prstGeom>
          <a:noFill/>
          <a:ln w="44450" cmpd="tri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kumimoji="0" lang="ko-KR" altLang="ko-KR" sz="1800" b="1">
              <a:ea typeface="바탕체" panose="02030609000101010101" pitchFamily="17" charset="-127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 userDrawn="1"/>
        </p:nvSpPr>
        <p:spPr bwMode="auto">
          <a:xfrm>
            <a:off x="2620962" y="6409532"/>
            <a:ext cx="16144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dirty="0" smtClean="0">
                <a:latin typeface="+mn-lt"/>
                <a:ea typeface="+mn-ea"/>
              </a:rPr>
              <a:t>2018. 05.</a:t>
            </a:r>
            <a:endParaRPr kumimoji="0" lang="en-US" altLang="ko-KR" dirty="0">
              <a:latin typeface="+mn-lt"/>
              <a:ea typeface="+mn-ea"/>
            </a:endParaRPr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2195512" y="7319169"/>
            <a:ext cx="2465388" cy="323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latin typeface="+mn-lt"/>
                <a:ea typeface="+mn-ea"/>
              </a:rPr>
              <a:t>고유번호 </a:t>
            </a:r>
            <a:r>
              <a:rPr kumimoji="0" lang="en-US" altLang="ko-KR" sz="1400" dirty="0">
                <a:latin typeface="+mn-lt"/>
                <a:ea typeface="+mn-ea"/>
              </a:rPr>
              <a:t>: </a:t>
            </a:r>
          </a:p>
        </p:txBody>
      </p:sp>
      <p:pic>
        <p:nvPicPr>
          <p:cNvPr id="16" name="Picture 9" descr="lsware_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288" y="8033544"/>
            <a:ext cx="1268412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5"/>
          <p:cNvSpPr txBox="1">
            <a:spLocks noChangeArrowheads="1"/>
          </p:cNvSpPr>
          <p:nvPr userDrawn="1"/>
        </p:nvSpPr>
        <p:spPr bwMode="auto">
          <a:xfrm>
            <a:off x="1262062" y="2747169"/>
            <a:ext cx="4319588" cy="338138"/>
          </a:xfrm>
          <a:prstGeom prst="rect">
            <a:avLst/>
          </a:prstGeom>
          <a:noFill/>
          <a:ln w="3175" cmpd="sng">
            <a:solidFill>
              <a:schemeClr val="tx1"/>
            </a:solidFill>
            <a:prstDash val="solid"/>
            <a:miter lim="800000"/>
            <a:headEnd/>
            <a:tailEnd/>
          </a:ln>
          <a:effectLst>
            <a:prstShdw prst="shdw18">
              <a:schemeClr val="tx1">
                <a:gamma/>
                <a:shade val="60000"/>
                <a:invGamma/>
              </a:schemeClr>
            </a:prstShdw>
          </a:effectLst>
        </p:spPr>
        <p:txBody>
          <a:bodyPr lIns="0" tIns="0" rIns="0" bIns="0" anchor="ctr" anchorCtr="1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200" dirty="0">
                <a:latin typeface="HY견고딕" pitchFamily="18" charset="-127"/>
                <a:ea typeface="HY견고딕" pitchFamily="18" charset="-127"/>
              </a:rPr>
              <a:t>사 업 제 안 서</a:t>
            </a:r>
          </a:p>
        </p:txBody>
      </p:sp>
      <p:pic>
        <p:nvPicPr>
          <p:cNvPr id="2049" name="_x135545952" descr="EMB00003efc053c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81" y="1011252"/>
            <a:ext cx="2488557" cy="54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223" y="8033544"/>
            <a:ext cx="1590657" cy="77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03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 슬라이드_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25" b="1082"/>
          <a:stretch>
            <a:fillRect/>
          </a:stretch>
        </p:blipFill>
        <p:spPr bwMode="auto">
          <a:xfrm rot="10800000">
            <a:off x="0" y="0"/>
            <a:ext cx="6858000" cy="959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2685327"/>
            <a:ext cx="6858000" cy="22466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0" rIns="720000" anchor="ctr"/>
          <a:lstStyle>
            <a:lvl1pPr marL="358775" indent="0">
              <a:defRPr kumimoji="1" lang="ko-KR" altLang="en-US" sz="40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endParaRPr lang="ko-KR" altLang="en-US" dirty="0" smtClean="0"/>
          </a:p>
        </p:txBody>
      </p:sp>
      <p:sp>
        <p:nvSpPr>
          <p:cNvPr id="1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0" y="5145263"/>
            <a:ext cx="6857999" cy="490904"/>
          </a:xfrm>
          <a:prstGeom prst="rect">
            <a:avLst/>
          </a:prstGeom>
          <a:solidFill>
            <a:schemeClr val="accent6"/>
          </a:solidFill>
        </p:spPr>
        <p:txBody>
          <a:bodyPr wrap="square" anchor="ctr">
            <a:spAutoFit/>
          </a:bodyPr>
          <a:lstStyle>
            <a:lvl1pPr marL="358775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kumimoji="1" lang="ko-KR" altLang="en-US" sz="28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2pPr>
            <a:lvl3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3pPr>
            <a:lvl4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4pPr>
            <a:lvl5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935" y="1021338"/>
            <a:ext cx="2794000" cy="63696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877" y="8455771"/>
            <a:ext cx="1858883" cy="926354"/>
          </a:xfrm>
          <a:prstGeom prst="rect">
            <a:avLst/>
          </a:prstGeom>
        </p:spPr>
      </p:pic>
      <p:sp>
        <p:nvSpPr>
          <p:cNvPr id="21" name="제목 3"/>
          <p:cNvSpPr>
            <a:spLocks/>
          </p:cNvSpPr>
          <p:nvPr userDrawn="1"/>
        </p:nvSpPr>
        <p:spPr bwMode="auto">
          <a:xfrm rot="16200000" flipH="1">
            <a:off x="3206006" y="6282395"/>
            <a:ext cx="445989" cy="685799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lIns="0" tIns="0" rIns="0" bIns="0" anchor="ctr"/>
          <a:lstStyle/>
          <a:p>
            <a:pPr>
              <a:defRPr/>
            </a:pPr>
            <a:endParaRPr kumimoji="0" lang="ko-KR" altLang="en-US" sz="1600" b="1" dirty="0"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33" y="8455771"/>
            <a:ext cx="2133602" cy="104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75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3"/>
          <p:cNvSpPr>
            <a:spLocks/>
          </p:cNvSpPr>
          <p:nvPr userDrawn="1"/>
        </p:nvSpPr>
        <p:spPr bwMode="auto">
          <a:xfrm rot="16200000" flipH="1">
            <a:off x="3206006" y="6282395"/>
            <a:ext cx="445989" cy="685799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lIns="0" tIns="0" rIns="0" bIns="0" anchor="ctr"/>
          <a:lstStyle/>
          <a:p>
            <a:pPr>
              <a:defRPr/>
            </a:pPr>
            <a:endParaRPr kumimoji="0" lang="ko-KR" altLang="en-US" sz="1600" b="1" dirty="0"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grpSp>
        <p:nvGrpSpPr>
          <p:cNvPr id="17" name="그룹 3"/>
          <p:cNvGrpSpPr>
            <a:grpSpLocks/>
          </p:cNvGrpSpPr>
          <p:nvPr userDrawn="1"/>
        </p:nvGrpSpPr>
        <p:grpSpPr bwMode="auto">
          <a:xfrm>
            <a:off x="1" y="-1"/>
            <a:ext cx="6858000" cy="9488399"/>
            <a:chOff x="0" y="1"/>
            <a:chExt cx="6858000" cy="9143997"/>
          </a:xfrm>
        </p:grpSpPr>
        <p:grpSp>
          <p:nvGrpSpPr>
            <p:cNvPr id="18" name="그룹 4"/>
            <p:cNvGrpSpPr>
              <a:grpSpLocks/>
            </p:cNvGrpSpPr>
            <p:nvPr/>
          </p:nvGrpSpPr>
          <p:grpSpPr bwMode="auto">
            <a:xfrm>
              <a:off x="0" y="1"/>
              <a:ext cx="6858000" cy="9143997"/>
              <a:chOff x="0" y="1"/>
              <a:chExt cx="6858000" cy="9143997"/>
            </a:xfrm>
          </p:grpSpPr>
          <p:pic>
            <p:nvPicPr>
              <p:cNvPr id="21" name="그림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6336" b="43559"/>
              <a:stretch>
                <a:fillRect/>
              </a:stretch>
            </p:blipFill>
            <p:spPr bwMode="auto">
              <a:xfrm flipH="1">
                <a:off x="0" y="1"/>
                <a:ext cx="6858000" cy="23209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그림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6234" b="43752"/>
              <a:stretch>
                <a:fillRect/>
              </a:stretch>
            </p:blipFill>
            <p:spPr bwMode="auto">
              <a:xfrm flipH="1" flipV="1">
                <a:off x="0" y="6833285"/>
                <a:ext cx="6858000" cy="2310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" name="그림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6286" b="1082"/>
              <a:stretch>
                <a:fillRect/>
              </a:stretch>
            </p:blipFill>
            <p:spPr bwMode="auto">
              <a:xfrm>
                <a:off x="0" y="2199503"/>
                <a:ext cx="6858000" cy="4799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9" name="직사각형 5"/>
            <p:cNvSpPr>
              <a:spLocks noChangeArrowheads="1"/>
            </p:cNvSpPr>
            <p:nvPr/>
          </p:nvSpPr>
          <p:spPr bwMode="auto">
            <a:xfrm>
              <a:off x="1268760" y="1691680"/>
              <a:ext cx="641212" cy="641212"/>
            </a:xfrm>
            <a:prstGeom prst="rect">
              <a:avLst/>
            </a:prstGeom>
            <a:solidFill>
              <a:srgbClr val="A9D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en-US"/>
            </a:p>
          </p:txBody>
        </p:sp>
        <p:sp>
          <p:nvSpPr>
            <p:cNvPr id="20" name="직사각형 6"/>
            <p:cNvSpPr>
              <a:spLocks noChangeArrowheads="1"/>
            </p:cNvSpPr>
            <p:nvPr/>
          </p:nvSpPr>
          <p:spPr bwMode="auto">
            <a:xfrm>
              <a:off x="5272349" y="1469258"/>
              <a:ext cx="641212" cy="641212"/>
            </a:xfrm>
            <a:prstGeom prst="rect">
              <a:avLst/>
            </a:prstGeom>
            <a:solidFill>
              <a:srgbClr val="A9D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en-US"/>
            </a:p>
          </p:txBody>
        </p:sp>
      </p:grpSp>
      <p:sp>
        <p:nvSpPr>
          <p:cNvPr id="5" name="Title 1"/>
          <p:cNvSpPr>
            <a:spLocks noGrp="1"/>
          </p:cNvSpPr>
          <p:nvPr userDrawn="1">
            <p:ph type="title"/>
          </p:nvPr>
        </p:nvSpPr>
        <p:spPr>
          <a:xfrm>
            <a:off x="404813" y="842445"/>
            <a:ext cx="3796797" cy="766051"/>
          </a:xfrm>
          <a:prstGeom prst="rect">
            <a:avLst/>
          </a:prstGeom>
        </p:spPr>
        <p:txBody>
          <a:bodyPr anchor="b"/>
          <a:lstStyle>
            <a:lvl1pPr>
              <a:defRPr sz="45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2370233" y="1767795"/>
            <a:ext cx="4087659" cy="760350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76" y="9575774"/>
            <a:ext cx="605724" cy="29962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1" y="9494598"/>
            <a:ext cx="1049628" cy="51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582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91" userDrawn="1">
          <p15:clr>
            <a:srgbClr val="FBAE40"/>
          </p15:clr>
        </p15:guide>
        <p15:guide id="2" pos="82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3"/>
          <p:cNvSpPr>
            <a:spLocks/>
          </p:cNvSpPr>
          <p:nvPr userDrawn="1"/>
        </p:nvSpPr>
        <p:spPr bwMode="auto">
          <a:xfrm rot="16200000" flipH="1">
            <a:off x="3206006" y="6282395"/>
            <a:ext cx="445989" cy="685799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lIns="0" tIns="0" rIns="0" bIns="0" anchor="ctr"/>
          <a:lstStyle/>
          <a:p>
            <a:pPr>
              <a:defRPr/>
            </a:pPr>
            <a:endParaRPr kumimoji="0" lang="ko-KR" altLang="en-US" sz="1600" b="1" dirty="0"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pic>
        <p:nvPicPr>
          <p:cNvPr id="13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25" b="43502"/>
          <a:stretch/>
        </p:blipFill>
        <p:spPr bwMode="auto">
          <a:xfrm>
            <a:off x="0" y="0"/>
            <a:ext cx="6858000" cy="322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404813" y="3502725"/>
            <a:ext cx="6048375" cy="556025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noAutofit/>
          </a:bodyPr>
          <a:lstStyle>
            <a:lvl1pPr marL="531813" indent="-358775" algn="l" defTabSz="914400" rtl="0" eaLnBrk="1" latinLnBrk="1" hangingPunct="1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  <a:defRPr kumimoji="0" lang="ko-KR" altLang="en-US" sz="2000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342900" indent="-342900" algn="l" defTabSz="914400" rtl="0" eaLnBrk="1" latinLnBrk="1" hangingPunct="1">
              <a:lnSpc>
                <a:spcPct val="20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kumimoji="0" lang="ko-KR" altLang="en-US" sz="2000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342900" indent="-342900" algn="l" defTabSz="914400" rtl="0" eaLnBrk="1" latinLnBrk="1" hangingPunct="1">
              <a:lnSpc>
                <a:spcPct val="20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kumimoji="0" lang="ko-KR" altLang="en-US" sz="2000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342900" indent="-342900" algn="l" defTabSz="914400" rtl="0" eaLnBrk="1" latinLnBrk="1" hangingPunct="1">
              <a:lnSpc>
                <a:spcPct val="20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kumimoji="0" lang="ko-KR" altLang="en-US" sz="2000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342900" indent="-342900" algn="l" defTabSz="914400" rtl="0" eaLnBrk="1" latinLnBrk="1" hangingPunct="1">
              <a:lnSpc>
                <a:spcPct val="20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kumimoji="0" lang="ko-KR" altLang="en-US" sz="20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9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404813" y="2147076"/>
            <a:ext cx="6048375" cy="5355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2pPr>
            <a:lvl3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3pPr>
            <a:lvl4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4pPr>
            <a:lvl5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76" y="9575774"/>
            <a:ext cx="605724" cy="299628"/>
          </a:xfrm>
          <a:prstGeom prst="rect">
            <a:avLst/>
          </a:prstGeom>
        </p:spPr>
      </p:pic>
      <p:sp>
        <p:nvSpPr>
          <p:cNvPr id="23" name="직사각형 22"/>
          <p:cNvSpPr/>
          <p:nvPr userDrawn="1"/>
        </p:nvSpPr>
        <p:spPr>
          <a:xfrm>
            <a:off x="3600" y="3216496"/>
            <a:ext cx="6854400" cy="89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3"/>
          </a:p>
        </p:txBody>
      </p:sp>
      <p:sp>
        <p:nvSpPr>
          <p:cNvPr id="8" name="TextBox 7"/>
          <p:cNvSpPr txBox="1"/>
          <p:nvPr userDrawn="1"/>
        </p:nvSpPr>
        <p:spPr>
          <a:xfrm>
            <a:off x="2731476" y="9594783"/>
            <a:ext cx="1395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  <a:ea typeface="+mn-ea"/>
              </a:rPr>
              <a:t>- </a:t>
            </a:r>
            <a:fld id="{227AE228-992F-4011-8FF6-B50051082996}" type="slidenum">
              <a:rPr lang="ko-KR" altLang="en-US" sz="1100" smtClean="0">
                <a:latin typeface="+mn-ea"/>
                <a:ea typeface="+mn-ea"/>
              </a:rPr>
              <a:pPr algn="ctr"/>
              <a:t>‹#›</a:t>
            </a:fld>
            <a:r>
              <a:rPr lang="ko-KR" altLang="en-US" sz="1100" smtClean="0">
                <a:latin typeface="+mn-ea"/>
                <a:ea typeface="+mn-ea"/>
              </a:rPr>
              <a:t> </a:t>
            </a:r>
            <a:r>
              <a:rPr lang="en-US" altLang="ko-KR" sz="1100" dirty="0" smtClean="0">
                <a:latin typeface="+mn-ea"/>
                <a:ea typeface="+mn-ea"/>
              </a:rPr>
              <a:t>-</a:t>
            </a:r>
            <a:endParaRPr lang="ko-KR" altLang="en-US" sz="11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8915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12172" y="0"/>
            <a:ext cx="6870172" cy="10287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다이아몬드 2"/>
          <p:cNvSpPr/>
          <p:nvPr userDrawn="1"/>
        </p:nvSpPr>
        <p:spPr>
          <a:xfrm>
            <a:off x="-12172" y="60122"/>
            <a:ext cx="727758" cy="727758"/>
          </a:xfrm>
          <a:prstGeom prst="diamond">
            <a:avLst/>
          </a:prstGeom>
          <a:solidFill>
            <a:srgbClr val="E3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8091" y="193169"/>
            <a:ext cx="687233" cy="46166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fontAlgn="ctr" latinLnBrk="1" hangingPunct="1">
              <a:lnSpc>
                <a:spcPct val="100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buNone/>
              <a:defRPr kumimoji="1" lang="ko-KR" altLang="en-US" sz="2400" b="0" kern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2pPr>
            <a:lvl3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3pPr>
            <a:lvl4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4pPr>
            <a:lvl5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762620" y="193169"/>
            <a:ext cx="5313081" cy="46166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fontAlgn="ctr" latinLnBrk="1" hangingPunct="1">
              <a:lnSpc>
                <a:spcPct val="100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buNone/>
              <a:defRPr kumimoji="1" lang="ko-KR" altLang="en-US" sz="2400" kern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2pPr>
            <a:lvl3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3pPr>
            <a:lvl4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4pPr>
            <a:lvl5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731476" y="9594783"/>
            <a:ext cx="1395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  <a:ea typeface="+mn-ea"/>
              </a:rPr>
              <a:t>- </a:t>
            </a:r>
            <a:fld id="{227AE228-992F-4011-8FF6-B50051082996}" type="slidenum">
              <a:rPr lang="ko-KR" altLang="en-US" sz="1100" smtClean="0">
                <a:latin typeface="+mn-ea"/>
                <a:ea typeface="+mn-ea"/>
              </a:rPr>
              <a:pPr algn="ctr"/>
              <a:t>‹#›</a:t>
            </a:fld>
            <a:r>
              <a:rPr lang="ko-KR" altLang="en-US" sz="1100" smtClean="0">
                <a:latin typeface="+mn-ea"/>
                <a:ea typeface="+mn-ea"/>
              </a:rPr>
              <a:t> </a:t>
            </a:r>
            <a:r>
              <a:rPr lang="en-US" altLang="ko-KR" sz="1100" dirty="0" smtClean="0">
                <a:latin typeface="+mn-ea"/>
                <a:ea typeface="+mn-ea"/>
              </a:rPr>
              <a:t>-</a:t>
            </a:r>
            <a:endParaRPr lang="ko-KR" altLang="en-US" sz="11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645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3"/>
          <p:cNvSpPr>
            <a:spLocks/>
          </p:cNvSpPr>
          <p:nvPr userDrawn="1"/>
        </p:nvSpPr>
        <p:spPr bwMode="auto">
          <a:xfrm rot="16200000" flipH="1">
            <a:off x="3206006" y="6282395"/>
            <a:ext cx="445989" cy="685799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lIns="0" tIns="0" rIns="0" bIns="0" anchor="ctr"/>
          <a:lstStyle/>
          <a:p>
            <a:pPr>
              <a:defRPr/>
            </a:pPr>
            <a:endParaRPr kumimoji="0" lang="ko-KR" altLang="en-US" sz="1600" b="1" dirty="0"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pic>
        <p:nvPicPr>
          <p:cNvPr id="14" name="그림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33" b="45551"/>
          <a:stretch>
            <a:fillRect/>
          </a:stretch>
        </p:blipFill>
        <p:spPr bwMode="auto">
          <a:xfrm>
            <a:off x="0" y="-1"/>
            <a:ext cx="6858000" cy="1028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76" y="9575774"/>
            <a:ext cx="605724" cy="299628"/>
          </a:xfrm>
          <a:prstGeom prst="rect">
            <a:avLst/>
          </a:prstGeom>
        </p:spPr>
      </p:pic>
      <p:sp>
        <p:nvSpPr>
          <p:cNvPr id="9" name="제목 3"/>
          <p:cNvSpPr>
            <a:spLocks/>
          </p:cNvSpPr>
          <p:nvPr userDrawn="1"/>
        </p:nvSpPr>
        <p:spPr bwMode="auto">
          <a:xfrm rot="16200000" flipH="1">
            <a:off x="3406142" y="-2377438"/>
            <a:ext cx="45719" cy="6857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lIns="0" tIns="0" rIns="0" bIns="0" anchor="ctr"/>
          <a:lstStyle/>
          <a:p>
            <a:pPr>
              <a:defRPr/>
            </a:pPr>
            <a:endParaRPr kumimoji="0" lang="ko-KR" altLang="en-US" sz="1600" b="1" dirty="0"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1" y="9494598"/>
            <a:ext cx="1049628" cy="51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7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698" r:id="rId3"/>
    <p:sldLayoutId id="2147483700" r:id="rId4"/>
    <p:sldLayoutId id="214748370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" pos="255" userDrawn="1">
          <p15:clr>
            <a:srgbClr val="F26B43"/>
          </p15:clr>
        </p15:guide>
        <p15:guide id="5" pos="4065" userDrawn="1">
          <p15:clr>
            <a:srgbClr val="F26B43"/>
          </p15:clr>
        </p15:guide>
        <p15:guide id="8" orient="horz" pos="648" userDrawn="1">
          <p15:clr>
            <a:srgbClr val="F26B43"/>
          </p15:clr>
        </p15:guide>
        <p15:guide id="9" pos="4247" userDrawn="1">
          <p15:clr>
            <a:srgbClr val="F26B43"/>
          </p15:clr>
        </p15:guide>
        <p15:guide id="10" orient="horz" pos="5910" userDrawn="1">
          <p15:clr>
            <a:srgbClr val="F26B43"/>
          </p15:clr>
        </p15:guide>
        <p15:guide id="11" pos="4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ko-KR" altLang="en-US" sz="3600" dirty="0"/>
              <a:t>저작권기술 성능평가 </a:t>
            </a:r>
            <a:r>
              <a:rPr lang="ko-KR" altLang="en-US" sz="3600" dirty="0" smtClean="0"/>
              <a:t>시스템개선 </a:t>
            </a:r>
            <a:r>
              <a:rPr lang="ko-KR" altLang="en-US" sz="3600" dirty="0"/>
              <a:t>및 </a:t>
            </a:r>
            <a:r>
              <a:rPr lang="ko-KR" altLang="en-US" sz="3600" dirty="0" smtClean="0"/>
              <a:t>고도화 사업</a:t>
            </a:r>
            <a:endParaRPr lang="ko-KR" altLang="en-US" sz="36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0" y="5124113"/>
            <a:ext cx="6857999" cy="533205"/>
          </a:xfrm>
          <a:solidFill>
            <a:schemeClr val="accent6"/>
          </a:solidFill>
        </p:spPr>
        <p:txBody>
          <a:bodyPr wrap="square" tIns="72000" bIns="7200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사업수행계획서 </a:t>
            </a:r>
            <a:r>
              <a:rPr lang="en-US" altLang="ko-KR" dirty="0" smtClean="0">
                <a:solidFill>
                  <a:schemeClr val="bg1"/>
                </a:solidFill>
              </a:rPr>
              <a:t>(2018.05)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>
          <a:xfrm>
            <a:off x="692151" y="2113784"/>
            <a:ext cx="5765742" cy="6696583"/>
          </a:xfrm>
        </p:spPr>
        <p:txBody>
          <a:bodyPr/>
          <a:lstStyle/>
          <a:p>
            <a:pPr algn="dist" fontAlgn="base"/>
            <a:r>
              <a:rPr lang="ko-KR" altLang="en-US" dirty="0">
                <a:latin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</a:rPr>
              <a:t>1. </a:t>
            </a:r>
            <a:r>
              <a:rPr lang="ko-KR" altLang="en-US">
                <a:latin typeface="Arial" panose="020B0604020202020204" pitchFamily="34" charset="0"/>
              </a:rPr>
              <a:t>제안배경 및 목적 </a:t>
            </a:r>
            <a:r>
              <a:rPr lang="en-US" altLang="ko-KR" dirty="0" smtClean="0">
                <a:latin typeface="Arial" panose="020B0604020202020204" pitchFamily="34" charset="0"/>
              </a:rPr>
              <a:t>--------------------------------------------------- 1</a:t>
            </a:r>
            <a:endParaRPr lang="en-US" altLang="ko-KR" dirty="0">
              <a:latin typeface="Arial" panose="020B0604020202020204" pitchFamily="34" charset="0"/>
            </a:endParaRPr>
          </a:p>
          <a:p>
            <a:pPr algn="dist" fontAlgn="base"/>
            <a:r>
              <a:rPr lang="en-US" altLang="ko-KR" dirty="0">
                <a:latin typeface="Arial" panose="020B0604020202020204" pitchFamily="34" charset="0"/>
              </a:rPr>
              <a:t> 2. </a:t>
            </a:r>
            <a:r>
              <a:rPr lang="ko-KR" altLang="en-US">
                <a:latin typeface="Arial" panose="020B0604020202020204" pitchFamily="34" charset="0"/>
              </a:rPr>
              <a:t>제안범위 및 전제 </a:t>
            </a:r>
            <a:r>
              <a:rPr lang="en-US" altLang="ko-KR" dirty="0" smtClean="0">
                <a:latin typeface="Arial" panose="020B0604020202020204" pitchFamily="34" charset="0"/>
              </a:rPr>
              <a:t>--------------------------------------------------- </a:t>
            </a:r>
            <a:r>
              <a:rPr lang="en-US" altLang="ko-KR" dirty="0">
                <a:latin typeface="Arial" panose="020B0604020202020204" pitchFamily="34" charset="0"/>
              </a:rPr>
              <a:t>2</a:t>
            </a:r>
          </a:p>
          <a:p>
            <a:pPr algn="dist" fontAlgn="base"/>
            <a:r>
              <a:rPr lang="en-US" altLang="ko-KR" dirty="0">
                <a:latin typeface="Arial" panose="020B0604020202020204" pitchFamily="34" charset="0"/>
              </a:rPr>
              <a:t> 3. </a:t>
            </a:r>
            <a:r>
              <a:rPr lang="ko-KR" altLang="en-US">
                <a:latin typeface="Arial" panose="020B0604020202020204" pitchFamily="34" charset="0"/>
              </a:rPr>
              <a:t>사업 수행 전략 </a:t>
            </a:r>
            <a:r>
              <a:rPr lang="en-US" altLang="ko-KR" dirty="0" smtClean="0">
                <a:latin typeface="Arial" panose="020B0604020202020204" pitchFamily="34" charset="0"/>
              </a:rPr>
              <a:t>------------------------------------------------------ </a:t>
            </a:r>
            <a:r>
              <a:rPr lang="en-US" altLang="ko-KR" dirty="0">
                <a:latin typeface="Arial" panose="020B0604020202020204" pitchFamily="34" charset="0"/>
              </a:rPr>
              <a:t>4</a:t>
            </a:r>
          </a:p>
          <a:p>
            <a:pPr algn="dist" fontAlgn="base"/>
            <a:r>
              <a:rPr lang="en-US" altLang="ko-KR" dirty="0">
                <a:latin typeface="Arial" panose="020B0604020202020204" pitchFamily="34" charset="0"/>
              </a:rPr>
              <a:t> 4. </a:t>
            </a:r>
            <a:r>
              <a:rPr lang="ko-KR" altLang="en-US">
                <a:latin typeface="Arial" panose="020B0604020202020204" pitchFamily="34" charset="0"/>
              </a:rPr>
              <a:t>사업 추진 일정 </a:t>
            </a:r>
            <a:r>
              <a:rPr lang="en-US" altLang="ko-KR" dirty="0" smtClean="0">
                <a:latin typeface="Arial" panose="020B0604020202020204" pitchFamily="34" charset="0"/>
              </a:rPr>
              <a:t>------------------------------------------------------ </a:t>
            </a:r>
            <a:r>
              <a:rPr lang="en-US" altLang="ko-KR" dirty="0">
                <a:latin typeface="Arial" panose="020B0604020202020204" pitchFamily="34" charset="0"/>
              </a:rPr>
              <a:t>6</a:t>
            </a:r>
          </a:p>
          <a:p>
            <a:pPr algn="dist" fontAlgn="base"/>
            <a:r>
              <a:rPr lang="en-US" altLang="ko-KR" dirty="0">
                <a:latin typeface="Arial" panose="020B0604020202020204" pitchFamily="34" charset="0"/>
              </a:rPr>
              <a:t> 5. </a:t>
            </a:r>
            <a:r>
              <a:rPr lang="ko-KR" altLang="en-US">
                <a:latin typeface="Arial" panose="020B0604020202020204" pitchFamily="34" charset="0"/>
              </a:rPr>
              <a:t>시스템 구성도 </a:t>
            </a:r>
            <a:r>
              <a:rPr lang="en-US" altLang="ko-KR" dirty="0" smtClean="0">
                <a:latin typeface="Arial" panose="020B0604020202020204" pitchFamily="34" charset="0"/>
              </a:rPr>
              <a:t>------------------------------------------------------- </a:t>
            </a:r>
            <a:r>
              <a:rPr lang="en-US" altLang="ko-KR" dirty="0">
                <a:latin typeface="Arial" panose="020B0604020202020204" pitchFamily="34" charset="0"/>
              </a:rPr>
              <a:t>7</a:t>
            </a:r>
          </a:p>
          <a:p>
            <a:pPr algn="dist" fontAlgn="base"/>
            <a:r>
              <a:rPr lang="en-US" altLang="ko-KR" dirty="0">
                <a:latin typeface="Arial" panose="020B0604020202020204" pitchFamily="34" charset="0"/>
              </a:rPr>
              <a:t> 6. </a:t>
            </a:r>
            <a:r>
              <a:rPr lang="ko-KR" altLang="en-US">
                <a:latin typeface="Arial" panose="020B0604020202020204" pitchFamily="34" charset="0"/>
              </a:rPr>
              <a:t>사업 수행 조직 </a:t>
            </a:r>
            <a:r>
              <a:rPr lang="en-US" altLang="ko-KR" dirty="0" smtClean="0">
                <a:latin typeface="Arial" panose="020B0604020202020204" pitchFamily="34" charset="0"/>
              </a:rPr>
              <a:t>------------------------------------------------------ </a:t>
            </a:r>
            <a:r>
              <a:rPr lang="en-US" altLang="ko-KR" dirty="0">
                <a:latin typeface="Arial" panose="020B0604020202020204" pitchFamily="34" charset="0"/>
              </a:rPr>
              <a:t>9</a:t>
            </a:r>
          </a:p>
          <a:p>
            <a:pPr algn="dist" fontAlgn="base"/>
            <a:r>
              <a:rPr lang="en-US" altLang="ko-KR" dirty="0" smtClean="0">
                <a:latin typeface="Arial" panose="020B0604020202020204" pitchFamily="34" charset="0"/>
              </a:rPr>
              <a:t> 7. </a:t>
            </a:r>
            <a:r>
              <a:rPr lang="ko-KR" altLang="en-US">
                <a:latin typeface="Arial" panose="020B0604020202020204" pitchFamily="34" charset="0"/>
              </a:rPr>
              <a:t>개발방법론 </a:t>
            </a:r>
            <a:r>
              <a:rPr lang="en-US" altLang="ko-KR" dirty="0" smtClean="0">
                <a:latin typeface="Arial" panose="020B0604020202020204" pitchFamily="34" charset="0"/>
              </a:rPr>
              <a:t>--------------------------------------------------------- 30</a:t>
            </a:r>
            <a:endParaRPr lang="en-US" altLang="ko-KR" dirty="0">
              <a:latin typeface="Arial" panose="020B0604020202020204" pitchFamily="34" charset="0"/>
            </a:endParaRPr>
          </a:p>
          <a:p>
            <a:pPr algn="dist" fontAlgn="base"/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</a:rPr>
              <a:t>8. </a:t>
            </a:r>
            <a:r>
              <a:rPr lang="ko-KR" altLang="en-US">
                <a:latin typeface="Arial" panose="020B0604020202020204" pitchFamily="34" charset="0"/>
              </a:rPr>
              <a:t>단계별 산출물 종류 및 제출시기 </a:t>
            </a:r>
            <a:r>
              <a:rPr lang="en-US" altLang="ko-KR" dirty="0" smtClean="0">
                <a:latin typeface="Arial" panose="020B0604020202020204" pitchFamily="34" charset="0"/>
              </a:rPr>
              <a:t>------------------------------ 35</a:t>
            </a:r>
            <a:endParaRPr lang="en-US" altLang="ko-KR" dirty="0">
              <a:latin typeface="Arial" panose="020B0604020202020204" pitchFamily="34" charset="0"/>
            </a:endParaRPr>
          </a:p>
          <a:p>
            <a:pPr algn="dist" fontAlgn="base"/>
            <a:r>
              <a:rPr lang="en-US" altLang="ko-KR" dirty="0" smtClean="0">
                <a:latin typeface="Arial" panose="020B0604020202020204" pitchFamily="34" charset="0"/>
              </a:rPr>
              <a:t> 9. </a:t>
            </a:r>
            <a:r>
              <a:rPr lang="ko-KR" altLang="en-US">
                <a:latin typeface="Arial" panose="020B0604020202020204" pitchFamily="34" charset="0"/>
              </a:rPr>
              <a:t>품질보증 </a:t>
            </a:r>
            <a:r>
              <a:rPr lang="en-US" altLang="ko-KR" dirty="0" smtClean="0">
                <a:latin typeface="Arial" panose="020B0604020202020204" pitchFamily="34" charset="0"/>
              </a:rPr>
              <a:t>----------------------------------------------------------- 36</a:t>
            </a:r>
            <a:endParaRPr lang="en-US" altLang="ko-KR" dirty="0">
              <a:latin typeface="Arial" panose="020B0604020202020204" pitchFamily="34" charset="0"/>
            </a:endParaRPr>
          </a:p>
          <a:p>
            <a:pPr algn="dist" fontAlgn="base"/>
            <a:r>
              <a:rPr lang="en-US" altLang="ko-KR" dirty="0" smtClean="0">
                <a:latin typeface="Arial" panose="020B0604020202020204" pitchFamily="34" charset="0"/>
              </a:rPr>
              <a:t>10. </a:t>
            </a:r>
            <a:r>
              <a:rPr lang="ko-KR" altLang="en-US">
                <a:latin typeface="Arial" panose="020B0604020202020204" pitchFamily="34" charset="0"/>
              </a:rPr>
              <a:t>위험관리 </a:t>
            </a:r>
            <a:r>
              <a:rPr lang="en-US" altLang="ko-KR" dirty="0" smtClean="0">
                <a:latin typeface="Arial" panose="020B0604020202020204" pitchFamily="34" charset="0"/>
              </a:rPr>
              <a:t>----------------------------------------------------------- 45</a:t>
            </a:r>
            <a:endParaRPr lang="en-US" altLang="ko-KR" dirty="0">
              <a:latin typeface="Arial" panose="020B0604020202020204" pitchFamily="34" charset="0"/>
            </a:endParaRPr>
          </a:p>
          <a:p>
            <a:pPr algn="dist" fontAlgn="base"/>
            <a:r>
              <a:rPr lang="en-US" altLang="ko-KR" dirty="0" smtClean="0">
                <a:latin typeface="Arial" panose="020B0604020202020204" pitchFamily="34" charset="0"/>
              </a:rPr>
              <a:t>11. </a:t>
            </a:r>
            <a:r>
              <a:rPr lang="ko-KR" altLang="en-US">
                <a:latin typeface="Arial" panose="020B0604020202020204" pitchFamily="34" charset="0"/>
              </a:rPr>
              <a:t>보고계획 및 진행보고 계획 </a:t>
            </a:r>
            <a:r>
              <a:rPr lang="en-US" altLang="ko-KR" dirty="0" smtClean="0">
                <a:latin typeface="Arial" panose="020B0604020202020204" pitchFamily="34" charset="0"/>
              </a:rPr>
              <a:t>------------------------------------ 48</a:t>
            </a:r>
            <a:endParaRPr lang="en-US" altLang="ko-KR" dirty="0">
              <a:latin typeface="Arial" panose="020B0604020202020204" pitchFamily="34" charset="0"/>
            </a:endParaRPr>
          </a:p>
          <a:p>
            <a:pPr algn="dist" fontAlgn="base"/>
            <a:r>
              <a:rPr lang="en-US" altLang="ko-KR" dirty="0" smtClean="0">
                <a:latin typeface="Arial" panose="020B0604020202020204" pitchFamily="34" charset="0"/>
              </a:rPr>
              <a:t>12. </a:t>
            </a:r>
            <a:r>
              <a:rPr lang="ko-KR" altLang="en-US">
                <a:latin typeface="Arial" panose="020B0604020202020204" pitchFamily="34" charset="0"/>
              </a:rPr>
              <a:t>진도관리 </a:t>
            </a:r>
            <a:r>
              <a:rPr lang="en-US" altLang="ko-KR" dirty="0" smtClean="0">
                <a:latin typeface="Arial" panose="020B0604020202020204" pitchFamily="34" charset="0"/>
              </a:rPr>
              <a:t>----------------------------------------------------------- 52</a:t>
            </a:r>
            <a:endParaRPr lang="en-US" altLang="ko-KR" dirty="0">
              <a:latin typeface="Arial" panose="020B0604020202020204" pitchFamily="34" charset="0"/>
            </a:endParaRPr>
          </a:p>
          <a:p>
            <a:pPr algn="dist" fontAlgn="base"/>
            <a:r>
              <a:rPr lang="en-US" altLang="ko-KR" dirty="0" smtClean="0">
                <a:latin typeface="Arial" panose="020B0604020202020204" pitchFamily="34" charset="0"/>
              </a:rPr>
              <a:t>13. </a:t>
            </a:r>
            <a:r>
              <a:rPr lang="ko-KR" altLang="en-US">
                <a:latin typeface="Arial" panose="020B0604020202020204" pitchFamily="34" charset="0"/>
              </a:rPr>
              <a:t>형상관리 </a:t>
            </a:r>
            <a:r>
              <a:rPr lang="en-US" altLang="ko-KR" dirty="0" smtClean="0">
                <a:latin typeface="Arial" panose="020B0604020202020204" pitchFamily="34" charset="0"/>
              </a:rPr>
              <a:t>----------------------------------------------------------- 53</a:t>
            </a:r>
            <a:endParaRPr lang="en-US" altLang="ko-KR" dirty="0">
              <a:latin typeface="Arial" panose="020B0604020202020204" pitchFamily="34" charset="0"/>
            </a:endParaRPr>
          </a:p>
          <a:p>
            <a:pPr algn="dist" fontAlgn="base"/>
            <a:r>
              <a:rPr lang="en-US" altLang="ko-KR" dirty="0" smtClean="0">
                <a:latin typeface="Arial" panose="020B0604020202020204" pitchFamily="34" charset="0"/>
              </a:rPr>
              <a:t>14. </a:t>
            </a:r>
            <a:r>
              <a:rPr lang="ko-KR" altLang="en-US">
                <a:latin typeface="Arial" panose="020B0604020202020204" pitchFamily="34" charset="0"/>
              </a:rPr>
              <a:t>문서관리 </a:t>
            </a:r>
            <a:r>
              <a:rPr lang="en-US" altLang="ko-KR" dirty="0" smtClean="0">
                <a:latin typeface="Arial" panose="020B0604020202020204" pitchFamily="34" charset="0"/>
              </a:rPr>
              <a:t>----------------------------------------------------------- 57</a:t>
            </a:r>
            <a:endParaRPr lang="en-US" altLang="ko-KR" dirty="0">
              <a:latin typeface="Arial" panose="020B0604020202020204" pitchFamily="34" charset="0"/>
            </a:endParaRPr>
          </a:p>
          <a:p>
            <a:pPr algn="dist" fontAlgn="base"/>
            <a:r>
              <a:rPr lang="en-US" altLang="ko-KR" dirty="0" smtClean="0">
                <a:latin typeface="Arial" panose="020B0604020202020204" pitchFamily="34" charset="0"/>
              </a:rPr>
              <a:t>15. </a:t>
            </a:r>
            <a:r>
              <a:rPr lang="ko-KR" altLang="en-US">
                <a:latin typeface="Arial" panose="020B0604020202020204" pitchFamily="34" charset="0"/>
              </a:rPr>
              <a:t>교육계획 </a:t>
            </a:r>
            <a:r>
              <a:rPr lang="en-US" altLang="ko-KR" dirty="0" smtClean="0">
                <a:latin typeface="Arial" panose="020B0604020202020204" pitchFamily="34" charset="0"/>
              </a:rPr>
              <a:t>----------------------------------------------------------- 60</a:t>
            </a:r>
            <a:endParaRPr lang="en-US" altLang="ko-KR" dirty="0">
              <a:latin typeface="Arial" panose="020B0604020202020204" pitchFamily="34" charset="0"/>
            </a:endParaRPr>
          </a:p>
          <a:p>
            <a:pPr algn="dist" fontAlgn="base"/>
            <a:r>
              <a:rPr lang="en-US" altLang="ko-KR" dirty="0" smtClean="0">
                <a:latin typeface="Arial" panose="020B0604020202020204" pitchFamily="34" charset="0"/>
              </a:rPr>
              <a:t>16. </a:t>
            </a:r>
            <a:r>
              <a:rPr lang="ko-KR" altLang="en-US">
                <a:latin typeface="Arial" panose="020B0604020202020204" pitchFamily="34" charset="0"/>
              </a:rPr>
              <a:t>유지보수계획 </a:t>
            </a:r>
            <a:r>
              <a:rPr lang="en-US" altLang="ko-KR" dirty="0" smtClean="0">
                <a:latin typeface="Arial" panose="020B0604020202020204" pitchFamily="34" charset="0"/>
              </a:rPr>
              <a:t>----------------------------------------------------- 64</a:t>
            </a:r>
            <a:endParaRPr lang="en-US" altLang="ko-KR" dirty="0">
              <a:latin typeface="Arial" panose="020B0604020202020204" pitchFamily="34" charset="0"/>
            </a:endParaRPr>
          </a:p>
          <a:p>
            <a:pPr algn="dist" fontAlgn="base"/>
            <a:r>
              <a:rPr lang="en-US" altLang="ko-KR" dirty="0" smtClean="0">
                <a:latin typeface="Arial" panose="020B0604020202020204" pitchFamily="34" charset="0"/>
              </a:rPr>
              <a:t>17. </a:t>
            </a:r>
            <a:r>
              <a:rPr lang="ko-KR" altLang="en-US">
                <a:latin typeface="Arial" panose="020B0604020202020204" pitchFamily="34" charset="0"/>
              </a:rPr>
              <a:t>기술이전계획 </a:t>
            </a:r>
            <a:r>
              <a:rPr lang="en-US" altLang="ko-KR" dirty="0" smtClean="0">
                <a:latin typeface="Arial" panose="020B0604020202020204" pitchFamily="34" charset="0"/>
              </a:rPr>
              <a:t>----------------------------------------------------- 71</a:t>
            </a:r>
            <a:endParaRPr lang="en-US" altLang="ko-KR" dirty="0">
              <a:latin typeface="Arial" panose="020B0604020202020204" pitchFamily="34" charset="0"/>
            </a:endParaRPr>
          </a:p>
          <a:p>
            <a:pPr algn="dist" fontAlgn="base"/>
            <a:r>
              <a:rPr lang="en-US" altLang="ko-KR" dirty="0" smtClean="0">
                <a:latin typeface="Arial" panose="020B0604020202020204" pitchFamily="34" charset="0"/>
              </a:rPr>
              <a:t>18. </a:t>
            </a:r>
            <a:r>
              <a:rPr lang="ko-KR" altLang="en-US">
                <a:latin typeface="Arial" panose="020B0604020202020204" pitchFamily="34" charset="0"/>
              </a:rPr>
              <a:t>비상대책 </a:t>
            </a:r>
            <a:r>
              <a:rPr lang="en-US" altLang="ko-KR" dirty="0" smtClean="0">
                <a:latin typeface="Arial" panose="020B0604020202020204" pitchFamily="34" charset="0"/>
              </a:rPr>
              <a:t>----------------------------------------------------------- 74</a:t>
            </a:r>
            <a:endParaRPr lang="en-US" altLang="ko-KR" dirty="0">
              <a:latin typeface="Arial" panose="020B0604020202020204" pitchFamily="34" charset="0"/>
            </a:endParaRPr>
          </a:p>
          <a:p>
            <a:pPr algn="dist" fontAlgn="base"/>
            <a:r>
              <a:rPr lang="en-US" altLang="ko-KR" dirty="0" smtClean="0">
                <a:latin typeface="Arial" panose="020B0604020202020204" pitchFamily="34" charset="0"/>
              </a:rPr>
              <a:t>19. </a:t>
            </a:r>
            <a:r>
              <a:rPr lang="ko-KR" altLang="en-US">
                <a:latin typeface="Arial" panose="020B0604020202020204" pitchFamily="34" charset="0"/>
              </a:rPr>
              <a:t>기밀보안 </a:t>
            </a:r>
            <a:r>
              <a:rPr lang="en-US" altLang="ko-KR" smtClean="0">
                <a:latin typeface="Arial" panose="020B0604020202020204" pitchFamily="34" charset="0"/>
              </a:rPr>
              <a:t>----------------------------------------------------------- 78</a:t>
            </a:r>
            <a:endParaRPr lang="en-US" altLang="ko-KR" dirty="0">
              <a:latin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083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융합사업팀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2860</TotalTime>
  <Words>133</Words>
  <Application>Microsoft Office PowerPoint</Application>
  <PresentationFormat>A4 용지(210x297mm)</PresentationFormat>
  <Paragraphs>22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1" baseType="lpstr">
      <vt:lpstr>HY견고딕</vt:lpstr>
      <vt:lpstr>굴림</vt:lpstr>
      <vt:lpstr>나눔고딕 ExtraBold</vt:lpstr>
      <vt:lpstr>나눔바른고딕</vt:lpstr>
      <vt:lpstr>맑은 고딕</vt:lpstr>
      <vt:lpstr>바탕체</vt:lpstr>
      <vt:lpstr>Arial</vt:lpstr>
      <vt:lpstr>Verdana</vt:lpstr>
      <vt:lpstr>Office Theme</vt:lpstr>
      <vt:lpstr>저작권기술 성능평가 시스템개선 및 고도화 사업</vt:lpstr>
      <vt:lpstr>목차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강유정</dc:creator>
  <cp:lastModifiedBy>신 창권</cp:lastModifiedBy>
  <cp:revision>190</cp:revision>
  <dcterms:created xsi:type="dcterms:W3CDTF">2017-02-14T08:25:27Z</dcterms:created>
  <dcterms:modified xsi:type="dcterms:W3CDTF">2018-06-05T04:45:36Z</dcterms:modified>
</cp:coreProperties>
</file>