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81"/>
  </p:notesMasterIdLst>
  <p:handoutMasterIdLst>
    <p:handoutMasterId r:id="rId82"/>
  </p:handout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9" r:id="rId55"/>
    <p:sldId id="318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</p:sldIdLst>
  <p:sldSz cx="6858000" cy="9906000" type="A4"/>
  <p:notesSz cx="7104063" cy="10234613"/>
  <p:embeddedFontLst>
    <p:embeddedFont>
      <p:font typeface="Verdana" panose="020B0604030504040204" pitchFamily="34" charset="0"/>
      <p:regular r:id="rId83"/>
      <p:bold r:id="rId84"/>
      <p:italic r:id="rId85"/>
      <p:boldItalic r:id="rId86"/>
    </p:embeddedFont>
    <p:embeddedFont>
      <p:font typeface="산돌고딕 L" panose="020B0600000101010101" charset="-127"/>
      <p:regular r:id="rId87"/>
    </p:embeddedFont>
    <p:embeddedFont>
      <p:font typeface="나눔고딕 ExtraBold" panose="020B0600000101010101" charset="-127"/>
      <p:bold r:id="rId88"/>
    </p:embeddedFont>
    <p:embeddedFont>
      <p:font typeface="Wingdings 2" panose="05020102010507070707" pitchFamily="18" charset="2"/>
      <p:regular r:id="rId89"/>
    </p:embeddedFont>
    <p:embeddedFont>
      <p:font typeface="나눔바른고딕" panose="020B0600000101010101" charset="-127"/>
      <p:regular r:id="rId90"/>
      <p:bold r:id="rId91"/>
    </p:embeddedFont>
    <p:embeddedFont>
      <p:font typeface="Wingdings 3" panose="05040102010807070707" pitchFamily="18" charset="2"/>
      <p:regular r:id="rId92"/>
    </p:embeddedFont>
    <p:embeddedFont>
      <p:font typeface="맑은 고딕" panose="020B0503020000020004" pitchFamily="50" charset="-127"/>
      <p:regular r:id="rId93"/>
      <p:bold r:id="rId94"/>
    </p:embeddedFont>
    <p:embeddedFont>
      <p:font typeface="HY견고딕" panose="02030600000101010101" pitchFamily="18" charset="-127"/>
      <p:regular r:id="rId9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3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1F497D"/>
    <a:srgbClr val="B3D8F3"/>
    <a:srgbClr val="A6B3C3"/>
    <a:srgbClr val="BFBFBF"/>
    <a:srgbClr val="4A9B82"/>
    <a:srgbClr val="D4EAF3"/>
    <a:srgbClr val="AAD2DC"/>
    <a:srgbClr val="BBC2C5"/>
    <a:srgbClr val="AFBA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3210" y="54"/>
      </p:cViewPr>
      <p:guideLst>
        <p:guide orient="horz" pos="473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-2562" y="-108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2.fntdata"/><Relationship Id="rId89" Type="http://schemas.openxmlformats.org/officeDocument/2006/relationships/font" Target="fonts/font7.fntdata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90" Type="http://schemas.openxmlformats.org/officeDocument/2006/relationships/font" Target="fonts/font8.fntdata"/><Relationship Id="rId95" Type="http://schemas.openxmlformats.org/officeDocument/2006/relationships/font" Target="fonts/font1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3.fntdata"/><Relationship Id="rId93" Type="http://schemas.openxmlformats.org/officeDocument/2006/relationships/font" Target="fonts/font11.fntdata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1.fntdata"/><Relationship Id="rId88" Type="http://schemas.openxmlformats.org/officeDocument/2006/relationships/font" Target="fonts/font6.fntdata"/><Relationship Id="rId91" Type="http://schemas.openxmlformats.org/officeDocument/2006/relationships/font" Target="fonts/font9.fntdata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4.fntdata"/><Relationship Id="rId94" Type="http://schemas.openxmlformats.org/officeDocument/2006/relationships/font" Target="fonts/font12.fntdata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5868A9F4-2CB2-4EA9-9BC7-BECA3F4FCD78}" type="datetimeFigureOut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2018-06-05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27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D3F3CBAF-0D6A-4AF4-A6E7-7C0F36AAAFC5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24088" y="768350"/>
            <a:ext cx="26558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75" y="4861155"/>
            <a:ext cx="5683914" cy="4605821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203" y="9720673"/>
            <a:ext cx="3079202" cy="512303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C36BD2B3-625E-4EB6-9FBC-E512F41E8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4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303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0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4" y="148467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4" y="1827406"/>
            <a:ext cx="6048375" cy="755472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4" y="1530904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75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625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5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6808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5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0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3076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8253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972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 userDrawn="1"/>
        </p:nvGrpSpPr>
        <p:grpSpPr>
          <a:xfrm>
            <a:off x="404814" y="2436569"/>
            <a:ext cx="6048375" cy="228610"/>
            <a:chOff x="404813" y="2436569"/>
            <a:chExt cx="6048375" cy="228610"/>
          </a:xfrm>
        </p:grpSpPr>
        <p:grpSp>
          <p:nvGrpSpPr>
            <p:cNvPr id="50" name="그룹 49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41" name="오각형 40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42" name="오각형 41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직사각형 47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49" name="직사각형 48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44" name="직사각형 58"/>
          <p:cNvSpPr>
            <a:spLocks noChangeArrowheads="1"/>
          </p:cNvSpPr>
          <p:nvPr userDrawn="1"/>
        </p:nvSpPr>
        <p:spPr bwMode="auto">
          <a:xfrm>
            <a:off x="404814" y="2779295"/>
            <a:ext cx="6048375" cy="660283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7" name="텍스트 개체 틀 46"/>
          <p:cNvSpPr>
            <a:spLocks noGrp="1"/>
          </p:cNvSpPr>
          <p:nvPr userDrawn="1">
            <p:ph type="body" sz="quarter" idx="10"/>
          </p:nvPr>
        </p:nvSpPr>
        <p:spPr>
          <a:xfrm>
            <a:off x="620714" y="2482794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75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625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5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314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4" y="215334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4" y="2496076"/>
            <a:ext cx="6048375" cy="6886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4" y="2199574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75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625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5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76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4" y="215334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4" y="2496076"/>
            <a:ext cx="6048375" cy="6886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4" y="2199574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75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625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5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8419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4" y="1924413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4" y="2267139"/>
            <a:ext cx="6048375" cy="71149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4" y="1970638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75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625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5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3581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3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4" y="2124438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4" y="2467164"/>
            <a:ext cx="6048375" cy="691496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4" y="217066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75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625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5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995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4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4" y="2324463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4" y="2667189"/>
            <a:ext cx="6048375" cy="671493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4" y="2370688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75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625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5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339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5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4" y="2486388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4" y="2829116"/>
            <a:ext cx="6048375" cy="65530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4" y="253261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75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625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5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9879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4" y="1878221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4" y="2220946"/>
            <a:ext cx="6048375" cy="716117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4" y="1924446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75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75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625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5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8902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/>
          </p:cNvSpPr>
          <p:nvPr userDrawn="1"/>
        </p:nvSpPr>
        <p:spPr bwMode="auto">
          <a:xfrm rot="16200000" flipH="1">
            <a:off x="3206007" y="6282395"/>
            <a:ext cx="445989" cy="68579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2" name="Text Box 284"/>
          <p:cNvSpPr txBox="1">
            <a:spLocks noChangeArrowheads="1"/>
          </p:cNvSpPr>
          <p:nvPr userDrawn="1"/>
        </p:nvSpPr>
        <p:spPr bwMode="auto">
          <a:xfrm>
            <a:off x="2371726" y="9605705"/>
            <a:ext cx="21177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fld id="{6D025DA5-BBB3-4D79-862D-181A20BF0B1D}" type="slidenum">
              <a:rPr lang="en-US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ko-KR" sz="120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6" name="그림 7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48223"/>
            <a:ext cx="605724" cy="299628"/>
          </a:xfrm>
          <a:prstGeom prst="rect">
            <a:avLst/>
          </a:prstGeom>
        </p:spPr>
      </p:pic>
      <p:grpSp>
        <p:nvGrpSpPr>
          <p:cNvPr id="6" name="그룹 5"/>
          <p:cNvGrpSpPr/>
          <p:nvPr userDrawn="1"/>
        </p:nvGrpSpPr>
        <p:grpSpPr>
          <a:xfrm>
            <a:off x="0" y="-3237"/>
            <a:ext cx="6885011" cy="1036746"/>
            <a:chOff x="-1" y="-3237"/>
            <a:chExt cx="6885011" cy="1036746"/>
          </a:xfrm>
        </p:grpSpPr>
        <p:pic>
          <p:nvPicPr>
            <p:cNvPr id="23" name="그림 2"/>
            <p:cNvPicPr>
              <a:picLocks noChangeAspect="1"/>
            </p:cNvPicPr>
            <p:nvPr userDrawn="1"/>
          </p:nvPicPr>
          <p:blipFill rotWithShape="1"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67" t="45149" r="15414" b="33851"/>
            <a:stretch/>
          </p:blipFill>
          <p:spPr bwMode="auto">
            <a:xfrm>
              <a:off x="-1" y="183385"/>
              <a:ext cx="798653" cy="758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그림 16"/>
            <p:cNvPicPr>
              <a:picLocks noChangeAspect="1"/>
            </p:cNvPicPr>
            <p:nvPr userDrawn="1"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" r="53659" b="74150"/>
            <a:stretch/>
          </p:blipFill>
          <p:spPr bwMode="auto">
            <a:xfrm rot="10800000">
              <a:off x="3183038" y="-3237"/>
              <a:ext cx="3701972" cy="101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 Box 71"/>
            <p:cNvSpPr txBox="1">
              <a:spLocks noChangeArrowheads="1"/>
            </p:cNvSpPr>
            <p:nvPr userDrawn="1"/>
          </p:nvSpPr>
          <p:spPr bwMode="auto">
            <a:xfrm>
              <a:off x="5284240" y="181419"/>
              <a:ext cx="144992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latinLnBrk="1">
                <a:defRPr/>
              </a:pPr>
              <a:r>
                <a:rPr kumimoji="0" lang="ko-KR" altLang="en-US" sz="1400" b="1" baseline="0" smtClean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사업수행계획서</a:t>
              </a:r>
              <a:endParaRPr kumimoji="0" lang="ko-KR" altLang="en-US" sz="1400" b="1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544" y="961509"/>
              <a:ext cx="6854456" cy="72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latin typeface="+mn-ea"/>
                <a:ea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4" y="9487539"/>
            <a:ext cx="1017352" cy="49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7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3" r:id="rId4"/>
    <p:sldLayoutId id="2147483700" r:id="rId5"/>
    <p:sldLayoutId id="2147483704" r:id="rId6"/>
    <p:sldLayoutId id="2147483705" r:id="rId7"/>
    <p:sldLayoutId id="2147483706" r:id="rId8"/>
    <p:sldLayoutId id="2147483701" r:id="rId9"/>
    <p:sldLayoutId id="2147483708" r:id="rId10"/>
    <p:sldLayoutId id="2147483709" r:id="rId11"/>
    <p:sldLayoutId id="2147483707" r:id="rId12"/>
    <p:sldLayoutId id="2147483702" r:id="rId13"/>
  </p:sldLayoutIdLst>
  <p:timing>
    <p:tnLst>
      <p:par>
        <p:cTn id="1" dur="indefinite" restart="never" nodeType="tmRoot"/>
      </p:par>
    </p:tnLst>
  </p:timing>
  <p:txStyles>
    <p:titleStyle>
      <a:lvl1pPr algn="l" defTabSz="68575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5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13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8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3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8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13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8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63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8" indent="-171438" algn="l" defTabSz="68575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5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0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6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51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6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01" algn="l" defTabSz="68575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pos="255" userDrawn="1">
          <p15:clr>
            <a:srgbClr val="F26B43"/>
          </p15:clr>
        </p15:guide>
        <p15:guide id="5" pos="4065" userDrawn="1">
          <p15:clr>
            <a:srgbClr val="F26B43"/>
          </p15:clr>
        </p15:guide>
        <p15:guide id="8" orient="horz" pos="648" userDrawn="1">
          <p15:clr>
            <a:srgbClr val="F26B43"/>
          </p15:clr>
        </p15:guide>
        <p15:guide id="9" pos="4247" userDrawn="1">
          <p15:clr>
            <a:srgbClr val="F26B43"/>
          </p15:clr>
        </p15:guide>
        <p15:guide id="10" orient="horz" pos="59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jpe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.png"/><Relationship Id="rId11" Type="http://schemas.openxmlformats.org/officeDocument/2006/relationships/image" Target="../media/image56.jpeg"/><Relationship Id="rId5" Type="http://schemas.openxmlformats.org/officeDocument/2006/relationships/image" Target="../media/image50.png"/><Relationship Id="rId10" Type="http://schemas.openxmlformats.org/officeDocument/2006/relationships/image" Target="../media/image55.jpeg"/><Relationship Id="rId4" Type="http://schemas.openxmlformats.org/officeDocument/2006/relationships/image" Target="../media/image49.jpeg"/><Relationship Id="rId9" Type="http://schemas.openxmlformats.org/officeDocument/2006/relationships/image" Target="../media/image54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4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7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png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3.wmf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1.png"/><Relationship Id="rId4" Type="http://schemas.openxmlformats.org/officeDocument/2006/relationships/image" Target="../media/image101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제안배경 및 목적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706476" y="466868"/>
            <a:ext cx="103341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제안배경 및 목적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66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1. </a:t>
            </a:r>
            <a:r>
              <a:rPr lang="ko-KR" altLang="en-US" sz="1600" dirty="0">
                <a:latin typeface="+mn-ea"/>
                <a:ea typeface="+mn-ea"/>
              </a:rPr>
              <a:t>제안배경 및 목적</a:t>
            </a:r>
            <a:endParaRPr lang="en-US" altLang="ko-KR" sz="1600" dirty="0">
              <a:latin typeface="+mn-ea"/>
              <a:ea typeface="+mn-ea"/>
            </a:endParaRPr>
          </a:p>
          <a:p>
            <a:pPr marL="171438" indent="-171438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>
                <a:latin typeface="+mn-ea"/>
                <a:ea typeface="+mn-ea"/>
              </a:rPr>
              <a:t>웹하드</a:t>
            </a:r>
            <a:r>
              <a:rPr lang="ko-KR" altLang="en-US" sz="1200" dirty="0">
                <a:latin typeface="+mn-ea"/>
                <a:ea typeface="+mn-ea"/>
              </a:rPr>
              <a:t> 등록제 시행</a:t>
            </a:r>
            <a:r>
              <a:rPr lang="en-US" altLang="ko-KR" sz="1200" dirty="0">
                <a:latin typeface="+mn-ea"/>
                <a:ea typeface="+mn-ea"/>
              </a:rPr>
              <a:t>(2012. 5. 20)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에 따라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웹하드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등록 요건인 저작권기술 성능평가 수행을 통하여 온라인 환경에서 유통되는 저작물에 대한 건전하고 안전한 저작물 유통환경 조성 </a:t>
            </a:r>
          </a:p>
          <a:p>
            <a:pPr marL="171438" indent="-171438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위원회의 성능평가를 통과한 기술을 적용한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웹하드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사업자에 대한 </a:t>
            </a:r>
            <a:r>
              <a:rPr lang="ko-KR" altLang="en-US" sz="1200" dirty="0">
                <a:latin typeface="+mn-ea"/>
                <a:ea typeface="+mn-ea"/>
              </a:rPr>
              <a:t>기술적 조치 이행여부 평가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를 통하여 </a:t>
            </a:r>
            <a:r>
              <a:rPr lang="ko-KR" altLang="en-US" sz="1200" dirty="0">
                <a:latin typeface="+mn-ea"/>
                <a:ea typeface="+mn-ea"/>
              </a:rPr>
              <a:t>기술적인 조치 운영</a:t>
            </a:r>
            <a:r>
              <a:rPr lang="en-US" altLang="ko-KR" sz="1200" dirty="0">
                <a:latin typeface="+mn-ea"/>
                <a:ea typeface="+mn-ea"/>
              </a:rPr>
              <a:t>·</a:t>
            </a:r>
            <a:r>
              <a:rPr lang="ko-KR" altLang="en-US" sz="1200" dirty="0">
                <a:latin typeface="+mn-ea"/>
                <a:ea typeface="+mn-ea"/>
              </a:rPr>
              <a:t>관리 강화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필요</a:t>
            </a:r>
          </a:p>
          <a:p>
            <a:pPr marL="171438" indent="-171438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국가연구개발사업의 성과평가 및 성과관리에 대응하기 위해 </a:t>
            </a:r>
            <a:r>
              <a:rPr lang="ko-KR" altLang="en-US" sz="1200" dirty="0">
                <a:latin typeface="+mn-ea"/>
                <a:ea typeface="+mn-ea"/>
              </a:rPr>
              <a:t>저작권기술 사업성과에 대한 체계적인 관리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필요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3" y="3116747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4446"/>
              <a:ext cx="5648605" cy="15234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배경 및 목적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79413" y="3632181"/>
            <a:ext cx="6094412" cy="5776933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9" y="4144882"/>
            <a:ext cx="5895975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53"/>
          <p:cNvGrpSpPr>
            <a:grpSpLocks/>
          </p:cNvGrpSpPr>
          <p:nvPr/>
        </p:nvGrpSpPr>
        <p:grpSpPr bwMode="auto">
          <a:xfrm>
            <a:off x="1447800" y="6227681"/>
            <a:ext cx="3933825" cy="755650"/>
            <a:chOff x="921" y="3644"/>
            <a:chExt cx="2478" cy="476"/>
          </a:xfrm>
        </p:grpSpPr>
        <p:grpSp>
          <p:nvGrpSpPr>
            <p:cNvPr id="28" name="Group 128"/>
            <p:cNvGrpSpPr>
              <a:grpSpLocks/>
            </p:cNvGrpSpPr>
            <p:nvPr/>
          </p:nvGrpSpPr>
          <p:grpSpPr bwMode="auto">
            <a:xfrm>
              <a:off x="921" y="3644"/>
              <a:ext cx="2478" cy="476"/>
              <a:chOff x="770" y="1889"/>
              <a:chExt cx="3262" cy="629"/>
            </a:xfrm>
          </p:grpSpPr>
          <p:sp>
            <p:nvSpPr>
              <p:cNvPr id="31" name="Freeform 129"/>
              <p:cNvSpPr>
                <a:spLocks/>
              </p:cNvSpPr>
              <p:nvPr/>
            </p:nvSpPr>
            <p:spPr bwMode="auto">
              <a:xfrm>
                <a:off x="770" y="2197"/>
                <a:ext cx="1183" cy="321"/>
              </a:xfrm>
              <a:custGeom>
                <a:avLst/>
                <a:gdLst>
                  <a:gd name="T0" fmla="*/ 764 w 944"/>
                  <a:gd name="T1" fmla="*/ 208 h 208"/>
                  <a:gd name="T2" fmla="*/ 944 w 944"/>
                  <a:gd name="T3" fmla="*/ 0 h 208"/>
                  <a:gd name="T4" fmla="*/ 0 w 944"/>
                  <a:gd name="T5" fmla="*/ 208 h 208"/>
                  <a:gd name="T6" fmla="*/ 764 w 944"/>
                  <a:gd name="T7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4" h="208">
                    <a:moveTo>
                      <a:pt x="764" y="208"/>
                    </a:moveTo>
                    <a:lnTo>
                      <a:pt x="944" y="0"/>
                    </a:lnTo>
                    <a:lnTo>
                      <a:pt x="0" y="208"/>
                    </a:lnTo>
                    <a:lnTo>
                      <a:pt x="764" y="20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9E3F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32" name="Freeform 130"/>
              <p:cNvSpPr>
                <a:spLocks/>
              </p:cNvSpPr>
              <p:nvPr/>
            </p:nvSpPr>
            <p:spPr bwMode="auto">
              <a:xfrm>
                <a:off x="2863" y="2192"/>
                <a:ext cx="1169" cy="326"/>
              </a:xfrm>
              <a:custGeom>
                <a:avLst/>
                <a:gdLst>
                  <a:gd name="T0" fmla="*/ 180 w 932"/>
                  <a:gd name="T1" fmla="*/ 212 h 212"/>
                  <a:gd name="T2" fmla="*/ 0 w 932"/>
                  <a:gd name="T3" fmla="*/ 0 h 212"/>
                  <a:gd name="T4" fmla="*/ 932 w 932"/>
                  <a:gd name="T5" fmla="*/ 212 h 212"/>
                  <a:gd name="T6" fmla="*/ 180 w 932"/>
                  <a:gd name="T7" fmla="*/ 212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32" h="212">
                    <a:moveTo>
                      <a:pt x="180" y="212"/>
                    </a:moveTo>
                    <a:lnTo>
                      <a:pt x="0" y="0"/>
                    </a:lnTo>
                    <a:lnTo>
                      <a:pt x="932" y="212"/>
                    </a:lnTo>
                    <a:lnTo>
                      <a:pt x="180" y="21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9E3F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33" name="Freeform 131"/>
              <p:cNvSpPr>
                <a:spLocks/>
              </p:cNvSpPr>
              <p:nvPr/>
            </p:nvSpPr>
            <p:spPr bwMode="auto">
              <a:xfrm>
                <a:off x="1498" y="1889"/>
                <a:ext cx="1813" cy="629"/>
              </a:xfrm>
              <a:custGeom>
                <a:avLst/>
                <a:gdLst>
                  <a:gd name="T0" fmla="*/ 211 w 1445"/>
                  <a:gd name="T1" fmla="*/ 408 h 408"/>
                  <a:gd name="T2" fmla="*/ 388 w 1445"/>
                  <a:gd name="T3" fmla="*/ 184 h 408"/>
                  <a:gd name="T4" fmla="*/ 0 w 1445"/>
                  <a:gd name="T5" fmla="*/ 264 h 408"/>
                  <a:gd name="T6" fmla="*/ 725 w 1445"/>
                  <a:gd name="T7" fmla="*/ 0 h 408"/>
                  <a:gd name="T8" fmla="*/ 1445 w 1445"/>
                  <a:gd name="T9" fmla="*/ 264 h 408"/>
                  <a:gd name="T10" fmla="*/ 1061 w 1445"/>
                  <a:gd name="T11" fmla="*/ 182 h 408"/>
                  <a:gd name="T12" fmla="*/ 1245 w 1445"/>
                  <a:gd name="T13" fmla="*/ 408 h 408"/>
                  <a:gd name="T14" fmla="*/ 211 w 1445"/>
                  <a:gd name="T15" fmla="*/ 408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45" h="408">
                    <a:moveTo>
                      <a:pt x="211" y="408"/>
                    </a:moveTo>
                    <a:lnTo>
                      <a:pt x="388" y="184"/>
                    </a:lnTo>
                    <a:lnTo>
                      <a:pt x="0" y="264"/>
                    </a:lnTo>
                    <a:lnTo>
                      <a:pt x="725" y="0"/>
                    </a:lnTo>
                    <a:lnTo>
                      <a:pt x="1445" y="264"/>
                    </a:lnTo>
                    <a:lnTo>
                      <a:pt x="1061" y="182"/>
                    </a:lnTo>
                    <a:lnTo>
                      <a:pt x="1245" y="408"/>
                    </a:lnTo>
                    <a:lnTo>
                      <a:pt x="211" y="40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9E3F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kern="0" dirty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sp>
          <p:nvSpPr>
            <p:cNvPr id="29" name="WordArt 134"/>
            <p:cNvSpPr>
              <a:spLocks noChangeArrowheads="1" noChangeShapeType="1" noTextEdit="1"/>
            </p:cNvSpPr>
            <p:nvPr/>
          </p:nvSpPr>
          <p:spPr bwMode="auto">
            <a:xfrm>
              <a:off x="1722" y="3826"/>
              <a:ext cx="876" cy="12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ko-KR" altLang="en-US" sz="1400" i="1" kern="10" dirty="0">
                  <a:solidFill>
                    <a:srgbClr val="003399"/>
                  </a:solidFill>
                  <a:latin typeface="+mn-ea"/>
                </a:rPr>
                <a:t>제안배경 및 필요성</a:t>
              </a:r>
            </a:p>
          </p:txBody>
        </p:sp>
      </p:grpSp>
      <p:sp>
        <p:nvSpPr>
          <p:cNvPr id="34" name="Rectangle 125"/>
          <p:cNvSpPr>
            <a:spLocks noChangeArrowheads="1"/>
          </p:cNvSpPr>
          <p:nvPr/>
        </p:nvSpPr>
        <p:spPr bwMode="auto">
          <a:xfrm>
            <a:off x="3052950" y="5867375"/>
            <a:ext cx="782265" cy="28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dirty="0">
                <a:latin typeface="+mn-ea"/>
                <a:ea typeface="+mn-ea"/>
              </a:rPr>
              <a:t>기술적인 조치 </a:t>
            </a:r>
            <a:endParaRPr lang="en-US" altLang="ko-KR" sz="1050" b="1" dirty="0">
              <a:latin typeface="+mn-ea"/>
              <a:ea typeface="+mn-ea"/>
            </a:endParaRPr>
          </a:p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dirty="0">
                <a:latin typeface="+mn-ea"/>
                <a:ea typeface="+mn-ea"/>
              </a:rPr>
              <a:t>실효성 제고</a:t>
            </a:r>
          </a:p>
        </p:txBody>
      </p:sp>
      <p:sp>
        <p:nvSpPr>
          <p:cNvPr id="35" name="Text Box 126"/>
          <p:cNvSpPr txBox="1">
            <a:spLocks noChangeArrowheads="1"/>
          </p:cNvSpPr>
          <p:nvPr/>
        </p:nvSpPr>
        <p:spPr bwMode="auto">
          <a:xfrm>
            <a:off x="4598574" y="5724443"/>
            <a:ext cx="1564531" cy="28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dirty="0">
                <a:latin typeface="+mn-ea"/>
                <a:ea typeface="+mn-ea"/>
              </a:rPr>
              <a:t>저작권기술 사업 시스템</a:t>
            </a:r>
            <a:endParaRPr lang="en-US" altLang="ko-KR" sz="1050" b="1" dirty="0">
              <a:latin typeface="+mn-ea"/>
              <a:ea typeface="+mn-ea"/>
            </a:endParaRPr>
          </a:p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dirty="0">
                <a:latin typeface="+mn-ea"/>
                <a:ea typeface="+mn-ea"/>
              </a:rPr>
              <a:t>구축을 통한 업무 효율성 제고</a:t>
            </a:r>
          </a:p>
        </p:txBody>
      </p:sp>
      <p:sp>
        <p:nvSpPr>
          <p:cNvPr id="36" name="Text Box 127"/>
          <p:cNvSpPr txBox="1">
            <a:spLocks noChangeArrowheads="1"/>
          </p:cNvSpPr>
          <p:nvPr/>
        </p:nvSpPr>
        <p:spPr bwMode="auto">
          <a:xfrm>
            <a:off x="877775" y="5727618"/>
            <a:ext cx="1173398" cy="28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dirty="0">
                <a:latin typeface="+mn-ea"/>
                <a:ea typeface="+mn-ea"/>
              </a:rPr>
              <a:t>저작권기술 성능평가 </a:t>
            </a:r>
            <a:endParaRPr lang="en-US" altLang="ko-KR" sz="1050" b="1" dirty="0">
              <a:latin typeface="+mn-ea"/>
              <a:ea typeface="+mn-ea"/>
            </a:endParaRPr>
          </a:p>
          <a:p>
            <a:pPr algn="ctr" eaLnBrk="1" hangingPunct="1">
              <a:lnSpc>
                <a:spcPts val="800"/>
              </a:lnSpc>
              <a:spcBef>
                <a:spcPct val="50000"/>
              </a:spcBef>
              <a:defRPr/>
            </a:pPr>
            <a:r>
              <a:rPr lang="ko-KR" altLang="en-US" sz="1050" b="1" dirty="0" smtClean="0">
                <a:latin typeface="+mn-ea"/>
                <a:ea typeface="+mn-ea"/>
              </a:rPr>
              <a:t>시스템 개선 및 고도화</a:t>
            </a:r>
            <a:endParaRPr lang="en-US" altLang="ko-KR" sz="1050" b="1" dirty="0">
              <a:latin typeface="+mn-ea"/>
              <a:ea typeface="+mn-ea"/>
            </a:endParaRPr>
          </a:p>
        </p:txBody>
      </p:sp>
      <p:pic>
        <p:nvPicPr>
          <p:cNvPr id="37" name="Picture 2" descr="그림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6"/>
          <a:stretch>
            <a:fillRect/>
          </a:stretch>
        </p:blipFill>
        <p:spPr bwMode="auto">
          <a:xfrm>
            <a:off x="619125" y="3995656"/>
            <a:ext cx="5583238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" name="그룹 137"/>
          <p:cNvGrpSpPr>
            <a:grpSpLocks/>
          </p:cNvGrpSpPr>
          <p:nvPr/>
        </p:nvGrpSpPr>
        <p:grpSpPr bwMode="auto">
          <a:xfrm>
            <a:off x="496889" y="6942056"/>
            <a:ext cx="1914525" cy="2132012"/>
            <a:chOff x="561975" y="6434138"/>
            <a:chExt cx="1858913" cy="2767334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63564" y="6718300"/>
              <a:ext cx="1857324" cy="2483172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rgbClr val="B2B2B2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40" name="Group 6"/>
            <p:cNvGrpSpPr>
              <a:grpSpLocks/>
            </p:cNvGrpSpPr>
            <p:nvPr/>
          </p:nvGrpSpPr>
          <p:grpSpPr bwMode="auto">
            <a:xfrm>
              <a:off x="561975" y="6434138"/>
              <a:ext cx="1858684" cy="634031"/>
              <a:chOff x="2171" y="1299"/>
              <a:chExt cx="1696" cy="401"/>
            </a:xfrm>
          </p:grpSpPr>
          <p:sp>
            <p:nvSpPr>
              <p:cNvPr id="41" name="AutoShape 7"/>
              <p:cNvSpPr>
                <a:spLocks noChangeArrowheads="1"/>
              </p:cNvSpPr>
              <p:nvPr/>
            </p:nvSpPr>
            <p:spPr bwMode="auto">
              <a:xfrm>
                <a:off x="2171" y="1316"/>
                <a:ext cx="1696" cy="384"/>
              </a:xfrm>
              <a:prstGeom prst="roundRect">
                <a:avLst>
                  <a:gd name="adj" fmla="val 0"/>
                </a:avLst>
              </a:prstGeom>
              <a:pattFill prst="dkHorz">
                <a:fgClr>
                  <a:srgbClr val="5789C5"/>
                </a:fgClr>
                <a:bgClr>
                  <a:srgbClr val="709BC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100" dirty="0">
                    <a:solidFill>
                      <a:srgbClr val="FFFFFF"/>
                    </a:solidFill>
                    <a:latin typeface="+mn-ea"/>
                    <a:ea typeface="+mn-ea"/>
                  </a:rPr>
                  <a:t>저작권기술 성능평가</a:t>
                </a:r>
              </a:p>
            </p:txBody>
          </p:sp>
          <p:sp>
            <p:nvSpPr>
              <p:cNvPr id="42" name="AutoShape 8"/>
              <p:cNvSpPr>
                <a:spLocks noChangeArrowheads="1"/>
              </p:cNvSpPr>
              <p:nvPr/>
            </p:nvSpPr>
            <p:spPr bwMode="auto">
              <a:xfrm>
                <a:off x="2171" y="1299"/>
                <a:ext cx="1696" cy="25"/>
              </a:xfrm>
              <a:prstGeom prst="roundRect">
                <a:avLst>
                  <a:gd name="adj" fmla="val 0"/>
                </a:avLst>
              </a:prstGeom>
              <a:solidFill>
                <a:srgbClr val="3263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36000" rIns="36000" bIns="252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lang="ko-KR" altLang="ko-KR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</p:grpSp>
      <p:pic>
        <p:nvPicPr>
          <p:cNvPr id="43" name="Picture 3" descr="화살표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5292643"/>
            <a:ext cx="2127250" cy="428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그룹 143"/>
          <p:cNvGrpSpPr>
            <a:grpSpLocks/>
          </p:cNvGrpSpPr>
          <p:nvPr/>
        </p:nvGrpSpPr>
        <p:grpSpPr bwMode="auto">
          <a:xfrm>
            <a:off x="2492376" y="6942056"/>
            <a:ext cx="1858963" cy="2132012"/>
            <a:chOff x="2667506" y="6434137"/>
            <a:chExt cx="1858913" cy="2767335"/>
          </a:xfrm>
        </p:grpSpPr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2669095" y="6718300"/>
              <a:ext cx="1857324" cy="2483172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rgbClr val="B2B2B2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>
              <a:lvl1pPr marL="171450" indent="-1714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endParaRPr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Char char="§"/>
              </a:pPr>
              <a:endParaRPr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46" name="Group 6"/>
            <p:cNvGrpSpPr>
              <a:grpSpLocks/>
            </p:cNvGrpSpPr>
            <p:nvPr/>
          </p:nvGrpSpPr>
          <p:grpSpPr bwMode="auto">
            <a:xfrm>
              <a:off x="2667506" y="6434137"/>
              <a:ext cx="1858684" cy="627706"/>
              <a:chOff x="2171" y="1299"/>
              <a:chExt cx="1696" cy="397"/>
            </a:xfrm>
          </p:grpSpPr>
          <p:sp>
            <p:nvSpPr>
              <p:cNvPr id="47" name="AutoShape 7"/>
              <p:cNvSpPr>
                <a:spLocks noChangeArrowheads="1"/>
              </p:cNvSpPr>
              <p:nvPr/>
            </p:nvSpPr>
            <p:spPr bwMode="auto">
              <a:xfrm>
                <a:off x="2171" y="1316"/>
                <a:ext cx="1696" cy="380"/>
              </a:xfrm>
              <a:prstGeom prst="roundRect">
                <a:avLst>
                  <a:gd name="adj" fmla="val 0"/>
                </a:avLst>
              </a:prstGeom>
              <a:pattFill prst="dkHorz">
                <a:fgClr>
                  <a:srgbClr val="5789C5"/>
                </a:fgClr>
                <a:bgClr>
                  <a:srgbClr val="709BC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100" dirty="0">
                    <a:solidFill>
                      <a:srgbClr val="FFFFFF"/>
                    </a:solidFill>
                    <a:latin typeface="+mn-ea"/>
                    <a:ea typeface="+mn-ea"/>
                  </a:rPr>
                  <a:t>기술적인 조치</a:t>
                </a:r>
              </a:p>
            </p:txBody>
          </p:sp>
          <p:sp>
            <p:nvSpPr>
              <p:cNvPr id="48" name="AutoShape 8"/>
              <p:cNvSpPr>
                <a:spLocks noChangeArrowheads="1"/>
              </p:cNvSpPr>
              <p:nvPr/>
            </p:nvSpPr>
            <p:spPr bwMode="auto">
              <a:xfrm>
                <a:off x="2171" y="1299"/>
                <a:ext cx="1696" cy="25"/>
              </a:xfrm>
              <a:prstGeom prst="roundRect">
                <a:avLst>
                  <a:gd name="adj" fmla="val 0"/>
                </a:avLst>
              </a:prstGeom>
              <a:solidFill>
                <a:srgbClr val="3263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36000" rIns="36000" bIns="252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lang="ko-KR" altLang="ko-KR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49" name="그룹 148"/>
          <p:cNvGrpSpPr>
            <a:grpSpLocks/>
          </p:cNvGrpSpPr>
          <p:nvPr/>
        </p:nvGrpSpPr>
        <p:grpSpPr bwMode="auto">
          <a:xfrm>
            <a:off x="4486275" y="6942057"/>
            <a:ext cx="1900238" cy="2124075"/>
            <a:chOff x="4633782" y="6434137"/>
            <a:chExt cx="1858913" cy="2767335"/>
          </a:xfrm>
        </p:grpSpPr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4635371" y="6718300"/>
              <a:ext cx="1857324" cy="2483172"/>
            </a:xfrm>
            <a:prstGeom prst="rect">
              <a:avLst/>
            </a:prstGeom>
            <a:solidFill>
              <a:srgbClr val="F2F2F2"/>
            </a:solidFill>
            <a:ln w="9525" algn="ctr">
              <a:solidFill>
                <a:srgbClr val="B2B2B2">
                  <a:alpha val="50195"/>
                </a:srgbClr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18" charset="-127"/>
                  <a:ea typeface="산돌고딕 L" pitchFamily="18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grpSp>
          <p:nvGrpSpPr>
            <p:cNvPr id="51" name="Group 6"/>
            <p:cNvGrpSpPr>
              <a:grpSpLocks/>
            </p:cNvGrpSpPr>
            <p:nvPr/>
          </p:nvGrpSpPr>
          <p:grpSpPr bwMode="auto">
            <a:xfrm>
              <a:off x="4633782" y="6434137"/>
              <a:ext cx="1858684" cy="624544"/>
              <a:chOff x="2171" y="1299"/>
              <a:chExt cx="1696" cy="395"/>
            </a:xfrm>
          </p:grpSpPr>
          <p:sp>
            <p:nvSpPr>
              <p:cNvPr id="52" name="AutoShape 7"/>
              <p:cNvSpPr>
                <a:spLocks noChangeArrowheads="1"/>
              </p:cNvSpPr>
              <p:nvPr/>
            </p:nvSpPr>
            <p:spPr bwMode="auto">
              <a:xfrm>
                <a:off x="2171" y="1316"/>
                <a:ext cx="1696" cy="378"/>
              </a:xfrm>
              <a:prstGeom prst="roundRect">
                <a:avLst>
                  <a:gd name="adj" fmla="val 0"/>
                </a:avLst>
              </a:prstGeom>
              <a:pattFill prst="dkHorz">
                <a:fgClr>
                  <a:srgbClr val="5789C5"/>
                </a:fgClr>
                <a:bgClr>
                  <a:srgbClr val="709BCE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/>
                <a:r>
                  <a:rPr lang="ko-KR" altLang="en-US" sz="1100" dirty="0">
                    <a:solidFill>
                      <a:srgbClr val="FFFFFF"/>
                    </a:solidFill>
                    <a:latin typeface="+mn-ea"/>
                    <a:ea typeface="+mn-ea"/>
                  </a:rPr>
                  <a:t>사업관리 시스템 구축</a:t>
                </a:r>
              </a:p>
            </p:txBody>
          </p:sp>
          <p:sp>
            <p:nvSpPr>
              <p:cNvPr id="53" name="AutoShape 8"/>
              <p:cNvSpPr>
                <a:spLocks noChangeArrowheads="1"/>
              </p:cNvSpPr>
              <p:nvPr/>
            </p:nvSpPr>
            <p:spPr bwMode="auto">
              <a:xfrm>
                <a:off x="2171" y="1299"/>
                <a:ext cx="1696" cy="25"/>
              </a:xfrm>
              <a:prstGeom prst="roundRect">
                <a:avLst>
                  <a:gd name="adj" fmla="val 0"/>
                </a:avLst>
              </a:prstGeom>
              <a:solidFill>
                <a:srgbClr val="3263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6000" tIns="36000" rIns="36000" bIns="252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itchFamily="18" charset="-127"/>
                    <a:ea typeface="산돌고딕 L" pitchFamily="18" charset="-127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endParaRPr lang="ko-KR" altLang="ko-KR" sz="11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54" name="TextBox 154"/>
          <p:cNvSpPr txBox="1">
            <a:spLocks noChangeArrowheads="1"/>
          </p:cNvSpPr>
          <p:nvPr/>
        </p:nvSpPr>
        <p:spPr bwMode="auto">
          <a:xfrm>
            <a:off x="4487899" y="7469261"/>
            <a:ext cx="1889089" cy="152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dirty="0">
                <a:latin typeface="+mn-ea"/>
                <a:ea typeface="+mn-ea"/>
              </a:rPr>
              <a:t>국가 연구 개발 사업에 대한 성과평가</a:t>
            </a:r>
            <a:endParaRPr lang="en-US" altLang="ko-KR" sz="105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dirty="0">
                <a:latin typeface="+mn-ea"/>
                <a:ea typeface="+mn-ea"/>
              </a:rPr>
              <a:t>저작권기술에 대한 성과관리</a:t>
            </a:r>
            <a:endParaRPr lang="en-US" altLang="ko-KR" sz="105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dirty="0">
                <a:latin typeface="+mn-ea"/>
                <a:ea typeface="+mn-ea"/>
              </a:rPr>
              <a:t>사업관리 시스템 구축을 통한 저작권기술에 대한 체계적인 관리</a:t>
            </a:r>
            <a:endParaRPr lang="en-US" altLang="ko-KR" sz="1050" dirty="0">
              <a:latin typeface="+mn-ea"/>
              <a:ea typeface="+mn-ea"/>
            </a:endParaRPr>
          </a:p>
        </p:txBody>
      </p:sp>
      <p:sp>
        <p:nvSpPr>
          <p:cNvPr id="55" name="WordArt 124"/>
          <p:cNvSpPr>
            <a:spLocks noChangeArrowheads="1" noChangeShapeType="1" noTextEdit="1"/>
          </p:cNvSpPr>
          <p:nvPr/>
        </p:nvSpPr>
        <p:spPr bwMode="auto">
          <a:xfrm>
            <a:off x="836831" y="4175044"/>
            <a:ext cx="5287526" cy="322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b="1" kern="10" dirty="0">
                <a:gradFill rotWithShape="1">
                  <a:gsLst>
                    <a:gs pos="0">
                      <a:srgbClr val="0026C8"/>
                    </a:gs>
                    <a:gs pos="100000">
                      <a:srgbClr val="00125D"/>
                    </a:gs>
                  </a:gsLst>
                  <a:lin ang="5400000" scaled="1"/>
                </a:gradFill>
                <a:latin typeface="+mn-ea"/>
              </a:rPr>
              <a:t>저작권 기술 성능평가 </a:t>
            </a:r>
            <a:r>
              <a:rPr lang="ko-KR" altLang="en-US" b="1" kern="10" dirty="0" smtClean="0">
                <a:gradFill rotWithShape="1">
                  <a:gsLst>
                    <a:gs pos="0">
                      <a:srgbClr val="0026C8"/>
                    </a:gs>
                    <a:gs pos="100000">
                      <a:srgbClr val="00125D"/>
                    </a:gs>
                  </a:gsLst>
                  <a:lin ang="5400000" scaled="1"/>
                </a:gradFill>
                <a:latin typeface="+mn-ea"/>
              </a:rPr>
              <a:t>시스템 개선 및 고도화를 </a:t>
            </a:r>
            <a:r>
              <a:rPr lang="ko-KR" altLang="en-US" b="1" kern="10" dirty="0">
                <a:gradFill rotWithShape="1">
                  <a:gsLst>
                    <a:gs pos="0">
                      <a:srgbClr val="0026C8"/>
                    </a:gs>
                    <a:gs pos="100000">
                      <a:srgbClr val="00125D"/>
                    </a:gs>
                  </a:gsLst>
                  <a:lin ang="5400000" scaled="1"/>
                </a:gradFill>
                <a:latin typeface="+mn-ea"/>
              </a:rPr>
              <a:t>통한</a:t>
            </a:r>
          </a:p>
        </p:txBody>
      </p:sp>
      <p:sp>
        <p:nvSpPr>
          <p:cNvPr id="56" name="WordArt 124"/>
          <p:cNvSpPr>
            <a:spLocks noChangeArrowheads="1" noChangeShapeType="1" noTextEdit="1"/>
          </p:cNvSpPr>
          <p:nvPr/>
        </p:nvSpPr>
        <p:spPr bwMode="auto">
          <a:xfrm>
            <a:off x="2065338" y="4679868"/>
            <a:ext cx="2709862" cy="3238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b="1" kern="10" dirty="0">
                <a:gradFill rotWithShape="1">
                  <a:gsLst>
                    <a:gs pos="0">
                      <a:srgbClr val="0026C8"/>
                    </a:gs>
                    <a:gs pos="100000">
                      <a:srgbClr val="00125D"/>
                    </a:gs>
                  </a:gsLst>
                  <a:lin ang="5400000" scaled="1"/>
                </a:gradFill>
                <a:latin typeface="+mn-ea"/>
              </a:rPr>
              <a:t>기술적 조치 실효성 제고</a:t>
            </a:r>
          </a:p>
        </p:txBody>
      </p:sp>
      <p:sp>
        <p:nvSpPr>
          <p:cNvPr id="57" name="TextBox 157"/>
          <p:cNvSpPr txBox="1">
            <a:spLocks noChangeArrowheads="1"/>
          </p:cNvSpPr>
          <p:nvPr/>
        </p:nvSpPr>
        <p:spPr bwMode="auto">
          <a:xfrm>
            <a:off x="2493963" y="7469261"/>
            <a:ext cx="1863725" cy="128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dirty="0" err="1">
                <a:latin typeface="+mn-ea"/>
                <a:ea typeface="+mn-ea"/>
              </a:rPr>
              <a:t>웹하드</a:t>
            </a:r>
            <a:r>
              <a:rPr lang="ko-KR" altLang="en-US" sz="1050" dirty="0">
                <a:latin typeface="+mn-ea"/>
                <a:ea typeface="+mn-ea"/>
              </a:rPr>
              <a:t> 등록 요건에 따른 성능평가 인증 업체의 기술 적용</a:t>
            </a:r>
            <a:endParaRPr lang="en-US" altLang="ko-KR" sz="105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dirty="0">
                <a:latin typeface="+mn-ea"/>
                <a:ea typeface="+mn-ea"/>
              </a:rPr>
              <a:t>기술적인 조치를 통한 저작물에 대한 건전하고 안전한 유통환경 조성</a:t>
            </a:r>
            <a:endParaRPr lang="en-US" altLang="ko-KR" sz="1050" dirty="0">
              <a:latin typeface="+mn-ea"/>
              <a:ea typeface="+mn-ea"/>
            </a:endParaRPr>
          </a:p>
        </p:txBody>
      </p:sp>
      <p:sp>
        <p:nvSpPr>
          <p:cNvPr id="58" name="TextBox 153"/>
          <p:cNvSpPr txBox="1">
            <a:spLocks noChangeArrowheads="1"/>
          </p:cNvSpPr>
          <p:nvPr/>
        </p:nvSpPr>
        <p:spPr bwMode="auto">
          <a:xfrm>
            <a:off x="512762" y="7469261"/>
            <a:ext cx="1970088" cy="128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dirty="0">
                <a:latin typeface="+mn-ea"/>
                <a:ea typeface="+mn-ea"/>
              </a:rPr>
              <a:t>저작권기술에 대한 성능평가를 수행</a:t>
            </a:r>
            <a:endParaRPr lang="en-US" altLang="ko-KR" sz="105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dirty="0">
                <a:latin typeface="+mn-ea"/>
                <a:ea typeface="+mn-ea"/>
              </a:rPr>
              <a:t>성능평가 통과 기술에 대한 </a:t>
            </a:r>
            <a:r>
              <a:rPr lang="ko-KR" altLang="en-US" sz="1050" dirty="0" err="1">
                <a:latin typeface="+mn-ea"/>
                <a:ea typeface="+mn-ea"/>
              </a:rPr>
              <a:t>웹하드</a:t>
            </a:r>
            <a:r>
              <a:rPr lang="ko-KR" altLang="en-US" sz="1050" dirty="0">
                <a:latin typeface="+mn-ea"/>
                <a:ea typeface="+mn-ea"/>
              </a:rPr>
              <a:t> 적용 점검</a:t>
            </a:r>
            <a:endParaRPr lang="en-US" altLang="ko-KR" sz="105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50" dirty="0">
                <a:latin typeface="+mn-ea"/>
                <a:ea typeface="+mn-ea"/>
              </a:rPr>
              <a:t>기술적인 조치의 실효성 제고</a:t>
            </a:r>
            <a:endParaRPr lang="en-US" altLang="ko-KR" sz="105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07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13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6.2. </a:t>
            </a:r>
            <a:r>
              <a:rPr lang="ko-KR" altLang="en-US" sz="1600" smtClean="0">
                <a:latin typeface="+mn-ea"/>
                <a:ea typeface="+mn-ea"/>
              </a:rPr>
              <a:t>투입인력 총괄표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55685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>
                  <a:latin typeface="+mn-ea"/>
                </a:rPr>
                <a:t>사업수행 인력현황 총괄표</a:t>
              </a:r>
            </a:p>
          </p:txBody>
        </p:sp>
      </p:grpSp>
      <p:graphicFrame>
        <p:nvGraphicFramePr>
          <p:cNvPr id="16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87768"/>
              </p:ext>
            </p:extLst>
          </p:nvPr>
        </p:nvGraphicFramePr>
        <p:xfrm>
          <a:off x="404813" y="2023662"/>
          <a:ext cx="6048524" cy="7358464"/>
        </p:xfrm>
        <a:graphic>
          <a:graphicData uri="http://schemas.openxmlformats.org/drawingml/2006/table">
            <a:tbl>
              <a:tblPr/>
              <a:tblGrid>
                <a:gridCol w="728390"/>
                <a:gridCol w="570884"/>
                <a:gridCol w="445169"/>
                <a:gridCol w="658332"/>
                <a:gridCol w="460832"/>
                <a:gridCol w="658332"/>
                <a:gridCol w="1267040"/>
                <a:gridCol w="792480"/>
                <a:gridCol w="467065"/>
              </a:tblGrid>
              <a:tr h="685202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분야별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성명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등급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학력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참여직위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참여율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537734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사업총괄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김은상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특급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학사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PMO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사업총괄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굿씽크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734">
                <a:tc rowSpan="2"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사업수행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곽종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46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특급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학사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사업수행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굿씽크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734">
                <a:tc vMerge="1"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신창권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50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특급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석사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시스템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58%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734">
                <a:tc rowSpan="3"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김영균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고급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학사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사업관리시스템 개발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굿씽크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83%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7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이주리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39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중급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과장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사업관리시스템 개발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굿씽크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83%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734">
                <a:tc vMerge="1"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3211" marB="43211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윤석정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고급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학사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책임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저작권기술 관리시스템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42%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734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김민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38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고급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학사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책임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품질관리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17%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734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디자인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김선영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고급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학사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책임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디자이너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17%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7734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퍼블리싱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김유진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중급기능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고졸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사원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퍼블리싱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17%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319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자료입력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고졸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사원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운영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굿씽크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83%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18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사업관리시스템 지원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자료입력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고졸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사원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사업관리시스템 자료 입력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굿씽크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83%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319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데이타셋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자료입력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고졸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사원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데이터셋 구축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굿씽크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50%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19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6. </a:t>
            </a:r>
            <a:r>
              <a:rPr lang="ko-KR" altLang="en-US" smtClean="0">
                <a:latin typeface="+mn-ea"/>
                <a:ea typeface="+mn-ea"/>
              </a:rPr>
              <a:t>사업 수행 조직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8" name="Text Box 50"/>
          <p:cNvSpPr txBox="1">
            <a:spLocks noChangeArrowheads="1"/>
          </p:cNvSpPr>
          <p:nvPr/>
        </p:nvSpPr>
        <p:spPr bwMode="auto">
          <a:xfrm>
            <a:off x="5578234" y="694469"/>
            <a:ext cx="116166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6.2. </a:t>
            </a:r>
            <a:r>
              <a:rPr lang="ko-KR" altLang="en-US" smtClean="0">
                <a:latin typeface="+mn-ea"/>
                <a:ea typeface="+mn-ea"/>
              </a:rPr>
              <a:t>투입인력  총괄표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244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404812" y="142355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 공수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6" name="Group 235"/>
          <p:cNvGraphicFramePr>
            <a:graphicFrameLocks noGrp="1"/>
          </p:cNvGraphicFramePr>
          <p:nvPr>
            <p:extLst/>
          </p:nvPr>
        </p:nvGraphicFramePr>
        <p:xfrm>
          <a:off x="404813" y="1793182"/>
          <a:ext cx="6048373" cy="7588943"/>
        </p:xfrm>
        <a:graphic>
          <a:graphicData uri="http://schemas.openxmlformats.org/drawingml/2006/table">
            <a:tbl>
              <a:tblPr/>
              <a:tblGrid>
                <a:gridCol w="944561"/>
                <a:gridCol w="1114122"/>
                <a:gridCol w="690578"/>
                <a:gridCol w="549852"/>
                <a:gridCol w="549852"/>
                <a:gridCol w="549852"/>
                <a:gridCol w="549852"/>
                <a:gridCol w="549852"/>
                <a:gridCol w="549852"/>
              </a:tblGrid>
              <a:tr h="40181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인원계획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(M/M)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M+1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M+2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M+3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M+4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M+5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2318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PMO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사업관리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개발관리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1.8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3184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성능평가 시스템 고도화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3184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성능평가 도구 고도화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3184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사업관리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9.5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13.0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318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산출물 품질 활동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318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디자인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디자인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퍼블리싱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0.8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318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데이타셋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원본 구축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변형물 구축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318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성능평가 운영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자료입력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5.0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10.0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3184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38.0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2.2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8.0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8.1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6.7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7.0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     </a:t>
                      </a:r>
                      <a:r>
                        <a:rPr lang="en-US" altLang="ko-KR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나눔바른고딕" panose="020B0600000101010101" charset="-127"/>
                          <a:ea typeface="나눔바른고딕" panose="020B0600000101010101" charset="-127"/>
                        </a:rPr>
                        <a:t>6.0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</a:tr>
            </a:tbl>
          </a:graphicData>
        </a:graphic>
      </p:graphicFrame>
      <p:sp>
        <p:nvSpPr>
          <p:cNvPr id="1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1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6.3. </a:t>
            </a:r>
            <a:r>
              <a:rPr lang="ko-KR" altLang="en-US" sz="1600" smtClean="0">
                <a:latin typeface="+mn-ea"/>
                <a:ea typeface="+mn-ea"/>
              </a:rPr>
              <a:t>투입 공수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1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19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6. </a:t>
            </a:r>
            <a:r>
              <a:rPr lang="ko-KR" altLang="en-US" smtClean="0">
                <a:latin typeface="+mn-ea"/>
                <a:ea typeface="+mn-ea"/>
              </a:rPr>
              <a:t>사업 수행 조직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8" name="Text Box 50"/>
          <p:cNvSpPr txBox="1">
            <a:spLocks noChangeArrowheads="1"/>
          </p:cNvSpPr>
          <p:nvPr/>
        </p:nvSpPr>
        <p:spPr bwMode="auto">
          <a:xfrm>
            <a:off x="5962955" y="694469"/>
            <a:ext cx="7769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6.3. </a:t>
            </a:r>
            <a:r>
              <a:rPr lang="ko-KR" altLang="en-US" smtClean="0">
                <a:latin typeface="+mn-ea"/>
                <a:ea typeface="+mn-ea"/>
              </a:rPr>
              <a:t>투입 공수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87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6.3. </a:t>
            </a:r>
            <a:r>
              <a:rPr lang="ko-KR" altLang="en-US" dirty="0"/>
              <a:t>투입인력 이력사항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8" name="그룹 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0" name="그룹 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3" name="오각형 1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/>
                </a:p>
              </p:txBody>
            </p:sp>
            <p:sp>
              <p:nvSpPr>
                <p:cNvPr id="14" name="오각형 1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직사각형 1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  <p:sp>
            <p:nvSpPr>
              <p:cNvPr id="12" name="직사각형 1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</p:grpSp>
        <p:sp>
          <p:nvSpPr>
            <p:cNvPr id="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투입인력 이력사항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5" name="Group 249"/>
          <p:cNvGraphicFramePr>
            <a:graphicFrameLocks noGrp="1"/>
          </p:cNvGraphicFramePr>
          <p:nvPr>
            <p:extLst/>
          </p:nvPr>
        </p:nvGraphicFramePr>
        <p:xfrm>
          <a:off x="404814" y="1737765"/>
          <a:ext cx="6048374" cy="1780280"/>
        </p:xfrm>
        <a:graphic>
          <a:graphicData uri="http://schemas.openxmlformats.org/drawingml/2006/table">
            <a:tbl>
              <a:tblPr/>
              <a:tblGrid>
                <a:gridCol w="734480"/>
                <a:gridCol w="364776"/>
                <a:gridCol w="432145"/>
                <a:gridCol w="514300"/>
                <a:gridCol w="305623"/>
                <a:gridCol w="857716"/>
                <a:gridCol w="1035174"/>
                <a:gridCol w="177458"/>
                <a:gridCol w="502799"/>
                <a:gridCol w="394352"/>
                <a:gridCol w="138023"/>
                <a:gridCol w="591528"/>
              </a:tblGrid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김은상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굿씽크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PMO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연령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해당분야근무경력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기술등급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F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순천향대학교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경영학과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참여임무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사업총괄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참여기간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완료시까지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Group 45"/>
          <p:cNvGraphicFramePr>
            <a:graphicFrameLocks noGrp="1"/>
          </p:cNvGraphicFramePr>
          <p:nvPr>
            <p:extLst/>
          </p:nvPr>
        </p:nvGraphicFramePr>
        <p:xfrm>
          <a:off x="420826" y="3621088"/>
          <a:ext cx="6048375" cy="5484273"/>
        </p:xfrm>
        <a:graphic>
          <a:graphicData uri="http://schemas.openxmlformats.org/drawingml/2006/table">
            <a:tbl>
              <a:tblPr/>
              <a:tblGrid>
                <a:gridCol w="2511383"/>
                <a:gridCol w="917838"/>
                <a:gridCol w="1117331"/>
                <a:gridCol w="1501823"/>
              </a:tblGrid>
              <a:tr h="3899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사     항 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80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568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공공사업 사업관리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2006.01~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경찰청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한국저작권위원회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한국은행 등 다수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2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E-HR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2006.01~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컨설턴트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해운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외환으행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금호타이어등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평가시스템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2005.06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~2005.12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외환은행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2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2004.05~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2005.03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태광비나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조은포장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구축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2004.01~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2004..04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조은포장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28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및 유지보수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2001.01~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금호타이어외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태광실업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HR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개발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2001.01~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2001.07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태광실업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교통유발분담금 개발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2000.08~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서울시청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6.3. </a:t>
            </a:r>
            <a:r>
              <a:rPr lang="ko-KR" altLang="en-US" sz="1600" dirty="0" smtClean="0">
                <a:latin typeface="+mn-ea"/>
                <a:ea typeface="+mn-ea"/>
              </a:rPr>
              <a:t>투입인력 이력 사항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20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6. </a:t>
            </a:r>
            <a:r>
              <a:rPr lang="ko-KR" altLang="en-US" smtClean="0">
                <a:latin typeface="+mn-ea"/>
                <a:ea typeface="+mn-ea"/>
              </a:rPr>
              <a:t>사업 수행 조직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264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8" name="그룹 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0" name="그룹 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3" name="오각형 1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/>
                </a:p>
              </p:txBody>
            </p:sp>
            <p:sp>
              <p:nvSpPr>
                <p:cNvPr id="14" name="오각형 1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직사각형 1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  <p:sp>
            <p:nvSpPr>
              <p:cNvPr id="12" name="직사각형 1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</p:grpSp>
        <p:sp>
          <p:nvSpPr>
            <p:cNvPr id="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투입인력 이력사항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5" name="Group 249"/>
          <p:cNvGraphicFramePr>
            <a:graphicFrameLocks noGrp="1"/>
          </p:cNvGraphicFramePr>
          <p:nvPr>
            <p:extLst/>
          </p:nvPr>
        </p:nvGraphicFramePr>
        <p:xfrm>
          <a:off x="404814" y="1737765"/>
          <a:ext cx="6048374" cy="1780280"/>
        </p:xfrm>
        <a:graphic>
          <a:graphicData uri="http://schemas.openxmlformats.org/drawingml/2006/table">
            <a:tbl>
              <a:tblPr/>
              <a:tblGrid>
                <a:gridCol w="734480"/>
                <a:gridCol w="364776"/>
                <a:gridCol w="432145"/>
                <a:gridCol w="514300"/>
                <a:gridCol w="305623"/>
                <a:gridCol w="857716"/>
                <a:gridCol w="1035174"/>
                <a:gridCol w="177458"/>
                <a:gridCol w="502799"/>
                <a:gridCol w="394352"/>
                <a:gridCol w="138023"/>
                <a:gridCol w="591528"/>
              </a:tblGrid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곽종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굿씽크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46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해당분야근무경력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기술등급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F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유한공업전문대학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산업디자인학과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자격증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참여임무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웹개발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완료시까지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Group 45"/>
          <p:cNvGraphicFramePr>
            <a:graphicFrameLocks noGrp="1"/>
          </p:cNvGraphicFramePr>
          <p:nvPr>
            <p:extLst/>
          </p:nvPr>
        </p:nvGraphicFramePr>
        <p:xfrm>
          <a:off x="420826" y="3621088"/>
          <a:ext cx="6048375" cy="5977366"/>
        </p:xfrm>
        <a:graphic>
          <a:graphicData uri="http://schemas.openxmlformats.org/drawingml/2006/table">
            <a:tbl>
              <a:tblPr/>
              <a:tblGrid>
                <a:gridCol w="2511383"/>
                <a:gridCol w="917838"/>
                <a:gridCol w="1117331"/>
                <a:gridCol w="1501823"/>
              </a:tblGrid>
              <a:tr h="29949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사     항 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92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3646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자산관리시스템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2017.10~</a:t>
                      </a:r>
                      <a:br>
                        <a:rPr lang="en-US" altLang="ko-KR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2018.04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PL/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신한생명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808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</a:t>
                      </a:r>
                      <a:r>
                        <a:rPr lang="ko-KR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저작권위원회</a:t>
                      </a:r>
                      <a:r>
                        <a:rPr lang="en-US" altLang="ko-KR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성능평가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2016.06~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2016.12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</a:t>
                      </a:r>
                      <a:r>
                        <a:rPr lang="ko-KR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저작권위원회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3657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모바일앱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 신규개발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2015.10~ 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2016.03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라이나생명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7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호텔관리 </a:t>
                      </a:r>
                      <a:r>
                        <a:rPr lang="ko-KR" sz="11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전사프레임웍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2013.02~ 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2013.07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AA(</a:t>
                      </a: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프레임웍크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구성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호텔패스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7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웹접근성</a:t>
                      </a:r>
                      <a:r>
                        <a:rPr lang="ko-KR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sz="11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리뉴얼</a:t>
                      </a:r>
                      <a:r>
                        <a:rPr lang="ko-KR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구축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2013.01~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2013.04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아키텍쳐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개발총괄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/PL)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동양생명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7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경찰청유실물</a:t>
                      </a:r>
                      <a:r>
                        <a:rPr lang="en-US" altLang="ko-KR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성능개선사업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2012.10~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2012.12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경찰청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7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택배송장출력시스템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2012.09~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2012.10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로젠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7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오픈소스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사이트 </a:t>
                      </a: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리뉴얼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2012.06~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2012.08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한국저작권위원회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46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필드평가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sz="11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소프웨어</a:t>
                      </a:r>
                      <a:r>
                        <a:rPr lang="ko-KR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임치 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2012.05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한국저작권위원회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7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ITO</a:t>
                      </a:r>
                      <a:r>
                        <a:rPr 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</a:t>
                      </a: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관리프로그램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2012.04~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2012.05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소프트포유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7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화물운송</a:t>
                      </a:r>
                      <a:r>
                        <a:rPr lang="en-US" altLang="ko-KR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관련프로그램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2012.01~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2012.04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PL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indent="0" algn="ctr" defTabSz="685800" rtl="0" eaLnBrk="1" fontAlgn="auto" latinLnBrk="1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kumimoji="1" lang="ko-KR" altLang="en-US" sz="11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싸이버로지텍</a:t>
                      </a:r>
                      <a:endParaRPr kumimoji="1" lang="ko-KR" altLang="ko-KR" sz="11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6.3. </a:t>
            </a:r>
            <a:r>
              <a:rPr lang="ko-KR" altLang="en-US" dirty="0"/>
              <a:t>투입인력 이력사항</a:t>
            </a:r>
          </a:p>
        </p:txBody>
      </p:sp>
      <p:sp>
        <p:nvSpPr>
          <p:cNvPr id="18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20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6. </a:t>
            </a:r>
            <a:r>
              <a:rPr lang="ko-KR" altLang="en-US" smtClean="0">
                <a:latin typeface="+mn-ea"/>
                <a:ea typeface="+mn-ea"/>
              </a:rPr>
              <a:t>사업 수행 조직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365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3" name="그룹 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" name="그룹 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8" name="오각형 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>
                    <a:latin typeface="+mn-ea"/>
                  </a:endParaRPr>
                </a:p>
              </p:txBody>
            </p:sp>
            <p:sp>
              <p:nvSpPr>
                <p:cNvPr id="9" name="오각형 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6" name="직사각형 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>
                  <a:latin typeface="+mn-ea"/>
                </a:endParaRPr>
              </a:p>
            </p:txBody>
          </p:sp>
        </p:grpSp>
        <p:sp>
          <p:nvSpPr>
            <p:cNvPr id="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투입인력 이력사항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계속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0" name="Group 476"/>
          <p:cNvGraphicFramePr>
            <a:graphicFrameLocks noGrp="1"/>
          </p:cNvGraphicFramePr>
          <p:nvPr>
            <p:extLst/>
          </p:nvPr>
        </p:nvGraphicFramePr>
        <p:xfrm>
          <a:off x="404812" y="1749428"/>
          <a:ext cx="6048375" cy="7354692"/>
        </p:xfrm>
        <a:graphic>
          <a:graphicData uri="http://schemas.openxmlformats.org/drawingml/2006/table">
            <a:tbl>
              <a:tblPr/>
              <a:tblGrid>
                <a:gridCol w="2652012"/>
                <a:gridCol w="1156281"/>
                <a:gridCol w="959234"/>
                <a:gridCol w="1280848"/>
              </a:tblGrid>
              <a:tr h="30179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사     항 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11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보안관리프로그램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2011.10~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2011.12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SDI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삼성생명</a:t>
                      </a: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IRIS </a:t>
                      </a: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지급률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2011.07~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2011.08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삼성생명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경찰청 유실물종합관리 시스템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2010.06~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2011.07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경찰청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하나금융</a:t>
                      </a:r>
                      <a:r>
                        <a:rPr lang="en-US" altLang="ko-KR" sz="11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채권연동모듈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2010.04~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2010.06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한국전자인증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성과관리시스템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2010.01~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2010.04</a:t>
                      </a:r>
                      <a:endParaRPr lang="ko-KR" sz="11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한국해양과학기술진흥원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한화 </a:t>
                      </a:r>
                      <a:r>
                        <a:rPr 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전자세금계산서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2009.09~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2010.01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한화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LGT </a:t>
                      </a: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</a:t>
                      </a:r>
                      <a:r>
                        <a:rPr lang="en-US" sz="1100" kern="100" baseline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사용자인증</a:t>
                      </a: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I/F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2009.05~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2009.09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LGT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PMS(</a:t>
                      </a:r>
                      <a:r>
                        <a:rPr lang="ko-KR" sz="11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성과이력통계시스템</a:t>
                      </a: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sz="11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2008.03~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2009.02</a:t>
                      </a:r>
                      <a:endParaRPr lang="ko-KR" sz="11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lang="ko-KR" sz="11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산업기술평가원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PMS(</a:t>
                      </a:r>
                      <a:r>
                        <a:rPr lang="ko-KR" sz="11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사후관리</a:t>
                      </a: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sz="11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2007.11~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2008.03</a:t>
                      </a:r>
                      <a:endParaRPr lang="ko-KR" sz="11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sz="11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환경기술진흥원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인트라넷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2007.09~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2007.11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UD</a:t>
                      </a: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BMS(</a:t>
                      </a:r>
                      <a:r>
                        <a:rPr lang="ko-KR" sz="11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빌링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)CCMS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2007.03~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2007.08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씨티은행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EIP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2006.07~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2007.03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롯데관광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인터넷팩스 연동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2006.05~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2006.07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대한약사회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인터넷팩스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2006.01~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2006.05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포스트텔링크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음성인식학습시스템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2003.12~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2004.07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인터랭텍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6.3. </a:t>
            </a:r>
            <a:r>
              <a:rPr lang="ko-KR" altLang="en-US" dirty="0"/>
              <a:t>투입인력 이력사항</a:t>
            </a:r>
          </a:p>
        </p:txBody>
      </p:sp>
      <p:sp>
        <p:nvSpPr>
          <p:cNvPr id="1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6. </a:t>
            </a:r>
            <a:r>
              <a:rPr lang="ko-KR" altLang="en-US" smtClean="0">
                <a:latin typeface="+mn-ea"/>
                <a:ea typeface="+mn-ea"/>
              </a:rPr>
              <a:t>사업 수행 조직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692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3" name="그룹 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" name="그룹 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8" name="오각형 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>
                    <a:latin typeface="+mn-ea"/>
                  </a:endParaRPr>
                </a:p>
              </p:txBody>
            </p:sp>
            <p:sp>
              <p:nvSpPr>
                <p:cNvPr id="9" name="오각형 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6" name="직사각형 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>
                  <a:latin typeface="+mn-ea"/>
                </a:endParaRPr>
              </a:p>
            </p:txBody>
          </p:sp>
        </p:grpSp>
        <p:sp>
          <p:nvSpPr>
            <p:cNvPr id="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투입인력 이력사항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계속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0" name="Group 476"/>
          <p:cNvGraphicFramePr>
            <a:graphicFrameLocks noGrp="1"/>
          </p:cNvGraphicFramePr>
          <p:nvPr>
            <p:extLst/>
          </p:nvPr>
        </p:nvGraphicFramePr>
        <p:xfrm>
          <a:off x="404812" y="1749428"/>
          <a:ext cx="6048375" cy="7354692"/>
        </p:xfrm>
        <a:graphic>
          <a:graphicData uri="http://schemas.openxmlformats.org/drawingml/2006/table">
            <a:tbl>
              <a:tblPr/>
              <a:tblGrid>
                <a:gridCol w="2652012"/>
                <a:gridCol w="1156281"/>
                <a:gridCol w="959234"/>
                <a:gridCol w="1280848"/>
              </a:tblGrid>
              <a:tr h="30179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사     항 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음성인식학습시스템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2003.12~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2004.07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10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인터랭텍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콜센타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OutB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2004.07~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2004.11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포털</a:t>
                      </a: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(CSS)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2003.10~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2004.06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다수 쇼핑몰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2003.10~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2004.06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한생탐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2000.04~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2002.08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흥일염공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ARS(VOS)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1994.03~</a:t>
                      </a:r>
                    </a:p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2000.01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두리정보통신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6.3. </a:t>
            </a:r>
            <a:r>
              <a:rPr lang="ko-KR" altLang="en-US" dirty="0"/>
              <a:t>투입인력 이력사항</a:t>
            </a:r>
          </a:p>
        </p:txBody>
      </p:sp>
      <p:sp>
        <p:nvSpPr>
          <p:cNvPr id="1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6. </a:t>
            </a:r>
            <a:r>
              <a:rPr lang="ko-KR" altLang="en-US" smtClean="0">
                <a:latin typeface="+mn-ea"/>
                <a:ea typeface="+mn-ea"/>
              </a:rPr>
              <a:t>사업 수행 조직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503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8" name="그룹 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0" name="그룹 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3" name="오각형 1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4" name="오각형 1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1" name="직사각형 1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2" name="직사각형 1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투입인력 이력사항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5" name="Group 249"/>
          <p:cNvGraphicFramePr>
            <a:graphicFrameLocks noGrp="1"/>
          </p:cNvGraphicFramePr>
          <p:nvPr>
            <p:extLst/>
          </p:nvPr>
        </p:nvGraphicFramePr>
        <p:xfrm>
          <a:off x="404814" y="1763174"/>
          <a:ext cx="6048374" cy="1763232"/>
        </p:xfrm>
        <a:graphic>
          <a:graphicData uri="http://schemas.openxmlformats.org/drawingml/2006/table">
            <a:tbl>
              <a:tblPr/>
              <a:tblGrid>
                <a:gridCol w="734480"/>
                <a:gridCol w="364776"/>
                <a:gridCol w="432145"/>
                <a:gridCol w="514300"/>
                <a:gridCol w="305623"/>
                <a:gridCol w="857716"/>
                <a:gridCol w="1035174"/>
                <a:gridCol w="177458"/>
                <a:gridCol w="502799"/>
                <a:gridCol w="394352"/>
                <a:gridCol w="138023"/>
                <a:gridCol w="591528"/>
              </a:tblGrid>
              <a:tr h="440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신창권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50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0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해당분야근무경력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개월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기술등급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F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0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숭실대학교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IT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융합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석사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자격증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08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참여임무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사업총괄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 시까지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58%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Group 475"/>
          <p:cNvGraphicFramePr>
            <a:graphicFrameLocks noGrp="1"/>
          </p:cNvGraphicFramePr>
          <p:nvPr>
            <p:extLst/>
          </p:nvPr>
        </p:nvGraphicFramePr>
        <p:xfrm>
          <a:off x="404812" y="3631197"/>
          <a:ext cx="6048375" cy="5768840"/>
        </p:xfrm>
        <a:graphic>
          <a:graphicData uri="http://schemas.openxmlformats.org/drawingml/2006/table">
            <a:tbl>
              <a:tblPr/>
              <a:tblGrid>
                <a:gridCol w="2652012"/>
                <a:gridCol w="1143491"/>
                <a:gridCol w="858231"/>
                <a:gridCol w="1394641"/>
              </a:tblGrid>
              <a:tr h="27024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      력     사     항 </a:t>
                      </a:r>
                    </a:p>
                  </a:txBody>
                  <a:tcPr marL="43200" marR="43200" marT="43963" marB="4396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24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발주처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59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저작권기술 성능평가 시스템 운영 및 기능개선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17.05~17.11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9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보안업무관리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고도화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16.11~17.02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삼성디스플레이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모바일 환경 기반 성능평가 및 전자책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DRM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상호 운용성 평가 시스템 구축 사업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16.06~16.11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9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특정기반 필터링 성능평가 기반구축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15.08~16.01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9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2015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년도 유아학비지원시스템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(e-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유치원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유지관리 사업 연장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15.01~15.04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한국교육학술정보원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모바일 앱 필터링 기술 성능평가 및 전자책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DRM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상호 운용성 평가 시스템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14.06~14.11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9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2015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년도 유아학비지원시스템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(e-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유치원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유지관리 사업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14.04~14.06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한국교육학술정보원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보안통계시스템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13.12~14.04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삼성디스플레이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성능평가 등 시스템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13.05~13.11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9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통합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계정 관리 시스템 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12.05~13.04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 업무 관리 시스템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11.12~12.04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삼성모바일디스플레이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6.3. </a:t>
            </a:r>
            <a:r>
              <a:rPr lang="ko-KR" altLang="en-US" dirty="0"/>
              <a:t>투입인력 이력사항</a:t>
            </a:r>
          </a:p>
        </p:txBody>
      </p:sp>
      <p:sp>
        <p:nvSpPr>
          <p:cNvPr id="18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20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6. </a:t>
            </a:r>
            <a:r>
              <a:rPr lang="ko-KR" altLang="en-US" smtClean="0">
                <a:latin typeface="+mn-ea"/>
                <a:ea typeface="+mn-ea"/>
              </a:rPr>
              <a:t>사업 수행 조직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099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3" name="그룹 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" name="그룹 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8" name="오각형 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9" name="오각형 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6" name="직사각형 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투입인력 이력사항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계속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0" name="Group 476"/>
          <p:cNvGraphicFramePr>
            <a:graphicFrameLocks noGrp="1"/>
          </p:cNvGraphicFramePr>
          <p:nvPr>
            <p:extLst/>
          </p:nvPr>
        </p:nvGraphicFramePr>
        <p:xfrm>
          <a:off x="404812" y="1749422"/>
          <a:ext cx="6048375" cy="7636314"/>
        </p:xfrm>
        <a:graphic>
          <a:graphicData uri="http://schemas.openxmlformats.org/drawingml/2006/table">
            <a:tbl>
              <a:tblPr/>
              <a:tblGrid>
                <a:gridCol w="2652012"/>
                <a:gridCol w="1156281"/>
                <a:gridCol w="959234"/>
                <a:gridCol w="1280848"/>
              </a:tblGrid>
              <a:tr h="28664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      력     사     항 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 업 명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담당업무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발주처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저작권기술 성능평가 시스템 등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11.05~11.11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통합 세션 로깅 시스템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10.12~11.04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삼성전자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LCD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기술적보호조치 표준 서비스 운영 환경 고도화 및 필터링 기술 성능평가 시스템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10.05 ~ 10.12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PL/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ToonsX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카탈로그 서비스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03.04 ~ 03.07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㈜제이너시스템 테크놀로지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hdgps.co.kr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사이트 구축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03.03 ~ 03.05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인텔링스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EZCasting.com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사이트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02.12 ~ 03.02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㈜마크커뮤니케이션즈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좋은글 보따리 홈페이지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02.12 ~ 03.02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㈜마크커뮤니케이션즈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한국미술협회 홈페이지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02.02 ~ 02.07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문화관광부</a:t>
                      </a:r>
                      <a:endParaRPr kumimoji="0" lang="en-US" altLang="ko-KR" sz="1100" b="0" i="0" u="none" strike="noStrike" cap="none" spc="-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</a:t>
                      </a:r>
                      <a:r>
                        <a:rPr kumimoji="0" lang="en-US" altLang="ko-KR" sz="11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한국미술협회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마스터클래스 홈페이지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01.08 ~ 02.02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㈜마스터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클래스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PPR(Piano Play Revolution) S/W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00.11 ~ 01.07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㈜마스터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클래스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정지영상 압축 솔루션을 활용한 이미지 뷰어 솔루션 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00.02 ~ 00.10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㈜모헨즈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Y2K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대비 실시간 모니터링 시스템 구축 지원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99.10 ~ 00.01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SK Global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B2B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인터넷 쇼핑몰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99.11 ~ 00.03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삼성물산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임직원용 인터넷쇼핑몰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99.08 ~ 99.11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삼성물산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6.3. </a:t>
            </a:r>
            <a:r>
              <a:rPr lang="ko-KR" altLang="en-US" dirty="0"/>
              <a:t>투입인력 이력사항</a:t>
            </a:r>
          </a:p>
        </p:txBody>
      </p:sp>
      <p:sp>
        <p:nvSpPr>
          <p:cNvPr id="1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6. </a:t>
            </a:r>
            <a:r>
              <a:rPr lang="ko-KR" altLang="en-US" smtClean="0">
                <a:latin typeface="+mn-ea"/>
                <a:ea typeface="+mn-ea"/>
              </a:rPr>
              <a:t>사업 수행 조직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9995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3" name="그룹 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" name="그룹 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8" name="오각형 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9" name="오각형 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6" name="직사각형 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투입인력 이력사항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계속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0" name="Group 476"/>
          <p:cNvGraphicFramePr>
            <a:graphicFrameLocks noGrp="1"/>
          </p:cNvGraphicFramePr>
          <p:nvPr>
            <p:extLst/>
          </p:nvPr>
        </p:nvGraphicFramePr>
        <p:xfrm>
          <a:off x="404812" y="1749425"/>
          <a:ext cx="6048375" cy="7645117"/>
        </p:xfrm>
        <a:graphic>
          <a:graphicData uri="http://schemas.openxmlformats.org/drawingml/2006/table">
            <a:tbl>
              <a:tblPr/>
              <a:tblGrid>
                <a:gridCol w="2652012"/>
                <a:gridCol w="1156281"/>
                <a:gridCol w="959234"/>
                <a:gridCol w="1280848"/>
              </a:tblGrid>
              <a:tr h="27057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      력     사     항 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51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 업 명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담당업무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발주처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22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영업사원용 영업지원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 Upgrade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99.08 ~ 99.09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현대자동차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AUCTON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중계 쇼핑몰 구축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영문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99.07 ~ 99.08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코스모이엔지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투게더몰 구축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쇼핑몰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99.04 ~ 99.06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삼성물산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6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회계문서 관리 시스템 구축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(WEB)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98.01 ~ 98.03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분석설계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해양연구소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6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인트라넷 경영정보 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98.06 ~ 99.03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분석설계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건설기술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연구원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인적자원시스템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97.03 ~ 98.02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분석설계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만도기계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신판매정보시스템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96.11 ~ 97.03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분석설계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현대자동차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6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신인사정보시스템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96.02 ~ 96.03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분석설계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해양연구소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 및 평가 시스템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95.09 ~ 96.01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한국통신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급여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회계 시스템 구축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95.01 ~ 95.08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남선알미늄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수문관리 및 문서관리시스템 구축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94.09 ~ 94.12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한국수자원공사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영업지원시스템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94.04 ~ 94.08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나래이동통신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63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급여시스템구축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94.01 ~ 94.03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전국경제인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연합회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임원 인사정보 시스템 구축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93.11 ~ 93.12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진로그룹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인사시스템 구축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93.03 ~ 93.08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포항제철소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인사정보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급여시스템 구축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93.03 ~ 93.08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제일화재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6.3. </a:t>
            </a:r>
            <a:r>
              <a:rPr lang="ko-KR" altLang="en-US" dirty="0"/>
              <a:t>투입인력 이력사항</a:t>
            </a:r>
          </a:p>
        </p:txBody>
      </p:sp>
      <p:sp>
        <p:nvSpPr>
          <p:cNvPr id="1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6. </a:t>
            </a:r>
            <a:r>
              <a:rPr lang="ko-KR" altLang="en-US" smtClean="0">
                <a:latin typeface="+mn-ea"/>
                <a:ea typeface="+mn-ea"/>
              </a:rPr>
              <a:t>사업 수행 조직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4509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8" name="그룹 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0" name="그룹 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3" name="오각형 1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/>
                </a:p>
              </p:txBody>
            </p:sp>
            <p:sp>
              <p:nvSpPr>
                <p:cNvPr id="14" name="오각형 1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직사각형 1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  <p:sp>
            <p:nvSpPr>
              <p:cNvPr id="12" name="직사각형 1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</p:grpSp>
        <p:sp>
          <p:nvSpPr>
            <p:cNvPr id="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투입인력 이력사항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5" name="Group 249"/>
          <p:cNvGraphicFramePr>
            <a:graphicFrameLocks noGrp="1"/>
          </p:cNvGraphicFramePr>
          <p:nvPr>
            <p:extLst/>
          </p:nvPr>
        </p:nvGraphicFramePr>
        <p:xfrm>
          <a:off x="404814" y="1737765"/>
          <a:ext cx="6048374" cy="1780280"/>
        </p:xfrm>
        <a:graphic>
          <a:graphicData uri="http://schemas.openxmlformats.org/drawingml/2006/table">
            <a:tbl>
              <a:tblPr/>
              <a:tblGrid>
                <a:gridCol w="734480"/>
                <a:gridCol w="364776"/>
                <a:gridCol w="432145"/>
                <a:gridCol w="514300"/>
                <a:gridCol w="305623"/>
                <a:gridCol w="857716"/>
                <a:gridCol w="1035174"/>
                <a:gridCol w="177458"/>
                <a:gridCol w="502799"/>
                <a:gridCol w="394352"/>
                <a:gridCol w="138023"/>
                <a:gridCol w="591528"/>
              </a:tblGrid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김영균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굿씽크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연령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해당분야근무경력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기술등급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F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유한전문대학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컴퓨터공학과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정보처리산업기사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참여임무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웹개발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참여기간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완료시까지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Group 45"/>
          <p:cNvGraphicFramePr>
            <a:graphicFrameLocks noGrp="1"/>
          </p:cNvGraphicFramePr>
          <p:nvPr>
            <p:extLst/>
          </p:nvPr>
        </p:nvGraphicFramePr>
        <p:xfrm>
          <a:off x="420826" y="3621088"/>
          <a:ext cx="6048375" cy="5325319"/>
        </p:xfrm>
        <a:graphic>
          <a:graphicData uri="http://schemas.openxmlformats.org/drawingml/2006/table">
            <a:tbl>
              <a:tblPr/>
              <a:tblGrid>
                <a:gridCol w="2511383"/>
                <a:gridCol w="917838"/>
                <a:gridCol w="1117331"/>
                <a:gridCol w="1501823"/>
              </a:tblGrid>
              <a:tr h="31365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사     항 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 리조트 스카이힐 인사급여 통합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2017.12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㈜씨앤엠소프트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아웃백코리아 근태변경추가개발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2017.02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아웃백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아웃백코리아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e-HR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2016.08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아웃백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롯데호텔 종이없는 연말정산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2016.08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2017.01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유지보수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㈜씨앤엠소프트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자생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메뉴얼시스템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2015.10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엔투비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e-HR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업무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2015.09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포스코아이씨티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미스터피자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e-HR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2015.09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미스터피자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아웃백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e-HR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2013.04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아웃백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잡지 사이트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평생교육원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2013.01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타스코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근태관리 시스템 고정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순회사원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매장관리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2012.03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타스코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6.3. </a:t>
            </a:r>
            <a:r>
              <a:rPr lang="ko-KR" altLang="en-US" dirty="0"/>
              <a:t>투입인력 이력사항</a:t>
            </a:r>
          </a:p>
        </p:txBody>
      </p:sp>
      <p:sp>
        <p:nvSpPr>
          <p:cNvPr id="18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20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6. </a:t>
            </a:r>
            <a:r>
              <a:rPr lang="ko-KR" altLang="en-US" smtClean="0">
                <a:latin typeface="+mn-ea"/>
                <a:ea typeface="+mn-ea"/>
              </a:rPr>
              <a:t>사업 수행 조직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273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제안범위 및 전제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706476" y="466868"/>
            <a:ext cx="103341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2. </a:t>
            </a:r>
            <a:r>
              <a:rPr lang="ko-KR" altLang="en-US" dirty="0"/>
              <a:t>제안범위 및 전제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제안범위 및 전제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2.1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 범위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38" indent="-171438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 사업은 저작권기술 성능평가를 위한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 구축 및 구축된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데이타셋을 기반으로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 기술 성능평가 및 포렌식기술 성능평가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그 기반으로 함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38" indent="-171438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위원회에서 운영중인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공정이용포털의 저작권 기술 부분에 대한 기능 개선 및 연계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38" indent="-171438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사업관리시스템 개발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그 범위로 함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3" y="2711987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/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/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/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4446"/>
              <a:ext cx="5648605" cy="15234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/>
                <a:t>주요 사업 내용</a:t>
              </a:r>
            </a:p>
          </p:txBody>
        </p:sp>
      </p:grpSp>
      <p:sp>
        <p:nvSpPr>
          <p:cNvPr id="59" name="AutoShape 116"/>
          <p:cNvSpPr>
            <a:spLocks noChangeArrowheads="1"/>
          </p:cNvSpPr>
          <p:nvPr/>
        </p:nvSpPr>
        <p:spPr bwMode="auto">
          <a:xfrm>
            <a:off x="461963" y="3041401"/>
            <a:ext cx="1008062" cy="1223934"/>
          </a:xfrm>
          <a:prstGeom prst="roundRect">
            <a:avLst>
              <a:gd name="adj" fmla="val 2593"/>
            </a:avLst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1100" dirty="0">
              <a:solidFill>
                <a:srgbClr val="000000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0" name="AutoShape 118"/>
          <p:cNvSpPr>
            <a:spLocks noChangeArrowheads="1"/>
          </p:cNvSpPr>
          <p:nvPr/>
        </p:nvSpPr>
        <p:spPr bwMode="auto">
          <a:xfrm>
            <a:off x="1544638" y="3041402"/>
            <a:ext cx="4824412" cy="122001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algn="ctr">
            <a:solidFill>
              <a:srgbClr val="79ADDD"/>
            </a:solidFill>
            <a:round/>
            <a:headEnd/>
            <a:tailEnd/>
          </a:ln>
        </p:spPr>
        <p:txBody>
          <a:bodyPr anchor="ctr"/>
          <a:lstStyle>
            <a:lvl1pPr marL="85725" indent="-85725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저작권기술 성능평가 시스템 운영 및 관리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특징기반 </a:t>
            </a:r>
            <a:r>
              <a:rPr lang="ko-KR" altLang="en-US" sz="1100" dirty="0" err="1">
                <a:latin typeface="+mj-lt"/>
                <a:ea typeface="나눔바른고딕" panose="020B0603020101020101" pitchFamily="50" charset="-127"/>
              </a:rPr>
              <a:t>필터링</a:t>
            </a: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 성능평가 시스템 기능개선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성능평가 수행을 위한 신규 </a:t>
            </a:r>
            <a:r>
              <a:rPr lang="ko-KR" altLang="en-US" sz="1100" dirty="0" err="1">
                <a:latin typeface="+mj-lt"/>
                <a:ea typeface="나눔바른고딕" panose="020B0603020101020101" pitchFamily="50" charset="-127"/>
              </a:rPr>
              <a:t>데이타셋</a:t>
            </a: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 구축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공정이용 포털 연계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저작권기술 사업관리시스템 개발</a:t>
            </a:r>
          </a:p>
        </p:txBody>
      </p:sp>
      <p:sp>
        <p:nvSpPr>
          <p:cNvPr id="61" name="Rectangle 119"/>
          <p:cNvSpPr>
            <a:spLocks noChangeArrowheads="1"/>
          </p:cNvSpPr>
          <p:nvPr/>
        </p:nvSpPr>
        <p:spPr bwMode="auto">
          <a:xfrm>
            <a:off x="558833" y="3591637"/>
            <a:ext cx="8143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/>
            <a:r>
              <a:rPr lang="ko-KR" altLang="en-US" sz="1100" b="1" dirty="0">
                <a:solidFill>
                  <a:srgbClr val="000000"/>
                </a:solidFill>
                <a:latin typeface="+mj-lt"/>
                <a:ea typeface="나눔바른고딕" panose="020B0603020101020101" pitchFamily="50" charset="-127"/>
              </a:rPr>
              <a:t>주요 사업 내용</a:t>
            </a:r>
          </a:p>
        </p:txBody>
      </p:sp>
      <p:sp>
        <p:nvSpPr>
          <p:cNvPr id="62" name="AutoShape 32"/>
          <p:cNvSpPr>
            <a:spLocks noChangeArrowheads="1"/>
          </p:cNvSpPr>
          <p:nvPr/>
        </p:nvSpPr>
        <p:spPr bwMode="auto">
          <a:xfrm rot="10800000" flipV="1">
            <a:off x="484188" y="4598397"/>
            <a:ext cx="5884862" cy="4793254"/>
          </a:xfrm>
          <a:prstGeom prst="roundRect">
            <a:avLst>
              <a:gd name="adj" fmla="val 1528"/>
            </a:avLst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pPr algn="ctr">
              <a:defRPr/>
            </a:pPr>
            <a:endParaRPr lang="ko-KR" altLang="ko-KR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3" name="AutoShape 33"/>
          <p:cNvSpPr>
            <a:spLocks noChangeArrowheads="1"/>
          </p:cNvSpPr>
          <p:nvPr/>
        </p:nvSpPr>
        <p:spPr bwMode="auto">
          <a:xfrm flipV="1">
            <a:off x="542926" y="4874037"/>
            <a:ext cx="2746541" cy="1646237"/>
          </a:xfrm>
          <a:prstGeom prst="roundRect">
            <a:avLst>
              <a:gd name="adj" fmla="val 5662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4" name="AutoShape 34"/>
          <p:cNvSpPr>
            <a:spLocks noChangeArrowheads="1"/>
          </p:cNvSpPr>
          <p:nvPr/>
        </p:nvSpPr>
        <p:spPr bwMode="auto">
          <a:xfrm flipV="1">
            <a:off x="3510016" y="4858572"/>
            <a:ext cx="2747489" cy="1646237"/>
          </a:xfrm>
          <a:prstGeom prst="roundRect">
            <a:avLst>
              <a:gd name="adj" fmla="val 5662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5" name="AutoShape 36"/>
          <p:cNvSpPr>
            <a:spLocks noChangeArrowheads="1"/>
          </p:cNvSpPr>
          <p:nvPr/>
        </p:nvSpPr>
        <p:spPr bwMode="auto">
          <a:xfrm rot="10800000" flipV="1">
            <a:off x="542925" y="8673026"/>
            <a:ext cx="2749716" cy="594318"/>
          </a:xfrm>
          <a:prstGeom prst="roundRect">
            <a:avLst>
              <a:gd name="adj" fmla="val 5662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6" name="AutoShape 116"/>
          <p:cNvSpPr>
            <a:spLocks noChangeArrowheads="1"/>
          </p:cNvSpPr>
          <p:nvPr/>
        </p:nvSpPr>
        <p:spPr bwMode="auto">
          <a:xfrm>
            <a:off x="544514" y="4699412"/>
            <a:ext cx="2744952" cy="414337"/>
          </a:xfrm>
          <a:prstGeom prst="roundRect">
            <a:avLst>
              <a:gd name="adj" fmla="val 19050"/>
            </a:avLst>
          </a:prstGeom>
          <a:gradFill flip="none"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13500000" scaled="1"/>
            <a:tileRect/>
          </a:gra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110000"/>
              </a:lnSpc>
              <a:spcBef>
                <a:spcPct val="20000"/>
              </a:spcBef>
              <a:defRPr/>
            </a:pPr>
            <a:r>
              <a:rPr lang="ko-KR" altLang="en-US" sz="1100" b="1" dirty="0">
                <a:latin typeface="+mj-lt"/>
                <a:ea typeface="나눔바른고딕" panose="020B0603020101020101" pitchFamily="50" charset="-127"/>
              </a:rPr>
              <a:t>저작권기술 성능평가 시스템 기능개선</a:t>
            </a:r>
            <a:endParaRPr lang="en-US" altLang="ko-KR" sz="1100" b="1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67" name="AutoShape 116"/>
          <p:cNvSpPr>
            <a:spLocks noChangeArrowheads="1"/>
          </p:cNvSpPr>
          <p:nvPr/>
        </p:nvSpPr>
        <p:spPr bwMode="auto">
          <a:xfrm>
            <a:off x="3500492" y="4683950"/>
            <a:ext cx="2757012" cy="414337"/>
          </a:xfrm>
          <a:prstGeom prst="roundRect">
            <a:avLst>
              <a:gd name="adj" fmla="val 19050"/>
            </a:avLst>
          </a:prstGeom>
          <a:gradFill flip="none"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13500000" scaled="1"/>
            <a:tileRect/>
          </a:gra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100" b="1" dirty="0">
                <a:latin typeface="+mj-lt"/>
                <a:ea typeface="나눔바른고딕" panose="020B0603020101020101" pitchFamily="50" charset="-127"/>
              </a:rPr>
              <a:t>저작권기술 사업관리시스템 개발</a:t>
            </a:r>
          </a:p>
        </p:txBody>
      </p:sp>
      <p:sp>
        <p:nvSpPr>
          <p:cNvPr id="68" name="AutoShape 116"/>
          <p:cNvSpPr>
            <a:spLocks noChangeArrowheads="1"/>
          </p:cNvSpPr>
          <p:nvPr/>
        </p:nvSpPr>
        <p:spPr bwMode="auto">
          <a:xfrm>
            <a:off x="558799" y="8303137"/>
            <a:ext cx="2749776" cy="517525"/>
          </a:xfrm>
          <a:prstGeom prst="roundRect">
            <a:avLst>
              <a:gd name="adj" fmla="val 19050"/>
            </a:avLst>
          </a:prstGeom>
          <a:gradFill flip="none"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13500000" scaled="1"/>
            <a:tileRect/>
          </a:gra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100" b="1" dirty="0">
                <a:latin typeface="+mj-lt"/>
                <a:ea typeface="나눔바른고딕" panose="020B0603020101020101" pitchFamily="50" charset="-127"/>
              </a:rPr>
              <a:t>공정이용 포털 연계</a:t>
            </a:r>
          </a:p>
        </p:txBody>
      </p:sp>
      <p:sp>
        <p:nvSpPr>
          <p:cNvPr id="69" name="AutoShape 77"/>
          <p:cNvSpPr>
            <a:spLocks noChangeArrowheads="1"/>
          </p:cNvSpPr>
          <p:nvPr/>
        </p:nvSpPr>
        <p:spPr bwMode="auto">
          <a:xfrm>
            <a:off x="572065" y="5212441"/>
            <a:ext cx="2633312" cy="1444625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88894" indent="-88894" defTabSz="54288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 err="1">
                <a:latin typeface="+mj-lt"/>
                <a:ea typeface="나눔바른고딕" panose="020B0603020101020101" pitchFamily="50" charset="-127"/>
              </a:rPr>
              <a:t>필터링</a:t>
            </a: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 기술 성능평가 도구 개선</a:t>
            </a:r>
          </a:p>
          <a:p>
            <a:pPr marL="88894" indent="-88894" defTabSz="54288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 err="1">
                <a:latin typeface="+mj-lt"/>
                <a:ea typeface="나눔바른고딕" panose="020B0603020101020101" pitchFamily="50" charset="-127"/>
              </a:rPr>
              <a:t>필터링</a:t>
            </a: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 기술 성능평가 관리 도구 개선</a:t>
            </a:r>
          </a:p>
          <a:p>
            <a:pPr marL="88894" indent="-88894" defTabSz="54288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성능평가 수행을 위한 신규 </a:t>
            </a:r>
            <a:r>
              <a:rPr lang="ko-KR" altLang="en-US" sz="1100" dirty="0" err="1">
                <a:latin typeface="+mj-lt"/>
                <a:ea typeface="나눔바른고딕" panose="020B0603020101020101" pitchFamily="50" charset="-127"/>
              </a:rPr>
              <a:t>데이타셋</a:t>
            </a: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 구축</a:t>
            </a:r>
          </a:p>
          <a:p>
            <a:pPr marL="88894" indent="-88894" defTabSz="54288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 err="1">
                <a:latin typeface="+mj-lt"/>
                <a:ea typeface="나눔바른고딕" panose="020B0603020101020101" pitchFamily="50" charset="-127"/>
              </a:rPr>
              <a:t>포렌식</a:t>
            </a: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 마크 기술 성능 평가 관련 기능 개선</a:t>
            </a:r>
          </a:p>
        </p:txBody>
      </p:sp>
      <p:sp>
        <p:nvSpPr>
          <p:cNvPr id="70" name="AutoShape 78"/>
          <p:cNvSpPr>
            <a:spLocks noChangeArrowheads="1"/>
          </p:cNvSpPr>
          <p:nvPr/>
        </p:nvSpPr>
        <p:spPr bwMode="auto">
          <a:xfrm>
            <a:off x="3568375" y="5183839"/>
            <a:ext cx="2689129" cy="1086349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88894" indent="-88894" defTabSz="54288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저작권기술 사업수행 관리 기능 개발</a:t>
            </a:r>
          </a:p>
          <a:p>
            <a:pPr marL="88894" indent="-88894" defTabSz="54288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저작권기술 사업성과 관리 기능 개발</a:t>
            </a:r>
          </a:p>
          <a:p>
            <a:pPr marL="88894" indent="-88894" defTabSz="54288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저작권기술 사업관리 시스템 운영 기능 개발</a:t>
            </a:r>
          </a:p>
          <a:p>
            <a:pPr marL="88894" indent="-88894" defTabSz="54288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기존 데이터 이관</a:t>
            </a:r>
          </a:p>
        </p:txBody>
      </p:sp>
      <p:sp>
        <p:nvSpPr>
          <p:cNvPr id="71" name="AutoShape 78"/>
          <p:cNvSpPr>
            <a:spLocks noChangeArrowheads="1"/>
          </p:cNvSpPr>
          <p:nvPr/>
        </p:nvSpPr>
        <p:spPr bwMode="auto">
          <a:xfrm>
            <a:off x="622624" y="8824881"/>
            <a:ext cx="2567817" cy="442463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88894" indent="-88894" defTabSz="54288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저작권기술 사업관리시스템 연계</a:t>
            </a:r>
          </a:p>
        </p:txBody>
      </p:sp>
      <p:sp>
        <p:nvSpPr>
          <p:cNvPr id="84" name="AutoShape 36"/>
          <p:cNvSpPr>
            <a:spLocks noChangeArrowheads="1"/>
          </p:cNvSpPr>
          <p:nvPr/>
        </p:nvSpPr>
        <p:spPr bwMode="auto">
          <a:xfrm rot="10800000" flipV="1">
            <a:off x="3510017" y="6933125"/>
            <a:ext cx="2747487" cy="2341562"/>
          </a:xfrm>
          <a:prstGeom prst="roundRect">
            <a:avLst>
              <a:gd name="adj" fmla="val 5662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85" name="AutoShape 116"/>
          <p:cNvSpPr>
            <a:spLocks noChangeArrowheads="1"/>
          </p:cNvSpPr>
          <p:nvPr/>
        </p:nvSpPr>
        <p:spPr bwMode="auto">
          <a:xfrm>
            <a:off x="3519541" y="6563238"/>
            <a:ext cx="2749776" cy="517525"/>
          </a:xfrm>
          <a:prstGeom prst="roundRect">
            <a:avLst>
              <a:gd name="adj" fmla="val 19050"/>
            </a:avLst>
          </a:prstGeom>
          <a:gradFill flip="none"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13500000" scaled="1"/>
            <a:tileRect/>
          </a:gra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100" b="1" dirty="0">
                <a:latin typeface="+mj-lt"/>
                <a:ea typeface="나눔바른고딕" panose="020B0603020101020101" pitchFamily="50" charset="-127"/>
              </a:rPr>
              <a:t>저작권기술 성능평가 등 시스템 운영 지원</a:t>
            </a:r>
          </a:p>
        </p:txBody>
      </p:sp>
      <p:sp>
        <p:nvSpPr>
          <p:cNvPr id="86" name="AutoShape 78"/>
          <p:cNvSpPr>
            <a:spLocks noChangeArrowheads="1"/>
          </p:cNvSpPr>
          <p:nvPr/>
        </p:nvSpPr>
        <p:spPr bwMode="auto">
          <a:xfrm>
            <a:off x="3599240" y="7106162"/>
            <a:ext cx="2568237" cy="1714500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171438" indent="-171438" defTabSz="54288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저작권기술 성능평가 운영 지원저작권기술 </a:t>
            </a:r>
            <a:r>
              <a:rPr lang="ko-KR" altLang="en-US" sz="1100" dirty="0" err="1">
                <a:latin typeface="+mj-lt"/>
                <a:ea typeface="나눔바른고딕" panose="020B0603020101020101" pitchFamily="50" charset="-127"/>
              </a:rPr>
              <a:t>상호운용성평가</a:t>
            </a: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 지원</a:t>
            </a:r>
            <a:endParaRPr lang="en-US" altLang="ko-KR" sz="1100" dirty="0">
              <a:latin typeface="+mj-lt"/>
              <a:ea typeface="나눔바른고딕" panose="020B0603020101020101" pitchFamily="50" charset="-127"/>
            </a:endParaRPr>
          </a:p>
          <a:p>
            <a:pPr marL="171438" indent="-171438" defTabSz="54288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저작권기술 성능평가 인증마크</a:t>
            </a:r>
            <a:r>
              <a:rPr lang="en-US" altLang="ko-KR" sz="1100" dirty="0">
                <a:latin typeface="+mj-lt"/>
                <a:ea typeface="나눔바른고딕" panose="020B0603020101020101" pitchFamily="50" charset="-127"/>
              </a:rPr>
              <a:t>(</a:t>
            </a: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시안</a:t>
            </a:r>
            <a:r>
              <a:rPr lang="en-US" altLang="ko-KR" sz="1100" dirty="0">
                <a:latin typeface="+mj-lt"/>
                <a:ea typeface="나눔바른고딕" panose="020B0603020101020101" pitchFamily="50" charset="-127"/>
              </a:rPr>
              <a:t>) </a:t>
            </a: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제작</a:t>
            </a:r>
          </a:p>
          <a:p>
            <a:pPr marL="171438" indent="-171438" defTabSz="54288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공용특징정보 </a:t>
            </a:r>
            <a:r>
              <a:rPr lang="en-US" altLang="ko-KR" sz="1100" dirty="0">
                <a:latin typeface="+mj-lt"/>
                <a:ea typeface="나눔바른고딕" panose="020B0603020101020101" pitchFamily="50" charset="-127"/>
              </a:rPr>
              <a:t>DB</a:t>
            </a: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구축 서비스</a:t>
            </a:r>
            <a:r>
              <a:rPr lang="en-US" altLang="ko-KR" sz="1100" dirty="0">
                <a:latin typeface="+mj-lt"/>
                <a:ea typeface="나눔바른고딕" panose="020B0603020101020101" pitchFamily="50" charset="-127"/>
              </a:rPr>
              <a:t>, </a:t>
            </a:r>
            <a:r>
              <a:rPr lang="ko-KR" altLang="en-US" sz="1100">
                <a:latin typeface="+mj-lt"/>
                <a:ea typeface="나눔바른고딕" panose="020B0603020101020101" pitchFamily="50" charset="-127"/>
              </a:rPr>
              <a:t>기술적 조치 신청 서비스 운영 지원</a:t>
            </a:r>
          </a:p>
          <a:p>
            <a:pPr marL="171438" indent="-171438" defTabSz="54288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저작권기술 성능평가 시스템 운영 및 사업관리 시스템 산출물 정리 등 업무지원 </a:t>
            </a:r>
          </a:p>
        </p:txBody>
      </p:sp>
      <p:grpSp>
        <p:nvGrpSpPr>
          <p:cNvPr id="87" name="그룹 86"/>
          <p:cNvGrpSpPr/>
          <p:nvPr/>
        </p:nvGrpSpPr>
        <p:grpSpPr>
          <a:xfrm>
            <a:off x="404813" y="4325680"/>
            <a:ext cx="6048375" cy="228610"/>
            <a:chOff x="404813" y="1878221"/>
            <a:chExt cx="6048375" cy="228610"/>
          </a:xfrm>
        </p:grpSpPr>
        <p:grpSp>
          <p:nvGrpSpPr>
            <p:cNvPr id="88" name="그룹 8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90" name="그룹 8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93" name="오각형 9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j-lt"/>
                  </a:endParaRPr>
                </a:p>
              </p:txBody>
            </p:sp>
            <p:sp>
              <p:nvSpPr>
                <p:cNvPr id="94" name="오각형 9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  <p:sp>
            <p:nvSpPr>
              <p:cNvPr id="91" name="직사각형 9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j-lt"/>
                </a:endParaRPr>
              </a:p>
            </p:txBody>
          </p:sp>
          <p:sp>
            <p:nvSpPr>
              <p:cNvPr id="92" name="직사각형 9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j-lt"/>
                </a:endParaRPr>
              </a:p>
            </p:txBody>
          </p:sp>
        </p:grpSp>
        <p:sp>
          <p:nvSpPr>
            <p:cNvPr id="89" name="텍스트 개체 틀 46"/>
            <p:cNvSpPr txBox="1">
              <a:spLocks/>
            </p:cNvSpPr>
            <p:nvPr/>
          </p:nvSpPr>
          <p:spPr>
            <a:xfrm>
              <a:off x="620713" y="1924446"/>
              <a:ext cx="5648605" cy="15234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j-lt"/>
                </a:rPr>
                <a:t>세부 사업 수행 범위</a:t>
              </a:r>
            </a:p>
          </p:txBody>
        </p:sp>
      </p:grpSp>
      <p:sp>
        <p:nvSpPr>
          <p:cNvPr id="95" name="Text Box 50"/>
          <p:cNvSpPr txBox="1">
            <a:spLocks noChangeArrowheads="1"/>
          </p:cNvSpPr>
          <p:nvPr/>
        </p:nvSpPr>
        <p:spPr bwMode="auto">
          <a:xfrm>
            <a:off x="6001428" y="694469"/>
            <a:ext cx="73846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2.1 </a:t>
            </a:r>
            <a:r>
              <a:rPr lang="ko-KR" altLang="en-US" dirty="0"/>
              <a:t>제안 범위</a:t>
            </a:r>
          </a:p>
        </p:txBody>
      </p:sp>
      <p:sp>
        <p:nvSpPr>
          <p:cNvPr id="39" name="AutoShape 36"/>
          <p:cNvSpPr>
            <a:spLocks noChangeArrowheads="1"/>
          </p:cNvSpPr>
          <p:nvPr/>
        </p:nvSpPr>
        <p:spPr bwMode="auto">
          <a:xfrm rot="10800000" flipV="1">
            <a:off x="542926" y="6957739"/>
            <a:ext cx="2749716" cy="1266976"/>
          </a:xfrm>
          <a:prstGeom prst="roundRect">
            <a:avLst>
              <a:gd name="adj" fmla="val 5662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eaLnBrk="1" hangingPunct="1"/>
            <a:endParaRPr lang="ko-KR" altLang="en-US" sz="1100" dirty="0"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40" name="AutoShape 116"/>
          <p:cNvSpPr>
            <a:spLocks noChangeArrowheads="1"/>
          </p:cNvSpPr>
          <p:nvPr/>
        </p:nvSpPr>
        <p:spPr bwMode="auto">
          <a:xfrm>
            <a:off x="558799" y="6587852"/>
            <a:ext cx="2749776" cy="517525"/>
          </a:xfrm>
          <a:prstGeom prst="roundRect">
            <a:avLst>
              <a:gd name="adj" fmla="val 19050"/>
            </a:avLst>
          </a:prstGeom>
          <a:gradFill flip="none"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13500000" scaled="1"/>
            <a:tileRect/>
          </a:gra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130000"/>
              </a:lnSpc>
              <a:defRPr/>
            </a:pPr>
            <a:r>
              <a:rPr lang="ko-KR" altLang="en-US" sz="1100" b="1" dirty="0">
                <a:latin typeface="+mj-lt"/>
                <a:ea typeface="나눔바른고딕" panose="020B0603020101020101" pitchFamily="50" charset="-127"/>
              </a:rPr>
              <a:t>성능평가 수행을 위한 신규 </a:t>
            </a:r>
            <a:r>
              <a:rPr lang="ko-KR" altLang="en-US" sz="1100" b="1" dirty="0" err="1">
                <a:latin typeface="+mj-lt"/>
                <a:ea typeface="나눔바른고딕" panose="020B0603020101020101" pitchFamily="50" charset="-127"/>
              </a:rPr>
              <a:t>데이타셋</a:t>
            </a:r>
            <a:r>
              <a:rPr lang="ko-KR" altLang="en-US" sz="1100" b="1" dirty="0">
                <a:latin typeface="+mj-lt"/>
                <a:ea typeface="나눔바른고딕" panose="020B0603020101020101" pitchFamily="50" charset="-127"/>
              </a:rPr>
              <a:t> 구축</a:t>
            </a:r>
          </a:p>
        </p:txBody>
      </p:sp>
      <p:sp>
        <p:nvSpPr>
          <p:cNvPr id="41" name="AutoShape 78"/>
          <p:cNvSpPr>
            <a:spLocks noChangeArrowheads="1"/>
          </p:cNvSpPr>
          <p:nvPr/>
        </p:nvSpPr>
        <p:spPr bwMode="auto">
          <a:xfrm>
            <a:off x="622625" y="7211761"/>
            <a:ext cx="2567817" cy="442463"/>
          </a:xfrm>
          <a:prstGeom prst="roundRect">
            <a:avLst>
              <a:gd name="adj" fmla="val 3250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9pPr>
          </a:lstStyle>
          <a:p>
            <a:pPr marL="88894" indent="-88894" defTabSz="54288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원본 </a:t>
            </a:r>
            <a:r>
              <a:rPr lang="ko-KR" altLang="en-US" sz="1100" dirty="0" err="1">
                <a:latin typeface="+mj-lt"/>
                <a:ea typeface="나눔바른고딕" panose="020B0603020101020101" pitchFamily="50" charset="-127"/>
              </a:rPr>
              <a:t>데이타셋</a:t>
            </a: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 구축</a:t>
            </a:r>
          </a:p>
          <a:p>
            <a:pPr marL="88894" indent="-88894" defTabSz="54288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변형 </a:t>
            </a:r>
            <a:r>
              <a:rPr lang="ko-KR" altLang="en-US" sz="1100" dirty="0" err="1">
                <a:latin typeface="+mj-lt"/>
                <a:ea typeface="나눔바른고딕" panose="020B0603020101020101" pitchFamily="50" charset="-127"/>
              </a:rPr>
              <a:t>데이타셋</a:t>
            </a: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 구축</a:t>
            </a:r>
          </a:p>
          <a:p>
            <a:pPr marL="88894" indent="-88894" defTabSz="542885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ko-KR" altLang="en-US" sz="1100" dirty="0" err="1">
                <a:latin typeface="+mj-lt"/>
                <a:ea typeface="나눔바른고딕" panose="020B0603020101020101" pitchFamily="50" charset="-127"/>
              </a:rPr>
              <a:t>포렌식</a:t>
            </a: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 성능평가용 </a:t>
            </a:r>
            <a:r>
              <a:rPr lang="ko-KR" altLang="en-US" sz="1100" dirty="0" err="1">
                <a:latin typeface="+mj-lt"/>
                <a:ea typeface="나눔바른고딕" panose="020B0603020101020101" pitchFamily="50" charset="-127"/>
              </a:rPr>
              <a:t>데이타셋</a:t>
            </a:r>
            <a:r>
              <a:rPr lang="ko-KR" altLang="en-US" sz="1100" dirty="0">
                <a:latin typeface="+mj-lt"/>
                <a:ea typeface="나눔바른고딕" panose="020B0603020101020101" pitchFamily="50" charset="-127"/>
              </a:rPr>
              <a:t> 구성</a:t>
            </a:r>
          </a:p>
        </p:txBody>
      </p:sp>
    </p:spTree>
    <p:extLst>
      <p:ext uri="{BB962C8B-B14F-4D97-AF65-F5344CB8AC3E}">
        <p14:creationId xmlns:p14="http://schemas.microsoft.com/office/powerpoint/2010/main" val="335787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3" name="그룹 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" name="그룹 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8" name="오각형 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>
                    <a:latin typeface="+mn-ea"/>
                  </a:endParaRPr>
                </a:p>
              </p:txBody>
            </p:sp>
            <p:sp>
              <p:nvSpPr>
                <p:cNvPr id="9" name="오각형 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6" name="직사각형 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>
                  <a:latin typeface="+mn-ea"/>
                </a:endParaRPr>
              </a:p>
            </p:txBody>
          </p:sp>
        </p:grpSp>
        <p:sp>
          <p:nvSpPr>
            <p:cNvPr id="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투입인력 이력사항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계속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0" name="Group 476"/>
          <p:cNvGraphicFramePr>
            <a:graphicFrameLocks noGrp="1"/>
          </p:cNvGraphicFramePr>
          <p:nvPr>
            <p:extLst/>
          </p:nvPr>
        </p:nvGraphicFramePr>
        <p:xfrm>
          <a:off x="404812" y="1749428"/>
          <a:ext cx="6048375" cy="7354692"/>
        </p:xfrm>
        <a:graphic>
          <a:graphicData uri="http://schemas.openxmlformats.org/drawingml/2006/table">
            <a:tbl>
              <a:tblPr/>
              <a:tblGrid>
                <a:gridCol w="2652012"/>
                <a:gridCol w="1156281"/>
                <a:gridCol w="959234"/>
                <a:gridCol w="1280848"/>
              </a:tblGrid>
              <a:tr h="30179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사     항 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인사통합시스템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2004.08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2005.05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금호타이어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쇼핑몰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2004.07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2004.08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삼성전자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 웹사이트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2004.04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크레듀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학원수강시스템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2003.12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2004.04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크레듀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B2B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쇼핑몰 사이트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2003.08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크레듀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판매관리시스템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2003.04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2003.07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리테일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영업관리시스템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2002.08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2003.03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리테일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2002.04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2002.07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리테일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2001.11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2002.05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리테일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고객관리시스템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2001.07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레지폰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2001.04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2001.06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레지폰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6.3. </a:t>
            </a:r>
            <a:r>
              <a:rPr lang="ko-KR" altLang="en-US" dirty="0"/>
              <a:t>투입인력 이력사항</a:t>
            </a:r>
          </a:p>
        </p:txBody>
      </p:sp>
      <p:sp>
        <p:nvSpPr>
          <p:cNvPr id="1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6. </a:t>
            </a:r>
            <a:r>
              <a:rPr lang="ko-KR" altLang="en-US" smtClean="0">
                <a:latin typeface="+mn-ea"/>
                <a:ea typeface="+mn-ea"/>
              </a:rPr>
              <a:t>사업 수행 조직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0666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8" name="그룹 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0" name="그룹 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3" name="오각형 1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/>
                </a:p>
              </p:txBody>
            </p:sp>
            <p:sp>
              <p:nvSpPr>
                <p:cNvPr id="14" name="오각형 1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직사각형 1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  <p:sp>
            <p:nvSpPr>
              <p:cNvPr id="12" name="직사각형 1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</p:grpSp>
        <p:sp>
          <p:nvSpPr>
            <p:cNvPr id="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투입인력 이력사항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5" name="Group 249"/>
          <p:cNvGraphicFramePr>
            <a:graphicFrameLocks noGrp="1"/>
          </p:cNvGraphicFramePr>
          <p:nvPr>
            <p:extLst/>
          </p:nvPr>
        </p:nvGraphicFramePr>
        <p:xfrm>
          <a:off x="404814" y="1737765"/>
          <a:ext cx="6048374" cy="1780280"/>
        </p:xfrm>
        <a:graphic>
          <a:graphicData uri="http://schemas.openxmlformats.org/drawingml/2006/table">
            <a:tbl>
              <a:tblPr/>
              <a:tblGrid>
                <a:gridCol w="734480"/>
                <a:gridCol w="364776"/>
                <a:gridCol w="432145"/>
                <a:gridCol w="514300"/>
                <a:gridCol w="305623"/>
                <a:gridCol w="857716"/>
                <a:gridCol w="1035174"/>
                <a:gridCol w="177458"/>
                <a:gridCol w="502799"/>
                <a:gridCol w="394352"/>
                <a:gridCol w="138023"/>
                <a:gridCol w="591528"/>
              </a:tblGrid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이주리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굿씽크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연령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해당분야근무경력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기술등급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F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안양과학대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자격증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참여임무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웹개발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참여기간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완료시까지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Group 45"/>
          <p:cNvGraphicFramePr>
            <a:graphicFrameLocks noGrp="1"/>
          </p:cNvGraphicFramePr>
          <p:nvPr>
            <p:extLst/>
          </p:nvPr>
        </p:nvGraphicFramePr>
        <p:xfrm>
          <a:off x="420826" y="3621088"/>
          <a:ext cx="6048375" cy="5484273"/>
        </p:xfrm>
        <a:graphic>
          <a:graphicData uri="http://schemas.openxmlformats.org/drawingml/2006/table">
            <a:tbl>
              <a:tblPr/>
              <a:tblGrid>
                <a:gridCol w="2511383"/>
                <a:gridCol w="917838"/>
                <a:gridCol w="1117331"/>
                <a:gridCol w="1501823"/>
              </a:tblGrid>
              <a:tr h="38995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사     항 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80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568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인천공항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2017.12~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2018.05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인천공항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2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에너지경제연구원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2017.08~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2017.12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에너지경제연구원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28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해외금융계좌신고법</a:t>
                      </a:r>
                      <a:endParaRPr lang="ko-KR" sz="1100" kern="10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2017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02~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2017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05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옥타솔루션</a:t>
                      </a:r>
                      <a:endParaRPr lang="ko-KR" sz="1100" kern="10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28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대법원통합경매 (검색엔진)</a:t>
                      </a:r>
                      <a:endParaRPr lang="ko-KR" sz="1100" kern="10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2016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11~ 2017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01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대법원전산정보센터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(</a:t>
                      </a:r>
                      <a:r>
                        <a:rPr lang="ko-KR" sz="1100" kern="100" dirty="0" err="1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와이즈넛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)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28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인천공항멤버십</a:t>
                      </a:r>
                      <a:endParaRPr lang="ko-KR" sz="1100" kern="10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2015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03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~ 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2016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10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kis정보통신(</a:t>
                      </a:r>
                      <a:r>
                        <a:rPr lang="ko-KR" sz="1100" kern="100" dirty="0" err="1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이지팜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)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28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Intelligent home(IOT)</a:t>
                      </a:r>
                      <a:endParaRPr lang="ko-KR" sz="1100" kern="10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2014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04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~ 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2015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02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삼성sds(</a:t>
                      </a:r>
                      <a:r>
                        <a:rPr lang="ko-KR" sz="1100" kern="100" dirty="0" err="1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알앤비소프트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)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28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csp 2.0</a:t>
                      </a:r>
                      <a:endParaRPr lang="ko-KR" sz="1100" kern="10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(Intelligent Personal Assistant)</a:t>
                      </a:r>
                      <a:endParaRPr lang="ko-KR" sz="1100" kern="10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2013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11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~ 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2014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03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삼성sds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28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woundary</a:t>
                      </a:r>
                      <a:endParaRPr lang="ko-KR" sz="1100" kern="10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(sns platform)</a:t>
                      </a:r>
                      <a:endParaRPr lang="ko-KR" sz="1100" kern="10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2013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07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~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2013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10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woundary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6.3. </a:t>
            </a:r>
            <a:r>
              <a:rPr lang="ko-KR" altLang="en-US" dirty="0"/>
              <a:t>투입인력 이력사항</a:t>
            </a:r>
          </a:p>
        </p:txBody>
      </p:sp>
      <p:sp>
        <p:nvSpPr>
          <p:cNvPr id="18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20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6. </a:t>
            </a:r>
            <a:r>
              <a:rPr lang="ko-KR" altLang="en-US" smtClean="0">
                <a:latin typeface="+mn-ea"/>
                <a:ea typeface="+mn-ea"/>
              </a:rPr>
              <a:t>사업 수행 조직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2184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3" name="그룹 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" name="그룹 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8" name="오각형 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>
                    <a:latin typeface="+mn-ea"/>
                  </a:endParaRPr>
                </a:p>
              </p:txBody>
            </p:sp>
            <p:sp>
              <p:nvSpPr>
                <p:cNvPr id="9" name="오각형 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6" name="직사각형 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>
                  <a:latin typeface="+mn-ea"/>
                </a:endParaRPr>
              </a:p>
            </p:txBody>
          </p:sp>
        </p:grpSp>
        <p:sp>
          <p:nvSpPr>
            <p:cNvPr id="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투입인력 이력사항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계속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0" name="Group 476"/>
          <p:cNvGraphicFramePr>
            <a:graphicFrameLocks noGrp="1"/>
          </p:cNvGraphicFramePr>
          <p:nvPr>
            <p:extLst/>
          </p:nvPr>
        </p:nvGraphicFramePr>
        <p:xfrm>
          <a:off x="404812" y="1749428"/>
          <a:ext cx="6048375" cy="7982712"/>
        </p:xfrm>
        <a:graphic>
          <a:graphicData uri="http://schemas.openxmlformats.org/drawingml/2006/table">
            <a:tbl>
              <a:tblPr/>
              <a:tblGrid>
                <a:gridCol w="2652012"/>
                <a:gridCol w="1156281"/>
                <a:gridCol w="959234"/>
                <a:gridCol w="1280848"/>
              </a:tblGrid>
              <a:tr h="30179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사     항 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통신사 이상패턴 분석 프로젝트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2012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04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~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2013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05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sk(모비젠)</a:t>
                      </a:r>
                      <a:endParaRPr lang="ko-KR" sz="1100" kern="10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NHIT 자산관리 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및</a:t>
                      </a:r>
                      <a:r>
                        <a:rPr lang="en-US" altLang="ko-KR" sz="1100" kern="100" baseline="0" dirty="0" smtClean="0">
                          <a:solidFill>
                            <a:schemeClr val="tx1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Times New Roman"/>
                        </a:rPr>
                        <a:t> 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ITSM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고도화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2012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01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~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2012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03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농협(</a:t>
                      </a:r>
                      <a:r>
                        <a:rPr lang="ko-KR" sz="1100" kern="100" dirty="0" err="1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위엠비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)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재판사무사법행정고도화사업</a:t>
                      </a:r>
                      <a:endParaRPr lang="ko-KR" sz="1100" kern="10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(온라인감정인등재신청시스템)</a:t>
                      </a:r>
                      <a:endParaRPr lang="ko-KR" sz="1100" kern="10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2011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08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~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2011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12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대법원전산정보센터(오픈SNS)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차세대전자인사관리시스템</a:t>
                      </a:r>
                      <a:endParaRPr lang="ko-KR" sz="1100" kern="10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2011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06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~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2011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08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삼성sds(</a:t>
                      </a:r>
                      <a:r>
                        <a:rPr lang="ko-KR" sz="1100" kern="100" dirty="0" err="1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유큐브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)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반다이</a:t>
                      </a:r>
                      <a:endParaRPr lang="ko-KR" sz="1100" kern="10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2011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04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~</a:t>
                      </a:r>
                      <a:b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</a:b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2011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05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반다이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신세계채용</a:t>
                      </a:r>
                      <a:endParaRPr lang="ko-KR" sz="1100" kern="10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(공동작업)</a:t>
                      </a:r>
                      <a:endParaRPr lang="ko-KR" sz="1100" kern="10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2010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01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~ </a:t>
                      </a:r>
                      <a:endParaRPr lang="en-US" altLang="ko-KR" sz="1100" kern="100" dirty="0" smtClean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굴림체"/>
                      </a:endParaRPr>
                    </a:p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2011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02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신세계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이마트</a:t>
                      </a:r>
                      <a:endParaRPr lang="ko-KR" sz="1100" kern="10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(공동작업)</a:t>
                      </a:r>
                      <a:endParaRPr lang="ko-KR" sz="1100" kern="10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2010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01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~</a:t>
                      </a:r>
                      <a:b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</a:b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2011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02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Times New Roman"/>
                        </a:rPr>
                        <a:t>신세계</a:t>
                      </a:r>
                      <a:endParaRPr lang="ko-KR" sz="1100" kern="10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신세계백화점</a:t>
                      </a:r>
                      <a:endParaRPr lang="ko-KR" sz="1100" kern="10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(공동작업)</a:t>
                      </a:r>
                      <a:endParaRPr lang="ko-KR" sz="1100" kern="10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2010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01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~ </a:t>
                      </a:r>
                      <a:endParaRPr lang="en-US" altLang="ko-KR" sz="1100" kern="100" dirty="0" smtClean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굴림체"/>
                      </a:endParaRPr>
                    </a:p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2011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02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신세계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코스모웨어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 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내부 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솔루션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2009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07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~ </a:t>
                      </a:r>
                      <a:endParaRPr lang="en-US" altLang="ko-KR" sz="1100" kern="100" dirty="0" smtClean="0">
                        <a:solidFill>
                          <a:srgbClr val="000000"/>
                        </a:solidFill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굴림체"/>
                      </a:endParaRPr>
                    </a:p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2009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12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err="1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코스모웨어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Times New Roman"/>
                        </a:rPr>
                        <a:t>한화손해보험</a:t>
                      </a:r>
                      <a:endParaRPr lang="ko-KR" sz="1100" kern="10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2009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01</a:t>
                      </a: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~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2009</a:t>
                      </a:r>
                      <a:r>
                        <a:rPr lang="en-US" alt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.</a:t>
                      </a:r>
                      <a:r>
                        <a:rPr lang="ko-KR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06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굴림체"/>
                        </a:rPr>
                        <a:t>한화손해보험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Times New Roman"/>
                        </a:rPr>
                        <a:t>서울신용보증재단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Times New Roman"/>
                        </a:rPr>
                        <a:t>2007.01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Times New Roman"/>
                        </a:rPr>
                        <a:t>~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Times New Roman"/>
                        </a:rPr>
                        <a:t>2009.01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Times New Roman"/>
                        </a:rPr>
                        <a:t>서울신용보증재단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Times New Roman"/>
                        </a:rPr>
                        <a:t>건설공제조합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Times New Roman"/>
                        </a:rPr>
                        <a:t>2005.07~ 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Times New Roman"/>
                        </a:rPr>
                        <a:t>2006.11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돋움체" panose="020B0609000101010101" pitchFamily="49" charset="-127"/>
                          <a:ea typeface="돋움체" panose="020B0609000101010101" pitchFamily="49" charset="-127"/>
                          <a:cs typeface="Times New Roman"/>
                        </a:rPr>
                        <a:t>건설공제조합</a:t>
                      </a:r>
                      <a:endParaRPr lang="ko-KR" sz="1100" kern="100" dirty="0">
                        <a:effectLst/>
                        <a:latin typeface="돋움체" panose="020B0609000101010101" pitchFamily="49" charset="-127"/>
                        <a:ea typeface="돋움체" panose="020B0609000101010101" pitchFamily="49" charset="-127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effectLst/>
                        <a:latin typeface="바탕"/>
                        <a:cs typeface="Times New Roman"/>
                      </a:endParaRPr>
                    </a:p>
                  </a:txBody>
                  <a:tcPr marL="35560" marR="35560" marT="0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6.3. </a:t>
            </a:r>
            <a:r>
              <a:rPr lang="ko-KR" altLang="en-US" dirty="0"/>
              <a:t>투입인력 이력사항</a:t>
            </a:r>
          </a:p>
        </p:txBody>
      </p:sp>
      <p:sp>
        <p:nvSpPr>
          <p:cNvPr id="1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6. </a:t>
            </a:r>
            <a:r>
              <a:rPr lang="ko-KR" altLang="en-US" smtClean="0">
                <a:latin typeface="+mn-ea"/>
                <a:ea typeface="+mn-ea"/>
              </a:rPr>
              <a:t>사업 수행 조직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5928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8" name="그룹 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0" name="그룹 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3" name="오각형 1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/>
                </a:p>
              </p:txBody>
            </p:sp>
            <p:sp>
              <p:nvSpPr>
                <p:cNvPr id="14" name="오각형 1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직사각형 1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  <p:sp>
            <p:nvSpPr>
              <p:cNvPr id="12" name="직사각형 1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</p:grpSp>
        <p:sp>
          <p:nvSpPr>
            <p:cNvPr id="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투입인력 이력사항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5" name="Group 249"/>
          <p:cNvGraphicFramePr>
            <a:graphicFrameLocks noGrp="1"/>
          </p:cNvGraphicFramePr>
          <p:nvPr>
            <p:extLst/>
          </p:nvPr>
        </p:nvGraphicFramePr>
        <p:xfrm>
          <a:off x="404814" y="1737765"/>
          <a:ext cx="6048374" cy="1780280"/>
        </p:xfrm>
        <a:graphic>
          <a:graphicData uri="http://schemas.openxmlformats.org/drawingml/2006/table">
            <a:tbl>
              <a:tblPr/>
              <a:tblGrid>
                <a:gridCol w="734480"/>
                <a:gridCol w="364776"/>
                <a:gridCol w="432145"/>
                <a:gridCol w="514300"/>
                <a:gridCol w="305623"/>
                <a:gridCol w="857716"/>
                <a:gridCol w="1035174"/>
                <a:gridCol w="177458"/>
                <a:gridCol w="502799"/>
                <a:gridCol w="394352"/>
                <a:gridCol w="138023"/>
                <a:gridCol w="591528"/>
              </a:tblGrid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윤석정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42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해당분야근무경력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개월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기술등급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F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서울과학기술대학교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전자계산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자격증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정보처리기사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참여임무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완료시까지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42%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Group 45"/>
          <p:cNvGraphicFramePr>
            <a:graphicFrameLocks noGrp="1"/>
          </p:cNvGraphicFramePr>
          <p:nvPr>
            <p:extLst/>
          </p:nvPr>
        </p:nvGraphicFramePr>
        <p:xfrm>
          <a:off x="420826" y="3621088"/>
          <a:ext cx="6048375" cy="5782405"/>
        </p:xfrm>
        <a:graphic>
          <a:graphicData uri="http://schemas.openxmlformats.org/drawingml/2006/table">
            <a:tbl>
              <a:tblPr/>
              <a:tblGrid>
                <a:gridCol w="2511383"/>
                <a:gridCol w="917838"/>
                <a:gridCol w="1117331"/>
                <a:gridCol w="1501823"/>
              </a:tblGrid>
              <a:tr h="31365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사     항 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마이캐시존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 CASH ZONE) CD-VAN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2000.09 ~ 2002.10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㈜노틸러스효성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시도행정정보화 시스템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2004.07 ~ 2005.06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행정자치부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e-Noise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소음정보 시스템 고도화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2005.07 ~ 2005.10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LG-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전자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KTF MMSC (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멀티미디어메세지센터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2006.01 ~ 2007.01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KTF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시군구고도화 새올행정시스템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2007.05 ~ 2007.12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행정자치부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국민은행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계정계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호스트 대외결제관리 시스템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2008.06 ~ 2009.07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국민은행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민원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24(G4C)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고도화 시스템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2010.05 ~ 2010.11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행정안전부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국방부 인증센터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(MPKI)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고도화 시스템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2011.07 ~ 2011.11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국방부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복지정보통합 고도화 시스템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2012.01 ~ 2012.08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보건복지부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축산물안전관리 시스템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2014.01 ~ 2014.06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농림축산검역본부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고객관리 시스템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영업관리 시스템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2014.07 ~ 2014.09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쌍용자동차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6.3. </a:t>
            </a:r>
            <a:r>
              <a:rPr lang="ko-KR" altLang="en-US" dirty="0"/>
              <a:t>투입인력 이력사항</a:t>
            </a:r>
          </a:p>
        </p:txBody>
      </p:sp>
      <p:sp>
        <p:nvSpPr>
          <p:cNvPr id="18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20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6. </a:t>
            </a:r>
            <a:r>
              <a:rPr lang="ko-KR" altLang="en-US" smtClean="0">
                <a:latin typeface="+mn-ea"/>
                <a:ea typeface="+mn-ea"/>
              </a:rPr>
              <a:t>사업 수행 조직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512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3" name="그룹 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" name="그룹 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8" name="오각형 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>
                    <a:latin typeface="+mn-ea"/>
                  </a:endParaRPr>
                </a:p>
              </p:txBody>
            </p:sp>
            <p:sp>
              <p:nvSpPr>
                <p:cNvPr id="9" name="오각형 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6" name="직사각형 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>
                  <a:latin typeface="+mn-ea"/>
                </a:endParaRPr>
              </a:p>
            </p:txBody>
          </p:sp>
        </p:grpSp>
        <p:sp>
          <p:nvSpPr>
            <p:cNvPr id="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투입인력 이력사항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계속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0" name="Group 476"/>
          <p:cNvGraphicFramePr>
            <a:graphicFrameLocks noGrp="1"/>
          </p:cNvGraphicFramePr>
          <p:nvPr>
            <p:extLst/>
          </p:nvPr>
        </p:nvGraphicFramePr>
        <p:xfrm>
          <a:off x="404812" y="1749428"/>
          <a:ext cx="6048375" cy="7354692"/>
        </p:xfrm>
        <a:graphic>
          <a:graphicData uri="http://schemas.openxmlformats.org/drawingml/2006/table">
            <a:tbl>
              <a:tblPr/>
              <a:tblGrid>
                <a:gridCol w="2652012"/>
                <a:gridCol w="1156281"/>
                <a:gridCol w="959234"/>
                <a:gridCol w="1280848"/>
              </a:tblGrid>
              <a:tr h="30179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사     항 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자산관리 시스템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2014.10 ~ 2014.12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삼성물산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주방용오물분쇄기정보시스템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2015.04 ~ 2015.06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한국상하수도협회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부동산종합정보 개방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구축사업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2015.07 ~ 2015.12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국토교통부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현대캐피탈 차량관리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카셰어링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2017.03 ~ 2017.07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현대캐피탈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국민은행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스타뱅킹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리브똑똑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2017.08 ~ 2018.01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국민은행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Omni-IM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계정관리시스템 개발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2018.03 ~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6.3. </a:t>
            </a:r>
            <a:r>
              <a:rPr lang="ko-KR" altLang="en-US" dirty="0"/>
              <a:t>투입인력 이력사항</a:t>
            </a:r>
          </a:p>
        </p:txBody>
      </p:sp>
      <p:sp>
        <p:nvSpPr>
          <p:cNvPr id="1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6. </a:t>
            </a:r>
            <a:r>
              <a:rPr lang="ko-KR" altLang="en-US" smtClean="0">
                <a:latin typeface="+mn-ea"/>
                <a:ea typeface="+mn-ea"/>
              </a:rPr>
              <a:t>사업 수행 조직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1520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8" name="그룹 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0" name="그룹 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3" name="오각형 1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/>
                </a:p>
              </p:txBody>
            </p:sp>
            <p:sp>
              <p:nvSpPr>
                <p:cNvPr id="14" name="오각형 1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직사각형 1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  <p:sp>
            <p:nvSpPr>
              <p:cNvPr id="12" name="직사각형 1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</p:grpSp>
        <p:sp>
          <p:nvSpPr>
            <p:cNvPr id="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투입인력 이력사항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5" name="Group 249"/>
          <p:cNvGraphicFramePr>
            <a:graphicFrameLocks noGrp="1"/>
          </p:cNvGraphicFramePr>
          <p:nvPr>
            <p:extLst/>
          </p:nvPr>
        </p:nvGraphicFramePr>
        <p:xfrm>
          <a:off x="404814" y="1737765"/>
          <a:ext cx="6048374" cy="1780280"/>
        </p:xfrm>
        <a:graphic>
          <a:graphicData uri="http://schemas.openxmlformats.org/drawingml/2006/table">
            <a:tbl>
              <a:tblPr/>
              <a:tblGrid>
                <a:gridCol w="734480"/>
                <a:gridCol w="364776"/>
                <a:gridCol w="432145"/>
                <a:gridCol w="514300"/>
                <a:gridCol w="305623"/>
                <a:gridCol w="857716"/>
                <a:gridCol w="1035174"/>
                <a:gridCol w="177458"/>
                <a:gridCol w="502799"/>
                <a:gridCol w="394352"/>
                <a:gridCol w="138023"/>
                <a:gridCol w="591528"/>
              </a:tblGrid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김선영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42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해당분야근무경력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개월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기술등급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F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오산대학교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아동보육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자격증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컬러리스트 산업기사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시각디자인 산업기사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GRQ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그래픽기술자격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참여임무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디자인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완료시까지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Group 45"/>
          <p:cNvGraphicFramePr>
            <a:graphicFrameLocks noGrp="1"/>
          </p:cNvGraphicFramePr>
          <p:nvPr>
            <p:extLst/>
          </p:nvPr>
        </p:nvGraphicFramePr>
        <p:xfrm>
          <a:off x="420826" y="3621088"/>
          <a:ext cx="6048375" cy="5782405"/>
        </p:xfrm>
        <a:graphic>
          <a:graphicData uri="http://schemas.openxmlformats.org/drawingml/2006/table">
            <a:tbl>
              <a:tblPr/>
              <a:tblGrid>
                <a:gridCol w="2511383"/>
                <a:gridCol w="917838"/>
                <a:gridCol w="1117331"/>
                <a:gridCol w="1501823"/>
              </a:tblGrid>
              <a:tr h="31365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사     항 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엘에스웨어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사내 디자인 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16.05~’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디자인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엘에스웨어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보안 솔루션 디자인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14.06~’16.04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디자인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익스트러스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대법원 전자소송 도산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차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13.05~’13.11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디자인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솔인텍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공무원 수험서 홈페이지 및 인쇄물 디자인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12.05~’13.03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디자인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두빛나래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LG U+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전자결제 상점관리자 디자인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10.04~’11.05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디자인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에이텍솔루션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관련 디자인 및 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07.12~’10.03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디자인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예스커뮤니케이션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학회솔루션 디자인 및 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07.06~’07.12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디자인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온피씨에스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클리닉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성형외과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홍보팀 디자인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06.10~’07.05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디자인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5050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클리닉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중등부 홈페이지 디자인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05.10~’06.04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디자인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청솔학원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홈페이지 디자인 및 관리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03.09~’05.10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디자인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한국전자거래학회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6.3. </a:t>
            </a:r>
            <a:r>
              <a:rPr lang="ko-KR" altLang="en-US" dirty="0"/>
              <a:t>투입인력 이력사항</a:t>
            </a:r>
          </a:p>
        </p:txBody>
      </p:sp>
      <p:sp>
        <p:nvSpPr>
          <p:cNvPr id="18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20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6. </a:t>
            </a:r>
            <a:r>
              <a:rPr lang="ko-KR" altLang="en-US" smtClean="0">
                <a:latin typeface="+mn-ea"/>
                <a:ea typeface="+mn-ea"/>
              </a:rPr>
              <a:t>사업 수행 조직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2681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8" name="그룹 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0" name="그룹 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3" name="오각형 1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/>
                </a:p>
              </p:txBody>
            </p:sp>
            <p:sp>
              <p:nvSpPr>
                <p:cNvPr id="14" name="오각형 1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직사각형 1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  <p:sp>
            <p:nvSpPr>
              <p:cNvPr id="12" name="직사각형 1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</p:grpSp>
        <p:sp>
          <p:nvSpPr>
            <p:cNvPr id="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투입인력 이력사항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5" name="Group 249"/>
          <p:cNvGraphicFramePr>
            <a:graphicFrameLocks noGrp="1"/>
          </p:cNvGraphicFramePr>
          <p:nvPr>
            <p:extLst/>
          </p:nvPr>
        </p:nvGraphicFramePr>
        <p:xfrm>
          <a:off x="404814" y="1737765"/>
          <a:ext cx="6048374" cy="1780280"/>
        </p:xfrm>
        <a:graphic>
          <a:graphicData uri="http://schemas.openxmlformats.org/drawingml/2006/table">
            <a:tbl>
              <a:tblPr/>
              <a:tblGrid>
                <a:gridCol w="734480"/>
                <a:gridCol w="364776"/>
                <a:gridCol w="432145"/>
                <a:gridCol w="514300"/>
                <a:gridCol w="305623"/>
                <a:gridCol w="857716"/>
                <a:gridCol w="1035174"/>
                <a:gridCol w="177458"/>
                <a:gridCol w="502799"/>
                <a:gridCol w="394352"/>
                <a:gridCol w="138023"/>
                <a:gridCol w="591528"/>
              </a:tblGrid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김유진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해당분야근무경력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개월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기술등급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F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중급기능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숭실대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미디어경영학과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재학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자격증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웹디자인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기능사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ACA Photoshop CS6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참여임무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퍼블리싱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완료시까지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Group 45"/>
          <p:cNvGraphicFramePr>
            <a:graphicFrameLocks noGrp="1"/>
          </p:cNvGraphicFramePr>
          <p:nvPr>
            <p:extLst/>
          </p:nvPr>
        </p:nvGraphicFramePr>
        <p:xfrm>
          <a:off x="420826" y="3621088"/>
          <a:ext cx="6048375" cy="5782405"/>
        </p:xfrm>
        <a:graphic>
          <a:graphicData uri="http://schemas.openxmlformats.org/drawingml/2006/table">
            <a:tbl>
              <a:tblPr/>
              <a:tblGrid>
                <a:gridCol w="2511383"/>
                <a:gridCol w="917838"/>
                <a:gridCol w="1117331"/>
                <a:gridCol w="1501823"/>
              </a:tblGrid>
              <a:tr h="31365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사     항 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엘에스웨어 라이선스 가드 어플리케이션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엘에스웨어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엘에스웨어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SecuMS 2.2.2 UI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2014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엘에스웨어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삼성디스플레이 보안 통계 시스템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2014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엘에스웨어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삼성디스플레이 통합보안관리시스템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2014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엘에스웨어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KERIS E-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유치원시스템 유지보수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2014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엘에스웨어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OLIS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리뉴얼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2014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엘에스웨어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KERIS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유아학비지원시스템 구축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2015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Xplatform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엘에스웨어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엘에스웨어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OmniGuard PIS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엘에스웨어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엘에스웨어 영문홈페이지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워드프레스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엘에스웨어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KERIS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유치원 입학관리 시스템 ‘처음학교로’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2016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Xplatform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엘에스웨어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엘에스웨어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Omni-VM UI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고도화 및 유지보수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 2016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엘에스웨어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6.3. </a:t>
            </a:r>
            <a:r>
              <a:rPr lang="ko-KR" altLang="en-US" dirty="0"/>
              <a:t>투입인력 이력사항</a:t>
            </a:r>
          </a:p>
        </p:txBody>
      </p:sp>
      <p:sp>
        <p:nvSpPr>
          <p:cNvPr id="18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20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6. </a:t>
            </a:r>
            <a:r>
              <a:rPr lang="ko-KR" altLang="en-US" smtClean="0">
                <a:latin typeface="+mn-ea"/>
                <a:ea typeface="+mn-ea"/>
              </a:rPr>
              <a:t>사업 수행 조직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3232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3" name="그룹 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" name="그룹 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8" name="오각형 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>
                    <a:latin typeface="+mn-ea"/>
                  </a:endParaRPr>
                </a:p>
              </p:txBody>
            </p:sp>
            <p:sp>
              <p:nvSpPr>
                <p:cNvPr id="9" name="오각형 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6" name="직사각형 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>
                  <a:latin typeface="+mn-ea"/>
                </a:endParaRPr>
              </a:p>
            </p:txBody>
          </p:sp>
        </p:grpSp>
        <p:sp>
          <p:nvSpPr>
            <p:cNvPr id="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투입인력 이력사항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계속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0" name="Group 476"/>
          <p:cNvGraphicFramePr>
            <a:graphicFrameLocks noGrp="1"/>
          </p:cNvGraphicFramePr>
          <p:nvPr>
            <p:extLst/>
          </p:nvPr>
        </p:nvGraphicFramePr>
        <p:xfrm>
          <a:off x="404812" y="1749428"/>
          <a:ext cx="6048375" cy="7354692"/>
        </p:xfrm>
        <a:graphic>
          <a:graphicData uri="http://schemas.openxmlformats.org/drawingml/2006/table">
            <a:tbl>
              <a:tblPr/>
              <a:tblGrid>
                <a:gridCol w="2652012"/>
                <a:gridCol w="1156281"/>
                <a:gridCol w="959234"/>
                <a:gridCol w="1280848"/>
              </a:tblGrid>
              <a:tr h="30179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사     항 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엘에스웨어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SecuMS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CMS UI/UX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리뉴얼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 2017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퍼블리싱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UX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엘에스웨어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엘에스웨어 라이선스관리시스템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엘에스웨어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엘에스웨어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FOSSGUARD UI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리뉴얼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 2017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엘에스웨어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KREN IT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진단서비스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 UI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엘에스웨어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엘에스웨어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SecuMS Express (JavaFX) UI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JavaFX 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엘에스웨어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엘에스웨어 국문 홈페이지 리뉴얼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반응형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~2018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기획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엘에스웨어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엘에스웨어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FOSSGUARD.COM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2018 02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엘에스웨어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엘에스웨어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Athena UPV UI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(Vue.js)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2018 02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엘에스웨어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6.3. </a:t>
            </a:r>
            <a:r>
              <a:rPr lang="ko-KR" altLang="en-US" dirty="0"/>
              <a:t>투입인력 이력사항</a:t>
            </a:r>
          </a:p>
        </p:txBody>
      </p:sp>
      <p:sp>
        <p:nvSpPr>
          <p:cNvPr id="1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6. </a:t>
            </a:r>
            <a:r>
              <a:rPr lang="ko-KR" altLang="en-US" smtClean="0">
                <a:latin typeface="+mn-ea"/>
                <a:ea typeface="+mn-ea"/>
              </a:rPr>
              <a:t>사업 수행 조직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4834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8" name="그룹 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0" name="그룹 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3" name="오각형 1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/>
                </a:p>
              </p:txBody>
            </p:sp>
            <p:sp>
              <p:nvSpPr>
                <p:cNvPr id="14" name="오각형 1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직사각형 1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  <p:sp>
            <p:nvSpPr>
              <p:cNvPr id="12" name="직사각형 1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</p:grpSp>
        <p:sp>
          <p:nvSpPr>
            <p:cNvPr id="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투입인력 이력사항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5" name="Group 249"/>
          <p:cNvGraphicFramePr>
            <a:graphicFrameLocks noGrp="1"/>
          </p:cNvGraphicFramePr>
          <p:nvPr>
            <p:extLst/>
          </p:nvPr>
        </p:nvGraphicFramePr>
        <p:xfrm>
          <a:off x="404814" y="1737765"/>
          <a:ext cx="6048374" cy="1780280"/>
        </p:xfrm>
        <a:graphic>
          <a:graphicData uri="http://schemas.openxmlformats.org/drawingml/2006/table">
            <a:tbl>
              <a:tblPr/>
              <a:tblGrid>
                <a:gridCol w="734480"/>
                <a:gridCol w="364776"/>
                <a:gridCol w="432145"/>
                <a:gridCol w="514300"/>
                <a:gridCol w="305623"/>
                <a:gridCol w="857716"/>
                <a:gridCol w="1035174"/>
                <a:gridCol w="177458"/>
                <a:gridCol w="502799"/>
                <a:gridCol w="394352"/>
                <a:gridCol w="138023"/>
                <a:gridCol w="591528"/>
              </a:tblGrid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38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해당분야근무경력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개월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기술등급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F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한국방송통신대학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경영학과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자격증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ISTQB CTFL 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참여임무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완료시까지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Group 45"/>
          <p:cNvGraphicFramePr>
            <a:graphicFrameLocks noGrp="1"/>
          </p:cNvGraphicFramePr>
          <p:nvPr>
            <p:extLst/>
          </p:nvPr>
        </p:nvGraphicFramePr>
        <p:xfrm>
          <a:off x="420826" y="3621088"/>
          <a:ext cx="6048375" cy="5782405"/>
        </p:xfrm>
        <a:graphic>
          <a:graphicData uri="http://schemas.openxmlformats.org/drawingml/2006/table">
            <a:tbl>
              <a:tblPr/>
              <a:tblGrid>
                <a:gridCol w="2511383"/>
                <a:gridCol w="917838"/>
                <a:gridCol w="1117331"/>
                <a:gridCol w="1501823"/>
              </a:tblGrid>
              <a:tr h="31365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사     항 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저작권기술 성능평가 시스템 운영 및 기능개선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17.05~17.11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환경 기반 성능평가 및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전자책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DRM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상호운용성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평가 시스템 구축 사업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16.06~16.11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한국저작권위원회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SecuMS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 보안 취약점 진단 시스템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2016.11</a:t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2017.01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엘에스웨어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㈜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FOSSGuard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오픈소스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라이선스 검증 솔루션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2016.02</a:t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2016.10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엘에스웨어㈜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옴니가드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프로젝트 통합서버보안 솔루션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2014.07</a:t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2016.01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엘에스웨어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㈜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NICE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평가정보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웹테스트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자동화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시스탬구축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2013.10</a:t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2014.02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테스트자동화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NICE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평가정보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NH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은행 테스트 자동화 시스템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13.08 ~ 13.09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테스트자동화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NH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은행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ETRI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테스트 자동화 시스템  구축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2013.06</a:t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2013.07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테스트자동화</a:t>
                      </a: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ETRI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전북은행 차세대 프로젝 트 시 기능테스트 자동화 시스템  구축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2013.01</a:t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2014.02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테스트자동화</a:t>
                      </a: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전북은행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현대자동차 텔레매틱스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2011.06</a:t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2013.01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현대모비스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NHN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게임톡 프로젝트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2010.12</a:t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2011.03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NHN I&amp;S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6.3. </a:t>
            </a:r>
            <a:r>
              <a:rPr lang="ko-KR" altLang="en-US" dirty="0"/>
              <a:t>투입인력 이력사항</a:t>
            </a:r>
          </a:p>
        </p:txBody>
      </p:sp>
      <p:sp>
        <p:nvSpPr>
          <p:cNvPr id="18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20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6. </a:t>
            </a:r>
            <a:r>
              <a:rPr lang="ko-KR" altLang="en-US" smtClean="0">
                <a:latin typeface="+mn-ea"/>
                <a:ea typeface="+mn-ea"/>
              </a:rPr>
              <a:t>사업 수행 조직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4323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3" name="그룹 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" name="그룹 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8" name="오각형 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>
                    <a:latin typeface="+mn-ea"/>
                  </a:endParaRPr>
                </a:p>
              </p:txBody>
            </p:sp>
            <p:sp>
              <p:nvSpPr>
                <p:cNvPr id="9" name="오각형 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6" name="직사각형 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>
                  <a:latin typeface="+mn-ea"/>
                </a:endParaRPr>
              </a:p>
            </p:txBody>
          </p:sp>
        </p:grpSp>
        <p:sp>
          <p:nvSpPr>
            <p:cNvPr id="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투입인력 이력사항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계속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0" name="Group 476"/>
          <p:cNvGraphicFramePr>
            <a:graphicFrameLocks noGrp="1"/>
          </p:cNvGraphicFramePr>
          <p:nvPr>
            <p:extLst/>
          </p:nvPr>
        </p:nvGraphicFramePr>
        <p:xfrm>
          <a:off x="404812" y="1749428"/>
          <a:ext cx="6048375" cy="7354692"/>
        </p:xfrm>
        <a:graphic>
          <a:graphicData uri="http://schemas.openxmlformats.org/drawingml/2006/table">
            <a:tbl>
              <a:tblPr/>
              <a:tblGrid>
                <a:gridCol w="2652012"/>
                <a:gridCol w="1156281"/>
                <a:gridCol w="959234"/>
                <a:gridCol w="1280848"/>
              </a:tblGrid>
              <a:tr h="30179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사     항 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ACCESS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모바일 브라우저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2010.04</a:t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2011.03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ACCESS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NTT DOCOMO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모바일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2010.04</a:t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2011.03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LG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전자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TASS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 프로젝트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2009.01</a:t>
                      </a:r>
                      <a:b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2009.11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삼성전자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NTT DOCOMO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모바일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2006.10 ~ 2008.12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LG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전자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6.3. </a:t>
            </a:r>
            <a:r>
              <a:rPr lang="ko-KR" altLang="en-US" dirty="0"/>
              <a:t>투입인력 이력사항</a:t>
            </a:r>
          </a:p>
        </p:txBody>
      </p:sp>
      <p:sp>
        <p:nvSpPr>
          <p:cNvPr id="1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6</a:t>
            </a: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6. </a:t>
            </a:r>
            <a:r>
              <a:rPr lang="ko-KR" altLang="en-US" smtClean="0">
                <a:latin typeface="+mn-ea"/>
                <a:ea typeface="+mn-ea"/>
              </a:rPr>
              <a:t>사업 수행 조직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340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400" dirty="0" smtClean="0">
                <a:latin typeface="+mn-ea"/>
                <a:ea typeface="+mn-ea"/>
              </a:rPr>
              <a:t>2.2 </a:t>
            </a:r>
            <a:r>
              <a:rPr lang="ko-KR" altLang="en-US" sz="1400" dirty="0">
                <a:latin typeface="+mn-ea"/>
                <a:ea typeface="+mn-ea"/>
              </a:rPr>
              <a:t>전제 조건</a:t>
            </a:r>
            <a:endParaRPr lang="en-US" altLang="ko-KR" sz="1400" dirty="0">
              <a:latin typeface="+mn-ea"/>
              <a:ea typeface="+mn-ea"/>
            </a:endParaRPr>
          </a:p>
          <a:p>
            <a:pPr marL="171438" indent="-171438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사업의 원활한 수행 및 성공적인 완료를 위해 한국저작권위원회와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수행사간의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신뢰를 바탕으로 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Win-Win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관계 구축필요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38" indent="-171438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긴밀한 업무협조체계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수행사항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변경 시 충분한 협의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한국저작권위원회의 적극적인 참여와 지원 필요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3" y="248665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4446"/>
              <a:ext cx="5648605" cy="15234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전제 조건</a:t>
              </a:r>
            </a:p>
          </p:txBody>
        </p:sp>
      </p:grpSp>
      <p:sp>
        <p:nvSpPr>
          <p:cNvPr id="39" name="AutoShape 11"/>
          <p:cNvSpPr>
            <a:spLocks noChangeArrowheads="1"/>
          </p:cNvSpPr>
          <p:nvPr/>
        </p:nvSpPr>
        <p:spPr bwMode="auto">
          <a:xfrm>
            <a:off x="490539" y="3086100"/>
            <a:ext cx="809625" cy="984250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AutoShape 13"/>
          <p:cNvSpPr>
            <a:spLocks noChangeArrowheads="1"/>
          </p:cNvSpPr>
          <p:nvPr/>
        </p:nvSpPr>
        <p:spPr bwMode="auto">
          <a:xfrm>
            <a:off x="490030" y="2884519"/>
            <a:ext cx="5760000" cy="588962"/>
          </a:xfrm>
          <a:prstGeom prst="roundRect">
            <a:avLst>
              <a:gd name="adj" fmla="val 22644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AutoShape 14"/>
          <p:cNvSpPr>
            <a:spLocks noChangeArrowheads="1"/>
          </p:cNvSpPr>
          <p:nvPr/>
        </p:nvSpPr>
        <p:spPr bwMode="auto">
          <a:xfrm>
            <a:off x="504825" y="3136901"/>
            <a:ext cx="5873750" cy="949325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AutoShape 15"/>
          <p:cNvSpPr>
            <a:spLocks noChangeArrowheads="1"/>
          </p:cNvSpPr>
          <p:nvPr/>
        </p:nvSpPr>
        <p:spPr bwMode="auto">
          <a:xfrm>
            <a:off x="1244601" y="3178176"/>
            <a:ext cx="5110163" cy="862013"/>
          </a:xfrm>
          <a:prstGeom prst="roundRect">
            <a:avLst>
              <a:gd name="adj" fmla="val 1270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534989" y="3291852"/>
            <a:ext cx="676275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050" dirty="0">
                <a:latin typeface="+mn-ea"/>
                <a:ea typeface="+mn-ea"/>
              </a:rPr>
              <a:t>업체협의</a:t>
            </a: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2111375" y="3252789"/>
            <a:ext cx="4248150" cy="72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>
                <a:solidFill>
                  <a:srgbClr val="000000"/>
                </a:solidFill>
                <a:latin typeface="+mn-ea"/>
                <a:ea typeface="+mn-ea"/>
              </a:rPr>
              <a:t>프로젝트 기간 동안 </a:t>
            </a:r>
            <a:r>
              <a:rPr lang="ko-KR" altLang="en-US" sz="1050" dirty="0" err="1" smtClean="0">
                <a:solidFill>
                  <a:srgbClr val="000000"/>
                </a:solidFill>
                <a:latin typeface="+mn-ea"/>
                <a:ea typeface="+mn-ea"/>
              </a:rPr>
              <a:t>수행사와</a:t>
            </a:r>
            <a:r>
              <a:rPr lang="ko-KR" altLang="en-US" sz="105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50" dirty="0">
                <a:solidFill>
                  <a:srgbClr val="000000"/>
                </a:solidFill>
                <a:latin typeface="+mn-ea"/>
                <a:ea typeface="+mn-ea"/>
              </a:rPr>
              <a:t>협력사간 원활한 의사소통</a:t>
            </a:r>
            <a:r>
              <a:rPr lang="en-US" altLang="ko-KR" sz="105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latin typeface="+mn-ea"/>
                <a:ea typeface="+mn-ea"/>
              </a:rPr>
              <a:t>현황파악</a:t>
            </a:r>
            <a:r>
              <a:rPr lang="en-US" altLang="ko-KR" sz="105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latin typeface="+mn-ea"/>
                <a:ea typeface="+mn-ea"/>
              </a:rPr>
              <a:t>이슈 발생 시 신속한 대안 마련 및 협의를 통한 의사 결정 등을 위한 적극적인 의사 소통</a:t>
            </a:r>
            <a:endParaRPr lang="en-US" altLang="ko-KR" sz="105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45" name="Picture 73" descr="man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4" y="3602038"/>
            <a:ext cx="604837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83"/>
          <p:cNvSpPr>
            <a:spLocks noChangeArrowheads="1"/>
          </p:cNvSpPr>
          <p:nvPr/>
        </p:nvSpPr>
        <p:spPr bwMode="auto">
          <a:xfrm>
            <a:off x="757238" y="2928315"/>
            <a:ext cx="138339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>
                <a:solidFill>
                  <a:srgbClr val="FFFFFF"/>
                </a:solidFill>
                <a:latin typeface="+mn-ea"/>
                <a:ea typeface="+mn-ea"/>
              </a:rPr>
              <a:t>유관기관간 업무협의 지원</a:t>
            </a:r>
          </a:p>
        </p:txBody>
      </p:sp>
      <p:sp>
        <p:nvSpPr>
          <p:cNvPr id="47" name="AutoShape 90"/>
          <p:cNvSpPr>
            <a:spLocks noChangeArrowheads="1"/>
          </p:cNvSpPr>
          <p:nvPr/>
        </p:nvSpPr>
        <p:spPr bwMode="gray">
          <a:xfrm>
            <a:off x="1303338" y="3211514"/>
            <a:ext cx="739775" cy="796925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1323773" y="3471111"/>
            <a:ext cx="66556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>
                <a:latin typeface="+mn-ea"/>
                <a:ea typeface="+mn-ea"/>
              </a:rPr>
              <a:t>의사소통</a:t>
            </a:r>
          </a:p>
        </p:txBody>
      </p:sp>
      <p:sp>
        <p:nvSpPr>
          <p:cNvPr id="49" name="AutoShape 24"/>
          <p:cNvSpPr>
            <a:spLocks noChangeArrowheads="1"/>
          </p:cNvSpPr>
          <p:nvPr/>
        </p:nvSpPr>
        <p:spPr bwMode="auto">
          <a:xfrm>
            <a:off x="490539" y="4406900"/>
            <a:ext cx="809625" cy="985838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0" name="AutoShape 26"/>
          <p:cNvSpPr>
            <a:spLocks noChangeArrowheads="1"/>
          </p:cNvSpPr>
          <p:nvPr/>
        </p:nvSpPr>
        <p:spPr bwMode="auto">
          <a:xfrm>
            <a:off x="490030" y="4205319"/>
            <a:ext cx="5760000" cy="588962"/>
          </a:xfrm>
          <a:prstGeom prst="roundRect">
            <a:avLst>
              <a:gd name="adj" fmla="val 25806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AutoShape 27"/>
          <p:cNvSpPr>
            <a:spLocks noChangeArrowheads="1"/>
          </p:cNvSpPr>
          <p:nvPr/>
        </p:nvSpPr>
        <p:spPr bwMode="auto">
          <a:xfrm>
            <a:off x="504825" y="4460876"/>
            <a:ext cx="5873750" cy="950913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2" name="AutoShape 28"/>
          <p:cNvSpPr>
            <a:spLocks noChangeArrowheads="1"/>
          </p:cNvSpPr>
          <p:nvPr/>
        </p:nvSpPr>
        <p:spPr bwMode="auto">
          <a:xfrm>
            <a:off x="1244601" y="4500563"/>
            <a:ext cx="5110163" cy="862012"/>
          </a:xfrm>
          <a:prstGeom prst="roundRect">
            <a:avLst>
              <a:gd name="adj" fmla="val 1270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3" name="Rectangle 79"/>
          <p:cNvSpPr>
            <a:spLocks noChangeArrowheads="1"/>
          </p:cNvSpPr>
          <p:nvPr/>
        </p:nvSpPr>
        <p:spPr bwMode="auto">
          <a:xfrm>
            <a:off x="538164" y="4601399"/>
            <a:ext cx="676275" cy="17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ko-KR" altLang="en-US" sz="1050" dirty="0">
                <a:latin typeface="+mn-ea"/>
                <a:ea typeface="+mn-ea"/>
              </a:rPr>
              <a:t>적극지원</a:t>
            </a:r>
          </a:p>
        </p:txBody>
      </p:sp>
      <p:pic>
        <p:nvPicPr>
          <p:cNvPr id="54" name="Picture 82" descr="그래프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4" y="4932364"/>
            <a:ext cx="4540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84"/>
          <p:cNvSpPr>
            <a:spLocks noChangeArrowheads="1"/>
          </p:cNvSpPr>
          <p:nvPr/>
        </p:nvSpPr>
        <p:spPr bwMode="auto">
          <a:xfrm>
            <a:off x="757239" y="4250703"/>
            <a:ext cx="1413849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>
                <a:solidFill>
                  <a:srgbClr val="FFFFFF"/>
                </a:solidFill>
                <a:latin typeface="+mn-ea"/>
                <a:ea typeface="+mn-ea"/>
              </a:rPr>
              <a:t>현업 담당자의 적극적 참여</a:t>
            </a:r>
          </a:p>
        </p:txBody>
      </p:sp>
      <p:sp>
        <p:nvSpPr>
          <p:cNvPr id="56" name="AutoShape 93"/>
          <p:cNvSpPr>
            <a:spLocks noChangeArrowheads="1"/>
          </p:cNvSpPr>
          <p:nvPr/>
        </p:nvSpPr>
        <p:spPr bwMode="gray">
          <a:xfrm>
            <a:off x="1303338" y="4537075"/>
            <a:ext cx="739775" cy="79375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1275419" y="4655730"/>
            <a:ext cx="81625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>
                <a:latin typeface="+mn-ea"/>
                <a:ea typeface="+mn-ea"/>
              </a:rPr>
              <a:t>현업</a:t>
            </a:r>
          </a:p>
          <a:p>
            <a:pPr algn="ctr" eaLnBrk="1" hangingPunct="1">
              <a:defRPr/>
            </a:pPr>
            <a:r>
              <a:rPr kumimoji="0" lang="ko-KR" altLang="en-US" sz="1050" dirty="0">
                <a:latin typeface="+mn-ea"/>
                <a:ea typeface="+mn-ea"/>
              </a:rPr>
              <a:t>담당자의</a:t>
            </a:r>
          </a:p>
          <a:p>
            <a:pPr algn="ctr" eaLnBrk="1" hangingPunct="1">
              <a:defRPr/>
            </a:pPr>
            <a:r>
              <a:rPr kumimoji="0" lang="ko-KR" altLang="en-US" sz="1050" dirty="0">
                <a:latin typeface="+mn-ea"/>
                <a:ea typeface="+mn-ea"/>
              </a:rPr>
              <a:t>적극적 참여</a:t>
            </a:r>
          </a:p>
        </p:txBody>
      </p:sp>
      <p:sp>
        <p:nvSpPr>
          <p:cNvPr id="58" name="AutoShape 36"/>
          <p:cNvSpPr>
            <a:spLocks noChangeArrowheads="1"/>
          </p:cNvSpPr>
          <p:nvPr/>
        </p:nvSpPr>
        <p:spPr bwMode="auto">
          <a:xfrm>
            <a:off x="490539" y="5735639"/>
            <a:ext cx="809625" cy="981075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2" name="AutoShape 38"/>
          <p:cNvSpPr>
            <a:spLocks noChangeArrowheads="1"/>
          </p:cNvSpPr>
          <p:nvPr/>
        </p:nvSpPr>
        <p:spPr bwMode="auto">
          <a:xfrm>
            <a:off x="490030" y="5530882"/>
            <a:ext cx="5760000" cy="588963"/>
          </a:xfrm>
          <a:prstGeom prst="roundRect">
            <a:avLst>
              <a:gd name="adj" fmla="val 21023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AutoShape 39"/>
          <p:cNvSpPr>
            <a:spLocks noChangeArrowheads="1"/>
          </p:cNvSpPr>
          <p:nvPr/>
        </p:nvSpPr>
        <p:spPr bwMode="auto">
          <a:xfrm>
            <a:off x="504825" y="5784850"/>
            <a:ext cx="5873750" cy="950913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AutoShape 40"/>
          <p:cNvSpPr>
            <a:spLocks noChangeArrowheads="1"/>
          </p:cNvSpPr>
          <p:nvPr/>
        </p:nvSpPr>
        <p:spPr bwMode="auto">
          <a:xfrm>
            <a:off x="1244601" y="5824538"/>
            <a:ext cx="5110163" cy="862012"/>
          </a:xfrm>
          <a:prstGeom prst="roundRect">
            <a:avLst>
              <a:gd name="adj" fmla="val 1393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5" name="Picture 74" descr="man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9" y="6122989"/>
            <a:ext cx="47783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80"/>
          <p:cNvSpPr>
            <a:spLocks noChangeArrowheads="1"/>
          </p:cNvSpPr>
          <p:nvPr/>
        </p:nvSpPr>
        <p:spPr bwMode="auto">
          <a:xfrm>
            <a:off x="538164" y="5900910"/>
            <a:ext cx="676275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050" dirty="0">
                <a:latin typeface="+mn-ea"/>
                <a:ea typeface="+mn-ea"/>
              </a:rPr>
              <a:t>의사결정</a:t>
            </a:r>
          </a:p>
        </p:txBody>
      </p:sp>
      <p:sp>
        <p:nvSpPr>
          <p:cNvPr id="80" name="Rectangle 85"/>
          <p:cNvSpPr>
            <a:spLocks noChangeArrowheads="1"/>
          </p:cNvSpPr>
          <p:nvPr/>
        </p:nvSpPr>
        <p:spPr bwMode="auto">
          <a:xfrm>
            <a:off x="757238" y="5574678"/>
            <a:ext cx="114294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>
                <a:solidFill>
                  <a:srgbClr val="FFFFFF"/>
                </a:solidFill>
                <a:latin typeface="+mn-ea"/>
                <a:ea typeface="+mn-ea"/>
              </a:rPr>
              <a:t>신속한 의사결정 지원</a:t>
            </a:r>
          </a:p>
        </p:txBody>
      </p:sp>
      <p:sp>
        <p:nvSpPr>
          <p:cNvPr id="82" name="AutoShape 99"/>
          <p:cNvSpPr>
            <a:spLocks noChangeArrowheads="1"/>
          </p:cNvSpPr>
          <p:nvPr/>
        </p:nvSpPr>
        <p:spPr bwMode="gray">
          <a:xfrm>
            <a:off x="1303338" y="5861051"/>
            <a:ext cx="739775" cy="792163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Text Box 47"/>
          <p:cNvSpPr txBox="1">
            <a:spLocks noChangeArrowheads="1"/>
          </p:cNvSpPr>
          <p:nvPr/>
        </p:nvSpPr>
        <p:spPr bwMode="auto">
          <a:xfrm>
            <a:off x="1315836" y="5982880"/>
            <a:ext cx="665568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>
                <a:latin typeface="+mn-ea"/>
                <a:ea typeface="+mn-ea"/>
              </a:rPr>
              <a:t>이슈 및</a:t>
            </a:r>
          </a:p>
          <a:p>
            <a:pPr algn="ctr" eaLnBrk="1" hangingPunct="1">
              <a:defRPr/>
            </a:pPr>
            <a:r>
              <a:rPr kumimoji="0" lang="ko-KR" altLang="en-US" sz="1050" dirty="0">
                <a:latin typeface="+mn-ea"/>
                <a:ea typeface="+mn-ea"/>
              </a:rPr>
              <a:t>정책적</a:t>
            </a:r>
          </a:p>
          <a:p>
            <a:pPr algn="ctr" eaLnBrk="1" hangingPunct="1">
              <a:defRPr/>
            </a:pPr>
            <a:r>
              <a:rPr kumimoji="0" lang="ko-KR" altLang="en-US" sz="1050" dirty="0">
                <a:latin typeface="+mn-ea"/>
                <a:ea typeface="+mn-ea"/>
              </a:rPr>
              <a:t>결정사항</a:t>
            </a:r>
          </a:p>
        </p:txBody>
      </p:sp>
      <p:sp>
        <p:nvSpPr>
          <p:cNvPr id="96" name="AutoShape 48"/>
          <p:cNvSpPr>
            <a:spLocks noChangeArrowheads="1"/>
          </p:cNvSpPr>
          <p:nvPr/>
        </p:nvSpPr>
        <p:spPr bwMode="auto">
          <a:xfrm>
            <a:off x="490539" y="7056438"/>
            <a:ext cx="809625" cy="982662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97" name="AutoShape 50"/>
          <p:cNvSpPr>
            <a:spLocks noChangeArrowheads="1"/>
          </p:cNvSpPr>
          <p:nvPr/>
        </p:nvSpPr>
        <p:spPr bwMode="auto">
          <a:xfrm>
            <a:off x="490030" y="6851682"/>
            <a:ext cx="5760000" cy="588963"/>
          </a:xfrm>
          <a:prstGeom prst="roundRect">
            <a:avLst>
              <a:gd name="adj" fmla="val 24194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8" name="AutoShape 51"/>
          <p:cNvSpPr>
            <a:spLocks noChangeArrowheads="1"/>
          </p:cNvSpPr>
          <p:nvPr/>
        </p:nvSpPr>
        <p:spPr bwMode="auto">
          <a:xfrm>
            <a:off x="504825" y="7105650"/>
            <a:ext cx="5873750" cy="950913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9" name="AutoShape 52"/>
          <p:cNvSpPr>
            <a:spLocks noChangeArrowheads="1"/>
          </p:cNvSpPr>
          <p:nvPr/>
        </p:nvSpPr>
        <p:spPr bwMode="auto">
          <a:xfrm>
            <a:off x="1244601" y="7146926"/>
            <a:ext cx="5110163" cy="862013"/>
          </a:xfrm>
          <a:prstGeom prst="roundRect">
            <a:avLst>
              <a:gd name="adj" fmla="val 1270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0" name="Picture 75" descr="man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7548563"/>
            <a:ext cx="566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81"/>
          <p:cNvSpPr>
            <a:spLocks noChangeArrowheads="1"/>
          </p:cNvSpPr>
          <p:nvPr/>
        </p:nvSpPr>
        <p:spPr bwMode="auto">
          <a:xfrm>
            <a:off x="538164" y="7175560"/>
            <a:ext cx="676275" cy="35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ko-KR" altLang="en-US" sz="1050" dirty="0">
                <a:latin typeface="+mn-ea"/>
                <a:ea typeface="+mn-ea"/>
              </a:rPr>
              <a:t>합리적</a:t>
            </a:r>
            <a:endParaRPr lang="en-US" altLang="ko-KR" sz="1050" dirty="0">
              <a:latin typeface="+mn-ea"/>
              <a:ea typeface="+mn-ea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lang="ko-KR" altLang="en-US" sz="1050" dirty="0">
                <a:latin typeface="+mn-ea"/>
                <a:ea typeface="+mn-ea"/>
              </a:rPr>
              <a:t>수용</a:t>
            </a:r>
          </a:p>
        </p:txBody>
      </p:sp>
      <p:sp>
        <p:nvSpPr>
          <p:cNvPr id="102" name="Rectangle 86"/>
          <p:cNvSpPr>
            <a:spLocks noChangeArrowheads="1"/>
          </p:cNvSpPr>
          <p:nvPr/>
        </p:nvSpPr>
        <p:spPr bwMode="auto">
          <a:xfrm>
            <a:off x="757238" y="6897066"/>
            <a:ext cx="126316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>
                <a:solidFill>
                  <a:srgbClr val="FFFFFF"/>
                </a:solidFill>
                <a:latin typeface="+mn-ea"/>
                <a:ea typeface="+mn-ea"/>
              </a:rPr>
              <a:t>요구사항의 합리적 수용</a:t>
            </a:r>
          </a:p>
        </p:txBody>
      </p:sp>
      <p:sp>
        <p:nvSpPr>
          <p:cNvPr id="103" name="AutoShape 102"/>
          <p:cNvSpPr>
            <a:spLocks noChangeArrowheads="1"/>
          </p:cNvSpPr>
          <p:nvPr/>
        </p:nvSpPr>
        <p:spPr bwMode="gray">
          <a:xfrm>
            <a:off x="1303338" y="7177088"/>
            <a:ext cx="739775" cy="793750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4" name="Text Box 59"/>
          <p:cNvSpPr txBox="1">
            <a:spLocks noChangeArrowheads="1"/>
          </p:cNvSpPr>
          <p:nvPr/>
        </p:nvSpPr>
        <p:spPr bwMode="auto">
          <a:xfrm>
            <a:off x="1350762" y="7369389"/>
            <a:ext cx="66556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>
                <a:latin typeface="+mn-ea"/>
                <a:ea typeface="+mn-ea"/>
              </a:rPr>
              <a:t>충분한</a:t>
            </a:r>
          </a:p>
          <a:p>
            <a:pPr algn="ctr" eaLnBrk="1" hangingPunct="1">
              <a:defRPr/>
            </a:pPr>
            <a:r>
              <a:rPr kumimoji="0" lang="ko-KR" altLang="en-US" sz="1050" dirty="0">
                <a:latin typeface="+mn-ea"/>
                <a:ea typeface="+mn-ea"/>
              </a:rPr>
              <a:t>사전협의</a:t>
            </a:r>
          </a:p>
        </p:txBody>
      </p:sp>
      <p:sp>
        <p:nvSpPr>
          <p:cNvPr id="105" name="AutoShape 60"/>
          <p:cNvSpPr>
            <a:spLocks noChangeArrowheads="1"/>
          </p:cNvSpPr>
          <p:nvPr/>
        </p:nvSpPr>
        <p:spPr bwMode="auto">
          <a:xfrm>
            <a:off x="490538" y="8382000"/>
            <a:ext cx="809625" cy="981075"/>
          </a:xfrm>
          <a:prstGeom prst="roundRect">
            <a:avLst>
              <a:gd name="adj" fmla="val 9769"/>
            </a:avLst>
          </a:prstGeom>
          <a:solidFill>
            <a:srgbClr val="336699"/>
          </a:solidFill>
          <a:ln w="19050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6" name="AutoShape 62"/>
          <p:cNvSpPr>
            <a:spLocks noChangeArrowheads="1"/>
          </p:cNvSpPr>
          <p:nvPr/>
        </p:nvSpPr>
        <p:spPr bwMode="auto">
          <a:xfrm>
            <a:off x="490030" y="8177244"/>
            <a:ext cx="5760000" cy="588962"/>
          </a:xfrm>
          <a:prstGeom prst="roundRect">
            <a:avLst>
              <a:gd name="adj" fmla="val 25875"/>
            </a:avLst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>
                  <a:alpha val="61000"/>
                </a:schemeClr>
              </a:gs>
            </a:gsLst>
            <a:lin ang="0" scaled="1"/>
          </a:gradFill>
          <a:ln w="19050" algn="ctr"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tx2"/>
                </a:gs>
                <a:gs pos="50000">
                  <a:schemeClr val="accent1">
                    <a:tint val="44500"/>
                    <a:satMod val="160000"/>
                    <a:alpha val="5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AutoShape 63"/>
          <p:cNvSpPr>
            <a:spLocks noChangeArrowheads="1"/>
          </p:cNvSpPr>
          <p:nvPr/>
        </p:nvSpPr>
        <p:spPr bwMode="auto">
          <a:xfrm>
            <a:off x="504825" y="8431213"/>
            <a:ext cx="5873750" cy="950912"/>
          </a:xfrm>
          <a:prstGeom prst="roundRect">
            <a:avLst>
              <a:gd name="adj" fmla="val 687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8" name="AutoShape 64"/>
          <p:cNvSpPr>
            <a:spLocks noChangeArrowheads="1"/>
          </p:cNvSpPr>
          <p:nvPr/>
        </p:nvSpPr>
        <p:spPr bwMode="auto">
          <a:xfrm>
            <a:off x="1244600" y="8480425"/>
            <a:ext cx="5110163" cy="862013"/>
          </a:xfrm>
          <a:prstGeom prst="roundRect">
            <a:avLst>
              <a:gd name="adj" fmla="val 11468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9" name="Rectangle 65"/>
          <p:cNvSpPr>
            <a:spLocks noChangeArrowheads="1"/>
          </p:cNvSpPr>
          <p:nvPr/>
        </p:nvSpPr>
        <p:spPr bwMode="auto">
          <a:xfrm>
            <a:off x="538163" y="8562352"/>
            <a:ext cx="676275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 anchor="ctr" anchorCtr="1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050" dirty="0">
                <a:latin typeface="+mn-ea"/>
                <a:ea typeface="+mn-ea"/>
              </a:rPr>
              <a:t>품질보증</a:t>
            </a:r>
          </a:p>
        </p:txBody>
      </p:sp>
      <p:grpSp>
        <p:nvGrpSpPr>
          <p:cNvPr id="110" name="Group 76"/>
          <p:cNvGrpSpPr>
            <a:grpSpLocks/>
          </p:cNvGrpSpPr>
          <p:nvPr/>
        </p:nvGrpSpPr>
        <p:grpSpPr bwMode="auto">
          <a:xfrm>
            <a:off x="611188" y="8818563"/>
            <a:ext cx="546100" cy="454025"/>
            <a:chOff x="342" y="5559"/>
            <a:chExt cx="352" cy="285"/>
          </a:xfrm>
        </p:grpSpPr>
        <p:pic>
          <p:nvPicPr>
            <p:cNvPr id="111" name="Picture 77" descr="상자들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5613"/>
              <a:ext cx="26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78" descr="모래시계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" y="5559"/>
              <a:ext cx="15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3" name="Rectangle 87"/>
          <p:cNvSpPr>
            <a:spLocks noChangeArrowheads="1"/>
          </p:cNvSpPr>
          <p:nvPr/>
        </p:nvSpPr>
        <p:spPr bwMode="auto">
          <a:xfrm>
            <a:off x="757238" y="8221040"/>
            <a:ext cx="1142942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ko-KR" altLang="en-US" sz="1050" dirty="0">
                <a:solidFill>
                  <a:srgbClr val="FFFFFF"/>
                </a:solidFill>
                <a:latin typeface="+mn-ea"/>
                <a:ea typeface="+mn-ea"/>
              </a:rPr>
              <a:t>품질보증을 위한 지원</a:t>
            </a:r>
          </a:p>
        </p:txBody>
      </p:sp>
      <p:sp>
        <p:nvSpPr>
          <p:cNvPr id="114" name="AutoShape 105"/>
          <p:cNvSpPr>
            <a:spLocks noChangeArrowheads="1"/>
          </p:cNvSpPr>
          <p:nvPr/>
        </p:nvSpPr>
        <p:spPr bwMode="gray">
          <a:xfrm>
            <a:off x="1303338" y="8516938"/>
            <a:ext cx="739775" cy="792162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tx1"/>
              </a:buClr>
              <a:buFont typeface="Wingdings" pitchFamily="2" charset="2"/>
              <a:buNone/>
              <a:defRPr/>
            </a:pPr>
            <a:endParaRPr lang="ko-KR" altLang="en-US" sz="10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Text Box 72"/>
          <p:cNvSpPr txBox="1">
            <a:spLocks noChangeArrowheads="1"/>
          </p:cNvSpPr>
          <p:nvPr/>
        </p:nvSpPr>
        <p:spPr bwMode="auto">
          <a:xfrm>
            <a:off x="1339648" y="8731463"/>
            <a:ext cx="66556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ko-KR" altLang="en-US" sz="1050" dirty="0">
                <a:latin typeface="+mn-ea"/>
                <a:ea typeface="+mn-ea"/>
              </a:rPr>
              <a:t>지속적</a:t>
            </a:r>
          </a:p>
          <a:p>
            <a:pPr algn="ctr" eaLnBrk="1" hangingPunct="1">
              <a:defRPr/>
            </a:pPr>
            <a:r>
              <a:rPr kumimoji="0" lang="ko-KR" altLang="en-US" sz="1050" dirty="0">
                <a:latin typeface="+mn-ea"/>
                <a:ea typeface="+mn-ea"/>
              </a:rPr>
              <a:t>정보공유</a:t>
            </a:r>
          </a:p>
        </p:txBody>
      </p:sp>
      <p:sp>
        <p:nvSpPr>
          <p:cNvPr id="116" name="Rectangle 17"/>
          <p:cNvSpPr>
            <a:spLocks noChangeArrowheads="1"/>
          </p:cNvSpPr>
          <p:nvPr/>
        </p:nvSpPr>
        <p:spPr bwMode="auto">
          <a:xfrm>
            <a:off x="2111375" y="4510088"/>
            <a:ext cx="4248150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>
                <a:solidFill>
                  <a:srgbClr val="000000"/>
                </a:solidFill>
                <a:latin typeface="+mn-ea"/>
                <a:ea typeface="+mn-ea"/>
              </a:rPr>
              <a:t>제안을 통해 결정된 업무범위</a:t>
            </a:r>
            <a:r>
              <a:rPr lang="en-US" altLang="ko-KR" sz="105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latin typeface="+mn-ea"/>
                <a:ea typeface="+mn-ea"/>
              </a:rPr>
              <a:t>일정</a:t>
            </a:r>
            <a:r>
              <a:rPr lang="en-US" altLang="ko-KR" sz="105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latin typeface="+mn-ea"/>
                <a:ea typeface="+mn-ea"/>
              </a:rPr>
              <a:t>정책적 사항의 수정 필요 시 충분한 사전 협의 및 합의 필요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>
                <a:solidFill>
                  <a:srgbClr val="000000"/>
                </a:solidFill>
                <a:latin typeface="+mn-ea"/>
                <a:ea typeface="+mn-ea"/>
              </a:rPr>
              <a:t>프로젝트 기간 동안 토의</a:t>
            </a:r>
            <a:r>
              <a:rPr lang="en-US" altLang="ko-KR" sz="1050" dirty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ko-KR" altLang="en-US" sz="1050" dirty="0">
                <a:solidFill>
                  <a:srgbClr val="000000"/>
                </a:solidFill>
                <a:latin typeface="+mn-ea"/>
                <a:ea typeface="+mn-ea"/>
              </a:rPr>
              <a:t>검토</a:t>
            </a:r>
            <a:r>
              <a:rPr lang="en-US" altLang="ko-KR" sz="1050" dirty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ko-KR" altLang="en-US" sz="1050" dirty="0">
                <a:solidFill>
                  <a:srgbClr val="000000"/>
                </a:solidFill>
                <a:latin typeface="+mn-ea"/>
                <a:ea typeface="+mn-ea"/>
              </a:rPr>
              <a:t>합의</a:t>
            </a:r>
            <a:r>
              <a:rPr lang="en-US" altLang="ko-KR" sz="1050" dirty="0">
                <a:solidFill>
                  <a:srgbClr val="000000"/>
                </a:solidFill>
                <a:latin typeface="+mn-ea"/>
                <a:ea typeface="+mn-ea"/>
              </a:rPr>
              <a:t>·</a:t>
            </a:r>
            <a:r>
              <a:rPr lang="ko-KR" altLang="en-US" sz="1050" dirty="0">
                <a:solidFill>
                  <a:srgbClr val="000000"/>
                </a:solidFill>
                <a:latin typeface="+mn-ea"/>
                <a:ea typeface="+mn-ea"/>
              </a:rPr>
              <a:t>결정 등에 대한 현업 담당자의 적극적 참여</a:t>
            </a:r>
            <a:endParaRPr lang="en-US" altLang="ko-KR" sz="105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7" name="Rectangle 17"/>
          <p:cNvSpPr>
            <a:spLocks noChangeArrowheads="1"/>
          </p:cNvSpPr>
          <p:nvPr/>
        </p:nvSpPr>
        <p:spPr bwMode="auto">
          <a:xfrm>
            <a:off x="2111375" y="6015039"/>
            <a:ext cx="4248150" cy="51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>
                <a:solidFill>
                  <a:srgbClr val="000000"/>
                </a:solidFill>
                <a:latin typeface="+mn-ea"/>
                <a:ea typeface="+mn-ea"/>
              </a:rPr>
              <a:t>프로젝트 기간 동안 업무범위</a:t>
            </a:r>
            <a:r>
              <a:rPr lang="en-US" altLang="ko-KR" sz="105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latin typeface="+mn-ea"/>
                <a:ea typeface="+mn-ea"/>
              </a:rPr>
              <a:t>일정</a:t>
            </a:r>
            <a:r>
              <a:rPr lang="en-US" altLang="ko-KR" sz="105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50" dirty="0">
                <a:solidFill>
                  <a:srgbClr val="000000"/>
                </a:solidFill>
                <a:latin typeface="+mn-ea"/>
                <a:ea typeface="+mn-ea"/>
              </a:rPr>
              <a:t>정책적 결정 사항의 충분한 사전협의 및 신속한 의사결정</a:t>
            </a:r>
          </a:p>
        </p:txBody>
      </p:sp>
      <p:sp>
        <p:nvSpPr>
          <p:cNvPr id="118" name="Rectangle 17"/>
          <p:cNvSpPr>
            <a:spLocks noChangeArrowheads="1"/>
          </p:cNvSpPr>
          <p:nvPr/>
        </p:nvSpPr>
        <p:spPr bwMode="auto">
          <a:xfrm>
            <a:off x="2111375" y="7215189"/>
            <a:ext cx="4248150" cy="75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>
                <a:solidFill>
                  <a:srgbClr val="000000"/>
                </a:solidFill>
                <a:latin typeface="+mn-ea"/>
                <a:ea typeface="+mn-ea"/>
              </a:rPr>
              <a:t>요구사항 변경 발생시 사전 통보를 통한 충분한 사전 협의 및 합의를 통한 변경업무 처리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>
                <a:solidFill>
                  <a:srgbClr val="000000"/>
                </a:solidFill>
                <a:latin typeface="+mn-ea"/>
                <a:ea typeface="+mn-ea"/>
              </a:rPr>
              <a:t>타당한 요구에 대한 합리적 수용과 기타 요구에 대한 긍정적 협의 </a:t>
            </a:r>
          </a:p>
        </p:txBody>
      </p:sp>
      <p:sp>
        <p:nvSpPr>
          <p:cNvPr id="119" name="Rectangle 17"/>
          <p:cNvSpPr>
            <a:spLocks noChangeArrowheads="1"/>
          </p:cNvSpPr>
          <p:nvPr/>
        </p:nvSpPr>
        <p:spPr bwMode="auto">
          <a:xfrm>
            <a:off x="2111375" y="8656707"/>
            <a:ext cx="4248150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>
                <a:solidFill>
                  <a:srgbClr val="000000"/>
                </a:solidFill>
                <a:latin typeface="+mn-ea"/>
                <a:ea typeface="+mn-ea"/>
              </a:rPr>
              <a:t>프로젝트 추진에 영향을 미치는 주변환경에 대한 지속적인 정보 공유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ko-KR" altLang="en-US" sz="1050" dirty="0">
                <a:solidFill>
                  <a:srgbClr val="000000"/>
                </a:solidFill>
                <a:latin typeface="+mn-ea"/>
                <a:ea typeface="+mn-ea"/>
              </a:rPr>
              <a:t>강력한 보안 품질 향상에 대해 요구사항에 공유 및 개선방향 논의 </a:t>
            </a:r>
          </a:p>
        </p:txBody>
      </p:sp>
      <p:sp>
        <p:nvSpPr>
          <p:cNvPr id="68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제안범위 및 전제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70" name="Text Box 51"/>
          <p:cNvSpPr txBox="1">
            <a:spLocks noChangeArrowheads="1"/>
          </p:cNvSpPr>
          <p:nvPr/>
        </p:nvSpPr>
        <p:spPr bwMode="auto">
          <a:xfrm>
            <a:off x="5706476" y="466868"/>
            <a:ext cx="103341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2. </a:t>
            </a:r>
            <a:r>
              <a:rPr lang="ko-KR" altLang="en-US" dirty="0"/>
              <a:t>제안범위 및 전제</a:t>
            </a:r>
          </a:p>
        </p:txBody>
      </p:sp>
      <p:sp>
        <p:nvSpPr>
          <p:cNvPr id="71" name="Text Box 50"/>
          <p:cNvSpPr txBox="1">
            <a:spLocks noChangeArrowheads="1"/>
          </p:cNvSpPr>
          <p:nvPr/>
        </p:nvSpPr>
        <p:spPr bwMode="auto">
          <a:xfrm>
            <a:off x="6001428" y="694469"/>
            <a:ext cx="73846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2.2</a:t>
            </a:r>
            <a:r>
              <a:rPr lang="ko-KR" altLang="en-US"/>
              <a:t> 전제 조건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3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b="0" dirty="0" smtClean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962955" y="466868"/>
            <a:ext cx="7769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7. </a:t>
            </a:r>
            <a:r>
              <a:rPr lang="ko-KR" altLang="en-US" smtClean="0">
                <a:latin typeface="+mn-ea"/>
                <a:ea typeface="+mn-ea"/>
              </a:rPr>
              <a:t>개발 방법론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360227" y="694469"/>
            <a:ext cx="137966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7.1 </a:t>
            </a:r>
            <a:r>
              <a:rPr lang="ko-KR" altLang="en-US" smtClean="0">
                <a:latin typeface="+mn-ea"/>
                <a:ea typeface="+mn-ea"/>
              </a:rPr>
              <a:t>개발 방법론 선정 배경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66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7. </a:t>
            </a:r>
            <a:r>
              <a:rPr lang="ko-KR" altLang="en-US" sz="1600" dirty="0" smtClean="0">
                <a:latin typeface="+mn-ea"/>
                <a:ea typeface="+mn-ea"/>
              </a:rPr>
              <a:t>개발 방법론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7.1. </a:t>
            </a:r>
            <a:r>
              <a:rPr lang="ko-KR" altLang="en-US" sz="1600" dirty="0" smtClean="0">
                <a:latin typeface="+mn-ea"/>
                <a:ea typeface="+mn-ea"/>
              </a:rPr>
              <a:t>개발 방법론 선정 배경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수행사는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다수의 대용량 데이터 처리 프로젝트 수행을 통하여 검증된 </a:t>
            </a:r>
            <a:r>
              <a:rPr lang="ko-KR" altLang="en-US" sz="1200" dirty="0" err="1" smtClean="0">
                <a:latin typeface="+mn-ea"/>
                <a:ea typeface="+mn-ea"/>
              </a:rPr>
              <a:t>엘에스웨어</a:t>
            </a:r>
            <a:r>
              <a:rPr lang="ko-KR" altLang="en-US" sz="1200" dirty="0" smtClean="0">
                <a:latin typeface="+mn-ea"/>
                <a:ea typeface="+mn-ea"/>
              </a:rPr>
              <a:t>㈜의 </a:t>
            </a:r>
            <a:r>
              <a:rPr lang="en-US" altLang="ko-KR" sz="1200" dirty="0" smtClean="0">
                <a:latin typeface="+mn-ea"/>
                <a:ea typeface="+mn-ea"/>
              </a:rPr>
              <a:t>LSWPE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en-US" altLang="ko-KR" sz="1200" dirty="0" err="1">
                <a:latin typeface="+mn-ea"/>
                <a:ea typeface="+mn-ea"/>
              </a:rPr>
              <a:t>LSWare</a:t>
            </a:r>
            <a:r>
              <a:rPr lang="en-US" altLang="ko-KR" sz="1200" dirty="0">
                <a:latin typeface="+mn-ea"/>
                <a:ea typeface="+mn-ea"/>
              </a:rPr>
              <a:t> Product Engineering) </a:t>
            </a:r>
            <a:r>
              <a:rPr lang="ko-KR" altLang="en-US" sz="1200">
                <a:latin typeface="+mn-ea"/>
                <a:ea typeface="+mn-ea"/>
              </a:rPr>
              <a:t>방법론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을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통한 사업을 수행합니다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LSWPE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방법론은 </a:t>
            </a:r>
            <a:r>
              <a:rPr lang="ko-KR" altLang="en-US" sz="1200" dirty="0">
                <a:latin typeface="+mn-ea"/>
                <a:ea typeface="+mn-ea"/>
              </a:rPr>
              <a:t>관리기법</a:t>
            </a:r>
            <a:r>
              <a:rPr lang="en-US" altLang="ko-KR" sz="1200" dirty="0">
                <a:latin typeface="+mn-ea"/>
                <a:ea typeface="+mn-ea"/>
              </a:rPr>
              <a:t>/1</a:t>
            </a:r>
            <a:r>
              <a:rPr lang="ko-KR" altLang="en-US" sz="1200" dirty="0">
                <a:latin typeface="+mn-ea"/>
                <a:ea typeface="+mn-ea"/>
              </a:rPr>
              <a:t>을 모태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로 하여 종합정보시스템 프로젝트에 적합한 개발방법론으로 구성되어 있으며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사업에서는 적용사례가 풍부한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LSWPE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개발방법론을 사업환경에 맞도록 보완하여 활용합니다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404812" y="2963745"/>
            <a:ext cx="6048375" cy="228610"/>
            <a:chOff x="404813" y="1878221"/>
            <a:chExt cx="6048375" cy="228610"/>
          </a:xfrm>
        </p:grpSpPr>
        <p:grpSp>
          <p:nvGrpSpPr>
            <p:cNvPr id="53" name="그룹 5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5" name="그룹 5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8" name="오각형 5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59" name="오각형 5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56" name="직사각형 5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57" name="직사각형 5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5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선정 배경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49" name="AutoShape 112"/>
          <p:cNvSpPr>
            <a:spLocks noChangeArrowheads="1"/>
          </p:cNvSpPr>
          <p:nvPr/>
        </p:nvSpPr>
        <p:spPr bwMode="auto">
          <a:xfrm flipV="1">
            <a:off x="466725" y="7164388"/>
            <a:ext cx="5895975" cy="2301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38 w 21600"/>
              <a:gd name="T13" fmla="*/ 2538 h 21600"/>
              <a:gd name="T14" fmla="*/ 19062 w 21600"/>
              <a:gd name="T15" fmla="*/ 1906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475" y="21600"/>
                </a:lnTo>
                <a:lnTo>
                  <a:pt x="20125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eaLnBrk="1" latinLnBrk="1" hangingPunct="1">
              <a:defRPr/>
            </a:pP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0" name="Group 125"/>
          <p:cNvGrpSpPr>
            <a:grpSpLocks/>
          </p:cNvGrpSpPr>
          <p:nvPr/>
        </p:nvGrpSpPr>
        <p:grpSpPr bwMode="auto">
          <a:xfrm>
            <a:off x="469900" y="7392988"/>
            <a:ext cx="5899150" cy="1704975"/>
            <a:chOff x="303" y="4703"/>
            <a:chExt cx="3716" cy="1229"/>
          </a:xfrm>
        </p:grpSpPr>
        <p:sp>
          <p:nvSpPr>
            <p:cNvPr id="60" name="Rectangle 113"/>
            <p:cNvSpPr>
              <a:spLocks noChangeArrowheads="1"/>
            </p:cNvSpPr>
            <p:nvPr/>
          </p:nvSpPr>
          <p:spPr bwMode="auto">
            <a:xfrm>
              <a:off x="303" y="4703"/>
              <a:ext cx="3716" cy="122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 eaLnBrk="1" hangingPunct="1">
                <a:spcBef>
                  <a:spcPct val="40000"/>
                </a:spcBef>
                <a:defRPr/>
              </a:pPr>
              <a:endPara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grpSp>
          <p:nvGrpSpPr>
            <p:cNvPr id="61" name="Group 116"/>
            <p:cNvGrpSpPr>
              <a:grpSpLocks/>
            </p:cNvGrpSpPr>
            <p:nvPr/>
          </p:nvGrpSpPr>
          <p:grpSpPr bwMode="auto">
            <a:xfrm>
              <a:off x="342" y="4735"/>
              <a:ext cx="3637" cy="1166"/>
              <a:chOff x="342" y="4705"/>
              <a:chExt cx="3637" cy="1150"/>
            </a:xfrm>
          </p:grpSpPr>
          <p:sp>
            <p:nvSpPr>
              <p:cNvPr id="62" name="Rectangle 114"/>
              <p:cNvSpPr>
                <a:spLocks noChangeArrowheads="1"/>
              </p:cNvSpPr>
              <p:nvPr/>
            </p:nvSpPr>
            <p:spPr bwMode="auto">
              <a:xfrm>
                <a:off x="342" y="4704"/>
                <a:ext cx="3637" cy="116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63" name="Rectangle 115"/>
              <p:cNvSpPr>
                <a:spLocks noChangeArrowheads="1"/>
              </p:cNvSpPr>
              <p:nvPr/>
            </p:nvSpPr>
            <p:spPr bwMode="auto">
              <a:xfrm>
                <a:off x="353" y="4716"/>
                <a:ext cx="514" cy="1125"/>
              </a:xfrm>
              <a:prstGeom prst="rect">
                <a:avLst/>
              </a:prstGeom>
              <a:gradFill rotWithShape="0">
                <a:gsLst>
                  <a:gs pos="0">
                    <a:srgbClr val="C4E4E6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</p:grpSp>
      </p:grpSp>
      <p:sp>
        <p:nvSpPr>
          <p:cNvPr id="64" name="Text Box 120"/>
          <p:cNvSpPr txBox="1">
            <a:spLocks noChangeArrowheads="1"/>
          </p:cNvSpPr>
          <p:nvPr/>
        </p:nvSpPr>
        <p:spPr bwMode="auto">
          <a:xfrm>
            <a:off x="2039878" y="7572375"/>
            <a:ext cx="4341872" cy="13620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54000" rIns="54000" anchor="ctr"/>
          <a:lstStyle/>
          <a:p>
            <a:pPr marL="92075" indent="-92075" algn="just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단위 시스템간 연계 및 통합 구축 지원</a:t>
            </a:r>
          </a:p>
          <a:p>
            <a:pPr marL="92075" indent="-92075" algn="just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납기 준수를 위한 생산성, 일관성, 철저한 프로젝트 관리 지원</a:t>
            </a:r>
          </a:p>
          <a:p>
            <a:pPr marL="92075" indent="-92075" algn="just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다양한 적용 기술 및 개발 환경 지원</a:t>
            </a:r>
          </a:p>
          <a:p>
            <a:pPr marL="92075" indent="-92075" algn="just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기술 변화 수용 및 지속적인 유지 보수 </a:t>
            </a:r>
          </a:p>
          <a:p>
            <a:pPr marL="92075" indent="-92075" algn="just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검증된 표준 방법론</a:t>
            </a:r>
          </a:p>
        </p:txBody>
      </p:sp>
      <p:sp>
        <p:nvSpPr>
          <p:cNvPr id="65" name="AutoShape 119"/>
          <p:cNvSpPr>
            <a:spLocks noChangeArrowheads="1"/>
          </p:cNvSpPr>
          <p:nvPr/>
        </p:nvSpPr>
        <p:spPr bwMode="auto">
          <a:xfrm>
            <a:off x="661739" y="7941278"/>
            <a:ext cx="1097211" cy="887239"/>
          </a:xfrm>
          <a:prstGeom prst="roundRect">
            <a:avLst>
              <a:gd name="adj" fmla="val 6431"/>
            </a:avLst>
          </a:prstGeom>
          <a:solidFill>
            <a:srgbClr val="FFFFFF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algn="just" eaLnBrk="1" hangingPunct="1">
              <a:spcBef>
                <a:spcPct val="40000"/>
              </a:spcBef>
              <a:defRPr/>
            </a:pPr>
            <a:endParaRPr kumimoji="0" lang="ko-KR" altLang="en-US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66" name="Rectangle 121" descr="s10-5단-강"/>
          <p:cNvSpPr>
            <a:spLocks noChangeArrowheads="1"/>
          </p:cNvSpPr>
          <p:nvPr/>
        </p:nvSpPr>
        <p:spPr bwMode="auto">
          <a:xfrm>
            <a:off x="652463" y="7591425"/>
            <a:ext cx="1101186" cy="12954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 anchor="ctr"/>
          <a:lstStyle/>
          <a:p>
            <a:pPr algn="just" eaLnBrk="1" hangingPunct="1">
              <a:spcBef>
                <a:spcPct val="40000"/>
              </a:spcBef>
              <a:defRPr/>
            </a:pPr>
            <a:endParaRPr kumimoji="0" lang="ko-KR" altLang="en-US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67" name="Text Box 38"/>
          <p:cNvSpPr txBox="1">
            <a:spLocks noChangeArrowheads="1"/>
          </p:cNvSpPr>
          <p:nvPr/>
        </p:nvSpPr>
        <p:spPr bwMode="auto">
          <a:xfrm>
            <a:off x="942667" y="8024801"/>
            <a:ext cx="532704" cy="4065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spcBef>
                <a:spcPct val="40000"/>
              </a:spcBef>
              <a:defRPr/>
            </a:pPr>
            <a:r>
              <a:rPr kumimoji="0" lang="ko-KR" altLang="en-US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방법론</a:t>
            </a:r>
          </a:p>
          <a:p>
            <a:pPr algn="ctr" eaLnBrk="1" hangingPunct="1">
              <a:spcBef>
                <a:spcPct val="40000"/>
              </a:spcBef>
              <a:defRPr/>
            </a:pPr>
            <a:r>
              <a:rPr kumimoji="0" lang="ko-KR" altLang="en-US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선정 기준</a:t>
            </a:r>
          </a:p>
        </p:txBody>
      </p:sp>
      <p:grpSp>
        <p:nvGrpSpPr>
          <p:cNvPr id="68" name="Group 72"/>
          <p:cNvGrpSpPr>
            <a:grpSpLocks/>
          </p:cNvGrpSpPr>
          <p:nvPr/>
        </p:nvGrpSpPr>
        <p:grpSpPr bwMode="auto">
          <a:xfrm>
            <a:off x="417513" y="5213381"/>
            <a:ext cx="5978525" cy="1727200"/>
            <a:chOff x="281" y="1551"/>
            <a:chExt cx="3766" cy="1737"/>
          </a:xfrm>
        </p:grpSpPr>
        <p:sp>
          <p:nvSpPr>
            <p:cNvPr id="69" name="Rectangle 73"/>
            <p:cNvSpPr>
              <a:spLocks noChangeArrowheads="1"/>
            </p:cNvSpPr>
            <p:nvPr/>
          </p:nvSpPr>
          <p:spPr bwMode="auto">
            <a:xfrm>
              <a:off x="281" y="1551"/>
              <a:ext cx="3766" cy="173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 eaLnBrk="1" hangingPunct="1">
                <a:spcBef>
                  <a:spcPct val="40000"/>
                </a:spcBef>
                <a:defRPr/>
              </a:pPr>
              <a:endPara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70" name="Rectangle 74"/>
            <p:cNvSpPr>
              <a:spLocks noChangeArrowheads="1"/>
            </p:cNvSpPr>
            <p:nvPr/>
          </p:nvSpPr>
          <p:spPr bwMode="auto">
            <a:xfrm>
              <a:off x="308" y="1593"/>
              <a:ext cx="3707" cy="16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just" eaLnBrk="1" hangingPunct="1">
                <a:spcBef>
                  <a:spcPct val="40000"/>
                </a:spcBef>
                <a:defRPr/>
              </a:pPr>
              <a:endPara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</p:grpSp>
      <p:grpSp>
        <p:nvGrpSpPr>
          <p:cNvPr id="71" name="Group 67"/>
          <p:cNvGrpSpPr>
            <a:grpSpLocks/>
          </p:cNvGrpSpPr>
          <p:nvPr/>
        </p:nvGrpSpPr>
        <p:grpSpPr bwMode="auto">
          <a:xfrm>
            <a:off x="592138" y="3857625"/>
            <a:ext cx="5613400" cy="1227138"/>
            <a:chOff x="392" y="712"/>
            <a:chExt cx="3536" cy="946"/>
          </a:xfrm>
        </p:grpSpPr>
        <p:sp>
          <p:nvSpPr>
            <p:cNvPr id="72" name="Arc 68"/>
            <p:cNvSpPr>
              <a:spLocks/>
            </p:cNvSpPr>
            <p:nvPr/>
          </p:nvSpPr>
          <p:spPr bwMode="auto">
            <a:xfrm>
              <a:off x="392" y="712"/>
              <a:ext cx="3536" cy="940"/>
            </a:xfrm>
            <a:custGeom>
              <a:avLst/>
              <a:gdLst>
                <a:gd name="T0" fmla="*/ 0 w 43162"/>
                <a:gd name="T1" fmla="*/ 0 h 21600"/>
                <a:gd name="T2" fmla="*/ 0 w 43162"/>
                <a:gd name="T3" fmla="*/ 0 h 21600"/>
                <a:gd name="T4" fmla="*/ 0 w 43162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62"/>
                <a:gd name="T10" fmla="*/ 0 h 21600"/>
                <a:gd name="T11" fmla="*/ 43162 w 4316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62" h="21600" fill="none" extrusionOk="0">
                  <a:moveTo>
                    <a:pt x="0" y="20642"/>
                  </a:moveTo>
                  <a:cubicBezTo>
                    <a:pt x="512" y="9096"/>
                    <a:pt x="10022" y="-1"/>
                    <a:pt x="21579" y="0"/>
                  </a:cubicBezTo>
                  <a:cubicBezTo>
                    <a:pt x="33174" y="0"/>
                    <a:pt x="42701" y="9155"/>
                    <a:pt x="43161" y="20742"/>
                  </a:cubicBezTo>
                </a:path>
                <a:path w="43162" h="21600" stroke="0" extrusionOk="0">
                  <a:moveTo>
                    <a:pt x="0" y="20642"/>
                  </a:moveTo>
                  <a:cubicBezTo>
                    <a:pt x="512" y="9096"/>
                    <a:pt x="10022" y="-1"/>
                    <a:pt x="21579" y="0"/>
                  </a:cubicBezTo>
                  <a:cubicBezTo>
                    <a:pt x="33174" y="0"/>
                    <a:pt x="42701" y="9155"/>
                    <a:pt x="43161" y="20742"/>
                  </a:cubicBezTo>
                  <a:lnTo>
                    <a:pt x="21579" y="21600"/>
                  </a:lnTo>
                  <a:lnTo>
                    <a:pt x="0" y="20642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chemeClr val="accent1">
                    <a:lumMod val="7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3" name="Arc 69"/>
            <p:cNvSpPr>
              <a:spLocks/>
            </p:cNvSpPr>
            <p:nvPr/>
          </p:nvSpPr>
          <p:spPr bwMode="auto">
            <a:xfrm>
              <a:off x="648" y="718"/>
              <a:ext cx="3012" cy="940"/>
            </a:xfrm>
            <a:custGeom>
              <a:avLst/>
              <a:gdLst>
                <a:gd name="T0" fmla="*/ 0 w 43192"/>
                <a:gd name="T1" fmla="*/ 0 h 21600"/>
                <a:gd name="T2" fmla="*/ 0 w 43192"/>
                <a:gd name="T3" fmla="*/ 0 h 21600"/>
                <a:gd name="T4" fmla="*/ 0 w 43192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2"/>
                <a:gd name="T10" fmla="*/ 0 h 21600"/>
                <a:gd name="T11" fmla="*/ 43192 w 431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2" h="21600" fill="none" extrusionOk="0">
                  <a:moveTo>
                    <a:pt x="0" y="21000"/>
                  </a:moveTo>
                  <a:cubicBezTo>
                    <a:pt x="325" y="9308"/>
                    <a:pt x="9896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</a:path>
                <a:path w="43192" h="21600" stroke="0" extrusionOk="0">
                  <a:moveTo>
                    <a:pt x="0" y="21000"/>
                  </a:moveTo>
                  <a:cubicBezTo>
                    <a:pt x="325" y="9308"/>
                    <a:pt x="9896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  <a:lnTo>
                    <a:pt x="21592" y="21600"/>
                  </a:lnTo>
                  <a:lnTo>
                    <a:pt x="0" y="21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Arc 70"/>
            <p:cNvSpPr>
              <a:spLocks/>
            </p:cNvSpPr>
            <p:nvPr/>
          </p:nvSpPr>
          <p:spPr bwMode="auto">
            <a:xfrm>
              <a:off x="1000" y="721"/>
              <a:ext cx="2325" cy="799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560"/>
                  </a:moveTo>
                  <a:cubicBezTo>
                    <a:pt x="22" y="9646"/>
                    <a:pt x="9686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560"/>
                  </a:moveTo>
                  <a:cubicBezTo>
                    <a:pt x="22" y="9646"/>
                    <a:pt x="9686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5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75" name="Freeform 75"/>
          <p:cNvSpPr>
            <a:spLocks/>
          </p:cNvSpPr>
          <p:nvPr/>
        </p:nvSpPr>
        <p:spPr bwMode="auto">
          <a:xfrm>
            <a:off x="404813" y="4949856"/>
            <a:ext cx="5991225" cy="276225"/>
          </a:xfrm>
          <a:custGeom>
            <a:avLst/>
            <a:gdLst>
              <a:gd name="T0" fmla="*/ 2147483647 w 3237"/>
              <a:gd name="T1" fmla="*/ 0 h 375"/>
              <a:gd name="T2" fmla="*/ 0 w 3237"/>
              <a:gd name="T3" fmla="*/ 2147483647 h 375"/>
              <a:gd name="T4" fmla="*/ 2147483647 w 3237"/>
              <a:gd name="T5" fmla="*/ 2147483647 h 375"/>
              <a:gd name="T6" fmla="*/ 2147483647 w 3237"/>
              <a:gd name="T7" fmla="*/ 2147483647 h 375"/>
              <a:gd name="T8" fmla="*/ 2147483647 w 3237"/>
              <a:gd name="T9" fmla="*/ 0 h 3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37"/>
              <a:gd name="T16" fmla="*/ 0 h 375"/>
              <a:gd name="T17" fmla="*/ 3237 w 3237"/>
              <a:gd name="T18" fmla="*/ 375 h 3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37" h="375">
                <a:moveTo>
                  <a:pt x="412" y="0"/>
                </a:moveTo>
                <a:lnTo>
                  <a:pt x="0" y="375"/>
                </a:lnTo>
                <a:lnTo>
                  <a:pt x="3237" y="375"/>
                </a:lnTo>
                <a:lnTo>
                  <a:pt x="2889" y="12"/>
                </a:lnTo>
                <a:lnTo>
                  <a:pt x="412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50000"/>
                </a:schemeClr>
              </a:gs>
              <a:gs pos="100000">
                <a:srgbClr val="E1EBF5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Freeform 76"/>
          <p:cNvSpPr>
            <a:spLocks/>
          </p:cNvSpPr>
          <p:nvPr/>
        </p:nvSpPr>
        <p:spPr bwMode="auto">
          <a:xfrm>
            <a:off x="1803400" y="4924456"/>
            <a:ext cx="3194050" cy="273050"/>
          </a:xfrm>
          <a:custGeom>
            <a:avLst/>
            <a:gdLst>
              <a:gd name="T0" fmla="*/ 2147483647 w 1746"/>
              <a:gd name="T1" fmla="*/ 0 h 144"/>
              <a:gd name="T2" fmla="*/ 0 w 1746"/>
              <a:gd name="T3" fmla="*/ 2147483647 h 144"/>
              <a:gd name="T4" fmla="*/ 2147483647 w 1746"/>
              <a:gd name="T5" fmla="*/ 2147483647 h 144"/>
              <a:gd name="T6" fmla="*/ 2147483647 w 1746"/>
              <a:gd name="T7" fmla="*/ 0 h 144"/>
              <a:gd name="T8" fmla="*/ 2147483647 w 1746"/>
              <a:gd name="T9" fmla="*/ 0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46"/>
              <a:gd name="T16" fmla="*/ 0 h 144"/>
              <a:gd name="T17" fmla="*/ 1746 w 1746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46" h="144">
                <a:moveTo>
                  <a:pt x="138" y="0"/>
                </a:moveTo>
                <a:lnTo>
                  <a:pt x="0" y="144"/>
                </a:lnTo>
                <a:lnTo>
                  <a:pt x="1746" y="144"/>
                </a:lnTo>
                <a:lnTo>
                  <a:pt x="1608" y="0"/>
                </a:lnTo>
                <a:lnTo>
                  <a:pt x="138" y="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round/>
            <a:headEnd/>
            <a:tailEnd/>
          </a:ln>
        </p:spPr>
        <p:txBody>
          <a:bodyPr lIns="97667" tIns="48834" rIns="97667" bIns="48834">
            <a:spAutoFit/>
          </a:bodyPr>
          <a:lstStyle/>
          <a:p>
            <a:pPr eaLnBrk="1" latinLnBrk="1" hangingPunct="1">
              <a:defRPr/>
            </a:pP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Freeform 77"/>
          <p:cNvSpPr>
            <a:spLocks/>
          </p:cNvSpPr>
          <p:nvPr/>
        </p:nvSpPr>
        <p:spPr bwMode="auto">
          <a:xfrm>
            <a:off x="4778375" y="4951443"/>
            <a:ext cx="220663" cy="273050"/>
          </a:xfrm>
          <a:custGeom>
            <a:avLst/>
            <a:gdLst>
              <a:gd name="T0" fmla="*/ 0 w 135"/>
              <a:gd name="T1" fmla="*/ 0 h 238"/>
              <a:gd name="T2" fmla="*/ 2147483647 w 135"/>
              <a:gd name="T3" fmla="*/ 2147483647 h 238"/>
              <a:gd name="T4" fmla="*/ 2147483647 w 135"/>
              <a:gd name="T5" fmla="*/ 2147483647 h 238"/>
              <a:gd name="T6" fmla="*/ 0 w 135"/>
              <a:gd name="T7" fmla="*/ 0 h 238"/>
              <a:gd name="T8" fmla="*/ 0 60000 65536"/>
              <a:gd name="T9" fmla="*/ 0 60000 65536"/>
              <a:gd name="T10" fmla="*/ 0 60000 65536"/>
              <a:gd name="T11" fmla="*/ 0 60000 65536"/>
              <a:gd name="T12" fmla="*/ 0 w 135"/>
              <a:gd name="T13" fmla="*/ 0 h 238"/>
              <a:gd name="T14" fmla="*/ 135 w 135"/>
              <a:gd name="T15" fmla="*/ 238 h 2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5" h="238">
                <a:moveTo>
                  <a:pt x="0" y="0"/>
                </a:moveTo>
                <a:lnTo>
                  <a:pt x="3" y="237"/>
                </a:lnTo>
                <a:lnTo>
                  <a:pt x="135" y="23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lIns="97667" tIns="48834" rIns="97667" bIns="48834">
            <a:spAutoFit/>
          </a:bodyPr>
          <a:lstStyle/>
          <a:p>
            <a:pPr eaLnBrk="1" latinLnBrk="1" hangingPunct="1">
              <a:defRPr/>
            </a:pP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2" name="Freeform 78"/>
          <p:cNvSpPr>
            <a:spLocks/>
          </p:cNvSpPr>
          <p:nvPr/>
        </p:nvSpPr>
        <p:spPr bwMode="auto">
          <a:xfrm>
            <a:off x="1787525" y="4951443"/>
            <a:ext cx="217488" cy="273050"/>
          </a:xfrm>
          <a:custGeom>
            <a:avLst/>
            <a:gdLst>
              <a:gd name="T0" fmla="*/ 2147483647 w 133"/>
              <a:gd name="T1" fmla="*/ 0 h 241"/>
              <a:gd name="T2" fmla="*/ 2147483647 w 133"/>
              <a:gd name="T3" fmla="*/ 2147483647 h 241"/>
              <a:gd name="T4" fmla="*/ 0 w 133"/>
              <a:gd name="T5" fmla="*/ 2147483647 h 241"/>
              <a:gd name="T6" fmla="*/ 2147483647 w 133"/>
              <a:gd name="T7" fmla="*/ 0 h 241"/>
              <a:gd name="T8" fmla="*/ 0 60000 65536"/>
              <a:gd name="T9" fmla="*/ 0 60000 65536"/>
              <a:gd name="T10" fmla="*/ 0 60000 65536"/>
              <a:gd name="T11" fmla="*/ 0 60000 65536"/>
              <a:gd name="T12" fmla="*/ 0 w 133"/>
              <a:gd name="T13" fmla="*/ 0 h 241"/>
              <a:gd name="T14" fmla="*/ 133 w 133"/>
              <a:gd name="T15" fmla="*/ 241 h 2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" h="241">
                <a:moveTo>
                  <a:pt x="133" y="0"/>
                </a:moveTo>
                <a:lnTo>
                  <a:pt x="130" y="237"/>
                </a:lnTo>
                <a:lnTo>
                  <a:pt x="0" y="241"/>
                </a:lnTo>
                <a:lnTo>
                  <a:pt x="133" y="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 w="12700">
            <a:noFill/>
            <a:round/>
            <a:headEnd/>
            <a:tailEnd/>
          </a:ln>
        </p:spPr>
        <p:txBody>
          <a:bodyPr lIns="97667" tIns="48834" rIns="97667" bIns="48834">
            <a:spAutoFit/>
          </a:bodyPr>
          <a:lstStyle/>
          <a:p>
            <a:pPr eaLnBrk="1" latinLnBrk="1" hangingPunct="1">
              <a:defRPr/>
            </a:pP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3" name="Group 128"/>
          <p:cNvGrpSpPr>
            <a:grpSpLocks/>
          </p:cNvGrpSpPr>
          <p:nvPr/>
        </p:nvGrpSpPr>
        <p:grpSpPr bwMode="auto">
          <a:xfrm>
            <a:off x="2028825" y="4522818"/>
            <a:ext cx="2741613" cy="587375"/>
            <a:chOff x="1296" y="3003"/>
            <a:chExt cx="1727" cy="351"/>
          </a:xfrm>
        </p:grpSpPr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1296" y="3003"/>
              <a:ext cx="1726" cy="332"/>
            </a:xfrm>
            <a:custGeom>
              <a:avLst/>
              <a:gdLst>
                <a:gd name="T0" fmla="*/ 0 w 3840"/>
                <a:gd name="T1" fmla="*/ 0 h 672"/>
                <a:gd name="T2" fmla="*/ 0 w 3840"/>
                <a:gd name="T3" fmla="*/ 0 h 672"/>
                <a:gd name="T4" fmla="*/ 0 w 3840"/>
                <a:gd name="T5" fmla="*/ 0 h 672"/>
                <a:gd name="T6" fmla="*/ 0 w 3840"/>
                <a:gd name="T7" fmla="*/ 0 h 672"/>
                <a:gd name="T8" fmla="*/ 0 w 3840"/>
                <a:gd name="T9" fmla="*/ 0 h 672"/>
                <a:gd name="T10" fmla="*/ 0 w 3840"/>
                <a:gd name="T11" fmla="*/ 0 h 672"/>
                <a:gd name="T12" fmla="*/ 0 w 3840"/>
                <a:gd name="T13" fmla="*/ 0 h 672"/>
                <a:gd name="T14" fmla="*/ 0 w 3840"/>
                <a:gd name="T15" fmla="*/ 0 h 672"/>
                <a:gd name="T16" fmla="*/ 0 w 3840"/>
                <a:gd name="T17" fmla="*/ 0 h 6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0"/>
                <a:gd name="T28" fmla="*/ 0 h 672"/>
                <a:gd name="T29" fmla="*/ 3840 w 3840"/>
                <a:gd name="T30" fmla="*/ 672 h 6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0" h="672">
                  <a:moveTo>
                    <a:pt x="0" y="672"/>
                  </a:moveTo>
                  <a:cubicBezTo>
                    <a:pt x="158" y="634"/>
                    <a:pt x="700" y="524"/>
                    <a:pt x="948" y="444"/>
                  </a:cubicBezTo>
                  <a:cubicBezTo>
                    <a:pt x="1196" y="364"/>
                    <a:pt x="1470" y="234"/>
                    <a:pt x="1488" y="192"/>
                  </a:cubicBezTo>
                  <a:lnTo>
                    <a:pt x="1056" y="192"/>
                  </a:lnTo>
                  <a:lnTo>
                    <a:pt x="1920" y="0"/>
                  </a:lnTo>
                  <a:lnTo>
                    <a:pt x="2736" y="192"/>
                  </a:lnTo>
                  <a:lnTo>
                    <a:pt x="2352" y="192"/>
                  </a:lnTo>
                  <a:cubicBezTo>
                    <a:pt x="2361" y="230"/>
                    <a:pt x="2542" y="340"/>
                    <a:pt x="2790" y="420"/>
                  </a:cubicBezTo>
                  <a:cubicBezTo>
                    <a:pt x="3038" y="500"/>
                    <a:pt x="3621" y="619"/>
                    <a:pt x="3840" y="672"/>
                  </a:cubicBezTo>
                </a:path>
              </a:pathLst>
            </a:custGeom>
            <a:gradFill rotWithShape="0">
              <a:gsLst>
                <a:gs pos="0">
                  <a:schemeClr val="accent1">
                    <a:lumMod val="50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1297" y="3023"/>
              <a:ext cx="1726" cy="332"/>
            </a:xfrm>
            <a:custGeom>
              <a:avLst/>
              <a:gdLst>
                <a:gd name="T0" fmla="*/ 0 w 3840"/>
                <a:gd name="T1" fmla="*/ 0 h 672"/>
                <a:gd name="T2" fmla="*/ 0 w 3840"/>
                <a:gd name="T3" fmla="*/ 0 h 672"/>
                <a:gd name="T4" fmla="*/ 0 w 3840"/>
                <a:gd name="T5" fmla="*/ 0 h 672"/>
                <a:gd name="T6" fmla="*/ 0 w 3840"/>
                <a:gd name="T7" fmla="*/ 0 h 672"/>
                <a:gd name="T8" fmla="*/ 0 w 3840"/>
                <a:gd name="T9" fmla="*/ 0 h 672"/>
                <a:gd name="T10" fmla="*/ 0 w 3840"/>
                <a:gd name="T11" fmla="*/ 0 h 672"/>
                <a:gd name="T12" fmla="*/ 0 w 3840"/>
                <a:gd name="T13" fmla="*/ 0 h 672"/>
                <a:gd name="T14" fmla="*/ 0 w 3840"/>
                <a:gd name="T15" fmla="*/ 0 h 672"/>
                <a:gd name="T16" fmla="*/ 0 w 3840"/>
                <a:gd name="T17" fmla="*/ 0 h 6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0"/>
                <a:gd name="T28" fmla="*/ 0 h 672"/>
                <a:gd name="T29" fmla="*/ 3840 w 3840"/>
                <a:gd name="T30" fmla="*/ 672 h 6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0" h="672">
                  <a:moveTo>
                    <a:pt x="0" y="672"/>
                  </a:moveTo>
                  <a:cubicBezTo>
                    <a:pt x="158" y="634"/>
                    <a:pt x="700" y="524"/>
                    <a:pt x="948" y="444"/>
                  </a:cubicBezTo>
                  <a:cubicBezTo>
                    <a:pt x="1196" y="364"/>
                    <a:pt x="1470" y="234"/>
                    <a:pt x="1488" y="192"/>
                  </a:cubicBezTo>
                  <a:lnTo>
                    <a:pt x="1056" y="192"/>
                  </a:lnTo>
                  <a:lnTo>
                    <a:pt x="1920" y="0"/>
                  </a:lnTo>
                  <a:lnTo>
                    <a:pt x="2736" y="192"/>
                  </a:lnTo>
                  <a:lnTo>
                    <a:pt x="2352" y="192"/>
                  </a:lnTo>
                  <a:cubicBezTo>
                    <a:pt x="2361" y="230"/>
                    <a:pt x="2542" y="340"/>
                    <a:pt x="2790" y="420"/>
                  </a:cubicBezTo>
                  <a:cubicBezTo>
                    <a:pt x="3038" y="500"/>
                    <a:pt x="3621" y="619"/>
                    <a:pt x="3840" y="672"/>
                  </a:cubicBezTo>
                </a:path>
              </a:pathLst>
            </a:custGeom>
            <a:gradFill rotWithShape="0">
              <a:gsLst>
                <a:gs pos="0">
                  <a:schemeClr val="accent1">
                    <a:lumMod val="90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6" name="Rectangle 99"/>
          <p:cNvSpPr>
            <a:spLocks noChangeArrowheads="1"/>
          </p:cNvSpPr>
          <p:nvPr/>
        </p:nvSpPr>
        <p:spPr bwMode="auto">
          <a:xfrm>
            <a:off x="342901" y="3387415"/>
            <a:ext cx="61102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20000"/>
              </a:spcBef>
            </a:pPr>
            <a:r>
              <a:rPr kumimoji="0" lang="ko-KR" altLang="en-US" sz="28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성능평가 기능 개선 및 고도화</a:t>
            </a:r>
            <a:endParaRPr kumimoji="0" lang="en-US" altLang="ko-KR" sz="28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AutoShape 123"/>
          <p:cNvSpPr>
            <a:spLocks noChangeArrowheads="1"/>
          </p:cNvSpPr>
          <p:nvPr/>
        </p:nvSpPr>
        <p:spPr bwMode="auto">
          <a:xfrm>
            <a:off x="549276" y="5326093"/>
            <a:ext cx="5665788" cy="1503363"/>
          </a:xfrm>
          <a:prstGeom prst="roundRect">
            <a:avLst>
              <a:gd name="adj" fmla="val 4824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just" eaLnBrk="1" hangingPunct="1">
              <a:spcBef>
                <a:spcPct val="40000"/>
              </a:spcBef>
              <a:defRPr/>
            </a:pPr>
            <a:endParaRPr kumimoji="0" lang="ko-KR" altLang="en-US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88" name="Rectangle 124"/>
          <p:cNvSpPr>
            <a:spLocks noChangeArrowheads="1"/>
          </p:cNvSpPr>
          <p:nvPr/>
        </p:nvSpPr>
        <p:spPr bwMode="auto">
          <a:xfrm flipV="1">
            <a:off x="663576" y="5694393"/>
            <a:ext cx="2713038" cy="112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9999"/>
            </a:prstShdw>
          </a:effectLst>
        </p:spPr>
        <p:txBody>
          <a:bodyPr rot="10800000" lIns="127115" tIns="63558" rIns="64800" bIns="63558">
            <a:spAutoFit/>
          </a:bodyPr>
          <a:lstStyle/>
          <a:p>
            <a:pPr marL="92075" indent="-92075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실전적이고 검증된 방법론 구조</a:t>
            </a:r>
            <a:endParaRPr kumimoji="0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  <a:p>
            <a:pPr marL="92075" indent="-92075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Font typeface="Wingdings" pitchFamily="2" charset="2"/>
              <a:buChar char="§"/>
              <a:defRPr/>
            </a:pP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방법론 수행경험</a:t>
            </a:r>
            <a:endParaRPr kumimoji="0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  <a:p>
            <a:pPr marL="185738" lvl="1" indent="-92075" eaLnBrk="1" hangingPunct="1">
              <a:lnSpc>
                <a:spcPct val="110000"/>
              </a:lnSpc>
              <a:spcBef>
                <a:spcPct val="20000"/>
              </a:spcBef>
              <a:buClr>
                <a:srgbClr val="000000"/>
              </a:buClr>
              <a:buSzPct val="70000"/>
              <a:buFont typeface="Wingdings" pitchFamily="2" charset="2"/>
              <a:buChar char="Ø"/>
              <a:defRPr/>
            </a:pPr>
            <a:r>
              <a:rPr kumimoji="0" lang="ko-KR" altLang="en-US" sz="1100" b="1" spc="-1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한국저작권위원회</a:t>
            </a:r>
            <a:r>
              <a:rPr kumimoji="0" lang="en-US" altLang="ko-KR" sz="1100" b="1" spc="-1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b="1" spc="-1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한국교육학술정보원</a:t>
            </a:r>
            <a:r>
              <a:rPr kumimoji="0" lang="en-US" altLang="ko-KR" sz="1100" spc="-1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spc="-1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한국산업은행</a:t>
            </a:r>
            <a:r>
              <a:rPr kumimoji="0" lang="en-US" altLang="ko-KR" sz="1100" spc="-1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LG</a:t>
            </a:r>
            <a:r>
              <a:rPr kumimoji="0" lang="ko-KR" altLang="en-US" sz="1100" spc="-1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텔레콤</a:t>
            </a:r>
            <a:r>
              <a:rPr kumimoji="0" lang="en-US" altLang="ko-KR" sz="1100" spc="-1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 </a:t>
            </a:r>
            <a:r>
              <a:rPr kumimoji="0" lang="ko-KR" altLang="en-US" sz="1100" spc="-1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및 한국콘텐트진흥원</a:t>
            </a:r>
            <a:r>
              <a:rPr kumimoji="0" lang="en-US" altLang="ko-KR" sz="1100" spc="-1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</a:t>
            </a:r>
            <a:r>
              <a:rPr kumimoji="0" lang="ko-KR" altLang="en-US" sz="1100" spc="-1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 </a:t>
            </a:r>
            <a:r>
              <a:rPr kumimoji="0" lang="ko-KR" altLang="en-US" sz="1100" spc="-1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시스템 </a:t>
            </a:r>
            <a:r>
              <a:rPr kumimoji="0" lang="ko-KR" altLang="en-US" sz="1100" spc="-1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구축 등의 공공사업 수행 경험</a:t>
            </a:r>
            <a:endParaRPr kumimoji="0" lang="en-US" altLang="ko-KR" sz="1100" spc="-1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89" name="Rectangle 138"/>
          <p:cNvSpPr>
            <a:spLocks noChangeArrowheads="1"/>
          </p:cNvSpPr>
          <p:nvPr/>
        </p:nvSpPr>
        <p:spPr bwMode="auto">
          <a:xfrm flipV="1">
            <a:off x="3451225" y="5738843"/>
            <a:ext cx="2643188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999999"/>
            </a:prstShdw>
          </a:effectLst>
        </p:spPr>
        <p:txBody>
          <a:bodyPr rot="10800000" lIns="127115" tIns="63558" rIns="64800" bIns="63558">
            <a:spAutoFit/>
          </a:bodyPr>
          <a:lstStyle/>
          <a:p>
            <a:pPr marL="95250" indent="-95250" algn="just" defTabSz="762000"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LSWPE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방법론에 대한 이해기반</a:t>
            </a:r>
            <a:endParaRPr kumimoji="0" lang="en-US" altLang="ko-KR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  <a:p>
            <a:pPr marL="95250" indent="-95250" algn="just" defTabSz="762000"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kumimoji="0" lang="ko-KR" altLang="en-US" sz="1100" dirty="0" err="1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수행사</a:t>
            </a:r>
            <a:r>
              <a:rPr kumimoji="0" lang="ko-KR" altLang="en-US" sz="11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개발 방법론에 사업 특성 반영</a:t>
            </a:r>
          </a:p>
        </p:txBody>
      </p:sp>
      <p:sp>
        <p:nvSpPr>
          <p:cNvPr id="90" name="AutoShape 130" descr="s10-5단-강"/>
          <p:cNvSpPr>
            <a:spLocks noChangeArrowheads="1"/>
          </p:cNvSpPr>
          <p:nvPr/>
        </p:nvSpPr>
        <p:spPr bwMode="auto">
          <a:xfrm>
            <a:off x="969963" y="5399118"/>
            <a:ext cx="2001837" cy="29210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9525" algn="ctr">
            <a:solidFill>
              <a:schemeClr val="accent1">
                <a:lumMod val="25000"/>
              </a:scheme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spcBef>
                <a:spcPct val="40000"/>
              </a:spcBef>
              <a:defRPr/>
            </a:pPr>
            <a:r>
              <a:rPr kumimoji="0" lang="ko-KR" altLang="en-US" sz="11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구축 경험 활용</a:t>
            </a:r>
          </a:p>
        </p:txBody>
      </p:sp>
      <p:sp>
        <p:nvSpPr>
          <p:cNvPr id="91" name="AutoShape 136" descr="s10-5단-강"/>
          <p:cNvSpPr>
            <a:spLocks noChangeArrowheads="1"/>
          </p:cNvSpPr>
          <p:nvPr/>
        </p:nvSpPr>
        <p:spPr bwMode="auto">
          <a:xfrm>
            <a:off x="3827463" y="5399118"/>
            <a:ext cx="2000250" cy="29210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9525" algn="ctr">
            <a:solidFill>
              <a:schemeClr val="accent1">
                <a:lumMod val="25000"/>
              </a:scheme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spcBef>
                <a:spcPct val="40000"/>
              </a:spcBef>
              <a:defRPr/>
            </a:pPr>
            <a:r>
              <a:rPr kumimoji="0" lang="ko-KR" altLang="en-US" sz="110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방법론 커스터마이징</a:t>
            </a:r>
          </a:p>
        </p:txBody>
      </p:sp>
      <p:sp>
        <p:nvSpPr>
          <p:cNvPr id="92" name="Line 103"/>
          <p:cNvSpPr>
            <a:spLocks noChangeShapeType="1"/>
          </p:cNvSpPr>
          <p:nvPr/>
        </p:nvSpPr>
        <p:spPr bwMode="auto">
          <a:xfrm>
            <a:off x="3398838" y="5434043"/>
            <a:ext cx="0" cy="130175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3" name="Rectangle 99"/>
          <p:cNvSpPr>
            <a:spLocks noChangeArrowheads="1"/>
          </p:cNvSpPr>
          <p:nvPr/>
        </p:nvSpPr>
        <p:spPr bwMode="auto">
          <a:xfrm>
            <a:off x="2306638" y="4872068"/>
            <a:ext cx="21717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kumimoji="0" lang="ko-KR" altLang="en-US" sz="16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최적의 방법론 적용</a:t>
            </a:r>
            <a:endParaRPr kumimoji="0" lang="en-US" altLang="ko-KR" sz="16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</p:spTree>
    <p:extLst>
      <p:ext uri="{BB962C8B-B14F-4D97-AF65-F5344CB8AC3E}">
        <p14:creationId xmlns:p14="http://schemas.microsoft.com/office/powerpoint/2010/main" val="46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174279" y="694469"/>
            <a:ext cx="156561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7.2. LSWPE </a:t>
            </a:r>
            <a:r>
              <a:rPr lang="ko-KR" altLang="en-US" smtClean="0">
                <a:latin typeface="+mn-ea"/>
                <a:ea typeface="+mn-ea"/>
              </a:rPr>
              <a:t>개발방법론 특징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7.2. </a:t>
            </a:r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LSWPE 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개발방법론 특징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LSWPE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방법론은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수행사가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수행했던 </a:t>
            </a:r>
            <a:r>
              <a:rPr lang="ko-KR" altLang="en-US" sz="1200" dirty="0">
                <a:latin typeface="+mn-ea"/>
                <a:ea typeface="+mn-ea"/>
              </a:rPr>
              <a:t>다수의 웹 기반 프로젝트 경험과 기존 방법론들의 장점들을 반영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해서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효과적인 웹 기반 프로젝트 수행을 위해 정립된 방법론입니다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방법론은 </a:t>
            </a:r>
            <a:r>
              <a:rPr lang="ko-KR" altLang="en-US" sz="1200" dirty="0">
                <a:latin typeface="+mn-ea"/>
                <a:ea typeface="+mn-ea"/>
              </a:rPr>
              <a:t>다수의 프로젝트에 적용 및 검증을 통해 여러 가지 개선점들이 반영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되어 있으며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지속적인 업그레이드 프로세스를 통하여 관리되고 있습니다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404812" y="2369601"/>
            <a:ext cx="6048375" cy="228610"/>
            <a:chOff x="404813" y="1878221"/>
            <a:chExt cx="6048375" cy="228610"/>
          </a:xfrm>
        </p:grpSpPr>
        <p:grpSp>
          <p:nvGrpSpPr>
            <p:cNvPr id="53" name="그룹 5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5" name="그룹 5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8" name="오각형 5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59" name="오각형 5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56" name="직사각형 5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57" name="직사각형 5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5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latin typeface="+mn-ea"/>
                </a:rPr>
                <a:t>LSWPE-WEB </a:t>
              </a:r>
              <a:r>
                <a:rPr lang="ko-KR" altLang="en-US" sz="1100" dirty="0">
                  <a:latin typeface="+mn-ea"/>
                </a:rPr>
                <a:t>특징</a:t>
              </a:r>
            </a:p>
          </p:txBody>
        </p:sp>
      </p:grpSp>
      <p:grpSp>
        <p:nvGrpSpPr>
          <p:cNvPr id="48" name="Group 29"/>
          <p:cNvGrpSpPr>
            <a:grpSpLocks/>
          </p:cNvGrpSpPr>
          <p:nvPr/>
        </p:nvGrpSpPr>
        <p:grpSpPr bwMode="auto">
          <a:xfrm>
            <a:off x="665951" y="7176901"/>
            <a:ext cx="2073237" cy="643476"/>
            <a:chOff x="316" y="4069"/>
            <a:chExt cx="1256" cy="325"/>
          </a:xfrm>
        </p:grpSpPr>
        <p:sp>
          <p:nvSpPr>
            <p:cNvPr id="183" name="Text Box 30"/>
            <p:cNvSpPr txBox="1">
              <a:spLocks noChangeArrowheads="1"/>
            </p:cNvSpPr>
            <p:nvPr/>
          </p:nvSpPr>
          <p:spPr bwMode="auto">
            <a:xfrm>
              <a:off x="830" y="4310"/>
              <a:ext cx="595" cy="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just" eaLnBrk="1" hangingPunct="1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kumimoji="0" lang="en-US" altLang="ko-KR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Technical Infrastructure</a:t>
              </a:r>
            </a:p>
          </p:txBody>
        </p:sp>
        <p:sp>
          <p:nvSpPr>
            <p:cNvPr id="184" name="Text Box 31"/>
            <p:cNvSpPr txBox="1">
              <a:spLocks noChangeArrowheads="1"/>
            </p:cNvSpPr>
            <p:nvPr/>
          </p:nvSpPr>
          <p:spPr bwMode="auto">
            <a:xfrm>
              <a:off x="830" y="4250"/>
              <a:ext cx="570" cy="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just"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kumimoji="0" lang="en-US" altLang="ko-KR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Business Layer</a:t>
              </a:r>
            </a:p>
          </p:txBody>
        </p:sp>
        <p:sp>
          <p:nvSpPr>
            <p:cNvPr id="185" name="Text Box 32"/>
            <p:cNvSpPr txBox="1">
              <a:spLocks noChangeArrowheads="1"/>
            </p:cNvSpPr>
            <p:nvPr/>
          </p:nvSpPr>
          <p:spPr bwMode="auto">
            <a:xfrm>
              <a:off x="830" y="4178"/>
              <a:ext cx="667" cy="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just"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kumimoji="0" lang="en-US" altLang="ko-KR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Application Layer</a:t>
              </a:r>
            </a:p>
          </p:txBody>
        </p:sp>
        <p:sp>
          <p:nvSpPr>
            <p:cNvPr id="186" name="Line 33"/>
            <p:cNvSpPr>
              <a:spLocks noChangeShapeType="1"/>
            </p:cNvSpPr>
            <p:nvPr/>
          </p:nvSpPr>
          <p:spPr bwMode="auto">
            <a:xfrm flipH="1">
              <a:off x="667" y="4346"/>
              <a:ext cx="148" cy="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7" name="Text Box 34"/>
            <p:cNvSpPr txBox="1">
              <a:spLocks noChangeArrowheads="1"/>
            </p:cNvSpPr>
            <p:nvPr/>
          </p:nvSpPr>
          <p:spPr bwMode="auto">
            <a:xfrm>
              <a:off x="830" y="4112"/>
              <a:ext cx="742" cy="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just"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kumimoji="0" lang="en-US" altLang="ko-KR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Presentation Layer</a:t>
              </a:r>
            </a:p>
          </p:txBody>
        </p:sp>
        <p:grpSp>
          <p:nvGrpSpPr>
            <p:cNvPr id="188" name="Group 35"/>
            <p:cNvGrpSpPr>
              <a:grpSpLocks/>
            </p:cNvGrpSpPr>
            <p:nvPr/>
          </p:nvGrpSpPr>
          <p:grpSpPr bwMode="auto">
            <a:xfrm>
              <a:off x="316" y="4069"/>
              <a:ext cx="409" cy="289"/>
              <a:chOff x="2840" y="3114"/>
              <a:chExt cx="444" cy="488"/>
            </a:xfrm>
          </p:grpSpPr>
          <p:sp>
            <p:nvSpPr>
              <p:cNvPr id="192" name="Line 36"/>
              <p:cNvSpPr>
                <a:spLocks noChangeShapeType="1"/>
              </p:cNvSpPr>
              <p:nvPr/>
            </p:nvSpPr>
            <p:spPr bwMode="auto">
              <a:xfrm>
                <a:off x="3005" y="3430"/>
                <a:ext cx="61" cy="2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93" name="AutoShape 37"/>
              <p:cNvSpPr>
                <a:spLocks noChangeArrowheads="1"/>
              </p:cNvSpPr>
              <p:nvPr/>
            </p:nvSpPr>
            <p:spPr bwMode="auto">
              <a:xfrm>
                <a:off x="2857" y="3474"/>
                <a:ext cx="382" cy="127"/>
              </a:xfrm>
              <a:prstGeom prst="flowChartInputOutput">
                <a:avLst/>
              </a:prstGeom>
              <a:solidFill>
                <a:srgbClr val="D2E1F0"/>
              </a:solidFill>
              <a:ln w="9525">
                <a:solidFill>
                  <a:srgbClr val="94B8D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grpSp>
            <p:nvGrpSpPr>
              <p:cNvPr id="194" name="Group 38"/>
              <p:cNvGrpSpPr>
                <a:grpSpLocks/>
              </p:cNvGrpSpPr>
              <p:nvPr/>
            </p:nvGrpSpPr>
            <p:grpSpPr bwMode="auto">
              <a:xfrm>
                <a:off x="2996" y="3489"/>
                <a:ext cx="87" cy="31"/>
                <a:chOff x="1056" y="3120"/>
                <a:chExt cx="480" cy="192"/>
              </a:xfrm>
            </p:grpSpPr>
            <p:sp>
              <p:nvSpPr>
                <p:cNvPr id="270" name="AutoShape 39"/>
                <p:cNvSpPr>
                  <a:spLocks noChangeArrowheads="1"/>
                </p:cNvSpPr>
                <p:nvPr/>
              </p:nvSpPr>
              <p:spPr bwMode="auto">
                <a:xfrm>
                  <a:off x="1058" y="3099"/>
                  <a:ext cx="479" cy="203"/>
                </a:xfrm>
                <a:prstGeom prst="flowChartInputOutput">
                  <a:avLst/>
                </a:prstGeom>
                <a:solidFill>
                  <a:srgbClr val="FFFFFF"/>
                </a:solidFill>
                <a:ln w="952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just" eaLnBrk="1" hangingPunct="1">
                    <a:spcBef>
                      <a:spcPct val="40000"/>
                    </a:spcBef>
                    <a:defRPr/>
                  </a:pPr>
                  <a:endParaRPr kumimoji="0" lang="ko-KR" altLang="en-US" sz="7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endParaRPr>
                </a:p>
              </p:txBody>
            </p:sp>
            <p:sp>
              <p:nvSpPr>
                <p:cNvPr id="271" name="Line 40"/>
                <p:cNvSpPr>
                  <a:spLocks noChangeShapeType="1"/>
                </p:cNvSpPr>
                <p:nvPr/>
              </p:nvSpPr>
              <p:spPr bwMode="auto">
                <a:xfrm>
                  <a:off x="1130" y="3173"/>
                  <a:ext cx="383" cy="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700" kern="0" dirty="0">
                    <a:solidFill>
                      <a:sysClr val="windowText" lastClr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95" name="Group 41"/>
              <p:cNvGrpSpPr>
                <a:grpSpLocks/>
              </p:cNvGrpSpPr>
              <p:nvPr/>
            </p:nvGrpSpPr>
            <p:grpSpPr bwMode="auto">
              <a:xfrm>
                <a:off x="2909" y="3557"/>
                <a:ext cx="87" cy="30"/>
                <a:chOff x="1056" y="3120"/>
                <a:chExt cx="480" cy="192"/>
              </a:xfrm>
            </p:grpSpPr>
            <p:sp>
              <p:nvSpPr>
                <p:cNvPr id="268" name="AutoShape 42"/>
                <p:cNvSpPr>
                  <a:spLocks noChangeArrowheads="1"/>
                </p:cNvSpPr>
                <p:nvPr/>
              </p:nvSpPr>
              <p:spPr bwMode="auto">
                <a:xfrm>
                  <a:off x="1136" y="3112"/>
                  <a:ext cx="401" cy="201"/>
                </a:xfrm>
                <a:prstGeom prst="flowChartInputOutput">
                  <a:avLst/>
                </a:prstGeom>
                <a:solidFill>
                  <a:srgbClr val="FFFFFF"/>
                </a:solidFill>
                <a:ln w="952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just" eaLnBrk="1" hangingPunct="1">
                    <a:spcBef>
                      <a:spcPct val="40000"/>
                    </a:spcBef>
                    <a:defRPr/>
                  </a:pPr>
                  <a:endParaRPr kumimoji="0" lang="ko-KR" altLang="en-US" sz="7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endParaRPr>
                </a:p>
              </p:txBody>
            </p:sp>
            <p:sp>
              <p:nvSpPr>
                <p:cNvPr id="269" name="Line 43"/>
                <p:cNvSpPr>
                  <a:spLocks noChangeShapeType="1"/>
                </p:cNvSpPr>
                <p:nvPr/>
              </p:nvSpPr>
              <p:spPr bwMode="auto">
                <a:xfrm>
                  <a:off x="1136" y="3169"/>
                  <a:ext cx="377" cy="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700" kern="0" dirty="0">
                    <a:solidFill>
                      <a:sysClr val="windowText" lastClr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grpSp>
            <p:nvGrpSpPr>
              <p:cNvPr id="196" name="Group 44"/>
              <p:cNvGrpSpPr>
                <a:grpSpLocks/>
              </p:cNvGrpSpPr>
              <p:nvPr/>
            </p:nvGrpSpPr>
            <p:grpSpPr bwMode="auto">
              <a:xfrm>
                <a:off x="3066" y="3557"/>
                <a:ext cx="87" cy="30"/>
                <a:chOff x="1056" y="3120"/>
                <a:chExt cx="480" cy="192"/>
              </a:xfrm>
            </p:grpSpPr>
            <p:sp>
              <p:nvSpPr>
                <p:cNvPr id="266" name="AutoShape 45"/>
                <p:cNvSpPr>
                  <a:spLocks noChangeArrowheads="1"/>
                </p:cNvSpPr>
                <p:nvPr/>
              </p:nvSpPr>
              <p:spPr bwMode="auto">
                <a:xfrm>
                  <a:off x="1055" y="3112"/>
                  <a:ext cx="479" cy="201"/>
                </a:xfrm>
                <a:prstGeom prst="flowChartInputOutput">
                  <a:avLst/>
                </a:prstGeom>
                <a:solidFill>
                  <a:srgbClr val="FFFFFF"/>
                </a:solidFill>
                <a:ln w="952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just" eaLnBrk="1" hangingPunct="1">
                    <a:spcBef>
                      <a:spcPct val="40000"/>
                    </a:spcBef>
                    <a:defRPr/>
                  </a:pPr>
                  <a:endParaRPr kumimoji="0" lang="ko-KR" altLang="en-US" sz="7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endParaRPr>
                </a:p>
              </p:txBody>
            </p:sp>
            <p:sp>
              <p:nvSpPr>
                <p:cNvPr id="267" name="Line 46"/>
                <p:cNvSpPr>
                  <a:spLocks noChangeShapeType="1"/>
                </p:cNvSpPr>
                <p:nvPr/>
              </p:nvSpPr>
              <p:spPr bwMode="auto">
                <a:xfrm>
                  <a:off x="1127" y="3169"/>
                  <a:ext cx="383" cy="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sz="700" kern="0" dirty="0">
                    <a:solidFill>
                      <a:sysClr val="windowText" lastClr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197" name="Line 47"/>
              <p:cNvSpPr>
                <a:spLocks noChangeShapeType="1"/>
              </p:cNvSpPr>
              <p:nvPr/>
            </p:nvSpPr>
            <p:spPr bwMode="auto">
              <a:xfrm flipH="1">
                <a:off x="2960" y="3520"/>
                <a:ext cx="71" cy="36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98" name="Line 48"/>
              <p:cNvSpPr>
                <a:spLocks noChangeShapeType="1"/>
              </p:cNvSpPr>
              <p:nvPr/>
            </p:nvSpPr>
            <p:spPr bwMode="auto">
              <a:xfrm>
                <a:off x="2987" y="3571"/>
                <a:ext cx="88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99" name="AutoShape 49"/>
              <p:cNvSpPr>
                <a:spLocks noChangeArrowheads="1"/>
              </p:cNvSpPr>
              <p:nvPr/>
            </p:nvSpPr>
            <p:spPr bwMode="auto">
              <a:xfrm>
                <a:off x="2874" y="3353"/>
                <a:ext cx="384" cy="130"/>
              </a:xfrm>
              <a:prstGeom prst="flowChartInputOutput">
                <a:avLst/>
              </a:prstGeom>
              <a:solidFill>
                <a:srgbClr val="D2E1F0"/>
              </a:solidFill>
              <a:ln w="9525">
                <a:solidFill>
                  <a:srgbClr val="94B8D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00" name="AutoShape 50"/>
              <p:cNvSpPr>
                <a:spLocks noChangeArrowheads="1"/>
              </p:cNvSpPr>
              <p:nvPr/>
            </p:nvSpPr>
            <p:spPr bwMode="auto">
              <a:xfrm>
                <a:off x="3057" y="3436"/>
                <a:ext cx="88" cy="30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01" name="Line 51"/>
              <p:cNvSpPr>
                <a:spLocks noChangeShapeType="1"/>
              </p:cNvSpPr>
              <p:nvPr/>
            </p:nvSpPr>
            <p:spPr bwMode="auto">
              <a:xfrm>
                <a:off x="3066" y="3451"/>
                <a:ext cx="73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2" name="Line 52"/>
              <p:cNvSpPr>
                <a:spLocks noChangeShapeType="1"/>
              </p:cNvSpPr>
              <p:nvPr/>
            </p:nvSpPr>
            <p:spPr bwMode="auto">
              <a:xfrm>
                <a:off x="3070" y="3442"/>
                <a:ext cx="68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3" name="AutoShape 53"/>
              <p:cNvSpPr>
                <a:spLocks noChangeArrowheads="1"/>
              </p:cNvSpPr>
              <p:nvPr/>
            </p:nvSpPr>
            <p:spPr bwMode="auto">
              <a:xfrm>
                <a:off x="2926" y="3414"/>
                <a:ext cx="88" cy="30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04" name="Line 54"/>
              <p:cNvSpPr>
                <a:spLocks noChangeShapeType="1"/>
              </p:cNvSpPr>
              <p:nvPr/>
            </p:nvSpPr>
            <p:spPr bwMode="auto">
              <a:xfrm>
                <a:off x="2936" y="3430"/>
                <a:ext cx="6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5" name="Line 55"/>
              <p:cNvSpPr>
                <a:spLocks noChangeShapeType="1"/>
              </p:cNvSpPr>
              <p:nvPr/>
            </p:nvSpPr>
            <p:spPr bwMode="auto">
              <a:xfrm>
                <a:off x="2939" y="3421"/>
                <a:ext cx="73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6" name="AutoShape 56"/>
              <p:cNvSpPr>
                <a:spLocks noChangeArrowheads="1"/>
              </p:cNvSpPr>
              <p:nvPr/>
            </p:nvSpPr>
            <p:spPr bwMode="auto">
              <a:xfrm>
                <a:off x="2970" y="3371"/>
                <a:ext cx="87" cy="27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07" name="Line 57"/>
              <p:cNvSpPr>
                <a:spLocks noChangeShapeType="1"/>
              </p:cNvSpPr>
              <p:nvPr/>
            </p:nvSpPr>
            <p:spPr bwMode="auto">
              <a:xfrm>
                <a:off x="2978" y="3384"/>
                <a:ext cx="72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8" name="Line 58"/>
              <p:cNvSpPr>
                <a:spLocks noChangeShapeType="1"/>
              </p:cNvSpPr>
              <p:nvPr/>
            </p:nvSpPr>
            <p:spPr bwMode="auto">
              <a:xfrm>
                <a:off x="2983" y="3378"/>
                <a:ext cx="66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9" name="AutoShape 59"/>
              <p:cNvSpPr>
                <a:spLocks noChangeArrowheads="1"/>
              </p:cNvSpPr>
              <p:nvPr/>
            </p:nvSpPr>
            <p:spPr bwMode="auto">
              <a:xfrm>
                <a:off x="3110" y="3378"/>
                <a:ext cx="87" cy="28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10" name="Line 60"/>
              <p:cNvSpPr>
                <a:spLocks noChangeShapeType="1"/>
              </p:cNvSpPr>
              <p:nvPr/>
            </p:nvSpPr>
            <p:spPr bwMode="auto">
              <a:xfrm>
                <a:off x="3118" y="3393"/>
                <a:ext cx="71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1" name="Line 61"/>
              <p:cNvSpPr>
                <a:spLocks noChangeShapeType="1"/>
              </p:cNvSpPr>
              <p:nvPr/>
            </p:nvSpPr>
            <p:spPr bwMode="auto">
              <a:xfrm>
                <a:off x="3122" y="3384"/>
                <a:ext cx="66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2" name="Line 62"/>
              <p:cNvSpPr>
                <a:spLocks noChangeShapeType="1"/>
              </p:cNvSpPr>
              <p:nvPr/>
            </p:nvSpPr>
            <p:spPr bwMode="auto">
              <a:xfrm>
                <a:off x="3048" y="3384"/>
                <a:ext cx="14" cy="6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3" name="Line 63"/>
              <p:cNvSpPr>
                <a:spLocks noChangeShapeType="1"/>
              </p:cNvSpPr>
              <p:nvPr/>
            </p:nvSpPr>
            <p:spPr bwMode="auto">
              <a:xfrm flipV="1">
                <a:off x="3110" y="3406"/>
                <a:ext cx="35" cy="2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4" name="Line 64"/>
              <p:cNvSpPr>
                <a:spLocks noChangeShapeType="1"/>
              </p:cNvSpPr>
              <p:nvPr/>
            </p:nvSpPr>
            <p:spPr bwMode="auto">
              <a:xfrm>
                <a:off x="3048" y="3384"/>
                <a:ext cx="64" cy="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215" name="Group 65"/>
              <p:cNvGrpSpPr>
                <a:grpSpLocks/>
              </p:cNvGrpSpPr>
              <p:nvPr/>
            </p:nvGrpSpPr>
            <p:grpSpPr bwMode="auto">
              <a:xfrm>
                <a:off x="2840" y="3271"/>
                <a:ext cx="95" cy="133"/>
                <a:chOff x="2064" y="1977"/>
                <a:chExt cx="591" cy="509"/>
              </a:xfrm>
            </p:grpSpPr>
            <p:grpSp>
              <p:nvGrpSpPr>
                <p:cNvPr id="260" name="Group 66"/>
                <p:cNvGrpSpPr>
                  <a:grpSpLocks/>
                </p:cNvGrpSpPr>
                <p:nvPr/>
              </p:nvGrpSpPr>
              <p:grpSpPr bwMode="auto">
                <a:xfrm>
                  <a:off x="2064" y="2402"/>
                  <a:ext cx="560" cy="84"/>
                  <a:chOff x="2064" y="2402"/>
                  <a:chExt cx="560" cy="84"/>
                </a:xfrm>
              </p:grpSpPr>
              <p:sp>
                <p:nvSpPr>
                  <p:cNvPr id="264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439"/>
                    <a:ext cx="95" cy="1039"/>
                  </a:xfrm>
                  <a:prstGeom prst="ellipse">
                    <a:avLst/>
                  </a:prstGeom>
                  <a:solidFill>
                    <a:srgbClr val="808080"/>
                  </a:solidFill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just" eaLnBrk="1" hangingPunct="1">
                      <a:spcBef>
                        <a:spcPct val="40000"/>
                      </a:spcBef>
                      <a:defRPr/>
                    </a:pPr>
                    <a:endParaRPr kumimoji="0" lang="ko-KR" altLang="en-US" sz="700" dirty="0">
                      <a:solidFill>
                        <a:srgbClr val="00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산돌고딕 L"/>
                    </a:endParaRPr>
                  </a:p>
                </p:txBody>
              </p:sp>
              <p:sp>
                <p:nvSpPr>
                  <p:cNvPr id="265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2159" y="1593"/>
                    <a:ext cx="46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sz="700" kern="0" dirty="0">
                      <a:solidFill>
                        <a:sysClr val="windowText" lastClr="00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grpSp>
              <p:nvGrpSpPr>
                <p:cNvPr id="261" name="Group 69"/>
                <p:cNvGrpSpPr>
                  <a:grpSpLocks/>
                </p:cNvGrpSpPr>
                <p:nvPr/>
              </p:nvGrpSpPr>
              <p:grpSpPr bwMode="auto">
                <a:xfrm>
                  <a:off x="2064" y="1977"/>
                  <a:ext cx="591" cy="84"/>
                  <a:chOff x="2064" y="1977"/>
                  <a:chExt cx="591" cy="84"/>
                </a:xfrm>
              </p:grpSpPr>
              <p:sp>
                <p:nvSpPr>
                  <p:cNvPr id="262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976"/>
                    <a:ext cx="95" cy="86"/>
                  </a:xfrm>
                  <a:prstGeom prst="ellipse">
                    <a:avLst/>
                  </a:prstGeom>
                  <a:solidFill>
                    <a:srgbClr val="808080"/>
                  </a:solidFill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just" eaLnBrk="1" hangingPunct="1">
                      <a:spcBef>
                        <a:spcPct val="40000"/>
                      </a:spcBef>
                      <a:defRPr/>
                    </a:pPr>
                    <a:endParaRPr kumimoji="0" lang="ko-KR" altLang="en-US" sz="700" dirty="0">
                      <a:solidFill>
                        <a:srgbClr val="00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산돌고딕 L"/>
                    </a:endParaRPr>
                  </a:p>
                </p:txBody>
              </p:sp>
              <p:sp>
                <p:nvSpPr>
                  <p:cNvPr id="263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159" y="2021"/>
                    <a:ext cx="1384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808080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sz="700" kern="0" dirty="0">
                      <a:solidFill>
                        <a:sysClr val="windowText" lastClr="00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</p:grpSp>
          <p:sp>
            <p:nvSpPr>
              <p:cNvPr id="216" name="AutoShape 72"/>
              <p:cNvSpPr>
                <a:spLocks noChangeArrowheads="1"/>
              </p:cNvSpPr>
              <p:nvPr/>
            </p:nvSpPr>
            <p:spPr bwMode="auto">
              <a:xfrm>
                <a:off x="2883" y="3233"/>
                <a:ext cx="381" cy="130"/>
              </a:xfrm>
              <a:prstGeom prst="flowChartInputOutput">
                <a:avLst/>
              </a:prstGeom>
              <a:solidFill>
                <a:srgbClr val="D2E1F0"/>
              </a:solidFill>
              <a:ln w="9525">
                <a:solidFill>
                  <a:srgbClr val="94B8D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17" name="AutoShape 73"/>
              <p:cNvSpPr>
                <a:spLocks noChangeArrowheads="1"/>
              </p:cNvSpPr>
              <p:nvPr/>
            </p:nvSpPr>
            <p:spPr bwMode="auto">
              <a:xfrm>
                <a:off x="2953" y="3236"/>
                <a:ext cx="87" cy="31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18" name="Line 74"/>
              <p:cNvSpPr>
                <a:spLocks noChangeShapeType="1"/>
              </p:cNvSpPr>
              <p:nvPr/>
            </p:nvSpPr>
            <p:spPr bwMode="auto">
              <a:xfrm>
                <a:off x="2962" y="3253"/>
                <a:ext cx="6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9" name="Line 75"/>
              <p:cNvSpPr>
                <a:spLocks noChangeShapeType="1"/>
              </p:cNvSpPr>
              <p:nvPr/>
            </p:nvSpPr>
            <p:spPr bwMode="auto">
              <a:xfrm>
                <a:off x="2966" y="3245"/>
                <a:ext cx="6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20" name="AutoShape 76"/>
              <p:cNvSpPr>
                <a:spLocks noChangeArrowheads="1"/>
              </p:cNvSpPr>
              <p:nvPr/>
            </p:nvSpPr>
            <p:spPr bwMode="auto">
              <a:xfrm>
                <a:off x="2909" y="3312"/>
                <a:ext cx="87" cy="30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21" name="Line 77"/>
              <p:cNvSpPr>
                <a:spLocks noChangeShapeType="1"/>
              </p:cNvSpPr>
              <p:nvPr/>
            </p:nvSpPr>
            <p:spPr bwMode="auto">
              <a:xfrm>
                <a:off x="2918" y="3327"/>
                <a:ext cx="67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22" name="Line 78"/>
              <p:cNvSpPr>
                <a:spLocks noChangeShapeType="1"/>
              </p:cNvSpPr>
              <p:nvPr/>
            </p:nvSpPr>
            <p:spPr bwMode="auto">
              <a:xfrm>
                <a:off x="2923" y="3321"/>
                <a:ext cx="68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23" name="AutoShape 79"/>
              <p:cNvSpPr>
                <a:spLocks noChangeArrowheads="1"/>
              </p:cNvSpPr>
              <p:nvPr/>
            </p:nvSpPr>
            <p:spPr bwMode="auto">
              <a:xfrm>
                <a:off x="2979" y="3277"/>
                <a:ext cx="87" cy="30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24" name="Line 80"/>
              <p:cNvSpPr>
                <a:spLocks noChangeShapeType="1"/>
              </p:cNvSpPr>
              <p:nvPr/>
            </p:nvSpPr>
            <p:spPr bwMode="auto">
              <a:xfrm>
                <a:off x="2988" y="3292"/>
                <a:ext cx="6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25" name="Line 81"/>
              <p:cNvSpPr>
                <a:spLocks noChangeShapeType="1"/>
              </p:cNvSpPr>
              <p:nvPr/>
            </p:nvSpPr>
            <p:spPr bwMode="auto">
              <a:xfrm>
                <a:off x="2992" y="3284"/>
                <a:ext cx="6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26" name="AutoShape 82"/>
              <p:cNvSpPr>
                <a:spLocks noChangeArrowheads="1"/>
              </p:cNvSpPr>
              <p:nvPr/>
            </p:nvSpPr>
            <p:spPr bwMode="auto">
              <a:xfrm>
                <a:off x="3092" y="3236"/>
                <a:ext cx="88" cy="31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27" name="Line 83"/>
              <p:cNvSpPr>
                <a:spLocks noChangeShapeType="1"/>
              </p:cNvSpPr>
              <p:nvPr/>
            </p:nvSpPr>
            <p:spPr bwMode="auto">
              <a:xfrm>
                <a:off x="3101" y="3253"/>
                <a:ext cx="76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28" name="Line 84"/>
              <p:cNvSpPr>
                <a:spLocks noChangeShapeType="1"/>
              </p:cNvSpPr>
              <p:nvPr/>
            </p:nvSpPr>
            <p:spPr bwMode="auto">
              <a:xfrm>
                <a:off x="3105" y="3245"/>
                <a:ext cx="72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29" name="AutoShape 85"/>
              <p:cNvSpPr>
                <a:spLocks noChangeArrowheads="1"/>
              </p:cNvSpPr>
              <p:nvPr/>
            </p:nvSpPr>
            <p:spPr bwMode="auto">
              <a:xfrm>
                <a:off x="3127" y="3277"/>
                <a:ext cx="88" cy="30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30" name="Line 86"/>
              <p:cNvSpPr>
                <a:spLocks noChangeShapeType="1"/>
              </p:cNvSpPr>
              <p:nvPr/>
            </p:nvSpPr>
            <p:spPr bwMode="auto">
              <a:xfrm>
                <a:off x="3136" y="3292"/>
                <a:ext cx="65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1" name="Line 87"/>
              <p:cNvSpPr>
                <a:spLocks noChangeShapeType="1"/>
              </p:cNvSpPr>
              <p:nvPr/>
            </p:nvSpPr>
            <p:spPr bwMode="auto">
              <a:xfrm>
                <a:off x="3140" y="3284"/>
                <a:ext cx="75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2" name="AutoShape 88"/>
              <p:cNvSpPr>
                <a:spLocks noChangeArrowheads="1"/>
              </p:cNvSpPr>
              <p:nvPr/>
            </p:nvSpPr>
            <p:spPr bwMode="auto">
              <a:xfrm>
                <a:off x="3040" y="3321"/>
                <a:ext cx="87" cy="27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33" name="Line 89"/>
              <p:cNvSpPr>
                <a:spLocks noChangeShapeType="1"/>
              </p:cNvSpPr>
              <p:nvPr/>
            </p:nvSpPr>
            <p:spPr bwMode="auto">
              <a:xfrm>
                <a:off x="3050" y="3335"/>
                <a:ext cx="68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4" name="Line 90"/>
              <p:cNvSpPr>
                <a:spLocks noChangeShapeType="1"/>
              </p:cNvSpPr>
              <p:nvPr/>
            </p:nvSpPr>
            <p:spPr bwMode="auto">
              <a:xfrm>
                <a:off x="3053" y="3327"/>
                <a:ext cx="69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5" name="Line 91"/>
              <p:cNvSpPr>
                <a:spLocks noChangeShapeType="1"/>
              </p:cNvSpPr>
              <p:nvPr/>
            </p:nvSpPr>
            <p:spPr bwMode="auto">
              <a:xfrm>
                <a:off x="3031" y="3253"/>
                <a:ext cx="105" cy="3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6" name="Line 92"/>
              <p:cNvSpPr>
                <a:spLocks noChangeShapeType="1"/>
              </p:cNvSpPr>
              <p:nvPr/>
            </p:nvSpPr>
            <p:spPr bwMode="auto">
              <a:xfrm>
                <a:off x="3058" y="3292"/>
                <a:ext cx="78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7" name="Line 93"/>
              <p:cNvSpPr>
                <a:spLocks noChangeShapeType="1"/>
              </p:cNvSpPr>
              <p:nvPr/>
            </p:nvSpPr>
            <p:spPr bwMode="auto">
              <a:xfrm flipH="1">
                <a:off x="3084" y="3306"/>
                <a:ext cx="78" cy="1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8" name="Line 94"/>
              <p:cNvSpPr>
                <a:spLocks noChangeShapeType="1"/>
              </p:cNvSpPr>
              <p:nvPr/>
            </p:nvSpPr>
            <p:spPr bwMode="auto">
              <a:xfrm>
                <a:off x="2988" y="3327"/>
                <a:ext cx="62" cy="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39" name="Line 95"/>
              <p:cNvSpPr>
                <a:spLocks noChangeShapeType="1"/>
              </p:cNvSpPr>
              <p:nvPr/>
            </p:nvSpPr>
            <p:spPr bwMode="auto">
              <a:xfrm flipH="1">
                <a:off x="2962" y="3268"/>
                <a:ext cx="17" cy="4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40" name="Line 96"/>
              <p:cNvSpPr>
                <a:spLocks noChangeShapeType="1"/>
              </p:cNvSpPr>
              <p:nvPr/>
            </p:nvSpPr>
            <p:spPr bwMode="auto">
              <a:xfrm>
                <a:off x="3127" y="3272"/>
                <a:ext cx="12" cy="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41" name="Line 97"/>
              <p:cNvSpPr>
                <a:spLocks noChangeShapeType="1"/>
              </p:cNvSpPr>
              <p:nvPr/>
            </p:nvSpPr>
            <p:spPr bwMode="auto">
              <a:xfrm>
                <a:off x="3136" y="3257"/>
                <a:ext cx="14" cy="13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42" name="Line 98"/>
              <p:cNvSpPr>
                <a:spLocks noChangeShapeType="1"/>
              </p:cNvSpPr>
              <p:nvPr/>
            </p:nvSpPr>
            <p:spPr bwMode="auto">
              <a:xfrm flipH="1">
                <a:off x="2960" y="3286"/>
                <a:ext cx="62" cy="14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43" name="Line 99"/>
              <p:cNvSpPr>
                <a:spLocks noChangeShapeType="1"/>
              </p:cNvSpPr>
              <p:nvPr/>
            </p:nvSpPr>
            <p:spPr bwMode="auto">
              <a:xfrm>
                <a:off x="3014" y="3384"/>
                <a:ext cx="25" cy="119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44" name="Line 100"/>
              <p:cNvSpPr>
                <a:spLocks noChangeShapeType="1"/>
              </p:cNvSpPr>
              <p:nvPr/>
            </p:nvSpPr>
            <p:spPr bwMode="auto">
              <a:xfrm>
                <a:off x="3101" y="3451"/>
                <a:ext cx="12" cy="12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45" name="AutoShape 101"/>
              <p:cNvSpPr>
                <a:spLocks noChangeArrowheads="1"/>
              </p:cNvSpPr>
              <p:nvPr/>
            </p:nvSpPr>
            <p:spPr bwMode="auto">
              <a:xfrm>
                <a:off x="2900" y="3114"/>
                <a:ext cx="384" cy="127"/>
              </a:xfrm>
              <a:prstGeom prst="flowChartInputOutput">
                <a:avLst/>
              </a:prstGeom>
              <a:solidFill>
                <a:srgbClr val="D2E1F0"/>
              </a:solidFill>
              <a:ln w="9525">
                <a:solidFill>
                  <a:srgbClr val="94B8D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46" name="AutoShape 102"/>
              <p:cNvSpPr>
                <a:spLocks noChangeArrowheads="1"/>
              </p:cNvSpPr>
              <p:nvPr/>
            </p:nvSpPr>
            <p:spPr bwMode="auto">
              <a:xfrm>
                <a:off x="2960" y="3121"/>
                <a:ext cx="140" cy="46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47" name="Line 103"/>
              <p:cNvSpPr>
                <a:spLocks noChangeShapeType="1"/>
              </p:cNvSpPr>
              <p:nvPr/>
            </p:nvSpPr>
            <p:spPr bwMode="auto">
              <a:xfrm>
                <a:off x="2985" y="3126"/>
                <a:ext cx="113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48" name="AutoShape 104"/>
              <p:cNvSpPr>
                <a:spLocks noChangeArrowheads="1"/>
              </p:cNvSpPr>
              <p:nvPr/>
            </p:nvSpPr>
            <p:spPr bwMode="auto">
              <a:xfrm>
                <a:off x="2970" y="3154"/>
                <a:ext cx="26" cy="10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49" name="AutoShape 105"/>
              <p:cNvSpPr>
                <a:spLocks noChangeArrowheads="1"/>
              </p:cNvSpPr>
              <p:nvPr/>
            </p:nvSpPr>
            <p:spPr bwMode="auto">
              <a:xfrm>
                <a:off x="3005" y="3154"/>
                <a:ext cx="26" cy="10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50" name="AutoShape 106"/>
              <p:cNvSpPr>
                <a:spLocks noChangeArrowheads="1"/>
              </p:cNvSpPr>
              <p:nvPr/>
            </p:nvSpPr>
            <p:spPr bwMode="auto">
              <a:xfrm>
                <a:off x="3040" y="3154"/>
                <a:ext cx="26" cy="10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51" name="Line 107"/>
              <p:cNvSpPr>
                <a:spLocks noChangeShapeType="1"/>
              </p:cNvSpPr>
              <p:nvPr/>
            </p:nvSpPr>
            <p:spPr bwMode="auto">
              <a:xfrm>
                <a:off x="2976" y="3144"/>
                <a:ext cx="112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2" name="AutoShape 108"/>
              <p:cNvSpPr>
                <a:spLocks noChangeArrowheads="1"/>
              </p:cNvSpPr>
              <p:nvPr/>
            </p:nvSpPr>
            <p:spPr bwMode="auto">
              <a:xfrm>
                <a:off x="3050" y="3132"/>
                <a:ext cx="42" cy="6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53" name="AutoShape 109"/>
              <p:cNvSpPr>
                <a:spLocks noChangeArrowheads="1"/>
              </p:cNvSpPr>
              <p:nvPr/>
            </p:nvSpPr>
            <p:spPr bwMode="auto">
              <a:xfrm>
                <a:off x="3092" y="3175"/>
                <a:ext cx="140" cy="45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54" name="Line 110"/>
              <p:cNvSpPr>
                <a:spLocks noChangeShapeType="1"/>
              </p:cNvSpPr>
              <p:nvPr/>
            </p:nvSpPr>
            <p:spPr bwMode="auto">
              <a:xfrm>
                <a:off x="3117" y="3178"/>
                <a:ext cx="112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5" name="AutoShape 111"/>
              <p:cNvSpPr>
                <a:spLocks noChangeArrowheads="1"/>
              </p:cNvSpPr>
              <p:nvPr/>
            </p:nvSpPr>
            <p:spPr bwMode="auto">
              <a:xfrm>
                <a:off x="3101" y="3210"/>
                <a:ext cx="26" cy="6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56" name="AutoShape 112"/>
              <p:cNvSpPr>
                <a:spLocks noChangeArrowheads="1"/>
              </p:cNvSpPr>
              <p:nvPr/>
            </p:nvSpPr>
            <p:spPr bwMode="auto">
              <a:xfrm>
                <a:off x="3136" y="3210"/>
                <a:ext cx="26" cy="6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57" name="AutoShape 113"/>
              <p:cNvSpPr>
                <a:spLocks noChangeArrowheads="1"/>
              </p:cNvSpPr>
              <p:nvPr/>
            </p:nvSpPr>
            <p:spPr bwMode="auto">
              <a:xfrm>
                <a:off x="3171" y="3210"/>
                <a:ext cx="26" cy="6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258" name="Line 114"/>
              <p:cNvSpPr>
                <a:spLocks noChangeShapeType="1"/>
              </p:cNvSpPr>
              <p:nvPr/>
            </p:nvSpPr>
            <p:spPr bwMode="auto">
              <a:xfrm>
                <a:off x="3107" y="3196"/>
                <a:ext cx="112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700" kern="0" dirty="0">
                  <a:solidFill>
                    <a:sysClr val="windowText" lastClr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9" name="AutoShape 115"/>
              <p:cNvSpPr>
                <a:spLocks noChangeArrowheads="1"/>
              </p:cNvSpPr>
              <p:nvPr/>
            </p:nvSpPr>
            <p:spPr bwMode="auto">
              <a:xfrm>
                <a:off x="3180" y="3184"/>
                <a:ext cx="43" cy="6"/>
              </a:xfrm>
              <a:prstGeom prst="flowChartInputOutput">
                <a:avLst/>
              </a:prstGeom>
              <a:solidFill>
                <a:srgbClr val="FFFFFF"/>
              </a:solidFill>
              <a:ln w="952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7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</p:grpSp>
        <p:sp>
          <p:nvSpPr>
            <p:cNvPr id="189" name="Line 116"/>
            <p:cNvSpPr>
              <a:spLocks noChangeShapeType="1"/>
            </p:cNvSpPr>
            <p:nvPr/>
          </p:nvSpPr>
          <p:spPr bwMode="auto">
            <a:xfrm flipH="1">
              <a:off x="667" y="4272"/>
              <a:ext cx="148" cy="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0" name="Line 117"/>
            <p:cNvSpPr>
              <a:spLocks noChangeShapeType="1"/>
            </p:cNvSpPr>
            <p:nvPr/>
          </p:nvSpPr>
          <p:spPr bwMode="auto">
            <a:xfrm flipH="1">
              <a:off x="667" y="4201"/>
              <a:ext cx="148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1" name="Line 118"/>
            <p:cNvSpPr>
              <a:spLocks noChangeShapeType="1"/>
            </p:cNvSpPr>
            <p:nvPr/>
          </p:nvSpPr>
          <p:spPr bwMode="auto">
            <a:xfrm flipH="1">
              <a:off x="667" y="4126"/>
              <a:ext cx="148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7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4" name="Group 136"/>
          <p:cNvGrpSpPr>
            <a:grpSpLocks/>
          </p:cNvGrpSpPr>
          <p:nvPr/>
        </p:nvGrpSpPr>
        <p:grpSpPr bwMode="auto">
          <a:xfrm>
            <a:off x="548754" y="3609260"/>
            <a:ext cx="1908171" cy="215213"/>
            <a:chOff x="267" y="2362"/>
            <a:chExt cx="1156" cy="108"/>
          </a:xfrm>
        </p:grpSpPr>
        <p:grpSp>
          <p:nvGrpSpPr>
            <p:cNvPr id="177" name="Group 137"/>
            <p:cNvGrpSpPr>
              <a:grpSpLocks/>
            </p:cNvGrpSpPr>
            <p:nvPr/>
          </p:nvGrpSpPr>
          <p:grpSpPr bwMode="auto">
            <a:xfrm>
              <a:off x="267" y="2362"/>
              <a:ext cx="1156" cy="108"/>
              <a:chOff x="267" y="2362"/>
              <a:chExt cx="1156" cy="108"/>
            </a:xfrm>
          </p:grpSpPr>
          <p:sp>
            <p:nvSpPr>
              <p:cNvPr id="179" name="AutoShape 138"/>
              <p:cNvSpPr>
                <a:spLocks noChangeArrowheads="1"/>
              </p:cNvSpPr>
              <p:nvPr/>
            </p:nvSpPr>
            <p:spPr bwMode="auto">
              <a:xfrm>
                <a:off x="267" y="2362"/>
                <a:ext cx="1156" cy="109"/>
              </a:xfrm>
              <a:prstGeom prst="roundRect">
                <a:avLst>
                  <a:gd name="adj" fmla="val 10380"/>
                </a:avLst>
              </a:prstGeom>
              <a:solidFill>
                <a:schemeClr val="accent1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grpSp>
            <p:nvGrpSpPr>
              <p:cNvPr id="180" name="Group 139"/>
              <p:cNvGrpSpPr>
                <a:grpSpLocks/>
              </p:cNvGrpSpPr>
              <p:nvPr/>
            </p:nvGrpSpPr>
            <p:grpSpPr bwMode="auto">
              <a:xfrm>
                <a:off x="276" y="2368"/>
                <a:ext cx="1136" cy="96"/>
                <a:chOff x="302" y="2368"/>
                <a:chExt cx="1085" cy="96"/>
              </a:xfrm>
            </p:grpSpPr>
            <p:sp>
              <p:nvSpPr>
                <p:cNvPr id="181" name="AutoShape 140"/>
                <p:cNvSpPr>
                  <a:spLocks noChangeArrowheads="1"/>
                </p:cNvSpPr>
                <p:nvPr/>
              </p:nvSpPr>
              <p:spPr bwMode="auto">
                <a:xfrm>
                  <a:off x="302" y="2368"/>
                  <a:ext cx="1085" cy="97"/>
                </a:xfrm>
                <a:prstGeom prst="roundRect">
                  <a:avLst>
                    <a:gd name="adj" fmla="val 8532"/>
                  </a:avLst>
                </a:prstGeom>
                <a:gradFill rotWithShape="0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A0C9F6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accent1">
                      <a:lumMod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 algn="just" eaLnBrk="1" hangingPunct="1">
                    <a:spcBef>
                      <a:spcPct val="40000"/>
                    </a:spcBef>
                    <a:defRPr/>
                  </a:pPr>
                  <a:endParaRPr kumimoji="0" lang="ko-KR" altLang="en-US" sz="11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82" name="AutoShape 141"/>
                <p:cNvSpPr>
                  <a:spLocks noChangeArrowheads="1"/>
                </p:cNvSpPr>
                <p:nvPr/>
              </p:nvSpPr>
              <p:spPr bwMode="auto">
                <a:xfrm>
                  <a:off x="310" y="2369"/>
                  <a:ext cx="1074" cy="38"/>
                </a:xfrm>
                <a:prstGeom prst="roundRect">
                  <a:avLst>
                    <a:gd name="adj" fmla="val 17583"/>
                  </a:avLst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just" eaLnBrk="1" hangingPunct="1">
                    <a:spcBef>
                      <a:spcPct val="40000"/>
                    </a:spcBef>
                    <a:defRPr/>
                  </a:pPr>
                  <a:endParaRPr kumimoji="0" lang="ko-KR" altLang="en-US" sz="11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endParaRPr>
                </a:p>
              </p:txBody>
            </p:sp>
          </p:grpSp>
        </p:grpSp>
        <p:sp>
          <p:nvSpPr>
            <p:cNvPr id="178" name="Rectangle 142"/>
            <p:cNvSpPr>
              <a:spLocks noChangeArrowheads="1"/>
            </p:cNvSpPr>
            <p:nvPr/>
          </p:nvSpPr>
          <p:spPr bwMode="auto">
            <a:xfrm>
              <a:off x="535" y="2383"/>
              <a:ext cx="679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spAutoFit/>
            </a:bodyPr>
            <a:lstStyle/>
            <a:p>
              <a:pPr algn="ctr" eaLnBrk="1" hangingPunct="1">
                <a:spcBef>
                  <a:spcPct val="40000"/>
                </a:spcBef>
                <a:defRPr/>
              </a:pPr>
              <a:r>
                <a:rPr kumimoji="0" lang="ko-KR" altLang="en-US" sz="9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성공적 사용자 요구분석</a:t>
              </a:r>
            </a:p>
          </p:txBody>
        </p:sp>
      </p:grpSp>
      <p:sp>
        <p:nvSpPr>
          <p:cNvPr id="95" name="AutoShape 143"/>
          <p:cNvSpPr>
            <a:spLocks noChangeArrowheads="1"/>
          </p:cNvSpPr>
          <p:nvPr/>
        </p:nvSpPr>
        <p:spPr bwMode="auto">
          <a:xfrm>
            <a:off x="1431860" y="3227825"/>
            <a:ext cx="130403" cy="152223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28575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vert="eaVert" wrap="none" lIns="92075" tIns="46038" rIns="92075" bIns="46038" anchor="ctr"/>
          <a:lstStyle/>
          <a:p>
            <a:pPr algn="just" eaLnBrk="1" hangingPunct="1">
              <a:spcBef>
                <a:spcPct val="40000"/>
              </a:spcBef>
              <a:defRPr/>
            </a:pPr>
            <a:endParaRPr kumimoji="0" lang="ko-KR" altLang="en-US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grpSp>
        <p:nvGrpSpPr>
          <p:cNvPr id="96" name="Group 163"/>
          <p:cNvGrpSpPr>
            <a:grpSpLocks/>
          </p:cNvGrpSpPr>
          <p:nvPr/>
        </p:nvGrpSpPr>
        <p:grpSpPr bwMode="auto">
          <a:xfrm>
            <a:off x="548754" y="3082599"/>
            <a:ext cx="785717" cy="453173"/>
            <a:chOff x="246" y="1207"/>
            <a:chExt cx="1642" cy="732"/>
          </a:xfrm>
        </p:grpSpPr>
        <p:sp>
          <p:nvSpPr>
            <p:cNvPr id="174" name="AutoShape 164"/>
            <p:cNvSpPr>
              <a:spLocks noChangeArrowheads="1"/>
            </p:cNvSpPr>
            <p:nvPr/>
          </p:nvSpPr>
          <p:spPr bwMode="auto">
            <a:xfrm>
              <a:off x="246" y="1255"/>
              <a:ext cx="1642" cy="684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lIns="18000" rIns="18000" anchor="ctr"/>
            <a:lstStyle/>
            <a:p>
              <a:pPr algn="ctr" eaLnBrk="1" hangingPunct="1">
                <a:spcBef>
                  <a:spcPct val="200000"/>
                </a:spcBef>
                <a:defRPr/>
              </a:pPr>
              <a:endParaRPr kumimoji="0" lang="ko-KR" altLang="ko-KR" sz="8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175" name="AutoShape 165"/>
            <p:cNvSpPr>
              <a:spLocks noChangeArrowheads="1"/>
            </p:cNvSpPr>
            <p:nvPr/>
          </p:nvSpPr>
          <p:spPr bwMode="auto">
            <a:xfrm>
              <a:off x="287" y="1275"/>
              <a:ext cx="1559" cy="10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 w="19050">
              <a:noFill/>
              <a:round/>
              <a:headEnd/>
              <a:tailEnd/>
            </a:ln>
          </p:spPr>
          <p:txBody>
            <a:bodyPr lIns="18000" rIns="18000" anchor="ctr"/>
            <a:lstStyle/>
            <a:p>
              <a:pPr algn="just" eaLnBrk="1" hangingPunct="1">
                <a:spcBef>
                  <a:spcPct val="40000"/>
                </a:spcBef>
                <a:defRPr/>
              </a:pPr>
              <a:endParaRPr kumimoji="0" lang="ko-KR" altLang="en-US" sz="8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176" name="AutoShape 166"/>
            <p:cNvSpPr>
              <a:spLocks noChangeArrowheads="1"/>
            </p:cNvSpPr>
            <p:nvPr/>
          </p:nvSpPr>
          <p:spPr bwMode="auto">
            <a:xfrm>
              <a:off x="318" y="1207"/>
              <a:ext cx="1532" cy="726"/>
            </a:xfrm>
            <a:prstGeom prst="roundRect">
              <a:avLst>
                <a:gd name="adj" fmla="val 5898"/>
              </a:avLst>
            </a:prstGeom>
            <a:noFill/>
            <a:ln w="1905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fontAlgn="ctr" hangingPunct="1">
                <a:spcBef>
                  <a:spcPct val="40000"/>
                </a:spcBef>
                <a:buFont typeface="Wingdings" pitchFamily="2" charset="2"/>
                <a:buNone/>
                <a:defRPr/>
              </a:pPr>
              <a:r>
                <a:rPr kumimoji="0" lang="ko-KR" altLang="en-US" sz="8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체계적</a:t>
              </a:r>
              <a:br>
                <a:rPr kumimoji="0" lang="ko-KR" altLang="en-US" sz="8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</a:br>
              <a:r>
                <a:rPr kumimoji="0" lang="ko-KR" altLang="en-US" sz="8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요구사항 분류</a:t>
              </a:r>
            </a:p>
          </p:txBody>
        </p:sp>
      </p:grpSp>
      <p:grpSp>
        <p:nvGrpSpPr>
          <p:cNvPr id="97" name="Group 167"/>
          <p:cNvGrpSpPr>
            <a:grpSpLocks/>
          </p:cNvGrpSpPr>
          <p:nvPr/>
        </p:nvGrpSpPr>
        <p:grpSpPr bwMode="auto">
          <a:xfrm>
            <a:off x="1671207" y="3082599"/>
            <a:ext cx="785717" cy="453173"/>
            <a:chOff x="246" y="1207"/>
            <a:chExt cx="1642" cy="732"/>
          </a:xfrm>
        </p:grpSpPr>
        <p:sp>
          <p:nvSpPr>
            <p:cNvPr id="171" name="AutoShape 168"/>
            <p:cNvSpPr>
              <a:spLocks noChangeArrowheads="1"/>
            </p:cNvSpPr>
            <p:nvPr/>
          </p:nvSpPr>
          <p:spPr bwMode="auto">
            <a:xfrm>
              <a:off x="246" y="1207"/>
              <a:ext cx="1642" cy="726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chemeClr val="accent1">
                    <a:lumMod val="90000"/>
                  </a:schemeClr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 lIns="18000" rIns="18000" anchor="ctr"/>
            <a:lstStyle/>
            <a:p>
              <a:pPr algn="ctr" eaLnBrk="1" hangingPunct="1">
                <a:spcBef>
                  <a:spcPct val="200000"/>
                </a:spcBef>
                <a:defRPr/>
              </a:pPr>
              <a:endParaRPr kumimoji="0" lang="ko-KR" altLang="ko-KR" sz="8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172" name="AutoShape 169"/>
            <p:cNvSpPr>
              <a:spLocks noChangeArrowheads="1"/>
            </p:cNvSpPr>
            <p:nvPr/>
          </p:nvSpPr>
          <p:spPr bwMode="auto">
            <a:xfrm>
              <a:off x="287" y="1275"/>
              <a:ext cx="1559" cy="10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 w="19050">
              <a:noFill/>
              <a:round/>
              <a:headEnd/>
              <a:tailEnd/>
            </a:ln>
          </p:spPr>
          <p:txBody>
            <a:bodyPr lIns="18000" rIns="18000" anchor="ctr"/>
            <a:lstStyle/>
            <a:p>
              <a:pPr algn="just" eaLnBrk="1" hangingPunct="1">
                <a:spcBef>
                  <a:spcPct val="40000"/>
                </a:spcBef>
                <a:defRPr/>
              </a:pPr>
              <a:endParaRPr kumimoji="0" lang="ko-KR" altLang="en-US" sz="8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173" name="AutoShape 170"/>
            <p:cNvSpPr>
              <a:spLocks noChangeArrowheads="1"/>
            </p:cNvSpPr>
            <p:nvPr/>
          </p:nvSpPr>
          <p:spPr bwMode="auto">
            <a:xfrm>
              <a:off x="318" y="1255"/>
              <a:ext cx="1532" cy="684"/>
            </a:xfrm>
            <a:prstGeom prst="roundRect">
              <a:avLst>
                <a:gd name="adj" fmla="val 5898"/>
              </a:avLst>
            </a:prstGeom>
            <a:noFill/>
            <a:ln w="19050">
              <a:noFill/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fontAlgn="ctr" hangingPunct="1">
                <a:spcBef>
                  <a:spcPct val="40000"/>
                </a:spcBef>
                <a:buFont typeface="Wingdings" pitchFamily="2" charset="2"/>
                <a:buNone/>
                <a:defRPr/>
              </a:pPr>
              <a:r>
                <a:rPr kumimoji="0" lang="ko-KR" altLang="en-US" sz="8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요구사항</a:t>
              </a:r>
              <a:br>
                <a:rPr kumimoji="0" lang="ko-KR" altLang="en-US" sz="8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</a:br>
              <a:r>
                <a:rPr kumimoji="0" lang="ko-KR" altLang="en-US" sz="8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도출 기법</a:t>
              </a:r>
            </a:p>
          </p:txBody>
        </p:sp>
      </p:grpSp>
      <p:grpSp>
        <p:nvGrpSpPr>
          <p:cNvPr id="98" name="Group 216"/>
          <p:cNvGrpSpPr>
            <a:grpSpLocks/>
          </p:cNvGrpSpPr>
          <p:nvPr/>
        </p:nvGrpSpPr>
        <p:grpSpPr bwMode="auto">
          <a:xfrm>
            <a:off x="647794" y="4485860"/>
            <a:ext cx="1807479" cy="663137"/>
            <a:chOff x="488" y="2670"/>
            <a:chExt cx="1020" cy="312"/>
          </a:xfrm>
        </p:grpSpPr>
        <p:pic>
          <p:nvPicPr>
            <p:cNvPr id="168" name="Picture 14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" y="2670"/>
              <a:ext cx="401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9" name="Picture 1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" y="2678"/>
              <a:ext cx="43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0" name="Picture 14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2729"/>
              <a:ext cx="36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9" name="Group 215"/>
          <p:cNvGrpSpPr>
            <a:grpSpLocks/>
          </p:cNvGrpSpPr>
          <p:nvPr/>
        </p:nvGrpSpPr>
        <p:grpSpPr bwMode="auto">
          <a:xfrm>
            <a:off x="586719" y="5775322"/>
            <a:ext cx="2003909" cy="827679"/>
            <a:chOff x="435" y="3338"/>
            <a:chExt cx="1214" cy="416"/>
          </a:xfrm>
        </p:grpSpPr>
        <p:sp>
          <p:nvSpPr>
            <p:cNvPr id="139" name="Freeform 119"/>
            <p:cNvSpPr>
              <a:spLocks/>
            </p:cNvSpPr>
            <p:nvPr/>
          </p:nvSpPr>
          <p:spPr bwMode="auto">
            <a:xfrm>
              <a:off x="1065" y="3390"/>
              <a:ext cx="435" cy="321"/>
            </a:xfrm>
            <a:custGeom>
              <a:avLst/>
              <a:gdLst>
                <a:gd name="T0" fmla="*/ 0 w 1151"/>
                <a:gd name="T1" fmla="*/ 0 h 1133"/>
                <a:gd name="T2" fmla="*/ 0 w 1151"/>
                <a:gd name="T3" fmla="*/ 0 h 1133"/>
                <a:gd name="T4" fmla="*/ 0 w 1151"/>
                <a:gd name="T5" fmla="*/ 0 h 1133"/>
                <a:gd name="T6" fmla="*/ 0 w 1151"/>
                <a:gd name="T7" fmla="*/ 0 h 1133"/>
                <a:gd name="T8" fmla="*/ 0 w 1151"/>
                <a:gd name="T9" fmla="*/ 0 h 1133"/>
                <a:gd name="T10" fmla="*/ 0 w 1151"/>
                <a:gd name="T11" fmla="*/ 0 h 1133"/>
                <a:gd name="T12" fmla="*/ 0 w 1151"/>
                <a:gd name="T13" fmla="*/ 0 h 1133"/>
                <a:gd name="T14" fmla="*/ 0 w 1151"/>
                <a:gd name="T15" fmla="*/ 0 h 1133"/>
                <a:gd name="T16" fmla="*/ 0 w 1151"/>
                <a:gd name="T17" fmla="*/ 0 h 1133"/>
                <a:gd name="T18" fmla="*/ 0 w 1151"/>
                <a:gd name="T19" fmla="*/ 0 h 1133"/>
                <a:gd name="T20" fmla="*/ 0 w 1151"/>
                <a:gd name="T21" fmla="*/ 0 h 1133"/>
                <a:gd name="T22" fmla="*/ 0 w 1151"/>
                <a:gd name="T23" fmla="*/ 0 h 1133"/>
                <a:gd name="T24" fmla="*/ 0 w 1151"/>
                <a:gd name="T25" fmla="*/ 0 h 1133"/>
                <a:gd name="T26" fmla="*/ 0 w 1151"/>
                <a:gd name="T27" fmla="*/ 0 h 1133"/>
                <a:gd name="T28" fmla="*/ 0 w 1151"/>
                <a:gd name="T29" fmla="*/ 0 h 1133"/>
                <a:gd name="T30" fmla="*/ 0 w 1151"/>
                <a:gd name="T31" fmla="*/ 0 h 1133"/>
                <a:gd name="T32" fmla="*/ 0 w 1151"/>
                <a:gd name="T33" fmla="*/ 0 h 1133"/>
                <a:gd name="T34" fmla="*/ 0 w 1151"/>
                <a:gd name="T35" fmla="*/ 0 h 1133"/>
                <a:gd name="T36" fmla="*/ 0 w 1151"/>
                <a:gd name="T37" fmla="*/ 0 h 1133"/>
                <a:gd name="T38" fmla="*/ 0 w 1151"/>
                <a:gd name="T39" fmla="*/ 0 h 1133"/>
                <a:gd name="T40" fmla="*/ 0 w 1151"/>
                <a:gd name="T41" fmla="*/ 0 h 1133"/>
                <a:gd name="T42" fmla="*/ 0 w 1151"/>
                <a:gd name="T43" fmla="*/ 0 h 1133"/>
                <a:gd name="T44" fmla="*/ 0 w 1151"/>
                <a:gd name="T45" fmla="*/ 0 h 1133"/>
                <a:gd name="T46" fmla="*/ 0 w 1151"/>
                <a:gd name="T47" fmla="*/ 0 h 1133"/>
                <a:gd name="T48" fmla="*/ 0 w 1151"/>
                <a:gd name="T49" fmla="*/ 0 h 1133"/>
                <a:gd name="T50" fmla="*/ 0 w 1151"/>
                <a:gd name="T51" fmla="*/ 0 h 1133"/>
                <a:gd name="T52" fmla="*/ 0 w 1151"/>
                <a:gd name="T53" fmla="*/ 0 h 1133"/>
                <a:gd name="T54" fmla="*/ 0 w 1151"/>
                <a:gd name="T55" fmla="*/ 0 h 1133"/>
                <a:gd name="T56" fmla="*/ 0 w 1151"/>
                <a:gd name="T57" fmla="*/ 0 h 1133"/>
                <a:gd name="T58" fmla="*/ 0 w 1151"/>
                <a:gd name="T59" fmla="*/ 0 h 1133"/>
                <a:gd name="T60" fmla="*/ 0 w 1151"/>
                <a:gd name="T61" fmla="*/ 0 h 1133"/>
                <a:gd name="T62" fmla="*/ 0 w 1151"/>
                <a:gd name="T63" fmla="*/ 0 h 1133"/>
                <a:gd name="T64" fmla="*/ 0 w 1151"/>
                <a:gd name="T65" fmla="*/ 0 h 1133"/>
                <a:gd name="T66" fmla="*/ 0 w 1151"/>
                <a:gd name="T67" fmla="*/ 0 h 1133"/>
                <a:gd name="T68" fmla="*/ 0 w 1151"/>
                <a:gd name="T69" fmla="*/ 0 h 1133"/>
                <a:gd name="T70" fmla="*/ 0 w 1151"/>
                <a:gd name="T71" fmla="*/ 0 h 1133"/>
                <a:gd name="T72" fmla="*/ 0 w 1151"/>
                <a:gd name="T73" fmla="*/ 0 h 1133"/>
                <a:gd name="T74" fmla="*/ 0 w 1151"/>
                <a:gd name="T75" fmla="*/ 0 h 1133"/>
                <a:gd name="T76" fmla="*/ 0 w 1151"/>
                <a:gd name="T77" fmla="*/ 0 h 1133"/>
                <a:gd name="T78" fmla="*/ 0 w 1151"/>
                <a:gd name="T79" fmla="*/ 0 h 1133"/>
                <a:gd name="T80" fmla="*/ 0 w 1151"/>
                <a:gd name="T81" fmla="*/ 0 h 1133"/>
                <a:gd name="T82" fmla="*/ 0 w 1151"/>
                <a:gd name="T83" fmla="*/ 0 h 1133"/>
                <a:gd name="T84" fmla="*/ 0 w 1151"/>
                <a:gd name="T85" fmla="*/ 0 h 1133"/>
                <a:gd name="T86" fmla="*/ 0 w 1151"/>
                <a:gd name="T87" fmla="*/ 0 h 1133"/>
                <a:gd name="T88" fmla="*/ 0 w 1151"/>
                <a:gd name="T89" fmla="*/ 0 h 1133"/>
                <a:gd name="T90" fmla="*/ 0 w 1151"/>
                <a:gd name="T91" fmla="*/ 0 h 1133"/>
                <a:gd name="T92" fmla="*/ 0 w 1151"/>
                <a:gd name="T93" fmla="*/ 0 h 1133"/>
                <a:gd name="T94" fmla="*/ 0 w 1151"/>
                <a:gd name="T95" fmla="*/ 0 h 1133"/>
                <a:gd name="T96" fmla="*/ 0 w 1151"/>
                <a:gd name="T97" fmla="*/ 0 h 1133"/>
                <a:gd name="T98" fmla="*/ 0 w 1151"/>
                <a:gd name="T99" fmla="*/ 0 h 1133"/>
                <a:gd name="T100" fmla="*/ 0 w 1151"/>
                <a:gd name="T101" fmla="*/ 0 h 1133"/>
                <a:gd name="T102" fmla="*/ 0 w 1151"/>
                <a:gd name="T103" fmla="*/ 0 h 1133"/>
                <a:gd name="T104" fmla="*/ 0 w 1151"/>
                <a:gd name="T105" fmla="*/ 0 h 1133"/>
                <a:gd name="T106" fmla="*/ 0 w 1151"/>
                <a:gd name="T107" fmla="*/ 0 h 1133"/>
                <a:gd name="T108" fmla="*/ 0 w 1151"/>
                <a:gd name="T109" fmla="*/ 0 h 1133"/>
                <a:gd name="T110" fmla="*/ 0 w 1151"/>
                <a:gd name="T111" fmla="*/ 0 h 1133"/>
                <a:gd name="T112" fmla="*/ 0 w 1151"/>
                <a:gd name="T113" fmla="*/ 0 h 113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51"/>
                <a:gd name="T172" fmla="*/ 0 h 1133"/>
                <a:gd name="T173" fmla="*/ 1151 w 1151"/>
                <a:gd name="T174" fmla="*/ 1133 h 113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51" h="1133">
                  <a:moveTo>
                    <a:pt x="361" y="925"/>
                  </a:moveTo>
                  <a:lnTo>
                    <a:pt x="433" y="925"/>
                  </a:lnTo>
                  <a:lnTo>
                    <a:pt x="432" y="936"/>
                  </a:lnTo>
                  <a:lnTo>
                    <a:pt x="431" y="946"/>
                  </a:lnTo>
                  <a:lnTo>
                    <a:pt x="429" y="957"/>
                  </a:lnTo>
                  <a:lnTo>
                    <a:pt x="427" y="967"/>
                  </a:lnTo>
                  <a:lnTo>
                    <a:pt x="424" y="977"/>
                  </a:lnTo>
                  <a:lnTo>
                    <a:pt x="421" y="987"/>
                  </a:lnTo>
                  <a:lnTo>
                    <a:pt x="418" y="997"/>
                  </a:lnTo>
                  <a:lnTo>
                    <a:pt x="414" y="1006"/>
                  </a:lnTo>
                  <a:lnTo>
                    <a:pt x="409" y="1015"/>
                  </a:lnTo>
                  <a:lnTo>
                    <a:pt x="404" y="1024"/>
                  </a:lnTo>
                  <a:lnTo>
                    <a:pt x="399" y="1033"/>
                  </a:lnTo>
                  <a:lnTo>
                    <a:pt x="393" y="1041"/>
                  </a:lnTo>
                  <a:lnTo>
                    <a:pt x="387" y="1050"/>
                  </a:lnTo>
                  <a:lnTo>
                    <a:pt x="381" y="1057"/>
                  </a:lnTo>
                  <a:lnTo>
                    <a:pt x="374" y="1065"/>
                  </a:lnTo>
                  <a:lnTo>
                    <a:pt x="367" y="1072"/>
                  </a:lnTo>
                  <a:lnTo>
                    <a:pt x="359" y="1079"/>
                  </a:lnTo>
                  <a:lnTo>
                    <a:pt x="352" y="1086"/>
                  </a:lnTo>
                  <a:lnTo>
                    <a:pt x="343" y="1092"/>
                  </a:lnTo>
                  <a:lnTo>
                    <a:pt x="335" y="1098"/>
                  </a:lnTo>
                  <a:lnTo>
                    <a:pt x="326" y="1103"/>
                  </a:lnTo>
                  <a:lnTo>
                    <a:pt x="318" y="1108"/>
                  </a:lnTo>
                  <a:lnTo>
                    <a:pt x="308" y="1112"/>
                  </a:lnTo>
                  <a:lnTo>
                    <a:pt x="299" y="1117"/>
                  </a:lnTo>
                  <a:lnTo>
                    <a:pt x="289" y="1120"/>
                  </a:lnTo>
                  <a:lnTo>
                    <a:pt x="279" y="1124"/>
                  </a:lnTo>
                  <a:lnTo>
                    <a:pt x="269" y="1126"/>
                  </a:lnTo>
                  <a:lnTo>
                    <a:pt x="259" y="1129"/>
                  </a:lnTo>
                  <a:lnTo>
                    <a:pt x="249" y="1130"/>
                  </a:lnTo>
                  <a:lnTo>
                    <a:pt x="238" y="1132"/>
                  </a:lnTo>
                  <a:lnTo>
                    <a:pt x="227" y="1133"/>
                  </a:lnTo>
                  <a:lnTo>
                    <a:pt x="217" y="1133"/>
                  </a:lnTo>
                  <a:lnTo>
                    <a:pt x="205" y="1133"/>
                  </a:lnTo>
                  <a:lnTo>
                    <a:pt x="194" y="1132"/>
                  </a:lnTo>
                  <a:lnTo>
                    <a:pt x="184" y="1130"/>
                  </a:lnTo>
                  <a:lnTo>
                    <a:pt x="173" y="1128"/>
                  </a:lnTo>
                  <a:lnTo>
                    <a:pt x="162" y="1126"/>
                  </a:lnTo>
                  <a:lnTo>
                    <a:pt x="152" y="1123"/>
                  </a:lnTo>
                  <a:lnTo>
                    <a:pt x="142" y="1120"/>
                  </a:lnTo>
                  <a:lnTo>
                    <a:pt x="132" y="1116"/>
                  </a:lnTo>
                  <a:lnTo>
                    <a:pt x="123" y="1112"/>
                  </a:lnTo>
                  <a:lnTo>
                    <a:pt x="113" y="1107"/>
                  </a:lnTo>
                  <a:lnTo>
                    <a:pt x="104" y="1102"/>
                  </a:lnTo>
                  <a:lnTo>
                    <a:pt x="96" y="1096"/>
                  </a:lnTo>
                  <a:lnTo>
                    <a:pt x="87" y="1090"/>
                  </a:lnTo>
                  <a:lnTo>
                    <a:pt x="79" y="1083"/>
                  </a:lnTo>
                  <a:lnTo>
                    <a:pt x="71" y="1077"/>
                  </a:lnTo>
                  <a:lnTo>
                    <a:pt x="64" y="1069"/>
                  </a:lnTo>
                  <a:lnTo>
                    <a:pt x="56" y="1062"/>
                  </a:lnTo>
                  <a:lnTo>
                    <a:pt x="50" y="1054"/>
                  </a:lnTo>
                  <a:lnTo>
                    <a:pt x="43" y="1046"/>
                  </a:lnTo>
                  <a:lnTo>
                    <a:pt x="37" y="1037"/>
                  </a:lnTo>
                  <a:lnTo>
                    <a:pt x="31" y="1029"/>
                  </a:lnTo>
                  <a:lnTo>
                    <a:pt x="26" y="1020"/>
                  </a:lnTo>
                  <a:lnTo>
                    <a:pt x="22" y="1010"/>
                  </a:lnTo>
                  <a:lnTo>
                    <a:pt x="17" y="1001"/>
                  </a:lnTo>
                  <a:lnTo>
                    <a:pt x="13" y="991"/>
                  </a:lnTo>
                  <a:lnTo>
                    <a:pt x="10" y="981"/>
                  </a:lnTo>
                  <a:lnTo>
                    <a:pt x="7" y="971"/>
                  </a:lnTo>
                  <a:lnTo>
                    <a:pt x="5" y="960"/>
                  </a:lnTo>
                  <a:lnTo>
                    <a:pt x="3" y="949"/>
                  </a:lnTo>
                  <a:lnTo>
                    <a:pt x="1" y="939"/>
                  </a:lnTo>
                  <a:lnTo>
                    <a:pt x="0" y="928"/>
                  </a:lnTo>
                  <a:lnTo>
                    <a:pt x="0" y="916"/>
                  </a:lnTo>
                  <a:lnTo>
                    <a:pt x="0" y="905"/>
                  </a:lnTo>
                  <a:lnTo>
                    <a:pt x="1" y="894"/>
                  </a:lnTo>
                  <a:lnTo>
                    <a:pt x="3" y="883"/>
                  </a:lnTo>
                  <a:lnTo>
                    <a:pt x="4" y="873"/>
                  </a:lnTo>
                  <a:lnTo>
                    <a:pt x="7" y="862"/>
                  </a:lnTo>
                  <a:lnTo>
                    <a:pt x="10" y="852"/>
                  </a:lnTo>
                  <a:lnTo>
                    <a:pt x="13" y="842"/>
                  </a:lnTo>
                  <a:lnTo>
                    <a:pt x="17" y="832"/>
                  </a:lnTo>
                  <a:lnTo>
                    <a:pt x="21" y="823"/>
                  </a:lnTo>
                  <a:lnTo>
                    <a:pt x="26" y="813"/>
                  </a:lnTo>
                  <a:lnTo>
                    <a:pt x="31" y="804"/>
                  </a:lnTo>
                  <a:lnTo>
                    <a:pt x="36" y="795"/>
                  </a:lnTo>
                  <a:lnTo>
                    <a:pt x="42" y="787"/>
                  </a:lnTo>
                  <a:lnTo>
                    <a:pt x="49" y="779"/>
                  </a:lnTo>
                  <a:lnTo>
                    <a:pt x="55" y="771"/>
                  </a:lnTo>
                  <a:lnTo>
                    <a:pt x="62" y="763"/>
                  </a:lnTo>
                  <a:lnTo>
                    <a:pt x="70" y="756"/>
                  </a:lnTo>
                  <a:lnTo>
                    <a:pt x="78" y="749"/>
                  </a:lnTo>
                  <a:lnTo>
                    <a:pt x="86" y="743"/>
                  </a:lnTo>
                  <a:lnTo>
                    <a:pt x="94" y="737"/>
                  </a:lnTo>
                  <a:lnTo>
                    <a:pt x="103" y="731"/>
                  </a:lnTo>
                  <a:lnTo>
                    <a:pt x="112" y="726"/>
                  </a:lnTo>
                  <a:lnTo>
                    <a:pt x="121" y="721"/>
                  </a:lnTo>
                  <a:lnTo>
                    <a:pt x="131" y="717"/>
                  </a:lnTo>
                  <a:lnTo>
                    <a:pt x="140" y="713"/>
                  </a:lnTo>
                  <a:lnTo>
                    <a:pt x="150" y="710"/>
                  </a:lnTo>
                  <a:lnTo>
                    <a:pt x="161" y="707"/>
                  </a:lnTo>
                  <a:lnTo>
                    <a:pt x="171" y="704"/>
                  </a:lnTo>
                  <a:lnTo>
                    <a:pt x="182" y="703"/>
                  </a:lnTo>
                  <a:lnTo>
                    <a:pt x="192" y="701"/>
                  </a:lnTo>
                  <a:lnTo>
                    <a:pt x="203" y="700"/>
                  </a:lnTo>
                  <a:lnTo>
                    <a:pt x="214" y="700"/>
                  </a:lnTo>
                  <a:lnTo>
                    <a:pt x="214" y="780"/>
                  </a:lnTo>
                  <a:lnTo>
                    <a:pt x="328" y="567"/>
                  </a:lnTo>
                  <a:lnTo>
                    <a:pt x="214" y="356"/>
                  </a:lnTo>
                  <a:lnTo>
                    <a:pt x="214" y="433"/>
                  </a:lnTo>
                  <a:lnTo>
                    <a:pt x="204" y="432"/>
                  </a:lnTo>
                  <a:lnTo>
                    <a:pt x="193" y="431"/>
                  </a:lnTo>
                  <a:lnTo>
                    <a:pt x="182" y="430"/>
                  </a:lnTo>
                  <a:lnTo>
                    <a:pt x="172" y="428"/>
                  </a:lnTo>
                  <a:lnTo>
                    <a:pt x="161" y="425"/>
                  </a:lnTo>
                  <a:lnTo>
                    <a:pt x="151" y="422"/>
                  </a:lnTo>
                  <a:lnTo>
                    <a:pt x="141" y="418"/>
                  </a:lnTo>
                  <a:lnTo>
                    <a:pt x="132" y="414"/>
                  </a:lnTo>
                  <a:lnTo>
                    <a:pt x="122" y="410"/>
                  </a:lnTo>
                  <a:lnTo>
                    <a:pt x="113" y="405"/>
                  </a:lnTo>
                  <a:lnTo>
                    <a:pt x="104" y="400"/>
                  </a:lnTo>
                  <a:lnTo>
                    <a:pt x="95" y="394"/>
                  </a:lnTo>
                  <a:lnTo>
                    <a:pt x="87" y="388"/>
                  </a:lnTo>
                  <a:lnTo>
                    <a:pt x="79" y="382"/>
                  </a:lnTo>
                  <a:lnTo>
                    <a:pt x="71" y="375"/>
                  </a:lnTo>
                  <a:lnTo>
                    <a:pt x="63" y="368"/>
                  </a:lnTo>
                  <a:lnTo>
                    <a:pt x="56" y="360"/>
                  </a:lnTo>
                  <a:lnTo>
                    <a:pt x="50" y="352"/>
                  </a:lnTo>
                  <a:lnTo>
                    <a:pt x="43" y="344"/>
                  </a:lnTo>
                  <a:lnTo>
                    <a:pt x="37" y="336"/>
                  </a:lnTo>
                  <a:lnTo>
                    <a:pt x="32" y="327"/>
                  </a:lnTo>
                  <a:lnTo>
                    <a:pt x="26" y="318"/>
                  </a:lnTo>
                  <a:lnTo>
                    <a:pt x="22" y="309"/>
                  </a:lnTo>
                  <a:lnTo>
                    <a:pt x="17" y="300"/>
                  </a:lnTo>
                  <a:lnTo>
                    <a:pt x="13" y="290"/>
                  </a:lnTo>
                  <a:lnTo>
                    <a:pt x="10" y="280"/>
                  </a:lnTo>
                  <a:lnTo>
                    <a:pt x="7" y="270"/>
                  </a:lnTo>
                  <a:lnTo>
                    <a:pt x="5" y="260"/>
                  </a:lnTo>
                  <a:lnTo>
                    <a:pt x="3" y="249"/>
                  </a:lnTo>
                  <a:lnTo>
                    <a:pt x="1" y="238"/>
                  </a:lnTo>
                  <a:lnTo>
                    <a:pt x="0" y="228"/>
                  </a:lnTo>
                  <a:lnTo>
                    <a:pt x="0" y="217"/>
                  </a:lnTo>
                  <a:lnTo>
                    <a:pt x="0" y="205"/>
                  </a:lnTo>
                  <a:lnTo>
                    <a:pt x="1" y="194"/>
                  </a:lnTo>
                  <a:lnTo>
                    <a:pt x="3" y="184"/>
                  </a:lnTo>
                  <a:lnTo>
                    <a:pt x="5" y="173"/>
                  </a:lnTo>
                  <a:lnTo>
                    <a:pt x="7" y="162"/>
                  </a:lnTo>
                  <a:lnTo>
                    <a:pt x="10" y="152"/>
                  </a:lnTo>
                  <a:lnTo>
                    <a:pt x="13" y="142"/>
                  </a:lnTo>
                  <a:lnTo>
                    <a:pt x="17" y="132"/>
                  </a:lnTo>
                  <a:lnTo>
                    <a:pt x="22" y="123"/>
                  </a:lnTo>
                  <a:lnTo>
                    <a:pt x="26" y="113"/>
                  </a:lnTo>
                  <a:lnTo>
                    <a:pt x="31" y="104"/>
                  </a:lnTo>
                  <a:lnTo>
                    <a:pt x="37" y="96"/>
                  </a:lnTo>
                  <a:lnTo>
                    <a:pt x="43" y="87"/>
                  </a:lnTo>
                  <a:lnTo>
                    <a:pt x="50" y="79"/>
                  </a:lnTo>
                  <a:lnTo>
                    <a:pt x="56" y="71"/>
                  </a:lnTo>
                  <a:lnTo>
                    <a:pt x="64" y="64"/>
                  </a:lnTo>
                  <a:lnTo>
                    <a:pt x="71" y="56"/>
                  </a:lnTo>
                  <a:lnTo>
                    <a:pt x="79" y="50"/>
                  </a:lnTo>
                  <a:lnTo>
                    <a:pt x="87" y="43"/>
                  </a:lnTo>
                  <a:lnTo>
                    <a:pt x="96" y="37"/>
                  </a:lnTo>
                  <a:lnTo>
                    <a:pt x="104" y="31"/>
                  </a:lnTo>
                  <a:lnTo>
                    <a:pt x="113" y="26"/>
                  </a:lnTo>
                  <a:lnTo>
                    <a:pt x="123" y="22"/>
                  </a:lnTo>
                  <a:lnTo>
                    <a:pt x="132" y="17"/>
                  </a:lnTo>
                  <a:lnTo>
                    <a:pt x="142" y="13"/>
                  </a:lnTo>
                  <a:lnTo>
                    <a:pt x="152" y="10"/>
                  </a:lnTo>
                  <a:lnTo>
                    <a:pt x="162" y="7"/>
                  </a:lnTo>
                  <a:lnTo>
                    <a:pt x="173" y="5"/>
                  </a:lnTo>
                  <a:lnTo>
                    <a:pt x="184" y="3"/>
                  </a:lnTo>
                  <a:lnTo>
                    <a:pt x="194" y="1"/>
                  </a:lnTo>
                  <a:lnTo>
                    <a:pt x="205" y="0"/>
                  </a:lnTo>
                  <a:lnTo>
                    <a:pt x="217" y="0"/>
                  </a:lnTo>
                  <a:lnTo>
                    <a:pt x="228" y="0"/>
                  </a:lnTo>
                  <a:lnTo>
                    <a:pt x="239" y="1"/>
                  </a:lnTo>
                  <a:lnTo>
                    <a:pt x="250" y="3"/>
                  </a:lnTo>
                  <a:lnTo>
                    <a:pt x="260" y="5"/>
                  </a:lnTo>
                  <a:lnTo>
                    <a:pt x="271" y="7"/>
                  </a:lnTo>
                  <a:lnTo>
                    <a:pt x="281" y="10"/>
                  </a:lnTo>
                  <a:lnTo>
                    <a:pt x="291" y="13"/>
                  </a:lnTo>
                  <a:lnTo>
                    <a:pt x="301" y="17"/>
                  </a:lnTo>
                  <a:lnTo>
                    <a:pt x="310" y="21"/>
                  </a:lnTo>
                  <a:lnTo>
                    <a:pt x="320" y="26"/>
                  </a:lnTo>
                  <a:lnTo>
                    <a:pt x="329" y="31"/>
                  </a:lnTo>
                  <a:lnTo>
                    <a:pt x="338" y="37"/>
                  </a:lnTo>
                  <a:lnTo>
                    <a:pt x="346" y="43"/>
                  </a:lnTo>
                  <a:lnTo>
                    <a:pt x="354" y="50"/>
                  </a:lnTo>
                  <a:lnTo>
                    <a:pt x="362" y="56"/>
                  </a:lnTo>
                  <a:lnTo>
                    <a:pt x="370" y="63"/>
                  </a:lnTo>
                  <a:lnTo>
                    <a:pt x="377" y="71"/>
                  </a:lnTo>
                  <a:lnTo>
                    <a:pt x="384" y="79"/>
                  </a:lnTo>
                  <a:lnTo>
                    <a:pt x="390" y="87"/>
                  </a:lnTo>
                  <a:lnTo>
                    <a:pt x="396" y="95"/>
                  </a:lnTo>
                  <a:lnTo>
                    <a:pt x="402" y="104"/>
                  </a:lnTo>
                  <a:lnTo>
                    <a:pt x="407" y="113"/>
                  </a:lnTo>
                  <a:lnTo>
                    <a:pt x="412" y="123"/>
                  </a:lnTo>
                  <a:lnTo>
                    <a:pt x="416" y="132"/>
                  </a:lnTo>
                  <a:lnTo>
                    <a:pt x="420" y="142"/>
                  </a:lnTo>
                  <a:lnTo>
                    <a:pt x="423" y="152"/>
                  </a:lnTo>
                  <a:lnTo>
                    <a:pt x="426" y="162"/>
                  </a:lnTo>
                  <a:lnTo>
                    <a:pt x="429" y="173"/>
                  </a:lnTo>
                  <a:lnTo>
                    <a:pt x="430" y="183"/>
                  </a:lnTo>
                  <a:lnTo>
                    <a:pt x="432" y="194"/>
                  </a:lnTo>
                  <a:lnTo>
                    <a:pt x="433" y="205"/>
                  </a:lnTo>
                  <a:lnTo>
                    <a:pt x="433" y="216"/>
                  </a:lnTo>
                  <a:lnTo>
                    <a:pt x="359" y="216"/>
                  </a:lnTo>
                  <a:lnTo>
                    <a:pt x="577" y="333"/>
                  </a:lnTo>
                  <a:lnTo>
                    <a:pt x="787" y="216"/>
                  </a:lnTo>
                  <a:lnTo>
                    <a:pt x="718" y="216"/>
                  </a:lnTo>
                  <a:lnTo>
                    <a:pt x="719" y="205"/>
                  </a:lnTo>
                  <a:lnTo>
                    <a:pt x="720" y="194"/>
                  </a:lnTo>
                  <a:lnTo>
                    <a:pt x="721" y="183"/>
                  </a:lnTo>
                  <a:lnTo>
                    <a:pt x="723" y="173"/>
                  </a:lnTo>
                  <a:lnTo>
                    <a:pt x="725" y="162"/>
                  </a:lnTo>
                  <a:lnTo>
                    <a:pt x="728" y="152"/>
                  </a:lnTo>
                  <a:lnTo>
                    <a:pt x="732" y="142"/>
                  </a:lnTo>
                  <a:lnTo>
                    <a:pt x="735" y="132"/>
                  </a:lnTo>
                  <a:lnTo>
                    <a:pt x="740" y="123"/>
                  </a:lnTo>
                  <a:lnTo>
                    <a:pt x="745" y="113"/>
                  </a:lnTo>
                  <a:lnTo>
                    <a:pt x="750" y="104"/>
                  </a:lnTo>
                  <a:lnTo>
                    <a:pt x="755" y="95"/>
                  </a:lnTo>
                  <a:lnTo>
                    <a:pt x="761" y="87"/>
                  </a:lnTo>
                  <a:lnTo>
                    <a:pt x="768" y="79"/>
                  </a:lnTo>
                  <a:lnTo>
                    <a:pt x="775" y="71"/>
                  </a:lnTo>
                  <a:lnTo>
                    <a:pt x="782" y="63"/>
                  </a:lnTo>
                  <a:lnTo>
                    <a:pt x="789" y="56"/>
                  </a:lnTo>
                  <a:lnTo>
                    <a:pt x="797" y="50"/>
                  </a:lnTo>
                  <a:lnTo>
                    <a:pt x="805" y="43"/>
                  </a:lnTo>
                  <a:lnTo>
                    <a:pt x="814" y="37"/>
                  </a:lnTo>
                  <a:lnTo>
                    <a:pt x="823" y="31"/>
                  </a:lnTo>
                  <a:lnTo>
                    <a:pt x="832" y="26"/>
                  </a:lnTo>
                  <a:lnTo>
                    <a:pt x="841" y="21"/>
                  </a:lnTo>
                  <a:lnTo>
                    <a:pt x="851" y="17"/>
                  </a:lnTo>
                  <a:lnTo>
                    <a:pt x="860" y="13"/>
                  </a:lnTo>
                  <a:lnTo>
                    <a:pt x="871" y="10"/>
                  </a:lnTo>
                  <a:lnTo>
                    <a:pt x="881" y="7"/>
                  </a:lnTo>
                  <a:lnTo>
                    <a:pt x="891" y="5"/>
                  </a:lnTo>
                  <a:lnTo>
                    <a:pt x="902" y="3"/>
                  </a:lnTo>
                  <a:lnTo>
                    <a:pt x="913" y="1"/>
                  </a:lnTo>
                  <a:lnTo>
                    <a:pt x="924" y="0"/>
                  </a:lnTo>
                  <a:lnTo>
                    <a:pt x="935" y="0"/>
                  </a:lnTo>
                  <a:lnTo>
                    <a:pt x="946" y="0"/>
                  </a:lnTo>
                  <a:lnTo>
                    <a:pt x="957" y="1"/>
                  </a:lnTo>
                  <a:lnTo>
                    <a:pt x="968" y="3"/>
                  </a:lnTo>
                  <a:lnTo>
                    <a:pt x="978" y="5"/>
                  </a:lnTo>
                  <a:lnTo>
                    <a:pt x="989" y="7"/>
                  </a:lnTo>
                  <a:lnTo>
                    <a:pt x="999" y="10"/>
                  </a:lnTo>
                  <a:lnTo>
                    <a:pt x="1009" y="13"/>
                  </a:lnTo>
                  <a:lnTo>
                    <a:pt x="1019" y="17"/>
                  </a:lnTo>
                  <a:lnTo>
                    <a:pt x="1029" y="22"/>
                  </a:lnTo>
                  <a:lnTo>
                    <a:pt x="1038" y="26"/>
                  </a:lnTo>
                  <a:lnTo>
                    <a:pt x="1047" y="31"/>
                  </a:lnTo>
                  <a:lnTo>
                    <a:pt x="1056" y="37"/>
                  </a:lnTo>
                  <a:lnTo>
                    <a:pt x="1064" y="43"/>
                  </a:lnTo>
                  <a:lnTo>
                    <a:pt x="1073" y="50"/>
                  </a:lnTo>
                  <a:lnTo>
                    <a:pt x="1080" y="56"/>
                  </a:lnTo>
                  <a:lnTo>
                    <a:pt x="1088" y="64"/>
                  </a:lnTo>
                  <a:lnTo>
                    <a:pt x="1095" y="71"/>
                  </a:lnTo>
                  <a:lnTo>
                    <a:pt x="1102" y="79"/>
                  </a:lnTo>
                  <a:lnTo>
                    <a:pt x="1108" y="87"/>
                  </a:lnTo>
                  <a:lnTo>
                    <a:pt x="1114" y="96"/>
                  </a:lnTo>
                  <a:lnTo>
                    <a:pt x="1120" y="104"/>
                  </a:lnTo>
                  <a:lnTo>
                    <a:pt x="1125" y="113"/>
                  </a:lnTo>
                  <a:lnTo>
                    <a:pt x="1130" y="123"/>
                  </a:lnTo>
                  <a:lnTo>
                    <a:pt x="1134" y="132"/>
                  </a:lnTo>
                  <a:lnTo>
                    <a:pt x="1138" y="142"/>
                  </a:lnTo>
                  <a:lnTo>
                    <a:pt x="1142" y="152"/>
                  </a:lnTo>
                  <a:lnTo>
                    <a:pt x="1144" y="162"/>
                  </a:lnTo>
                  <a:lnTo>
                    <a:pt x="1147" y="173"/>
                  </a:lnTo>
                  <a:lnTo>
                    <a:pt x="1149" y="184"/>
                  </a:lnTo>
                  <a:lnTo>
                    <a:pt x="1150" y="194"/>
                  </a:lnTo>
                  <a:lnTo>
                    <a:pt x="1151" y="205"/>
                  </a:lnTo>
                  <a:lnTo>
                    <a:pt x="1151" y="217"/>
                  </a:lnTo>
                  <a:lnTo>
                    <a:pt x="1151" y="228"/>
                  </a:lnTo>
                  <a:lnTo>
                    <a:pt x="1150" y="239"/>
                  </a:lnTo>
                  <a:lnTo>
                    <a:pt x="1149" y="250"/>
                  </a:lnTo>
                  <a:lnTo>
                    <a:pt x="1147" y="260"/>
                  </a:lnTo>
                  <a:lnTo>
                    <a:pt x="1144" y="271"/>
                  </a:lnTo>
                  <a:lnTo>
                    <a:pt x="1141" y="281"/>
                  </a:lnTo>
                  <a:lnTo>
                    <a:pt x="1138" y="291"/>
                  </a:lnTo>
                  <a:lnTo>
                    <a:pt x="1134" y="301"/>
                  </a:lnTo>
                  <a:lnTo>
                    <a:pt x="1129" y="310"/>
                  </a:lnTo>
                  <a:lnTo>
                    <a:pt x="1125" y="320"/>
                  </a:lnTo>
                  <a:lnTo>
                    <a:pt x="1119" y="329"/>
                  </a:lnTo>
                  <a:lnTo>
                    <a:pt x="1113" y="338"/>
                  </a:lnTo>
                  <a:lnTo>
                    <a:pt x="1107" y="346"/>
                  </a:lnTo>
                  <a:lnTo>
                    <a:pt x="1101" y="354"/>
                  </a:lnTo>
                  <a:lnTo>
                    <a:pt x="1094" y="362"/>
                  </a:lnTo>
                  <a:lnTo>
                    <a:pt x="1087" y="370"/>
                  </a:lnTo>
                  <a:lnTo>
                    <a:pt x="1079" y="377"/>
                  </a:lnTo>
                  <a:lnTo>
                    <a:pt x="1071" y="384"/>
                  </a:lnTo>
                  <a:lnTo>
                    <a:pt x="1063" y="390"/>
                  </a:lnTo>
                  <a:lnTo>
                    <a:pt x="1054" y="396"/>
                  </a:lnTo>
                  <a:lnTo>
                    <a:pt x="1045" y="402"/>
                  </a:lnTo>
                  <a:lnTo>
                    <a:pt x="1036" y="407"/>
                  </a:lnTo>
                  <a:lnTo>
                    <a:pt x="1027" y="412"/>
                  </a:lnTo>
                  <a:lnTo>
                    <a:pt x="1017" y="416"/>
                  </a:lnTo>
                  <a:lnTo>
                    <a:pt x="1007" y="420"/>
                  </a:lnTo>
                  <a:lnTo>
                    <a:pt x="997" y="423"/>
                  </a:lnTo>
                  <a:lnTo>
                    <a:pt x="987" y="426"/>
                  </a:lnTo>
                  <a:lnTo>
                    <a:pt x="976" y="429"/>
                  </a:lnTo>
                  <a:lnTo>
                    <a:pt x="965" y="430"/>
                  </a:lnTo>
                  <a:lnTo>
                    <a:pt x="954" y="432"/>
                  </a:lnTo>
                  <a:lnTo>
                    <a:pt x="943" y="433"/>
                  </a:lnTo>
                  <a:lnTo>
                    <a:pt x="932" y="433"/>
                  </a:lnTo>
                  <a:lnTo>
                    <a:pt x="932" y="370"/>
                  </a:lnTo>
                  <a:lnTo>
                    <a:pt x="820" y="570"/>
                  </a:lnTo>
                  <a:lnTo>
                    <a:pt x="932" y="780"/>
                  </a:lnTo>
                  <a:lnTo>
                    <a:pt x="932" y="700"/>
                  </a:lnTo>
                  <a:lnTo>
                    <a:pt x="943" y="700"/>
                  </a:lnTo>
                  <a:lnTo>
                    <a:pt x="954" y="701"/>
                  </a:lnTo>
                  <a:lnTo>
                    <a:pt x="965" y="703"/>
                  </a:lnTo>
                  <a:lnTo>
                    <a:pt x="976" y="704"/>
                  </a:lnTo>
                  <a:lnTo>
                    <a:pt x="987" y="707"/>
                  </a:lnTo>
                  <a:lnTo>
                    <a:pt x="997" y="710"/>
                  </a:lnTo>
                  <a:lnTo>
                    <a:pt x="1007" y="713"/>
                  </a:lnTo>
                  <a:lnTo>
                    <a:pt x="1017" y="717"/>
                  </a:lnTo>
                  <a:lnTo>
                    <a:pt x="1027" y="721"/>
                  </a:lnTo>
                  <a:lnTo>
                    <a:pt x="1036" y="726"/>
                  </a:lnTo>
                  <a:lnTo>
                    <a:pt x="1045" y="731"/>
                  </a:lnTo>
                  <a:lnTo>
                    <a:pt x="1054" y="737"/>
                  </a:lnTo>
                  <a:lnTo>
                    <a:pt x="1063" y="743"/>
                  </a:lnTo>
                  <a:lnTo>
                    <a:pt x="1071" y="749"/>
                  </a:lnTo>
                  <a:lnTo>
                    <a:pt x="1079" y="756"/>
                  </a:lnTo>
                  <a:lnTo>
                    <a:pt x="1087" y="763"/>
                  </a:lnTo>
                  <a:lnTo>
                    <a:pt x="1094" y="771"/>
                  </a:lnTo>
                  <a:lnTo>
                    <a:pt x="1101" y="779"/>
                  </a:lnTo>
                  <a:lnTo>
                    <a:pt x="1107" y="787"/>
                  </a:lnTo>
                  <a:lnTo>
                    <a:pt x="1113" y="795"/>
                  </a:lnTo>
                  <a:lnTo>
                    <a:pt x="1119" y="804"/>
                  </a:lnTo>
                  <a:lnTo>
                    <a:pt x="1125" y="813"/>
                  </a:lnTo>
                  <a:lnTo>
                    <a:pt x="1129" y="823"/>
                  </a:lnTo>
                  <a:lnTo>
                    <a:pt x="1134" y="832"/>
                  </a:lnTo>
                  <a:lnTo>
                    <a:pt x="1138" y="842"/>
                  </a:lnTo>
                  <a:lnTo>
                    <a:pt x="1141" y="852"/>
                  </a:lnTo>
                  <a:lnTo>
                    <a:pt x="1144" y="862"/>
                  </a:lnTo>
                  <a:lnTo>
                    <a:pt x="1147" y="873"/>
                  </a:lnTo>
                  <a:lnTo>
                    <a:pt x="1149" y="883"/>
                  </a:lnTo>
                  <a:lnTo>
                    <a:pt x="1150" y="894"/>
                  </a:lnTo>
                  <a:lnTo>
                    <a:pt x="1151" y="905"/>
                  </a:lnTo>
                  <a:lnTo>
                    <a:pt x="1151" y="916"/>
                  </a:lnTo>
                  <a:lnTo>
                    <a:pt x="1151" y="928"/>
                  </a:lnTo>
                  <a:lnTo>
                    <a:pt x="1150" y="939"/>
                  </a:lnTo>
                  <a:lnTo>
                    <a:pt x="1149" y="949"/>
                  </a:lnTo>
                  <a:lnTo>
                    <a:pt x="1147" y="960"/>
                  </a:lnTo>
                  <a:lnTo>
                    <a:pt x="1144" y="971"/>
                  </a:lnTo>
                  <a:lnTo>
                    <a:pt x="1142" y="981"/>
                  </a:lnTo>
                  <a:lnTo>
                    <a:pt x="1138" y="991"/>
                  </a:lnTo>
                  <a:lnTo>
                    <a:pt x="1134" y="1001"/>
                  </a:lnTo>
                  <a:lnTo>
                    <a:pt x="1130" y="1010"/>
                  </a:lnTo>
                  <a:lnTo>
                    <a:pt x="1125" y="1020"/>
                  </a:lnTo>
                  <a:lnTo>
                    <a:pt x="1120" y="1029"/>
                  </a:lnTo>
                  <a:lnTo>
                    <a:pt x="1114" y="1037"/>
                  </a:lnTo>
                  <a:lnTo>
                    <a:pt x="1108" y="1046"/>
                  </a:lnTo>
                  <a:lnTo>
                    <a:pt x="1102" y="1054"/>
                  </a:lnTo>
                  <a:lnTo>
                    <a:pt x="1095" y="1062"/>
                  </a:lnTo>
                  <a:lnTo>
                    <a:pt x="1088" y="1069"/>
                  </a:lnTo>
                  <a:lnTo>
                    <a:pt x="1080" y="1077"/>
                  </a:lnTo>
                  <a:lnTo>
                    <a:pt x="1073" y="1083"/>
                  </a:lnTo>
                  <a:lnTo>
                    <a:pt x="1064" y="1090"/>
                  </a:lnTo>
                  <a:lnTo>
                    <a:pt x="1056" y="1096"/>
                  </a:lnTo>
                  <a:lnTo>
                    <a:pt x="1047" y="1102"/>
                  </a:lnTo>
                  <a:lnTo>
                    <a:pt x="1038" y="1107"/>
                  </a:lnTo>
                  <a:lnTo>
                    <a:pt x="1029" y="1112"/>
                  </a:lnTo>
                  <a:lnTo>
                    <a:pt x="1019" y="1116"/>
                  </a:lnTo>
                  <a:lnTo>
                    <a:pt x="1009" y="1120"/>
                  </a:lnTo>
                  <a:lnTo>
                    <a:pt x="999" y="1123"/>
                  </a:lnTo>
                  <a:lnTo>
                    <a:pt x="989" y="1126"/>
                  </a:lnTo>
                  <a:lnTo>
                    <a:pt x="978" y="1128"/>
                  </a:lnTo>
                  <a:lnTo>
                    <a:pt x="968" y="1130"/>
                  </a:lnTo>
                  <a:lnTo>
                    <a:pt x="957" y="1132"/>
                  </a:lnTo>
                  <a:lnTo>
                    <a:pt x="946" y="1133"/>
                  </a:lnTo>
                  <a:lnTo>
                    <a:pt x="935" y="1133"/>
                  </a:lnTo>
                  <a:lnTo>
                    <a:pt x="924" y="1133"/>
                  </a:lnTo>
                  <a:lnTo>
                    <a:pt x="913" y="1132"/>
                  </a:lnTo>
                  <a:lnTo>
                    <a:pt x="903" y="1130"/>
                  </a:lnTo>
                  <a:lnTo>
                    <a:pt x="892" y="1129"/>
                  </a:lnTo>
                  <a:lnTo>
                    <a:pt x="882" y="1126"/>
                  </a:lnTo>
                  <a:lnTo>
                    <a:pt x="872" y="1124"/>
                  </a:lnTo>
                  <a:lnTo>
                    <a:pt x="862" y="1120"/>
                  </a:lnTo>
                  <a:lnTo>
                    <a:pt x="852" y="1117"/>
                  </a:lnTo>
                  <a:lnTo>
                    <a:pt x="843" y="1112"/>
                  </a:lnTo>
                  <a:lnTo>
                    <a:pt x="834" y="1108"/>
                  </a:lnTo>
                  <a:lnTo>
                    <a:pt x="825" y="1103"/>
                  </a:lnTo>
                  <a:lnTo>
                    <a:pt x="816" y="1098"/>
                  </a:lnTo>
                  <a:lnTo>
                    <a:pt x="808" y="1092"/>
                  </a:lnTo>
                  <a:lnTo>
                    <a:pt x="800" y="1086"/>
                  </a:lnTo>
                  <a:lnTo>
                    <a:pt x="792" y="1079"/>
                  </a:lnTo>
                  <a:lnTo>
                    <a:pt x="785" y="1072"/>
                  </a:lnTo>
                  <a:lnTo>
                    <a:pt x="778" y="1065"/>
                  </a:lnTo>
                  <a:lnTo>
                    <a:pt x="771" y="1057"/>
                  </a:lnTo>
                  <a:lnTo>
                    <a:pt x="764" y="1050"/>
                  </a:lnTo>
                  <a:lnTo>
                    <a:pt x="758" y="1041"/>
                  </a:lnTo>
                  <a:lnTo>
                    <a:pt x="753" y="1033"/>
                  </a:lnTo>
                  <a:lnTo>
                    <a:pt x="747" y="1024"/>
                  </a:lnTo>
                  <a:lnTo>
                    <a:pt x="742" y="1015"/>
                  </a:lnTo>
                  <a:lnTo>
                    <a:pt x="738" y="1006"/>
                  </a:lnTo>
                  <a:lnTo>
                    <a:pt x="734" y="997"/>
                  </a:lnTo>
                  <a:lnTo>
                    <a:pt x="730" y="987"/>
                  </a:lnTo>
                  <a:lnTo>
                    <a:pt x="727" y="977"/>
                  </a:lnTo>
                  <a:lnTo>
                    <a:pt x="724" y="967"/>
                  </a:lnTo>
                  <a:lnTo>
                    <a:pt x="722" y="957"/>
                  </a:lnTo>
                  <a:lnTo>
                    <a:pt x="720" y="946"/>
                  </a:lnTo>
                  <a:lnTo>
                    <a:pt x="719" y="936"/>
                  </a:lnTo>
                  <a:lnTo>
                    <a:pt x="719" y="925"/>
                  </a:lnTo>
                  <a:lnTo>
                    <a:pt x="782" y="925"/>
                  </a:lnTo>
                  <a:lnTo>
                    <a:pt x="577" y="813"/>
                  </a:lnTo>
                  <a:lnTo>
                    <a:pt x="361" y="925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 sz="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Text Box 120"/>
            <p:cNvSpPr txBox="1">
              <a:spLocks noChangeArrowheads="1"/>
            </p:cNvSpPr>
            <p:nvPr/>
          </p:nvSpPr>
          <p:spPr bwMode="auto">
            <a:xfrm>
              <a:off x="1152" y="3505"/>
              <a:ext cx="262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spcBef>
                  <a:spcPct val="40000"/>
                </a:spcBef>
                <a:defRPr/>
              </a:pPr>
              <a:r>
                <a:rPr kumimoji="0" lang="ko-KR" altLang="en-US" sz="6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요구사항</a:t>
              </a:r>
            </a:p>
            <a:p>
              <a:pPr algn="ctr" eaLnBrk="1" hangingPunct="1">
                <a:spcBef>
                  <a:spcPct val="40000"/>
                </a:spcBef>
                <a:defRPr/>
              </a:pPr>
              <a:r>
                <a:rPr kumimoji="0" lang="ko-KR" altLang="en-US" sz="6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 검증</a:t>
              </a:r>
            </a:p>
          </p:txBody>
        </p:sp>
        <p:sp>
          <p:nvSpPr>
            <p:cNvPr id="141" name="Text Box 121"/>
            <p:cNvSpPr txBox="1">
              <a:spLocks noChangeArrowheads="1"/>
            </p:cNvSpPr>
            <p:nvPr/>
          </p:nvSpPr>
          <p:spPr bwMode="auto">
            <a:xfrm>
              <a:off x="1375" y="3406"/>
              <a:ext cx="103" cy="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40000"/>
                </a:spcBef>
                <a:buSzPct val="130000"/>
                <a:buFont typeface="Wingdings" pitchFamily="2" charset="2"/>
                <a:buNone/>
                <a:defRPr/>
              </a:pPr>
              <a:r>
                <a:rPr kumimoji="0" lang="ko-KR" altLang="en-US" sz="6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범위</a:t>
              </a:r>
              <a:br>
                <a:rPr kumimoji="0" lang="ko-KR" altLang="en-US" sz="6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</a:br>
              <a:r>
                <a:rPr kumimoji="0" lang="ko-KR" altLang="en-US" sz="6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결정</a:t>
              </a:r>
            </a:p>
          </p:txBody>
        </p:sp>
        <p:sp>
          <p:nvSpPr>
            <p:cNvPr id="142" name="Text Box 122"/>
            <p:cNvSpPr txBox="1">
              <a:spLocks noChangeArrowheads="1"/>
            </p:cNvSpPr>
            <p:nvPr/>
          </p:nvSpPr>
          <p:spPr bwMode="auto">
            <a:xfrm>
              <a:off x="1316" y="3618"/>
              <a:ext cx="333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spcBef>
                  <a:spcPct val="40000"/>
                </a:spcBef>
                <a:buSzPct val="130000"/>
                <a:buFont typeface="Wingdings" pitchFamily="2" charset="2"/>
                <a:buNone/>
                <a:defRPr/>
              </a:pPr>
              <a:r>
                <a:rPr kumimoji="0" lang="ko-KR" altLang="en-US" sz="6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프로토타입</a:t>
              </a:r>
            </a:p>
            <a:p>
              <a:pPr algn="ctr" eaLnBrk="1" hangingPunct="1">
                <a:spcBef>
                  <a:spcPct val="40000"/>
                </a:spcBef>
                <a:buSzPct val="130000"/>
                <a:buFont typeface="Wingdings" pitchFamily="2" charset="2"/>
                <a:buNone/>
                <a:defRPr/>
              </a:pPr>
              <a:r>
                <a:rPr kumimoji="0" lang="ko-KR" altLang="en-US" sz="6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개발</a:t>
              </a:r>
            </a:p>
          </p:txBody>
        </p:sp>
        <p:sp>
          <p:nvSpPr>
            <p:cNvPr id="143" name="Text Box 123"/>
            <p:cNvSpPr txBox="1">
              <a:spLocks noChangeArrowheads="1"/>
            </p:cNvSpPr>
            <p:nvPr/>
          </p:nvSpPr>
          <p:spPr bwMode="auto">
            <a:xfrm>
              <a:off x="1101" y="3639"/>
              <a:ext cx="89" cy="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 eaLnBrk="1" hangingPunct="1">
                <a:spcBef>
                  <a:spcPct val="40000"/>
                </a:spcBef>
                <a:buSzPct val="130000"/>
                <a:buFont typeface="Wingdings" pitchFamily="2" charset="2"/>
                <a:buNone/>
                <a:defRPr/>
              </a:pPr>
              <a:r>
                <a:rPr kumimoji="0" lang="ko-KR" altLang="en-US" sz="6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실행</a:t>
              </a:r>
            </a:p>
          </p:txBody>
        </p:sp>
        <p:sp>
          <p:nvSpPr>
            <p:cNvPr id="144" name="Text Box 124"/>
            <p:cNvSpPr txBox="1">
              <a:spLocks noChangeArrowheads="1"/>
            </p:cNvSpPr>
            <p:nvPr/>
          </p:nvSpPr>
          <p:spPr bwMode="auto">
            <a:xfrm>
              <a:off x="1102" y="3427"/>
              <a:ext cx="90" cy="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just" eaLnBrk="1" hangingPunct="1">
                <a:spcBef>
                  <a:spcPct val="40000"/>
                </a:spcBef>
                <a:buSzPct val="130000"/>
                <a:buFont typeface="Wingdings" pitchFamily="2" charset="2"/>
                <a:buNone/>
                <a:defRPr/>
              </a:pPr>
              <a:r>
                <a:rPr kumimoji="0" lang="ko-KR" altLang="en-US" sz="6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검토</a:t>
              </a:r>
            </a:p>
          </p:txBody>
        </p:sp>
        <p:sp>
          <p:nvSpPr>
            <p:cNvPr id="145" name="Freeform 125"/>
            <p:cNvSpPr>
              <a:spLocks/>
            </p:cNvSpPr>
            <p:nvPr/>
          </p:nvSpPr>
          <p:spPr bwMode="gray">
            <a:xfrm rot="2390515" flipH="1" flipV="1">
              <a:off x="1229" y="3366"/>
              <a:ext cx="109" cy="83"/>
            </a:xfrm>
            <a:custGeom>
              <a:avLst/>
              <a:gdLst>
                <a:gd name="T0" fmla="*/ 0 w 1323"/>
                <a:gd name="T1" fmla="*/ 0 h 910"/>
                <a:gd name="T2" fmla="*/ 0 w 1323"/>
                <a:gd name="T3" fmla="*/ 0 h 910"/>
                <a:gd name="T4" fmla="*/ 0 w 1323"/>
                <a:gd name="T5" fmla="*/ 0 h 910"/>
                <a:gd name="T6" fmla="*/ 0 w 1323"/>
                <a:gd name="T7" fmla="*/ 0 h 910"/>
                <a:gd name="T8" fmla="*/ 0 w 1323"/>
                <a:gd name="T9" fmla="*/ 0 h 910"/>
                <a:gd name="T10" fmla="*/ 0 w 1323"/>
                <a:gd name="T11" fmla="*/ 0 h 910"/>
                <a:gd name="T12" fmla="*/ 0 w 1323"/>
                <a:gd name="T13" fmla="*/ 0 h 910"/>
                <a:gd name="T14" fmla="*/ 0 w 1323"/>
                <a:gd name="T15" fmla="*/ 0 h 910"/>
                <a:gd name="T16" fmla="*/ 0 w 1323"/>
                <a:gd name="T17" fmla="*/ 0 h 910"/>
                <a:gd name="T18" fmla="*/ 0 w 1323"/>
                <a:gd name="T19" fmla="*/ 0 h 910"/>
                <a:gd name="T20" fmla="*/ 0 w 1323"/>
                <a:gd name="T21" fmla="*/ 0 h 910"/>
                <a:gd name="T22" fmla="*/ 0 w 1323"/>
                <a:gd name="T23" fmla="*/ 0 h 910"/>
                <a:gd name="T24" fmla="*/ 0 w 1323"/>
                <a:gd name="T25" fmla="*/ 0 h 910"/>
                <a:gd name="T26" fmla="*/ 0 w 1323"/>
                <a:gd name="T27" fmla="*/ 0 h 910"/>
                <a:gd name="T28" fmla="*/ 0 w 1323"/>
                <a:gd name="T29" fmla="*/ 0 h 910"/>
                <a:gd name="T30" fmla="*/ 0 w 1323"/>
                <a:gd name="T31" fmla="*/ 0 h 910"/>
                <a:gd name="T32" fmla="*/ 0 w 1323"/>
                <a:gd name="T33" fmla="*/ 0 h 910"/>
                <a:gd name="T34" fmla="*/ 0 w 1323"/>
                <a:gd name="T35" fmla="*/ 0 h 910"/>
                <a:gd name="T36" fmla="*/ 0 w 1323"/>
                <a:gd name="T37" fmla="*/ 0 h 910"/>
                <a:gd name="T38" fmla="*/ 0 w 1323"/>
                <a:gd name="T39" fmla="*/ 0 h 910"/>
                <a:gd name="T40" fmla="*/ 0 w 1323"/>
                <a:gd name="T41" fmla="*/ 0 h 910"/>
                <a:gd name="T42" fmla="*/ 0 w 1323"/>
                <a:gd name="T43" fmla="*/ 0 h 910"/>
                <a:gd name="T44" fmla="*/ 0 w 1323"/>
                <a:gd name="T45" fmla="*/ 0 h 910"/>
                <a:gd name="T46" fmla="*/ 0 w 1323"/>
                <a:gd name="T47" fmla="*/ 0 h 910"/>
                <a:gd name="T48" fmla="*/ 0 w 1323"/>
                <a:gd name="T49" fmla="*/ 0 h 910"/>
                <a:gd name="T50" fmla="*/ 0 w 1323"/>
                <a:gd name="T51" fmla="*/ 0 h 910"/>
                <a:gd name="T52" fmla="*/ 0 w 1323"/>
                <a:gd name="T53" fmla="*/ 0 h 910"/>
                <a:gd name="T54" fmla="*/ 0 w 1323"/>
                <a:gd name="T55" fmla="*/ 0 h 910"/>
                <a:gd name="T56" fmla="*/ 0 w 1323"/>
                <a:gd name="T57" fmla="*/ 0 h 910"/>
                <a:gd name="T58" fmla="*/ 0 w 1323"/>
                <a:gd name="T59" fmla="*/ 0 h 910"/>
                <a:gd name="T60" fmla="*/ 0 w 1323"/>
                <a:gd name="T61" fmla="*/ 0 h 910"/>
                <a:gd name="T62" fmla="*/ 0 w 1323"/>
                <a:gd name="T63" fmla="*/ 0 h 910"/>
                <a:gd name="T64" fmla="*/ 0 w 1323"/>
                <a:gd name="T65" fmla="*/ 0 h 910"/>
                <a:gd name="T66" fmla="*/ 0 w 1323"/>
                <a:gd name="T67" fmla="*/ 0 h 910"/>
                <a:gd name="T68" fmla="*/ 0 w 1323"/>
                <a:gd name="T69" fmla="*/ 0 h 910"/>
                <a:gd name="T70" fmla="*/ 0 w 1323"/>
                <a:gd name="T71" fmla="*/ 0 h 910"/>
                <a:gd name="T72" fmla="*/ 0 w 1323"/>
                <a:gd name="T73" fmla="*/ 0 h 910"/>
                <a:gd name="T74" fmla="*/ 0 w 1323"/>
                <a:gd name="T75" fmla="*/ 0 h 910"/>
                <a:gd name="T76" fmla="*/ 0 w 1323"/>
                <a:gd name="T77" fmla="*/ 0 h 910"/>
                <a:gd name="T78" fmla="*/ 0 w 1323"/>
                <a:gd name="T79" fmla="*/ 0 h 910"/>
                <a:gd name="T80" fmla="*/ 0 w 1323"/>
                <a:gd name="T81" fmla="*/ 0 h 910"/>
                <a:gd name="T82" fmla="*/ 0 w 1323"/>
                <a:gd name="T83" fmla="*/ 0 h 910"/>
                <a:gd name="T84" fmla="*/ 0 w 1323"/>
                <a:gd name="T85" fmla="*/ 0 h 910"/>
                <a:gd name="T86" fmla="*/ 0 w 1323"/>
                <a:gd name="T87" fmla="*/ 0 h 910"/>
                <a:gd name="T88" fmla="*/ 0 w 1323"/>
                <a:gd name="T89" fmla="*/ 0 h 910"/>
                <a:gd name="T90" fmla="*/ 0 w 1323"/>
                <a:gd name="T91" fmla="*/ 0 h 910"/>
                <a:gd name="T92" fmla="*/ 0 w 1323"/>
                <a:gd name="T93" fmla="*/ 0 h 910"/>
                <a:gd name="T94" fmla="*/ 0 w 1323"/>
                <a:gd name="T95" fmla="*/ 0 h 910"/>
                <a:gd name="T96" fmla="*/ 0 w 1323"/>
                <a:gd name="T97" fmla="*/ 0 h 910"/>
                <a:gd name="T98" fmla="*/ 0 w 1323"/>
                <a:gd name="T99" fmla="*/ 0 h 910"/>
                <a:gd name="T100" fmla="*/ 0 w 1323"/>
                <a:gd name="T101" fmla="*/ 0 h 910"/>
                <a:gd name="T102" fmla="*/ 0 w 1323"/>
                <a:gd name="T103" fmla="*/ 0 h 910"/>
                <a:gd name="T104" fmla="*/ 0 w 1323"/>
                <a:gd name="T105" fmla="*/ 0 h 910"/>
                <a:gd name="T106" fmla="*/ 0 w 1323"/>
                <a:gd name="T107" fmla="*/ 0 h 910"/>
                <a:gd name="T108" fmla="*/ 0 w 1323"/>
                <a:gd name="T109" fmla="*/ 0 h 910"/>
                <a:gd name="T110" fmla="*/ 0 w 1323"/>
                <a:gd name="T111" fmla="*/ 0 h 910"/>
                <a:gd name="T112" fmla="*/ 0 w 1323"/>
                <a:gd name="T113" fmla="*/ 0 h 910"/>
                <a:gd name="T114" fmla="*/ 0 w 1323"/>
                <a:gd name="T115" fmla="*/ 0 h 910"/>
                <a:gd name="T116" fmla="*/ 0 w 1323"/>
                <a:gd name="T117" fmla="*/ 0 h 910"/>
                <a:gd name="T118" fmla="*/ 0 w 1323"/>
                <a:gd name="T119" fmla="*/ 0 h 910"/>
                <a:gd name="T120" fmla="*/ 0 w 1323"/>
                <a:gd name="T121" fmla="*/ 0 h 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3"/>
                <a:gd name="T184" fmla="*/ 0 h 910"/>
                <a:gd name="T185" fmla="*/ 1323 w 1323"/>
                <a:gd name="T186" fmla="*/ 910 h 91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3" h="910">
                  <a:moveTo>
                    <a:pt x="1323" y="69"/>
                  </a:moveTo>
                  <a:lnTo>
                    <a:pt x="1143" y="0"/>
                  </a:lnTo>
                  <a:lnTo>
                    <a:pt x="1139" y="15"/>
                  </a:lnTo>
                  <a:lnTo>
                    <a:pt x="1133" y="30"/>
                  </a:lnTo>
                  <a:lnTo>
                    <a:pt x="1126" y="50"/>
                  </a:lnTo>
                  <a:lnTo>
                    <a:pt x="1119" y="67"/>
                  </a:lnTo>
                  <a:lnTo>
                    <a:pt x="1112" y="84"/>
                  </a:lnTo>
                  <a:lnTo>
                    <a:pt x="1105" y="98"/>
                  </a:lnTo>
                  <a:lnTo>
                    <a:pt x="1097" y="116"/>
                  </a:lnTo>
                  <a:lnTo>
                    <a:pt x="1090" y="131"/>
                  </a:lnTo>
                  <a:lnTo>
                    <a:pt x="1081" y="149"/>
                  </a:lnTo>
                  <a:lnTo>
                    <a:pt x="1073" y="165"/>
                  </a:lnTo>
                  <a:lnTo>
                    <a:pt x="1063" y="181"/>
                  </a:lnTo>
                  <a:lnTo>
                    <a:pt x="1054" y="196"/>
                  </a:lnTo>
                  <a:lnTo>
                    <a:pt x="1045" y="209"/>
                  </a:lnTo>
                  <a:lnTo>
                    <a:pt x="1037" y="221"/>
                  </a:lnTo>
                  <a:lnTo>
                    <a:pt x="1028" y="235"/>
                  </a:lnTo>
                  <a:lnTo>
                    <a:pt x="1018" y="249"/>
                  </a:lnTo>
                  <a:lnTo>
                    <a:pt x="1007" y="264"/>
                  </a:lnTo>
                  <a:lnTo>
                    <a:pt x="997" y="278"/>
                  </a:lnTo>
                  <a:lnTo>
                    <a:pt x="990" y="288"/>
                  </a:lnTo>
                  <a:lnTo>
                    <a:pt x="981" y="301"/>
                  </a:lnTo>
                  <a:lnTo>
                    <a:pt x="968" y="316"/>
                  </a:lnTo>
                  <a:lnTo>
                    <a:pt x="955" y="331"/>
                  </a:lnTo>
                  <a:lnTo>
                    <a:pt x="938" y="350"/>
                  </a:lnTo>
                  <a:lnTo>
                    <a:pt x="922" y="367"/>
                  </a:lnTo>
                  <a:lnTo>
                    <a:pt x="905" y="386"/>
                  </a:lnTo>
                  <a:lnTo>
                    <a:pt x="888" y="403"/>
                  </a:lnTo>
                  <a:lnTo>
                    <a:pt x="867" y="420"/>
                  </a:lnTo>
                  <a:lnTo>
                    <a:pt x="851" y="434"/>
                  </a:lnTo>
                  <a:lnTo>
                    <a:pt x="834" y="448"/>
                  </a:lnTo>
                  <a:lnTo>
                    <a:pt x="814" y="463"/>
                  </a:lnTo>
                  <a:lnTo>
                    <a:pt x="792" y="479"/>
                  </a:lnTo>
                  <a:lnTo>
                    <a:pt x="769" y="495"/>
                  </a:lnTo>
                  <a:lnTo>
                    <a:pt x="748" y="509"/>
                  </a:lnTo>
                  <a:lnTo>
                    <a:pt x="724" y="524"/>
                  </a:lnTo>
                  <a:lnTo>
                    <a:pt x="699" y="539"/>
                  </a:lnTo>
                  <a:lnTo>
                    <a:pt x="675" y="550"/>
                  </a:lnTo>
                  <a:lnTo>
                    <a:pt x="652" y="562"/>
                  </a:lnTo>
                  <a:lnTo>
                    <a:pt x="630" y="572"/>
                  </a:lnTo>
                  <a:lnTo>
                    <a:pt x="609" y="582"/>
                  </a:lnTo>
                  <a:lnTo>
                    <a:pt x="585" y="592"/>
                  </a:lnTo>
                  <a:lnTo>
                    <a:pt x="562" y="600"/>
                  </a:lnTo>
                  <a:lnTo>
                    <a:pt x="539" y="608"/>
                  </a:lnTo>
                  <a:lnTo>
                    <a:pt x="513" y="616"/>
                  </a:lnTo>
                  <a:lnTo>
                    <a:pt x="492" y="623"/>
                  </a:lnTo>
                  <a:lnTo>
                    <a:pt x="465" y="630"/>
                  </a:lnTo>
                  <a:lnTo>
                    <a:pt x="439" y="637"/>
                  </a:lnTo>
                  <a:lnTo>
                    <a:pt x="412" y="643"/>
                  </a:lnTo>
                  <a:lnTo>
                    <a:pt x="384" y="647"/>
                  </a:lnTo>
                  <a:lnTo>
                    <a:pt x="356" y="652"/>
                  </a:lnTo>
                  <a:lnTo>
                    <a:pt x="330" y="654"/>
                  </a:lnTo>
                  <a:lnTo>
                    <a:pt x="304" y="656"/>
                  </a:lnTo>
                  <a:lnTo>
                    <a:pt x="273" y="658"/>
                  </a:lnTo>
                  <a:lnTo>
                    <a:pt x="247" y="658"/>
                  </a:lnTo>
                  <a:lnTo>
                    <a:pt x="216" y="658"/>
                  </a:lnTo>
                  <a:lnTo>
                    <a:pt x="216" y="592"/>
                  </a:lnTo>
                  <a:lnTo>
                    <a:pt x="0" y="744"/>
                  </a:lnTo>
                  <a:lnTo>
                    <a:pt x="216" y="910"/>
                  </a:lnTo>
                  <a:lnTo>
                    <a:pt x="216" y="846"/>
                  </a:lnTo>
                  <a:lnTo>
                    <a:pt x="251" y="846"/>
                  </a:lnTo>
                  <a:lnTo>
                    <a:pt x="282" y="845"/>
                  </a:lnTo>
                  <a:lnTo>
                    <a:pt x="314" y="843"/>
                  </a:lnTo>
                  <a:lnTo>
                    <a:pt x="343" y="841"/>
                  </a:lnTo>
                  <a:lnTo>
                    <a:pt x="371" y="838"/>
                  </a:lnTo>
                  <a:lnTo>
                    <a:pt x="397" y="835"/>
                  </a:lnTo>
                  <a:lnTo>
                    <a:pt x="426" y="830"/>
                  </a:lnTo>
                  <a:lnTo>
                    <a:pt x="451" y="826"/>
                  </a:lnTo>
                  <a:lnTo>
                    <a:pt x="475" y="821"/>
                  </a:lnTo>
                  <a:lnTo>
                    <a:pt x="502" y="815"/>
                  </a:lnTo>
                  <a:lnTo>
                    <a:pt x="535" y="807"/>
                  </a:lnTo>
                  <a:lnTo>
                    <a:pt x="561" y="800"/>
                  </a:lnTo>
                  <a:lnTo>
                    <a:pt x="586" y="792"/>
                  </a:lnTo>
                  <a:lnTo>
                    <a:pt x="610" y="784"/>
                  </a:lnTo>
                  <a:lnTo>
                    <a:pt x="639" y="774"/>
                  </a:lnTo>
                  <a:lnTo>
                    <a:pt x="665" y="763"/>
                  </a:lnTo>
                  <a:lnTo>
                    <a:pt x="690" y="753"/>
                  </a:lnTo>
                  <a:lnTo>
                    <a:pt x="714" y="743"/>
                  </a:lnTo>
                  <a:lnTo>
                    <a:pt x="741" y="729"/>
                  </a:lnTo>
                  <a:lnTo>
                    <a:pt x="767" y="716"/>
                  </a:lnTo>
                  <a:lnTo>
                    <a:pt x="791" y="705"/>
                  </a:lnTo>
                  <a:lnTo>
                    <a:pt x="814" y="691"/>
                  </a:lnTo>
                  <a:lnTo>
                    <a:pt x="835" y="679"/>
                  </a:lnTo>
                  <a:lnTo>
                    <a:pt x="858" y="664"/>
                  </a:lnTo>
                  <a:lnTo>
                    <a:pt x="878" y="651"/>
                  </a:lnTo>
                  <a:lnTo>
                    <a:pt x="903" y="635"/>
                  </a:lnTo>
                  <a:lnTo>
                    <a:pt x="926" y="618"/>
                  </a:lnTo>
                  <a:lnTo>
                    <a:pt x="946" y="601"/>
                  </a:lnTo>
                  <a:lnTo>
                    <a:pt x="967" y="584"/>
                  </a:lnTo>
                  <a:lnTo>
                    <a:pt x="987" y="568"/>
                  </a:lnTo>
                  <a:lnTo>
                    <a:pt x="1005" y="552"/>
                  </a:lnTo>
                  <a:lnTo>
                    <a:pt x="1021" y="537"/>
                  </a:lnTo>
                  <a:lnTo>
                    <a:pt x="1042" y="517"/>
                  </a:lnTo>
                  <a:lnTo>
                    <a:pt x="1060" y="496"/>
                  </a:lnTo>
                  <a:lnTo>
                    <a:pt x="1077" y="480"/>
                  </a:lnTo>
                  <a:lnTo>
                    <a:pt x="1094" y="461"/>
                  </a:lnTo>
                  <a:lnTo>
                    <a:pt x="1110" y="441"/>
                  </a:lnTo>
                  <a:lnTo>
                    <a:pt x="1127" y="420"/>
                  </a:lnTo>
                  <a:lnTo>
                    <a:pt x="1143" y="400"/>
                  </a:lnTo>
                  <a:lnTo>
                    <a:pt x="1158" y="380"/>
                  </a:lnTo>
                  <a:lnTo>
                    <a:pt x="1176" y="358"/>
                  </a:lnTo>
                  <a:lnTo>
                    <a:pt x="1188" y="340"/>
                  </a:lnTo>
                  <a:lnTo>
                    <a:pt x="1201" y="321"/>
                  </a:lnTo>
                  <a:lnTo>
                    <a:pt x="1209" y="309"/>
                  </a:lnTo>
                  <a:lnTo>
                    <a:pt x="1218" y="296"/>
                  </a:lnTo>
                  <a:lnTo>
                    <a:pt x="1225" y="286"/>
                  </a:lnTo>
                  <a:lnTo>
                    <a:pt x="1230" y="275"/>
                  </a:lnTo>
                  <a:lnTo>
                    <a:pt x="1237" y="264"/>
                  </a:lnTo>
                  <a:lnTo>
                    <a:pt x="1242" y="250"/>
                  </a:lnTo>
                  <a:lnTo>
                    <a:pt x="1249" y="236"/>
                  </a:lnTo>
                  <a:lnTo>
                    <a:pt x="1256" y="225"/>
                  </a:lnTo>
                  <a:lnTo>
                    <a:pt x="1262" y="214"/>
                  </a:lnTo>
                  <a:lnTo>
                    <a:pt x="1269" y="200"/>
                  </a:lnTo>
                  <a:lnTo>
                    <a:pt x="1276" y="187"/>
                  </a:lnTo>
                  <a:lnTo>
                    <a:pt x="1282" y="173"/>
                  </a:lnTo>
                  <a:lnTo>
                    <a:pt x="1290" y="158"/>
                  </a:lnTo>
                  <a:lnTo>
                    <a:pt x="1294" y="145"/>
                  </a:lnTo>
                  <a:lnTo>
                    <a:pt x="1300" y="134"/>
                  </a:lnTo>
                  <a:lnTo>
                    <a:pt x="1305" y="120"/>
                  </a:lnTo>
                  <a:lnTo>
                    <a:pt x="1310" y="106"/>
                  </a:lnTo>
                  <a:lnTo>
                    <a:pt x="1315" y="92"/>
                  </a:lnTo>
                  <a:lnTo>
                    <a:pt x="1318" y="82"/>
                  </a:lnTo>
                  <a:lnTo>
                    <a:pt x="1323" y="69"/>
                  </a:lnTo>
                  <a:close/>
                </a:path>
              </a:pathLst>
            </a:custGeom>
            <a:gradFill rotWithShape="0">
              <a:gsLst>
                <a:gs pos="0">
                  <a:srgbClr val="E6EFF7"/>
                </a:gs>
                <a:gs pos="100000">
                  <a:schemeClr val="accent1">
                    <a:lumMod val="90000"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rot="10800000"/>
            <a:lstStyle/>
            <a:p>
              <a:pPr eaLnBrk="1" latinLnBrk="1" hangingPunct="1">
                <a:defRPr/>
              </a:pPr>
              <a:endParaRPr lang="ko-KR" altLang="en-US" sz="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Freeform 126"/>
            <p:cNvSpPr>
              <a:spLocks/>
            </p:cNvSpPr>
            <p:nvPr/>
          </p:nvSpPr>
          <p:spPr bwMode="gray">
            <a:xfrm rot="7559425" flipH="1" flipV="1">
              <a:off x="1457" y="3505"/>
              <a:ext cx="93" cy="97"/>
            </a:xfrm>
            <a:custGeom>
              <a:avLst/>
              <a:gdLst>
                <a:gd name="T0" fmla="*/ 0 w 1323"/>
                <a:gd name="T1" fmla="*/ 0 h 910"/>
                <a:gd name="T2" fmla="*/ 0 w 1323"/>
                <a:gd name="T3" fmla="*/ 0 h 910"/>
                <a:gd name="T4" fmla="*/ 0 w 1323"/>
                <a:gd name="T5" fmla="*/ 0 h 910"/>
                <a:gd name="T6" fmla="*/ 0 w 1323"/>
                <a:gd name="T7" fmla="*/ 0 h 910"/>
                <a:gd name="T8" fmla="*/ 0 w 1323"/>
                <a:gd name="T9" fmla="*/ 0 h 910"/>
                <a:gd name="T10" fmla="*/ 0 w 1323"/>
                <a:gd name="T11" fmla="*/ 0 h 910"/>
                <a:gd name="T12" fmla="*/ 0 w 1323"/>
                <a:gd name="T13" fmla="*/ 0 h 910"/>
                <a:gd name="T14" fmla="*/ 0 w 1323"/>
                <a:gd name="T15" fmla="*/ 0 h 910"/>
                <a:gd name="T16" fmla="*/ 0 w 1323"/>
                <a:gd name="T17" fmla="*/ 0 h 910"/>
                <a:gd name="T18" fmla="*/ 0 w 1323"/>
                <a:gd name="T19" fmla="*/ 0 h 910"/>
                <a:gd name="T20" fmla="*/ 0 w 1323"/>
                <a:gd name="T21" fmla="*/ 0 h 910"/>
                <a:gd name="T22" fmla="*/ 0 w 1323"/>
                <a:gd name="T23" fmla="*/ 0 h 910"/>
                <a:gd name="T24" fmla="*/ 0 w 1323"/>
                <a:gd name="T25" fmla="*/ 0 h 910"/>
                <a:gd name="T26" fmla="*/ 0 w 1323"/>
                <a:gd name="T27" fmla="*/ 0 h 910"/>
                <a:gd name="T28" fmla="*/ 0 w 1323"/>
                <a:gd name="T29" fmla="*/ 0 h 910"/>
                <a:gd name="T30" fmla="*/ 0 w 1323"/>
                <a:gd name="T31" fmla="*/ 0 h 910"/>
                <a:gd name="T32" fmla="*/ 0 w 1323"/>
                <a:gd name="T33" fmla="*/ 0 h 910"/>
                <a:gd name="T34" fmla="*/ 0 w 1323"/>
                <a:gd name="T35" fmla="*/ 0 h 910"/>
                <a:gd name="T36" fmla="*/ 0 w 1323"/>
                <a:gd name="T37" fmla="*/ 0 h 910"/>
                <a:gd name="T38" fmla="*/ 0 w 1323"/>
                <a:gd name="T39" fmla="*/ 0 h 910"/>
                <a:gd name="T40" fmla="*/ 0 w 1323"/>
                <a:gd name="T41" fmla="*/ 0 h 910"/>
                <a:gd name="T42" fmla="*/ 0 w 1323"/>
                <a:gd name="T43" fmla="*/ 0 h 910"/>
                <a:gd name="T44" fmla="*/ 0 w 1323"/>
                <a:gd name="T45" fmla="*/ 0 h 910"/>
                <a:gd name="T46" fmla="*/ 0 w 1323"/>
                <a:gd name="T47" fmla="*/ 0 h 910"/>
                <a:gd name="T48" fmla="*/ 0 w 1323"/>
                <a:gd name="T49" fmla="*/ 0 h 910"/>
                <a:gd name="T50" fmla="*/ 0 w 1323"/>
                <a:gd name="T51" fmla="*/ 0 h 910"/>
                <a:gd name="T52" fmla="*/ 0 w 1323"/>
                <a:gd name="T53" fmla="*/ 0 h 910"/>
                <a:gd name="T54" fmla="*/ 0 w 1323"/>
                <a:gd name="T55" fmla="*/ 0 h 910"/>
                <a:gd name="T56" fmla="*/ 0 w 1323"/>
                <a:gd name="T57" fmla="*/ 0 h 910"/>
                <a:gd name="T58" fmla="*/ 0 w 1323"/>
                <a:gd name="T59" fmla="*/ 0 h 910"/>
                <a:gd name="T60" fmla="*/ 0 w 1323"/>
                <a:gd name="T61" fmla="*/ 0 h 910"/>
                <a:gd name="T62" fmla="*/ 0 w 1323"/>
                <a:gd name="T63" fmla="*/ 0 h 910"/>
                <a:gd name="T64" fmla="*/ 0 w 1323"/>
                <a:gd name="T65" fmla="*/ 0 h 910"/>
                <a:gd name="T66" fmla="*/ 0 w 1323"/>
                <a:gd name="T67" fmla="*/ 0 h 910"/>
                <a:gd name="T68" fmla="*/ 0 w 1323"/>
                <a:gd name="T69" fmla="*/ 0 h 910"/>
                <a:gd name="T70" fmla="*/ 0 w 1323"/>
                <a:gd name="T71" fmla="*/ 0 h 910"/>
                <a:gd name="T72" fmla="*/ 0 w 1323"/>
                <a:gd name="T73" fmla="*/ 0 h 910"/>
                <a:gd name="T74" fmla="*/ 0 w 1323"/>
                <a:gd name="T75" fmla="*/ 0 h 910"/>
                <a:gd name="T76" fmla="*/ 0 w 1323"/>
                <a:gd name="T77" fmla="*/ 0 h 910"/>
                <a:gd name="T78" fmla="*/ 0 w 1323"/>
                <a:gd name="T79" fmla="*/ 0 h 910"/>
                <a:gd name="T80" fmla="*/ 0 w 1323"/>
                <a:gd name="T81" fmla="*/ 0 h 910"/>
                <a:gd name="T82" fmla="*/ 0 w 1323"/>
                <a:gd name="T83" fmla="*/ 0 h 910"/>
                <a:gd name="T84" fmla="*/ 0 w 1323"/>
                <a:gd name="T85" fmla="*/ 0 h 910"/>
                <a:gd name="T86" fmla="*/ 0 w 1323"/>
                <a:gd name="T87" fmla="*/ 0 h 910"/>
                <a:gd name="T88" fmla="*/ 0 w 1323"/>
                <a:gd name="T89" fmla="*/ 0 h 910"/>
                <a:gd name="T90" fmla="*/ 0 w 1323"/>
                <a:gd name="T91" fmla="*/ 0 h 910"/>
                <a:gd name="T92" fmla="*/ 0 w 1323"/>
                <a:gd name="T93" fmla="*/ 0 h 910"/>
                <a:gd name="T94" fmla="*/ 0 w 1323"/>
                <a:gd name="T95" fmla="*/ 0 h 910"/>
                <a:gd name="T96" fmla="*/ 0 w 1323"/>
                <a:gd name="T97" fmla="*/ 0 h 910"/>
                <a:gd name="T98" fmla="*/ 0 w 1323"/>
                <a:gd name="T99" fmla="*/ 0 h 910"/>
                <a:gd name="T100" fmla="*/ 0 w 1323"/>
                <a:gd name="T101" fmla="*/ 0 h 910"/>
                <a:gd name="T102" fmla="*/ 0 w 1323"/>
                <a:gd name="T103" fmla="*/ 0 h 910"/>
                <a:gd name="T104" fmla="*/ 0 w 1323"/>
                <a:gd name="T105" fmla="*/ 0 h 910"/>
                <a:gd name="T106" fmla="*/ 0 w 1323"/>
                <a:gd name="T107" fmla="*/ 0 h 910"/>
                <a:gd name="T108" fmla="*/ 0 w 1323"/>
                <a:gd name="T109" fmla="*/ 0 h 910"/>
                <a:gd name="T110" fmla="*/ 0 w 1323"/>
                <a:gd name="T111" fmla="*/ 0 h 910"/>
                <a:gd name="T112" fmla="*/ 0 w 1323"/>
                <a:gd name="T113" fmla="*/ 0 h 910"/>
                <a:gd name="T114" fmla="*/ 0 w 1323"/>
                <a:gd name="T115" fmla="*/ 0 h 910"/>
                <a:gd name="T116" fmla="*/ 0 w 1323"/>
                <a:gd name="T117" fmla="*/ 0 h 910"/>
                <a:gd name="T118" fmla="*/ 0 w 1323"/>
                <a:gd name="T119" fmla="*/ 0 h 910"/>
                <a:gd name="T120" fmla="*/ 0 w 1323"/>
                <a:gd name="T121" fmla="*/ 0 h 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3"/>
                <a:gd name="T184" fmla="*/ 0 h 910"/>
                <a:gd name="T185" fmla="*/ 1323 w 1323"/>
                <a:gd name="T186" fmla="*/ 910 h 91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3" h="910">
                  <a:moveTo>
                    <a:pt x="1323" y="69"/>
                  </a:moveTo>
                  <a:lnTo>
                    <a:pt x="1143" y="0"/>
                  </a:lnTo>
                  <a:lnTo>
                    <a:pt x="1139" y="15"/>
                  </a:lnTo>
                  <a:lnTo>
                    <a:pt x="1133" y="30"/>
                  </a:lnTo>
                  <a:lnTo>
                    <a:pt x="1126" y="50"/>
                  </a:lnTo>
                  <a:lnTo>
                    <a:pt x="1119" y="67"/>
                  </a:lnTo>
                  <a:lnTo>
                    <a:pt x="1112" y="84"/>
                  </a:lnTo>
                  <a:lnTo>
                    <a:pt x="1105" y="98"/>
                  </a:lnTo>
                  <a:lnTo>
                    <a:pt x="1097" y="116"/>
                  </a:lnTo>
                  <a:lnTo>
                    <a:pt x="1090" y="131"/>
                  </a:lnTo>
                  <a:lnTo>
                    <a:pt x="1081" y="149"/>
                  </a:lnTo>
                  <a:lnTo>
                    <a:pt x="1073" y="165"/>
                  </a:lnTo>
                  <a:lnTo>
                    <a:pt x="1063" y="181"/>
                  </a:lnTo>
                  <a:lnTo>
                    <a:pt x="1054" y="196"/>
                  </a:lnTo>
                  <a:lnTo>
                    <a:pt x="1045" y="209"/>
                  </a:lnTo>
                  <a:lnTo>
                    <a:pt x="1037" y="221"/>
                  </a:lnTo>
                  <a:lnTo>
                    <a:pt x="1028" y="235"/>
                  </a:lnTo>
                  <a:lnTo>
                    <a:pt x="1018" y="249"/>
                  </a:lnTo>
                  <a:lnTo>
                    <a:pt x="1007" y="264"/>
                  </a:lnTo>
                  <a:lnTo>
                    <a:pt x="997" y="278"/>
                  </a:lnTo>
                  <a:lnTo>
                    <a:pt x="990" y="288"/>
                  </a:lnTo>
                  <a:lnTo>
                    <a:pt x="981" y="301"/>
                  </a:lnTo>
                  <a:lnTo>
                    <a:pt x="968" y="316"/>
                  </a:lnTo>
                  <a:lnTo>
                    <a:pt x="955" y="331"/>
                  </a:lnTo>
                  <a:lnTo>
                    <a:pt x="938" y="350"/>
                  </a:lnTo>
                  <a:lnTo>
                    <a:pt x="922" y="367"/>
                  </a:lnTo>
                  <a:lnTo>
                    <a:pt x="905" y="386"/>
                  </a:lnTo>
                  <a:lnTo>
                    <a:pt x="888" y="403"/>
                  </a:lnTo>
                  <a:lnTo>
                    <a:pt x="867" y="420"/>
                  </a:lnTo>
                  <a:lnTo>
                    <a:pt x="851" y="434"/>
                  </a:lnTo>
                  <a:lnTo>
                    <a:pt x="834" y="448"/>
                  </a:lnTo>
                  <a:lnTo>
                    <a:pt x="814" y="463"/>
                  </a:lnTo>
                  <a:lnTo>
                    <a:pt x="792" y="479"/>
                  </a:lnTo>
                  <a:lnTo>
                    <a:pt x="769" y="495"/>
                  </a:lnTo>
                  <a:lnTo>
                    <a:pt x="748" y="509"/>
                  </a:lnTo>
                  <a:lnTo>
                    <a:pt x="724" y="524"/>
                  </a:lnTo>
                  <a:lnTo>
                    <a:pt x="699" y="539"/>
                  </a:lnTo>
                  <a:lnTo>
                    <a:pt x="675" y="550"/>
                  </a:lnTo>
                  <a:lnTo>
                    <a:pt x="652" y="562"/>
                  </a:lnTo>
                  <a:lnTo>
                    <a:pt x="630" y="572"/>
                  </a:lnTo>
                  <a:lnTo>
                    <a:pt x="609" y="582"/>
                  </a:lnTo>
                  <a:lnTo>
                    <a:pt x="585" y="592"/>
                  </a:lnTo>
                  <a:lnTo>
                    <a:pt x="562" y="600"/>
                  </a:lnTo>
                  <a:lnTo>
                    <a:pt x="539" y="608"/>
                  </a:lnTo>
                  <a:lnTo>
                    <a:pt x="513" y="616"/>
                  </a:lnTo>
                  <a:lnTo>
                    <a:pt x="492" y="623"/>
                  </a:lnTo>
                  <a:lnTo>
                    <a:pt x="465" y="630"/>
                  </a:lnTo>
                  <a:lnTo>
                    <a:pt x="439" y="637"/>
                  </a:lnTo>
                  <a:lnTo>
                    <a:pt x="412" y="643"/>
                  </a:lnTo>
                  <a:lnTo>
                    <a:pt x="384" y="647"/>
                  </a:lnTo>
                  <a:lnTo>
                    <a:pt x="356" y="652"/>
                  </a:lnTo>
                  <a:lnTo>
                    <a:pt x="330" y="654"/>
                  </a:lnTo>
                  <a:lnTo>
                    <a:pt x="304" y="656"/>
                  </a:lnTo>
                  <a:lnTo>
                    <a:pt x="273" y="658"/>
                  </a:lnTo>
                  <a:lnTo>
                    <a:pt x="247" y="658"/>
                  </a:lnTo>
                  <a:lnTo>
                    <a:pt x="216" y="658"/>
                  </a:lnTo>
                  <a:lnTo>
                    <a:pt x="216" y="592"/>
                  </a:lnTo>
                  <a:lnTo>
                    <a:pt x="0" y="744"/>
                  </a:lnTo>
                  <a:lnTo>
                    <a:pt x="216" y="910"/>
                  </a:lnTo>
                  <a:lnTo>
                    <a:pt x="216" y="846"/>
                  </a:lnTo>
                  <a:lnTo>
                    <a:pt x="251" y="846"/>
                  </a:lnTo>
                  <a:lnTo>
                    <a:pt x="282" y="845"/>
                  </a:lnTo>
                  <a:lnTo>
                    <a:pt x="314" y="843"/>
                  </a:lnTo>
                  <a:lnTo>
                    <a:pt x="343" y="841"/>
                  </a:lnTo>
                  <a:lnTo>
                    <a:pt x="371" y="838"/>
                  </a:lnTo>
                  <a:lnTo>
                    <a:pt x="397" y="835"/>
                  </a:lnTo>
                  <a:lnTo>
                    <a:pt x="426" y="830"/>
                  </a:lnTo>
                  <a:lnTo>
                    <a:pt x="451" y="826"/>
                  </a:lnTo>
                  <a:lnTo>
                    <a:pt x="475" y="821"/>
                  </a:lnTo>
                  <a:lnTo>
                    <a:pt x="502" y="815"/>
                  </a:lnTo>
                  <a:lnTo>
                    <a:pt x="535" y="807"/>
                  </a:lnTo>
                  <a:lnTo>
                    <a:pt x="561" y="800"/>
                  </a:lnTo>
                  <a:lnTo>
                    <a:pt x="586" y="792"/>
                  </a:lnTo>
                  <a:lnTo>
                    <a:pt x="610" y="784"/>
                  </a:lnTo>
                  <a:lnTo>
                    <a:pt x="639" y="774"/>
                  </a:lnTo>
                  <a:lnTo>
                    <a:pt x="665" y="763"/>
                  </a:lnTo>
                  <a:lnTo>
                    <a:pt x="690" y="753"/>
                  </a:lnTo>
                  <a:lnTo>
                    <a:pt x="714" y="743"/>
                  </a:lnTo>
                  <a:lnTo>
                    <a:pt x="741" y="729"/>
                  </a:lnTo>
                  <a:lnTo>
                    <a:pt x="767" y="716"/>
                  </a:lnTo>
                  <a:lnTo>
                    <a:pt x="791" y="705"/>
                  </a:lnTo>
                  <a:lnTo>
                    <a:pt x="814" y="691"/>
                  </a:lnTo>
                  <a:lnTo>
                    <a:pt x="835" y="679"/>
                  </a:lnTo>
                  <a:lnTo>
                    <a:pt x="858" y="664"/>
                  </a:lnTo>
                  <a:lnTo>
                    <a:pt x="878" y="651"/>
                  </a:lnTo>
                  <a:lnTo>
                    <a:pt x="903" y="635"/>
                  </a:lnTo>
                  <a:lnTo>
                    <a:pt x="926" y="618"/>
                  </a:lnTo>
                  <a:lnTo>
                    <a:pt x="946" y="601"/>
                  </a:lnTo>
                  <a:lnTo>
                    <a:pt x="967" y="584"/>
                  </a:lnTo>
                  <a:lnTo>
                    <a:pt x="987" y="568"/>
                  </a:lnTo>
                  <a:lnTo>
                    <a:pt x="1005" y="552"/>
                  </a:lnTo>
                  <a:lnTo>
                    <a:pt x="1021" y="537"/>
                  </a:lnTo>
                  <a:lnTo>
                    <a:pt x="1042" y="517"/>
                  </a:lnTo>
                  <a:lnTo>
                    <a:pt x="1060" y="496"/>
                  </a:lnTo>
                  <a:lnTo>
                    <a:pt x="1077" y="480"/>
                  </a:lnTo>
                  <a:lnTo>
                    <a:pt x="1094" y="461"/>
                  </a:lnTo>
                  <a:lnTo>
                    <a:pt x="1110" y="441"/>
                  </a:lnTo>
                  <a:lnTo>
                    <a:pt x="1127" y="420"/>
                  </a:lnTo>
                  <a:lnTo>
                    <a:pt x="1143" y="400"/>
                  </a:lnTo>
                  <a:lnTo>
                    <a:pt x="1158" y="380"/>
                  </a:lnTo>
                  <a:lnTo>
                    <a:pt x="1176" y="358"/>
                  </a:lnTo>
                  <a:lnTo>
                    <a:pt x="1188" y="340"/>
                  </a:lnTo>
                  <a:lnTo>
                    <a:pt x="1201" y="321"/>
                  </a:lnTo>
                  <a:lnTo>
                    <a:pt x="1209" y="309"/>
                  </a:lnTo>
                  <a:lnTo>
                    <a:pt x="1218" y="296"/>
                  </a:lnTo>
                  <a:lnTo>
                    <a:pt x="1225" y="286"/>
                  </a:lnTo>
                  <a:lnTo>
                    <a:pt x="1230" y="275"/>
                  </a:lnTo>
                  <a:lnTo>
                    <a:pt x="1237" y="264"/>
                  </a:lnTo>
                  <a:lnTo>
                    <a:pt x="1242" y="250"/>
                  </a:lnTo>
                  <a:lnTo>
                    <a:pt x="1249" y="236"/>
                  </a:lnTo>
                  <a:lnTo>
                    <a:pt x="1256" y="225"/>
                  </a:lnTo>
                  <a:lnTo>
                    <a:pt x="1262" y="214"/>
                  </a:lnTo>
                  <a:lnTo>
                    <a:pt x="1269" y="200"/>
                  </a:lnTo>
                  <a:lnTo>
                    <a:pt x="1276" y="187"/>
                  </a:lnTo>
                  <a:lnTo>
                    <a:pt x="1282" y="173"/>
                  </a:lnTo>
                  <a:lnTo>
                    <a:pt x="1290" y="158"/>
                  </a:lnTo>
                  <a:lnTo>
                    <a:pt x="1294" y="145"/>
                  </a:lnTo>
                  <a:lnTo>
                    <a:pt x="1300" y="134"/>
                  </a:lnTo>
                  <a:lnTo>
                    <a:pt x="1305" y="120"/>
                  </a:lnTo>
                  <a:lnTo>
                    <a:pt x="1310" y="106"/>
                  </a:lnTo>
                  <a:lnTo>
                    <a:pt x="1315" y="92"/>
                  </a:lnTo>
                  <a:lnTo>
                    <a:pt x="1318" y="82"/>
                  </a:lnTo>
                  <a:lnTo>
                    <a:pt x="1323" y="69"/>
                  </a:lnTo>
                  <a:close/>
                </a:path>
              </a:pathLst>
            </a:custGeom>
            <a:gradFill rotWithShape="0">
              <a:gsLst>
                <a:gs pos="0">
                  <a:srgbClr val="E6EFF7"/>
                </a:gs>
                <a:gs pos="100000">
                  <a:schemeClr val="accent1">
                    <a:lumMod val="90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rot="10800000"/>
            <a:lstStyle/>
            <a:p>
              <a:pPr eaLnBrk="1" latinLnBrk="1" hangingPunct="1">
                <a:defRPr/>
              </a:pPr>
              <a:endParaRPr lang="ko-KR" altLang="en-US" sz="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7" name="Freeform 127"/>
            <p:cNvSpPr>
              <a:spLocks/>
            </p:cNvSpPr>
            <p:nvPr/>
          </p:nvSpPr>
          <p:spPr bwMode="gray">
            <a:xfrm rot="14040575" flipV="1">
              <a:off x="1019" y="3505"/>
              <a:ext cx="93" cy="96"/>
            </a:xfrm>
            <a:custGeom>
              <a:avLst/>
              <a:gdLst>
                <a:gd name="T0" fmla="*/ 0 w 1323"/>
                <a:gd name="T1" fmla="*/ 0 h 910"/>
                <a:gd name="T2" fmla="*/ 0 w 1323"/>
                <a:gd name="T3" fmla="*/ 0 h 910"/>
                <a:gd name="T4" fmla="*/ 0 w 1323"/>
                <a:gd name="T5" fmla="*/ 0 h 910"/>
                <a:gd name="T6" fmla="*/ 0 w 1323"/>
                <a:gd name="T7" fmla="*/ 0 h 910"/>
                <a:gd name="T8" fmla="*/ 0 w 1323"/>
                <a:gd name="T9" fmla="*/ 0 h 910"/>
                <a:gd name="T10" fmla="*/ 0 w 1323"/>
                <a:gd name="T11" fmla="*/ 0 h 910"/>
                <a:gd name="T12" fmla="*/ 0 w 1323"/>
                <a:gd name="T13" fmla="*/ 0 h 910"/>
                <a:gd name="T14" fmla="*/ 0 w 1323"/>
                <a:gd name="T15" fmla="*/ 0 h 910"/>
                <a:gd name="T16" fmla="*/ 0 w 1323"/>
                <a:gd name="T17" fmla="*/ 0 h 910"/>
                <a:gd name="T18" fmla="*/ 0 w 1323"/>
                <a:gd name="T19" fmla="*/ 0 h 910"/>
                <a:gd name="T20" fmla="*/ 0 w 1323"/>
                <a:gd name="T21" fmla="*/ 0 h 910"/>
                <a:gd name="T22" fmla="*/ 0 w 1323"/>
                <a:gd name="T23" fmla="*/ 0 h 910"/>
                <a:gd name="T24" fmla="*/ 0 w 1323"/>
                <a:gd name="T25" fmla="*/ 0 h 910"/>
                <a:gd name="T26" fmla="*/ 0 w 1323"/>
                <a:gd name="T27" fmla="*/ 0 h 910"/>
                <a:gd name="T28" fmla="*/ 0 w 1323"/>
                <a:gd name="T29" fmla="*/ 0 h 910"/>
                <a:gd name="T30" fmla="*/ 0 w 1323"/>
                <a:gd name="T31" fmla="*/ 0 h 910"/>
                <a:gd name="T32" fmla="*/ 0 w 1323"/>
                <a:gd name="T33" fmla="*/ 0 h 910"/>
                <a:gd name="T34" fmla="*/ 0 w 1323"/>
                <a:gd name="T35" fmla="*/ 0 h 910"/>
                <a:gd name="T36" fmla="*/ 0 w 1323"/>
                <a:gd name="T37" fmla="*/ 0 h 910"/>
                <a:gd name="T38" fmla="*/ 0 w 1323"/>
                <a:gd name="T39" fmla="*/ 0 h 910"/>
                <a:gd name="T40" fmla="*/ 0 w 1323"/>
                <a:gd name="T41" fmla="*/ 0 h 910"/>
                <a:gd name="T42" fmla="*/ 0 w 1323"/>
                <a:gd name="T43" fmla="*/ 0 h 910"/>
                <a:gd name="T44" fmla="*/ 0 w 1323"/>
                <a:gd name="T45" fmla="*/ 0 h 910"/>
                <a:gd name="T46" fmla="*/ 0 w 1323"/>
                <a:gd name="T47" fmla="*/ 0 h 910"/>
                <a:gd name="T48" fmla="*/ 0 w 1323"/>
                <a:gd name="T49" fmla="*/ 0 h 910"/>
                <a:gd name="T50" fmla="*/ 0 w 1323"/>
                <a:gd name="T51" fmla="*/ 0 h 910"/>
                <a:gd name="T52" fmla="*/ 0 w 1323"/>
                <a:gd name="T53" fmla="*/ 0 h 910"/>
                <a:gd name="T54" fmla="*/ 0 w 1323"/>
                <a:gd name="T55" fmla="*/ 0 h 910"/>
                <a:gd name="T56" fmla="*/ 0 w 1323"/>
                <a:gd name="T57" fmla="*/ 0 h 910"/>
                <a:gd name="T58" fmla="*/ 0 w 1323"/>
                <a:gd name="T59" fmla="*/ 0 h 910"/>
                <a:gd name="T60" fmla="*/ 0 w 1323"/>
                <a:gd name="T61" fmla="*/ 0 h 910"/>
                <a:gd name="T62" fmla="*/ 0 w 1323"/>
                <a:gd name="T63" fmla="*/ 0 h 910"/>
                <a:gd name="T64" fmla="*/ 0 w 1323"/>
                <a:gd name="T65" fmla="*/ 0 h 910"/>
                <a:gd name="T66" fmla="*/ 0 w 1323"/>
                <a:gd name="T67" fmla="*/ 0 h 910"/>
                <a:gd name="T68" fmla="*/ 0 w 1323"/>
                <a:gd name="T69" fmla="*/ 0 h 910"/>
                <a:gd name="T70" fmla="*/ 0 w 1323"/>
                <a:gd name="T71" fmla="*/ 0 h 910"/>
                <a:gd name="T72" fmla="*/ 0 w 1323"/>
                <a:gd name="T73" fmla="*/ 0 h 910"/>
                <a:gd name="T74" fmla="*/ 0 w 1323"/>
                <a:gd name="T75" fmla="*/ 0 h 910"/>
                <a:gd name="T76" fmla="*/ 0 w 1323"/>
                <a:gd name="T77" fmla="*/ 0 h 910"/>
                <a:gd name="T78" fmla="*/ 0 w 1323"/>
                <a:gd name="T79" fmla="*/ 0 h 910"/>
                <a:gd name="T80" fmla="*/ 0 w 1323"/>
                <a:gd name="T81" fmla="*/ 0 h 910"/>
                <a:gd name="T82" fmla="*/ 0 w 1323"/>
                <a:gd name="T83" fmla="*/ 0 h 910"/>
                <a:gd name="T84" fmla="*/ 0 w 1323"/>
                <a:gd name="T85" fmla="*/ 0 h 910"/>
                <a:gd name="T86" fmla="*/ 0 w 1323"/>
                <a:gd name="T87" fmla="*/ 0 h 910"/>
                <a:gd name="T88" fmla="*/ 0 w 1323"/>
                <a:gd name="T89" fmla="*/ 0 h 910"/>
                <a:gd name="T90" fmla="*/ 0 w 1323"/>
                <a:gd name="T91" fmla="*/ 0 h 910"/>
                <a:gd name="T92" fmla="*/ 0 w 1323"/>
                <a:gd name="T93" fmla="*/ 0 h 910"/>
                <a:gd name="T94" fmla="*/ 0 w 1323"/>
                <a:gd name="T95" fmla="*/ 0 h 910"/>
                <a:gd name="T96" fmla="*/ 0 w 1323"/>
                <a:gd name="T97" fmla="*/ 0 h 910"/>
                <a:gd name="T98" fmla="*/ 0 w 1323"/>
                <a:gd name="T99" fmla="*/ 0 h 910"/>
                <a:gd name="T100" fmla="*/ 0 w 1323"/>
                <a:gd name="T101" fmla="*/ 0 h 910"/>
                <a:gd name="T102" fmla="*/ 0 w 1323"/>
                <a:gd name="T103" fmla="*/ 0 h 910"/>
                <a:gd name="T104" fmla="*/ 0 w 1323"/>
                <a:gd name="T105" fmla="*/ 0 h 910"/>
                <a:gd name="T106" fmla="*/ 0 w 1323"/>
                <a:gd name="T107" fmla="*/ 0 h 910"/>
                <a:gd name="T108" fmla="*/ 0 w 1323"/>
                <a:gd name="T109" fmla="*/ 0 h 910"/>
                <a:gd name="T110" fmla="*/ 0 w 1323"/>
                <a:gd name="T111" fmla="*/ 0 h 910"/>
                <a:gd name="T112" fmla="*/ 0 w 1323"/>
                <a:gd name="T113" fmla="*/ 0 h 910"/>
                <a:gd name="T114" fmla="*/ 0 w 1323"/>
                <a:gd name="T115" fmla="*/ 0 h 910"/>
                <a:gd name="T116" fmla="*/ 0 w 1323"/>
                <a:gd name="T117" fmla="*/ 0 h 910"/>
                <a:gd name="T118" fmla="*/ 0 w 1323"/>
                <a:gd name="T119" fmla="*/ 0 h 910"/>
                <a:gd name="T120" fmla="*/ 0 w 1323"/>
                <a:gd name="T121" fmla="*/ 0 h 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3"/>
                <a:gd name="T184" fmla="*/ 0 h 910"/>
                <a:gd name="T185" fmla="*/ 1323 w 1323"/>
                <a:gd name="T186" fmla="*/ 910 h 91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3" h="910">
                  <a:moveTo>
                    <a:pt x="1323" y="69"/>
                  </a:moveTo>
                  <a:lnTo>
                    <a:pt x="1143" y="0"/>
                  </a:lnTo>
                  <a:lnTo>
                    <a:pt x="1139" y="15"/>
                  </a:lnTo>
                  <a:lnTo>
                    <a:pt x="1133" y="30"/>
                  </a:lnTo>
                  <a:lnTo>
                    <a:pt x="1126" y="50"/>
                  </a:lnTo>
                  <a:lnTo>
                    <a:pt x="1119" y="67"/>
                  </a:lnTo>
                  <a:lnTo>
                    <a:pt x="1112" y="84"/>
                  </a:lnTo>
                  <a:lnTo>
                    <a:pt x="1105" y="98"/>
                  </a:lnTo>
                  <a:lnTo>
                    <a:pt x="1097" y="116"/>
                  </a:lnTo>
                  <a:lnTo>
                    <a:pt x="1090" y="131"/>
                  </a:lnTo>
                  <a:lnTo>
                    <a:pt x="1081" y="149"/>
                  </a:lnTo>
                  <a:lnTo>
                    <a:pt x="1073" y="165"/>
                  </a:lnTo>
                  <a:lnTo>
                    <a:pt x="1063" y="181"/>
                  </a:lnTo>
                  <a:lnTo>
                    <a:pt x="1054" y="196"/>
                  </a:lnTo>
                  <a:lnTo>
                    <a:pt x="1045" y="209"/>
                  </a:lnTo>
                  <a:lnTo>
                    <a:pt x="1037" y="221"/>
                  </a:lnTo>
                  <a:lnTo>
                    <a:pt x="1028" y="235"/>
                  </a:lnTo>
                  <a:lnTo>
                    <a:pt x="1018" y="249"/>
                  </a:lnTo>
                  <a:lnTo>
                    <a:pt x="1007" y="264"/>
                  </a:lnTo>
                  <a:lnTo>
                    <a:pt x="997" y="278"/>
                  </a:lnTo>
                  <a:lnTo>
                    <a:pt x="990" y="288"/>
                  </a:lnTo>
                  <a:lnTo>
                    <a:pt x="981" y="301"/>
                  </a:lnTo>
                  <a:lnTo>
                    <a:pt x="968" y="316"/>
                  </a:lnTo>
                  <a:lnTo>
                    <a:pt x="955" y="331"/>
                  </a:lnTo>
                  <a:lnTo>
                    <a:pt x="938" y="350"/>
                  </a:lnTo>
                  <a:lnTo>
                    <a:pt x="922" y="367"/>
                  </a:lnTo>
                  <a:lnTo>
                    <a:pt x="905" y="386"/>
                  </a:lnTo>
                  <a:lnTo>
                    <a:pt x="888" y="403"/>
                  </a:lnTo>
                  <a:lnTo>
                    <a:pt x="867" y="420"/>
                  </a:lnTo>
                  <a:lnTo>
                    <a:pt x="851" y="434"/>
                  </a:lnTo>
                  <a:lnTo>
                    <a:pt x="834" y="448"/>
                  </a:lnTo>
                  <a:lnTo>
                    <a:pt x="814" y="463"/>
                  </a:lnTo>
                  <a:lnTo>
                    <a:pt x="792" y="479"/>
                  </a:lnTo>
                  <a:lnTo>
                    <a:pt x="769" y="495"/>
                  </a:lnTo>
                  <a:lnTo>
                    <a:pt x="748" y="509"/>
                  </a:lnTo>
                  <a:lnTo>
                    <a:pt x="724" y="524"/>
                  </a:lnTo>
                  <a:lnTo>
                    <a:pt x="699" y="539"/>
                  </a:lnTo>
                  <a:lnTo>
                    <a:pt x="675" y="550"/>
                  </a:lnTo>
                  <a:lnTo>
                    <a:pt x="652" y="562"/>
                  </a:lnTo>
                  <a:lnTo>
                    <a:pt x="630" y="572"/>
                  </a:lnTo>
                  <a:lnTo>
                    <a:pt x="609" y="582"/>
                  </a:lnTo>
                  <a:lnTo>
                    <a:pt x="585" y="592"/>
                  </a:lnTo>
                  <a:lnTo>
                    <a:pt x="562" y="600"/>
                  </a:lnTo>
                  <a:lnTo>
                    <a:pt x="539" y="608"/>
                  </a:lnTo>
                  <a:lnTo>
                    <a:pt x="513" y="616"/>
                  </a:lnTo>
                  <a:lnTo>
                    <a:pt x="492" y="623"/>
                  </a:lnTo>
                  <a:lnTo>
                    <a:pt x="465" y="630"/>
                  </a:lnTo>
                  <a:lnTo>
                    <a:pt x="439" y="637"/>
                  </a:lnTo>
                  <a:lnTo>
                    <a:pt x="412" y="643"/>
                  </a:lnTo>
                  <a:lnTo>
                    <a:pt x="384" y="647"/>
                  </a:lnTo>
                  <a:lnTo>
                    <a:pt x="356" y="652"/>
                  </a:lnTo>
                  <a:lnTo>
                    <a:pt x="330" y="654"/>
                  </a:lnTo>
                  <a:lnTo>
                    <a:pt x="304" y="656"/>
                  </a:lnTo>
                  <a:lnTo>
                    <a:pt x="273" y="658"/>
                  </a:lnTo>
                  <a:lnTo>
                    <a:pt x="247" y="658"/>
                  </a:lnTo>
                  <a:lnTo>
                    <a:pt x="216" y="658"/>
                  </a:lnTo>
                  <a:lnTo>
                    <a:pt x="216" y="592"/>
                  </a:lnTo>
                  <a:lnTo>
                    <a:pt x="0" y="744"/>
                  </a:lnTo>
                  <a:lnTo>
                    <a:pt x="216" y="910"/>
                  </a:lnTo>
                  <a:lnTo>
                    <a:pt x="216" y="846"/>
                  </a:lnTo>
                  <a:lnTo>
                    <a:pt x="251" y="846"/>
                  </a:lnTo>
                  <a:lnTo>
                    <a:pt x="282" y="845"/>
                  </a:lnTo>
                  <a:lnTo>
                    <a:pt x="314" y="843"/>
                  </a:lnTo>
                  <a:lnTo>
                    <a:pt x="343" y="841"/>
                  </a:lnTo>
                  <a:lnTo>
                    <a:pt x="371" y="838"/>
                  </a:lnTo>
                  <a:lnTo>
                    <a:pt x="397" y="835"/>
                  </a:lnTo>
                  <a:lnTo>
                    <a:pt x="426" y="830"/>
                  </a:lnTo>
                  <a:lnTo>
                    <a:pt x="451" y="826"/>
                  </a:lnTo>
                  <a:lnTo>
                    <a:pt x="475" y="821"/>
                  </a:lnTo>
                  <a:lnTo>
                    <a:pt x="502" y="815"/>
                  </a:lnTo>
                  <a:lnTo>
                    <a:pt x="535" y="807"/>
                  </a:lnTo>
                  <a:lnTo>
                    <a:pt x="561" y="800"/>
                  </a:lnTo>
                  <a:lnTo>
                    <a:pt x="586" y="792"/>
                  </a:lnTo>
                  <a:lnTo>
                    <a:pt x="610" y="784"/>
                  </a:lnTo>
                  <a:lnTo>
                    <a:pt x="639" y="774"/>
                  </a:lnTo>
                  <a:lnTo>
                    <a:pt x="665" y="763"/>
                  </a:lnTo>
                  <a:lnTo>
                    <a:pt x="690" y="753"/>
                  </a:lnTo>
                  <a:lnTo>
                    <a:pt x="714" y="743"/>
                  </a:lnTo>
                  <a:lnTo>
                    <a:pt x="741" y="729"/>
                  </a:lnTo>
                  <a:lnTo>
                    <a:pt x="767" y="716"/>
                  </a:lnTo>
                  <a:lnTo>
                    <a:pt x="791" y="705"/>
                  </a:lnTo>
                  <a:lnTo>
                    <a:pt x="814" y="691"/>
                  </a:lnTo>
                  <a:lnTo>
                    <a:pt x="835" y="679"/>
                  </a:lnTo>
                  <a:lnTo>
                    <a:pt x="858" y="664"/>
                  </a:lnTo>
                  <a:lnTo>
                    <a:pt x="878" y="651"/>
                  </a:lnTo>
                  <a:lnTo>
                    <a:pt x="903" y="635"/>
                  </a:lnTo>
                  <a:lnTo>
                    <a:pt x="926" y="618"/>
                  </a:lnTo>
                  <a:lnTo>
                    <a:pt x="946" y="601"/>
                  </a:lnTo>
                  <a:lnTo>
                    <a:pt x="967" y="584"/>
                  </a:lnTo>
                  <a:lnTo>
                    <a:pt x="987" y="568"/>
                  </a:lnTo>
                  <a:lnTo>
                    <a:pt x="1005" y="552"/>
                  </a:lnTo>
                  <a:lnTo>
                    <a:pt x="1021" y="537"/>
                  </a:lnTo>
                  <a:lnTo>
                    <a:pt x="1042" y="517"/>
                  </a:lnTo>
                  <a:lnTo>
                    <a:pt x="1060" y="496"/>
                  </a:lnTo>
                  <a:lnTo>
                    <a:pt x="1077" y="480"/>
                  </a:lnTo>
                  <a:lnTo>
                    <a:pt x="1094" y="461"/>
                  </a:lnTo>
                  <a:lnTo>
                    <a:pt x="1110" y="441"/>
                  </a:lnTo>
                  <a:lnTo>
                    <a:pt x="1127" y="420"/>
                  </a:lnTo>
                  <a:lnTo>
                    <a:pt x="1143" y="400"/>
                  </a:lnTo>
                  <a:lnTo>
                    <a:pt x="1158" y="380"/>
                  </a:lnTo>
                  <a:lnTo>
                    <a:pt x="1176" y="358"/>
                  </a:lnTo>
                  <a:lnTo>
                    <a:pt x="1188" y="340"/>
                  </a:lnTo>
                  <a:lnTo>
                    <a:pt x="1201" y="321"/>
                  </a:lnTo>
                  <a:lnTo>
                    <a:pt x="1209" y="309"/>
                  </a:lnTo>
                  <a:lnTo>
                    <a:pt x="1218" y="296"/>
                  </a:lnTo>
                  <a:lnTo>
                    <a:pt x="1225" y="286"/>
                  </a:lnTo>
                  <a:lnTo>
                    <a:pt x="1230" y="275"/>
                  </a:lnTo>
                  <a:lnTo>
                    <a:pt x="1237" y="264"/>
                  </a:lnTo>
                  <a:lnTo>
                    <a:pt x="1242" y="250"/>
                  </a:lnTo>
                  <a:lnTo>
                    <a:pt x="1249" y="236"/>
                  </a:lnTo>
                  <a:lnTo>
                    <a:pt x="1256" y="225"/>
                  </a:lnTo>
                  <a:lnTo>
                    <a:pt x="1262" y="214"/>
                  </a:lnTo>
                  <a:lnTo>
                    <a:pt x="1269" y="200"/>
                  </a:lnTo>
                  <a:lnTo>
                    <a:pt x="1276" y="187"/>
                  </a:lnTo>
                  <a:lnTo>
                    <a:pt x="1282" y="173"/>
                  </a:lnTo>
                  <a:lnTo>
                    <a:pt x="1290" y="158"/>
                  </a:lnTo>
                  <a:lnTo>
                    <a:pt x="1294" y="145"/>
                  </a:lnTo>
                  <a:lnTo>
                    <a:pt x="1300" y="134"/>
                  </a:lnTo>
                  <a:lnTo>
                    <a:pt x="1305" y="120"/>
                  </a:lnTo>
                  <a:lnTo>
                    <a:pt x="1310" y="106"/>
                  </a:lnTo>
                  <a:lnTo>
                    <a:pt x="1315" y="92"/>
                  </a:lnTo>
                  <a:lnTo>
                    <a:pt x="1318" y="82"/>
                  </a:lnTo>
                  <a:lnTo>
                    <a:pt x="1323" y="69"/>
                  </a:lnTo>
                  <a:close/>
                </a:path>
              </a:pathLst>
            </a:custGeom>
            <a:gradFill rotWithShape="0">
              <a:gsLst>
                <a:gs pos="0">
                  <a:srgbClr val="E6EFF7"/>
                </a:gs>
                <a:gs pos="100000">
                  <a:schemeClr val="accent1">
                    <a:lumMod val="9000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 sz="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8" name="Freeform 128"/>
            <p:cNvSpPr>
              <a:spLocks/>
            </p:cNvSpPr>
            <p:nvPr/>
          </p:nvSpPr>
          <p:spPr bwMode="gray">
            <a:xfrm rot="19209485" flipH="1">
              <a:off x="1229" y="3670"/>
              <a:ext cx="109" cy="84"/>
            </a:xfrm>
            <a:custGeom>
              <a:avLst/>
              <a:gdLst>
                <a:gd name="T0" fmla="*/ 0 w 1323"/>
                <a:gd name="T1" fmla="*/ 0 h 910"/>
                <a:gd name="T2" fmla="*/ 0 w 1323"/>
                <a:gd name="T3" fmla="*/ 0 h 910"/>
                <a:gd name="T4" fmla="*/ 0 w 1323"/>
                <a:gd name="T5" fmla="*/ 0 h 910"/>
                <a:gd name="T6" fmla="*/ 0 w 1323"/>
                <a:gd name="T7" fmla="*/ 0 h 910"/>
                <a:gd name="T8" fmla="*/ 0 w 1323"/>
                <a:gd name="T9" fmla="*/ 0 h 910"/>
                <a:gd name="T10" fmla="*/ 0 w 1323"/>
                <a:gd name="T11" fmla="*/ 0 h 910"/>
                <a:gd name="T12" fmla="*/ 0 w 1323"/>
                <a:gd name="T13" fmla="*/ 0 h 910"/>
                <a:gd name="T14" fmla="*/ 0 w 1323"/>
                <a:gd name="T15" fmla="*/ 0 h 910"/>
                <a:gd name="T16" fmla="*/ 0 w 1323"/>
                <a:gd name="T17" fmla="*/ 0 h 910"/>
                <a:gd name="T18" fmla="*/ 0 w 1323"/>
                <a:gd name="T19" fmla="*/ 0 h 910"/>
                <a:gd name="T20" fmla="*/ 0 w 1323"/>
                <a:gd name="T21" fmla="*/ 0 h 910"/>
                <a:gd name="T22" fmla="*/ 0 w 1323"/>
                <a:gd name="T23" fmla="*/ 0 h 910"/>
                <a:gd name="T24" fmla="*/ 0 w 1323"/>
                <a:gd name="T25" fmla="*/ 0 h 910"/>
                <a:gd name="T26" fmla="*/ 0 w 1323"/>
                <a:gd name="T27" fmla="*/ 0 h 910"/>
                <a:gd name="T28" fmla="*/ 0 w 1323"/>
                <a:gd name="T29" fmla="*/ 0 h 910"/>
                <a:gd name="T30" fmla="*/ 0 w 1323"/>
                <a:gd name="T31" fmla="*/ 0 h 910"/>
                <a:gd name="T32" fmla="*/ 0 w 1323"/>
                <a:gd name="T33" fmla="*/ 0 h 910"/>
                <a:gd name="T34" fmla="*/ 0 w 1323"/>
                <a:gd name="T35" fmla="*/ 0 h 910"/>
                <a:gd name="T36" fmla="*/ 0 w 1323"/>
                <a:gd name="T37" fmla="*/ 0 h 910"/>
                <a:gd name="T38" fmla="*/ 0 w 1323"/>
                <a:gd name="T39" fmla="*/ 0 h 910"/>
                <a:gd name="T40" fmla="*/ 0 w 1323"/>
                <a:gd name="T41" fmla="*/ 0 h 910"/>
                <a:gd name="T42" fmla="*/ 0 w 1323"/>
                <a:gd name="T43" fmla="*/ 0 h 910"/>
                <a:gd name="T44" fmla="*/ 0 w 1323"/>
                <a:gd name="T45" fmla="*/ 0 h 910"/>
                <a:gd name="T46" fmla="*/ 0 w 1323"/>
                <a:gd name="T47" fmla="*/ 0 h 910"/>
                <a:gd name="T48" fmla="*/ 0 w 1323"/>
                <a:gd name="T49" fmla="*/ 0 h 910"/>
                <a:gd name="T50" fmla="*/ 0 w 1323"/>
                <a:gd name="T51" fmla="*/ 0 h 910"/>
                <a:gd name="T52" fmla="*/ 0 w 1323"/>
                <a:gd name="T53" fmla="*/ 0 h 910"/>
                <a:gd name="T54" fmla="*/ 0 w 1323"/>
                <a:gd name="T55" fmla="*/ 0 h 910"/>
                <a:gd name="T56" fmla="*/ 0 w 1323"/>
                <a:gd name="T57" fmla="*/ 0 h 910"/>
                <a:gd name="T58" fmla="*/ 0 w 1323"/>
                <a:gd name="T59" fmla="*/ 0 h 910"/>
                <a:gd name="T60" fmla="*/ 0 w 1323"/>
                <a:gd name="T61" fmla="*/ 0 h 910"/>
                <a:gd name="T62" fmla="*/ 0 w 1323"/>
                <a:gd name="T63" fmla="*/ 0 h 910"/>
                <a:gd name="T64" fmla="*/ 0 w 1323"/>
                <a:gd name="T65" fmla="*/ 0 h 910"/>
                <a:gd name="T66" fmla="*/ 0 w 1323"/>
                <a:gd name="T67" fmla="*/ 0 h 910"/>
                <a:gd name="T68" fmla="*/ 0 w 1323"/>
                <a:gd name="T69" fmla="*/ 0 h 910"/>
                <a:gd name="T70" fmla="*/ 0 w 1323"/>
                <a:gd name="T71" fmla="*/ 0 h 910"/>
                <a:gd name="T72" fmla="*/ 0 w 1323"/>
                <a:gd name="T73" fmla="*/ 0 h 910"/>
                <a:gd name="T74" fmla="*/ 0 w 1323"/>
                <a:gd name="T75" fmla="*/ 0 h 910"/>
                <a:gd name="T76" fmla="*/ 0 w 1323"/>
                <a:gd name="T77" fmla="*/ 0 h 910"/>
                <a:gd name="T78" fmla="*/ 0 w 1323"/>
                <a:gd name="T79" fmla="*/ 0 h 910"/>
                <a:gd name="T80" fmla="*/ 0 w 1323"/>
                <a:gd name="T81" fmla="*/ 0 h 910"/>
                <a:gd name="T82" fmla="*/ 0 w 1323"/>
                <a:gd name="T83" fmla="*/ 0 h 910"/>
                <a:gd name="T84" fmla="*/ 0 w 1323"/>
                <a:gd name="T85" fmla="*/ 0 h 910"/>
                <a:gd name="T86" fmla="*/ 0 w 1323"/>
                <a:gd name="T87" fmla="*/ 0 h 910"/>
                <a:gd name="T88" fmla="*/ 0 w 1323"/>
                <a:gd name="T89" fmla="*/ 0 h 910"/>
                <a:gd name="T90" fmla="*/ 0 w 1323"/>
                <a:gd name="T91" fmla="*/ 0 h 910"/>
                <a:gd name="T92" fmla="*/ 0 w 1323"/>
                <a:gd name="T93" fmla="*/ 0 h 910"/>
                <a:gd name="T94" fmla="*/ 0 w 1323"/>
                <a:gd name="T95" fmla="*/ 0 h 910"/>
                <a:gd name="T96" fmla="*/ 0 w 1323"/>
                <a:gd name="T97" fmla="*/ 0 h 910"/>
                <a:gd name="T98" fmla="*/ 0 w 1323"/>
                <a:gd name="T99" fmla="*/ 0 h 910"/>
                <a:gd name="T100" fmla="*/ 0 w 1323"/>
                <a:gd name="T101" fmla="*/ 0 h 910"/>
                <a:gd name="T102" fmla="*/ 0 w 1323"/>
                <a:gd name="T103" fmla="*/ 0 h 910"/>
                <a:gd name="T104" fmla="*/ 0 w 1323"/>
                <a:gd name="T105" fmla="*/ 0 h 910"/>
                <a:gd name="T106" fmla="*/ 0 w 1323"/>
                <a:gd name="T107" fmla="*/ 0 h 910"/>
                <a:gd name="T108" fmla="*/ 0 w 1323"/>
                <a:gd name="T109" fmla="*/ 0 h 910"/>
                <a:gd name="T110" fmla="*/ 0 w 1323"/>
                <a:gd name="T111" fmla="*/ 0 h 910"/>
                <a:gd name="T112" fmla="*/ 0 w 1323"/>
                <a:gd name="T113" fmla="*/ 0 h 910"/>
                <a:gd name="T114" fmla="*/ 0 w 1323"/>
                <a:gd name="T115" fmla="*/ 0 h 910"/>
                <a:gd name="T116" fmla="*/ 0 w 1323"/>
                <a:gd name="T117" fmla="*/ 0 h 910"/>
                <a:gd name="T118" fmla="*/ 0 w 1323"/>
                <a:gd name="T119" fmla="*/ 0 h 910"/>
                <a:gd name="T120" fmla="*/ 0 w 1323"/>
                <a:gd name="T121" fmla="*/ 0 h 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23"/>
                <a:gd name="T184" fmla="*/ 0 h 910"/>
                <a:gd name="T185" fmla="*/ 1323 w 1323"/>
                <a:gd name="T186" fmla="*/ 910 h 91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23" h="910">
                  <a:moveTo>
                    <a:pt x="1323" y="69"/>
                  </a:moveTo>
                  <a:lnTo>
                    <a:pt x="1143" y="0"/>
                  </a:lnTo>
                  <a:lnTo>
                    <a:pt x="1139" y="15"/>
                  </a:lnTo>
                  <a:lnTo>
                    <a:pt x="1133" y="30"/>
                  </a:lnTo>
                  <a:lnTo>
                    <a:pt x="1126" y="50"/>
                  </a:lnTo>
                  <a:lnTo>
                    <a:pt x="1119" y="67"/>
                  </a:lnTo>
                  <a:lnTo>
                    <a:pt x="1112" y="84"/>
                  </a:lnTo>
                  <a:lnTo>
                    <a:pt x="1105" y="98"/>
                  </a:lnTo>
                  <a:lnTo>
                    <a:pt x="1097" y="116"/>
                  </a:lnTo>
                  <a:lnTo>
                    <a:pt x="1090" y="131"/>
                  </a:lnTo>
                  <a:lnTo>
                    <a:pt x="1081" y="149"/>
                  </a:lnTo>
                  <a:lnTo>
                    <a:pt x="1073" y="165"/>
                  </a:lnTo>
                  <a:lnTo>
                    <a:pt x="1063" y="181"/>
                  </a:lnTo>
                  <a:lnTo>
                    <a:pt x="1054" y="196"/>
                  </a:lnTo>
                  <a:lnTo>
                    <a:pt x="1045" y="209"/>
                  </a:lnTo>
                  <a:lnTo>
                    <a:pt x="1037" y="221"/>
                  </a:lnTo>
                  <a:lnTo>
                    <a:pt x="1028" y="235"/>
                  </a:lnTo>
                  <a:lnTo>
                    <a:pt x="1018" y="249"/>
                  </a:lnTo>
                  <a:lnTo>
                    <a:pt x="1007" y="264"/>
                  </a:lnTo>
                  <a:lnTo>
                    <a:pt x="997" y="278"/>
                  </a:lnTo>
                  <a:lnTo>
                    <a:pt x="990" y="288"/>
                  </a:lnTo>
                  <a:lnTo>
                    <a:pt x="981" y="301"/>
                  </a:lnTo>
                  <a:lnTo>
                    <a:pt x="968" y="316"/>
                  </a:lnTo>
                  <a:lnTo>
                    <a:pt x="955" y="331"/>
                  </a:lnTo>
                  <a:lnTo>
                    <a:pt x="938" y="350"/>
                  </a:lnTo>
                  <a:lnTo>
                    <a:pt x="922" y="367"/>
                  </a:lnTo>
                  <a:lnTo>
                    <a:pt x="905" y="386"/>
                  </a:lnTo>
                  <a:lnTo>
                    <a:pt x="888" y="403"/>
                  </a:lnTo>
                  <a:lnTo>
                    <a:pt x="867" y="420"/>
                  </a:lnTo>
                  <a:lnTo>
                    <a:pt x="851" y="434"/>
                  </a:lnTo>
                  <a:lnTo>
                    <a:pt x="834" y="448"/>
                  </a:lnTo>
                  <a:lnTo>
                    <a:pt x="814" y="463"/>
                  </a:lnTo>
                  <a:lnTo>
                    <a:pt x="792" y="479"/>
                  </a:lnTo>
                  <a:lnTo>
                    <a:pt x="769" y="495"/>
                  </a:lnTo>
                  <a:lnTo>
                    <a:pt x="748" y="509"/>
                  </a:lnTo>
                  <a:lnTo>
                    <a:pt x="724" y="524"/>
                  </a:lnTo>
                  <a:lnTo>
                    <a:pt x="699" y="539"/>
                  </a:lnTo>
                  <a:lnTo>
                    <a:pt x="675" y="550"/>
                  </a:lnTo>
                  <a:lnTo>
                    <a:pt x="652" y="562"/>
                  </a:lnTo>
                  <a:lnTo>
                    <a:pt x="630" y="572"/>
                  </a:lnTo>
                  <a:lnTo>
                    <a:pt x="609" y="582"/>
                  </a:lnTo>
                  <a:lnTo>
                    <a:pt x="585" y="592"/>
                  </a:lnTo>
                  <a:lnTo>
                    <a:pt x="562" y="600"/>
                  </a:lnTo>
                  <a:lnTo>
                    <a:pt x="539" y="608"/>
                  </a:lnTo>
                  <a:lnTo>
                    <a:pt x="513" y="616"/>
                  </a:lnTo>
                  <a:lnTo>
                    <a:pt x="492" y="623"/>
                  </a:lnTo>
                  <a:lnTo>
                    <a:pt x="465" y="630"/>
                  </a:lnTo>
                  <a:lnTo>
                    <a:pt x="439" y="637"/>
                  </a:lnTo>
                  <a:lnTo>
                    <a:pt x="412" y="643"/>
                  </a:lnTo>
                  <a:lnTo>
                    <a:pt x="384" y="647"/>
                  </a:lnTo>
                  <a:lnTo>
                    <a:pt x="356" y="652"/>
                  </a:lnTo>
                  <a:lnTo>
                    <a:pt x="330" y="654"/>
                  </a:lnTo>
                  <a:lnTo>
                    <a:pt x="304" y="656"/>
                  </a:lnTo>
                  <a:lnTo>
                    <a:pt x="273" y="658"/>
                  </a:lnTo>
                  <a:lnTo>
                    <a:pt x="247" y="658"/>
                  </a:lnTo>
                  <a:lnTo>
                    <a:pt x="216" y="658"/>
                  </a:lnTo>
                  <a:lnTo>
                    <a:pt x="216" y="592"/>
                  </a:lnTo>
                  <a:lnTo>
                    <a:pt x="0" y="744"/>
                  </a:lnTo>
                  <a:lnTo>
                    <a:pt x="216" y="910"/>
                  </a:lnTo>
                  <a:lnTo>
                    <a:pt x="216" y="846"/>
                  </a:lnTo>
                  <a:lnTo>
                    <a:pt x="251" y="846"/>
                  </a:lnTo>
                  <a:lnTo>
                    <a:pt x="282" y="845"/>
                  </a:lnTo>
                  <a:lnTo>
                    <a:pt x="314" y="843"/>
                  </a:lnTo>
                  <a:lnTo>
                    <a:pt x="343" y="841"/>
                  </a:lnTo>
                  <a:lnTo>
                    <a:pt x="371" y="838"/>
                  </a:lnTo>
                  <a:lnTo>
                    <a:pt x="397" y="835"/>
                  </a:lnTo>
                  <a:lnTo>
                    <a:pt x="426" y="830"/>
                  </a:lnTo>
                  <a:lnTo>
                    <a:pt x="451" y="826"/>
                  </a:lnTo>
                  <a:lnTo>
                    <a:pt x="475" y="821"/>
                  </a:lnTo>
                  <a:lnTo>
                    <a:pt x="502" y="815"/>
                  </a:lnTo>
                  <a:lnTo>
                    <a:pt x="535" y="807"/>
                  </a:lnTo>
                  <a:lnTo>
                    <a:pt x="561" y="800"/>
                  </a:lnTo>
                  <a:lnTo>
                    <a:pt x="586" y="792"/>
                  </a:lnTo>
                  <a:lnTo>
                    <a:pt x="610" y="784"/>
                  </a:lnTo>
                  <a:lnTo>
                    <a:pt x="639" y="774"/>
                  </a:lnTo>
                  <a:lnTo>
                    <a:pt x="665" y="763"/>
                  </a:lnTo>
                  <a:lnTo>
                    <a:pt x="690" y="753"/>
                  </a:lnTo>
                  <a:lnTo>
                    <a:pt x="714" y="743"/>
                  </a:lnTo>
                  <a:lnTo>
                    <a:pt x="741" y="729"/>
                  </a:lnTo>
                  <a:lnTo>
                    <a:pt x="767" y="716"/>
                  </a:lnTo>
                  <a:lnTo>
                    <a:pt x="791" y="705"/>
                  </a:lnTo>
                  <a:lnTo>
                    <a:pt x="814" y="691"/>
                  </a:lnTo>
                  <a:lnTo>
                    <a:pt x="835" y="679"/>
                  </a:lnTo>
                  <a:lnTo>
                    <a:pt x="858" y="664"/>
                  </a:lnTo>
                  <a:lnTo>
                    <a:pt x="878" y="651"/>
                  </a:lnTo>
                  <a:lnTo>
                    <a:pt x="903" y="635"/>
                  </a:lnTo>
                  <a:lnTo>
                    <a:pt x="926" y="618"/>
                  </a:lnTo>
                  <a:lnTo>
                    <a:pt x="946" y="601"/>
                  </a:lnTo>
                  <a:lnTo>
                    <a:pt x="967" y="584"/>
                  </a:lnTo>
                  <a:lnTo>
                    <a:pt x="987" y="568"/>
                  </a:lnTo>
                  <a:lnTo>
                    <a:pt x="1005" y="552"/>
                  </a:lnTo>
                  <a:lnTo>
                    <a:pt x="1021" y="537"/>
                  </a:lnTo>
                  <a:lnTo>
                    <a:pt x="1042" y="517"/>
                  </a:lnTo>
                  <a:lnTo>
                    <a:pt x="1060" y="496"/>
                  </a:lnTo>
                  <a:lnTo>
                    <a:pt x="1077" y="480"/>
                  </a:lnTo>
                  <a:lnTo>
                    <a:pt x="1094" y="461"/>
                  </a:lnTo>
                  <a:lnTo>
                    <a:pt x="1110" y="441"/>
                  </a:lnTo>
                  <a:lnTo>
                    <a:pt x="1127" y="420"/>
                  </a:lnTo>
                  <a:lnTo>
                    <a:pt x="1143" y="400"/>
                  </a:lnTo>
                  <a:lnTo>
                    <a:pt x="1158" y="380"/>
                  </a:lnTo>
                  <a:lnTo>
                    <a:pt x="1176" y="358"/>
                  </a:lnTo>
                  <a:lnTo>
                    <a:pt x="1188" y="340"/>
                  </a:lnTo>
                  <a:lnTo>
                    <a:pt x="1201" y="321"/>
                  </a:lnTo>
                  <a:lnTo>
                    <a:pt x="1209" y="309"/>
                  </a:lnTo>
                  <a:lnTo>
                    <a:pt x="1218" y="296"/>
                  </a:lnTo>
                  <a:lnTo>
                    <a:pt x="1225" y="286"/>
                  </a:lnTo>
                  <a:lnTo>
                    <a:pt x="1230" y="275"/>
                  </a:lnTo>
                  <a:lnTo>
                    <a:pt x="1237" y="264"/>
                  </a:lnTo>
                  <a:lnTo>
                    <a:pt x="1242" y="250"/>
                  </a:lnTo>
                  <a:lnTo>
                    <a:pt x="1249" y="236"/>
                  </a:lnTo>
                  <a:lnTo>
                    <a:pt x="1256" y="225"/>
                  </a:lnTo>
                  <a:lnTo>
                    <a:pt x="1262" y="214"/>
                  </a:lnTo>
                  <a:lnTo>
                    <a:pt x="1269" y="200"/>
                  </a:lnTo>
                  <a:lnTo>
                    <a:pt x="1276" y="187"/>
                  </a:lnTo>
                  <a:lnTo>
                    <a:pt x="1282" y="173"/>
                  </a:lnTo>
                  <a:lnTo>
                    <a:pt x="1290" y="158"/>
                  </a:lnTo>
                  <a:lnTo>
                    <a:pt x="1294" y="145"/>
                  </a:lnTo>
                  <a:lnTo>
                    <a:pt x="1300" y="134"/>
                  </a:lnTo>
                  <a:lnTo>
                    <a:pt x="1305" y="120"/>
                  </a:lnTo>
                  <a:lnTo>
                    <a:pt x="1310" y="106"/>
                  </a:lnTo>
                  <a:lnTo>
                    <a:pt x="1315" y="92"/>
                  </a:lnTo>
                  <a:lnTo>
                    <a:pt x="1318" y="82"/>
                  </a:lnTo>
                  <a:lnTo>
                    <a:pt x="1323" y="69"/>
                  </a:lnTo>
                  <a:close/>
                </a:path>
              </a:pathLst>
            </a:custGeom>
            <a:gradFill rotWithShape="0">
              <a:gsLst>
                <a:gs pos="0">
                  <a:srgbClr val="E6EFF7"/>
                </a:gs>
                <a:gs pos="100000">
                  <a:schemeClr val="accent1">
                    <a:lumMod val="90000"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 sz="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9" name="Group 129"/>
            <p:cNvGrpSpPr>
              <a:grpSpLocks/>
            </p:cNvGrpSpPr>
            <p:nvPr/>
          </p:nvGrpSpPr>
          <p:grpSpPr bwMode="auto">
            <a:xfrm>
              <a:off x="435" y="3428"/>
              <a:ext cx="571" cy="252"/>
              <a:chOff x="289" y="3453"/>
              <a:chExt cx="571" cy="252"/>
            </a:xfrm>
          </p:grpSpPr>
          <p:sp>
            <p:nvSpPr>
              <p:cNvPr id="162" name="AutoShape 130"/>
              <p:cNvSpPr>
                <a:spLocks noChangeArrowheads="1"/>
              </p:cNvSpPr>
              <p:nvPr/>
            </p:nvSpPr>
            <p:spPr bwMode="auto">
              <a:xfrm rot="10800000" flipH="1" flipV="1">
                <a:off x="651" y="3453"/>
                <a:ext cx="209" cy="252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lumMod val="5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 type="none" w="sm" len="sm"/>
              </a:ln>
            </p:spPr>
            <p:txBody>
              <a:bodyPr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5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163" name="AutoShape 131"/>
              <p:cNvSpPr>
                <a:spLocks noChangeArrowheads="1"/>
              </p:cNvSpPr>
              <p:nvPr/>
            </p:nvSpPr>
            <p:spPr bwMode="auto">
              <a:xfrm rot="10800000" flipH="1" flipV="1">
                <a:off x="470" y="3453"/>
                <a:ext cx="208" cy="252"/>
              </a:xfrm>
              <a:prstGeom prst="chevron">
                <a:avLst>
                  <a:gd name="adj" fmla="val 25000"/>
                </a:avLst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 type="none" w="sm" len="sm"/>
              </a:ln>
            </p:spPr>
            <p:txBody>
              <a:bodyPr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5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164" name="AutoShape 132"/>
              <p:cNvSpPr>
                <a:spLocks noChangeArrowheads="1"/>
              </p:cNvSpPr>
              <p:nvPr/>
            </p:nvSpPr>
            <p:spPr bwMode="auto">
              <a:xfrm flipV="1">
                <a:off x="289" y="3453"/>
                <a:ext cx="208" cy="252"/>
              </a:xfrm>
              <a:prstGeom prst="chevron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 type="none" w="sm" len="sm"/>
              </a:ln>
            </p:spPr>
            <p:txBody>
              <a:bodyPr rot="10800000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5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165" name="Text Box 133"/>
              <p:cNvSpPr txBox="1">
                <a:spLocks noChangeArrowheads="1"/>
              </p:cNvSpPr>
              <p:nvPr/>
            </p:nvSpPr>
            <p:spPr bwMode="auto">
              <a:xfrm>
                <a:off x="501" y="3515"/>
                <a:ext cx="149" cy="11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kumimoji="0" lang="ko-KR" altLang="en-US" sz="6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도구</a:t>
                </a:r>
              </a:p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kumimoji="0" lang="ko-KR" altLang="en-US" sz="6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결정</a:t>
                </a:r>
              </a:p>
            </p:txBody>
          </p:sp>
          <p:sp>
            <p:nvSpPr>
              <p:cNvPr id="166" name="Text Box 134"/>
              <p:cNvSpPr txBox="1">
                <a:spLocks noChangeArrowheads="1"/>
              </p:cNvSpPr>
              <p:nvPr/>
            </p:nvSpPr>
            <p:spPr bwMode="auto">
              <a:xfrm>
                <a:off x="659" y="3515"/>
                <a:ext cx="200" cy="11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kumimoji="0" lang="ko-KR" altLang="en-US" sz="6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계획</a:t>
                </a:r>
              </a:p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kumimoji="0" lang="ko-KR" altLang="en-US" sz="6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수립</a:t>
                </a:r>
              </a:p>
            </p:txBody>
          </p:sp>
          <p:sp>
            <p:nvSpPr>
              <p:cNvPr id="167" name="Text Box 135"/>
              <p:cNvSpPr txBox="1">
                <a:spLocks noChangeArrowheads="1"/>
              </p:cNvSpPr>
              <p:nvPr/>
            </p:nvSpPr>
            <p:spPr bwMode="auto">
              <a:xfrm>
                <a:off x="321" y="3487"/>
                <a:ext cx="160" cy="16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  <a:spcBef>
                    <a:spcPct val="40000"/>
                  </a:spcBef>
                  <a:defRPr/>
                </a:pPr>
                <a:r>
                  <a:rPr kumimoji="0" lang="ko-KR" altLang="en-US" sz="6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프로토</a:t>
                </a:r>
                <a:br>
                  <a:rPr kumimoji="0" lang="ko-KR" altLang="en-US" sz="6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</a:br>
                <a:r>
                  <a:rPr kumimoji="0" lang="ko-KR" altLang="en-US" sz="6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타이핑 </a:t>
                </a:r>
                <a:br>
                  <a:rPr kumimoji="0" lang="ko-KR" altLang="en-US" sz="6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</a:br>
                <a:r>
                  <a:rPr kumimoji="0" lang="ko-KR" altLang="en-US" sz="6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범위</a:t>
                </a:r>
                <a:br>
                  <a:rPr kumimoji="0" lang="ko-KR" altLang="en-US" sz="6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</a:br>
                <a:r>
                  <a:rPr kumimoji="0" lang="ko-KR" altLang="en-US" sz="6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결정</a:t>
                </a:r>
              </a:p>
            </p:txBody>
          </p:sp>
        </p:grpSp>
        <p:grpSp>
          <p:nvGrpSpPr>
            <p:cNvPr id="150" name="Group 186"/>
            <p:cNvGrpSpPr>
              <a:grpSpLocks/>
            </p:cNvGrpSpPr>
            <p:nvPr/>
          </p:nvGrpSpPr>
          <p:grpSpPr bwMode="auto">
            <a:xfrm>
              <a:off x="1334" y="3338"/>
              <a:ext cx="90" cy="88"/>
              <a:chOff x="1173" y="3363"/>
              <a:chExt cx="90" cy="88"/>
            </a:xfrm>
          </p:grpSpPr>
          <p:pic>
            <p:nvPicPr>
              <p:cNvPr id="160" name="Picture 187" descr="aqua_1_butt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48" t="7022" r="68864" b="88792"/>
              <a:stretch>
                <a:fillRect/>
              </a:stretch>
            </p:blipFill>
            <p:spPr bwMode="auto">
              <a:xfrm>
                <a:off x="1173" y="3363"/>
                <a:ext cx="90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1" name="Text Box 188"/>
              <p:cNvSpPr txBox="1">
                <a:spLocks noChangeArrowheads="1"/>
              </p:cNvSpPr>
              <p:nvPr/>
            </p:nvSpPr>
            <p:spPr bwMode="auto">
              <a:xfrm>
                <a:off x="1204" y="3386"/>
                <a:ext cx="22" cy="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</a:pPr>
                <a:r>
                  <a:rPr kumimoji="0" lang="en-US" altLang="ko-KR" sz="5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</a:p>
            </p:txBody>
          </p:sp>
        </p:grpSp>
        <p:grpSp>
          <p:nvGrpSpPr>
            <p:cNvPr id="151" name="Group 189"/>
            <p:cNvGrpSpPr>
              <a:grpSpLocks/>
            </p:cNvGrpSpPr>
            <p:nvPr/>
          </p:nvGrpSpPr>
          <p:grpSpPr bwMode="auto">
            <a:xfrm>
              <a:off x="1068" y="3338"/>
              <a:ext cx="90" cy="88"/>
              <a:chOff x="907" y="3363"/>
              <a:chExt cx="90" cy="88"/>
            </a:xfrm>
          </p:grpSpPr>
          <p:pic>
            <p:nvPicPr>
              <p:cNvPr id="158" name="Picture 190" descr="aqua_1_butt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48" t="7022" r="68864" b="88792"/>
              <a:stretch>
                <a:fillRect/>
              </a:stretch>
            </p:blipFill>
            <p:spPr bwMode="auto">
              <a:xfrm>
                <a:off x="907" y="3363"/>
                <a:ext cx="90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9" name="Text Box 191"/>
              <p:cNvSpPr txBox="1">
                <a:spLocks noChangeArrowheads="1"/>
              </p:cNvSpPr>
              <p:nvPr/>
            </p:nvSpPr>
            <p:spPr bwMode="auto">
              <a:xfrm>
                <a:off x="932" y="3386"/>
                <a:ext cx="22" cy="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</a:pPr>
                <a:r>
                  <a:rPr kumimoji="0" lang="en-US" altLang="ko-KR" sz="5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</a:p>
            </p:txBody>
          </p:sp>
        </p:grpSp>
        <p:grpSp>
          <p:nvGrpSpPr>
            <p:cNvPr id="152" name="Group 192"/>
            <p:cNvGrpSpPr>
              <a:grpSpLocks/>
            </p:cNvGrpSpPr>
            <p:nvPr/>
          </p:nvGrpSpPr>
          <p:grpSpPr bwMode="auto">
            <a:xfrm>
              <a:off x="1068" y="3551"/>
              <a:ext cx="90" cy="88"/>
              <a:chOff x="907" y="3363"/>
              <a:chExt cx="90" cy="88"/>
            </a:xfrm>
          </p:grpSpPr>
          <p:pic>
            <p:nvPicPr>
              <p:cNvPr id="156" name="Picture 193" descr="aqua_1_butt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48" t="7022" r="68864" b="88792"/>
              <a:stretch>
                <a:fillRect/>
              </a:stretch>
            </p:blipFill>
            <p:spPr bwMode="auto">
              <a:xfrm>
                <a:off x="907" y="3363"/>
                <a:ext cx="90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7" name="Text Box 194"/>
              <p:cNvSpPr txBox="1">
                <a:spLocks noChangeArrowheads="1"/>
              </p:cNvSpPr>
              <p:nvPr/>
            </p:nvSpPr>
            <p:spPr bwMode="auto">
              <a:xfrm>
                <a:off x="935" y="3381"/>
                <a:ext cx="22" cy="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</a:pPr>
                <a:r>
                  <a:rPr kumimoji="0" lang="en-US" altLang="ko-KR" sz="5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</a:t>
                </a:r>
              </a:p>
            </p:txBody>
          </p:sp>
        </p:grpSp>
        <p:grpSp>
          <p:nvGrpSpPr>
            <p:cNvPr id="153" name="Group 195"/>
            <p:cNvGrpSpPr>
              <a:grpSpLocks/>
            </p:cNvGrpSpPr>
            <p:nvPr/>
          </p:nvGrpSpPr>
          <p:grpSpPr bwMode="auto">
            <a:xfrm>
              <a:off x="1400" y="3551"/>
              <a:ext cx="90" cy="88"/>
              <a:chOff x="907" y="3363"/>
              <a:chExt cx="90" cy="88"/>
            </a:xfrm>
          </p:grpSpPr>
          <p:pic>
            <p:nvPicPr>
              <p:cNvPr id="154" name="Picture 196" descr="aqua_1_butt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48" t="7022" r="68864" b="88792"/>
              <a:stretch>
                <a:fillRect/>
              </a:stretch>
            </p:blipFill>
            <p:spPr bwMode="auto">
              <a:xfrm>
                <a:off x="907" y="3363"/>
                <a:ext cx="90" cy="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Text Box 197"/>
              <p:cNvSpPr txBox="1">
                <a:spLocks noChangeArrowheads="1"/>
              </p:cNvSpPr>
              <p:nvPr/>
            </p:nvSpPr>
            <p:spPr bwMode="auto">
              <a:xfrm>
                <a:off x="942" y="3383"/>
                <a:ext cx="22" cy="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40000"/>
                  </a:spcBef>
                </a:pPr>
                <a:r>
                  <a:rPr kumimoji="0" lang="en-US" altLang="ko-KR" sz="500" dirty="0">
                    <a:solidFill>
                      <a:srgbClr val="00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</a:p>
            </p:txBody>
          </p:sp>
        </p:grpSp>
      </p:grpSp>
      <p:grpSp>
        <p:nvGrpSpPr>
          <p:cNvPr id="100" name="Group 144"/>
          <p:cNvGrpSpPr>
            <a:grpSpLocks/>
          </p:cNvGrpSpPr>
          <p:nvPr/>
        </p:nvGrpSpPr>
        <p:grpSpPr bwMode="auto">
          <a:xfrm>
            <a:off x="860729" y="8555665"/>
            <a:ext cx="1462491" cy="817111"/>
            <a:chOff x="536" y="5433"/>
            <a:chExt cx="782" cy="364"/>
          </a:xfrm>
        </p:grpSpPr>
        <p:pic>
          <p:nvPicPr>
            <p:cNvPr id="137" name="Picture 14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53" t="13535" r="15874" b="34010"/>
            <a:stretch>
              <a:fillRect/>
            </a:stretch>
          </p:blipFill>
          <p:spPr bwMode="auto">
            <a:xfrm>
              <a:off x="536" y="5433"/>
              <a:ext cx="626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" name="Rectangle 146"/>
            <p:cNvSpPr>
              <a:spLocks noChangeArrowheads="1"/>
            </p:cNvSpPr>
            <p:nvPr/>
          </p:nvSpPr>
          <p:spPr bwMode="auto">
            <a:xfrm rot="-873650">
              <a:off x="878" y="5516"/>
              <a:ext cx="440" cy="15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94B8D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40000"/>
                </a:spcBef>
                <a:defRPr/>
              </a:pPr>
              <a:r>
                <a:rPr kumimoji="0"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Tailoring</a:t>
              </a:r>
            </a:p>
          </p:txBody>
        </p:sp>
      </p:grpSp>
      <p:sp>
        <p:nvSpPr>
          <p:cNvPr id="101" name="AutoShape 157"/>
          <p:cNvSpPr>
            <a:spLocks noChangeArrowheads="1"/>
          </p:cNvSpPr>
          <p:nvPr/>
        </p:nvSpPr>
        <p:spPr bwMode="auto">
          <a:xfrm flipH="1">
            <a:off x="403495" y="2772903"/>
            <a:ext cx="2198688" cy="1158302"/>
          </a:xfrm>
          <a:prstGeom prst="roundRect">
            <a:avLst>
              <a:gd name="adj" fmla="val 4708"/>
            </a:avLst>
          </a:prstGeom>
          <a:noFill/>
          <a:ln w="127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just" eaLnBrk="1" hangingPunct="1">
              <a:spcBef>
                <a:spcPct val="40000"/>
              </a:spcBef>
              <a:defRPr/>
            </a:pPr>
            <a:endParaRPr kumimoji="0" lang="ko-KR" altLang="en-US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102" name="AutoShape 174"/>
          <p:cNvSpPr>
            <a:spLocks noChangeArrowheads="1"/>
          </p:cNvSpPr>
          <p:nvPr/>
        </p:nvSpPr>
        <p:spPr bwMode="auto">
          <a:xfrm flipH="1">
            <a:off x="403495" y="4137670"/>
            <a:ext cx="2198688" cy="1161802"/>
          </a:xfrm>
          <a:prstGeom prst="roundRect">
            <a:avLst>
              <a:gd name="adj" fmla="val 4708"/>
            </a:avLst>
          </a:prstGeom>
          <a:noFill/>
          <a:ln w="127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just" eaLnBrk="1" hangingPunct="1">
              <a:spcBef>
                <a:spcPct val="40000"/>
              </a:spcBef>
              <a:defRPr/>
            </a:pPr>
            <a:endParaRPr kumimoji="0" lang="ko-KR" altLang="en-US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grpSp>
        <p:nvGrpSpPr>
          <p:cNvPr id="103" name="Group 175"/>
          <p:cNvGrpSpPr>
            <a:grpSpLocks/>
          </p:cNvGrpSpPr>
          <p:nvPr/>
        </p:nvGrpSpPr>
        <p:grpSpPr bwMode="auto">
          <a:xfrm>
            <a:off x="502535" y="4013440"/>
            <a:ext cx="1997307" cy="295700"/>
            <a:chOff x="-833" y="1954"/>
            <a:chExt cx="1092" cy="139"/>
          </a:xfrm>
        </p:grpSpPr>
        <p:grpSp>
          <p:nvGrpSpPr>
            <p:cNvPr id="133" name="Group 176"/>
            <p:cNvGrpSpPr>
              <a:grpSpLocks/>
            </p:cNvGrpSpPr>
            <p:nvPr/>
          </p:nvGrpSpPr>
          <p:grpSpPr bwMode="auto">
            <a:xfrm>
              <a:off x="-833" y="1954"/>
              <a:ext cx="1092" cy="139"/>
              <a:chOff x="957" y="3368"/>
              <a:chExt cx="592" cy="117"/>
            </a:xfrm>
          </p:grpSpPr>
          <p:sp>
            <p:nvSpPr>
              <p:cNvPr id="135" name="AutoShape 177"/>
              <p:cNvSpPr>
                <a:spLocks noChangeArrowheads="1"/>
              </p:cNvSpPr>
              <p:nvPr/>
            </p:nvSpPr>
            <p:spPr bwMode="auto">
              <a:xfrm>
                <a:off x="957" y="3368"/>
                <a:ext cx="592" cy="117"/>
              </a:xfrm>
              <a:prstGeom prst="roundRect">
                <a:avLst>
                  <a:gd name="adj" fmla="val 43171"/>
                </a:avLst>
              </a:prstGeom>
              <a:solidFill>
                <a:schemeClr val="accent1"/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>
                <a:outerShdw dist="12700" dir="5400000" algn="ctr" rotWithShape="0">
                  <a:schemeClr val="accent1">
                    <a:lumMod val="25000"/>
                  </a:schemeClr>
                </a:outerShdw>
              </a:effectLst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6" name="AutoShape 178"/>
              <p:cNvSpPr>
                <a:spLocks noChangeArrowheads="1"/>
              </p:cNvSpPr>
              <p:nvPr/>
            </p:nvSpPr>
            <p:spPr bwMode="auto">
              <a:xfrm>
                <a:off x="980" y="3383"/>
                <a:ext cx="546" cy="5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</p:grpSp>
        <p:sp>
          <p:nvSpPr>
            <p:cNvPr id="134" name="Text Box 179"/>
            <p:cNvSpPr txBox="1">
              <a:spLocks noChangeArrowheads="1"/>
            </p:cNvSpPr>
            <p:nvPr/>
          </p:nvSpPr>
          <p:spPr bwMode="auto">
            <a:xfrm>
              <a:off x="-788" y="1984"/>
              <a:ext cx="1004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spcBef>
                  <a:spcPct val="40000"/>
                </a:spcBef>
                <a:defRPr/>
              </a:pPr>
              <a:r>
                <a:rPr kumimoji="0"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시스템 특성 반영</a:t>
              </a:r>
            </a:p>
          </p:txBody>
        </p:sp>
      </p:grpSp>
      <p:sp>
        <p:nvSpPr>
          <p:cNvPr id="104" name="AutoShape 180"/>
          <p:cNvSpPr>
            <a:spLocks noChangeArrowheads="1"/>
          </p:cNvSpPr>
          <p:nvPr/>
        </p:nvSpPr>
        <p:spPr bwMode="auto">
          <a:xfrm flipH="1">
            <a:off x="403495" y="5476191"/>
            <a:ext cx="2198688" cy="1160053"/>
          </a:xfrm>
          <a:prstGeom prst="roundRect">
            <a:avLst>
              <a:gd name="adj" fmla="val 4708"/>
            </a:avLst>
          </a:prstGeom>
          <a:noFill/>
          <a:ln w="127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just" eaLnBrk="1" hangingPunct="1">
              <a:spcBef>
                <a:spcPct val="40000"/>
              </a:spcBef>
              <a:defRPr/>
            </a:pPr>
            <a:endParaRPr kumimoji="0" lang="ko-KR" altLang="en-US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105" name="AutoShape 198"/>
          <p:cNvSpPr>
            <a:spLocks noChangeArrowheads="1"/>
          </p:cNvSpPr>
          <p:nvPr/>
        </p:nvSpPr>
        <p:spPr bwMode="auto">
          <a:xfrm flipH="1">
            <a:off x="403495" y="6812963"/>
            <a:ext cx="2198688" cy="1163552"/>
          </a:xfrm>
          <a:prstGeom prst="roundRect">
            <a:avLst>
              <a:gd name="adj" fmla="val 4708"/>
            </a:avLst>
          </a:prstGeom>
          <a:noFill/>
          <a:ln w="127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just" eaLnBrk="1" hangingPunct="1">
              <a:spcBef>
                <a:spcPct val="40000"/>
              </a:spcBef>
              <a:defRPr/>
            </a:pPr>
            <a:endParaRPr kumimoji="0" lang="ko-KR" altLang="en-US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106" name="AutoShape 210"/>
          <p:cNvSpPr>
            <a:spLocks noChangeArrowheads="1"/>
          </p:cNvSpPr>
          <p:nvPr/>
        </p:nvSpPr>
        <p:spPr bwMode="auto">
          <a:xfrm flipH="1">
            <a:off x="391940" y="8294960"/>
            <a:ext cx="2198688" cy="1161802"/>
          </a:xfrm>
          <a:prstGeom prst="roundRect">
            <a:avLst>
              <a:gd name="adj" fmla="val 4708"/>
            </a:avLst>
          </a:prstGeom>
          <a:noFill/>
          <a:ln w="127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just" eaLnBrk="1" hangingPunct="1">
              <a:spcBef>
                <a:spcPct val="40000"/>
              </a:spcBef>
              <a:defRPr/>
            </a:pPr>
            <a:endParaRPr kumimoji="0" lang="ko-KR" altLang="en-US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107" name="AutoShape 193"/>
          <p:cNvSpPr>
            <a:spLocks noChangeArrowheads="1"/>
          </p:cNvSpPr>
          <p:nvPr/>
        </p:nvSpPr>
        <p:spPr bwMode="auto">
          <a:xfrm>
            <a:off x="2730935" y="2688917"/>
            <a:ext cx="3722253" cy="1252786"/>
          </a:xfrm>
          <a:prstGeom prst="roundRect">
            <a:avLst>
              <a:gd name="adj" fmla="val 4181"/>
            </a:avLst>
          </a:prstGeom>
          <a:gradFill rotWithShape="1">
            <a:gsLst>
              <a:gs pos="0">
                <a:schemeClr val="accent1">
                  <a:lumMod val="90000"/>
                </a:schemeClr>
              </a:gs>
              <a:gs pos="50000">
                <a:srgbClr val="EEF7F8"/>
              </a:gs>
              <a:gs pos="100000">
                <a:srgbClr val="ECF3F9"/>
              </a:gs>
            </a:gsLst>
            <a:lin ang="0" scaled="1"/>
          </a:gradFill>
          <a:ln w="9525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92075" indent="90488" eaLnBrk="1" hangingPunct="1">
              <a:lnSpc>
                <a:spcPct val="130000"/>
              </a:lnSpc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시스템 구축의 근간이 되는 사용자 요구사항을 기능 요구사항</a:t>
            </a: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비기능 요구사항</a:t>
            </a: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인터페이스 요구사항 등 체계적으로 분리</a:t>
            </a: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세분화하여 관리하며</a:t>
            </a: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인터뷰기법</a:t>
            </a: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등을 통한 기능 요구사항의 도출이 가능 하여 요구사항 중심</a:t>
            </a: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즉 사용자 중심의 개발 가능</a:t>
            </a:r>
          </a:p>
        </p:txBody>
      </p:sp>
      <p:sp>
        <p:nvSpPr>
          <p:cNvPr id="108" name="AutoShape 193"/>
          <p:cNvSpPr>
            <a:spLocks noChangeArrowheads="1"/>
          </p:cNvSpPr>
          <p:nvPr/>
        </p:nvSpPr>
        <p:spPr bwMode="auto">
          <a:xfrm>
            <a:off x="2730935" y="4044935"/>
            <a:ext cx="3722253" cy="1251037"/>
          </a:xfrm>
          <a:prstGeom prst="roundRect">
            <a:avLst>
              <a:gd name="adj" fmla="val 4181"/>
            </a:avLst>
          </a:prstGeom>
          <a:gradFill rotWithShape="1">
            <a:gsLst>
              <a:gs pos="0">
                <a:schemeClr val="accent1">
                  <a:lumMod val="90000"/>
                </a:schemeClr>
              </a:gs>
              <a:gs pos="50000">
                <a:srgbClr val="EEF7F8"/>
              </a:gs>
              <a:gs pos="100000">
                <a:srgbClr val="DCEFF0"/>
              </a:gs>
            </a:gsLst>
            <a:lin ang="0" scaled="1"/>
          </a:gradFill>
          <a:ln w="9525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92075" indent="90488" eaLnBrk="1" hangingPunct="1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§"/>
              <a:defRPr/>
            </a:pP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 시스템의 중요 구성 요소인 컨텐츠</a:t>
            </a: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네비게이션</a:t>
            </a: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웹 페이지 및 디자인 설계 단계를 가지며 이를 위한 설계 기법</a:t>
            </a: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템플릿 등을 제공 함</a:t>
            </a:r>
          </a:p>
        </p:txBody>
      </p:sp>
      <p:sp>
        <p:nvSpPr>
          <p:cNvPr id="109" name="AutoShape 193"/>
          <p:cNvSpPr>
            <a:spLocks noChangeArrowheads="1"/>
          </p:cNvSpPr>
          <p:nvPr/>
        </p:nvSpPr>
        <p:spPr bwMode="auto">
          <a:xfrm>
            <a:off x="2730935" y="5376458"/>
            <a:ext cx="3722253" cy="1254535"/>
          </a:xfrm>
          <a:prstGeom prst="roundRect">
            <a:avLst>
              <a:gd name="adj" fmla="val 4181"/>
            </a:avLst>
          </a:prstGeom>
          <a:gradFill rotWithShape="1">
            <a:gsLst>
              <a:gs pos="0">
                <a:schemeClr val="accent1">
                  <a:lumMod val="90000"/>
                </a:schemeClr>
              </a:gs>
              <a:gs pos="50000">
                <a:srgbClr val="EEF7F8"/>
              </a:gs>
              <a:gs pos="100000">
                <a:srgbClr val="DCEFF0"/>
              </a:gs>
            </a:gsLst>
            <a:lin ang="0" scaled="1"/>
          </a:gradFill>
          <a:ln w="9525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92075" indent="90488" eaLnBrk="1" hangingPunct="1">
              <a:lnSpc>
                <a:spcPct val="130000"/>
              </a:lnSpc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목표 응용시스템의 주요 기능을 포함한 초기 모형 제공으로 사용자 요구분석을 위한 의사소통을 지원하여 개발기간 단축 가능</a:t>
            </a: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요구사항 조기 가시화</a:t>
            </a: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사용자와 개발자 간 공감대 형성 가능</a:t>
            </a:r>
          </a:p>
        </p:txBody>
      </p:sp>
      <p:sp>
        <p:nvSpPr>
          <p:cNvPr id="110" name="AutoShape 193"/>
          <p:cNvSpPr>
            <a:spLocks noChangeArrowheads="1"/>
          </p:cNvSpPr>
          <p:nvPr/>
        </p:nvSpPr>
        <p:spPr bwMode="auto">
          <a:xfrm>
            <a:off x="2730935" y="6730727"/>
            <a:ext cx="3722253" cy="1252786"/>
          </a:xfrm>
          <a:prstGeom prst="roundRect">
            <a:avLst>
              <a:gd name="adj" fmla="val 4181"/>
            </a:avLst>
          </a:prstGeom>
          <a:gradFill rotWithShape="1">
            <a:gsLst>
              <a:gs pos="0">
                <a:schemeClr val="accent1">
                  <a:lumMod val="90000"/>
                </a:schemeClr>
              </a:gs>
              <a:gs pos="50000">
                <a:srgbClr val="EEF7F8"/>
              </a:gs>
              <a:gs pos="100000">
                <a:srgbClr val="DCEFF0"/>
              </a:gs>
            </a:gsLst>
            <a:lin ang="0" scaled="1"/>
          </a:gradFill>
          <a:ln w="9525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92075" indent="90488" eaLnBrk="1" hangingPunct="1">
              <a:lnSpc>
                <a:spcPct val="130000"/>
              </a:lnSpc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목표 응용시스템 개발을 위한 모듈화</a:t>
            </a:r>
            <a:r>
              <a: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컴포넌트화 지원을 통한 생산성 및 재 활용성 증대</a:t>
            </a:r>
          </a:p>
        </p:txBody>
      </p:sp>
      <p:sp>
        <p:nvSpPr>
          <p:cNvPr id="111" name="AutoShape 193"/>
          <p:cNvSpPr>
            <a:spLocks noChangeArrowheads="1"/>
          </p:cNvSpPr>
          <p:nvPr/>
        </p:nvSpPr>
        <p:spPr bwMode="auto">
          <a:xfrm>
            <a:off x="2717730" y="8195227"/>
            <a:ext cx="3722253" cy="1249287"/>
          </a:xfrm>
          <a:prstGeom prst="roundRect">
            <a:avLst>
              <a:gd name="adj" fmla="val 4181"/>
            </a:avLst>
          </a:prstGeom>
          <a:gradFill rotWithShape="1">
            <a:gsLst>
              <a:gs pos="0">
                <a:schemeClr val="accent1">
                  <a:lumMod val="90000"/>
                </a:schemeClr>
              </a:gs>
              <a:gs pos="50000">
                <a:srgbClr val="EEF7F8"/>
              </a:gs>
              <a:gs pos="100000">
                <a:srgbClr val="DCEFF0"/>
              </a:gs>
            </a:gsLst>
            <a:lin ang="0" scaled="1"/>
          </a:gradFill>
          <a:ln w="9525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92075" indent="90488" eaLnBrk="1" hangingPunct="1">
              <a:lnSpc>
                <a:spcPct val="130000"/>
              </a:lnSpc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kumimoji="0" lang="ko-KR" altLang="en-US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다수의 공공 프로젝트를 수행하면서 획득한 경험들을 실제 적용 가능한 기법 형태로 제공</a:t>
            </a:r>
          </a:p>
        </p:txBody>
      </p:sp>
      <p:sp>
        <p:nvSpPr>
          <p:cNvPr id="112" name="AutoShape 173"/>
          <p:cNvSpPr>
            <a:spLocks noChangeArrowheads="1"/>
          </p:cNvSpPr>
          <p:nvPr/>
        </p:nvSpPr>
        <p:spPr bwMode="auto">
          <a:xfrm rot="5400000">
            <a:off x="1430326" y="3429882"/>
            <a:ext cx="141725" cy="115547"/>
          </a:xfrm>
          <a:prstGeom prst="rightArrow">
            <a:avLst>
              <a:gd name="adj1" fmla="val 53843"/>
              <a:gd name="adj2" fmla="val 43021"/>
            </a:avLst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just" eaLnBrk="1" hangingPunct="1">
              <a:spcBef>
                <a:spcPct val="40000"/>
              </a:spcBef>
              <a:defRPr/>
            </a:pPr>
            <a:endParaRPr kumimoji="0" lang="ko-KR" altLang="en-US" sz="11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grpSp>
        <p:nvGrpSpPr>
          <p:cNvPr id="113" name="Group 175"/>
          <p:cNvGrpSpPr>
            <a:grpSpLocks/>
          </p:cNvGrpSpPr>
          <p:nvPr/>
        </p:nvGrpSpPr>
        <p:grpSpPr bwMode="auto">
          <a:xfrm>
            <a:off x="502535" y="5351717"/>
            <a:ext cx="1997307" cy="295700"/>
            <a:chOff x="-833" y="1954"/>
            <a:chExt cx="1092" cy="139"/>
          </a:xfrm>
        </p:grpSpPr>
        <p:grpSp>
          <p:nvGrpSpPr>
            <p:cNvPr id="129" name="Group 176"/>
            <p:cNvGrpSpPr>
              <a:grpSpLocks/>
            </p:cNvGrpSpPr>
            <p:nvPr/>
          </p:nvGrpSpPr>
          <p:grpSpPr bwMode="auto">
            <a:xfrm>
              <a:off x="-833" y="1954"/>
              <a:ext cx="1092" cy="139"/>
              <a:chOff x="957" y="3368"/>
              <a:chExt cx="592" cy="117"/>
            </a:xfrm>
          </p:grpSpPr>
          <p:sp>
            <p:nvSpPr>
              <p:cNvPr id="131" name="AutoShape 177"/>
              <p:cNvSpPr>
                <a:spLocks noChangeArrowheads="1"/>
              </p:cNvSpPr>
              <p:nvPr/>
            </p:nvSpPr>
            <p:spPr bwMode="auto">
              <a:xfrm>
                <a:off x="957" y="3368"/>
                <a:ext cx="592" cy="117"/>
              </a:xfrm>
              <a:prstGeom prst="roundRect">
                <a:avLst>
                  <a:gd name="adj" fmla="val 43171"/>
                </a:avLst>
              </a:prstGeom>
              <a:solidFill>
                <a:schemeClr val="accent1"/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>
                <a:outerShdw dist="12700" dir="5400000" algn="ctr" rotWithShape="0">
                  <a:schemeClr val="accent1">
                    <a:lumMod val="25000"/>
                  </a:schemeClr>
                </a:outerShdw>
              </a:effectLst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32" name="AutoShape 178"/>
              <p:cNvSpPr>
                <a:spLocks noChangeArrowheads="1"/>
              </p:cNvSpPr>
              <p:nvPr/>
            </p:nvSpPr>
            <p:spPr bwMode="auto">
              <a:xfrm>
                <a:off x="980" y="3383"/>
                <a:ext cx="546" cy="5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</p:grpSp>
        <p:sp>
          <p:nvSpPr>
            <p:cNvPr id="130" name="Text Box 179"/>
            <p:cNvSpPr txBox="1">
              <a:spLocks noChangeArrowheads="1"/>
            </p:cNvSpPr>
            <p:nvPr/>
          </p:nvSpPr>
          <p:spPr bwMode="auto">
            <a:xfrm>
              <a:off x="-788" y="1984"/>
              <a:ext cx="1004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spcBef>
                  <a:spcPct val="40000"/>
                </a:spcBef>
                <a:defRPr/>
              </a:pPr>
              <a:r>
                <a:rPr kumimoji="0" lang="ko-KR" altLang="en-US" sz="10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프로토타입</a:t>
              </a:r>
              <a:r>
                <a:rPr kumimoji="0"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 모델</a:t>
              </a:r>
            </a:p>
          </p:txBody>
        </p:sp>
      </p:grpSp>
      <p:grpSp>
        <p:nvGrpSpPr>
          <p:cNvPr id="114" name="Group 175"/>
          <p:cNvGrpSpPr>
            <a:grpSpLocks/>
          </p:cNvGrpSpPr>
          <p:nvPr/>
        </p:nvGrpSpPr>
        <p:grpSpPr bwMode="auto">
          <a:xfrm>
            <a:off x="502535" y="6685270"/>
            <a:ext cx="1997307" cy="295700"/>
            <a:chOff x="-833" y="1954"/>
            <a:chExt cx="1092" cy="139"/>
          </a:xfrm>
        </p:grpSpPr>
        <p:grpSp>
          <p:nvGrpSpPr>
            <p:cNvPr id="125" name="Group 176"/>
            <p:cNvGrpSpPr>
              <a:grpSpLocks/>
            </p:cNvGrpSpPr>
            <p:nvPr/>
          </p:nvGrpSpPr>
          <p:grpSpPr bwMode="auto">
            <a:xfrm>
              <a:off x="-833" y="1954"/>
              <a:ext cx="1092" cy="139"/>
              <a:chOff x="957" y="3368"/>
              <a:chExt cx="592" cy="117"/>
            </a:xfrm>
          </p:grpSpPr>
          <p:sp>
            <p:nvSpPr>
              <p:cNvPr id="127" name="AutoShape 177"/>
              <p:cNvSpPr>
                <a:spLocks noChangeArrowheads="1"/>
              </p:cNvSpPr>
              <p:nvPr/>
            </p:nvSpPr>
            <p:spPr bwMode="auto">
              <a:xfrm>
                <a:off x="957" y="3368"/>
                <a:ext cx="592" cy="117"/>
              </a:xfrm>
              <a:prstGeom prst="roundRect">
                <a:avLst>
                  <a:gd name="adj" fmla="val 43171"/>
                </a:avLst>
              </a:prstGeom>
              <a:solidFill>
                <a:schemeClr val="accent1"/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>
                <a:outerShdw dist="12700" dir="5400000" algn="ctr" rotWithShape="0">
                  <a:schemeClr val="accent1">
                    <a:lumMod val="25000"/>
                  </a:schemeClr>
                </a:outerShdw>
              </a:effectLst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8" name="AutoShape 178"/>
              <p:cNvSpPr>
                <a:spLocks noChangeArrowheads="1"/>
              </p:cNvSpPr>
              <p:nvPr/>
            </p:nvSpPr>
            <p:spPr bwMode="auto">
              <a:xfrm>
                <a:off x="980" y="3383"/>
                <a:ext cx="546" cy="5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</p:grpSp>
        <p:sp>
          <p:nvSpPr>
            <p:cNvPr id="126" name="Text Box 179"/>
            <p:cNvSpPr txBox="1">
              <a:spLocks noChangeArrowheads="1"/>
            </p:cNvSpPr>
            <p:nvPr/>
          </p:nvSpPr>
          <p:spPr bwMode="auto">
            <a:xfrm>
              <a:off x="-788" y="1984"/>
              <a:ext cx="1004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spcBef>
                  <a:spcPct val="40000"/>
                </a:spcBef>
                <a:defRPr/>
              </a:pPr>
              <a:r>
                <a:rPr kumimoji="0"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아키텍처 기반</a:t>
              </a:r>
            </a:p>
          </p:txBody>
        </p:sp>
      </p:grpSp>
      <p:grpSp>
        <p:nvGrpSpPr>
          <p:cNvPr id="115" name="Group 175"/>
          <p:cNvGrpSpPr>
            <a:grpSpLocks/>
          </p:cNvGrpSpPr>
          <p:nvPr/>
        </p:nvGrpSpPr>
        <p:grpSpPr bwMode="auto">
          <a:xfrm>
            <a:off x="502535" y="2659478"/>
            <a:ext cx="1997307" cy="295700"/>
            <a:chOff x="-833" y="1954"/>
            <a:chExt cx="1092" cy="139"/>
          </a:xfrm>
        </p:grpSpPr>
        <p:grpSp>
          <p:nvGrpSpPr>
            <p:cNvPr id="121" name="Group 176"/>
            <p:cNvGrpSpPr>
              <a:grpSpLocks/>
            </p:cNvGrpSpPr>
            <p:nvPr/>
          </p:nvGrpSpPr>
          <p:grpSpPr bwMode="auto">
            <a:xfrm>
              <a:off x="-833" y="1954"/>
              <a:ext cx="1092" cy="139"/>
              <a:chOff x="957" y="3368"/>
              <a:chExt cx="592" cy="117"/>
            </a:xfrm>
          </p:grpSpPr>
          <p:sp>
            <p:nvSpPr>
              <p:cNvPr id="123" name="AutoShape 177"/>
              <p:cNvSpPr>
                <a:spLocks noChangeArrowheads="1"/>
              </p:cNvSpPr>
              <p:nvPr/>
            </p:nvSpPr>
            <p:spPr bwMode="auto">
              <a:xfrm>
                <a:off x="957" y="3368"/>
                <a:ext cx="592" cy="117"/>
              </a:xfrm>
              <a:prstGeom prst="roundRect">
                <a:avLst>
                  <a:gd name="adj" fmla="val 43171"/>
                </a:avLst>
              </a:prstGeom>
              <a:solidFill>
                <a:schemeClr val="accent1"/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>
                <a:outerShdw dist="12700" dir="5400000" algn="ctr" rotWithShape="0">
                  <a:schemeClr val="accent1">
                    <a:lumMod val="25000"/>
                  </a:schemeClr>
                </a:outerShdw>
              </a:effectLst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4" name="AutoShape 178"/>
              <p:cNvSpPr>
                <a:spLocks noChangeArrowheads="1"/>
              </p:cNvSpPr>
              <p:nvPr/>
            </p:nvSpPr>
            <p:spPr bwMode="auto">
              <a:xfrm>
                <a:off x="980" y="3383"/>
                <a:ext cx="546" cy="5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</p:grpSp>
        <p:sp>
          <p:nvSpPr>
            <p:cNvPr id="122" name="Text Box 179"/>
            <p:cNvSpPr txBox="1">
              <a:spLocks noChangeArrowheads="1"/>
            </p:cNvSpPr>
            <p:nvPr/>
          </p:nvSpPr>
          <p:spPr bwMode="auto">
            <a:xfrm>
              <a:off x="-788" y="1988"/>
              <a:ext cx="1004" cy="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40000"/>
                </a:spcBef>
                <a:defRPr/>
              </a:pPr>
              <a:r>
                <a:rPr kumimoji="0"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요구사항 중심의 개발방법론</a:t>
              </a:r>
            </a:p>
          </p:txBody>
        </p:sp>
      </p:grpSp>
      <p:grpSp>
        <p:nvGrpSpPr>
          <p:cNvPr id="116" name="Group 175"/>
          <p:cNvGrpSpPr>
            <a:grpSpLocks/>
          </p:cNvGrpSpPr>
          <p:nvPr/>
        </p:nvGrpSpPr>
        <p:grpSpPr bwMode="auto">
          <a:xfrm>
            <a:off x="502535" y="8123666"/>
            <a:ext cx="1997307" cy="308464"/>
            <a:chOff x="-833" y="1948"/>
            <a:chExt cx="1092" cy="145"/>
          </a:xfrm>
        </p:grpSpPr>
        <p:grpSp>
          <p:nvGrpSpPr>
            <p:cNvPr id="117" name="Group 176"/>
            <p:cNvGrpSpPr>
              <a:grpSpLocks/>
            </p:cNvGrpSpPr>
            <p:nvPr/>
          </p:nvGrpSpPr>
          <p:grpSpPr bwMode="auto">
            <a:xfrm>
              <a:off x="-833" y="1954"/>
              <a:ext cx="1092" cy="139"/>
              <a:chOff x="957" y="3368"/>
              <a:chExt cx="592" cy="117"/>
            </a:xfrm>
          </p:grpSpPr>
          <p:sp>
            <p:nvSpPr>
              <p:cNvPr id="119" name="AutoShape 177"/>
              <p:cNvSpPr>
                <a:spLocks noChangeArrowheads="1"/>
              </p:cNvSpPr>
              <p:nvPr/>
            </p:nvSpPr>
            <p:spPr bwMode="auto">
              <a:xfrm>
                <a:off x="957" y="3368"/>
                <a:ext cx="592" cy="117"/>
              </a:xfrm>
              <a:prstGeom prst="roundRect">
                <a:avLst>
                  <a:gd name="adj" fmla="val 43171"/>
                </a:avLst>
              </a:prstGeom>
              <a:solidFill>
                <a:schemeClr val="accent1"/>
              </a:solidFill>
              <a:ln w="952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>
                <a:outerShdw dist="12700" dir="5400000" algn="ctr" rotWithShape="0">
                  <a:schemeClr val="accent1">
                    <a:lumMod val="25000"/>
                  </a:schemeClr>
                </a:outerShdw>
              </a:effectLst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0" name="AutoShape 178"/>
              <p:cNvSpPr>
                <a:spLocks noChangeArrowheads="1"/>
              </p:cNvSpPr>
              <p:nvPr/>
            </p:nvSpPr>
            <p:spPr bwMode="auto">
              <a:xfrm>
                <a:off x="980" y="3383"/>
                <a:ext cx="546" cy="5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</p:grpSp>
        <p:sp>
          <p:nvSpPr>
            <p:cNvPr id="118" name="Text Box 179"/>
            <p:cNvSpPr txBox="1">
              <a:spLocks noChangeArrowheads="1"/>
            </p:cNvSpPr>
            <p:nvPr/>
          </p:nvSpPr>
          <p:spPr bwMode="auto">
            <a:xfrm>
              <a:off x="-788" y="1948"/>
              <a:ext cx="1004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spcBef>
                  <a:spcPct val="40000"/>
                </a:spcBef>
                <a:defRPr/>
              </a:pPr>
              <a:r>
                <a:rPr kumimoji="0"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현장 경험 중심의 </a:t>
              </a:r>
              <a:br>
                <a:rPr kumimoji="0"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</a:br>
              <a:r>
                <a:rPr kumimoji="0"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실용적인 접근</a:t>
              </a:r>
            </a:p>
          </p:txBody>
        </p:sp>
      </p:grpSp>
      <p:sp>
        <p:nvSpPr>
          <p:cNvPr id="272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b="0" dirty="0" smtClean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3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</a:t>
            </a:r>
          </a:p>
        </p:txBody>
      </p:sp>
      <p:sp>
        <p:nvSpPr>
          <p:cNvPr id="274" name="Text Box 51"/>
          <p:cNvSpPr txBox="1">
            <a:spLocks noChangeArrowheads="1"/>
          </p:cNvSpPr>
          <p:nvPr/>
        </p:nvSpPr>
        <p:spPr bwMode="auto">
          <a:xfrm>
            <a:off x="5962955" y="466868"/>
            <a:ext cx="7769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7. </a:t>
            </a:r>
            <a:r>
              <a:rPr lang="ko-KR" altLang="en-US" smtClean="0">
                <a:latin typeface="+mn-ea"/>
                <a:ea typeface="+mn-ea"/>
              </a:rPr>
              <a:t>개발 방법론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57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7.2. </a:t>
            </a:r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LSWPE 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개발방법론 </a:t>
            </a:r>
            <a:r>
              <a:rPr lang="ko-KR" altLang="en-US" sz="16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6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계속</a:t>
            </a:r>
            <a:r>
              <a:rPr lang="en-US" altLang="ko-KR" sz="16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사업의 성공적인 수행을 위하여 제안한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LSWPE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개발방법론은 본 사업의 목표에 부합되도록 </a:t>
            </a:r>
            <a:r>
              <a:rPr lang="ko-KR" altLang="en-US" sz="1200" dirty="0">
                <a:latin typeface="+mn-ea"/>
                <a:ea typeface="+mn-ea"/>
              </a:rPr>
              <a:t>방법론상의 태스크를 최적화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하였으며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프로젝트 특성에 </a:t>
            </a:r>
            <a:r>
              <a:rPr lang="ko-KR" altLang="en-US" sz="1200">
                <a:latin typeface="+mn-ea"/>
                <a:ea typeface="+mn-ea"/>
              </a:rPr>
              <a:t>맞도록 </a:t>
            </a:r>
            <a:r>
              <a:rPr lang="ko-KR" altLang="en-US" sz="1200" smtClean="0">
                <a:latin typeface="+mn-ea"/>
                <a:ea typeface="+mn-ea"/>
              </a:rPr>
              <a:t>산출물 </a:t>
            </a:r>
            <a:r>
              <a:rPr lang="ko-KR" altLang="en-US" sz="1200" dirty="0" err="1">
                <a:latin typeface="+mn-ea"/>
                <a:ea typeface="+mn-ea"/>
              </a:rPr>
              <a:t>테일러링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은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물론 </a:t>
            </a:r>
            <a:r>
              <a:rPr lang="ko-KR" altLang="en-US" sz="1200" dirty="0">
                <a:latin typeface="+mn-ea"/>
                <a:ea typeface="+mn-ea"/>
              </a:rPr>
              <a:t>과학적인 기법과 툴을 이용한 프로젝트 관리로 시스템의 품질을 보장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404812" y="2182951"/>
            <a:ext cx="6048375" cy="228610"/>
            <a:chOff x="404813" y="1878221"/>
            <a:chExt cx="6048375" cy="228610"/>
          </a:xfrm>
        </p:grpSpPr>
        <p:grpSp>
          <p:nvGrpSpPr>
            <p:cNvPr id="53" name="그룹 5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5" name="그룹 5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8" name="오각형 5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59" name="오각형 5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56" name="직사각형 5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57" name="직사각형 5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5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latin typeface="+mn-ea"/>
                </a:rPr>
                <a:t>LSWPE-WEB </a:t>
              </a:r>
              <a:r>
                <a:rPr lang="ko-KR" altLang="en-US" sz="1100" dirty="0" smtClean="0">
                  <a:latin typeface="+mn-ea"/>
                </a:rPr>
                <a:t>특징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계속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272" name="AutoShape 161"/>
          <p:cNvSpPr>
            <a:spLocks noChangeArrowheads="1"/>
          </p:cNvSpPr>
          <p:nvPr/>
        </p:nvSpPr>
        <p:spPr bwMode="auto">
          <a:xfrm>
            <a:off x="430213" y="7132639"/>
            <a:ext cx="5983287" cy="2236787"/>
          </a:xfrm>
          <a:prstGeom prst="roundRect">
            <a:avLst>
              <a:gd name="adj" fmla="val 2352"/>
            </a:avLst>
          </a:prstGeom>
          <a:solidFill>
            <a:schemeClr val="accent1">
              <a:lumMod val="75000"/>
            </a:schemeClr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273" name="AutoShape 162"/>
          <p:cNvSpPr>
            <a:spLocks noChangeArrowheads="1"/>
          </p:cNvSpPr>
          <p:nvPr/>
        </p:nvSpPr>
        <p:spPr bwMode="auto">
          <a:xfrm>
            <a:off x="471162" y="7451026"/>
            <a:ext cx="5895089" cy="1834359"/>
          </a:xfrm>
          <a:prstGeom prst="roundRect">
            <a:avLst>
              <a:gd name="adj" fmla="val 2380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274" name="AutoShape 163"/>
          <p:cNvSpPr>
            <a:spLocks noChangeArrowheads="1"/>
          </p:cNvSpPr>
          <p:nvPr/>
        </p:nvSpPr>
        <p:spPr bwMode="auto">
          <a:xfrm>
            <a:off x="526286" y="7168195"/>
            <a:ext cx="2197074" cy="245659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275" name="AutoShape 164"/>
          <p:cNvSpPr>
            <a:spLocks noChangeArrowheads="1"/>
          </p:cNvSpPr>
          <p:nvPr/>
        </p:nvSpPr>
        <p:spPr bwMode="auto">
          <a:xfrm>
            <a:off x="471162" y="7168195"/>
            <a:ext cx="256719" cy="245659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276" name="Rectangle 165"/>
          <p:cNvSpPr>
            <a:spLocks noChangeArrowheads="1"/>
          </p:cNvSpPr>
          <p:nvPr/>
        </p:nvSpPr>
        <p:spPr bwMode="auto">
          <a:xfrm>
            <a:off x="537311" y="7176276"/>
            <a:ext cx="2080527" cy="20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1" hangingPunct="1">
              <a:lnSpc>
                <a:spcPct val="130000"/>
              </a:lnSpc>
              <a:buFont typeface="Wingdings 3" pitchFamily="18" charset="2"/>
              <a:buNone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프로젝트 관리 체계 보강</a:t>
            </a:r>
          </a:p>
        </p:txBody>
      </p:sp>
      <p:sp>
        <p:nvSpPr>
          <p:cNvPr id="277" name="AutoShape 166"/>
          <p:cNvSpPr>
            <a:spLocks noChangeArrowheads="1"/>
          </p:cNvSpPr>
          <p:nvPr/>
        </p:nvSpPr>
        <p:spPr bwMode="auto">
          <a:xfrm>
            <a:off x="515261" y="9068817"/>
            <a:ext cx="5797441" cy="223032"/>
          </a:xfrm>
          <a:prstGeom prst="roundRect">
            <a:avLst>
              <a:gd name="adj" fmla="val 28778"/>
            </a:avLst>
          </a:prstGeom>
          <a:gradFill rotWithShape="0">
            <a:gsLst>
              <a:gs pos="0">
                <a:srgbClr val="FFFFFF"/>
              </a:gs>
              <a:gs pos="100000">
                <a:srgbClr val="DFEAF5"/>
              </a:gs>
            </a:gsLst>
            <a:lin ang="540000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graphicFrame>
        <p:nvGraphicFramePr>
          <p:cNvPr id="278" name="Group 252"/>
          <p:cNvGraphicFramePr>
            <a:graphicFrameLocks noGrp="1"/>
          </p:cNvGraphicFramePr>
          <p:nvPr>
            <p:extLst/>
          </p:nvPr>
        </p:nvGraphicFramePr>
        <p:xfrm>
          <a:off x="2297113" y="7448551"/>
          <a:ext cx="4054475" cy="1933574"/>
        </p:xfrm>
        <a:graphic>
          <a:graphicData uri="http://schemas.openxmlformats.org/drawingml/2006/table">
            <a:tbl>
              <a:tblPr/>
              <a:tblGrid>
                <a:gridCol w="342900"/>
                <a:gridCol w="1844675"/>
                <a:gridCol w="495300"/>
                <a:gridCol w="1371600"/>
              </a:tblGrid>
              <a:tr h="5394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진척 관리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일정진척에 따라 자원 분배</a:t>
                      </a:r>
                    </a:p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일정 지연 시 위험관리와 연계한 대처방안의 강구</a:t>
                      </a:r>
                    </a:p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일정의 타당성 평가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문서관리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0" lvl="0" indent="-66675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진척내용의 문서화</a:t>
                      </a:r>
                    </a:p>
                    <a:p>
                      <a:pPr marL="66675" marR="0" lvl="0" indent="-66675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사업추진단과의 의사소통 매체로 활용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31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위험 관리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프로젝트의 위험요소 식별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평가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최소화</a:t>
                      </a:r>
                    </a:p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타 요소의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Input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으로 활용</a:t>
                      </a:r>
                    </a:p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지속적인 위험요소 모니터링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품질목표 결정</a:t>
                      </a:r>
                    </a:p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감리수감</a:t>
                      </a:r>
                    </a:p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표준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방법론 관리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변경 관리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산출물에 대한 기준선의 설정</a:t>
                      </a:r>
                    </a:p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변경내역에 관한 기록 및 추적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변경검사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의사소통 관리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913" marR="0" lvl="0" indent="-61913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 조직간 업무분장 관리</a:t>
                      </a:r>
                    </a:p>
                    <a:p>
                      <a:pPr marL="61913" marR="0" lvl="0" indent="-61913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회의 관리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94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형상 관리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형상관리항목에 대한 기준선의 설정</a:t>
                      </a:r>
                    </a:p>
                    <a:p>
                      <a:pPr marL="57150" marR="0" lvl="0" indent="-57150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형상항목들의 변경요청에 대한 평가 및 승인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조직 및 인력 관리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913" marR="0" lvl="0" indent="-61913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개발인력 관리 및 기관방문 인력에 대한 교육 관리</a:t>
                      </a:r>
                    </a:p>
                    <a:p>
                      <a:pPr marL="61913" marR="0" lvl="0" indent="-61913" algn="l" defTabSz="914400" rtl="0" eaLnBrk="1" fontAlgn="ctr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개발인력의 확보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근태내역의 통제</a:t>
                      </a:r>
                    </a:p>
                  </a:txBody>
                  <a:tcPr marL="18000" marR="18000" marT="18313" marB="18313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79" name="Picture 195" descr="형상관리] copy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68" y="7548885"/>
            <a:ext cx="1784350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0" name="Text Box 196"/>
          <p:cNvSpPr txBox="1">
            <a:spLocks noChangeArrowheads="1"/>
          </p:cNvSpPr>
          <p:nvPr/>
        </p:nvSpPr>
        <p:spPr bwMode="auto">
          <a:xfrm>
            <a:off x="1218610" y="7935671"/>
            <a:ext cx="461181" cy="281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통합</a:t>
            </a:r>
            <a:endParaRPr lang="en-US" altLang="ko-KR" sz="9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  <a:p>
            <a:pPr algn="ctr" eaLnBrk="1" hangingPunct="1"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관리</a:t>
            </a:r>
            <a:endParaRPr lang="en-US" altLang="ko-KR" sz="9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281" name="Text Box 197"/>
          <p:cNvSpPr txBox="1">
            <a:spLocks noChangeArrowheads="1"/>
          </p:cNvSpPr>
          <p:nvPr/>
        </p:nvSpPr>
        <p:spPr bwMode="auto">
          <a:xfrm>
            <a:off x="1133082" y="7623801"/>
            <a:ext cx="182795" cy="2456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인력</a:t>
            </a:r>
          </a:p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관리</a:t>
            </a:r>
          </a:p>
        </p:txBody>
      </p:sp>
      <p:sp>
        <p:nvSpPr>
          <p:cNvPr id="282" name="Text Box 198"/>
          <p:cNvSpPr txBox="1">
            <a:spLocks noChangeArrowheads="1"/>
          </p:cNvSpPr>
          <p:nvPr/>
        </p:nvSpPr>
        <p:spPr bwMode="auto">
          <a:xfrm>
            <a:off x="1434945" y="7665815"/>
            <a:ext cx="182795" cy="2456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진척</a:t>
            </a:r>
          </a:p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관리</a:t>
            </a:r>
          </a:p>
        </p:txBody>
      </p:sp>
      <p:sp>
        <p:nvSpPr>
          <p:cNvPr id="283" name="Text Box 199"/>
          <p:cNvSpPr txBox="1">
            <a:spLocks noChangeArrowheads="1"/>
          </p:cNvSpPr>
          <p:nvPr/>
        </p:nvSpPr>
        <p:spPr bwMode="auto">
          <a:xfrm>
            <a:off x="1765318" y="7848412"/>
            <a:ext cx="182795" cy="2456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위험</a:t>
            </a:r>
          </a:p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관리</a:t>
            </a:r>
          </a:p>
        </p:txBody>
      </p:sp>
      <p:sp>
        <p:nvSpPr>
          <p:cNvPr id="284" name="Text Box 200"/>
          <p:cNvSpPr txBox="1">
            <a:spLocks noChangeArrowheads="1"/>
          </p:cNvSpPr>
          <p:nvPr/>
        </p:nvSpPr>
        <p:spPr bwMode="auto">
          <a:xfrm>
            <a:off x="1978300" y="8211992"/>
            <a:ext cx="182795" cy="2456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변경</a:t>
            </a:r>
          </a:p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관리</a:t>
            </a:r>
          </a:p>
        </p:txBody>
      </p:sp>
      <p:sp>
        <p:nvSpPr>
          <p:cNvPr id="285" name="Text Box 201"/>
          <p:cNvSpPr txBox="1">
            <a:spLocks noChangeArrowheads="1"/>
          </p:cNvSpPr>
          <p:nvPr/>
        </p:nvSpPr>
        <p:spPr bwMode="auto">
          <a:xfrm>
            <a:off x="1815629" y="8680605"/>
            <a:ext cx="182795" cy="2456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형상</a:t>
            </a:r>
          </a:p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관리</a:t>
            </a:r>
          </a:p>
        </p:txBody>
      </p:sp>
      <p:sp>
        <p:nvSpPr>
          <p:cNvPr id="286" name="Text Box 202"/>
          <p:cNvSpPr txBox="1">
            <a:spLocks noChangeArrowheads="1"/>
          </p:cNvSpPr>
          <p:nvPr/>
        </p:nvSpPr>
        <p:spPr bwMode="auto">
          <a:xfrm>
            <a:off x="1124697" y="8643439"/>
            <a:ext cx="182795" cy="2456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문서</a:t>
            </a:r>
          </a:p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관리</a:t>
            </a:r>
          </a:p>
        </p:txBody>
      </p:sp>
      <p:sp>
        <p:nvSpPr>
          <p:cNvPr id="287" name="Text Box 203"/>
          <p:cNvSpPr txBox="1">
            <a:spLocks noChangeArrowheads="1"/>
          </p:cNvSpPr>
          <p:nvPr/>
        </p:nvSpPr>
        <p:spPr bwMode="auto">
          <a:xfrm>
            <a:off x="648423" y="8123117"/>
            <a:ext cx="182795" cy="2456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품질</a:t>
            </a:r>
          </a:p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관리</a:t>
            </a:r>
          </a:p>
        </p:txBody>
      </p:sp>
      <p:sp>
        <p:nvSpPr>
          <p:cNvPr id="288" name="Text Box 204"/>
          <p:cNvSpPr txBox="1">
            <a:spLocks noChangeArrowheads="1"/>
          </p:cNvSpPr>
          <p:nvPr/>
        </p:nvSpPr>
        <p:spPr bwMode="auto">
          <a:xfrm>
            <a:off x="648423" y="7709444"/>
            <a:ext cx="365591" cy="2456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의사소통</a:t>
            </a:r>
          </a:p>
          <a:p>
            <a:pPr eaLnBrk="1" hangingPunct="1">
              <a:defRPr/>
            </a:pP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관리</a:t>
            </a:r>
          </a:p>
        </p:txBody>
      </p:sp>
      <p:sp>
        <p:nvSpPr>
          <p:cNvPr id="289" name="AutoShape 254"/>
          <p:cNvSpPr>
            <a:spLocks noChangeArrowheads="1"/>
          </p:cNvSpPr>
          <p:nvPr/>
        </p:nvSpPr>
        <p:spPr bwMode="auto">
          <a:xfrm flipH="1">
            <a:off x="4556125" y="4500464"/>
            <a:ext cx="1833563" cy="2395537"/>
          </a:xfrm>
          <a:prstGeom prst="roundRect">
            <a:avLst>
              <a:gd name="adj" fmla="val 4708"/>
            </a:avLst>
          </a:prstGeom>
          <a:noFill/>
          <a:ln w="12700">
            <a:solidFill>
              <a:schemeClr val="accent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90" name="Group 256"/>
          <p:cNvGrpSpPr>
            <a:grpSpLocks/>
          </p:cNvGrpSpPr>
          <p:nvPr/>
        </p:nvGrpSpPr>
        <p:grpSpPr bwMode="auto">
          <a:xfrm>
            <a:off x="4711700" y="4382574"/>
            <a:ext cx="1436688" cy="224120"/>
            <a:chOff x="957" y="3368"/>
            <a:chExt cx="592" cy="116"/>
          </a:xfrm>
        </p:grpSpPr>
        <p:sp>
          <p:nvSpPr>
            <p:cNvPr id="291" name="AutoShape 257"/>
            <p:cNvSpPr>
              <a:spLocks noChangeArrowheads="1"/>
            </p:cNvSpPr>
            <p:nvPr/>
          </p:nvSpPr>
          <p:spPr bwMode="auto">
            <a:xfrm>
              <a:off x="957" y="3368"/>
              <a:ext cx="592" cy="116"/>
            </a:xfrm>
            <a:prstGeom prst="roundRect">
              <a:avLst>
                <a:gd name="adj" fmla="val 43171"/>
              </a:avLst>
            </a:prstGeom>
            <a:gradFill rotWithShape="0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alpha val="16000"/>
                  </a:schemeClr>
                </a:gs>
              </a:gsLst>
              <a:lin ang="5400000" scaled="1"/>
            </a:gradFill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>
              <a:outerShdw dist="12700" dir="5400000" algn="ctr" rotWithShape="0">
                <a:srgbClr val="006699"/>
              </a:outerShdw>
            </a:effec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2" name="AutoShape 258"/>
            <p:cNvSpPr>
              <a:spLocks noChangeArrowheads="1"/>
            </p:cNvSpPr>
            <p:nvPr/>
          </p:nvSpPr>
          <p:spPr bwMode="auto">
            <a:xfrm>
              <a:off x="980" y="3372"/>
              <a:ext cx="546" cy="52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AAC7E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</p:grpSp>
      <p:sp>
        <p:nvSpPr>
          <p:cNvPr id="293" name="Text Box 259"/>
          <p:cNvSpPr txBox="1">
            <a:spLocks noChangeArrowheads="1"/>
          </p:cNvSpPr>
          <p:nvPr/>
        </p:nvSpPr>
        <p:spPr bwMode="auto">
          <a:xfrm>
            <a:off x="4879152" y="4369050"/>
            <a:ext cx="953747" cy="24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기법 및 툴 제공</a:t>
            </a:r>
          </a:p>
        </p:txBody>
      </p:sp>
      <p:graphicFrame>
        <p:nvGraphicFramePr>
          <p:cNvPr id="294" name="Group 252"/>
          <p:cNvGraphicFramePr>
            <a:graphicFrameLocks noGrp="1"/>
          </p:cNvGraphicFramePr>
          <p:nvPr>
            <p:extLst/>
          </p:nvPr>
        </p:nvGraphicFramePr>
        <p:xfrm>
          <a:off x="4667250" y="4689376"/>
          <a:ext cx="1639888" cy="2168526"/>
        </p:xfrm>
        <a:graphic>
          <a:graphicData uri="http://schemas.openxmlformats.org/drawingml/2006/table">
            <a:tbl>
              <a:tblPr/>
              <a:tblGrid>
                <a:gridCol w="1639888"/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altLang="ko-KR" sz="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굴림" pitchFamily="50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Y견고딕" panose="02030600000101010101" pitchFamily="18" charset="-127"/>
                          <a:ea typeface="굴림" pitchFamily="50" charset="-127"/>
                        </a:rPr>
                        <a:t>MS-Project</a:t>
                      </a:r>
                    </a:p>
                  </a:txBody>
                  <a:tcPr marL="0" marR="0" marT="7329" marB="0" horzOverflow="overflow">
                    <a:lnL w="1905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669925">
                <a:tc>
                  <a:txBody>
                    <a:bodyPr/>
                    <a:lstStyle/>
                    <a:p>
                      <a:pPr marL="90488" marR="0" lvl="0" indent="-90488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굴림" pitchFamily="50" charset="-127"/>
                        </a:rPr>
                        <a:t>MS-Project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견고딕" panose="02030600000101010101" pitchFamily="18" charset="-127"/>
                          <a:ea typeface="굴림" pitchFamily="50" charset="-127"/>
                        </a:rPr>
                        <a:t>를 이용한 일정 계획 및 실적관리</a:t>
                      </a:r>
                    </a:p>
                  </a:txBody>
                  <a:tcPr marL="18000" marR="18000" marT="18322" marB="18322" anchor="ctr" horzOverflow="overflow">
                    <a:lnL w="1905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525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anose="02030600000101010101" pitchFamily="18" charset="-127"/>
                        <a:ea typeface="굴림" pitchFamily="50" charset="-127"/>
                      </a:endParaRPr>
                    </a:p>
                  </a:txBody>
                  <a:tcPr marL="0" marR="0" marT="7329" marB="0" horzOverflow="overflow">
                    <a:lnL w="1905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95" name="Picture 276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5926039"/>
            <a:ext cx="1439862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6" name="Group 205"/>
          <p:cNvGrpSpPr>
            <a:grpSpLocks/>
          </p:cNvGrpSpPr>
          <p:nvPr/>
        </p:nvGrpSpPr>
        <p:grpSpPr bwMode="auto">
          <a:xfrm>
            <a:off x="2571751" y="5165674"/>
            <a:ext cx="1755776" cy="1604930"/>
            <a:chOff x="1631" y="3279"/>
            <a:chExt cx="1106" cy="1020"/>
          </a:xfrm>
        </p:grpSpPr>
        <p:sp>
          <p:nvSpPr>
            <p:cNvPr id="297" name="Freeform 206"/>
            <p:cNvSpPr>
              <a:spLocks/>
            </p:cNvSpPr>
            <p:nvPr/>
          </p:nvSpPr>
          <p:spPr bwMode="auto">
            <a:xfrm>
              <a:off x="1631" y="3279"/>
              <a:ext cx="1072" cy="1020"/>
            </a:xfrm>
            <a:custGeom>
              <a:avLst/>
              <a:gdLst>
                <a:gd name="T0" fmla="*/ 0 w 2852"/>
                <a:gd name="T1" fmla="*/ 1 h 1377"/>
                <a:gd name="T2" fmla="*/ 0 w 2852"/>
                <a:gd name="T3" fmla="*/ 1 h 1377"/>
                <a:gd name="T4" fmla="*/ 0 w 2852"/>
                <a:gd name="T5" fmla="*/ 1 h 1377"/>
                <a:gd name="T6" fmla="*/ 0 w 2852"/>
                <a:gd name="T7" fmla="*/ 1 h 1377"/>
                <a:gd name="T8" fmla="*/ 0 w 2852"/>
                <a:gd name="T9" fmla="*/ 1 h 1377"/>
                <a:gd name="T10" fmla="*/ 0 w 2852"/>
                <a:gd name="T11" fmla="*/ 1 h 1377"/>
                <a:gd name="T12" fmla="*/ 0 w 2852"/>
                <a:gd name="T13" fmla="*/ 1 h 1377"/>
                <a:gd name="T14" fmla="*/ 0 w 2852"/>
                <a:gd name="T15" fmla="*/ 1 h 1377"/>
                <a:gd name="T16" fmla="*/ 0 w 2852"/>
                <a:gd name="T17" fmla="*/ 1 h 1377"/>
                <a:gd name="T18" fmla="*/ 0 w 2852"/>
                <a:gd name="T19" fmla="*/ 1 h 1377"/>
                <a:gd name="T20" fmla="*/ 0 w 2852"/>
                <a:gd name="T21" fmla="*/ 1 h 1377"/>
                <a:gd name="T22" fmla="*/ 0 w 2852"/>
                <a:gd name="T23" fmla="*/ 1 h 1377"/>
                <a:gd name="T24" fmla="*/ 0 w 2852"/>
                <a:gd name="T25" fmla="*/ 1 h 1377"/>
                <a:gd name="T26" fmla="*/ 0 w 2852"/>
                <a:gd name="T27" fmla="*/ 1 h 1377"/>
                <a:gd name="T28" fmla="*/ 0 w 2852"/>
                <a:gd name="T29" fmla="*/ 0 h 1377"/>
                <a:gd name="T30" fmla="*/ 0 w 2852"/>
                <a:gd name="T31" fmla="*/ 0 h 1377"/>
                <a:gd name="T32" fmla="*/ 0 w 2852"/>
                <a:gd name="T33" fmla="*/ 1 h 1377"/>
                <a:gd name="T34" fmla="*/ 0 w 2852"/>
                <a:gd name="T35" fmla="*/ 1 h 1377"/>
                <a:gd name="T36" fmla="*/ 0 w 2852"/>
                <a:gd name="T37" fmla="*/ 1 h 1377"/>
                <a:gd name="T38" fmla="*/ 0 w 2852"/>
                <a:gd name="T39" fmla="*/ 1 h 1377"/>
                <a:gd name="T40" fmla="*/ 0 w 2852"/>
                <a:gd name="T41" fmla="*/ 1 h 1377"/>
                <a:gd name="T42" fmla="*/ 0 w 2852"/>
                <a:gd name="T43" fmla="*/ 1 h 1377"/>
                <a:gd name="T44" fmla="*/ 0 w 2852"/>
                <a:gd name="T45" fmla="*/ 1 h 137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852"/>
                <a:gd name="T70" fmla="*/ 0 h 1377"/>
                <a:gd name="T71" fmla="*/ 2852 w 2852"/>
                <a:gd name="T72" fmla="*/ 1377 h 137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852" h="1377">
                  <a:moveTo>
                    <a:pt x="0" y="935"/>
                  </a:moveTo>
                  <a:lnTo>
                    <a:pt x="308" y="1160"/>
                  </a:lnTo>
                  <a:lnTo>
                    <a:pt x="861" y="1161"/>
                  </a:lnTo>
                  <a:lnTo>
                    <a:pt x="1152" y="1377"/>
                  </a:lnTo>
                  <a:lnTo>
                    <a:pt x="1724" y="1376"/>
                  </a:lnTo>
                  <a:lnTo>
                    <a:pt x="2016" y="1160"/>
                  </a:lnTo>
                  <a:lnTo>
                    <a:pt x="2556" y="1160"/>
                  </a:lnTo>
                  <a:lnTo>
                    <a:pt x="2828" y="952"/>
                  </a:lnTo>
                  <a:lnTo>
                    <a:pt x="2828" y="864"/>
                  </a:lnTo>
                  <a:lnTo>
                    <a:pt x="2596" y="684"/>
                  </a:lnTo>
                  <a:lnTo>
                    <a:pt x="2852" y="492"/>
                  </a:lnTo>
                  <a:lnTo>
                    <a:pt x="2852" y="412"/>
                  </a:lnTo>
                  <a:lnTo>
                    <a:pt x="2576" y="208"/>
                  </a:lnTo>
                  <a:lnTo>
                    <a:pt x="2020" y="208"/>
                  </a:lnTo>
                  <a:lnTo>
                    <a:pt x="1732" y="0"/>
                  </a:lnTo>
                  <a:lnTo>
                    <a:pt x="1156" y="0"/>
                  </a:lnTo>
                  <a:lnTo>
                    <a:pt x="872" y="208"/>
                  </a:lnTo>
                  <a:lnTo>
                    <a:pt x="316" y="208"/>
                  </a:lnTo>
                  <a:lnTo>
                    <a:pt x="16" y="424"/>
                  </a:lnTo>
                  <a:lnTo>
                    <a:pt x="17" y="486"/>
                  </a:lnTo>
                  <a:lnTo>
                    <a:pt x="268" y="680"/>
                  </a:lnTo>
                  <a:lnTo>
                    <a:pt x="0" y="880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8" name="Freeform 207"/>
            <p:cNvSpPr>
              <a:spLocks/>
            </p:cNvSpPr>
            <p:nvPr/>
          </p:nvSpPr>
          <p:spPr bwMode="auto">
            <a:xfrm>
              <a:off x="1654" y="3931"/>
              <a:ext cx="99" cy="199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EE7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9" name="Freeform 208"/>
            <p:cNvSpPr>
              <a:spLocks/>
            </p:cNvSpPr>
            <p:nvPr/>
          </p:nvSpPr>
          <p:spPr bwMode="auto">
            <a:xfrm>
              <a:off x="1654" y="3597"/>
              <a:ext cx="99" cy="193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EE7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0" name="Freeform 209"/>
            <p:cNvSpPr>
              <a:spLocks/>
            </p:cNvSpPr>
            <p:nvPr/>
          </p:nvSpPr>
          <p:spPr bwMode="auto">
            <a:xfrm>
              <a:off x="1975" y="3436"/>
              <a:ext cx="99" cy="186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EE7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1" name="Freeform 210"/>
            <p:cNvSpPr>
              <a:spLocks/>
            </p:cNvSpPr>
            <p:nvPr/>
          </p:nvSpPr>
          <p:spPr bwMode="auto">
            <a:xfrm>
              <a:off x="2296" y="3597"/>
              <a:ext cx="99" cy="193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EE7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2" name="Freeform 211"/>
            <p:cNvSpPr>
              <a:spLocks/>
            </p:cNvSpPr>
            <p:nvPr/>
          </p:nvSpPr>
          <p:spPr bwMode="auto">
            <a:xfrm>
              <a:off x="2287" y="3931"/>
              <a:ext cx="99" cy="199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EE7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3" name="Freeform 212"/>
            <p:cNvSpPr>
              <a:spLocks/>
            </p:cNvSpPr>
            <p:nvPr/>
          </p:nvSpPr>
          <p:spPr bwMode="auto">
            <a:xfrm>
              <a:off x="1975" y="4093"/>
              <a:ext cx="99" cy="186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EE7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4" name="Freeform 213"/>
            <p:cNvSpPr>
              <a:spLocks/>
            </p:cNvSpPr>
            <p:nvPr/>
          </p:nvSpPr>
          <p:spPr bwMode="auto">
            <a:xfrm flipH="1">
              <a:off x="1949" y="3931"/>
              <a:ext cx="99" cy="199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6DB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5" name="Rectangle 214"/>
            <p:cNvSpPr>
              <a:spLocks noChangeArrowheads="1"/>
            </p:cNvSpPr>
            <p:nvPr/>
          </p:nvSpPr>
          <p:spPr bwMode="auto">
            <a:xfrm>
              <a:off x="1753" y="4070"/>
              <a:ext cx="197" cy="45"/>
            </a:xfrm>
            <a:prstGeom prst="rect">
              <a:avLst/>
            </a:prstGeom>
            <a:solidFill>
              <a:srgbClr val="DBE7F3"/>
            </a:solidFill>
            <a:ln w="1905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06" name="AutoShape 215"/>
            <p:cNvSpPr>
              <a:spLocks noChangeArrowheads="1"/>
            </p:cNvSpPr>
            <p:nvPr/>
          </p:nvSpPr>
          <p:spPr bwMode="auto">
            <a:xfrm>
              <a:off x="1654" y="3792"/>
              <a:ext cx="394" cy="338"/>
            </a:xfrm>
            <a:prstGeom prst="hexagon">
              <a:avLst>
                <a:gd name="adj" fmla="val 35305"/>
                <a:gd name="vf" fmla="val 115470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07" name="Freeform 216"/>
            <p:cNvSpPr>
              <a:spLocks/>
            </p:cNvSpPr>
            <p:nvPr/>
          </p:nvSpPr>
          <p:spPr bwMode="auto">
            <a:xfrm flipH="1">
              <a:off x="1949" y="3597"/>
              <a:ext cx="99" cy="193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6DB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8" name="Rectangle 217"/>
            <p:cNvSpPr>
              <a:spLocks noChangeArrowheads="1"/>
            </p:cNvSpPr>
            <p:nvPr/>
          </p:nvSpPr>
          <p:spPr bwMode="auto">
            <a:xfrm>
              <a:off x="1753" y="3736"/>
              <a:ext cx="197" cy="44"/>
            </a:xfrm>
            <a:prstGeom prst="rect">
              <a:avLst/>
            </a:prstGeom>
            <a:solidFill>
              <a:srgbClr val="DBE7F3"/>
            </a:solidFill>
            <a:ln w="1905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09" name="AutoShape 218"/>
            <p:cNvSpPr>
              <a:spLocks noChangeArrowheads="1"/>
            </p:cNvSpPr>
            <p:nvPr/>
          </p:nvSpPr>
          <p:spPr bwMode="auto">
            <a:xfrm>
              <a:off x="1660" y="3441"/>
              <a:ext cx="394" cy="333"/>
            </a:xfrm>
            <a:prstGeom prst="hexagon">
              <a:avLst>
                <a:gd name="adj" fmla="val 35179"/>
                <a:gd name="vf" fmla="val 115470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10" name="Freeform 219"/>
            <p:cNvSpPr>
              <a:spLocks/>
            </p:cNvSpPr>
            <p:nvPr/>
          </p:nvSpPr>
          <p:spPr bwMode="auto">
            <a:xfrm flipH="1">
              <a:off x="2271" y="3436"/>
              <a:ext cx="98" cy="186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6DB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1" name="Rectangle 220"/>
            <p:cNvSpPr>
              <a:spLocks noChangeArrowheads="1"/>
            </p:cNvSpPr>
            <p:nvPr/>
          </p:nvSpPr>
          <p:spPr bwMode="auto">
            <a:xfrm>
              <a:off x="2074" y="3576"/>
              <a:ext cx="197" cy="45"/>
            </a:xfrm>
            <a:prstGeom prst="rect">
              <a:avLst/>
            </a:prstGeom>
            <a:solidFill>
              <a:srgbClr val="DBE7F3"/>
            </a:solidFill>
            <a:ln w="1905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12" name="AutoShape 221"/>
            <p:cNvSpPr>
              <a:spLocks noChangeArrowheads="1"/>
            </p:cNvSpPr>
            <p:nvPr/>
          </p:nvSpPr>
          <p:spPr bwMode="auto">
            <a:xfrm>
              <a:off x="1975" y="3298"/>
              <a:ext cx="394" cy="264"/>
            </a:xfrm>
            <a:prstGeom prst="hexagon">
              <a:avLst>
                <a:gd name="adj" fmla="val 35179"/>
                <a:gd name="vf" fmla="val 115470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13" name="Freeform 222"/>
            <p:cNvSpPr>
              <a:spLocks/>
            </p:cNvSpPr>
            <p:nvPr/>
          </p:nvSpPr>
          <p:spPr bwMode="auto">
            <a:xfrm flipH="1">
              <a:off x="2592" y="3597"/>
              <a:ext cx="98" cy="193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6DB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4" name="Rectangle 223"/>
            <p:cNvSpPr>
              <a:spLocks noChangeArrowheads="1"/>
            </p:cNvSpPr>
            <p:nvPr/>
          </p:nvSpPr>
          <p:spPr bwMode="auto">
            <a:xfrm>
              <a:off x="2395" y="3736"/>
              <a:ext cx="197" cy="44"/>
            </a:xfrm>
            <a:prstGeom prst="rect">
              <a:avLst/>
            </a:prstGeom>
            <a:solidFill>
              <a:srgbClr val="DBE7F3"/>
            </a:solidFill>
            <a:ln w="1905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15" name="AutoShape 224"/>
            <p:cNvSpPr>
              <a:spLocks noChangeArrowheads="1"/>
            </p:cNvSpPr>
            <p:nvPr/>
          </p:nvSpPr>
          <p:spPr bwMode="auto">
            <a:xfrm>
              <a:off x="2296" y="3457"/>
              <a:ext cx="394" cy="333"/>
            </a:xfrm>
            <a:prstGeom prst="hexagon">
              <a:avLst>
                <a:gd name="adj" fmla="val 35179"/>
                <a:gd name="vf" fmla="val 115470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16" name="Freeform 225"/>
            <p:cNvSpPr>
              <a:spLocks/>
            </p:cNvSpPr>
            <p:nvPr/>
          </p:nvSpPr>
          <p:spPr bwMode="auto">
            <a:xfrm flipH="1">
              <a:off x="2583" y="3931"/>
              <a:ext cx="99" cy="199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6DB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7" name="Rectangle 226"/>
            <p:cNvSpPr>
              <a:spLocks noChangeArrowheads="1"/>
            </p:cNvSpPr>
            <p:nvPr/>
          </p:nvSpPr>
          <p:spPr bwMode="auto">
            <a:xfrm>
              <a:off x="2386" y="4070"/>
              <a:ext cx="198" cy="45"/>
            </a:xfrm>
            <a:prstGeom prst="rect">
              <a:avLst/>
            </a:prstGeom>
            <a:solidFill>
              <a:srgbClr val="DBE7F3"/>
            </a:solidFill>
            <a:ln w="1905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18" name="AutoShape 227"/>
            <p:cNvSpPr>
              <a:spLocks noChangeArrowheads="1"/>
            </p:cNvSpPr>
            <p:nvPr/>
          </p:nvSpPr>
          <p:spPr bwMode="auto">
            <a:xfrm>
              <a:off x="2287" y="3792"/>
              <a:ext cx="395" cy="338"/>
            </a:xfrm>
            <a:prstGeom prst="hexagon">
              <a:avLst>
                <a:gd name="adj" fmla="val 35394"/>
                <a:gd name="vf" fmla="val 115470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19" name="Freeform 228"/>
            <p:cNvSpPr>
              <a:spLocks/>
            </p:cNvSpPr>
            <p:nvPr/>
          </p:nvSpPr>
          <p:spPr bwMode="auto">
            <a:xfrm flipH="1">
              <a:off x="2271" y="4093"/>
              <a:ext cx="98" cy="186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6DB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0" name="Rectangle 229"/>
            <p:cNvSpPr>
              <a:spLocks noChangeArrowheads="1"/>
            </p:cNvSpPr>
            <p:nvPr/>
          </p:nvSpPr>
          <p:spPr bwMode="auto">
            <a:xfrm>
              <a:off x="2074" y="4242"/>
              <a:ext cx="197" cy="0"/>
            </a:xfrm>
            <a:prstGeom prst="rect">
              <a:avLst/>
            </a:prstGeom>
            <a:solidFill>
              <a:srgbClr val="DBE7F3"/>
            </a:solidFill>
            <a:ln w="1905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21" name="AutoShape 230"/>
            <p:cNvSpPr>
              <a:spLocks noChangeArrowheads="1"/>
            </p:cNvSpPr>
            <p:nvPr/>
          </p:nvSpPr>
          <p:spPr bwMode="auto">
            <a:xfrm>
              <a:off x="1975" y="3955"/>
              <a:ext cx="394" cy="288"/>
            </a:xfrm>
            <a:prstGeom prst="hexagon">
              <a:avLst>
                <a:gd name="adj" fmla="val 35179"/>
                <a:gd name="vf" fmla="val 115470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22" name="Freeform 231"/>
            <p:cNvSpPr>
              <a:spLocks/>
            </p:cNvSpPr>
            <p:nvPr/>
          </p:nvSpPr>
          <p:spPr bwMode="auto">
            <a:xfrm flipH="1">
              <a:off x="2271" y="3765"/>
              <a:ext cx="98" cy="185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6DB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3" name="Rectangle 232"/>
            <p:cNvSpPr>
              <a:spLocks noChangeArrowheads="1"/>
            </p:cNvSpPr>
            <p:nvPr/>
          </p:nvSpPr>
          <p:spPr bwMode="auto">
            <a:xfrm>
              <a:off x="2074" y="3902"/>
              <a:ext cx="197" cy="0"/>
            </a:xfrm>
            <a:prstGeom prst="rect">
              <a:avLst/>
            </a:prstGeom>
            <a:solidFill>
              <a:srgbClr val="DBE7F3"/>
            </a:solidFill>
            <a:ln w="19050">
              <a:noFill/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24" name="AutoShape 233"/>
            <p:cNvSpPr>
              <a:spLocks noChangeArrowheads="1"/>
            </p:cNvSpPr>
            <p:nvPr/>
          </p:nvSpPr>
          <p:spPr bwMode="auto">
            <a:xfrm>
              <a:off x="1975" y="3627"/>
              <a:ext cx="394" cy="275"/>
            </a:xfrm>
            <a:prstGeom prst="hexagon">
              <a:avLst>
                <a:gd name="adj" fmla="val 35305"/>
                <a:gd name="vf" fmla="val 115470"/>
              </a:avLst>
            </a:prstGeom>
            <a:solidFill>
              <a:schemeClr val="accent1">
                <a:lumMod val="5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25" name="Freeform 234"/>
            <p:cNvSpPr>
              <a:spLocks/>
            </p:cNvSpPr>
            <p:nvPr/>
          </p:nvSpPr>
          <p:spPr bwMode="auto">
            <a:xfrm>
              <a:off x="1975" y="3765"/>
              <a:ext cx="99" cy="185"/>
            </a:xfrm>
            <a:custGeom>
              <a:avLst/>
              <a:gdLst>
                <a:gd name="T0" fmla="*/ 0 w 263"/>
                <a:gd name="T1" fmla="*/ 0 h 249"/>
                <a:gd name="T2" fmla="*/ 0 w 263"/>
                <a:gd name="T3" fmla="*/ 1 h 249"/>
                <a:gd name="T4" fmla="*/ 0 w 263"/>
                <a:gd name="T5" fmla="*/ 1 h 249"/>
                <a:gd name="T6" fmla="*/ 0 w 263"/>
                <a:gd name="T7" fmla="*/ 1 h 249"/>
                <a:gd name="T8" fmla="*/ 0 w 263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3"/>
                <a:gd name="T16" fmla="*/ 0 h 249"/>
                <a:gd name="T17" fmla="*/ 263 w 263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3" h="249">
                  <a:moveTo>
                    <a:pt x="0" y="0"/>
                  </a:moveTo>
                  <a:lnTo>
                    <a:pt x="0" y="57"/>
                  </a:lnTo>
                  <a:lnTo>
                    <a:pt x="263" y="249"/>
                  </a:lnTo>
                  <a:lnTo>
                    <a:pt x="263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EE7"/>
            </a:solidFill>
            <a:ln w="190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eaLnBrk="1" latinLnBrk="1" hangingPunct="1">
                <a:defRPr/>
              </a:pP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6" name="Text Box 235"/>
            <p:cNvSpPr txBox="1">
              <a:spLocks noChangeArrowheads="1"/>
            </p:cNvSpPr>
            <p:nvPr/>
          </p:nvSpPr>
          <p:spPr bwMode="auto">
            <a:xfrm>
              <a:off x="2052" y="3712"/>
              <a:ext cx="363" cy="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eaLnBrk="1" hangingPunct="1"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방법론</a:t>
              </a:r>
              <a:endParaRPr lang="en-US" altLang="ko-KR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27" name="Text Box 236"/>
            <p:cNvSpPr txBox="1">
              <a:spLocks noChangeArrowheads="1"/>
            </p:cNvSpPr>
            <p:nvPr/>
          </p:nvSpPr>
          <p:spPr bwMode="auto">
            <a:xfrm>
              <a:off x="1638" y="3507"/>
              <a:ext cx="42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작업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수행기법</a:t>
              </a:r>
            </a:p>
          </p:txBody>
        </p:sp>
        <p:sp>
          <p:nvSpPr>
            <p:cNvPr id="328" name="Text Box 237"/>
            <p:cNvSpPr txBox="1">
              <a:spLocks noChangeArrowheads="1"/>
            </p:cNvSpPr>
            <p:nvPr/>
          </p:nvSpPr>
          <p:spPr bwMode="auto">
            <a:xfrm>
              <a:off x="2020" y="3328"/>
              <a:ext cx="298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작업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  <a:p>
              <a:pPr algn="ctr" eaLnBrk="1" hangingPunct="1">
                <a:lnSpc>
                  <a:spcPct val="110000"/>
                </a:lnSpc>
                <a:spcBef>
                  <a:spcPct val="20000"/>
                </a:spcBef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도구</a:t>
              </a:r>
            </a:p>
          </p:txBody>
        </p:sp>
        <p:sp>
          <p:nvSpPr>
            <p:cNvPr id="329" name="Text Box 238"/>
            <p:cNvSpPr txBox="1">
              <a:spLocks noChangeArrowheads="1"/>
            </p:cNvSpPr>
            <p:nvPr/>
          </p:nvSpPr>
          <p:spPr bwMode="auto">
            <a:xfrm>
              <a:off x="2412" y="3548"/>
              <a:ext cx="32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품질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  <a:p>
              <a:pPr eaLnBrk="1" hangingPunct="1">
                <a:lnSpc>
                  <a:spcPct val="90000"/>
                </a:lnSpc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표준</a:t>
              </a:r>
            </a:p>
          </p:txBody>
        </p:sp>
        <p:sp>
          <p:nvSpPr>
            <p:cNvPr id="330" name="Text Box 239"/>
            <p:cNvSpPr txBox="1">
              <a:spLocks noChangeArrowheads="1"/>
            </p:cNvSpPr>
            <p:nvPr/>
          </p:nvSpPr>
          <p:spPr bwMode="auto">
            <a:xfrm>
              <a:off x="2322" y="3869"/>
              <a:ext cx="330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관리적</a:t>
              </a:r>
              <a:b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</a:b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요소</a:t>
              </a:r>
            </a:p>
          </p:txBody>
        </p:sp>
        <p:sp>
          <p:nvSpPr>
            <p:cNvPr id="331" name="Text Box 240"/>
            <p:cNvSpPr txBox="1">
              <a:spLocks noChangeArrowheads="1"/>
            </p:cNvSpPr>
            <p:nvPr/>
          </p:nvSpPr>
          <p:spPr bwMode="auto">
            <a:xfrm>
              <a:off x="1996" y="4034"/>
              <a:ext cx="34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작업</a:t>
              </a:r>
              <a:b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</a:b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산출물</a:t>
              </a:r>
            </a:p>
          </p:txBody>
        </p:sp>
        <p:sp>
          <p:nvSpPr>
            <p:cNvPr id="332" name="Text Box 241"/>
            <p:cNvSpPr txBox="1">
              <a:spLocks noChangeArrowheads="1"/>
            </p:cNvSpPr>
            <p:nvPr/>
          </p:nvSpPr>
          <p:spPr bwMode="auto">
            <a:xfrm>
              <a:off x="1670" y="3883"/>
              <a:ext cx="371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작업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절차</a:t>
              </a:r>
            </a:p>
          </p:txBody>
        </p:sp>
      </p:grpSp>
      <p:grpSp>
        <p:nvGrpSpPr>
          <p:cNvPr id="333" name="Group 278"/>
          <p:cNvGrpSpPr>
            <a:grpSpLocks/>
          </p:cNvGrpSpPr>
          <p:nvPr/>
        </p:nvGrpSpPr>
        <p:grpSpPr bwMode="auto">
          <a:xfrm>
            <a:off x="2359025" y="4751854"/>
            <a:ext cx="254000" cy="236019"/>
            <a:chOff x="1629" y="2965"/>
            <a:chExt cx="216" cy="202"/>
          </a:xfrm>
        </p:grpSpPr>
        <p:sp>
          <p:nvSpPr>
            <p:cNvPr id="334" name="Oval 279"/>
            <p:cNvSpPr>
              <a:spLocks noChangeArrowheads="1"/>
            </p:cNvSpPr>
            <p:nvPr/>
          </p:nvSpPr>
          <p:spPr bwMode="auto">
            <a:xfrm>
              <a:off x="1643" y="2966"/>
              <a:ext cx="204" cy="201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35" name="AutoShape 280"/>
            <p:cNvSpPr>
              <a:spLocks noChangeArrowheads="1"/>
            </p:cNvSpPr>
            <p:nvPr/>
          </p:nvSpPr>
          <p:spPr bwMode="auto">
            <a:xfrm>
              <a:off x="1629" y="3001"/>
              <a:ext cx="197" cy="129"/>
            </a:xfrm>
            <a:prstGeom prst="rightArrow">
              <a:avLst>
                <a:gd name="adj1" fmla="val 53843"/>
                <a:gd name="adj2" fmla="val 61156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dist="12700" algn="ctr" rotWithShape="0">
                <a:srgbClr val="5F5F5F"/>
              </a:outerShdw>
            </a:effec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36" name="Group 281"/>
          <p:cNvGrpSpPr>
            <a:grpSpLocks/>
          </p:cNvGrpSpPr>
          <p:nvPr/>
        </p:nvGrpSpPr>
        <p:grpSpPr bwMode="auto">
          <a:xfrm>
            <a:off x="4157663" y="4520555"/>
            <a:ext cx="238125" cy="251754"/>
            <a:chOff x="3458" y="3159"/>
            <a:chExt cx="150" cy="160"/>
          </a:xfrm>
        </p:grpSpPr>
        <p:sp>
          <p:nvSpPr>
            <p:cNvPr id="337" name="Oval 282"/>
            <p:cNvSpPr>
              <a:spLocks noChangeArrowheads="1"/>
            </p:cNvSpPr>
            <p:nvPr/>
          </p:nvSpPr>
          <p:spPr bwMode="auto">
            <a:xfrm rot="5400000">
              <a:off x="3531" y="3163"/>
              <a:ext cx="83" cy="150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38" name="AutoShape 283"/>
            <p:cNvSpPr>
              <a:spLocks noChangeArrowheads="1"/>
            </p:cNvSpPr>
            <p:nvPr/>
          </p:nvSpPr>
          <p:spPr bwMode="auto">
            <a:xfrm rot="5400000">
              <a:off x="3474" y="3171"/>
              <a:ext cx="120" cy="96"/>
            </a:xfrm>
            <a:prstGeom prst="rightArrow">
              <a:avLst>
                <a:gd name="adj1" fmla="val 53843"/>
                <a:gd name="adj2" fmla="val 61375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dist="12700" dir="5400000" algn="ctr" rotWithShape="0">
                <a:srgbClr val="5F5F5F"/>
              </a:outerShdw>
            </a:effectLst>
          </p:spPr>
          <p:txBody>
            <a:bodyPr rot="10800000" vert="eaVert" wrap="none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39" name="Group 284"/>
          <p:cNvGrpSpPr>
            <a:grpSpLocks/>
          </p:cNvGrpSpPr>
          <p:nvPr/>
        </p:nvGrpSpPr>
        <p:grpSpPr bwMode="auto">
          <a:xfrm>
            <a:off x="4248150" y="6452765"/>
            <a:ext cx="254000" cy="236019"/>
            <a:chOff x="2886" y="3725"/>
            <a:chExt cx="160" cy="150"/>
          </a:xfrm>
        </p:grpSpPr>
        <p:sp>
          <p:nvSpPr>
            <p:cNvPr id="340" name="Oval 285"/>
            <p:cNvSpPr>
              <a:spLocks noChangeArrowheads="1"/>
            </p:cNvSpPr>
            <p:nvPr/>
          </p:nvSpPr>
          <p:spPr bwMode="auto">
            <a:xfrm flipH="1">
              <a:off x="2886" y="3725"/>
              <a:ext cx="150" cy="112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41" name="AutoShape 286"/>
            <p:cNvSpPr>
              <a:spLocks noChangeArrowheads="1"/>
            </p:cNvSpPr>
            <p:nvPr/>
          </p:nvSpPr>
          <p:spPr bwMode="auto">
            <a:xfrm flipH="1">
              <a:off x="2900" y="3756"/>
              <a:ext cx="146" cy="81"/>
            </a:xfrm>
            <a:prstGeom prst="rightArrow">
              <a:avLst>
                <a:gd name="adj1" fmla="val 53843"/>
                <a:gd name="adj2" fmla="val 61375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dist="12700" dir="10800000" algn="ctr" rotWithShape="0">
                <a:srgbClr val="5F5F5F"/>
              </a:outerShdw>
            </a:effec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42" name="Group 287"/>
          <p:cNvGrpSpPr>
            <a:grpSpLocks/>
          </p:cNvGrpSpPr>
          <p:nvPr/>
        </p:nvGrpSpPr>
        <p:grpSpPr bwMode="auto">
          <a:xfrm>
            <a:off x="2487613" y="6638433"/>
            <a:ext cx="238125" cy="251754"/>
            <a:chOff x="1405" y="2304"/>
            <a:chExt cx="150" cy="160"/>
          </a:xfrm>
        </p:grpSpPr>
        <p:sp>
          <p:nvSpPr>
            <p:cNvPr id="343" name="Oval 288"/>
            <p:cNvSpPr>
              <a:spLocks noChangeArrowheads="1"/>
            </p:cNvSpPr>
            <p:nvPr/>
          </p:nvSpPr>
          <p:spPr bwMode="auto">
            <a:xfrm rot="16200000" flipV="1">
              <a:off x="1420" y="2289"/>
              <a:ext cx="120" cy="150"/>
            </a:xfrm>
            <a:prstGeom prst="ellipse">
              <a:avLst/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44" name="AutoShape 289"/>
            <p:cNvSpPr>
              <a:spLocks noChangeArrowheads="1"/>
            </p:cNvSpPr>
            <p:nvPr/>
          </p:nvSpPr>
          <p:spPr bwMode="auto">
            <a:xfrm rot="16200000" flipV="1">
              <a:off x="1445" y="2343"/>
              <a:ext cx="92" cy="96"/>
            </a:xfrm>
            <a:prstGeom prst="rightArrow">
              <a:avLst>
                <a:gd name="adj1" fmla="val 53843"/>
                <a:gd name="adj2" fmla="val 61375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dist="12700" dir="16200000" algn="ctr" rotWithShape="0">
                <a:srgbClr val="5F5F5F"/>
              </a:outerShdw>
            </a:effectLst>
          </p:spPr>
          <p:txBody>
            <a:bodyPr rot="10800000" vert="eaVert" wrap="none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45" name="Rectangle 290"/>
          <p:cNvSpPr>
            <a:spLocks noChangeArrowheads="1"/>
          </p:cNvSpPr>
          <p:nvPr/>
        </p:nvSpPr>
        <p:spPr bwMode="auto">
          <a:xfrm>
            <a:off x="2708275" y="6809940"/>
            <a:ext cx="1570038" cy="13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>
            <a:spAutoFit/>
          </a:bodyPr>
          <a:lstStyle/>
          <a:p>
            <a:pPr eaLnBrk="1" hangingPunct="1">
              <a:defRPr/>
            </a:pPr>
            <a:r>
              <a:rPr lang="ko-KR" altLang="en-US" sz="900" i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사업관리방법론과 유기적 연계</a:t>
            </a:r>
          </a:p>
        </p:txBody>
      </p:sp>
      <p:sp>
        <p:nvSpPr>
          <p:cNvPr id="346" name="Rectangle 291"/>
          <p:cNvSpPr>
            <a:spLocks noChangeArrowheads="1"/>
          </p:cNvSpPr>
          <p:nvPr/>
        </p:nvSpPr>
        <p:spPr bwMode="auto">
          <a:xfrm>
            <a:off x="2372311" y="5113750"/>
            <a:ext cx="16927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ko-KR" altLang="en-US" sz="1000" i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기간내 프로젝트 완료</a:t>
            </a:r>
          </a:p>
        </p:txBody>
      </p:sp>
      <p:sp>
        <p:nvSpPr>
          <p:cNvPr id="347" name="Rectangle 292"/>
          <p:cNvSpPr>
            <a:spLocks noChangeArrowheads="1"/>
          </p:cNvSpPr>
          <p:nvPr/>
        </p:nvSpPr>
        <p:spPr bwMode="auto">
          <a:xfrm>
            <a:off x="4345574" y="4991020"/>
            <a:ext cx="169277" cy="150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 lIns="0" tIns="0" rIns="0" bIns="0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ko-KR" altLang="en-US" sz="1000" i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과학적인 접근방법제공</a:t>
            </a:r>
          </a:p>
        </p:txBody>
      </p:sp>
      <p:sp>
        <p:nvSpPr>
          <p:cNvPr id="348" name="Rectangle 293"/>
          <p:cNvSpPr>
            <a:spLocks noChangeArrowheads="1"/>
          </p:cNvSpPr>
          <p:nvPr/>
        </p:nvSpPr>
        <p:spPr bwMode="auto">
          <a:xfrm>
            <a:off x="2741613" y="4460764"/>
            <a:ext cx="1287463" cy="27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>
            <a:spAutoFit/>
          </a:bodyPr>
          <a:lstStyle/>
          <a:p>
            <a:pPr eaLnBrk="1" hangingPunct="1">
              <a:defRPr/>
            </a:pPr>
            <a:r>
              <a:rPr lang="ko-KR" altLang="en-US" sz="900" i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최적의 절차 제공을 통해</a:t>
            </a:r>
            <a:br>
              <a:rPr lang="ko-KR" altLang="en-US" sz="900" i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</a:br>
            <a:r>
              <a:rPr lang="ko-KR" altLang="en-US" sz="900" i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사업의 적정성 보장</a:t>
            </a:r>
          </a:p>
        </p:txBody>
      </p:sp>
      <p:grpSp>
        <p:nvGrpSpPr>
          <p:cNvPr id="349" name="Group 295"/>
          <p:cNvGrpSpPr>
            <a:grpSpLocks/>
          </p:cNvGrpSpPr>
          <p:nvPr/>
        </p:nvGrpSpPr>
        <p:grpSpPr bwMode="auto">
          <a:xfrm>
            <a:off x="2647950" y="4791191"/>
            <a:ext cx="1600200" cy="311545"/>
            <a:chOff x="957" y="3368"/>
            <a:chExt cx="592" cy="116"/>
          </a:xfrm>
        </p:grpSpPr>
        <p:sp>
          <p:nvSpPr>
            <p:cNvPr id="350" name="AutoShape 296"/>
            <p:cNvSpPr>
              <a:spLocks noChangeArrowheads="1"/>
            </p:cNvSpPr>
            <p:nvPr/>
          </p:nvSpPr>
          <p:spPr bwMode="auto">
            <a:xfrm>
              <a:off x="957" y="3368"/>
              <a:ext cx="592" cy="116"/>
            </a:xfrm>
            <a:prstGeom prst="roundRect">
              <a:avLst>
                <a:gd name="adj" fmla="val 43171"/>
              </a:avLst>
            </a:prstGeom>
            <a:gradFill rotWithShape="0">
              <a:gsLst>
                <a:gs pos="0">
                  <a:schemeClr val="accent1">
                    <a:lumMod val="50000"/>
                  </a:schemeClr>
                </a:gs>
                <a:gs pos="100000">
                  <a:schemeClr val="accent1">
                    <a:alpha val="20000"/>
                  </a:schemeClr>
                </a:gs>
              </a:gsLst>
              <a:lin ang="5400000" scaled="1"/>
            </a:gradFill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>
              <a:outerShdw dist="12700" dir="5400000" algn="ctr" rotWithShape="0">
                <a:srgbClr val="006699"/>
              </a:outerShdw>
            </a:effectLst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1" name="AutoShape 297"/>
            <p:cNvSpPr>
              <a:spLocks noChangeArrowheads="1"/>
            </p:cNvSpPr>
            <p:nvPr/>
          </p:nvSpPr>
          <p:spPr bwMode="auto">
            <a:xfrm>
              <a:off x="980" y="3371"/>
              <a:ext cx="546" cy="53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AAC7E4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</p:grpSp>
      <p:sp>
        <p:nvSpPr>
          <p:cNvPr id="352" name="Text Box 298"/>
          <p:cNvSpPr txBox="1">
            <a:spLocks noChangeArrowheads="1"/>
          </p:cNvSpPr>
          <p:nvPr/>
        </p:nvSpPr>
        <p:spPr bwMode="auto">
          <a:xfrm>
            <a:off x="2678113" y="4827380"/>
            <a:ext cx="1557338" cy="23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LSWPE-WEB </a:t>
            </a:r>
            <a:r>
              <a: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개발방법론</a:t>
            </a:r>
          </a:p>
        </p:txBody>
      </p:sp>
      <p:sp>
        <p:nvSpPr>
          <p:cNvPr id="353" name="AutoShape 242"/>
          <p:cNvSpPr>
            <a:spLocks noChangeArrowheads="1"/>
          </p:cNvSpPr>
          <p:nvPr/>
        </p:nvSpPr>
        <p:spPr bwMode="auto">
          <a:xfrm flipH="1">
            <a:off x="441325" y="4501070"/>
            <a:ext cx="1833563" cy="2394931"/>
          </a:xfrm>
          <a:prstGeom prst="roundRect">
            <a:avLst>
              <a:gd name="adj" fmla="val 4708"/>
            </a:avLst>
          </a:prstGeom>
          <a:noFill/>
          <a:ln w="127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grpSp>
        <p:nvGrpSpPr>
          <p:cNvPr id="354" name="Group 243"/>
          <p:cNvGrpSpPr>
            <a:grpSpLocks/>
          </p:cNvGrpSpPr>
          <p:nvPr/>
        </p:nvGrpSpPr>
        <p:grpSpPr bwMode="auto">
          <a:xfrm>
            <a:off x="598488" y="4391255"/>
            <a:ext cx="1436688" cy="247083"/>
            <a:chOff x="957" y="3368"/>
            <a:chExt cx="592" cy="127"/>
          </a:xfrm>
        </p:grpSpPr>
        <p:grpSp>
          <p:nvGrpSpPr>
            <p:cNvPr id="355" name="Group 244"/>
            <p:cNvGrpSpPr>
              <a:grpSpLocks/>
            </p:cNvGrpSpPr>
            <p:nvPr/>
          </p:nvGrpSpPr>
          <p:grpSpPr bwMode="auto">
            <a:xfrm>
              <a:off x="957" y="3368"/>
              <a:ext cx="592" cy="115"/>
              <a:chOff x="957" y="3368"/>
              <a:chExt cx="592" cy="115"/>
            </a:xfrm>
          </p:grpSpPr>
          <p:sp>
            <p:nvSpPr>
              <p:cNvPr id="357" name="AutoShape 245"/>
              <p:cNvSpPr>
                <a:spLocks noChangeArrowheads="1"/>
              </p:cNvSpPr>
              <p:nvPr/>
            </p:nvSpPr>
            <p:spPr bwMode="auto">
              <a:xfrm>
                <a:off x="957" y="3368"/>
                <a:ext cx="592" cy="115"/>
              </a:xfrm>
              <a:prstGeom prst="roundRect">
                <a:avLst>
                  <a:gd name="adj" fmla="val 43171"/>
                </a:avLst>
              </a:prstGeom>
              <a:gradFill rotWithShape="0">
                <a:gsLst>
                  <a:gs pos="0">
                    <a:schemeClr val="accent1">
                      <a:lumMod val="50000"/>
                      <a:alpha val="27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solidFill>
                  <a:srgbClr val="488CCA"/>
                </a:solidFill>
                <a:round/>
                <a:headEnd/>
                <a:tailEnd/>
              </a:ln>
              <a:effectLst>
                <a:outerShdw dist="12700" dir="5400000" algn="ctr" rotWithShape="0">
                  <a:schemeClr val="accent1">
                    <a:lumMod val="50000"/>
                  </a:schemeClr>
                </a:outerShdw>
              </a:effectLst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8" name="AutoShape 246"/>
              <p:cNvSpPr>
                <a:spLocks noChangeArrowheads="1"/>
              </p:cNvSpPr>
              <p:nvPr/>
            </p:nvSpPr>
            <p:spPr bwMode="auto">
              <a:xfrm>
                <a:off x="980" y="3371"/>
                <a:ext cx="546" cy="53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AAC7E4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latinLnBrk="1" hangingPunct="1">
                  <a:defRPr/>
                </a:pPr>
                <a:endPara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</p:grpSp>
        <p:sp>
          <p:nvSpPr>
            <p:cNvPr id="356" name="Text Box 247"/>
            <p:cNvSpPr txBox="1">
              <a:spLocks noChangeArrowheads="1"/>
            </p:cNvSpPr>
            <p:nvPr/>
          </p:nvSpPr>
          <p:spPr bwMode="auto">
            <a:xfrm>
              <a:off x="1016" y="3368"/>
              <a:ext cx="416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산출물 테일러링</a:t>
              </a:r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</p:grpSp>
      <p:sp>
        <p:nvSpPr>
          <p:cNvPr id="359" name="AutoShape 248"/>
          <p:cNvSpPr>
            <a:spLocks noChangeArrowheads="1"/>
          </p:cNvSpPr>
          <p:nvPr/>
        </p:nvSpPr>
        <p:spPr bwMode="auto">
          <a:xfrm>
            <a:off x="508000" y="5491018"/>
            <a:ext cx="1698625" cy="1241876"/>
          </a:xfrm>
          <a:prstGeom prst="roundRect">
            <a:avLst>
              <a:gd name="adj" fmla="val 4181"/>
            </a:avLst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rgbClr val="E1F2F3"/>
              </a:gs>
            </a:gsLst>
            <a:lin ang="0" scaled="1"/>
          </a:gradFill>
          <a:ln w="9525">
            <a:solidFill>
              <a:srgbClr val="ADC9E5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101600" indent="-10160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§"/>
              <a:defRPr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사업관련 제안서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/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수행산출물</a:t>
            </a:r>
          </a:p>
          <a:p>
            <a:pPr marL="101600" indent="-10160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§"/>
              <a:defRPr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설계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/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구축 산출물</a:t>
            </a:r>
          </a:p>
          <a:p>
            <a:pPr marL="101600" indent="-10160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§"/>
              <a:defRPr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각종 보고 및 시스템 개선안</a:t>
            </a:r>
          </a:p>
          <a:p>
            <a:pPr marL="101600" indent="-10160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§"/>
              <a:defRPr/>
            </a:pP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IT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인프라 관련 자료</a:t>
            </a:r>
          </a:p>
          <a:p>
            <a:pPr marL="101600" indent="-10160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§"/>
              <a:defRPr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프로젝트 개발방법론</a:t>
            </a:r>
          </a:p>
          <a:p>
            <a:pPr marL="101600" indent="-10160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Char char="§"/>
              <a:defRPr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기타 관련 산출물</a:t>
            </a:r>
          </a:p>
        </p:txBody>
      </p:sp>
      <p:pic>
        <p:nvPicPr>
          <p:cNvPr id="360" name="Picture 253" descr="일정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4686786"/>
            <a:ext cx="549275" cy="54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1" name="Picture 253" descr="일정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4764302"/>
            <a:ext cx="549275" cy="54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2" name="Picture 253" descr="일정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4841819"/>
            <a:ext cx="549275" cy="54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3" name="Picture 253" descr="일정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4909645"/>
            <a:ext cx="549275" cy="542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4" name="Picture 244" descr="C:\Documents and Settings\Administrator\Local Settings\Temporary Internet Files\Content.IE5\8ZLNUIBP\MCj03522020000[1].wmf"/>
          <p:cNvSpPr>
            <a:spLocks noChangeAspect="1" noChangeArrowheads="1"/>
          </p:cNvSpPr>
          <p:nvPr/>
        </p:nvSpPr>
        <p:spPr bwMode="auto">
          <a:xfrm rot="12383175">
            <a:off x="1597025" y="4717470"/>
            <a:ext cx="577850" cy="71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65" name="그룹 364"/>
          <p:cNvGrpSpPr/>
          <p:nvPr/>
        </p:nvGrpSpPr>
        <p:grpSpPr>
          <a:xfrm>
            <a:off x="423863" y="2521867"/>
            <a:ext cx="5954712" cy="1716089"/>
            <a:chOff x="423863" y="2808064"/>
            <a:chExt cx="5954712" cy="1552575"/>
          </a:xfrm>
        </p:grpSpPr>
        <p:grpSp>
          <p:nvGrpSpPr>
            <p:cNvPr id="366" name="Group 65"/>
            <p:cNvGrpSpPr>
              <a:grpSpLocks/>
            </p:cNvGrpSpPr>
            <p:nvPr/>
          </p:nvGrpSpPr>
          <p:grpSpPr bwMode="auto">
            <a:xfrm>
              <a:off x="423863" y="2808064"/>
              <a:ext cx="5954712" cy="1552575"/>
              <a:chOff x="248" y="1640"/>
              <a:chExt cx="3799" cy="1150"/>
            </a:xfrm>
          </p:grpSpPr>
          <p:sp>
            <p:nvSpPr>
              <p:cNvPr id="454" name="AutoShape 66"/>
              <p:cNvSpPr>
                <a:spLocks noChangeArrowheads="1"/>
              </p:cNvSpPr>
              <p:nvPr/>
            </p:nvSpPr>
            <p:spPr bwMode="auto">
              <a:xfrm>
                <a:off x="248" y="1640"/>
                <a:ext cx="3799" cy="1150"/>
              </a:xfrm>
              <a:prstGeom prst="roundRect">
                <a:avLst>
                  <a:gd name="adj" fmla="val 2352"/>
                </a:avLst>
              </a:prstGeom>
              <a:solidFill>
                <a:schemeClr val="accent1">
                  <a:lumMod val="75000"/>
                </a:schemeClr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endPara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55" name="AutoShape 67"/>
              <p:cNvSpPr>
                <a:spLocks noChangeArrowheads="1"/>
              </p:cNvSpPr>
              <p:nvPr/>
            </p:nvSpPr>
            <p:spPr bwMode="auto">
              <a:xfrm>
                <a:off x="274" y="1837"/>
                <a:ext cx="3743" cy="923"/>
              </a:xfrm>
              <a:prstGeom prst="roundRect">
                <a:avLst>
                  <a:gd name="adj" fmla="val 238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endPara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grpSp>
            <p:nvGrpSpPr>
              <p:cNvPr id="456" name="Group 68"/>
              <p:cNvGrpSpPr>
                <a:grpSpLocks/>
              </p:cNvGrpSpPr>
              <p:nvPr/>
            </p:nvGrpSpPr>
            <p:grpSpPr bwMode="auto">
              <a:xfrm>
                <a:off x="275" y="1662"/>
                <a:ext cx="1460" cy="152"/>
                <a:chOff x="244" y="1082"/>
                <a:chExt cx="1110" cy="127"/>
              </a:xfrm>
            </p:grpSpPr>
            <p:sp>
              <p:nvSpPr>
                <p:cNvPr id="459" name="AutoShape 69"/>
                <p:cNvSpPr>
                  <a:spLocks noChangeArrowheads="1"/>
                </p:cNvSpPr>
                <p:nvPr/>
              </p:nvSpPr>
              <p:spPr bwMode="auto">
                <a:xfrm>
                  <a:off x="271" y="1082"/>
                  <a:ext cx="1083" cy="1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/>
                  <a:endPara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60" name="AutoShape 70"/>
                <p:cNvSpPr>
                  <a:spLocks noChangeArrowheads="1"/>
                </p:cNvSpPr>
                <p:nvPr/>
              </p:nvSpPr>
              <p:spPr bwMode="auto">
                <a:xfrm>
                  <a:off x="244" y="1082"/>
                  <a:ext cx="141" cy="12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/>
                  <a:endPara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57" name="Rectangle 71"/>
              <p:cNvSpPr>
                <a:spLocks noChangeArrowheads="1"/>
              </p:cNvSpPr>
              <p:nvPr/>
            </p:nvSpPr>
            <p:spPr bwMode="auto">
              <a:xfrm>
                <a:off x="316" y="1661"/>
                <a:ext cx="132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 algn="ctr" eaLnBrk="1" hangingPunct="1">
                  <a:lnSpc>
                    <a:spcPct val="130000"/>
                  </a:lnSpc>
                  <a:buFont typeface="Wingdings 3" pitchFamily="18" charset="2"/>
                  <a:buNone/>
                  <a:defRPr/>
                </a:pPr>
                <a:r>
                  <a: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방법론 테스크 최적화</a:t>
                </a:r>
              </a:p>
            </p:txBody>
          </p:sp>
          <p:sp>
            <p:nvSpPr>
              <p:cNvPr id="458" name="AutoShape 72"/>
              <p:cNvSpPr>
                <a:spLocks noChangeArrowheads="1"/>
              </p:cNvSpPr>
              <p:nvPr/>
            </p:nvSpPr>
            <p:spPr bwMode="auto">
              <a:xfrm>
                <a:off x="302" y="2598"/>
                <a:ext cx="3692" cy="139"/>
              </a:xfrm>
              <a:prstGeom prst="roundRect">
                <a:avLst>
                  <a:gd name="adj" fmla="val 28778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>
                      <a:alpha val="6100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endPara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67" name="AutoShape 127"/>
            <p:cNvSpPr>
              <a:spLocks noChangeArrowheads="1"/>
            </p:cNvSpPr>
            <p:nvPr/>
          </p:nvSpPr>
          <p:spPr bwMode="auto">
            <a:xfrm rot="5400000">
              <a:off x="3141418" y="3029833"/>
              <a:ext cx="345617" cy="1532958"/>
            </a:xfrm>
            <a:prstGeom prst="upArrow">
              <a:avLst>
                <a:gd name="adj1" fmla="val 62204"/>
                <a:gd name="adj2" fmla="val 80456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accent1">
                    <a:lumMod val="90000"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8" name="Text Box 128"/>
            <p:cNvSpPr txBox="1">
              <a:spLocks noChangeArrowheads="1"/>
            </p:cNvSpPr>
            <p:nvPr/>
          </p:nvSpPr>
          <p:spPr bwMode="auto">
            <a:xfrm>
              <a:off x="2706058" y="3885753"/>
              <a:ext cx="1030213" cy="334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rIns="18000" anchor="ctr">
              <a:spAutoFit/>
            </a:bodyPr>
            <a:lstStyle/>
            <a:p>
              <a:pPr eaLnBrk="1" hangingPunct="1">
                <a:defRPr/>
              </a:pPr>
              <a:r>
                <a:rPr kumimoji="0" lang="ko-KR" altLang="en-US" sz="900" i="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본 사업의 목표에</a:t>
              </a:r>
            </a:p>
            <a:p>
              <a:pPr eaLnBrk="1" hangingPunct="1">
                <a:defRPr/>
              </a:pPr>
              <a:r>
                <a:rPr kumimoji="0" lang="ko-KR" altLang="en-US" sz="900" i="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맞는 </a:t>
              </a:r>
              <a:r>
                <a:rPr kumimoji="0" lang="en-US" altLang="ko-KR" sz="900" i="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Customization</a:t>
              </a:r>
            </a:p>
          </p:txBody>
        </p:sp>
        <p:grpSp>
          <p:nvGrpSpPr>
            <p:cNvPr id="369" name="Group 129"/>
            <p:cNvGrpSpPr>
              <a:grpSpLocks/>
            </p:cNvGrpSpPr>
            <p:nvPr/>
          </p:nvGrpSpPr>
          <p:grpSpPr bwMode="auto">
            <a:xfrm>
              <a:off x="2822049" y="3060526"/>
              <a:ext cx="766479" cy="639931"/>
              <a:chOff x="1782" y="1809"/>
              <a:chExt cx="489" cy="474"/>
            </a:xfrm>
          </p:grpSpPr>
          <p:sp>
            <p:nvSpPr>
              <p:cNvPr id="451" name="Freeform 130"/>
              <p:cNvSpPr>
                <a:spLocks/>
              </p:cNvSpPr>
              <p:nvPr/>
            </p:nvSpPr>
            <p:spPr bwMode="auto">
              <a:xfrm rot="13262951" flipH="1">
                <a:off x="1782" y="1809"/>
                <a:ext cx="224" cy="247"/>
              </a:xfrm>
              <a:custGeom>
                <a:avLst/>
                <a:gdLst>
                  <a:gd name="T0" fmla="*/ 0 w 640"/>
                  <a:gd name="T1" fmla="*/ 0 h 816"/>
                  <a:gd name="T2" fmla="*/ 0 w 640"/>
                  <a:gd name="T3" fmla="*/ 0 h 816"/>
                  <a:gd name="T4" fmla="*/ 0 w 640"/>
                  <a:gd name="T5" fmla="*/ 0 h 816"/>
                  <a:gd name="T6" fmla="*/ 0 w 640"/>
                  <a:gd name="T7" fmla="*/ 0 h 816"/>
                  <a:gd name="T8" fmla="*/ 0 w 640"/>
                  <a:gd name="T9" fmla="*/ 0 h 816"/>
                  <a:gd name="T10" fmla="*/ 0 w 640"/>
                  <a:gd name="T11" fmla="*/ 0 h 816"/>
                  <a:gd name="T12" fmla="*/ 0 w 640"/>
                  <a:gd name="T13" fmla="*/ 0 h 816"/>
                  <a:gd name="T14" fmla="*/ 0 w 640"/>
                  <a:gd name="T15" fmla="*/ 0 h 8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40"/>
                  <a:gd name="T25" fmla="*/ 0 h 816"/>
                  <a:gd name="T26" fmla="*/ 640 w 640"/>
                  <a:gd name="T27" fmla="*/ 816 h 8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40" h="816">
                    <a:moveTo>
                      <a:pt x="556" y="2"/>
                    </a:moveTo>
                    <a:cubicBezTo>
                      <a:pt x="563" y="4"/>
                      <a:pt x="274" y="6"/>
                      <a:pt x="137" y="257"/>
                    </a:cubicBezTo>
                    <a:cubicBezTo>
                      <a:pt x="0" y="508"/>
                      <a:pt x="306" y="720"/>
                      <a:pt x="300" y="720"/>
                    </a:cubicBezTo>
                    <a:cubicBezTo>
                      <a:pt x="304" y="725"/>
                      <a:pt x="246" y="780"/>
                      <a:pt x="240" y="816"/>
                    </a:cubicBezTo>
                    <a:cubicBezTo>
                      <a:pt x="444" y="786"/>
                      <a:pt x="632" y="757"/>
                      <a:pt x="640" y="750"/>
                    </a:cubicBezTo>
                    <a:cubicBezTo>
                      <a:pt x="538" y="606"/>
                      <a:pt x="527" y="387"/>
                      <a:pt x="527" y="387"/>
                    </a:cubicBezTo>
                    <a:cubicBezTo>
                      <a:pt x="522" y="388"/>
                      <a:pt x="478" y="510"/>
                      <a:pt x="466" y="486"/>
                    </a:cubicBezTo>
                    <a:cubicBezTo>
                      <a:pt x="28" y="92"/>
                      <a:pt x="557" y="0"/>
                      <a:pt x="556" y="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D3EBED"/>
                  </a:gs>
                  <a:gs pos="100000">
                    <a:schemeClr val="accent1">
                      <a:lumMod val="90000"/>
                    </a:schemeClr>
                  </a:gs>
                </a:gsLst>
                <a:lin ang="0" scaled="1"/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52" name="Freeform 131"/>
              <p:cNvSpPr>
                <a:spLocks/>
              </p:cNvSpPr>
              <p:nvPr/>
            </p:nvSpPr>
            <p:spPr bwMode="auto">
              <a:xfrm rot="13262951" flipV="1">
                <a:off x="2047" y="2036"/>
                <a:ext cx="224" cy="247"/>
              </a:xfrm>
              <a:custGeom>
                <a:avLst/>
                <a:gdLst>
                  <a:gd name="T0" fmla="*/ 0 w 640"/>
                  <a:gd name="T1" fmla="*/ 0 h 816"/>
                  <a:gd name="T2" fmla="*/ 0 w 640"/>
                  <a:gd name="T3" fmla="*/ 0 h 816"/>
                  <a:gd name="T4" fmla="*/ 0 w 640"/>
                  <a:gd name="T5" fmla="*/ 0 h 816"/>
                  <a:gd name="T6" fmla="*/ 0 w 640"/>
                  <a:gd name="T7" fmla="*/ 0 h 816"/>
                  <a:gd name="T8" fmla="*/ 0 w 640"/>
                  <a:gd name="T9" fmla="*/ 0 h 816"/>
                  <a:gd name="T10" fmla="*/ 0 w 640"/>
                  <a:gd name="T11" fmla="*/ 0 h 816"/>
                  <a:gd name="T12" fmla="*/ 0 w 640"/>
                  <a:gd name="T13" fmla="*/ 0 h 816"/>
                  <a:gd name="T14" fmla="*/ 0 w 640"/>
                  <a:gd name="T15" fmla="*/ 0 h 8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40"/>
                  <a:gd name="T25" fmla="*/ 0 h 816"/>
                  <a:gd name="T26" fmla="*/ 640 w 640"/>
                  <a:gd name="T27" fmla="*/ 816 h 8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40" h="816">
                    <a:moveTo>
                      <a:pt x="556" y="2"/>
                    </a:moveTo>
                    <a:cubicBezTo>
                      <a:pt x="563" y="4"/>
                      <a:pt x="274" y="6"/>
                      <a:pt x="137" y="257"/>
                    </a:cubicBezTo>
                    <a:cubicBezTo>
                      <a:pt x="0" y="508"/>
                      <a:pt x="306" y="720"/>
                      <a:pt x="300" y="720"/>
                    </a:cubicBezTo>
                    <a:cubicBezTo>
                      <a:pt x="304" y="725"/>
                      <a:pt x="246" y="780"/>
                      <a:pt x="240" y="816"/>
                    </a:cubicBezTo>
                    <a:cubicBezTo>
                      <a:pt x="444" y="786"/>
                      <a:pt x="632" y="757"/>
                      <a:pt x="640" y="750"/>
                    </a:cubicBezTo>
                    <a:cubicBezTo>
                      <a:pt x="538" y="606"/>
                      <a:pt x="527" y="387"/>
                      <a:pt x="527" y="387"/>
                    </a:cubicBezTo>
                    <a:cubicBezTo>
                      <a:pt x="522" y="388"/>
                      <a:pt x="478" y="510"/>
                      <a:pt x="466" y="486"/>
                    </a:cubicBezTo>
                    <a:cubicBezTo>
                      <a:pt x="28" y="92"/>
                      <a:pt x="557" y="0"/>
                      <a:pt x="556" y="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lumMod val="75000"/>
                    </a:schemeClr>
                  </a:gs>
                  <a:gs pos="100000">
                    <a:srgbClr val="F1F8F9"/>
                  </a:gs>
                </a:gsLst>
                <a:lin ang="0" scaled="1"/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53" name="Rectangle 132"/>
              <p:cNvSpPr>
                <a:spLocks noChangeArrowheads="1"/>
              </p:cNvSpPr>
              <p:nvPr/>
            </p:nvSpPr>
            <p:spPr bwMode="auto">
              <a:xfrm>
                <a:off x="1851" y="1927"/>
                <a:ext cx="301" cy="2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18000" rIns="18000" anchor="ctr">
                <a:spAutoFit/>
              </a:bodyPr>
              <a:lstStyle/>
              <a:p>
                <a:pPr eaLnBrk="1" hangingPunct="1">
                  <a:defRPr/>
                </a:pPr>
                <a:r>
                  <a:rPr kumimoji="0" lang="ko-KR" altLang="en-US" sz="900" i="1" dirty="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방법론</a:t>
                </a:r>
              </a:p>
              <a:p>
                <a:pPr eaLnBrk="1" hangingPunct="1">
                  <a:defRPr/>
                </a:pPr>
                <a:r>
                  <a:rPr kumimoji="0" lang="ko-KR" altLang="en-US" sz="900" i="1" dirty="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조정 원칙</a:t>
                </a:r>
              </a:p>
            </p:txBody>
          </p:sp>
        </p:grpSp>
        <p:grpSp>
          <p:nvGrpSpPr>
            <p:cNvPr id="370" name="Group 133"/>
            <p:cNvGrpSpPr>
              <a:grpSpLocks/>
            </p:cNvGrpSpPr>
            <p:nvPr/>
          </p:nvGrpSpPr>
          <p:grpSpPr bwMode="auto">
            <a:xfrm>
              <a:off x="4395761" y="3133430"/>
              <a:ext cx="1824502" cy="1084102"/>
              <a:chOff x="7174" y="1787"/>
              <a:chExt cx="1164" cy="931"/>
            </a:xfrm>
          </p:grpSpPr>
          <p:sp>
            <p:nvSpPr>
              <p:cNvPr id="425" name="Text Box 134"/>
              <p:cNvSpPr txBox="1">
                <a:spLocks noChangeArrowheads="1"/>
              </p:cNvSpPr>
              <p:nvPr/>
            </p:nvSpPr>
            <p:spPr bwMode="auto">
              <a:xfrm>
                <a:off x="7243" y="1787"/>
                <a:ext cx="978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tIns="0" bIns="0" anchor="ctr"/>
              <a:lstStyle/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보완된 </a:t>
                </a:r>
                <a:r>
                  <a:rPr lang="en-US" altLang="ko-KR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LSWPE-WEB </a:t>
                </a:r>
                <a:r>
                  <a: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방법론</a:t>
                </a:r>
              </a:p>
            </p:txBody>
          </p:sp>
          <p:sp>
            <p:nvSpPr>
              <p:cNvPr id="426" name="Rectangle 135"/>
              <p:cNvSpPr>
                <a:spLocks noChangeArrowheads="1"/>
              </p:cNvSpPr>
              <p:nvPr/>
            </p:nvSpPr>
            <p:spPr bwMode="auto">
              <a:xfrm>
                <a:off x="7174" y="1943"/>
                <a:ext cx="1164" cy="403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25000"/>
                  </a:spcBef>
                </a:pPr>
                <a:endParaRPr lang="ko-KR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27" name="Rectangle 136"/>
              <p:cNvSpPr>
                <a:spLocks noChangeArrowheads="1"/>
              </p:cNvSpPr>
              <p:nvPr/>
            </p:nvSpPr>
            <p:spPr bwMode="auto">
              <a:xfrm>
                <a:off x="7174" y="2344"/>
                <a:ext cx="1164" cy="374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25000"/>
                  </a:spcBef>
                </a:pPr>
                <a:endParaRPr lang="ko-KR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28" name="Line 137"/>
              <p:cNvSpPr>
                <a:spLocks noChangeShapeType="1"/>
              </p:cNvSpPr>
              <p:nvPr/>
            </p:nvSpPr>
            <p:spPr bwMode="auto">
              <a:xfrm>
                <a:off x="7314" y="2064"/>
                <a:ext cx="838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 anchor="ctr">
                <a:spAutoFit/>
              </a:bodyPr>
              <a:lstStyle/>
              <a:p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29" name="Rectangle 138"/>
              <p:cNvSpPr>
                <a:spLocks noChangeArrowheads="1"/>
              </p:cNvSpPr>
              <p:nvPr/>
            </p:nvSpPr>
            <p:spPr bwMode="auto">
              <a:xfrm>
                <a:off x="7189" y="1979"/>
                <a:ext cx="164" cy="3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600" b="1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30" name="Rectangle 139"/>
              <p:cNvSpPr>
                <a:spLocks noChangeArrowheads="1"/>
              </p:cNvSpPr>
              <p:nvPr/>
            </p:nvSpPr>
            <p:spPr bwMode="auto">
              <a:xfrm>
                <a:off x="7372" y="1979"/>
                <a:ext cx="164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600" b="1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31" name="Rectangle 140"/>
              <p:cNvSpPr>
                <a:spLocks noChangeArrowheads="1"/>
              </p:cNvSpPr>
              <p:nvPr/>
            </p:nvSpPr>
            <p:spPr bwMode="auto">
              <a:xfrm>
                <a:off x="7553" y="1979"/>
                <a:ext cx="165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600" b="1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32" name="Rectangle 141"/>
              <p:cNvSpPr>
                <a:spLocks noChangeArrowheads="1"/>
              </p:cNvSpPr>
              <p:nvPr/>
            </p:nvSpPr>
            <p:spPr bwMode="auto">
              <a:xfrm>
                <a:off x="7735" y="1979"/>
                <a:ext cx="164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600" b="1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33" name="AutoShape 142"/>
              <p:cNvSpPr>
                <a:spLocks noChangeArrowheads="1"/>
              </p:cNvSpPr>
              <p:nvPr/>
            </p:nvSpPr>
            <p:spPr bwMode="auto">
              <a:xfrm>
                <a:off x="8122" y="1979"/>
                <a:ext cx="191" cy="168"/>
              </a:xfrm>
              <a:prstGeom prst="hexagon">
                <a:avLst>
                  <a:gd name="adj" fmla="val 21464"/>
                  <a:gd name="vf" fmla="val 115470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 type="none" w="sm" len="sm"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*</a:t>
                </a:r>
              </a:p>
            </p:txBody>
          </p:sp>
          <p:sp>
            <p:nvSpPr>
              <p:cNvPr id="434" name="Rectangle 143"/>
              <p:cNvSpPr>
                <a:spLocks noChangeArrowheads="1"/>
              </p:cNvSpPr>
              <p:nvPr/>
            </p:nvSpPr>
            <p:spPr bwMode="auto">
              <a:xfrm>
                <a:off x="8116" y="2552"/>
                <a:ext cx="202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600" b="1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35" name="Rectangle 144"/>
              <p:cNvSpPr>
                <a:spLocks noChangeArrowheads="1"/>
              </p:cNvSpPr>
              <p:nvPr/>
            </p:nvSpPr>
            <p:spPr bwMode="auto">
              <a:xfrm>
                <a:off x="7380" y="2169"/>
                <a:ext cx="260" cy="15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600" b="1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36" name="Rectangle 145"/>
              <p:cNvSpPr>
                <a:spLocks noChangeArrowheads="1"/>
              </p:cNvSpPr>
              <p:nvPr/>
            </p:nvSpPr>
            <p:spPr bwMode="auto">
              <a:xfrm>
                <a:off x="7756" y="2169"/>
                <a:ext cx="233" cy="15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600" b="1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37" name="AutoShape 146"/>
              <p:cNvSpPr>
                <a:spLocks noChangeArrowheads="1"/>
              </p:cNvSpPr>
              <p:nvPr/>
            </p:nvSpPr>
            <p:spPr bwMode="auto">
              <a:xfrm>
                <a:off x="7186" y="2360"/>
                <a:ext cx="190" cy="168"/>
              </a:xfrm>
              <a:prstGeom prst="hexagon">
                <a:avLst>
                  <a:gd name="adj" fmla="val 21352"/>
                  <a:gd name="vf" fmla="val 115470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 type="none" w="sm" len="sm"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*</a:t>
                </a:r>
              </a:p>
            </p:txBody>
          </p:sp>
          <p:sp>
            <p:nvSpPr>
              <p:cNvPr id="438" name="AutoShape 147"/>
              <p:cNvSpPr>
                <a:spLocks noChangeArrowheads="1"/>
              </p:cNvSpPr>
              <p:nvPr/>
            </p:nvSpPr>
            <p:spPr bwMode="auto">
              <a:xfrm>
                <a:off x="7884" y="2360"/>
                <a:ext cx="190" cy="168"/>
              </a:xfrm>
              <a:prstGeom prst="hexagon">
                <a:avLst>
                  <a:gd name="adj" fmla="val 21352"/>
                  <a:gd name="vf" fmla="val 115470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 type="none" w="sm" len="sm"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*</a:t>
                </a:r>
              </a:p>
            </p:txBody>
          </p:sp>
          <p:sp>
            <p:nvSpPr>
              <p:cNvPr id="439" name="AutoShape 148"/>
              <p:cNvSpPr>
                <a:spLocks noChangeArrowheads="1"/>
              </p:cNvSpPr>
              <p:nvPr/>
            </p:nvSpPr>
            <p:spPr bwMode="auto">
              <a:xfrm>
                <a:off x="7186" y="2552"/>
                <a:ext cx="283" cy="15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*</a:t>
                </a:r>
              </a:p>
            </p:txBody>
          </p:sp>
          <p:sp>
            <p:nvSpPr>
              <p:cNvPr id="440" name="AutoShape 149"/>
              <p:cNvSpPr>
                <a:spLocks noChangeArrowheads="1"/>
              </p:cNvSpPr>
              <p:nvPr/>
            </p:nvSpPr>
            <p:spPr bwMode="auto">
              <a:xfrm>
                <a:off x="7744" y="2552"/>
                <a:ext cx="330" cy="15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*</a:t>
                </a:r>
              </a:p>
            </p:txBody>
          </p:sp>
          <p:cxnSp>
            <p:nvCxnSpPr>
              <p:cNvPr id="441" name="AutoShape 150"/>
              <p:cNvCxnSpPr>
                <a:cxnSpLocks noChangeShapeType="1"/>
                <a:stCxn id="435" idx="3"/>
                <a:endCxn id="436" idx="1"/>
              </p:cNvCxnSpPr>
              <p:nvPr/>
            </p:nvCxnSpPr>
            <p:spPr bwMode="auto">
              <a:xfrm>
                <a:off x="7640" y="2247"/>
                <a:ext cx="116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2" name="AutoShape 151"/>
              <p:cNvCxnSpPr>
                <a:cxnSpLocks noChangeShapeType="1"/>
                <a:stCxn id="437" idx="2"/>
                <a:endCxn id="438" idx="2"/>
              </p:cNvCxnSpPr>
              <p:nvPr/>
            </p:nvCxnSpPr>
            <p:spPr bwMode="auto">
              <a:xfrm>
                <a:off x="7376" y="2444"/>
                <a:ext cx="508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3" name="AutoShape 152"/>
              <p:cNvSpPr>
                <a:spLocks noChangeArrowheads="1"/>
              </p:cNvSpPr>
              <p:nvPr/>
            </p:nvSpPr>
            <p:spPr bwMode="auto">
              <a:xfrm>
                <a:off x="7418" y="2360"/>
                <a:ext cx="191" cy="168"/>
              </a:xfrm>
              <a:prstGeom prst="hexagon">
                <a:avLst>
                  <a:gd name="adj" fmla="val 21464"/>
                  <a:gd name="vf" fmla="val 115470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 type="none" w="sm" len="sm"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*</a:t>
                </a:r>
              </a:p>
            </p:txBody>
          </p:sp>
          <p:sp>
            <p:nvSpPr>
              <p:cNvPr id="444" name="AutoShape 153"/>
              <p:cNvSpPr>
                <a:spLocks noChangeArrowheads="1"/>
              </p:cNvSpPr>
              <p:nvPr/>
            </p:nvSpPr>
            <p:spPr bwMode="auto">
              <a:xfrm>
                <a:off x="7651" y="2360"/>
                <a:ext cx="191" cy="168"/>
              </a:xfrm>
              <a:prstGeom prst="hexagon">
                <a:avLst>
                  <a:gd name="adj" fmla="val 21464"/>
                  <a:gd name="vf" fmla="val 115470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 type="none" w="sm" len="sm"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*</a:t>
                </a:r>
              </a:p>
            </p:txBody>
          </p:sp>
          <p:cxnSp>
            <p:nvCxnSpPr>
              <p:cNvPr id="445" name="AutoShape 154"/>
              <p:cNvCxnSpPr>
                <a:cxnSpLocks noChangeShapeType="1"/>
                <a:stCxn id="438" idx="2"/>
                <a:endCxn id="433" idx="2"/>
              </p:cNvCxnSpPr>
              <p:nvPr/>
            </p:nvCxnSpPr>
            <p:spPr bwMode="auto">
              <a:xfrm flipV="1">
                <a:off x="8074" y="2063"/>
                <a:ext cx="48" cy="38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6" name="AutoShape 155"/>
              <p:cNvCxnSpPr>
                <a:cxnSpLocks noChangeShapeType="1"/>
                <a:stCxn id="439" idx="3"/>
                <a:endCxn id="440" idx="1"/>
              </p:cNvCxnSpPr>
              <p:nvPr/>
            </p:nvCxnSpPr>
            <p:spPr bwMode="auto">
              <a:xfrm>
                <a:off x="7469" y="2629"/>
                <a:ext cx="275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7" name="AutoShape 156"/>
              <p:cNvCxnSpPr>
                <a:cxnSpLocks noChangeShapeType="1"/>
                <a:stCxn id="434" idx="0"/>
                <a:endCxn id="433" idx="2"/>
              </p:cNvCxnSpPr>
              <p:nvPr/>
            </p:nvCxnSpPr>
            <p:spPr bwMode="auto">
              <a:xfrm rot="-5400000">
                <a:off x="8015" y="2349"/>
                <a:ext cx="405" cy="1"/>
              </a:xfrm>
              <a:prstGeom prst="bentConnector3">
                <a:avLst>
                  <a:gd name="adj1" fmla="val 49875"/>
                </a:avLst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8" name="AutoShape 157"/>
              <p:cNvSpPr>
                <a:spLocks noChangeArrowheads="1"/>
              </p:cNvSpPr>
              <p:nvPr/>
            </p:nvSpPr>
            <p:spPr bwMode="auto">
              <a:xfrm>
                <a:off x="8122" y="2174"/>
                <a:ext cx="191" cy="168"/>
              </a:xfrm>
              <a:prstGeom prst="hexagon">
                <a:avLst>
                  <a:gd name="adj" fmla="val 21464"/>
                  <a:gd name="vf" fmla="val 115470"/>
                </a:avLst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 type="none" w="sm" len="sm"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*</a:t>
                </a:r>
              </a:p>
            </p:txBody>
          </p:sp>
          <p:sp>
            <p:nvSpPr>
              <p:cNvPr id="449" name="Rectangle 158"/>
              <p:cNvSpPr>
                <a:spLocks noChangeArrowheads="1"/>
              </p:cNvSpPr>
              <p:nvPr/>
            </p:nvSpPr>
            <p:spPr bwMode="auto">
              <a:xfrm>
                <a:off x="8116" y="2369"/>
                <a:ext cx="202" cy="15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600" b="1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50" name="Rectangle 159"/>
              <p:cNvSpPr>
                <a:spLocks noChangeArrowheads="1"/>
              </p:cNvSpPr>
              <p:nvPr/>
            </p:nvSpPr>
            <p:spPr bwMode="auto">
              <a:xfrm>
                <a:off x="7923" y="1979"/>
                <a:ext cx="164" cy="1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600" b="1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71" name="Text Box 74"/>
            <p:cNvSpPr txBox="1">
              <a:spLocks noChangeArrowheads="1"/>
            </p:cNvSpPr>
            <p:nvPr/>
          </p:nvSpPr>
          <p:spPr bwMode="auto">
            <a:xfrm>
              <a:off x="851775" y="3090228"/>
              <a:ext cx="1094074" cy="183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tIns="0" bIns="0" anchor="ctr"/>
            <a:lstStyle/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LSWPE-WEB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방법론</a:t>
              </a:r>
            </a:p>
          </p:txBody>
        </p:sp>
        <p:grpSp>
          <p:nvGrpSpPr>
            <p:cNvPr id="372" name="Group 158"/>
            <p:cNvGrpSpPr>
              <a:grpSpLocks/>
            </p:cNvGrpSpPr>
            <p:nvPr/>
          </p:nvGrpSpPr>
          <p:grpSpPr bwMode="auto">
            <a:xfrm>
              <a:off x="676103" y="3245928"/>
              <a:ext cx="1644996" cy="1007694"/>
              <a:chOff x="313" y="2060"/>
              <a:chExt cx="1180" cy="664"/>
            </a:xfrm>
          </p:grpSpPr>
          <p:sp>
            <p:nvSpPr>
              <p:cNvPr id="373" name="Rectangle 20"/>
              <p:cNvSpPr>
                <a:spLocks noChangeArrowheads="1"/>
              </p:cNvSpPr>
              <p:nvPr/>
            </p:nvSpPr>
            <p:spPr bwMode="auto">
              <a:xfrm>
                <a:off x="313" y="2060"/>
                <a:ext cx="1180" cy="353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25000"/>
                  </a:spcBef>
                </a:pPr>
                <a:endParaRPr lang="ko-KR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4" name="Rectangle 21"/>
              <p:cNvSpPr>
                <a:spLocks noChangeArrowheads="1"/>
              </p:cNvSpPr>
              <p:nvPr/>
            </p:nvSpPr>
            <p:spPr bwMode="auto">
              <a:xfrm>
                <a:off x="344" y="2073"/>
                <a:ext cx="139" cy="32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  <a:endParaRPr lang="en-US" altLang="ko-KR" sz="600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5" name="Rectangle 22"/>
              <p:cNvSpPr>
                <a:spLocks noChangeArrowheads="1"/>
              </p:cNvSpPr>
              <p:nvPr/>
            </p:nvSpPr>
            <p:spPr bwMode="auto">
              <a:xfrm>
                <a:off x="530" y="2073"/>
                <a:ext cx="172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600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6" name="Rectangle 23"/>
              <p:cNvSpPr>
                <a:spLocks noChangeArrowheads="1"/>
              </p:cNvSpPr>
              <p:nvPr/>
            </p:nvSpPr>
            <p:spPr bwMode="auto">
              <a:xfrm>
                <a:off x="530" y="2243"/>
                <a:ext cx="374" cy="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  <a:endParaRPr lang="en-US" altLang="ko-KR" sz="600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377" name="AutoShape 24"/>
              <p:cNvCxnSpPr>
                <a:cxnSpLocks noChangeShapeType="1"/>
                <a:stCxn id="375" idx="3"/>
                <a:endCxn id="389" idx="1"/>
              </p:cNvCxnSpPr>
              <p:nvPr/>
            </p:nvCxnSpPr>
            <p:spPr bwMode="auto">
              <a:xfrm>
                <a:off x="702" y="2151"/>
                <a:ext cx="30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8" name="AutoShape 25"/>
              <p:cNvCxnSpPr>
                <a:cxnSpLocks noChangeShapeType="1"/>
                <a:stCxn id="374" idx="3"/>
                <a:endCxn id="375" idx="1"/>
              </p:cNvCxnSpPr>
              <p:nvPr/>
            </p:nvCxnSpPr>
            <p:spPr bwMode="auto">
              <a:xfrm flipV="1">
                <a:off x="483" y="2151"/>
                <a:ext cx="47" cy="85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9" name="AutoShape 26"/>
              <p:cNvCxnSpPr>
                <a:cxnSpLocks noChangeShapeType="1"/>
                <a:stCxn id="374" idx="3"/>
                <a:endCxn id="376" idx="1"/>
              </p:cNvCxnSpPr>
              <p:nvPr/>
            </p:nvCxnSpPr>
            <p:spPr bwMode="auto">
              <a:xfrm>
                <a:off x="483" y="2236"/>
                <a:ext cx="47" cy="43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0" name="AutoShape 27"/>
              <p:cNvCxnSpPr>
                <a:cxnSpLocks noChangeShapeType="1"/>
                <a:stCxn id="374" idx="3"/>
                <a:endCxn id="390" idx="1"/>
              </p:cNvCxnSpPr>
              <p:nvPr/>
            </p:nvCxnSpPr>
            <p:spPr bwMode="auto">
              <a:xfrm>
                <a:off x="483" y="2236"/>
                <a:ext cx="47" cy="127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1" name="AutoShape 28"/>
              <p:cNvCxnSpPr>
                <a:cxnSpLocks noChangeShapeType="1"/>
                <a:stCxn id="390" idx="3"/>
                <a:endCxn id="399" idx="1"/>
              </p:cNvCxnSpPr>
              <p:nvPr/>
            </p:nvCxnSpPr>
            <p:spPr bwMode="auto">
              <a:xfrm>
                <a:off x="904" y="2363"/>
                <a:ext cx="60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2" name="AutoShape 29"/>
              <p:cNvCxnSpPr>
                <a:cxnSpLocks noChangeShapeType="1"/>
                <a:stCxn id="376" idx="3"/>
                <a:endCxn id="398" idx="1"/>
              </p:cNvCxnSpPr>
              <p:nvPr/>
            </p:nvCxnSpPr>
            <p:spPr bwMode="auto">
              <a:xfrm>
                <a:off x="904" y="2279"/>
                <a:ext cx="60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3" name="Rectangle 30"/>
              <p:cNvSpPr>
                <a:spLocks noChangeArrowheads="1"/>
              </p:cNvSpPr>
              <p:nvPr/>
            </p:nvSpPr>
            <p:spPr bwMode="auto">
              <a:xfrm>
                <a:off x="872" y="2073"/>
                <a:ext cx="32" cy="29"/>
              </a:xfrm>
              <a:prstGeom prst="rect">
                <a:avLst/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just" eaLnBrk="1" hangingPunct="1">
                  <a:spcBef>
                    <a:spcPct val="40000"/>
                  </a:spcBef>
                </a:pP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4" name="Rectangle 31"/>
              <p:cNvSpPr>
                <a:spLocks noChangeArrowheads="1"/>
              </p:cNvSpPr>
              <p:nvPr/>
            </p:nvSpPr>
            <p:spPr bwMode="auto">
              <a:xfrm>
                <a:off x="872" y="2173"/>
                <a:ext cx="32" cy="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666633"/>
                </a:solidFill>
                <a:miter lim="800000"/>
                <a:headEnd/>
                <a:tailEnd/>
              </a:ln>
            </p:spPr>
            <p:txBody>
              <a:bodyPr t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just" eaLnBrk="1" hangingPunct="1">
                  <a:spcBef>
                    <a:spcPct val="40000"/>
                  </a:spcBef>
                </a:pP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5" name="Rectangle 32"/>
              <p:cNvSpPr>
                <a:spLocks noChangeArrowheads="1"/>
              </p:cNvSpPr>
              <p:nvPr/>
            </p:nvSpPr>
            <p:spPr bwMode="auto">
              <a:xfrm>
                <a:off x="964" y="2073"/>
                <a:ext cx="33" cy="29"/>
              </a:xfrm>
              <a:prstGeom prst="rect">
                <a:avLst/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just" eaLnBrk="1" hangingPunct="1">
                  <a:spcBef>
                    <a:spcPct val="40000"/>
                  </a:spcBef>
                </a:pP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386" name="AutoShape 33"/>
              <p:cNvCxnSpPr>
                <a:cxnSpLocks noChangeShapeType="1"/>
                <a:stCxn id="383" idx="3"/>
                <a:endCxn id="385" idx="1"/>
              </p:cNvCxnSpPr>
              <p:nvPr/>
            </p:nvCxnSpPr>
            <p:spPr bwMode="auto">
              <a:xfrm>
                <a:off x="904" y="2088"/>
                <a:ext cx="60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7" name="AutoShape 34"/>
              <p:cNvCxnSpPr>
                <a:cxnSpLocks noChangeShapeType="1"/>
                <a:stCxn id="384" idx="3"/>
                <a:endCxn id="397" idx="1"/>
              </p:cNvCxnSpPr>
              <p:nvPr/>
            </p:nvCxnSpPr>
            <p:spPr bwMode="auto">
              <a:xfrm>
                <a:off x="904" y="2194"/>
                <a:ext cx="60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88" name="Freeform 35"/>
              <p:cNvSpPr>
                <a:spLocks/>
              </p:cNvSpPr>
              <p:nvPr/>
            </p:nvSpPr>
            <p:spPr bwMode="auto">
              <a:xfrm>
                <a:off x="885" y="2116"/>
                <a:ext cx="78" cy="226"/>
              </a:xfrm>
              <a:custGeom>
                <a:avLst/>
                <a:gdLst>
                  <a:gd name="T0" fmla="*/ 0 w 240"/>
                  <a:gd name="T1" fmla="*/ 0 h 768"/>
                  <a:gd name="T2" fmla="*/ 0 w 240"/>
                  <a:gd name="T3" fmla="*/ 0 h 768"/>
                  <a:gd name="T4" fmla="*/ 0 w 240"/>
                  <a:gd name="T5" fmla="*/ 0 h 768"/>
                  <a:gd name="T6" fmla="*/ 0 w 240"/>
                  <a:gd name="T7" fmla="*/ 0 h 768"/>
                  <a:gd name="T8" fmla="*/ 0 w 240"/>
                  <a:gd name="T9" fmla="*/ 0 h 768"/>
                  <a:gd name="T10" fmla="*/ 0 w 240"/>
                  <a:gd name="T11" fmla="*/ 0 h 768"/>
                  <a:gd name="T12" fmla="*/ 0 w 240"/>
                  <a:gd name="T13" fmla="*/ 0 h 768"/>
                  <a:gd name="T14" fmla="*/ 0 w 240"/>
                  <a:gd name="T15" fmla="*/ 0 h 76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0"/>
                  <a:gd name="T25" fmla="*/ 0 h 768"/>
                  <a:gd name="T26" fmla="*/ 240 w 240"/>
                  <a:gd name="T27" fmla="*/ 768 h 76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0" h="768">
                    <a:moveTo>
                      <a:pt x="0" y="768"/>
                    </a:moveTo>
                    <a:lnTo>
                      <a:pt x="144" y="768"/>
                    </a:lnTo>
                    <a:lnTo>
                      <a:pt x="144" y="576"/>
                    </a:lnTo>
                    <a:cubicBezTo>
                      <a:pt x="178" y="578"/>
                      <a:pt x="182" y="530"/>
                      <a:pt x="144" y="528"/>
                    </a:cubicBezTo>
                    <a:lnTo>
                      <a:pt x="144" y="288"/>
                    </a:lnTo>
                    <a:cubicBezTo>
                      <a:pt x="172" y="290"/>
                      <a:pt x="178" y="244"/>
                      <a:pt x="144" y="240"/>
                    </a:cubicBezTo>
                    <a:lnTo>
                      <a:pt x="144" y="0"/>
                    </a:lnTo>
                    <a:lnTo>
                      <a:pt x="240" y="0"/>
                    </a:lnTo>
                  </a:path>
                </a:pathLst>
              </a:cu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 anchor="ctr"/>
              <a:lstStyle/>
              <a:p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89" name="Rectangle 36"/>
              <p:cNvSpPr>
                <a:spLocks noChangeArrowheads="1"/>
              </p:cNvSpPr>
              <p:nvPr/>
            </p:nvSpPr>
            <p:spPr bwMode="auto">
              <a:xfrm>
                <a:off x="732" y="2073"/>
                <a:ext cx="172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  <a:endParaRPr lang="en-US" altLang="ko-KR" sz="600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90" name="Rectangle 37"/>
              <p:cNvSpPr>
                <a:spLocks noChangeArrowheads="1"/>
              </p:cNvSpPr>
              <p:nvPr/>
            </p:nvSpPr>
            <p:spPr bwMode="auto">
              <a:xfrm>
                <a:off x="530" y="2328"/>
                <a:ext cx="374" cy="7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  <a:endParaRPr lang="en-US" altLang="ko-KR" sz="600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91" name="Rectangle 38"/>
              <p:cNvSpPr>
                <a:spLocks noChangeArrowheads="1"/>
              </p:cNvSpPr>
              <p:nvPr/>
            </p:nvSpPr>
            <p:spPr bwMode="auto">
              <a:xfrm>
                <a:off x="1244" y="2073"/>
                <a:ext cx="32" cy="29"/>
              </a:xfrm>
              <a:prstGeom prst="rect">
                <a:avLst/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just" eaLnBrk="1" hangingPunct="1">
                  <a:spcBef>
                    <a:spcPct val="40000"/>
                  </a:spcBef>
                </a:pP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92" name="Rectangle 39"/>
              <p:cNvSpPr>
                <a:spLocks noChangeArrowheads="1"/>
              </p:cNvSpPr>
              <p:nvPr/>
            </p:nvSpPr>
            <p:spPr bwMode="auto">
              <a:xfrm>
                <a:off x="1244" y="2116"/>
                <a:ext cx="32" cy="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666633"/>
                </a:solidFill>
                <a:miter lim="800000"/>
                <a:headEnd/>
                <a:tailEnd/>
              </a:ln>
            </p:spPr>
            <p:txBody>
              <a:bodyPr t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just" eaLnBrk="1" hangingPunct="1">
                  <a:spcBef>
                    <a:spcPct val="40000"/>
                  </a:spcBef>
                </a:pP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93" name="Rectangle 40"/>
              <p:cNvSpPr>
                <a:spLocks noChangeArrowheads="1"/>
              </p:cNvSpPr>
              <p:nvPr/>
            </p:nvSpPr>
            <p:spPr bwMode="auto">
              <a:xfrm>
                <a:off x="1167" y="2073"/>
                <a:ext cx="31" cy="29"/>
              </a:xfrm>
              <a:prstGeom prst="rect">
                <a:avLst/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just" eaLnBrk="1" hangingPunct="1">
                  <a:spcBef>
                    <a:spcPct val="40000"/>
                  </a:spcBef>
                </a:pP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94" name="Rectangle 41"/>
              <p:cNvSpPr>
                <a:spLocks noChangeArrowheads="1"/>
              </p:cNvSpPr>
              <p:nvPr/>
            </p:nvSpPr>
            <p:spPr bwMode="auto">
              <a:xfrm>
                <a:off x="1167" y="2116"/>
                <a:ext cx="31" cy="2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666633"/>
                </a:solidFill>
                <a:miter lim="800000"/>
                <a:headEnd/>
                <a:tailEnd/>
              </a:ln>
            </p:spPr>
            <p:txBody>
              <a:bodyPr t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just" eaLnBrk="1" hangingPunct="1">
                  <a:spcBef>
                    <a:spcPct val="40000"/>
                  </a:spcBef>
                </a:pP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395" name="AutoShape 42"/>
              <p:cNvCxnSpPr>
                <a:cxnSpLocks noChangeShapeType="1"/>
                <a:stCxn id="393" idx="3"/>
                <a:endCxn id="391" idx="1"/>
              </p:cNvCxnSpPr>
              <p:nvPr/>
            </p:nvCxnSpPr>
            <p:spPr bwMode="auto">
              <a:xfrm>
                <a:off x="1198" y="2088"/>
                <a:ext cx="46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6" name="AutoShape 43"/>
              <p:cNvCxnSpPr>
                <a:cxnSpLocks noChangeShapeType="1"/>
                <a:stCxn id="394" idx="3"/>
                <a:endCxn id="392" idx="1"/>
              </p:cNvCxnSpPr>
              <p:nvPr/>
            </p:nvCxnSpPr>
            <p:spPr bwMode="auto">
              <a:xfrm>
                <a:off x="1198" y="2131"/>
                <a:ext cx="46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7" name="Rectangle 44"/>
              <p:cNvSpPr>
                <a:spLocks noChangeArrowheads="1"/>
              </p:cNvSpPr>
              <p:nvPr/>
            </p:nvSpPr>
            <p:spPr bwMode="auto">
              <a:xfrm>
                <a:off x="964" y="2158"/>
                <a:ext cx="242" cy="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</a:p>
            </p:txBody>
          </p:sp>
          <p:sp>
            <p:nvSpPr>
              <p:cNvPr id="398" name="Rectangle 45"/>
              <p:cNvSpPr>
                <a:spLocks noChangeArrowheads="1"/>
              </p:cNvSpPr>
              <p:nvPr/>
            </p:nvSpPr>
            <p:spPr bwMode="auto">
              <a:xfrm>
                <a:off x="964" y="2243"/>
                <a:ext cx="242" cy="7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</a:p>
            </p:txBody>
          </p:sp>
          <p:sp>
            <p:nvSpPr>
              <p:cNvPr id="399" name="Rectangle 46"/>
              <p:cNvSpPr>
                <a:spLocks noChangeArrowheads="1"/>
              </p:cNvSpPr>
              <p:nvPr/>
            </p:nvSpPr>
            <p:spPr bwMode="auto">
              <a:xfrm>
                <a:off x="964" y="2328"/>
                <a:ext cx="242" cy="7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</a:p>
            </p:txBody>
          </p:sp>
          <p:sp>
            <p:nvSpPr>
              <p:cNvPr id="400" name="Rectangle 47"/>
              <p:cNvSpPr>
                <a:spLocks noChangeArrowheads="1"/>
              </p:cNvSpPr>
              <p:nvPr/>
            </p:nvSpPr>
            <p:spPr bwMode="auto">
              <a:xfrm>
                <a:off x="964" y="2073"/>
                <a:ext cx="242" cy="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</a:p>
            </p:txBody>
          </p:sp>
          <p:sp>
            <p:nvSpPr>
              <p:cNvPr id="401" name="Rectangle 48"/>
              <p:cNvSpPr>
                <a:spLocks noChangeArrowheads="1"/>
              </p:cNvSpPr>
              <p:nvPr/>
            </p:nvSpPr>
            <p:spPr bwMode="auto">
              <a:xfrm>
                <a:off x="1244" y="2073"/>
                <a:ext cx="234" cy="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</a:p>
            </p:txBody>
          </p:sp>
          <p:sp>
            <p:nvSpPr>
              <p:cNvPr id="402" name="Rectangle 49"/>
              <p:cNvSpPr>
                <a:spLocks noChangeArrowheads="1"/>
              </p:cNvSpPr>
              <p:nvPr/>
            </p:nvSpPr>
            <p:spPr bwMode="auto">
              <a:xfrm>
                <a:off x="313" y="2413"/>
                <a:ext cx="1180" cy="311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25000"/>
                  </a:spcBef>
                </a:pPr>
                <a:endParaRPr lang="ko-KR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03" name="Freeform 50"/>
              <p:cNvSpPr>
                <a:spLocks/>
              </p:cNvSpPr>
              <p:nvPr/>
            </p:nvSpPr>
            <p:spPr bwMode="auto">
              <a:xfrm>
                <a:off x="414" y="2145"/>
                <a:ext cx="939" cy="494"/>
              </a:xfrm>
              <a:custGeom>
                <a:avLst/>
                <a:gdLst>
                  <a:gd name="T0" fmla="*/ 0 w 2928"/>
                  <a:gd name="T1" fmla="*/ 0 h 1632"/>
                  <a:gd name="T2" fmla="*/ 0 w 2928"/>
                  <a:gd name="T3" fmla="*/ 0 h 1632"/>
                  <a:gd name="T4" fmla="*/ 0 w 2928"/>
                  <a:gd name="T5" fmla="*/ 0 h 1632"/>
                  <a:gd name="T6" fmla="*/ 0 w 2928"/>
                  <a:gd name="T7" fmla="*/ 0 h 16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28"/>
                  <a:gd name="T13" fmla="*/ 0 h 1632"/>
                  <a:gd name="T14" fmla="*/ 2928 w 2928"/>
                  <a:gd name="T15" fmla="*/ 1632 h 16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28" h="1632">
                    <a:moveTo>
                      <a:pt x="2928" y="0"/>
                    </a:moveTo>
                    <a:lnTo>
                      <a:pt x="2928" y="912"/>
                    </a:lnTo>
                    <a:lnTo>
                      <a:pt x="0" y="912"/>
                    </a:lnTo>
                    <a:lnTo>
                      <a:pt x="0" y="1632"/>
                    </a:lnTo>
                  </a:path>
                </a:pathLst>
              </a:cu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 anchor="ctr"/>
              <a:lstStyle/>
              <a:p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04" name="Rectangle 51"/>
              <p:cNvSpPr>
                <a:spLocks noChangeArrowheads="1"/>
              </p:cNvSpPr>
              <p:nvPr/>
            </p:nvSpPr>
            <p:spPr bwMode="auto">
              <a:xfrm>
                <a:off x="640" y="2639"/>
                <a:ext cx="232" cy="7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  <a:endParaRPr lang="en-US" altLang="ko-KR" sz="600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05" name="Rectangle 52"/>
              <p:cNvSpPr>
                <a:spLocks noChangeArrowheads="1"/>
              </p:cNvSpPr>
              <p:nvPr/>
            </p:nvSpPr>
            <p:spPr bwMode="auto">
              <a:xfrm>
                <a:off x="964" y="2639"/>
                <a:ext cx="234" cy="7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</a:p>
            </p:txBody>
          </p:sp>
          <p:sp>
            <p:nvSpPr>
              <p:cNvPr id="406" name="Rectangle 53"/>
              <p:cNvSpPr>
                <a:spLocks noChangeArrowheads="1"/>
              </p:cNvSpPr>
              <p:nvPr/>
            </p:nvSpPr>
            <p:spPr bwMode="auto">
              <a:xfrm>
                <a:off x="1244" y="2441"/>
                <a:ext cx="234" cy="1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</a:p>
            </p:txBody>
          </p:sp>
          <p:sp>
            <p:nvSpPr>
              <p:cNvPr id="407" name="Line 54"/>
              <p:cNvSpPr>
                <a:spLocks noChangeShapeType="1"/>
              </p:cNvSpPr>
              <p:nvPr/>
            </p:nvSpPr>
            <p:spPr bwMode="auto">
              <a:xfrm>
                <a:off x="414" y="2476"/>
                <a:ext cx="124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0" bIns="0" anchor="ctr"/>
              <a:lstStyle/>
              <a:p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08" name="Rectangle 55"/>
              <p:cNvSpPr>
                <a:spLocks noChangeArrowheads="1"/>
              </p:cNvSpPr>
              <p:nvPr/>
            </p:nvSpPr>
            <p:spPr bwMode="auto">
              <a:xfrm>
                <a:off x="530" y="2441"/>
                <a:ext cx="233" cy="7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  <a:endParaRPr lang="en-US" altLang="ko-KR" sz="600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409" name="AutoShape 56"/>
              <p:cNvCxnSpPr>
                <a:cxnSpLocks noChangeShapeType="1"/>
                <a:stCxn id="423" idx="3"/>
                <a:endCxn id="404" idx="1"/>
              </p:cNvCxnSpPr>
              <p:nvPr/>
            </p:nvCxnSpPr>
            <p:spPr bwMode="auto">
              <a:xfrm>
                <a:off x="483" y="2674"/>
                <a:ext cx="157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0" name="AutoShape 57"/>
              <p:cNvCxnSpPr>
                <a:cxnSpLocks noChangeShapeType="1"/>
                <a:stCxn id="404" idx="3"/>
                <a:endCxn id="405" idx="1"/>
              </p:cNvCxnSpPr>
              <p:nvPr/>
            </p:nvCxnSpPr>
            <p:spPr bwMode="auto">
              <a:xfrm>
                <a:off x="872" y="2674"/>
                <a:ext cx="92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1" name="Rectangle 58"/>
              <p:cNvSpPr>
                <a:spLocks noChangeArrowheads="1"/>
              </p:cNvSpPr>
              <p:nvPr/>
            </p:nvSpPr>
            <p:spPr bwMode="auto">
              <a:xfrm>
                <a:off x="964" y="2441"/>
                <a:ext cx="33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just" eaLnBrk="1" hangingPunct="1">
                  <a:spcBef>
                    <a:spcPct val="40000"/>
                  </a:spcBef>
                </a:pP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412" name="AutoShape 59"/>
              <p:cNvCxnSpPr>
                <a:cxnSpLocks noChangeShapeType="1"/>
                <a:stCxn id="408" idx="3"/>
                <a:endCxn id="411" idx="1"/>
              </p:cNvCxnSpPr>
              <p:nvPr/>
            </p:nvCxnSpPr>
            <p:spPr bwMode="auto">
              <a:xfrm>
                <a:off x="763" y="2476"/>
                <a:ext cx="201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3" name="Rectangle 60"/>
              <p:cNvSpPr>
                <a:spLocks noChangeArrowheads="1"/>
              </p:cNvSpPr>
              <p:nvPr/>
            </p:nvSpPr>
            <p:spPr bwMode="auto">
              <a:xfrm>
                <a:off x="964" y="2540"/>
                <a:ext cx="33" cy="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just" eaLnBrk="1" hangingPunct="1">
                  <a:spcBef>
                    <a:spcPct val="40000"/>
                  </a:spcBef>
                </a:pP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14" name="Rectangle 61"/>
              <p:cNvSpPr>
                <a:spLocks noChangeArrowheads="1"/>
              </p:cNvSpPr>
              <p:nvPr/>
            </p:nvSpPr>
            <p:spPr bwMode="auto">
              <a:xfrm>
                <a:off x="842" y="2540"/>
                <a:ext cx="30" cy="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666633"/>
                </a:solidFill>
                <a:miter lim="800000"/>
                <a:headEnd/>
                <a:tailEnd/>
              </a:ln>
            </p:spPr>
            <p:txBody>
              <a:bodyPr t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just" eaLnBrk="1" hangingPunct="1">
                  <a:spcBef>
                    <a:spcPct val="40000"/>
                  </a:spcBef>
                </a:pP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415" name="AutoShape 62"/>
              <p:cNvCxnSpPr>
                <a:cxnSpLocks noChangeShapeType="1"/>
                <a:stCxn id="414" idx="3"/>
                <a:endCxn id="413" idx="1"/>
              </p:cNvCxnSpPr>
              <p:nvPr/>
            </p:nvCxnSpPr>
            <p:spPr bwMode="auto">
              <a:xfrm>
                <a:off x="872" y="2554"/>
                <a:ext cx="92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6" name="AutoShape 63"/>
              <p:cNvCxnSpPr>
                <a:cxnSpLocks noChangeShapeType="1"/>
                <a:endCxn id="405" idx="0"/>
              </p:cNvCxnSpPr>
              <p:nvPr/>
            </p:nvCxnSpPr>
            <p:spPr bwMode="auto">
              <a:xfrm flipH="1">
                <a:off x="1081" y="2568"/>
                <a:ext cx="1" cy="71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7" name="Rectangle 64"/>
              <p:cNvSpPr>
                <a:spLocks noChangeArrowheads="1"/>
              </p:cNvSpPr>
              <p:nvPr/>
            </p:nvSpPr>
            <p:spPr bwMode="auto">
              <a:xfrm>
                <a:off x="904" y="2526"/>
                <a:ext cx="31" cy="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just" eaLnBrk="1" hangingPunct="1">
                  <a:spcBef>
                    <a:spcPct val="40000"/>
                  </a:spcBef>
                </a:pP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18" name="Rectangle 65"/>
              <p:cNvSpPr>
                <a:spLocks noChangeArrowheads="1"/>
              </p:cNvSpPr>
              <p:nvPr/>
            </p:nvSpPr>
            <p:spPr bwMode="auto">
              <a:xfrm>
                <a:off x="904" y="2674"/>
                <a:ext cx="31" cy="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just" eaLnBrk="1" hangingPunct="1">
                  <a:spcBef>
                    <a:spcPct val="40000"/>
                  </a:spcBef>
                </a:pPr>
                <a:endPara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419" name="AutoShape 66"/>
              <p:cNvCxnSpPr>
                <a:cxnSpLocks noChangeShapeType="1"/>
                <a:stCxn id="417" idx="2"/>
                <a:endCxn id="418" idx="0"/>
              </p:cNvCxnSpPr>
              <p:nvPr/>
            </p:nvCxnSpPr>
            <p:spPr bwMode="auto">
              <a:xfrm>
                <a:off x="920" y="2554"/>
                <a:ext cx="0" cy="12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20" name="Rectangle 67"/>
              <p:cNvSpPr>
                <a:spLocks noChangeArrowheads="1"/>
              </p:cNvSpPr>
              <p:nvPr/>
            </p:nvSpPr>
            <p:spPr bwMode="auto">
              <a:xfrm>
                <a:off x="640" y="2526"/>
                <a:ext cx="232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14325" indent="-314325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b="1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  <a:endParaRPr lang="en-US" altLang="ko-KR" sz="600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421" name="AutoShape 68"/>
              <p:cNvCxnSpPr>
                <a:cxnSpLocks noChangeShapeType="1"/>
                <a:endCxn id="406" idx="1"/>
              </p:cNvCxnSpPr>
              <p:nvPr/>
            </p:nvCxnSpPr>
            <p:spPr bwMode="auto">
              <a:xfrm>
                <a:off x="1198" y="2505"/>
                <a:ext cx="46" cy="0"/>
              </a:xfrm>
              <a:prstGeom prst="straightConnector1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2" name="AutoShape 69"/>
              <p:cNvCxnSpPr>
                <a:cxnSpLocks noChangeShapeType="1"/>
                <a:stCxn id="405" idx="3"/>
                <a:endCxn id="406" idx="1"/>
              </p:cNvCxnSpPr>
              <p:nvPr/>
            </p:nvCxnSpPr>
            <p:spPr bwMode="auto">
              <a:xfrm flipV="1">
                <a:off x="1198" y="2505"/>
                <a:ext cx="46" cy="169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80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23" name="Rectangle 70"/>
              <p:cNvSpPr>
                <a:spLocks noChangeArrowheads="1"/>
              </p:cNvSpPr>
              <p:nvPr/>
            </p:nvSpPr>
            <p:spPr bwMode="auto">
              <a:xfrm>
                <a:off x="344" y="2639"/>
                <a:ext cx="139" cy="7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295275" indent="-295275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ko-KR" sz="600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24" name="Rectangle 71"/>
              <p:cNvSpPr>
                <a:spLocks noChangeArrowheads="1"/>
              </p:cNvSpPr>
              <p:nvPr/>
            </p:nvSpPr>
            <p:spPr bwMode="auto">
              <a:xfrm>
                <a:off x="965" y="2441"/>
                <a:ext cx="233" cy="1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 marL="342900" indent="-3429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4762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476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600" dirty="0">
                    <a:solidFill>
                      <a:srgbClr val="006699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	</a:t>
                </a:r>
              </a:p>
            </p:txBody>
          </p:sp>
        </p:grpSp>
      </p:grpSp>
      <p:sp>
        <p:nvSpPr>
          <p:cNvPr id="204" name="Text Box 50"/>
          <p:cNvSpPr txBox="1">
            <a:spLocks noChangeArrowheads="1"/>
          </p:cNvSpPr>
          <p:nvPr/>
        </p:nvSpPr>
        <p:spPr bwMode="auto">
          <a:xfrm>
            <a:off x="5174279" y="694469"/>
            <a:ext cx="156561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7.2. LSWPE </a:t>
            </a:r>
            <a:r>
              <a:rPr lang="ko-KR" altLang="en-US" smtClean="0">
                <a:latin typeface="+mn-ea"/>
                <a:ea typeface="+mn-ea"/>
              </a:rPr>
              <a:t>개발방법론 특징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05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b="0" dirty="0" smtClean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6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</a:t>
            </a:r>
          </a:p>
        </p:txBody>
      </p:sp>
      <p:sp>
        <p:nvSpPr>
          <p:cNvPr id="207" name="Text Box 51"/>
          <p:cNvSpPr txBox="1">
            <a:spLocks noChangeArrowheads="1"/>
          </p:cNvSpPr>
          <p:nvPr/>
        </p:nvSpPr>
        <p:spPr bwMode="auto">
          <a:xfrm>
            <a:off x="5962955" y="466868"/>
            <a:ext cx="7769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7. </a:t>
            </a:r>
            <a:r>
              <a:rPr lang="ko-KR" altLang="en-US" smtClean="0">
                <a:latin typeface="+mn-ea"/>
                <a:ea typeface="+mn-ea"/>
              </a:rPr>
              <a:t>개발 방법론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32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7.2. </a:t>
            </a:r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LSWPE 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개발방법론 </a:t>
            </a:r>
            <a:r>
              <a:rPr lang="ko-KR" altLang="en-US" sz="16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6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계속</a:t>
            </a:r>
            <a:r>
              <a:rPr lang="en-US" altLang="ko-KR" sz="16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사업의 성공적인 수행을 위하여 제안된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LSWPE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방법론은 본 사업의 목표에 부합되도록 </a:t>
            </a:r>
            <a:r>
              <a:rPr lang="ko-KR" altLang="en-US" sz="1200" dirty="0">
                <a:latin typeface="+mn-ea"/>
                <a:ea typeface="+mn-ea"/>
              </a:rPr>
              <a:t>커스터마이징 측면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산출물 활용 측면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기법 및 툴 제공 측면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프로젝트 관리 측면에서 보강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되어 완벽한 수행을 보장합니다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404812" y="2182951"/>
            <a:ext cx="6048375" cy="228610"/>
            <a:chOff x="404813" y="1878221"/>
            <a:chExt cx="6048375" cy="228610"/>
          </a:xfrm>
        </p:grpSpPr>
        <p:grpSp>
          <p:nvGrpSpPr>
            <p:cNvPr id="53" name="그룹 5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5" name="그룹 5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8" name="오각형 5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59" name="오각형 5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56" name="직사각형 5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57" name="직사각형 5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5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>
                  <a:latin typeface="+mn-ea"/>
                </a:rPr>
                <a:t>LSWPE-WEB </a:t>
              </a:r>
              <a:r>
                <a:rPr lang="ko-KR" altLang="en-US" sz="1100" dirty="0" smtClean="0">
                  <a:latin typeface="+mn-ea"/>
                </a:rPr>
                <a:t>특징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계속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204" name="Group 8"/>
          <p:cNvGraphicFramePr>
            <a:graphicFrameLocks noGrp="1"/>
          </p:cNvGraphicFramePr>
          <p:nvPr>
            <p:extLst/>
          </p:nvPr>
        </p:nvGraphicFramePr>
        <p:xfrm>
          <a:off x="482600" y="2597954"/>
          <a:ext cx="5829300" cy="3043977"/>
        </p:xfrm>
        <a:graphic>
          <a:graphicData uri="http://schemas.openxmlformats.org/drawingml/2006/table">
            <a:tbl>
              <a:tblPr/>
              <a:tblGrid>
                <a:gridCol w="1828800"/>
                <a:gridCol w="4000500"/>
              </a:tblGrid>
              <a:tr h="3944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커스터마이징 관점</a:t>
                      </a:r>
                    </a:p>
                  </a:txBody>
                  <a:tcPr marT="46511" marB="465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커스터마이징 방안</a:t>
                      </a:r>
                    </a:p>
                  </a:txBody>
                  <a:tcPr marT="46511" marB="4651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</a:tr>
              <a:tr h="649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 재개발 사업특성 반영</a:t>
                      </a:r>
                    </a:p>
                  </a:txBody>
                  <a:tcPr marT="46511" marB="465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시스템 현황파악 및 업무분석을 통하여 상호보완적이고 일괄적인 시스템이 되도록 보완</a:t>
                      </a:r>
                    </a:p>
                  </a:txBody>
                  <a:tcPr marT="46511" marB="465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9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 구축 후</a:t>
                      </a:r>
                      <a:b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 보수 용이성 고려</a:t>
                      </a:r>
                    </a:p>
                  </a:txBody>
                  <a:tcPr marT="46511" marB="465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 관점의 모델링 지원으로 각 업무별 공통 프로세스 도출이 용이하며 시스템구축 후 유지보수가 용이하도록 개발</a:t>
                      </a:r>
                    </a:p>
                  </a:txBody>
                  <a:tcPr marT="46511" marB="465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06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베이스 재설계 및 데이터 표준화 관점</a:t>
                      </a:r>
                    </a:p>
                  </a:txBody>
                  <a:tcPr marT="46511" marB="465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재설계 및 이관관련 공정 및 구현기법 의 최적화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및 업무 프로세스 표준화 공정의 최적화</a:t>
                      </a:r>
                    </a:p>
                  </a:txBody>
                  <a:tcPr marT="46511" marB="465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9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사업기간이 짧은 특성 반영</a:t>
                      </a:r>
                    </a:p>
                  </a:txBody>
                  <a:tcPr marT="46511" marB="465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사업기간이 짧다는 특성을 반영하여 필수 공정만을 반영하여 공정이 최소화 되도록 커스터마이징</a:t>
                      </a:r>
                    </a:p>
                  </a:txBody>
                  <a:tcPr marT="46511" marB="465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5" name="AutoShape 27"/>
          <p:cNvSpPr>
            <a:spLocks noChangeArrowheads="1"/>
          </p:cNvSpPr>
          <p:nvPr/>
        </p:nvSpPr>
        <p:spPr bwMode="auto">
          <a:xfrm>
            <a:off x="3084792" y="5978000"/>
            <a:ext cx="3184525" cy="309186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dist="40161" dir="6506097" algn="ctr" rotWithShape="0">
              <a:srgbClr val="C0C0C0"/>
            </a:outerShdw>
          </a:effectLst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6" name="AutoShape 28"/>
          <p:cNvSpPr>
            <a:spLocks noChangeArrowheads="1"/>
          </p:cNvSpPr>
          <p:nvPr/>
        </p:nvSpPr>
        <p:spPr bwMode="auto">
          <a:xfrm>
            <a:off x="3126067" y="5985938"/>
            <a:ext cx="3101975" cy="5556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207" name="AutoShape 31"/>
          <p:cNvSpPr>
            <a:spLocks noChangeArrowheads="1"/>
          </p:cNvSpPr>
          <p:nvPr/>
        </p:nvSpPr>
        <p:spPr bwMode="auto">
          <a:xfrm>
            <a:off x="3129005" y="6035150"/>
            <a:ext cx="2987675" cy="42386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solidFill>
              <a:schemeClr val="accent1">
                <a:lumMod val="90000"/>
              </a:schemeClr>
            </a:solidFill>
            <a:miter lim="800000"/>
            <a:headEnd/>
            <a:tailEnd/>
          </a:ln>
          <a:effectLst>
            <a:outerShdw dist="25400" dir="16200000" algn="ctr" rotWithShape="0">
              <a:schemeClr val="bg1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ko-KR" altLang="en-US" sz="1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8" name="AutoShape 30"/>
          <p:cNvSpPr>
            <a:spLocks noChangeArrowheads="1"/>
          </p:cNvSpPr>
          <p:nvPr/>
        </p:nvSpPr>
        <p:spPr bwMode="auto">
          <a:xfrm>
            <a:off x="3114954" y="6274863"/>
            <a:ext cx="3124200" cy="279499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defRPr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9" name="Rectangle 16"/>
          <p:cNvSpPr>
            <a:spLocks noChangeArrowheads="1"/>
          </p:cNvSpPr>
          <p:nvPr/>
        </p:nvSpPr>
        <p:spPr bwMode="auto">
          <a:xfrm>
            <a:off x="3613429" y="6054200"/>
            <a:ext cx="2127250" cy="18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1" hangingPunct="1">
              <a:lnSpc>
                <a:spcPct val="130000"/>
              </a:lnSpc>
              <a:buFont typeface="Wingdings 3" pitchFamily="18" charset="2"/>
              <a:buNone/>
              <a:defRPr/>
            </a:pPr>
            <a:r>
              <a:rPr lang="ko-KR" altLang="en-US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주요 내용</a:t>
            </a:r>
          </a:p>
        </p:txBody>
      </p:sp>
      <p:sp>
        <p:nvSpPr>
          <p:cNvPr id="210" name="Text Box 146"/>
          <p:cNvSpPr txBox="1">
            <a:spLocks noChangeArrowheads="1"/>
          </p:cNvSpPr>
          <p:nvPr/>
        </p:nvSpPr>
        <p:spPr bwMode="auto">
          <a:xfrm>
            <a:off x="3130829" y="6459013"/>
            <a:ext cx="3071813" cy="25251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54000" tIns="36000" rIns="18000" anchor="ctr"/>
          <a:lstStyle/>
          <a:p>
            <a:pPr marL="101600" indent="-101600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WEB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이나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Client Server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등의 기술 아키텍처의 차이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고객 업무의 특성 및 플랫폼 기술의 특성에 따라 생기는 세부적인 절차상의 차이점들을 개발단계별 세부수행 공정에 반영하여 수행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  <a:p>
            <a:pPr marL="101600" indent="-101600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고객사의 프로젝트 특성에 따라 개발 공정 최적화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  <a:p>
            <a:pPr marL="101600" indent="-101600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프로젝트 기간과 투입 인력 규모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고객사 자체적인 프로젝트 관리 차원의 요구 기준에 따라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,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산출물 종류와 양식을 프로젝트 별로 테일러링 하여 사용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  <a:p>
            <a:pPr marL="101600" indent="-101600" eaLnBrk="1" hangingPunct="1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구현 레벨의 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Technical Guide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및 개발표준 최적화</a:t>
            </a:r>
          </a:p>
        </p:txBody>
      </p:sp>
      <p:sp>
        <p:nvSpPr>
          <p:cNvPr id="211" name="오른쪽 화살표 281"/>
          <p:cNvSpPr>
            <a:spLocks noChangeArrowheads="1"/>
          </p:cNvSpPr>
          <p:nvPr/>
        </p:nvSpPr>
        <p:spPr bwMode="auto">
          <a:xfrm>
            <a:off x="2629179" y="6687834"/>
            <a:ext cx="428625" cy="1849438"/>
          </a:xfrm>
          <a:prstGeom prst="rightArrow">
            <a:avLst>
              <a:gd name="adj1" fmla="val 63444"/>
              <a:gd name="adj2" fmla="val 50000"/>
            </a:avLst>
          </a:prstGeom>
          <a:gradFill rotWithShape="0">
            <a:gsLst>
              <a:gs pos="0">
                <a:srgbClr val="FFFFFF"/>
              </a:gs>
              <a:gs pos="100000">
                <a:schemeClr val="accent1">
                  <a:lumMod val="50000"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just" eaLnBrk="1" hangingPunct="1">
              <a:spcBef>
                <a:spcPct val="40000"/>
              </a:spcBef>
              <a:defRPr/>
            </a:pP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212" name="Text Box 146"/>
          <p:cNvSpPr txBox="1">
            <a:spLocks noChangeArrowheads="1"/>
          </p:cNvSpPr>
          <p:nvPr/>
        </p:nvSpPr>
        <p:spPr bwMode="auto">
          <a:xfrm>
            <a:off x="486054" y="6854300"/>
            <a:ext cx="2168525" cy="221556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accent1">
                <a:lumMod val="90000"/>
              </a:schemeClr>
            </a:outerShdw>
          </a:effectLst>
        </p:spPr>
        <p:txBody>
          <a:bodyPr lIns="54000" tIns="36000" rIns="18000" anchor="ctr"/>
          <a:lstStyle/>
          <a:p>
            <a:pPr marL="92075" indent="-92075" algn="just" eaLnBrk="1" hangingPunct="1">
              <a:lnSpc>
                <a:spcPts val="1300"/>
              </a:lnSpc>
              <a:buClr>
                <a:srgbClr val="000000"/>
              </a:buClr>
              <a:defRPr/>
            </a:pPr>
            <a:endParaRPr kumimoji="0"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3" name="AutoShape 238" descr="1단"/>
          <p:cNvSpPr>
            <a:spLocks noChangeArrowheads="1"/>
          </p:cNvSpPr>
          <p:nvPr/>
        </p:nvSpPr>
        <p:spPr bwMode="auto">
          <a:xfrm>
            <a:off x="570192" y="7163509"/>
            <a:ext cx="2000250" cy="389619"/>
          </a:xfrm>
          <a:prstGeom prst="roundRect">
            <a:avLst>
              <a:gd name="adj" fmla="val 16667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1" hangingPunct="1">
              <a:spcBef>
                <a:spcPct val="40000"/>
              </a:spcBef>
              <a:defRPr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개발공정</a:t>
            </a:r>
          </a:p>
        </p:txBody>
      </p:sp>
      <p:sp>
        <p:nvSpPr>
          <p:cNvPr id="214" name="AutoShape 238" descr="1단"/>
          <p:cNvSpPr>
            <a:spLocks noChangeArrowheads="1"/>
          </p:cNvSpPr>
          <p:nvPr/>
        </p:nvSpPr>
        <p:spPr bwMode="auto">
          <a:xfrm>
            <a:off x="570192" y="7692028"/>
            <a:ext cx="2000250" cy="389619"/>
          </a:xfrm>
          <a:prstGeom prst="roundRect">
            <a:avLst>
              <a:gd name="adj" fmla="val 16667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1" hangingPunct="1">
              <a:spcBef>
                <a:spcPct val="40000"/>
              </a:spcBef>
              <a:defRPr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산출물 체계 및 양식</a:t>
            </a:r>
          </a:p>
        </p:txBody>
      </p:sp>
      <p:sp>
        <p:nvSpPr>
          <p:cNvPr id="215" name="AutoShape 238" descr="1단"/>
          <p:cNvSpPr>
            <a:spLocks noChangeArrowheads="1"/>
          </p:cNvSpPr>
          <p:nvPr/>
        </p:nvSpPr>
        <p:spPr bwMode="auto">
          <a:xfrm>
            <a:off x="570192" y="8220547"/>
            <a:ext cx="2000250" cy="485090"/>
          </a:xfrm>
          <a:prstGeom prst="roundRect">
            <a:avLst>
              <a:gd name="adj" fmla="val 16667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9525" algn="ctr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Technical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구현 가이드 및 개발표준</a:t>
            </a:r>
          </a:p>
        </p:txBody>
      </p:sp>
      <p:sp>
        <p:nvSpPr>
          <p:cNvPr id="216" name="직사각형 266"/>
          <p:cNvSpPr>
            <a:spLocks noChangeArrowheads="1"/>
          </p:cNvSpPr>
          <p:nvPr/>
        </p:nvSpPr>
        <p:spPr bwMode="auto">
          <a:xfrm>
            <a:off x="503517" y="5973238"/>
            <a:ext cx="2151062" cy="774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endParaRPr lang="ko-KR" altLang="en-US" sz="600" dirty="0"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</p:txBody>
      </p:sp>
      <p:sp>
        <p:nvSpPr>
          <p:cNvPr id="217" name="직사각형 168"/>
          <p:cNvSpPr>
            <a:spLocks noChangeArrowheads="1"/>
          </p:cNvSpPr>
          <p:nvPr/>
        </p:nvSpPr>
        <p:spPr bwMode="auto">
          <a:xfrm>
            <a:off x="1031511" y="5979588"/>
            <a:ext cx="124906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40000"/>
              </a:spcBef>
              <a:defRPr/>
            </a:pPr>
            <a:r>
              <a:rPr lang="ko-KR" altLang="en-US" sz="11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수행사</a:t>
            </a:r>
            <a:r>
              <a:rPr lang="en-US" altLang="ko-KR" sz="11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 </a:t>
            </a:r>
            <a:r>
              <a:rPr lang="ko-KR" altLang="en-US" sz="11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개발 </a:t>
            </a:r>
            <a:r>
              <a:rPr lang="ko-KR" altLang="en-US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방법론</a:t>
            </a:r>
          </a:p>
        </p:txBody>
      </p:sp>
      <p:sp>
        <p:nvSpPr>
          <p:cNvPr id="218" name="자유형 134"/>
          <p:cNvSpPr>
            <a:spLocks noChangeArrowheads="1"/>
          </p:cNvSpPr>
          <p:nvPr/>
        </p:nvSpPr>
        <p:spPr bwMode="auto">
          <a:xfrm rot="20010415">
            <a:off x="495579" y="6706663"/>
            <a:ext cx="568325" cy="660400"/>
          </a:xfrm>
          <a:custGeom>
            <a:avLst/>
            <a:gdLst>
              <a:gd name="T0" fmla="*/ 0 w 911225"/>
              <a:gd name="T1" fmla="*/ 0 h 1343025"/>
              <a:gd name="T2" fmla="*/ 0 w 911225"/>
              <a:gd name="T3" fmla="*/ 0 h 1343025"/>
              <a:gd name="T4" fmla="*/ 0 w 911225"/>
              <a:gd name="T5" fmla="*/ 0 h 1343025"/>
              <a:gd name="T6" fmla="*/ 0 60000 65536"/>
              <a:gd name="T7" fmla="*/ 0 60000 65536"/>
              <a:gd name="T8" fmla="*/ 0 60000 65536"/>
              <a:gd name="T9" fmla="*/ 0 w 911225"/>
              <a:gd name="T10" fmla="*/ 0 h 1343025"/>
              <a:gd name="T11" fmla="*/ 911225 w 911225"/>
              <a:gd name="T12" fmla="*/ 1343025 h 13430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1225" h="1343025">
                <a:moveTo>
                  <a:pt x="911225" y="0"/>
                </a:moveTo>
                <a:cubicBezTo>
                  <a:pt x="528637" y="150019"/>
                  <a:pt x="146050" y="300038"/>
                  <a:pt x="73025" y="523875"/>
                </a:cubicBezTo>
                <a:cubicBezTo>
                  <a:pt x="0" y="747712"/>
                  <a:pt x="236537" y="1045368"/>
                  <a:pt x="473075" y="1343025"/>
                </a:cubicBezTo>
              </a:path>
            </a:pathLst>
          </a:custGeom>
          <a:noFill/>
          <a:ln w="38100" algn="ctr">
            <a:solidFill>
              <a:srgbClr val="006699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pPr eaLnBrk="1" latinLnBrk="1" hangingPunct="1">
              <a:defRPr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19" name="Picture 180" descr="돋보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67" y="6187550"/>
            <a:ext cx="10445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" name="직사각형 169"/>
          <p:cNvSpPr>
            <a:spLocks noChangeArrowheads="1"/>
          </p:cNvSpPr>
          <p:nvPr/>
        </p:nvSpPr>
        <p:spPr bwMode="auto">
          <a:xfrm>
            <a:off x="811170" y="6316138"/>
            <a:ext cx="5261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40000"/>
              </a:spcBef>
              <a:defRPr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커스터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  <a:cs typeface="산돌고딕 L"/>
            </a:endParaRPr>
          </a:p>
          <a:p>
            <a:pPr algn="just" eaLnBrk="1" hangingPunct="1">
              <a:lnSpc>
                <a:spcPct val="80000"/>
              </a:lnSpc>
              <a:spcBef>
                <a:spcPct val="40000"/>
              </a:spcBef>
              <a:defRPr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rPr>
              <a:t>마이징</a:t>
            </a:r>
          </a:p>
        </p:txBody>
      </p:sp>
      <p:sp>
        <p:nvSpPr>
          <p:cNvPr id="32" name="Text Box 50"/>
          <p:cNvSpPr txBox="1">
            <a:spLocks noChangeArrowheads="1"/>
          </p:cNvSpPr>
          <p:nvPr/>
        </p:nvSpPr>
        <p:spPr bwMode="auto">
          <a:xfrm>
            <a:off x="5174279" y="694469"/>
            <a:ext cx="156561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7.2. LSWPE </a:t>
            </a:r>
            <a:r>
              <a:rPr lang="ko-KR" altLang="en-US" smtClean="0">
                <a:latin typeface="+mn-ea"/>
                <a:ea typeface="+mn-ea"/>
              </a:rPr>
              <a:t>개발방법론 특징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3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b="0" dirty="0" smtClean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</a:t>
            </a:r>
          </a:p>
        </p:txBody>
      </p:sp>
      <p:sp>
        <p:nvSpPr>
          <p:cNvPr id="35" name="Text Box 51"/>
          <p:cNvSpPr txBox="1">
            <a:spLocks noChangeArrowheads="1"/>
          </p:cNvSpPr>
          <p:nvPr/>
        </p:nvSpPr>
        <p:spPr bwMode="auto">
          <a:xfrm>
            <a:off x="5962955" y="466868"/>
            <a:ext cx="7769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7. </a:t>
            </a:r>
            <a:r>
              <a:rPr lang="ko-KR" altLang="en-US" smtClean="0">
                <a:latin typeface="+mn-ea"/>
                <a:ea typeface="+mn-ea"/>
              </a:rPr>
              <a:t>개발 방법론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584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7.2. </a:t>
            </a:r>
            <a:r>
              <a:rPr lang="en-US" altLang="ko-KR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LSWPE </a:t>
            </a:r>
            <a:r>
              <a:rPr lang="ko-KR" altLang="en-US" sz="16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개발방법론 </a:t>
            </a:r>
            <a:r>
              <a:rPr lang="ko-KR" altLang="en-US" sz="16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 </a:t>
            </a:r>
            <a:r>
              <a:rPr lang="en-US" altLang="ko-KR" sz="16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계속</a:t>
            </a:r>
            <a:r>
              <a:rPr lang="en-US" altLang="ko-KR" sz="16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사업의 특성에 맞게 커스터마이징 하여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LSWPE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방법론을 적용한 </a:t>
            </a:r>
            <a:r>
              <a:rPr lang="ko-KR" altLang="en-US" sz="1200" dirty="0">
                <a:latin typeface="+mn-ea"/>
                <a:ea typeface="+mn-ea"/>
              </a:rPr>
              <a:t>단계별 수행활동 및 산출물을 제시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404812" y="1916818"/>
            <a:ext cx="6048375" cy="228610"/>
            <a:chOff x="404813" y="1878221"/>
            <a:chExt cx="6048375" cy="228610"/>
          </a:xfrm>
        </p:grpSpPr>
        <p:grpSp>
          <p:nvGrpSpPr>
            <p:cNvPr id="53" name="그룹 5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5" name="그룹 5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8" name="오각형 5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59" name="오각형 5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56" name="직사각형 5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57" name="직사각형 5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5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단계별 수행절차 및 산출물 내역</a:t>
              </a:r>
            </a:p>
          </p:txBody>
        </p:sp>
      </p:grpSp>
      <p:grpSp>
        <p:nvGrpSpPr>
          <p:cNvPr id="32" name="그룹 71"/>
          <p:cNvGrpSpPr>
            <a:grpSpLocks/>
          </p:cNvGrpSpPr>
          <p:nvPr/>
        </p:nvGrpSpPr>
        <p:grpSpPr bwMode="auto">
          <a:xfrm>
            <a:off x="449047" y="2179793"/>
            <a:ext cx="5888034" cy="2598738"/>
            <a:chOff x="458788" y="2484476"/>
            <a:chExt cx="5984849" cy="2598481"/>
          </a:xfrm>
        </p:grpSpPr>
        <p:sp>
          <p:nvSpPr>
            <p:cNvPr id="33" name="Rectangle 5" descr="좁은 수평선"/>
            <p:cNvSpPr>
              <a:spLocks noChangeArrowheads="1"/>
            </p:cNvSpPr>
            <p:nvPr/>
          </p:nvSpPr>
          <p:spPr bwMode="auto">
            <a:xfrm>
              <a:off x="965459" y="2574950"/>
              <a:ext cx="5242914" cy="176195"/>
            </a:xfrm>
            <a:prstGeom prst="rect">
              <a:avLst/>
            </a:prstGeom>
            <a:pattFill prst="narHorz">
              <a:fgClr>
                <a:srgbClr val="8BB3C1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 type="none" w="sm" len="sm"/>
            </a:ln>
          </p:spPr>
          <p:txBody>
            <a:bodyPr wrap="none" anchor="ctr"/>
            <a:lstStyle/>
            <a:p>
              <a:pPr algn="just" eaLnBrk="1" hangingPunct="1">
                <a:spcBef>
                  <a:spcPct val="40000"/>
                </a:spcBef>
                <a:defRPr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489447" y="2860677"/>
              <a:ext cx="5905782" cy="0"/>
            </a:xfrm>
            <a:prstGeom prst="line">
              <a:avLst/>
            </a:prstGeom>
            <a:noFill/>
            <a:ln w="9525">
              <a:solidFill>
                <a:srgbClr val="0099CC"/>
              </a:solidFill>
              <a:prstDash val="sysDot"/>
              <a:round/>
              <a:headEnd type="oval" w="sm" len="sm"/>
              <a:tailEnd type="oval" w="sm" len="sm"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35" name="Group 128"/>
            <p:cNvGrpSpPr>
              <a:grpSpLocks/>
            </p:cNvGrpSpPr>
            <p:nvPr/>
          </p:nvGrpSpPr>
          <p:grpSpPr bwMode="auto">
            <a:xfrm>
              <a:off x="1014413" y="2910964"/>
              <a:ext cx="1276350" cy="864285"/>
              <a:chOff x="624" y="2120"/>
              <a:chExt cx="763" cy="1344"/>
            </a:xfrm>
          </p:grpSpPr>
          <p:sp>
            <p:nvSpPr>
              <p:cNvPr id="92" name="Rectangle 31"/>
              <p:cNvSpPr>
                <a:spLocks noChangeArrowheads="1"/>
              </p:cNvSpPr>
              <p:nvPr/>
            </p:nvSpPr>
            <p:spPr bwMode="auto">
              <a:xfrm>
                <a:off x="624" y="2121"/>
                <a:ext cx="763" cy="134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93" name="Rectangle 33" descr="강-3단"/>
              <p:cNvSpPr>
                <a:spLocks noChangeArrowheads="1"/>
              </p:cNvSpPr>
              <p:nvPr/>
            </p:nvSpPr>
            <p:spPr bwMode="auto">
              <a:xfrm>
                <a:off x="647" y="2121"/>
                <a:ext cx="714" cy="33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요구사항 정의</a:t>
                </a:r>
              </a:p>
            </p:txBody>
          </p:sp>
        </p:grpSp>
        <p:grpSp>
          <p:nvGrpSpPr>
            <p:cNvPr id="36" name="Group 127"/>
            <p:cNvGrpSpPr>
              <a:grpSpLocks/>
            </p:cNvGrpSpPr>
            <p:nvPr/>
          </p:nvGrpSpPr>
          <p:grpSpPr bwMode="auto">
            <a:xfrm>
              <a:off x="2386013" y="2909349"/>
              <a:ext cx="1276350" cy="865900"/>
              <a:chOff x="1487" y="2119"/>
              <a:chExt cx="764" cy="1366"/>
            </a:xfrm>
          </p:grpSpPr>
          <p:sp>
            <p:nvSpPr>
              <p:cNvPr id="90" name="Rectangle 35"/>
              <p:cNvSpPr>
                <a:spLocks noChangeArrowheads="1"/>
              </p:cNvSpPr>
              <p:nvPr/>
            </p:nvSpPr>
            <p:spPr bwMode="auto">
              <a:xfrm>
                <a:off x="1487" y="2122"/>
                <a:ext cx="764" cy="136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91" name="Rectangle 36" descr="강-3단"/>
              <p:cNvSpPr>
                <a:spLocks noChangeArrowheads="1"/>
              </p:cNvSpPr>
              <p:nvPr/>
            </p:nvSpPr>
            <p:spPr bwMode="auto">
              <a:xfrm>
                <a:off x="1510" y="2120"/>
                <a:ext cx="714" cy="34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기능 설계</a:t>
                </a:r>
              </a:p>
            </p:txBody>
          </p:sp>
        </p:grpSp>
        <p:grpSp>
          <p:nvGrpSpPr>
            <p:cNvPr id="37" name="Group 122"/>
            <p:cNvGrpSpPr>
              <a:grpSpLocks/>
            </p:cNvGrpSpPr>
            <p:nvPr/>
          </p:nvGrpSpPr>
          <p:grpSpPr bwMode="auto">
            <a:xfrm>
              <a:off x="3756025" y="2910964"/>
              <a:ext cx="1276350" cy="864285"/>
              <a:chOff x="2343" y="2120"/>
              <a:chExt cx="763" cy="1344"/>
            </a:xfrm>
          </p:grpSpPr>
          <p:sp>
            <p:nvSpPr>
              <p:cNvPr id="88" name="Rectangle 38"/>
              <p:cNvSpPr>
                <a:spLocks noChangeArrowheads="1"/>
              </p:cNvSpPr>
              <p:nvPr/>
            </p:nvSpPr>
            <p:spPr bwMode="auto">
              <a:xfrm>
                <a:off x="2343" y="2121"/>
                <a:ext cx="763" cy="134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89" name="Rectangle 39" descr="강-3단"/>
              <p:cNvSpPr>
                <a:spLocks noChangeArrowheads="1"/>
              </p:cNvSpPr>
              <p:nvPr/>
            </p:nvSpPr>
            <p:spPr bwMode="auto">
              <a:xfrm>
                <a:off x="2366" y="2121"/>
                <a:ext cx="714" cy="33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코딩 및 단위테스트</a:t>
                </a:r>
              </a:p>
            </p:txBody>
          </p:sp>
        </p:grpSp>
        <p:grpSp>
          <p:nvGrpSpPr>
            <p:cNvPr id="38" name="Group 123"/>
            <p:cNvGrpSpPr>
              <a:grpSpLocks/>
            </p:cNvGrpSpPr>
            <p:nvPr/>
          </p:nvGrpSpPr>
          <p:grpSpPr bwMode="auto">
            <a:xfrm>
              <a:off x="5127625" y="2910964"/>
              <a:ext cx="1276350" cy="864285"/>
              <a:chOff x="3206" y="2120"/>
              <a:chExt cx="764" cy="1344"/>
            </a:xfrm>
          </p:grpSpPr>
          <p:sp>
            <p:nvSpPr>
              <p:cNvPr id="86" name="Rectangle 41"/>
              <p:cNvSpPr>
                <a:spLocks noChangeArrowheads="1"/>
              </p:cNvSpPr>
              <p:nvPr/>
            </p:nvSpPr>
            <p:spPr bwMode="auto">
              <a:xfrm>
                <a:off x="3206" y="2121"/>
                <a:ext cx="764" cy="134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87" name="Rectangle 42" descr="강-3단"/>
              <p:cNvSpPr>
                <a:spLocks noChangeArrowheads="1"/>
              </p:cNvSpPr>
              <p:nvPr/>
            </p:nvSpPr>
            <p:spPr bwMode="auto">
              <a:xfrm>
                <a:off x="3229" y="2121"/>
                <a:ext cx="714" cy="33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시스템 설치</a:t>
                </a:r>
              </a:p>
            </p:txBody>
          </p:sp>
        </p:grpSp>
        <p:grpSp>
          <p:nvGrpSpPr>
            <p:cNvPr id="39" name="Group 130"/>
            <p:cNvGrpSpPr>
              <a:grpSpLocks/>
            </p:cNvGrpSpPr>
            <p:nvPr/>
          </p:nvGrpSpPr>
          <p:grpSpPr bwMode="auto">
            <a:xfrm>
              <a:off x="2392363" y="4643545"/>
              <a:ext cx="1276350" cy="439412"/>
              <a:chOff x="1491" y="4949"/>
              <a:chExt cx="764" cy="820"/>
            </a:xfrm>
          </p:grpSpPr>
          <p:sp>
            <p:nvSpPr>
              <p:cNvPr id="84" name="Rectangle 48"/>
              <p:cNvSpPr>
                <a:spLocks noChangeArrowheads="1"/>
              </p:cNvSpPr>
              <p:nvPr/>
            </p:nvSpPr>
            <p:spPr bwMode="auto">
              <a:xfrm>
                <a:off x="1491" y="4954"/>
                <a:ext cx="764" cy="81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85" name="Rectangle 49" descr="강-3단"/>
              <p:cNvSpPr>
                <a:spLocks noChangeArrowheads="1"/>
              </p:cNvSpPr>
              <p:nvPr/>
            </p:nvSpPr>
            <p:spPr bwMode="auto">
              <a:xfrm>
                <a:off x="1515" y="4948"/>
                <a:ext cx="714" cy="40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테스트 설계</a:t>
                </a:r>
              </a:p>
            </p:txBody>
          </p:sp>
        </p:grpSp>
        <p:grpSp>
          <p:nvGrpSpPr>
            <p:cNvPr id="40" name="Group 126"/>
            <p:cNvGrpSpPr>
              <a:grpSpLocks/>
            </p:cNvGrpSpPr>
            <p:nvPr/>
          </p:nvGrpSpPr>
          <p:grpSpPr bwMode="auto">
            <a:xfrm>
              <a:off x="2386013" y="3831234"/>
              <a:ext cx="1276350" cy="739892"/>
              <a:chOff x="1487" y="3676"/>
              <a:chExt cx="764" cy="1123"/>
            </a:xfrm>
          </p:grpSpPr>
          <p:sp>
            <p:nvSpPr>
              <p:cNvPr id="82" name="Rectangle 55"/>
              <p:cNvSpPr>
                <a:spLocks noChangeArrowheads="1"/>
              </p:cNvSpPr>
              <p:nvPr/>
            </p:nvSpPr>
            <p:spPr bwMode="auto">
              <a:xfrm>
                <a:off x="1487" y="3675"/>
                <a:ext cx="764" cy="11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83" name="Rectangle 56" descr="강-3단"/>
              <p:cNvSpPr>
                <a:spLocks noChangeArrowheads="1"/>
              </p:cNvSpPr>
              <p:nvPr/>
            </p:nvSpPr>
            <p:spPr bwMode="auto">
              <a:xfrm>
                <a:off x="1510" y="3675"/>
                <a:ext cx="714" cy="32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테크니컬 설계</a:t>
                </a:r>
              </a:p>
            </p:txBody>
          </p:sp>
        </p:grpSp>
        <p:grpSp>
          <p:nvGrpSpPr>
            <p:cNvPr id="41" name="Group 125"/>
            <p:cNvGrpSpPr>
              <a:grpSpLocks/>
            </p:cNvGrpSpPr>
            <p:nvPr/>
          </p:nvGrpSpPr>
          <p:grpSpPr bwMode="auto">
            <a:xfrm>
              <a:off x="3756025" y="3831234"/>
              <a:ext cx="1276350" cy="739892"/>
              <a:chOff x="2343" y="3676"/>
              <a:chExt cx="763" cy="1123"/>
            </a:xfrm>
          </p:grpSpPr>
          <p:sp>
            <p:nvSpPr>
              <p:cNvPr id="76" name="Rectangle 58"/>
              <p:cNvSpPr>
                <a:spLocks noChangeArrowheads="1"/>
              </p:cNvSpPr>
              <p:nvPr/>
            </p:nvSpPr>
            <p:spPr bwMode="auto">
              <a:xfrm>
                <a:off x="2343" y="3675"/>
                <a:ext cx="763" cy="112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81" name="Rectangle 59" descr="강-3단"/>
              <p:cNvSpPr>
                <a:spLocks noChangeArrowheads="1"/>
              </p:cNvSpPr>
              <p:nvPr/>
            </p:nvSpPr>
            <p:spPr bwMode="auto">
              <a:xfrm>
                <a:off x="2366" y="3675"/>
                <a:ext cx="714" cy="32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테스트</a:t>
                </a:r>
              </a:p>
            </p:txBody>
          </p:sp>
        </p:grpSp>
        <p:grpSp>
          <p:nvGrpSpPr>
            <p:cNvPr id="42" name="Group 124"/>
            <p:cNvGrpSpPr>
              <a:grpSpLocks/>
            </p:cNvGrpSpPr>
            <p:nvPr/>
          </p:nvGrpSpPr>
          <p:grpSpPr bwMode="auto">
            <a:xfrm>
              <a:off x="5132388" y="3831234"/>
              <a:ext cx="1276350" cy="739892"/>
              <a:chOff x="3209" y="3676"/>
              <a:chExt cx="764" cy="1130"/>
            </a:xfrm>
          </p:grpSpPr>
          <p:sp>
            <p:nvSpPr>
              <p:cNvPr id="74" name="Rectangle 61"/>
              <p:cNvSpPr>
                <a:spLocks noChangeArrowheads="1"/>
              </p:cNvSpPr>
              <p:nvPr/>
            </p:nvSpPr>
            <p:spPr bwMode="auto">
              <a:xfrm>
                <a:off x="3209" y="3675"/>
                <a:ext cx="764" cy="11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75" name="Rectangle 62" descr="강-3단"/>
              <p:cNvSpPr>
                <a:spLocks noChangeArrowheads="1"/>
              </p:cNvSpPr>
              <p:nvPr/>
            </p:nvSpPr>
            <p:spPr bwMode="auto">
              <a:xfrm>
                <a:off x="3232" y="3675"/>
                <a:ext cx="714" cy="33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algn="ctr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종료</a:t>
                </a:r>
              </a:p>
            </p:txBody>
          </p:sp>
        </p:grpSp>
        <p:sp>
          <p:nvSpPr>
            <p:cNvPr id="43" name="AutoShape 108" descr="강-5단"/>
            <p:cNvSpPr>
              <a:spLocks noChangeArrowheads="1"/>
            </p:cNvSpPr>
            <p:nvPr/>
          </p:nvSpPr>
          <p:spPr bwMode="auto">
            <a:xfrm>
              <a:off x="458788" y="2906709"/>
              <a:ext cx="479240" cy="2176248"/>
            </a:xfrm>
            <a:prstGeom prst="roundRect">
              <a:avLst>
                <a:gd name="adj" fmla="val 8611"/>
              </a:avLst>
            </a:prstGeom>
            <a:solidFill>
              <a:srgbClr val="1F497D"/>
            </a:solidFill>
            <a:ln w="9525" algn="ctr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spcBef>
                  <a:spcPct val="40000"/>
                </a:spcBef>
                <a:defRPr/>
              </a:pPr>
              <a:r>
                <a:rPr lang="ko-KR" altLang="en-US" sz="10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세부</a:t>
              </a:r>
              <a:br>
                <a:rPr lang="ko-KR" altLang="en-US" sz="10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</a:br>
              <a:r>
                <a:rPr lang="ko-KR" altLang="en-US" sz="10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단계</a:t>
              </a:r>
              <a:br>
                <a:rPr lang="ko-KR" altLang="en-US" sz="10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</a:br>
              <a:r>
                <a:rPr lang="ko-KR" altLang="en-US" sz="10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및</a:t>
              </a:r>
              <a:br>
                <a:rPr lang="ko-KR" altLang="en-US" sz="10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</a:br>
              <a:r>
                <a:rPr lang="ko-KR" altLang="en-US" sz="10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태스크</a:t>
              </a:r>
            </a:p>
            <a:p>
              <a:pPr algn="ctr" eaLnBrk="1" hangingPunct="1">
                <a:spcBef>
                  <a:spcPct val="40000"/>
                </a:spcBef>
                <a:defRPr/>
              </a:pPr>
              <a:endParaRPr lang="en-US" altLang="ko-KR" sz="10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44" name="AutoShape 109" descr="강-5단"/>
            <p:cNvSpPr>
              <a:spLocks noChangeArrowheads="1"/>
            </p:cNvSpPr>
            <p:nvPr/>
          </p:nvSpPr>
          <p:spPr bwMode="auto">
            <a:xfrm>
              <a:off x="476538" y="2484476"/>
              <a:ext cx="443740" cy="349215"/>
            </a:xfrm>
            <a:prstGeom prst="roundRect">
              <a:avLst>
                <a:gd name="adj" fmla="val 16667"/>
              </a:avLst>
            </a:prstGeom>
            <a:solidFill>
              <a:srgbClr val="1F497D"/>
            </a:solidFill>
            <a:ln w="9525" algn="ctr">
              <a:solidFill>
                <a:srgbClr val="00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1" hangingPunct="1">
                <a:spcBef>
                  <a:spcPct val="40000"/>
                </a:spcBef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Phase</a:t>
              </a:r>
            </a:p>
          </p:txBody>
        </p:sp>
        <p:grpSp>
          <p:nvGrpSpPr>
            <p:cNvPr id="45" name="그룹 87"/>
            <p:cNvGrpSpPr>
              <a:grpSpLocks/>
            </p:cNvGrpSpPr>
            <p:nvPr/>
          </p:nvGrpSpPr>
          <p:grpSpPr bwMode="auto">
            <a:xfrm>
              <a:off x="1043756" y="2509873"/>
              <a:ext cx="1299168" cy="317469"/>
              <a:chOff x="-1918556" y="3580407"/>
              <a:chExt cx="1299168" cy="692381"/>
            </a:xfrm>
          </p:grpSpPr>
          <p:sp>
            <p:nvSpPr>
              <p:cNvPr id="72" name="AutoShape 118" descr="강-4단"/>
              <p:cNvSpPr>
                <a:spLocks noChangeArrowheads="1"/>
              </p:cNvSpPr>
              <p:nvPr/>
            </p:nvSpPr>
            <p:spPr bwMode="auto">
              <a:xfrm>
                <a:off x="-1918556" y="3580407"/>
                <a:ext cx="1299168" cy="692381"/>
              </a:xfrm>
              <a:prstGeom prst="homePlate">
                <a:avLst>
                  <a:gd name="adj" fmla="val 33924"/>
                </a:avLst>
              </a:prstGeom>
              <a:solidFill>
                <a:srgbClr val="1F497D"/>
              </a:solidFill>
              <a:ln w="9525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6350"/>
                <a:bevelB w="6350"/>
              </a:sp3d>
            </p:spPr>
            <p:txBody>
              <a:bodyPr lIns="0" tIns="0" rIns="0" bIns="0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lang="ko-KR" altLang="en-US" sz="1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73" name="Rectangle 120"/>
              <p:cNvSpPr>
                <a:spLocks noChangeArrowheads="1"/>
              </p:cNvSpPr>
              <p:nvPr/>
            </p:nvSpPr>
            <p:spPr bwMode="auto">
              <a:xfrm>
                <a:off x="-1785471" y="3594255"/>
                <a:ext cx="914912" cy="675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lang="ko-KR" altLang="en-US" sz="1000" b="1" dirty="0" smtClean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분석</a:t>
                </a:r>
                <a:endParaRPr lang="ko-KR" altLang="en-US" sz="10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</p:grpSp>
        <p:grpSp>
          <p:nvGrpSpPr>
            <p:cNvPr id="46" name="그룹 88"/>
            <p:cNvGrpSpPr>
              <a:grpSpLocks/>
            </p:cNvGrpSpPr>
            <p:nvPr/>
          </p:nvGrpSpPr>
          <p:grpSpPr bwMode="auto">
            <a:xfrm>
              <a:off x="2412091" y="2509873"/>
              <a:ext cx="1299168" cy="317469"/>
              <a:chOff x="-1918646" y="3580407"/>
              <a:chExt cx="1299168" cy="692381"/>
            </a:xfrm>
          </p:grpSpPr>
          <p:sp>
            <p:nvSpPr>
              <p:cNvPr id="70" name="AutoShape 118" descr="강-4단"/>
              <p:cNvSpPr>
                <a:spLocks noChangeArrowheads="1"/>
              </p:cNvSpPr>
              <p:nvPr/>
            </p:nvSpPr>
            <p:spPr bwMode="auto">
              <a:xfrm>
                <a:off x="-1918646" y="3580407"/>
                <a:ext cx="1299168" cy="692381"/>
              </a:xfrm>
              <a:prstGeom prst="homePlate">
                <a:avLst>
                  <a:gd name="adj" fmla="val 33924"/>
                </a:avLst>
              </a:prstGeom>
              <a:solidFill>
                <a:srgbClr val="1F497D"/>
              </a:solidFill>
              <a:ln w="9525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6350"/>
                <a:bevelB w="6350"/>
              </a:sp3d>
            </p:spPr>
            <p:txBody>
              <a:bodyPr lIns="0" tIns="0" rIns="0" bIns="0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71" name="Rectangle 120"/>
              <p:cNvSpPr>
                <a:spLocks noChangeArrowheads="1"/>
              </p:cNvSpPr>
              <p:nvPr/>
            </p:nvSpPr>
            <p:spPr bwMode="auto">
              <a:xfrm>
                <a:off x="-1785561" y="3594255"/>
                <a:ext cx="914912" cy="675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설계</a:t>
                </a:r>
              </a:p>
            </p:txBody>
          </p:sp>
        </p:grpSp>
        <p:grpSp>
          <p:nvGrpSpPr>
            <p:cNvPr id="47" name="그룹 91"/>
            <p:cNvGrpSpPr>
              <a:grpSpLocks/>
            </p:cNvGrpSpPr>
            <p:nvPr/>
          </p:nvGrpSpPr>
          <p:grpSpPr bwMode="auto">
            <a:xfrm>
              <a:off x="3769129" y="2509873"/>
              <a:ext cx="1299169" cy="317469"/>
              <a:chOff x="-1918920" y="3580407"/>
              <a:chExt cx="1299169" cy="692381"/>
            </a:xfrm>
          </p:grpSpPr>
          <p:sp>
            <p:nvSpPr>
              <p:cNvPr id="68" name="AutoShape 118" descr="강-4단"/>
              <p:cNvSpPr>
                <a:spLocks noChangeArrowheads="1"/>
              </p:cNvSpPr>
              <p:nvPr/>
            </p:nvSpPr>
            <p:spPr bwMode="auto">
              <a:xfrm>
                <a:off x="-1918920" y="3580407"/>
                <a:ext cx="1299169" cy="692381"/>
              </a:xfrm>
              <a:prstGeom prst="homePlate">
                <a:avLst>
                  <a:gd name="adj" fmla="val 33924"/>
                </a:avLst>
              </a:prstGeom>
              <a:solidFill>
                <a:srgbClr val="1F497D"/>
              </a:solidFill>
              <a:ln w="9525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6350"/>
                <a:bevelB w="6350"/>
              </a:sp3d>
            </p:spPr>
            <p:txBody>
              <a:bodyPr lIns="0" tIns="0" rIns="0" bIns="0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lang="ko-KR" altLang="en-US" sz="1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69" name="Rectangle 120"/>
              <p:cNvSpPr>
                <a:spLocks noChangeArrowheads="1"/>
              </p:cNvSpPr>
              <p:nvPr/>
            </p:nvSpPr>
            <p:spPr bwMode="auto">
              <a:xfrm>
                <a:off x="-1785835" y="3594255"/>
                <a:ext cx="914913" cy="675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개발</a:t>
                </a:r>
              </a:p>
            </p:txBody>
          </p:sp>
        </p:grpSp>
        <p:grpSp>
          <p:nvGrpSpPr>
            <p:cNvPr id="48" name="그룹 94"/>
            <p:cNvGrpSpPr>
              <a:grpSpLocks/>
            </p:cNvGrpSpPr>
            <p:nvPr/>
          </p:nvGrpSpPr>
          <p:grpSpPr bwMode="auto">
            <a:xfrm>
              <a:off x="5126168" y="2509873"/>
              <a:ext cx="1299168" cy="317469"/>
              <a:chOff x="-1919194" y="3580407"/>
              <a:chExt cx="1299168" cy="692381"/>
            </a:xfrm>
          </p:grpSpPr>
          <p:sp>
            <p:nvSpPr>
              <p:cNvPr id="66" name="AutoShape 118" descr="강-4단"/>
              <p:cNvSpPr>
                <a:spLocks noChangeArrowheads="1"/>
              </p:cNvSpPr>
              <p:nvPr/>
            </p:nvSpPr>
            <p:spPr bwMode="auto">
              <a:xfrm>
                <a:off x="-1919194" y="3580407"/>
                <a:ext cx="1299168" cy="692381"/>
              </a:xfrm>
              <a:prstGeom prst="homePlate">
                <a:avLst>
                  <a:gd name="adj" fmla="val 33924"/>
                </a:avLst>
              </a:prstGeom>
              <a:solidFill>
                <a:srgbClr val="1F497D"/>
              </a:solidFill>
              <a:ln w="9525" algn="ctr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6350"/>
                <a:bevelB w="6350"/>
              </a:sp3d>
            </p:spPr>
            <p:txBody>
              <a:bodyPr lIns="0" tIns="0" rIns="0" bIns="0" anchor="ctr"/>
              <a:lstStyle/>
              <a:p>
                <a:pPr algn="just" eaLnBrk="1" hangingPunct="1">
                  <a:spcBef>
                    <a:spcPct val="40000"/>
                  </a:spcBef>
                  <a:defRPr/>
                </a:pPr>
                <a:endParaRPr lang="ko-KR" altLang="en-US" sz="10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endParaRPr>
              </a:p>
            </p:txBody>
          </p:sp>
          <p:sp>
            <p:nvSpPr>
              <p:cNvPr id="67" name="Rectangle 120"/>
              <p:cNvSpPr>
                <a:spLocks noChangeArrowheads="1"/>
              </p:cNvSpPr>
              <p:nvPr/>
            </p:nvSpPr>
            <p:spPr bwMode="auto">
              <a:xfrm>
                <a:off x="-1786109" y="3594255"/>
                <a:ext cx="914912" cy="675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 eaLnBrk="1" hangingPunct="1">
                  <a:spcBef>
                    <a:spcPct val="40000"/>
                  </a:spcBef>
                  <a:defRPr/>
                </a:pPr>
                <a:r>
                  <a: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산돌고딕 L"/>
                  </a:rPr>
                  <a:t>구현</a:t>
                </a:r>
              </a:p>
            </p:txBody>
          </p:sp>
        </p:grpSp>
        <p:sp>
          <p:nvSpPr>
            <p:cNvPr id="49" name="Text Box 34"/>
            <p:cNvSpPr txBox="1">
              <a:spLocks noChangeArrowheads="1"/>
            </p:cNvSpPr>
            <p:nvPr/>
          </p:nvSpPr>
          <p:spPr bwMode="auto">
            <a:xfrm>
              <a:off x="1020321" y="3090841"/>
              <a:ext cx="1287654" cy="246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Ins="0">
              <a:spAutoFit/>
            </a:bodyPr>
            <a:lstStyle/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기능 요구사항 정의</a:t>
              </a:r>
            </a:p>
          </p:txBody>
        </p:sp>
        <p:sp>
          <p:nvSpPr>
            <p:cNvPr id="50" name="Text Box 37"/>
            <p:cNvSpPr txBox="1">
              <a:spLocks noChangeArrowheads="1"/>
            </p:cNvSpPr>
            <p:nvPr/>
          </p:nvSpPr>
          <p:spPr bwMode="auto">
            <a:xfrm>
              <a:off x="2330566" y="3106714"/>
              <a:ext cx="1287654" cy="6571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Ins="0">
              <a:spAutoFit/>
            </a:bodyPr>
            <a:lstStyle/>
            <a:p>
              <a:pPr marL="98425" indent="-98425" eaLnBrk="1" hangingPunct="1">
                <a:lnSpc>
                  <a:spcPct val="90000"/>
                </a:lnSpc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컨텐츠 설계</a:t>
              </a:r>
            </a:p>
            <a:p>
              <a:pPr marL="98425" indent="-98425" eaLnBrk="1" hangingPunct="1">
                <a:lnSpc>
                  <a:spcPct val="90000"/>
                </a:lnSpc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스토리보드 설계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  <a:p>
              <a:pPr marL="98425" indent="-98425" eaLnBrk="1" hangingPunct="1">
                <a:lnSpc>
                  <a:spcPct val="90000"/>
                </a:lnSpc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그래픽 디자인</a:t>
              </a:r>
            </a:p>
            <a:p>
              <a:pPr marL="98425" indent="-98425" eaLnBrk="1" hangingPunct="1">
                <a:lnSpc>
                  <a:spcPct val="90000"/>
                </a:lnSpc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기능설계명세 작성</a:t>
              </a:r>
            </a:p>
          </p:txBody>
        </p:sp>
        <p:sp>
          <p:nvSpPr>
            <p:cNvPr id="60" name="Text Box 40"/>
            <p:cNvSpPr txBox="1">
              <a:spLocks noChangeArrowheads="1"/>
            </p:cNvSpPr>
            <p:nvPr/>
          </p:nvSpPr>
          <p:spPr bwMode="auto">
            <a:xfrm>
              <a:off x="3729559" y="3090841"/>
              <a:ext cx="1289267" cy="5635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Ins="0">
              <a:spAutoFit/>
            </a:bodyPr>
            <a:lstStyle/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디자인 개발</a:t>
              </a:r>
            </a:p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프로그램 개발 및 </a:t>
              </a:r>
            </a:p>
            <a:p>
              <a:pPr marL="98425" indent="-98425" eaLnBrk="1" hangingPunct="1"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  단위테스트</a:t>
              </a:r>
            </a:p>
          </p:txBody>
        </p:sp>
        <p:sp>
          <p:nvSpPr>
            <p:cNvPr id="61" name="Text Box 43"/>
            <p:cNvSpPr txBox="1">
              <a:spLocks noChangeArrowheads="1"/>
            </p:cNvSpPr>
            <p:nvPr/>
          </p:nvSpPr>
          <p:spPr bwMode="auto">
            <a:xfrm>
              <a:off x="5141460" y="3090841"/>
              <a:ext cx="1287654" cy="5635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Ins="0">
              <a:spAutoFit/>
            </a:bodyPr>
            <a:lstStyle/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구현 환경 구축</a:t>
              </a:r>
            </a:p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시스템 설치</a:t>
              </a:r>
            </a:p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교육훈련 수행</a:t>
              </a:r>
            </a:p>
          </p:txBody>
        </p:sp>
        <p:sp>
          <p:nvSpPr>
            <p:cNvPr id="62" name="Text Box 50"/>
            <p:cNvSpPr txBox="1">
              <a:spLocks noChangeArrowheads="1"/>
            </p:cNvSpPr>
            <p:nvPr/>
          </p:nvSpPr>
          <p:spPr bwMode="auto">
            <a:xfrm>
              <a:off x="2374134" y="4825807"/>
              <a:ext cx="1287654" cy="250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Ins="0">
              <a:spAutoFit/>
            </a:bodyPr>
            <a:lstStyle/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통합 테스트 설계</a:t>
              </a:r>
            </a:p>
          </p:txBody>
        </p: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2369292" y="4016263"/>
              <a:ext cx="1286041" cy="5539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Ins="0">
              <a:spAutoFit/>
            </a:bodyPr>
            <a:lstStyle/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인터페이스 설계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프로그램 설계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아키텍쳐</a:t>
              </a:r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 설계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3779580" y="4014675"/>
              <a:ext cx="1289268" cy="250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Ins="0">
              <a:spAutoFit/>
            </a:bodyPr>
            <a:lstStyle/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통합 테스트 수행</a:t>
              </a:r>
            </a:p>
          </p:txBody>
        </p:sp>
        <p:sp>
          <p:nvSpPr>
            <p:cNvPr id="65" name="Text Box 63"/>
            <p:cNvSpPr txBox="1">
              <a:spLocks noChangeArrowheads="1"/>
            </p:cNvSpPr>
            <p:nvPr/>
          </p:nvSpPr>
          <p:spPr bwMode="auto">
            <a:xfrm>
              <a:off x="5155983" y="4013088"/>
              <a:ext cx="1287654" cy="4063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rIns="0">
              <a:spAutoFit/>
            </a:bodyPr>
            <a:lstStyle/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유지보수 계획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산돌고딕 L"/>
              </a:endParaRPr>
            </a:p>
            <a:p>
              <a:pPr marL="98425" indent="-98425" eaLnBrk="1" hangingPunct="1">
                <a:buFont typeface="Wingdings" pitchFamily="2" charset="2"/>
                <a:buChar char="§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산돌고딕 L"/>
                </a:rPr>
                <a:t>프로젝트 평가</a:t>
              </a:r>
            </a:p>
          </p:txBody>
        </p:sp>
      </p:grpSp>
      <p:graphicFrame>
        <p:nvGraphicFramePr>
          <p:cNvPr id="94" name="Group 133"/>
          <p:cNvGraphicFramePr>
            <a:graphicFrameLocks noGrp="1"/>
          </p:cNvGraphicFramePr>
          <p:nvPr>
            <p:extLst/>
          </p:nvPr>
        </p:nvGraphicFramePr>
        <p:xfrm>
          <a:off x="447460" y="4869018"/>
          <a:ext cx="6005728" cy="4532538"/>
        </p:xfrm>
        <a:graphic>
          <a:graphicData uri="http://schemas.openxmlformats.org/drawingml/2006/table">
            <a:tbl>
              <a:tblPr/>
              <a:tblGrid>
                <a:gridCol w="617912"/>
                <a:gridCol w="1341436"/>
                <a:gridCol w="2066266"/>
                <a:gridCol w="1980114"/>
              </a:tblGrid>
              <a:tr h="2301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세부단계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주요활동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</a:tr>
              <a:tr h="367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요구사항정의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기능 요구사항 정의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요구사항 정의서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요구사항 명세서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391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기능설계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컨텐츠 설계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스토리보드 설계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그래픽 디자인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기능설계 명세 작성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 설계 명세서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5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테크니컬설계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프로그램 설계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인터페이스 설계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데이타베이스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설계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아키텍쳐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설계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Process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명세서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Interface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설계서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프로그램 명세서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구조 설계서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데이터베이스 설계서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코드 설계서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테스트설계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통합 테스트 설계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통합테스트 계획서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45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코딩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단위테스트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디자인개발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프로그램 개발 및 단위테스트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사용자 매뉴얼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관리자 매뉴얼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단위테스트 결과보고서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통합 테스트 수행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통합테스트 결과보고서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932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구현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시스템설치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구현 환경 구축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시스템 설치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교육훈련 수행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훈련 결과서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47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종료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컷 오버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수행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평가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유지보수 계획서</a:t>
                      </a:r>
                    </a:p>
                  </a:txBody>
                  <a:tcPr marT="46491" marB="4649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5" name="Text Box 50"/>
          <p:cNvSpPr txBox="1">
            <a:spLocks noChangeArrowheads="1"/>
          </p:cNvSpPr>
          <p:nvPr/>
        </p:nvSpPr>
        <p:spPr bwMode="auto">
          <a:xfrm>
            <a:off x="5174279" y="694469"/>
            <a:ext cx="156561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7.2. LSWPE </a:t>
            </a:r>
            <a:r>
              <a:rPr lang="ko-KR" altLang="en-US" smtClean="0">
                <a:latin typeface="+mn-ea"/>
                <a:ea typeface="+mn-ea"/>
              </a:rPr>
              <a:t>개발방법론 특징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b="0" dirty="0" smtClean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7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</a:t>
            </a:r>
          </a:p>
        </p:txBody>
      </p:sp>
      <p:sp>
        <p:nvSpPr>
          <p:cNvPr id="98" name="Text Box 51"/>
          <p:cNvSpPr txBox="1">
            <a:spLocks noChangeArrowheads="1"/>
          </p:cNvSpPr>
          <p:nvPr/>
        </p:nvSpPr>
        <p:spPr bwMode="auto">
          <a:xfrm>
            <a:off x="5962955" y="466868"/>
            <a:ext cx="7769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7. </a:t>
            </a:r>
            <a:r>
              <a:rPr lang="ko-KR" altLang="en-US" smtClean="0">
                <a:latin typeface="+mn-ea"/>
                <a:ea typeface="+mn-ea"/>
              </a:rPr>
              <a:t>개발 방법론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14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19" y="193169"/>
            <a:ext cx="4316007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smtClean="0">
                <a:solidFill>
                  <a:schemeClr val="accent1">
                    <a:lumMod val="75000"/>
                  </a:schemeClr>
                </a:solidFill>
              </a:rPr>
              <a:t>단계별 산출물 종류 및 제출시기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4937033" y="466868"/>
            <a:ext cx="1802862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8. </a:t>
            </a:r>
            <a:r>
              <a:rPr lang="ko-KR" altLang="en-US" smtClean="0">
                <a:latin typeface="+mn-ea"/>
                <a:ea typeface="+mn-ea"/>
              </a:rPr>
              <a:t>단계별 산출물 종류 및 제출시기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4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8. </a:t>
            </a:r>
            <a:r>
              <a:rPr lang="ko-KR" altLang="en-US" sz="1600" dirty="0" smtClean="0">
                <a:latin typeface="+mn-ea"/>
                <a:ea typeface="+mn-ea"/>
              </a:rPr>
              <a:t>단계별 산출물 종류 및 제출시기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사업의 특성에 맞게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커스터 마이징하여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단계별 수행활동 및 산출물을 제시합니다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72830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단계별 개발 산출물 내역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7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39127"/>
              </p:ext>
            </p:extLst>
          </p:nvPr>
        </p:nvGraphicFramePr>
        <p:xfrm>
          <a:off x="404812" y="2183822"/>
          <a:ext cx="6043613" cy="7074477"/>
        </p:xfrm>
        <a:graphic>
          <a:graphicData uri="http://schemas.openxmlformats.org/drawingml/2006/table">
            <a:tbl>
              <a:tblPr/>
              <a:tblGrid>
                <a:gridCol w="812639"/>
                <a:gridCol w="1187765"/>
                <a:gridCol w="2565982"/>
                <a:gridCol w="1477227"/>
              </a:tblGrid>
              <a:tr h="28293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28293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사업관리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착수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사업수행 계획서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계약체결 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78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진척관리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주간보고서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(WBS,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인력투입현황 등 포함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월간보고서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매주 화요일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매월 마지막 주 화요일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871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사업관리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회의록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이슈관리대장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위험관리대장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품질보증 계획서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회의 후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발생시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발생시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 월간 회의 시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184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개발단계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현행 시스템 분석서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추적표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명세서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업무처리 흐름도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용어 사전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 표준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코드 설계서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데이터베이스 설계표준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표준 및 데이터 사전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설계서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 구조 설계서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프로그램 목록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프로그램 설계서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인터페이스 설계서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데이터베이스 설계서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 정의서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 후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78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시험 계획서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통합시험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단위시험 시나리오 및 결과서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소스코드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응용어플리케이션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 후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449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 및 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교육훈련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통합시험 시나리오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통합시험 결과서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매뉴얼 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운영자 매뉴얼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개발자 매뉴얼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교육계획서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유지보수계획서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 후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9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품질보증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9.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25711" y="694469"/>
            <a:ext cx="1014184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9.1. </a:t>
            </a:r>
            <a:r>
              <a:rPr lang="ko-KR" altLang="en-US" dirty="0">
                <a:latin typeface="+mn-ea"/>
                <a:ea typeface="+mn-ea"/>
              </a:rPr>
              <a:t>품질보증체계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9. </a:t>
            </a:r>
            <a:r>
              <a:rPr lang="ko-KR" altLang="en-US" sz="1600" smtClean="0">
                <a:latin typeface="+mn-ea"/>
                <a:ea typeface="+mn-ea"/>
              </a:rPr>
              <a:t>품질보증</a:t>
            </a:r>
            <a:r>
              <a:rPr lang="en-US" altLang="ko-KR" sz="1600" dirty="0" smtClean="0">
                <a:latin typeface="+mn-ea"/>
                <a:ea typeface="+mn-ea"/>
              </a:rPr>
              <a:t>\</a:t>
            </a: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9.1. </a:t>
            </a:r>
            <a:r>
              <a:rPr lang="ko-KR" altLang="en-US" sz="1600" dirty="0" smtClean="0">
                <a:latin typeface="+mn-ea"/>
                <a:ea typeface="+mn-ea"/>
              </a:rPr>
              <a:t>품질보증 체계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품질보증활동은 부적합 요소를 배제하고 </a:t>
            </a:r>
            <a:r>
              <a:rPr lang="ko-KR" altLang="en-US" sz="1200" dirty="0">
                <a:latin typeface="+mn-ea"/>
                <a:ea typeface="+mn-ea"/>
              </a:rPr>
              <a:t>사용자 만족의 적기 무결점</a:t>
            </a:r>
            <a:r>
              <a:rPr lang="en-US" altLang="ko-KR" sz="1200" dirty="0">
                <a:latin typeface="+mn-ea"/>
                <a:ea typeface="+mn-ea"/>
              </a:rPr>
              <a:t>(Zero Defect On Time)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제품을 공급하기 위한 체계적인 활동입니다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또한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latin typeface="+mn-ea"/>
                <a:ea typeface="+mn-ea"/>
              </a:rPr>
              <a:t>품질보증체계는 </a:t>
            </a:r>
            <a:r>
              <a:rPr lang="ko-KR" altLang="en-US" sz="1200" smtClean="0">
                <a:latin typeface="+mn-ea"/>
                <a:ea typeface="+mn-ea"/>
              </a:rPr>
              <a:t>엘에스웨어㈜의 </a:t>
            </a:r>
            <a:r>
              <a:rPr lang="ko-KR" altLang="en-US" sz="1200" dirty="0" smtClean="0">
                <a:latin typeface="+mn-ea"/>
                <a:ea typeface="+mn-ea"/>
              </a:rPr>
              <a:t>품질보증팀에서 </a:t>
            </a:r>
            <a:r>
              <a:rPr lang="ko-KR" altLang="en-US" sz="1200" dirty="0">
                <a:latin typeface="+mn-ea"/>
                <a:ea typeface="+mn-ea"/>
              </a:rPr>
              <a:t>실시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323704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품질보증체계도</a:t>
              </a:r>
            </a:p>
          </p:txBody>
        </p:sp>
      </p:grpSp>
      <p:grpSp>
        <p:nvGrpSpPr>
          <p:cNvPr id="17" name="그룹 1"/>
          <p:cNvGrpSpPr>
            <a:grpSpLocks/>
          </p:cNvGrpSpPr>
          <p:nvPr/>
        </p:nvGrpSpPr>
        <p:grpSpPr bwMode="auto">
          <a:xfrm>
            <a:off x="392113" y="2609089"/>
            <a:ext cx="6059487" cy="6532294"/>
            <a:chOff x="392113" y="3120634"/>
            <a:chExt cx="6059338" cy="6235223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404664" y="3120634"/>
              <a:ext cx="6046787" cy="6235223"/>
            </a:xfrm>
            <a:prstGeom prst="rect">
              <a:avLst/>
            </a:prstGeom>
            <a:noFill/>
            <a:ln w="9525" algn="ctr">
              <a:solidFill>
                <a:schemeClr val="bg1">
                  <a:lumMod val="85000"/>
                </a:schemeClr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Rectangle 84"/>
            <p:cNvSpPr>
              <a:spLocks noChangeArrowheads="1"/>
            </p:cNvSpPr>
            <p:nvPr/>
          </p:nvSpPr>
          <p:spPr bwMode="auto">
            <a:xfrm>
              <a:off x="1517650" y="4344809"/>
              <a:ext cx="3611563" cy="183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Rectangle 85"/>
            <p:cNvSpPr>
              <a:spLocks noChangeArrowheads="1"/>
            </p:cNvSpPr>
            <p:nvPr/>
          </p:nvSpPr>
          <p:spPr bwMode="auto">
            <a:xfrm>
              <a:off x="519112" y="4424388"/>
              <a:ext cx="914400" cy="795785"/>
            </a:xfrm>
            <a:prstGeom prst="rect">
              <a:avLst/>
            </a:prstGeom>
            <a:solidFill>
              <a:srgbClr val="E1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프로젝트</a:t>
              </a:r>
            </a:p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수행측면</a:t>
              </a:r>
            </a:p>
          </p:txBody>
        </p:sp>
        <p:sp>
          <p:nvSpPr>
            <p:cNvPr id="29" name="Rectangle 86"/>
            <p:cNvSpPr>
              <a:spLocks noChangeArrowheads="1"/>
            </p:cNvSpPr>
            <p:nvPr/>
          </p:nvSpPr>
          <p:spPr bwMode="auto">
            <a:xfrm>
              <a:off x="519112" y="5301409"/>
              <a:ext cx="914400" cy="795785"/>
            </a:xfrm>
            <a:prstGeom prst="rect">
              <a:avLst/>
            </a:prstGeom>
            <a:solidFill>
              <a:srgbClr val="E1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품질보증 측면</a:t>
              </a:r>
            </a:p>
          </p:txBody>
        </p:sp>
        <p:sp>
          <p:nvSpPr>
            <p:cNvPr id="31" name="Rectangle 87"/>
            <p:cNvSpPr>
              <a:spLocks noChangeArrowheads="1"/>
            </p:cNvSpPr>
            <p:nvPr/>
          </p:nvSpPr>
          <p:spPr bwMode="auto">
            <a:xfrm>
              <a:off x="1520825" y="4424388"/>
              <a:ext cx="3600450" cy="795785"/>
            </a:xfrm>
            <a:prstGeom prst="rect">
              <a:avLst/>
            </a:prstGeom>
            <a:solidFill>
              <a:srgbClr val="E1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Rectangle 88"/>
            <p:cNvSpPr>
              <a:spLocks noChangeArrowheads="1"/>
            </p:cNvSpPr>
            <p:nvPr/>
          </p:nvSpPr>
          <p:spPr bwMode="auto">
            <a:xfrm>
              <a:off x="1520825" y="5299751"/>
              <a:ext cx="3600450" cy="795785"/>
            </a:xfrm>
            <a:prstGeom prst="rect">
              <a:avLst/>
            </a:prstGeom>
            <a:solidFill>
              <a:srgbClr val="E1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AutoShape 89"/>
            <p:cNvSpPr>
              <a:spLocks noChangeArrowheads="1"/>
            </p:cNvSpPr>
            <p:nvPr/>
          </p:nvSpPr>
          <p:spPr bwMode="auto">
            <a:xfrm>
              <a:off x="1651000" y="4615044"/>
              <a:ext cx="914400" cy="447629"/>
            </a:xfrm>
            <a:prstGeom prst="roundRect">
              <a:avLst>
                <a:gd name="adj" fmla="val 16667"/>
              </a:avLst>
            </a:prstGeom>
            <a:solidFill>
              <a:srgbClr val="3366CC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lIns="54000" rIns="54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Clr>
                  <a:srgbClr val="666633"/>
                </a:buClr>
                <a:buSzPct val="90000"/>
                <a:buFont typeface="Wingdings" panose="05000000000000000000" pitchFamily="2" charset="2"/>
                <a:buNone/>
              </a:pPr>
              <a:r>
                <a:rPr lang="ko-KR" altLang="en-US" sz="1100" dirty="0">
                  <a:solidFill>
                    <a:srgbClr val="FFFFFF"/>
                  </a:solidFill>
                  <a:latin typeface="+mn-ea"/>
                  <a:ea typeface="+mn-ea"/>
                </a:rPr>
                <a:t>품질보증</a:t>
              </a:r>
            </a:p>
            <a:p>
              <a:pPr algn="ctr" eaLnBrk="1" hangingPunct="1">
                <a:buClr>
                  <a:srgbClr val="666633"/>
                </a:buClr>
                <a:buSzPct val="90000"/>
                <a:buFont typeface="Wingdings" panose="05000000000000000000" pitchFamily="2" charset="2"/>
                <a:buNone/>
              </a:pPr>
              <a:r>
                <a:rPr lang="ko-KR" altLang="en-US" sz="1100" dirty="0">
                  <a:solidFill>
                    <a:srgbClr val="FFFFFF"/>
                  </a:solidFill>
                  <a:latin typeface="+mn-ea"/>
                  <a:ea typeface="+mn-ea"/>
                </a:rPr>
                <a:t>계획수립</a:t>
              </a:r>
            </a:p>
          </p:txBody>
        </p:sp>
        <p:sp>
          <p:nvSpPr>
            <p:cNvPr id="34" name="AutoShape 90"/>
            <p:cNvSpPr>
              <a:spLocks noChangeArrowheads="1"/>
            </p:cNvSpPr>
            <p:nvPr/>
          </p:nvSpPr>
          <p:spPr bwMode="auto">
            <a:xfrm>
              <a:off x="2851150" y="4615044"/>
              <a:ext cx="914400" cy="447629"/>
            </a:xfrm>
            <a:prstGeom prst="roundRect">
              <a:avLst>
                <a:gd name="adj" fmla="val 16667"/>
              </a:avLst>
            </a:prstGeom>
            <a:solidFill>
              <a:srgbClr val="3366CC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lIns="54000" rIns="54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Clr>
                  <a:srgbClr val="666633"/>
                </a:buClr>
                <a:buSzPct val="90000"/>
                <a:buFont typeface="Wingdings" panose="05000000000000000000" pitchFamily="2" charset="2"/>
                <a:buNone/>
              </a:pPr>
              <a:r>
                <a:rPr lang="ko-KR" altLang="en-US" sz="1100" dirty="0">
                  <a:solidFill>
                    <a:srgbClr val="FFFFFF"/>
                  </a:solidFill>
                  <a:latin typeface="+mn-ea"/>
                  <a:ea typeface="+mn-ea"/>
                </a:rPr>
                <a:t>품질보증</a:t>
              </a:r>
              <a:r>
                <a:rPr lang="en-US" altLang="ko-KR" sz="1100" dirty="0">
                  <a:solidFill>
                    <a:srgbClr val="FFFFFF"/>
                  </a:solidFill>
                  <a:latin typeface="+mn-ea"/>
                  <a:ea typeface="+mn-ea"/>
                </a:rPr>
                <a:t/>
              </a:r>
              <a:br>
                <a:rPr lang="en-US" altLang="ko-KR" sz="1100" dirty="0">
                  <a:solidFill>
                    <a:srgbClr val="FFFFFF"/>
                  </a:solidFill>
                  <a:latin typeface="+mn-ea"/>
                  <a:ea typeface="+mn-ea"/>
                </a:rPr>
              </a:br>
              <a:r>
                <a:rPr lang="ko-KR" altLang="en-US" sz="1100" dirty="0">
                  <a:solidFill>
                    <a:srgbClr val="FFFFFF"/>
                  </a:solidFill>
                  <a:latin typeface="+mn-ea"/>
                  <a:ea typeface="+mn-ea"/>
                </a:rPr>
                <a:t>활동</a:t>
              </a:r>
            </a:p>
          </p:txBody>
        </p:sp>
        <p:sp>
          <p:nvSpPr>
            <p:cNvPr id="35" name="AutoShape 91"/>
            <p:cNvSpPr>
              <a:spLocks noChangeArrowheads="1"/>
            </p:cNvSpPr>
            <p:nvPr/>
          </p:nvSpPr>
          <p:spPr bwMode="auto">
            <a:xfrm>
              <a:off x="4070350" y="4615044"/>
              <a:ext cx="914400" cy="447629"/>
            </a:xfrm>
            <a:prstGeom prst="roundRect">
              <a:avLst>
                <a:gd name="adj" fmla="val 16667"/>
              </a:avLst>
            </a:prstGeom>
            <a:solidFill>
              <a:srgbClr val="3366CC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lIns="54000" rIns="54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Clr>
                  <a:srgbClr val="666633"/>
                </a:buClr>
                <a:buSzPct val="90000"/>
                <a:buFont typeface="Wingdings" panose="05000000000000000000" pitchFamily="2" charset="2"/>
                <a:buNone/>
              </a:pPr>
              <a:r>
                <a:rPr lang="ko-KR" altLang="en-US" sz="1100" dirty="0">
                  <a:solidFill>
                    <a:srgbClr val="FFFFFF"/>
                  </a:solidFill>
                  <a:latin typeface="+mn-ea"/>
                  <a:ea typeface="+mn-ea"/>
                </a:rPr>
                <a:t>품질평가</a:t>
              </a:r>
            </a:p>
          </p:txBody>
        </p:sp>
        <p:sp>
          <p:nvSpPr>
            <p:cNvPr id="36" name="AutoShape 92"/>
            <p:cNvSpPr>
              <a:spLocks noChangeArrowheads="1"/>
            </p:cNvSpPr>
            <p:nvPr/>
          </p:nvSpPr>
          <p:spPr bwMode="auto">
            <a:xfrm>
              <a:off x="1651000" y="5470513"/>
              <a:ext cx="914400" cy="447629"/>
            </a:xfrm>
            <a:prstGeom prst="roundRect">
              <a:avLst>
                <a:gd name="adj" fmla="val 16667"/>
              </a:avLst>
            </a:prstGeom>
            <a:solidFill>
              <a:srgbClr val="3366CC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lIns="54000" rIns="54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Clr>
                  <a:srgbClr val="666633"/>
                </a:buClr>
                <a:buSzPct val="90000"/>
                <a:buFont typeface="Wingdings" panose="05000000000000000000" pitchFamily="2" charset="2"/>
                <a:buNone/>
              </a:pPr>
              <a:r>
                <a:rPr lang="ko-KR" altLang="en-US" sz="1100" dirty="0">
                  <a:solidFill>
                    <a:srgbClr val="FFFFFF"/>
                  </a:solidFill>
                  <a:latin typeface="+mn-ea"/>
                  <a:ea typeface="+mn-ea"/>
                </a:rPr>
                <a:t>품질정책</a:t>
              </a:r>
              <a:r>
                <a:rPr lang="en-US" altLang="ko-KR" sz="1100" dirty="0">
                  <a:solidFill>
                    <a:srgbClr val="FFFFFF"/>
                  </a:solidFill>
                  <a:latin typeface="+mn-ea"/>
                  <a:ea typeface="+mn-ea"/>
                </a:rPr>
                <a:t/>
              </a:r>
              <a:br>
                <a:rPr lang="en-US" altLang="ko-KR" sz="1100" dirty="0">
                  <a:solidFill>
                    <a:srgbClr val="FFFFFF"/>
                  </a:solidFill>
                  <a:latin typeface="+mn-ea"/>
                  <a:ea typeface="+mn-ea"/>
                </a:rPr>
              </a:br>
              <a:r>
                <a:rPr lang="ko-KR" altLang="en-US" sz="1100" dirty="0">
                  <a:solidFill>
                    <a:srgbClr val="FFFFFF"/>
                  </a:solidFill>
                  <a:latin typeface="+mn-ea"/>
                  <a:ea typeface="+mn-ea"/>
                </a:rPr>
                <a:t>수립</a:t>
              </a:r>
            </a:p>
          </p:txBody>
        </p:sp>
        <p:sp>
          <p:nvSpPr>
            <p:cNvPr id="37" name="AutoShape 93"/>
            <p:cNvSpPr>
              <a:spLocks noChangeArrowheads="1"/>
            </p:cNvSpPr>
            <p:nvPr/>
          </p:nvSpPr>
          <p:spPr bwMode="auto">
            <a:xfrm>
              <a:off x="2851150" y="5470513"/>
              <a:ext cx="914400" cy="447629"/>
            </a:xfrm>
            <a:prstGeom prst="roundRect">
              <a:avLst>
                <a:gd name="adj" fmla="val 16667"/>
              </a:avLst>
            </a:prstGeom>
            <a:solidFill>
              <a:srgbClr val="3366CC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lIns="54000" rIns="54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Clr>
                  <a:srgbClr val="666633"/>
                </a:buClr>
                <a:buSzPct val="90000"/>
                <a:buFont typeface="Wingdings" panose="05000000000000000000" pitchFamily="2" charset="2"/>
                <a:buNone/>
              </a:pPr>
              <a:r>
                <a:rPr lang="ko-KR" altLang="en-US" sz="1100" dirty="0">
                  <a:solidFill>
                    <a:srgbClr val="FFFFFF"/>
                  </a:solidFill>
                  <a:latin typeface="+mn-ea"/>
                  <a:ea typeface="+mn-ea"/>
                </a:rPr>
                <a:t>품질지원</a:t>
              </a:r>
            </a:p>
          </p:txBody>
        </p:sp>
        <p:sp>
          <p:nvSpPr>
            <p:cNvPr id="38" name="AutoShape 94"/>
            <p:cNvSpPr>
              <a:spLocks noChangeArrowheads="1"/>
            </p:cNvSpPr>
            <p:nvPr/>
          </p:nvSpPr>
          <p:spPr bwMode="auto">
            <a:xfrm>
              <a:off x="4070350" y="5470513"/>
              <a:ext cx="914400" cy="447629"/>
            </a:xfrm>
            <a:prstGeom prst="roundRect">
              <a:avLst>
                <a:gd name="adj" fmla="val 16667"/>
              </a:avLst>
            </a:prstGeom>
            <a:solidFill>
              <a:srgbClr val="3366CC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lIns="54000" rIns="54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Clr>
                  <a:srgbClr val="666633"/>
                </a:buClr>
                <a:buSzPct val="90000"/>
                <a:buFont typeface="Wingdings" panose="05000000000000000000" pitchFamily="2" charset="2"/>
                <a:buNone/>
              </a:pPr>
              <a:r>
                <a:rPr lang="ko-KR" altLang="en-US" sz="1100" dirty="0">
                  <a:solidFill>
                    <a:srgbClr val="FFFFFF"/>
                  </a:solidFill>
                  <a:latin typeface="+mn-ea"/>
                  <a:ea typeface="+mn-ea"/>
                </a:rPr>
                <a:t>품질감사</a:t>
              </a:r>
            </a:p>
          </p:txBody>
        </p:sp>
        <p:cxnSp>
          <p:nvCxnSpPr>
            <p:cNvPr id="39" name="AutoShape 95"/>
            <p:cNvCxnSpPr>
              <a:cxnSpLocks noChangeShapeType="1"/>
              <a:stCxn id="36" idx="0"/>
              <a:endCxn id="33" idx="2"/>
            </p:cNvCxnSpPr>
            <p:nvPr/>
          </p:nvCxnSpPr>
          <p:spPr bwMode="auto">
            <a:xfrm flipV="1">
              <a:off x="2108200" y="5062673"/>
              <a:ext cx="0" cy="407840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stealth" w="lg" len="lg"/>
                </a14:hiddenLine>
              </a:ext>
            </a:extLst>
          </p:spPr>
        </p:cxnSp>
        <p:cxnSp>
          <p:nvCxnSpPr>
            <p:cNvPr id="40" name="AutoShape 96"/>
            <p:cNvCxnSpPr>
              <a:cxnSpLocks noChangeShapeType="1"/>
              <a:stCxn id="38" idx="0"/>
              <a:endCxn id="35" idx="2"/>
            </p:cNvCxnSpPr>
            <p:nvPr/>
          </p:nvCxnSpPr>
          <p:spPr bwMode="auto">
            <a:xfrm rot="-5400000">
              <a:off x="4323630" y="5266593"/>
              <a:ext cx="407840" cy="0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 type="stealth" w="lg" len="lg"/>
                  <a:tailEnd type="stealth" w="lg" len="lg"/>
                </a14:hiddenLine>
              </a:ext>
            </a:extLst>
          </p:spPr>
        </p:cxnSp>
        <p:sp>
          <p:nvSpPr>
            <p:cNvPr id="41" name="Line 97"/>
            <p:cNvSpPr>
              <a:spLocks noChangeShapeType="1"/>
            </p:cNvSpPr>
            <p:nvPr/>
          </p:nvSpPr>
          <p:spPr bwMode="auto">
            <a:xfrm>
              <a:off x="1516062" y="4351441"/>
              <a:ext cx="6350" cy="251998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lIns="54000" r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42" name="Rectangle 98"/>
            <p:cNvSpPr>
              <a:spLocks noChangeArrowheads="1"/>
            </p:cNvSpPr>
            <p:nvPr/>
          </p:nvSpPr>
          <p:spPr bwMode="auto">
            <a:xfrm>
              <a:off x="1654175" y="6577980"/>
              <a:ext cx="914400" cy="3183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en-US" altLang="ko-KR" sz="1000" b="1" dirty="0">
                  <a:solidFill>
                    <a:srgbClr val="336600"/>
                  </a:solidFill>
                  <a:latin typeface="+mn-ea"/>
                  <a:ea typeface="+mn-ea"/>
                </a:rPr>
                <a:t>PLAN</a:t>
              </a:r>
            </a:p>
          </p:txBody>
        </p:sp>
        <p:sp>
          <p:nvSpPr>
            <p:cNvPr id="43" name="Rectangle 99"/>
            <p:cNvSpPr>
              <a:spLocks noChangeArrowheads="1"/>
            </p:cNvSpPr>
            <p:nvPr/>
          </p:nvSpPr>
          <p:spPr bwMode="auto">
            <a:xfrm>
              <a:off x="2849562" y="6577980"/>
              <a:ext cx="914400" cy="3183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en-US" altLang="ko-KR" sz="1000" b="1" dirty="0">
                  <a:solidFill>
                    <a:srgbClr val="336600"/>
                  </a:solidFill>
                  <a:latin typeface="+mn-ea"/>
                  <a:ea typeface="+mn-ea"/>
                </a:rPr>
                <a:t>DO</a:t>
              </a:r>
            </a:p>
          </p:txBody>
        </p:sp>
        <p:sp>
          <p:nvSpPr>
            <p:cNvPr id="44" name="Rectangle 100"/>
            <p:cNvSpPr>
              <a:spLocks noChangeArrowheads="1"/>
            </p:cNvSpPr>
            <p:nvPr/>
          </p:nvSpPr>
          <p:spPr bwMode="auto">
            <a:xfrm>
              <a:off x="4060825" y="6577980"/>
              <a:ext cx="914400" cy="31831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en-US" altLang="ko-KR" sz="1000" b="1" dirty="0">
                  <a:solidFill>
                    <a:srgbClr val="336600"/>
                  </a:solidFill>
                  <a:latin typeface="+mn-ea"/>
                  <a:ea typeface="+mn-ea"/>
                </a:rPr>
                <a:t>SEE</a:t>
              </a:r>
            </a:p>
          </p:txBody>
        </p:sp>
        <p:cxnSp>
          <p:nvCxnSpPr>
            <p:cNvPr id="45" name="AutoShape 101"/>
            <p:cNvCxnSpPr>
              <a:cxnSpLocks noChangeShapeType="1"/>
              <a:stCxn id="37" idx="0"/>
              <a:endCxn id="34" idx="2"/>
            </p:cNvCxnSpPr>
            <p:nvPr/>
          </p:nvCxnSpPr>
          <p:spPr bwMode="auto">
            <a:xfrm flipV="1">
              <a:off x="3308350" y="5062673"/>
              <a:ext cx="0" cy="407840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 type="stealth" w="lg" len="lg"/>
                  <a:tailEnd type="stealth" w="lg" len="lg"/>
                </a14:hiddenLine>
              </a:ext>
            </a:extLst>
          </p:spPr>
        </p:cxnSp>
        <p:sp>
          <p:nvSpPr>
            <p:cNvPr id="46" name="AutoShape 102"/>
            <p:cNvSpPr>
              <a:spLocks noChangeArrowheads="1"/>
            </p:cNvSpPr>
            <p:nvPr/>
          </p:nvSpPr>
          <p:spPr bwMode="auto">
            <a:xfrm>
              <a:off x="5319712" y="4316625"/>
              <a:ext cx="1019175" cy="875363"/>
            </a:xfrm>
            <a:prstGeom prst="cube">
              <a:avLst>
                <a:gd name="adj" fmla="val 18750"/>
              </a:avLst>
            </a:prstGeom>
            <a:solidFill>
              <a:srgbClr val="E1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품질보증</a:t>
              </a:r>
            </a:p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과정을 통한</a:t>
              </a:r>
            </a:p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최상의 결과물</a:t>
              </a:r>
            </a:p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제공</a:t>
              </a:r>
            </a:p>
          </p:txBody>
        </p:sp>
        <p:sp>
          <p:nvSpPr>
            <p:cNvPr id="47" name="AutoShape 103"/>
            <p:cNvSpPr>
              <a:spLocks noChangeArrowheads="1"/>
            </p:cNvSpPr>
            <p:nvPr/>
          </p:nvSpPr>
          <p:spPr bwMode="auto">
            <a:xfrm>
              <a:off x="1501775" y="3817602"/>
              <a:ext cx="3608388" cy="462550"/>
            </a:xfrm>
            <a:prstGeom prst="leftRightArrow">
              <a:avLst>
                <a:gd name="adj1" fmla="val 62602"/>
                <a:gd name="adj2" fmla="val 40847"/>
              </a:avLst>
            </a:prstGeom>
            <a:solidFill>
              <a:srgbClr val="E1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 smtClean="0">
                  <a:solidFill>
                    <a:srgbClr val="0000CC"/>
                  </a:solidFill>
                  <a:latin typeface="+mn-ea"/>
                  <a:ea typeface="+mn-ea"/>
                </a:rPr>
                <a:t>구조적 기반의</a:t>
              </a:r>
              <a:r>
                <a:rPr lang="en-US" altLang="ko-KR" sz="1100" dirty="0" smtClean="0">
                  <a:solidFill>
                    <a:srgbClr val="0000CC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100" dirty="0" smtClean="0">
                  <a:solidFill>
                    <a:srgbClr val="0000CC"/>
                  </a:solidFill>
                  <a:latin typeface="+mn-ea"/>
                  <a:ea typeface="+mn-ea"/>
                </a:rPr>
                <a:t>자체 개발방법론</a:t>
              </a:r>
              <a:r>
                <a:rPr lang="en-US" altLang="ko-KR" sz="1100" dirty="0" smtClean="0">
                  <a:solidFill>
                    <a:srgbClr val="0000CC"/>
                  </a:solidFill>
                  <a:latin typeface="+mn-ea"/>
                  <a:ea typeface="+mn-ea"/>
                </a:rPr>
                <a:t>( LSWPE) </a:t>
              </a:r>
              <a:r>
                <a:rPr lang="ko-KR" altLang="en-US" sz="1100" dirty="0">
                  <a:solidFill>
                    <a:srgbClr val="0000CC"/>
                  </a:solidFill>
                  <a:latin typeface="+mn-ea"/>
                  <a:ea typeface="+mn-ea"/>
                </a:rPr>
                <a:t>사용</a:t>
              </a:r>
            </a:p>
          </p:txBody>
        </p:sp>
        <p:cxnSp>
          <p:nvCxnSpPr>
            <p:cNvPr id="48" name="AutoShape 104"/>
            <p:cNvCxnSpPr>
              <a:cxnSpLocks noChangeShapeType="1"/>
              <a:stCxn id="35" idx="3"/>
              <a:endCxn id="46" idx="2"/>
            </p:cNvCxnSpPr>
            <p:nvPr/>
          </p:nvCxnSpPr>
          <p:spPr bwMode="auto">
            <a:xfrm flipV="1">
              <a:off x="4984750" y="4837201"/>
              <a:ext cx="334963" cy="1658"/>
            </a:xfrm>
            <a:prstGeom prst="bentConnector3">
              <a:avLst>
                <a:gd name="adj1" fmla="val 4976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 type="stealth" w="lg" len="lg"/>
                </a14:hiddenLine>
              </a:ext>
            </a:extLst>
          </p:spPr>
        </p:cxnSp>
        <p:sp>
          <p:nvSpPr>
            <p:cNvPr id="49" name="Rectangle 105"/>
            <p:cNvSpPr>
              <a:spLocks noChangeArrowheads="1"/>
            </p:cNvSpPr>
            <p:nvPr/>
          </p:nvSpPr>
          <p:spPr bwMode="auto">
            <a:xfrm>
              <a:off x="2097087" y="3646840"/>
              <a:ext cx="539750" cy="220499"/>
            </a:xfrm>
            <a:prstGeom prst="rect">
              <a:avLst/>
            </a:prstGeom>
            <a:solidFill>
              <a:srgbClr val="4F9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54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chemeClr val="bg1"/>
                  </a:solidFill>
                  <a:latin typeface="+mn-ea"/>
                  <a:ea typeface="+mn-ea"/>
                </a:rPr>
                <a:t>개념화</a:t>
              </a:r>
            </a:p>
          </p:txBody>
        </p:sp>
        <p:sp>
          <p:nvSpPr>
            <p:cNvPr id="50" name="Rectangle 106"/>
            <p:cNvSpPr>
              <a:spLocks noChangeArrowheads="1"/>
            </p:cNvSpPr>
            <p:nvPr/>
          </p:nvSpPr>
          <p:spPr bwMode="auto">
            <a:xfrm>
              <a:off x="2701925" y="3646840"/>
              <a:ext cx="539750" cy="220499"/>
            </a:xfrm>
            <a:prstGeom prst="rect">
              <a:avLst/>
            </a:prstGeom>
            <a:solidFill>
              <a:srgbClr val="4F9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54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chemeClr val="bg1"/>
                  </a:solidFill>
                  <a:latin typeface="+mn-ea"/>
                  <a:ea typeface="+mn-ea"/>
                </a:rPr>
                <a:t>상세화</a:t>
              </a:r>
            </a:p>
          </p:txBody>
        </p:sp>
        <p:sp>
          <p:nvSpPr>
            <p:cNvPr id="51" name="Rectangle 107"/>
            <p:cNvSpPr>
              <a:spLocks noChangeArrowheads="1"/>
            </p:cNvSpPr>
            <p:nvPr/>
          </p:nvSpPr>
          <p:spPr bwMode="auto">
            <a:xfrm>
              <a:off x="3308350" y="3646840"/>
              <a:ext cx="539750" cy="220499"/>
            </a:xfrm>
            <a:prstGeom prst="rect">
              <a:avLst/>
            </a:prstGeom>
            <a:solidFill>
              <a:srgbClr val="4F9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54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chemeClr val="bg1"/>
                  </a:solidFill>
                  <a:latin typeface="+mn-ea"/>
                  <a:ea typeface="+mn-ea"/>
                </a:rPr>
                <a:t>구축</a:t>
              </a:r>
            </a:p>
          </p:txBody>
        </p:sp>
        <p:sp>
          <p:nvSpPr>
            <p:cNvPr id="52" name="Rectangle 108"/>
            <p:cNvSpPr>
              <a:spLocks noChangeArrowheads="1"/>
            </p:cNvSpPr>
            <p:nvPr/>
          </p:nvSpPr>
          <p:spPr bwMode="auto">
            <a:xfrm>
              <a:off x="3914775" y="3646840"/>
              <a:ext cx="539750" cy="220499"/>
            </a:xfrm>
            <a:prstGeom prst="rect">
              <a:avLst/>
            </a:prstGeom>
            <a:solidFill>
              <a:srgbClr val="4F9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468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chemeClr val="bg1"/>
                  </a:solidFill>
                  <a:latin typeface="+mn-ea"/>
                  <a:ea typeface="+mn-ea"/>
                </a:rPr>
                <a:t>전이</a:t>
              </a:r>
            </a:p>
          </p:txBody>
        </p:sp>
        <p:sp>
          <p:nvSpPr>
            <p:cNvPr id="53" name="Line 110"/>
            <p:cNvSpPr>
              <a:spLocks noChangeShapeType="1"/>
            </p:cNvSpPr>
            <p:nvPr/>
          </p:nvSpPr>
          <p:spPr bwMode="auto">
            <a:xfrm flipH="1">
              <a:off x="2693987" y="4356414"/>
              <a:ext cx="3175" cy="251003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lIns="54000" r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54" name="Line 111"/>
            <p:cNvSpPr>
              <a:spLocks noChangeShapeType="1"/>
            </p:cNvSpPr>
            <p:nvPr/>
          </p:nvSpPr>
          <p:spPr bwMode="auto">
            <a:xfrm flipH="1">
              <a:off x="3902075" y="4356414"/>
              <a:ext cx="3175" cy="249843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lIns="54000" r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55" name="Line 112"/>
            <p:cNvSpPr>
              <a:spLocks noChangeShapeType="1"/>
            </p:cNvSpPr>
            <p:nvPr/>
          </p:nvSpPr>
          <p:spPr bwMode="auto">
            <a:xfrm flipH="1">
              <a:off x="5132387" y="4341493"/>
              <a:ext cx="4763" cy="24901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lIns="54000" r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56" name="AutoShape 113"/>
            <p:cNvSpPr>
              <a:spLocks noChangeArrowheads="1"/>
            </p:cNvSpPr>
            <p:nvPr/>
          </p:nvSpPr>
          <p:spPr bwMode="auto">
            <a:xfrm>
              <a:off x="1512887" y="6221535"/>
              <a:ext cx="3608388" cy="407840"/>
            </a:xfrm>
            <a:prstGeom prst="leftRightArrow">
              <a:avLst>
                <a:gd name="adj1" fmla="val 62602"/>
                <a:gd name="adj2" fmla="val 58943"/>
              </a:avLst>
            </a:prstGeom>
            <a:gradFill rotWithShape="0">
              <a:gsLst>
                <a:gs pos="0">
                  <a:srgbClr val="C0C0C0"/>
                </a:gs>
                <a:gs pos="50000">
                  <a:srgbClr val="EAEAEA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프로젝트 관리 방법론</a:t>
              </a:r>
            </a:p>
          </p:txBody>
        </p:sp>
        <p:sp>
          <p:nvSpPr>
            <p:cNvPr id="57" name="AutoShape 114"/>
            <p:cNvSpPr>
              <a:spLocks noChangeArrowheads="1"/>
            </p:cNvSpPr>
            <p:nvPr/>
          </p:nvSpPr>
          <p:spPr bwMode="auto">
            <a:xfrm>
              <a:off x="1547812" y="6874741"/>
              <a:ext cx="1100138" cy="1977856"/>
            </a:xfrm>
            <a:prstGeom prst="roundRect">
              <a:avLst>
                <a:gd name="adj" fmla="val 8773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lIns="1224000" tIns="0" rIns="9000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8" name="Rectangle 115"/>
            <p:cNvSpPr>
              <a:spLocks noChangeArrowheads="1"/>
            </p:cNvSpPr>
            <p:nvPr/>
          </p:nvSpPr>
          <p:spPr bwMode="auto">
            <a:xfrm>
              <a:off x="1644650" y="6965925"/>
              <a:ext cx="928688" cy="295103"/>
            </a:xfrm>
            <a:prstGeom prst="rect">
              <a:avLst/>
            </a:prstGeom>
            <a:solidFill>
              <a:srgbClr val="E1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Clr>
                  <a:srgbClr val="666633"/>
                </a:buClr>
                <a:buSzPct val="90000"/>
                <a:buFont typeface="Wingdings" panose="05000000000000000000" pitchFamily="2" charset="2"/>
                <a:buNone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품질정책</a:t>
              </a:r>
            </a:p>
          </p:txBody>
        </p:sp>
        <p:sp>
          <p:nvSpPr>
            <p:cNvPr id="59" name="Rectangle 116"/>
            <p:cNvSpPr>
              <a:spLocks noChangeArrowheads="1"/>
            </p:cNvSpPr>
            <p:nvPr/>
          </p:nvSpPr>
          <p:spPr bwMode="auto">
            <a:xfrm>
              <a:off x="1644650" y="7338949"/>
              <a:ext cx="928688" cy="293446"/>
            </a:xfrm>
            <a:prstGeom prst="rect">
              <a:avLst/>
            </a:prstGeom>
            <a:solidFill>
              <a:srgbClr val="E1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Clr>
                  <a:srgbClr val="666633"/>
                </a:buClr>
                <a:buSzPct val="90000"/>
                <a:buFont typeface="Wingdings" panose="05000000000000000000" pitchFamily="2" charset="2"/>
                <a:buNone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 매뉴얼</a:t>
              </a:r>
            </a:p>
          </p:txBody>
        </p:sp>
        <p:sp>
          <p:nvSpPr>
            <p:cNvPr id="60" name="Rectangle 117"/>
            <p:cNvSpPr>
              <a:spLocks noChangeArrowheads="1"/>
            </p:cNvSpPr>
            <p:nvPr/>
          </p:nvSpPr>
          <p:spPr bwMode="auto">
            <a:xfrm>
              <a:off x="1644650" y="7716947"/>
              <a:ext cx="928688" cy="295103"/>
            </a:xfrm>
            <a:prstGeom prst="rect">
              <a:avLst/>
            </a:prstGeom>
            <a:solidFill>
              <a:srgbClr val="E1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Clr>
                  <a:srgbClr val="666633"/>
                </a:buClr>
                <a:buSzPct val="90000"/>
                <a:buFont typeface="Wingdings" panose="05000000000000000000" pitchFamily="2" charset="2"/>
                <a:buNone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품질보증계획</a:t>
              </a:r>
            </a:p>
          </p:txBody>
        </p:sp>
        <p:sp>
          <p:nvSpPr>
            <p:cNvPr id="61" name="Rectangle 118"/>
            <p:cNvSpPr>
              <a:spLocks noChangeArrowheads="1"/>
            </p:cNvSpPr>
            <p:nvPr/>
          </p:nvSpPr>
          <p:spPr bwMode="auto">
            <a:xfrm>
              <a:off x="1644650" y="8098260"/>
              <a:ext cx="928688" cy="295103"/>
            </a:xfrm>
            <a:prstGeom prst="rect">
              <a:avLst/>
            </a:prstGeom>
            <a:solidFill>
              <a:srgbClr val="E1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Clr>
                  <a:srgbClr val="666633"/>
                </a:buClr>
                <a:buSzPct val="90000"/>
                <a:buFont typeface="Wingdings" panose="05000000000000000000" pitchFamily="2" charset="2"/>
                <a:buNone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표준</a:t>
              </a:r>
            </a:p>
          </p:txBody>
        </p:sp>
        <p:sp>
          <p:nvSpPr>
            <p:cNvPr id="62" name="Rectangle 119"/>
            <p:cNvSpPr>
              <a:spLocks noChangeArrowheads="1"/>
            </p:cNvSpPr>
            <p:nvPr/>
          </p:nvSpPr>
          <p:spPr bwMode="auto">
            <a:xfrm>
              <a:off x="1644650" y="8476258"/>
              <a:ext cx="928688" cy="296761"/>
            </a:xfrm>
            <a:prstGeom prst="rect">
              <a:avLst/>
            </a:prstGeom>
            <a:solidFill>
              <a:srgbClr val="E1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Clr>
                  <a:srgbClr val="666633"/>
                </a:buClr>
                <a:buSzPct val="90000"/>
                <a:buFont typeface="Wingdings" panose="05000000000000000000" pitchFamily="2" charset="2"/>
                <a:buNone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절차</a:t>
              </a:r>
            </a:p>
          </p:txBody>
        </p:sp>
        <p:sp>
          <p:nvSpPr>
            <p:cNvPr id="63" name="AutoShape 120"/>
            <p:cNvSpPr>
              <a:spLocks noChangeArrowheads="1"/>
            </p:cNvSpPr>
            <p:nvPr/>
          </p:nvSpPr>
          <p:spPr bwMode="auto">
            <a:xfrm>
              <a:off x="2743200" y="6881373"/>
              <a:ext cx="1122363" cy="2367459"/>
            </a:xfrm>
            <a:prstGeom prst="roundRect">
              <a:avLst>
                <a:gd name="adj" fmla="val 8773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tIns="0" rIns="122400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Rectangle 121"/>
            <p:cNvSpPr>
              <a:spLocks noChangeArrowheads="1"/>
            </p:cNvSpPr>
            <p:nvPr/>
          </p:nvSpPr>
          <p:spPr bwMode="auto">
            <a:xfrm>
              <a:off x="2830512" y="6965925"/>
              <a:ext cx="960438" cy="203920"/>
            </a:xfrm>
            <a:prstGeom prst="rect">
              <a:avLst/>
            </a:prstGeom>
            <a:solidFill>
              <a:srgbClr val="E1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Clr>
                  <a:srgbClr val="666633"/>
                </a:buClr>
                <a:buSzPct val="90000"/>
                <a:buFont typeface="Wingdings" panose="05000000000000000000" pitchFamily="2" charset="2"/>
                <a:buNone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형상관리</a:t>
              </a:r>
            </a:p>
          </p:txBody>
        </p:sp>
        <p:sp>
          <p:nvSpPr>
            <p:cNvPr id="65" name="Rectangle 122"/>
            <p:cNvSpPr>
              <a:spLocks noChangeArrowheads="1"/>
            </p:cNvSpPr>
            <p:nvPr/>
          </p:nvSpPr>
          <p:spPr bwMode="auto">
            <a:xfrm>
              <a:off x="2830512" y="7259370"/>
              <a:ext cx="960438" cy="205578"/>
            </a:xfrm>
            <a:prstGeom prst="rect">
              <a:avLst/>
            </a:prstGeom>
            <a:solidFill>
              <a:srgbClr val="E1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Clr>
                  <a:srgbClr val="666633"/>
                </a:buClr>
                <a:buSzPct val="90000"/>
                <a:buFont typeface="Wingdings" panose="05000000000000000000" pitchFamily="2" charset="2"/>
                <a:buNone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품질기록</a:t>
              </a:r>
            </a:p>
          </p:txBody>
        </p:sp>
        <p:sp>
          <p:nvSpPr>
            <p:cNvPr id="66" name="Rectangle 123"/>
            <p:cNvSpPr>
              <a:spLocks noChangeArrowheads="1"/>
            </p:cNvSpPr>
            <p:nvPr/>
          </p:nvSpPr>
          <p:spPr bwMode="auto">
            <a:xfrm>
              <a:off x="2830512" y="7532921"/>
              <a:ext cx="960438" cy="203920"/>
            </a:xfrm>
            <a:prstGeom prst="rect">
              <a:avLst/>
            </a:prstGeom>
            <a:solidFill>
              <a:srgbClr val="E1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Clr>
                  <a:srgbClr val="666633"/>
                </a:buClr>
                <a:buSzPct val="90000"/>
                <a:buFont typeface="Wingdings" panose="05000000000000000000" pitchFamily="2" charset="2"/>
                <a:buNone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문서관리</a:t>
              </a:r>
            </a:p>
          </p:txBody>
        </p:sp>
        <p:sp>
          <p:nvSpPr>
            <p:cNvPr id="67" name="Rectangle 124"/>
            <p:cNvSpPr>
              <a:spLocks noChangeArrowheads="1"/>
            </p:cNvSpPr>
            <p:nvPr/>
          </p:nvSpPr>
          <p:spPr bwMode="auto">
            <a:xfrm>
              <a:off x="2830512" y="7839630"/>
              <a:ext cx="960438" cy="203920"/>
            </a:xfrm>
            <a:prstGeom prst="rect">
              <a:avLst/>
            </a:prstGeom>
            <a:solidFill>
              <a:srgbClr val="E1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Clr>
                  <a:srgbClr val="666633"/>
                </a:buClr>
                <a:buSzPct val="90000"/>
                <a:buFont typeface="Wingdings" panose="05000000000000000000" pitchFamily="2" charset="2"/>
                <a:buNone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합동검토</a:t>
              </a:r>
            </a:p>
          </p:txBody>
        </p:sp>
        <p:sp>
          <p:nvSpPr>
            <p:cNvPr id="68" name="Rectangle 125"/>
            <p:cNvSpPr>
              <a:spLocks noChangeArrowheads="1"/>
            </p:cNvSpPr>
            <p:nvPr/>
          </p:nvSpPr>
          <p:spPr bwMode="auto">
            <a:xfrm>
              <a:off x="2830512" y="8129760"/>
              <a:ext cx="960438" cy="203920"/>
            </a:xfrm>
            <a:prstGeom prst="rect">
              <a:avLst/>
            </a:prstGeom>
            <a:solidFill>
              <a:srgbClr val="E1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Clr>
                  <a:srgbClr val="666633"/>
                </a:buClr>
                <a:buSzPct val="90000"/>
                <a:buFont typeface="Wingdings" panose="05000000000000000000" pitchFamily="2" charset="2"/>
                <a:buNone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검증 및 확인</a:t>
              </a:r>
            </a:p>
          </p:txBody>
        </p:sp>
        <p:sp>
          <p:nvSpPr>
            <p:cNvPr id="69" name="Rectangle 126"/>
            <p:cNvSpPr>
              <a:spLocks noChangeArrowheads="1"/>
            </p:cNvSpPr>
            <p:nvPr/>
          </p:nvSpPr>
          <p:spPr bwMode="auto">
            <a:xfrm>
              <a:off x="2830512" y="8396679"/>
              <a:ext cx="960438" cy="203920"/>
            </a:xfrm>
            <a:prstGeom prst="rect">
              <a:avLst/>
            </a:prstGeom>
            <a:solidFill>
              <a:srgbClr val="E1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Clr>
                  <a:srgbClr val="666633"/>
                </a:buClr>
                <a:buSzPct val="90000"/>
                <a:buFont typeface="Wingdings" panose="05000000000000000000" pitchFamily="2" charset="2"/>
                <a:buNone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위험관리</a:t>
              </a:r>
            </a:p>
          </p:txBody>
        </p:sp>
        <p:sp>
          <p:nvSpPr>
            <p:cNvPr id="70" name="Rectangle 127"/>
            <p:cNvSpPr>
              <a:spLocks noChangeArrowheads="1"/>
            </p:cNvSpPr>
            <p:nvPr/>
          </p:nvSpPr>
          <p:spPr bwMode="auto">
            <a:xfrm>
              <a:off x="2830512" y="8686809"/>
              <a:ext cx="960438" cy="203920"/>
            </a:xfrm>
            <a:prstGeom prst="rect">
              <a:avLst/>
            </a:prstGeom>
            <a:solidFill>
              <a:srgbClr val="E1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Clr>
                  <a:srgbClr val="666633"/>
                </a:buClr>
                <a:buSzPct val="90000"/>
                <a:buFont typeface="Wingdings" panose="05000000000000000000" pitchFamily="2" charset="2"/>
                <a:buNone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쟁점관리</a:t>
              </a:r>
            </a:p>
          </p:txBody>
        </p:sp>
        <p:sp>
          <p:nvSpPr>
            <p:cNvPr id="71" name="AutoShape 130"/>
            <p:cNvSpPr>
              <a:spLocks noChangeArrowheads="1"/>
            </p:cNvSpPr>
            <p:nvPr/>
          </p:nvSpPr>
          <p:spPr bwMode="auto">
            <a:xfrm>
              <a:off x="3963987" y="6863136"/>
              <a:ext cx="1122363" cy="681391"/>
            </a:xfrm>
            <a:prstGeom prst="roundRect">
              <a:avLst>
                <a:gd name="adj" fmla="val 8773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 tIns="0" rIns="122400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72" name="Rectangle 131"/>
            <p:cNvSpPr>
              <a:spLocks noChangeArrowheads="1"/>
            </p:cNvSpPr>
            <p:nvPr/>
          </p:nvSpPr>
          <p:spPr bwMode="auto">
            <a:xfrm>
              <a:off x="4051300" y="6965925"/>
              <a:ext cx="960438" cy="202262"/>
            </a:xfrm>
            <a:prstGeom prst="rect">
              <a:avLst/>
            </a:prstGeom>
            <a:solidFill>
              <a:srgbClr val="E1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Clr>
                  <a:srgbClr val="666633"/>
                </a:buClr>
                <a:buSzPct val="90000"/>
                <a:buFont typeface="Wingdings" panose="05000000000000000000" pitchFamily="2" charset="2"/>
                <a:buNone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평가 및 감사</a:t>
              </a:r>
            </a:p>
          </p:txBody>
        </p:sp>
        <p:sp>
          <p:nvSpPr>
            <p:cNvPr id="73" name="Rectangle 132"/>
            <p:cNvSpPr>
              <a:spLocks noChangeArrowheads="1"/>
            </p:cNvSpPr>
            <p:nvPr/>
          </p:nvSpPr>
          <p:spPr bwMode="auto">
            <a:xfrm>
              <a:off x="4051300" y="7259370"/>
              <a:ext cx="960438" cy="203920"/>
            </a:xfrm>
            <a:prstGeom prst="rect">
              <a:avLst/>
            </a:prstGeom>
            <a:solidFill>
              <a:srgbClr val="E1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Clr>
                  <a:srgbClr val="666633"/>
                </a:buClr>
                <a:buSzPct val="90000"/>
                <a:buFont typeface="Wingdings" panose="05000000000000000000" pitchFamily="2" charset="2"/>
                <a:buNone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시정조치</a:t>
              </a:r>
            </a:p>
          </p:txBody>
        </p:sp>
        <p:sp>
          <p:nvSpPr>
            <p:cNvPr id="74" name="Rectangle 133"/>
            <p:cNvSpPr>
              <a:spLocks noChangeArrowheads="1"/>
            </p:cNvSpPr>
            <p:nvPr/>
          </p:nvSpPr>
          <p:spPr bwMode="auto">
            <a:xfrm>
              <a:off x="2822575" y="8957044"/>
              <a:ext cx="960438" cy="202262"/>
            </a:xfrm>
            <a:prstGeom prst="rect">
              <a:avLst/>
            </a:prstGeom>
            <a:solidFill>
              <a:srgbClr val="E1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Clr>
                  <a:srgbClr val="666633"/>
                </a:buClr>
                <a:buSzPct val="90000"/>
                <a:buFont typeface="Wingdings" panose="05000000000000000000" pitchFamily="2" charset="2"/>
                <a:buNone/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75" name="AutoShape 134"/>
            <p:cNvCxnSpPr>
              <a:cxnSpLocks noChangeShapeType="1"/>
              <a:stCxn id="49" idx="0"/>
              <a:endCxn id="52" idx="0"/>
            </p:cNvCxnSpPr>
            <p:nvPr/>
          </p:nvCxnSpPr>
          <p:spPr bwMode="auto">
            <a:xfrm rot="5400000" flipH="1" flipV="1">
              <a:off x="3276318" y="2738825"/>
              <a:ext cx="13263" cy="1817688"/>
            </a:xfrm>
            <a:prstGeom prst="bentConnector3">
              <a:avLst>
                <a:gd name="adj1" fmla="val 180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 type="stealth" w="lg" len="lg"/>
                </a14:hiddenLine>
              </a:ext>
            </a:extLst>
          </p:spPr>
        </p:cxnSp>
        <p:cxnSp>
          <p:nvCxnSpPr>
            <p:cNvPr id="76" name="AutoShape 135"/>
            <p:cNvCxnSpPr>
              <a:cxnSpLocks noChangeShapeType="1"/>
              <a:stCxn id="49" idx="0"/>
              <a:endCxn id="51" idx="0"/>
            </p:cNvCxnSpPr>
            <p:nvPr/>
          </p:nvCxnSpPr>
          <p:spPr bwMode="auto">
            <a:xfrm rot="5400000" flipH="1" flipV="1">
              <a:off x="2973105" y="3042037"/>
              <a:ext cx="13263" cy="1211263"/>
            </a:xfrm>
            <a:prstGeom prst="bentConnector3">
              <a:avLst>
                <a:gd name="adj1" fmla="val 180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 type="stealth" w="lg" len="lg"/>
                </a14:hiddenLine>
              </a:ext>
            </a:extLst>
          </p:spPr>
        </p:cxnSp>
        <p:cxnSp>
          <p:nvCxnSpPr>
            <p:cNvPr id="82" name="AutoShape 136"/>
            <p:cNvCxnSpPr>
              <a:cxnSpLocks noChangeShapeType="1"/>
              <a:stCxn id="49" idx="0"/>
              <a:endCxn id="50" idx="0"/>
            </p:cNvCxnSpPr>
            <p:nvPr/>
          </p:nvCxnSpPr>
          <p:spPr bwMode="auto">
            <a:xfrm rot="5400000" flipH="1" flipV="1">
              <a:off x="2669893" y="3345250"/>
              <a:ext cx="13263" cy="604838"/>
            </a:xfrm>
            <a:prstGeom prst="bentConnector3">
              <a:avLst>
                <a:gd name="adj1" fmla="val 180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 type="stealth" w="lg" len="lg"/>
                </a14:hiddenLine>
              </a:ext>
            </a:extLst>
          </p:spPr>
        </p:cxnSp>
        <p:sp>
          <p:nvSpPr>
            <p:cNvPr id="83" name="Rectangle 63"/>
            <p:cNvSpPr>
              <a:spLocks noChangeArrowheads="1"/>
            </p:cNvSpPr>
            <p:nvPr/>
          </p:nvSpPr>
          <p:spPr bwMode="auto">
            <a:xfrm>
              <a:off x="392113" y="3298825"/>
              <a:ext cx="6048375" cy="602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6000" tIns="46800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65000"/>
                <a:buFont typeface="Wingdings" panose="05000000000000000000" pitchFamily="2" charset="2"/>
                <a:buNone/>
              </a:pPr>
              <a:endParaRPr lang="en-US" altLang="ko-KR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eaLnBrk="1" fontAlgn="ctr" hangingPunct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65000"/>
                <a:buFont typeface="Wingdings" panose="05000000000000000000" pitchFamily="2" charset="2"/>
                <a:buNone/>
              </a:pPr>
              <a:endParaRPr lang="en-US" altLang="ko-KR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eaLnBrk="1" fontAlgn="ctr" hangingPunct="1">
                <a:lnSpc>
                  <a:spcPct val="110000"/>
                </a:lnSpc>
                <a:spcBef>
                  <a:spcPct val="20000"/>
                </a:spcBef>
                <a:buClr>
                  <a:srgbClr val="969696"/>
                </a:buClr>
                <a:buSzPct val="65000"/>
                <a:buFont typeface="Wingdings" panose="05000000000000000000" pitchFamily="2" charset="2"/>
                <a:buNone/>
              </a:pPr>
              <a:endParaRPr lang="en-US" altLang="ko-KR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342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478848" y="694469"/>
            <a:ext cx="126104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9.2. </a:t>
            </a:r>
            <a:r>
              <a:rPr lang="ko-KR" altLang="en-US" dirty="0" smtClean="0">
                <a:latin typeface="+mn-ea"/>
                <a:ea typeface="+mn-ea"/>
              </a:rPr>
              <a:t>품질보증 </a:t>
            </a:r>
            <a:r>
              <a:rPr lang="ko-KR" altLang="en-US" dirty="0">
                <a:latin typeface="+mn-ea"/>
                <a:ea typeface="+mn-ea"/>
              </a:rPr>
              <a:t>계획 수립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9.2. </a:t>
            </a:r>
            <a:r>
              <a:rPr lang="ko-KR" altLang="en-US" sz="1600" dirty="0" smtClean="0">
                <a:latin typeface="+mn-ea"/>
                <a:ea typeface="+mn-ea"/>
              </a:rPr>
              <a:t>품질보증 계획 수립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latin typeface="+mn-ea"/>
                <a:ea typeface="+mn-ea"/>
              </a:rPr>
              <a:t>프로젝트 별 </a:t>
            </a:r>
            <a:r>
              <a:rPr lang="ko-KR" altLang="en-US" sz="1200" dirty="0">
                <a:latin typeface="+mn-ea"/>
                <a:ea typeface="+mn-ea"/>
              </a:rPr>
              <a:t>요구사항 및 환경을 고려한 품질관리 전반에 걸쳐 계획을 수립하고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계량화된 품질목표를 수립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품질보증계획서에는 품질보증 목표 설정을 포함하여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품질표준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품질기준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일정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방법 등이 포함되며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각 단계마다 프로젝트 활동 및 검토 계획을 포함합니다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14984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품질보증 계획수립</a:t>
              </a:r>
            </a:p>
          </p:txBody>
        </p:sp>
      </p:grpSp>
      <p:graphicFrame>
        <p:nvGraphicFramePr>
          <p:cNvPr id="84" name="Group 91"/>
          <p:cNvGraphicFramePr>
            <a:graphicFrameLocks noGrp="1"/>
          </p:cNvGraphicFramePr>
          <p:nvPr>
            <p:extLst/>
          </p:nvPr>
        </p:nvGraphicFramePr>
        <p:xfrm>
          <a:off x="471488" y="2626715"/>
          <a:ext cx="5910262" cy="6254749"/>
        </p:xfrm>
        <a:graphic>
          <a:graphicData uri="http://schemas.openxmlformats.org/drawingml/2006/table">
            <a:tbl>
              <a:tblPr/>
              <a:tblGrid>
                <a:gridCol w="1180501"/>
                <a:gridCol w="4729761"/>
              </a:tblGrid>
              <a:tr h="386404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          목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           용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276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 계획의 목적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프로젝트의 활동과 작업산출물에 대한 정의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품질활동 수행의 기반 제공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구축할 시스템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제품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품질 보증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65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품질보증의 목표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신뢰성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효율성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유지보수성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이식성 등을 달성하기 위한 목표 설정 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802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검토 및 감사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산출물과 작업의 품질을 관리하기 위한 검토 및 감사 내역  설정 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55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품질보증활동의 책임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인수에 대한 품질보증 활동의 책임자 규정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4856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품질보증활동 체계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 조직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조직의 역할 및 임무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품질보증 활동 절차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품질보증 활동 내용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현황보고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65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표준 및 방법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 작성 표준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작업 및 산출물의 작성 방법 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55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품질체크 세부내역</a:t>
                      </a:r>
                    </a:p>
                  </a:txBody>
                  <a:tcPr marL="90000" marR="90000" marT="43966" marB="43966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단계에 따른 산출물 내용과 점검내용</a:t>
                      </a:r>
                    </a:p>
                  </a:txBody>
                  <a:tcPr marL="90000" marR="90000" marT="43966" marB="4396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품질보증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</a:t>
            </a:r>
          </a:p>
        </p:txBody>
      </p: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9.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</p:spTree>
    <p:extLst>
      <p:ext uri="{BB962C8B-B14F-4D97-AF65-F5344CB8AC3E}">
        <p14:creationId xmlns:p14="http://schemas.microsoft.com/office/powerpoint/2010/main" val="5525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592662" y="694469"/>
            <a:ext cx="11472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9.3. </a:t>
            </a:r>
            <a:r>
              <a:rPr lang="ko-KR" altLang="en-US" dirty="0" smtClean="0">
                <a:latin typeface="+mn-ea"/>
                <a:ea typeface="+mn-ea"/>
              </a:rPr>
              <a:t>품질목표 </a:t>
            </a:r>
            <a:r>
              <a:rPr lang="ko-KR" altLang="en-US" dirty="0">
                <a:latin typeface="+mn-ea"/>
                <a:ea typeface="+mn-ea"/>
              </a:rPr>
              <a:t>및 기준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9.3. </a:t>
            </a:r>
            <a:r>
              <a:rPr lang="ko-KR" altLang="en-US" sz="1600" dirty="0" smtClean="0">
                <a:latin typeface="+mn-ea"/>
                <a:ea typeface="+mn-ea"/>
              </a:rPr>
              <a:t>품질 목표 및 기준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9.3.1. </a:t>
            </a:r>
            <a:r>
              <a:rPr lang="ko-KR" altLang="en-US" sz="1600" dirty="0" smtClean="0">
                <a:latin typeface="+mn-ea"/>
                <a:ea typeface="+mn-ea"/>
              </a:rPr>
              <a:t>품질목표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품질보증을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실시함에 있어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ISO/IEC 9126(SW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품질특성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에서 권고한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개 항목의 품질목표인 </a:t>
            </a:r>
            <a:r>
              <a:rPr lang="ko-KR" altLang="en-US" sz="1200" dirty="0">
                <a:latin typeface="+mn-ea"/>
                <a:ea typeface="+mn-ea"/>
              </a:rPr>
              <a:t>기능성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신뢰성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사용성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효율성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유지보수성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이식성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을 금번 프로젝트의 표준품질 목표로 설정하고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이를 근거로 품질보증을 실시합니다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39132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품질목표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6" name="Group 92"/>
          <p:cNvGraphicFramePr>
            <a:graphicFrameLocks noGrp="1"/>
          </p:cNvGraphicFramePr>
          <p:nvPr>
            <p:extLst/>
          </p:nvPr>
        </p:nvGraphicFramePr>
        <p:xfrm>
          <a:off x="404813" y="2825854"/>
          <a:ext cx="6048375" cy="6115050"/>
        </p:xfrm>
        <a:graphic>
          <a:graphicData uri="http://schemas.openxmlformats.org/drawingml/2006/table">
            <a:tbl>
              <a:tblPr/>
              <a:tblGrid>
                <a:gridCol w="1220787"/>
                <a:gridCol w="4827588"/>
              </a:tblGrid>
              <a:tr h="413682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표준 품질 목표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            의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862938"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기능성</a:t>
                      </a:r>
                    </a:p>
                  </a:txBody>
                  <a:tcPr marL="90000" marR="90000" marT="43965" marB="4396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각 시스템의 기능들과 업무내용을 표현하는 속성으로 시스템 관련 사용자들의 요구까지 만족하는 속성 집합 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87434"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신뢰성</a:t>
                      </a:r>
                    </a:p>
                  </a:txBody>
                  <a:tcPr marL="90000" marR="90000" marT="43965" marB="4396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제안요청서와 계약서에 명시된 기간 내에 소프트웨어의 실행 레벨을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유지하기 위한 능력을 만족하는 속성의 집합 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84922"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사용성</a:t>
                      </a:r>
                    </a:p>
                  </a:txBody>
                  <a:tcPr marL="90000" marR="90000" marT="43965" marB="4396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주관기관의 명시적 또는 암시적 사용자가 시스템을 사용하기 위해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필요한 노력으로 각각의 사용 결과에 의한 평가를 나타내는 속성의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집합 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84922"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효율성</a:t>
                      </a:r>
                    </a:p>
                  </a:txBody>
                  <a:tcPr marL="90000" marR="90000" marT="43965" marB="4396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제안요청서 및 계약서에 명시된 조건 하에서 소프트웨어의 실행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레벨과 사용되는 자원 양자간의 관계를 나타내는 소프트웨어 속성의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집합 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88691"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유지보수성</a:t>
                      </a:r>
                    </a:p>
                  </a:txBody>
                  <a:tcPr marL="90000" marR="90000" marT="43965" marB="4396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요구되는 개정을 처리하기 위해 필요로 하는 노력을 나타내는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속성의 집합 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2461"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이식성</a:t>
                      </a:r>
                    </a:p>
                  </a:txBody>
                  <a:tcPr marL="90000" marR="90000" marT="43965" marB="43965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각 시스템을 다른 환경으로 이식하기 위한 속성의 집합 </a:t>
                      </a:r>
                    </a:p>
                  </a:txBody>
                  <a:tcPr marL="90000" marR="90000" marT="43965" marB="4396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품질보증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</a:t>
            </a:r>
          </a:p>
        </p:txBody>
      </p:sp>
      <p:sp>
        <p:nvSpPr>
          <p:cNvPr id="1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9.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</p:spTree>
    <p:extLst>
      <p:ext uri="{BB962C8B-B14F-4D97-AF65-F5344CB8AC3E}">
        <p14:creationId xmlns:p14="http://schemas.microsoft.com/office/powerpoint/2010/main" val="39955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592662" y="694469"/>
            <a:ext cx="11472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9.3. </a:t>
            </a:r>
            <a:r>
              <a:rPr lang="ko-KR" altLang="en-US" dirty="0" smtClean="0">
                <a:latin typeface="+mn-ea"/>
                <a:ea typeface="+mn-ea"/>
              </a:rPr>
              <a:t>품질목표 </a:t>
            </a:r>
            <a:r>
              <a:rPr lang="ko-KR" altLang="en-US" dirty="0">
                <a:latin typeface="+mn-ea"/>
                <a:ea typeface="+mn-ea"/>
              </a:rPr>
              <a:t>및 기준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9.3.2. </a:t>
            </a:r>
            <a:r>
              <a:rPr lang="ko-KR" altLang="en-US" sz="1600" dirty="0" smtClean="0">
                <a:latin typeface="+mn-ea"/>
                <a:ea typeface="+mn-ea"/>
              </a:rPr>
              <a:t>품질기준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품질보증을 실시함에 있어서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6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개 항목의 품질목표인 기능성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신뢰성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사용성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효율성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유지보수성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이식성에 부합하는 </a:t>
            </a:r>
            <a:r>
              <a:rPr lang="ko-KR" altLang="en-US" sz="1200" dirty="0">
                <a:latin typeface="+mn-ea"/>
                <a:ea typeface="+mn-ea"/>
              </a:rPr>
              <a:t>품질기준을 설정하여 품질보증을 실시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18314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품질기준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7" name="Group 63"/>
          <p:cNvGraphicFramePr>
            <a:graphicFrameLocks noGrp="1"/>
          </p:cNvGraphicFramePr>
          <p:nvPr>
            <p:extLst/>
          </p:nvPr>
        </p:nvGraphicFramePr>
        <p:xfrm>
          <a:off x="404813" y="2467478"/>
          <a:ext cx="6048375" cy="6751637"/>
        </p:xfrm>
        <a:graphic>
          <a:graphicData uri="http://schemas.openxmlformats.org/drawingml/2006/table">
            <a:tbl>
              <a:tblPr/>
              <a:tblGrid>
                <a:gridCol w="1208087"/>
                <a:gridCol w="4840288"/>
              </a:tblGrid>
              <a:tr h="344644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표준 품질 특성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표준 품질 기준</a:t>
                      </a:r>
                      <a:r>
                        <a:rPr kumimoji="0" lang="en-US" altLang="ko-KR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(Metric)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192400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제안요청서의 취지 부합도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비교우위도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업무특징과 시스템 구성의 부합도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주관기관의 일반 사용자 및 관리자의 만족도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98006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신뢰성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계획에 따른 업무의 진행도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Documentation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준비도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원칙의 일관도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구성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기능의 정확도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통신 내용의 정확도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보안정도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34964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업무특징과 시스템 구성의 부합도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운영 용이도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사용자 만족도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97635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효율성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업무처리 효율성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처리 성능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일반 사용자 만족도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97635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유지보수성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유지보수 원칙 설정도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보수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변경 계획 수립도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응급대처방안 수립도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6353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이식성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시스템간의 통일도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규격 및 규정의 일치도</a:t>
                      </a:r>
                    </a:p>
                  </a:txBody>
                  <a:tcPr marL="90000" marR="90000" marT="43956" marB="43956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품질보증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</a:t>
            </a:r>
          </a:p>
        </p:txBody>
      </p:sp>
      <p:sp>
        <p:nvSpPr>
          <p:cNvPr id="19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9.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</p:spTree>
    <p:extLst>
      <p:ext uri="{BB962C8B-B14F-4D97-AF65-F5344CB8AC3E}">
        <p14:creationId xmlns:p14="http://schemas.microsoft.com/office/powerpoint/2010/main" val="208267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추진 전략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105624" y="466868"/>
            <a:ext cx="63427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추진전략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66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b="1" dirty="0">
                <a:latin typeface="+mn-ea"/>
                <a:ea typeface="+mn-ea"/>
              </a:rPr>
              <a:t>3. </a:t>
            </a:r>
            <a:r>
              <a:rPr lang="ko-KR" altLang="en-US" sz="1600" b="1">
                <a:latin typeface="+mn-ea"/>
                <a:ea typeface="+mn-ea"/>
              </a:rPr>
              <a:t>추진 전략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3.1. </a:t>
            </a:r>
            <a:r>
              <a:rPr lang="ko-KR" altLang="en-US" sz="1600">
                <a:latin typeface="+mn-ea"/>
                <a:ea typeface="+mn-ea"/>
              </a:rPr>
              <a:t>추진 기본 전략</a:t>
            </a:r>
            <a:endParaRPr lang="en-US" altLang="ko-KR" sz="1600" dirty="0">
              <a:latin typeface="+mn-ea"/>
              <a:ea typeface="+mn-ea"/>
            </a:endParaRPr>
          </a:p>
          <a:p>
            <a:pPr marL="171438" indent="-171438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사업을 성공적으로 수행하기 위하여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SI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사업의 전문 업체인 주식회사 굿씽크와 저작권 기술 성능평가 사업 수행 경험을 보유한 엘에스웨어㈜와의 </a:t>
            </a:r>
            <a:r>
              <a:rPr lang="ko-KR" altLang="en-US" sz="1200">
                <a:latin typeface="+mn-ea"/>
                <a:ea typeface="+mn-ea"/>
              </a:rPr>
              <a:t>컨소시엄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을통해 기존 노하우와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기술력을 최대한 활용하도록 하겠습니다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71438" indent="-171438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과거 유사 시스템 구축 </a:t>
            </a:r>
            <a:r>
              <a:rPr lang="ko-KR" altLang="en-US" sz="1200" dirty="0">
                <a:latin typeface="+mn-ea"/>
                <a:ea typeface="+mn-ea"/>
              </a:rPr>
              <a:t>경험을 보유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한 </a:t>
            </a:r>
            <a:r>
              <a:rPr lang="ko-KR" altLang="en-US" sz="1200" dirty="0">
                <a:latin typeface="+mn-ea"/>
                <a:ea typeface="+mn-ea"/>
              </a:rPr>
              <a:t>기존 시스템 구축에 참여 했던 인력을 투입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하여 본 시스템 구축을 수행 하도록 하겠습니다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3" y="2896213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4446"/>
              <a:ext cx="5648605" cy="152349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추진 전략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06413" y="4604298"/>
            <a:ext cx="5835650" cy="3343423"/>
            <a:chOff x="506413" y="4704381"/>
            <a:chExt cx="5835650" cy="3343423"/>
          </a:xfrm>
        </p:grpSpPr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3028721" y="4964731"/>
              <a:ext cx="197306" cy="3294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97667" tIns="48834" rIns="97667" bIns="48834">
              <a:spAutoFit/>
            </a:bodyPr>
            <a:lstStyle/>
            <a:p>
              <a:pPr algn="just" defTabSz="814329" latinLnBrk="0">
                <a:spcBef>
                  <a:spcPct val="10000"/>
                </a:spcBef>
                <a:defRPr/>
              </a:pPr>
              <a:endParaRPr lang="ko-KR" altLang="ko-KR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3127375" y="5079031"/>
              <a:ext cx="1147763" cy="32945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97667" tIns="48834" rIns="97667" bIns="48834">
              <a:spAutoFit/>
            </a:bodyPr>
            <a:lstStyle/>
            <a:p>
              <a:pPr algn="just" defTabSz="814329" latinLnBrk="0">
                <a:spcBef>
                  <a:spcPct val="10000"/>
                </a:spcBef>
                <a:defRPr/>
              </a:pPr>
              <a:endParaRPr lang="ko-KR" altLang="ko-KR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endParaRP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2351088" y="5961681"/>
              <a:ext cx="2289175" cy="608012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2217738" y="4720256"/>
              <a:ext cx="2559050" cy="1622425"/>
            </a:xfrm>
            <a:prstGeom prst="ellipse">
              <a:avLst/>
            </a:prstGeom>
            <a:gradFill rotWithShape="0">
              <a:gsLst>
                <a:gs pos="0">
                  <a:srgbClr val="98781E"/>
                </a:gs>
                <a:gs pos="50000">
                  <a:srgbClr val="F2EFE4"/>
                </a:gs>
                <a:gs pos="100000">
                  <a:srgbClr val="98781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2" name="Arc 29"/>
            <p:cNvSpPr>
              <a:spLocks/>
            </p:cNvSpPr>
            <p:nvPr/>
          </p:nvSpPr>
          <p:spPr bwMode="auto">
            <a:xfrm>
              <a:off x="2222500" y="4707556"/>
              <a:ext cx="1306513" cy="1101725"/>
            </a:xfrm>
            <a:custGeom>
              <a:avLst/>
              <a:gdLst>
                <a:gd name="T0" fmla="*/ 2147483647 w 22499"/>
                <a:gd name="T1" fmla="*/ 2147483647 h 32778"/>
                <a:gd name="T2" fmla="*/ 2147483647 w 22499"/>
                <a:gd name="T3" fmla="*/ 2147483647 h 32778"/>
                <a:gd name="T4" fmla="*/ 2147483647 w 22499"/>
                <a:gd name="T5" fmla="*/ 2147483647 h 32778"/>
                <a:gd name="T6" fmla="*/ 0 60000 65536"/>
                <a:gd name="T7" fmla="*/ 0 60000 65536"/>
                <a:gd name="T8" fmla="*/ 0 60000 65536"/>
                <a:gd name="T9" fmla="*/ 0 w 22499"/>
                <a:gd name="T10" fmla="*/ 0 h 32778"/>
                <a:gd name="T11" fmla="*/ 22499 w 22499"/>
                <a:gd name="T12" fmla="*/ 32778 h 327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99" h="32778" fill="none" extrusionOk="0">
                  <a:moveTo>
                    <a:pt x="3117" y="32777"/>
                  </a:moveTo>
                  <a:cubicBezTo>
                    <a:pt x="1077" y="29406"/>
                    <a:pt x="0" y="2554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899" y="-1"/>
                    <a:pt x="22199" y="6"/>
                    <a:pt x="22499" y="18"/>
                  </a:cubicBezTo>
                </a:path>
                <a:path w="22499" h="32778" stroke="0" extrusionOk="0">
                  <a:moveTo>
                    <a:pt x="3117" y="32777"/>
                  </a:moveTo>
                  <a:cubicBezTo>
                    <a:pt x="1077" y="29406"/>
                    <a:pt x="0" y="2554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899" y="-1"/>
                    <a:pt x="22199" y="6"/>
                    <a:pt x="22499" y="18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EBD3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3" name="Arc 30"/>
            <p:cNvSpPr>
              <a:spLocks/>
            </p:cNvSpPr>
            <p:nvPr/>
          </p:nvSpPr>
          <p:spPr bwMode="auto">
            <a:xfrm>
              <a:off x="2392363" y="4758356"/>
              <a:ext cx="2333625" cy="1412875"/>
            </a:xfrm>
            <a:custGeom>
              <a:avLst/>
              <a:gdLst>
                <a:gd name="T0" fmla="*/ 2147483647 w 40627"/>
                <a:gd name="T1" fmla="*/ 0 h 43001"/>
                <a:gd name="T2" fmla="*/ 0 w 40627"/>
                <a:gd name="T3" fmla="*/ 2147483647 h 43001"/>
                <a:gd name="T4" fmla="*/ 2147483647 w 40627"/>
                <a:gd name="T5" fmla="*/ 2147483647 h 43001"/>
                <a:gd name="T6" fmla="*/ 0 60000 65536"/>
                <a:gd name="T7" fmla="*/ 0 60000 65536"/>
                <a:gd name="T8" fmla="*/ 0 60000 65536"/>
                <a:gd name="T9" fmla="*/ 0 w 40627"/>
                <a:gd name="T10" fmla="*/ 0 h 43001"/>
                <a:gd name="T11" fmla="*/ 40627 w 40627"/>
                <a:gd name="T12" fmla="*/ 43001 h 430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627" h="43001" fill="none" extrusionOk="0">
                  <a:moveTo>
                    <a:pt x="21952" y="-1"/>
                  </a:moveTo>
                  <a:cubicBezTo>
                    <a:pt x="32651" y="1462"/>
                    <a:pt x="40627" y="10601"/>
                    <a:pt x="40627" y="21401"/>
                  </a:cubicBezTo>
                  <a:cubicBezTo>
                    <a:pt x="40627" y="33330"/>
                    <a:pt x="30956" y="43001"/>
                    <a:pt x="19027" y="43001"/>
                  </a:cubicBezTo>
                  <a:cubicBezTo>
                    <a:pt x="11074" y="43001"/>
                    <a:pt x="3764" y="38630"/>
                    <a:pt x="-1" y="31625"/>
                  </a:cubicBezTo>
                </a:path>
                <a:path w="40627" h="43001" stroke="0" extrusionOk="0">
                  <a:moveTo>
                    <a:pt x="21952" y="-1"/>
                  </a:moveTo>
                  <a:cubicBezTo>
                    <a:pt x="32651" y="1462"/>
                    <a:pt x="40627" y="10601"/>
                    <a:pt x="40627" y="21401"/>
                  </a:cubicBezTo>
                  <a:cubicBezTo>
                    <a:pt x="40627" y="33330"/>
                    <a:pt x="30956" y="43001"/>
                    <a:pt x="19027" y="43001"/>
                  </a:cubicBezTo>
                  <a:cubicBezTo>
                    <a:pt x="11074" y="43001"/>
                    <a:pt x="3764" y="38630"/>
                    <a:pt x="-1" y="31625"/>
                  </a:cubicBezTo>
                  <a:lnTo>
                    <a:pt x="19027" y="21401"/>
                  </a:lnTo>
                  <a:close/>
                </a:path>
              </a:pathLst>
            </a:custGeom>
            <a:solidFill>
              <a:srgbClr val="E5C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4" name="Arc 31"/>
            <p:cNvSpPr>
              <a:spLocks/>
            </p:cNvSpPr>
            <p:nvPr/>
          </p:nvSpPr>
          <p:spPr bwMode="auto">
            <a:xfrm>
              <a:off x="3505200" y="4704381"/>
              <a:ext cx="1266825" cy="1108075"/>
            </a:xfrm>
            <a:custGeom>
              <a:avLst/>
              <a:gdLst>
                <a:gd name="T0" fmla="*/ 0 w 21600"/>
                <a:gd name="T1" fmla="*/ 0 h 33250"/>
                <a:gd name="T2" fmla="*/ 2147483647 w 21600"/>
                <a:gd name="T3" fmla="*/ 2147483647 h 33250"/>
                <a:gd name="T4" fmla="*/ 0 w 21600"/>
                <a:gd name="T5" fmla="*/ 2147483647 h 3325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3250"/>
                <a:gd name="T11" fmla="*/ 21600 w 21600"/>
                <a:gd name="T12" fmla="*/ 33250 h 332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325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729"/>
                    <a:pt x="20416" y="29772"/>
                    <a:pt x="18188" y="33249"/>
                  </a:cubicBezTo>
                </a:path>
                <a:path w="21600" h="3325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729"/>
                    <a:pt x="20416" y="29772"/>
                    <a:pt x="18188" y="33249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6E4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2392363" y="5501262"/>
              <a:ext cx="1089025" cy="369974"/>
            </a:xfrm>
            <a:custGeom>
              <a:avLst/>
              <a:gdLst>
                <a:gd name="T0" fmla="*/ 0 w 717"/>
                <a:gd name="T1" fmla="*/ 2147483647 h 337"/>
                <a:gd name="T2" fmla="*/ 2147483647 w 717"/>
                <a:gd name="T3" fmla="*/ 2147483647 h 337"/>
                <a:gd name="T4" fmla="*/ 2147483647 w 717"/>
                <a:gd name="T5" fmla="*/ 0 h 337"/>
                <a:gd name="T6" fmla="*/ 0 60000 65536"/>
                <a:gd name="T7" fmla="*/ 0 60000 65536"/>
                <a:gd name="T8" fmla="*/ 0 60000 65536"/>
                <a:gd name="T9" fmla="*/ 0 w 717"/>
                <a:gd name="T10" fmla="*/ 0 h 337"/>
                <a:gd name="T11" fmla="*/ 717 w 717"/>
                <a:gd name="T12" fmla="*/ 337 h 3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7" h="337">
                  <a:moveTo>
                    <a:pt x="0" y="337"/>
                  </a:moveTo>
                  <a:lnTo>
                    <a:pt x="1" y="245"/>
                  </a:lnTo>
                  <a:lnTo>
                    <a:pt x="717" y="0"/>
                  </a:lnTo>
                </a:path>
              </a:pathLst>
            </a:custGeom>
            <a:noFill/>
            <a:ln w="6350">
              <a:solidFill>
                <a:srgbClr val="6B54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3482975" y="5515550"/>
              <a:ext cx="1090613" cy="369974"/>
            </a:xfrm>
            <a:custGeom>
              <a:avLst/>
              <a:gdLst>
                <a:gd name="T0" fmla="*/ 2147483647 w 718"/>
                <a:gd name="T1" fmla="*/ 2147483647 h 356"/>
                <a:gd name="T2" fmla="*/ 2147483647 w 718"/>
                <a:gd name="T3" fmla="*/ 2147483647 h 356"/>
                <a:gd name="T4" fmla="*/ 0 w 718"/>
                <a:gd name="T5" fmla="*/ 0 h 356"/>
                <a:gd name="T6" fmla="*/ 0 60000 65536"/>
                <a:gd name="T7" fmla="*/ 0 60000 65536"/>
                <a:gd name="T8" fmla="*/ 0 60000 65536"/>
                <a:gd name="T9" fmla="*/ 0 w 718"/>
                <a:gd name="T10" fmla="*/ 0 h 356"/>
                <a:gd name="T11" fmla="*/ 718 w 718"/>
                <a:gd name="T12" fmla="*/ 356 h 3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8" h="356">
                  <a:moveTo>
                    <a:pt x="718" y="356"/>
                  </a:moveTo>
                  <a:lnTo>
                    <a:pt x="718" y="256"/>
                  </a:lnTo>
                  <a:lnTo>
                    <a:pt x="0" y="0"/>
                  </a:lnTo>
                </a:path>
              </a:pathLst>
            </a:custGeom>
            <a:noFill/>
            <a:ln w="6350">
              <a:solidFill>
                <a:srgbClr val="6B54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3500438" y="4710731"/>
              <a:ext cx="0" cy="711200"/>
            </a:xfrm>
            <a:prstGeom prst="line">
              <a:avLst/>
            </a:prstGeom>
            <a:noFill/>
            <a:ln w="6350">
              <a:solidFill>
                <a:srgbClr val="6B54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2928938" y="5166343"/>
              <a:ext cx="1147762" cy="528638"/>
            </a:xfrm>
            <a:prstGeom prst="ellipse">
              <a:avLst/>
            </a:prstGeom>
            <a:gradFill rotWithShape="0">
              <a:gsLst>
                <a:gs pos="0">
                  <a:srgbClr val="98781E"/>
                </a:gs>
                <a:gs pos="50000">
                  <a:srgbClr val="F2EFE4"/>
                </a:gs>
                <a:gs pos="100000">
                  <a:srgbClr val="98781E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39" name="Oval 36"/>
            <p:cNvSpPr>
              <a:spLocks noChangeArrowheads="1"/>
            </p:cNvSpPr>
            <p:nvPr/>
          </p:nvSpPr>
          <p:spPr bwMode="auto">
            <a:xfrm>
              <a:off x="2952750" y="5275881"/>
              <a:ext cx="1103313" cy="439737"/>
            </a:xfrm>
            <a:prstGeom prst="ellipse">
              <a:avLst/>
            </a:prstGeom>
            <a:gradFill rotWithShape="0">
              <a:gsLst>
                <a:gs pos="0">
                  <a:srgbClr val="F6E4A4"/>
                </a:gs>
                <a:gs pos="100000">
                  <a:srgbClr val="FFFF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506413" y="5318743"/>
              <a:ext cx="2011362" cy="228600"/>
            </a:xfrm>
            <a:custGeom>
              <a:avLst/>
              <a:gdLst>
                <a:gd name="T0" fmla="*/ 2147483647 w 1200"/>
                <a:gd name="T1" fmla="*/ 0 h 111"/>
                <a:gd name="T2" fmla="*/ 2147483647 w 1200"/>
                <a:gd name="T3" fmla="*/ 2147483647 h 111"/>
                <a:gd name="T4" fmla="*/ 0 w 1200"/>
                <a:gd name="T5" fmla="*/ 2147483647 h 111"/>
                <a:gd name="T6" fmla="*/ 0 60000 65536"/>
                <a:gd name="T7" fmla="*/ 0 60000 65536"/>
                <a:gd name="T8" fmla="*/ 0 60000 65536"/>
                <a:gd name="T9" fmla="*/ 0 w 1200"/>
                <a:gd name="T10" fmla="*/ 0 h 111"/>
                <a:gd name="T11" fmla="*/ 1200 w 1200"/>
                <a:gd name="T12" fmla="*/ 111 h 1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11">
                  <a:moveTo>
                    <a:pt x="1200" y="0"/>
                  </a:moveTo>
                  <a:lnTo>
                    <a:pt x="1008" y="111"/>
                  </a:lnTo>
                  <a:lnTo>
                    <a:pt x="0" y="11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2566988" y="6039468"/>
              <a:ext cx="1831975" cy="747713"/>
            </a:xfrm>
            <a:custGeom>
              <a:avLst/>
              <a:gdLst>
                <a:gd name="T0" fmla="*/ 2147483647 w 1154"/>
                <a:gd name="T1" fmla="*/ 0 h 391"/>
                <a:gd name="T2" fmla="*/ 2147483647 w 1154"/>
                <a:gd name="T3" fmla="*/ 2147483647 h 391"/>
                <a:gd name="T4" fmla="*/ 0 w 1154"/>
                <a:gd name="T5" fmla="*/ 2147483647 h 391"/>
                <a:gd name="T6" fmla="*/ 0 60000 65536"/>
                <a:gd name="T7" fmla="*/ 0 60000 65536"/>
                <a:gd name="T8" fmla="*/ 0 60000 65536"/>
                <a:gd name="T9" fmla="*/ 0 w 1154"/>
                <a:gd name="T10" fmla="*/ 0 h 391"/>
                <a:gd name="T11" fmla="*/ 1154 w 1154"/>
                <a:gd name="T12" fmla="*/ 391 h 3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4" h="391">
                  <a:moveTo>
                    <a:pt x="933" y="0"/>
                  </a:moveTo>
                  <a:lnTo>
                    <a:pt x="1154" y="391"/>
                  </a:lnTo>
                  <a:lnTo>
                    <a:pt x="0" y="39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 flipH="1">
              <a:off x="4572000" y="5269531"/>
              <a:ext cx="1746250" cy="265112"/>
            </a:xfrm>
            <a:custGeom>
              <a:avLst/>
              <a:gdLst>
                <a:gd name="T0" fmla="*/ 2147483647 w 1200"/>
                <a:gd name="T1" fmla="*/ 0 h 111"/>
                <a:gd name="T2" fmla="*/ 2147483647 w 1200"/>
                <a:gd name="T3" fmla="*/ 2147483647 h 111"/>
                <a:gd name="T4" fmla="*/ 0 w 1200"/>
                <a:gd name="T5" fmla="*/ 2147483647 h 111"/>
                <a:gd name="T6" fmla="*/ 0 60000 65536"/>
                <a:gd name="T7" fmla="*/ 0 60000 65536"/>
                <a:gd name="T8" fmla="*/ 0 60000 65536"/>
                <a:gd name="T9" fmla="*/ 0 w 1200"/>
                <a:gd name="T10" fmla="*/ 0 h 111"/>
                <a:gd name="T11" fmla="*/ 1200 w 1200"/>
                <a:gd name="T12" fmla="*/ 111 h 1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11">
                  <a:moveTo>
                    <a:pt x="1200" y="0"/>
                  </a:moveTo>
                  <a:lnTo>
                    <a:pt x="1008" y="111"/>
                  </a:lnTo>
                  <a:lnTo>
                    <a:pt x="0" y="111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43" name="AutoShape 40"/>
            <p:cNvSpPr>
              <a:spLocks noChangeArrowheads="1"/>
            </p:cNvSpPr>
            <p:nvPr/>
          </p:nvSpPr>
          <p:spPr bwMode="auto">
            <a:xfrm>
              <a:off x="536575" y="5658468"/>
              <a:ext cx="1803400" cy="1838325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C000"/>
                </a:gs>
                <a:gs pos="100000">
                  <a:srgbClr val="FFE77F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FFCC00"/>
              </a:solidFill>
              <a:round/>
              <a:headEnd/>
              <a:tailEnd/>
            </a:ln>
            <a:effectLst>
              <a:outerShdw dist="35921" dir="2700000" algn="ctr" rotWithShape="0">
                <a:srgbClr val="B7892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44" name="AutoShape 41"/>
            <p:cNvSpPr>
              <a:spLocks noChangeArrowheads="1"/>
            </p:cNvSpPr>
            <p:nvPr/>
          </p:nvSpPr>
          <p:spPr bwMode="auto">
            <a:xfrm>
              <a:off x="4638675" y="5658468"/>
              <a:ext cx="1679575" cy="1838325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C000"/>
                </a:gs>
                <a:gs pos="100000">
                  <a:srgbClr val="FFE77F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FFCC00"/>
              </a:solidFill>
              <a:round/>
              <a:headEnd/>
              <a:tailEnd/>
            </a:ln>
            <a:effectLst>
              <a:outerShdw dist="35921" dir="2700000" algn="ctr" rotWithShape="0">
                <a:srgbClr val="B7892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45" name="AutoShape 42"/>
            <p:cNvSpPr>
              <a:spLocks noChangeArrowheads="1"/>
            </p:cNvSpPr>
            <p:nvPr/>
          </p:nvSpPr>
          <p:spPr bwMode="auto">
            <a:xfrm>
              <a:off x="2524125" y="6876081"/>
              <a:ext cx="1908175" cy="1171723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C000"/>
                </a:gs>
                <a:gs pos="100000">
                  <a:srgbClr val="FFE77F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12700">
              <a:solidFill>
                <a:srgbClr val="FFCC00"/>
              </a:solidFill>
              <a:round/>
              <a:headEnd/>
              <a:tailEnd/>
            </a:ln>
            <a:effectLst>
              <a:outerShdw dist="35921" dir="2700000" algn="ctr" rotWithShape="0">
                <a:srgbClr val="B7892D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2535841" y="4952030"/>
              <a:ext cx="827807" cy="48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2713" tIns="27411" rIns="52713" bIns="27411">
              <a:spAutoFit/>
            </a:bodyPr>
            <a:lstStyle/>
            <a:p>
              <a:pPr defTabSz="534949" eaLnBrk="0" latinLnBrk="0" hangingPunct="0">
                <a:defRPr/>
              </a:pPr>
              <a:r>
                <a:rPr lang="ko-KR" altLang="en-US" sz="1400" b="1" dirty="0">
                  <a:solidFill>
                    <a:srgbClr val="0070C0"/>
                  </a:solidFill>
                  <a:latin typeface="+mn-ea"/>
                </a:rPr>
                <a:t>기술 구현 </a:t>
              </a:r>
              <a:endParaRPr lang="en-US" altLang="ko-KR" sz="1400" b="1" dirty="0">
                <a:solidFill>
                  <a:srgbClr val="0070C0"/>
                </a:solidFill>
                <a:latin typeface="+mn-ea"/>
              </a:endParaRPr>
            </a:p>
            <a:p>
              <a:pPr defTabSz="534949" eaLnBrk="0" latinLnBrk="0" hangingPunct="0">
                <a:defRPr/>
              </a:pPr>
              <a:r>
                <a:rPr lang="ko-KR" altLang="en-US" sz="1400" b="1" dirty="0">
                  <a:solidFill>
                    <a:srgbClr val="0070C0"/>
                  </a:solidFill>
                  <a:latin typeface="+mn-ea"/>
                </a:rPr>
                <a:t>전략</a:t>
              </a:r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3691425" y="4910520"/>
              <a:ext cx="827807" cy="48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2713" tIns="27411" rIns="52713" bIns="27411">
              <a:spAutoFit/>
            </a:bodyPr>
            <a:lstStyle/>
            <a:p>
              <a:pPr algn="r" defTabSz="534949" eaLnBrk="0" latinLnBrk="0" hangingPunct="0">
                <a:defRPr/>
              </a:pPr>
              <a:r>
                <a:rPr lang="ko-KR" altLang="en-US" sz="1400" b="1" dirty="0">
                  <a:solidFill>
                    <a:srgbClr val="0070C0"/>
                  </a:solidFill>
                  <a:latin typeface="+mn-ea"/>
                </a:rPr>
                <a:t>인적 구성 </a:t>
              </a:r>
              <a:endParaRPr lang="en-US" altLang="ko-KR" sz="1400" b="1" dirty="0">
                <a:solidFill>
                  <a:srgbClr val="0070C0"/>
                </a:solidFill>
                <a:latin typeface="+mn-ea"/>
              </a:endParaRPr>
            </a:p>
            <a:p>
              <a:pPr algn="r" defTabSz="534949" eaLnBrk="0" latinLnBrk="0" hangingPunct="0">
                <a:defRPr/>
              </a:pPr>
              <a:r>
                <a:rPr lang="ko-KR" altLang="en-US" sz="1400" b="1" dirty="0">
                  <a:solidFill>
                    <a:srgbClr val="0070C0"/>
                  </a:solidFill>
                  <a:latin typeface="+mn-ea"/>
                </a:rPr>
                <a:t>전략</a:t>
              </a:r>
            </a:p>
          </p:txBody>
        </p:sp>
        <p:sp>
          <p:nvSpPr>
            <p:cNvPr id="48" name="Text Box 12"/>
            <p:cNvSpPr txBox="1">
              <a:spLocks noChangeArrowheads="1"/>
            </p:cNvSpPr>
            <p:nvPr/>
          </p:nvSpPr>
          <p:spPr bwMode="auto">
            <a:xfrm>
              <a:off x="2863532" y="5759142"/>
              <a:ext cx="1308708" cy="2708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52713" tIns="27411" rIns="52713" bIns="27411">
              <a:spAutoFit/>
            </a:bodyPr>
            <a:lstStyle/>
            <a:p>
              <a:pPr defTabSz="534949" eaLnBrk="0" latinLnBrk="0" hangingPunct="0">
                <a:defRPr/>
              </a:pPr>
              <a:r>
                <a:rPr lang="ko-KR" altLang="en-US" sz="1400" b="1" dirty="0">
                  <a:solidFill>
                    <a:srgbClr val="0070C0"/>
                  </a:solidFill>
                  <a:latin typeface="+mn-ea"/>
                </a:rPr>
                <a:t>전문가 활용 전략</a:t>
              </a:r>
            </a:p>
          </p:txBody>
        </p:sp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610455" y="5725367"/>
              <a:ext cx="1747838" cy="1831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26778" rIns="0" bIns="26778">
              <a:spAutoFit/>
            </a:bodyPr>
            <a:lstStyle/>
            <a:p>
              <a:pPr marL="55559" indent="-55559" defTabSz="534949" latinLnBrk="0">
                <a:lnSpc>
                  <a:spcPct val="150000"/>
                </a:lnSpc>
                <a:buFontTx/>
                <a:buChar char="•"/>
                <a:defRPr/>
              </a:pPr>
              <a:r>
                <a:rPr lang="en-US" altLang="ko-KR" sz="1100" dirty="0">
                  <a:latin typeface="+mn-ea"/>
                </a:rPr>
                <a:t>2010</a:t>
              </a:r>
              <a:r>
                <a:rPr lang="ko-KR" altLang="en-US" sz="1100" dirty="0">
                  <a:latin typeface="+mn-ea"/>
                </a:rPr>
                <a:t>년</a:t>
              </a:r>
              <a:r>
                <a:rPr lang="en-US" altLang="ko-KR" sz="1100" dirty="0">
                  <a:latin typeface="+mn-ea"/>
                </a:rPr>
                <a:t>~2017</a:t>
              </a:r>
              <a:r>
                <a:rPr lang="ko-KR" altLang="en-US" sz="1100">
                  <a:latin typeface="+mn-ea"/>
                </a:rPr>
                <a:t>년 </a:t>
              </a:r>
              <a:r>
                <a:rPr lang="ko-KR" altLang="en-US" sz="1100" dirty="0">
                  <a:latin typeface="+mn-ea"/>
                </a:rPr>
                <a:t>동안 </a:t>
              </a:r>
              <a:r>
                <a:rPr lang="ko-KR" altLang="en-US" sz="1100" b="1">
                  <a:solidFill>
                    <a:srgbClr val="FF0000"/>
                  </a:solidFill>
                  <a:latin typeface="+mn-ea"/>
                </a:rPr>
                <a:t>총 </a:t>
              </a:r>
              <a:r>
                <a:rPr lang="en-US" altLang="ko-KR" sz="1100" b="1" dirty="0">
                  <a:solidFill>
                    <a:srgbClr val="FF0000"/>
                  </a:solidFill>
                  <a:latin typeface="+mn-ea"/>
                </a:rPr>
                <a:t>8</a:t>
              </a:r>
              <a:r>
                <a:rPr lang="ko-KR" altLang="en-US" sz="1100" b="1">
                  <a:solidFill>
                    <a:srgbClr val="FF0000"/>
                  </a:solidFill>
                  <a:latin typeface="+mn-ea"/>
                </a:rPr>
                <a:t>회의 </a:t>
              </a:r>
              <a:r>
                <a:rPr lang="ko-KR" altLang="en-US" sz="1100" b="1" dirty="0">
                  <a:solidFill>
                    <a:srgbClr val="FF0000"/>
                  </a:solidFill>
                  <a:latin typeface="+mn-ea"/>
                </a:rPr>
                <a:t>저작권 관련 사업 경험</a:t>
              </a:r>
              <a:r>
                <a:rPr lang="ko-KR" altLang="en-US" sz="1100" dirty="0">
                  <a:latin typeface="+mn-ea"/>
                </a:rPr>
                <a:t>을 통한 명확한 구현</a:t>
              </a:r>
              <a:endParaRPr lang="en-US" altLang="ko-KR" sz="1100" dirty="0">
                <a:latin typeface="+mn-ea"/>
              </a:endParaRPr>
            </a:p>
            <a:p>
              <a:pPr marL="55559" indent="-55559" defTabSz="534949" latinLnBrk="0">
                <a:lnSpc>
                  <a:spcPct val="150000"/>
                </a:lnSpc>
                <a:buFontTx/>
                <a:buChar char="•"/>
                <a:defRPr/>
              </a:pPr>
              <a:r>
                <a:rPr lang="en-US" altLang="ko-KR" sz="1100" dirty="0">
                  <a:latin typeface="+mn-ea"/>
                </a:rPr>
                <a:t>H/W, S/W, N/W, </a:t>
              </a:r>
              <a:r>
                <a:rPr lang="ko-KR" altLang="en-US" sz="1100" dirty="0">
                  <a:latin typeface="+mn-ea"/>
                </a:rPr>
                <a:t>타 기관 연계 등 정확한 환경 파악</a:t>
              </a:r>
              <a:endParaRPr lang="en-US" altLang="ko-KR" sz="1100" dirty="0">
                <a:latin typeface="+mn-ea"/>
              </a:endParaRPr>
            </a:p>
            <a:p>
              <a:pPr marL="55559" indent="-55559" defTabSz="534949" latinLnBrk="0">
                <a:lnSpc>
                  <a:spcPct val="150000"/>
                </a:lnSpc>
                <a:buFontTx/>
                <a:buChar char="•"/>
                <a:defRPr/>
              </a:pPr>
              <a:r>
                <a:rPr lang="ko-KR" altLang="en-US" sz="1100" dirty="0">
                  <a:latin typeface="+mn-ea"/>
                </a:rPr>
                <a:t>저작권기술 및 사업관리 시스템에 대한 </a:t>
              </a:r>
              <a:r>
                <a:rPr lang="ko-KR" altLang="en-US" sz="1100" b="1" dirty="0">
                  <a:solidFill>
                    <a:srgbClr val="FF0000"/>
                  </a:solidFill>
                  <a:latin typeface="+mn-ea"/>
                </a:rPr>
                <a:t>전문성 보유</a:t>
              </a:r>
              <a:endParaRPr lang="en-US" altLang="ko-KR" sz="11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0" name="Rectangle 17"/>
            <p:cNvSpPr>
              <a:spLocks noChangeArrowheads="1"/>
            </p:cNvSpPr>
            <p:nvPr/>
          </p:nvSpPr>
          <p:spPr bwMode="auto">
            <a:xfrm>
              <a:off x="2628900" y="6941168"/>
              <a:ext cx="1646238" cy="1069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26778" rIns="0" bIns="26778">
              <a:spAutoFit/>
            </a:bodyPr>
            <a:lstStyle/>
            <a:p>
              <a:pPr marL="55559" indent="-55559" defTabSz="534949" latinLnBrk="0">
                <a:lnSpc>
                  <a:spcPct val="150000"/>
                </a:lnSpc>
                <a:buFontTx/>
                <a:buChar char="•"/>
                <a:defRPr/>
              </a:pPr>
              <a:r>
                <a:rPr lang="ko-KR" altLang="en-US" sz="1100" dirty="0">
                  <a:latin typeface="+mn-ea"/>
                </a:rPr>
                <a:t>과거 유사 사업 참여 외부 업체 전문가 활용</a:t>
              </a:r>
              <a:endParaRPr lang="en-US" altLang="ko-KR" sz="1100" dirty="0">
                <a:latin typeface="+mn-ea"/>
              </a:endParaRPr>
            </a:p>
            <a:p>
              <a:pPr marL="55559" indent="-55559" defTabSz="534949" latinLnBrk="0">
                <a:lnSpc>
                  <a:spcPct val="150000"/>
                </a:lnSpc>
                <a:buFontTx/>
                <a:buChar char="•"/>
                <a:defRPr/>
              </a:pPr>
              <a:r>
                <a:rPr lang="ko-KR" altLang="en-US" sz="1100" dirty="0">
                  <a:latin typeface="+mn-ea"/>
                </a:rPr>
                <a:t>저작권 </a:t>
              </a:r>
              <a:r>
                <a:rPr lang="ko-KR" altLang="en-US" sz="1100" b="1" dirty="0">
                  <a:solidFill>
                    <a:srgbClr val="FF0000"/>
                  </a:solidFill>
                  <a:latin typeface="+mn-ea"/>
                </a:rPr>
                <a:t>기술 전문가 협력 및 자문 활용</a:t>
              </a:r>
              <a:endParaRPr lang="en-US" altLang="ko-KR" sz="11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4695825" y="5677518"/>
              <a:ext cx="1646238" cy="2085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26778" rIns="0" bIns="26778">
              <a:spAutoFit/>
            </a:bodyPr>
            <a:lstStyle/>
            <a:p>
              <a:pPr marL="55559" indent="-55559" defTabSz="534949" latinLnBrk="0">
                <a:lnSpc>
                  <a:spcPct val="150000"/>
                </a:lnSpc>
                <a:buFontTx/>
                <a:buChar char="•"/>
                <a:defRPr/>
              </a:pPr>
              <a:r>
                <a:rPr lang="ko-KR" altLang="en-US" sz="1100" dirty="0">
                  <a:latin typeface="+mn-ea"/>
                </a:rPr>
                <a:t>기존 </a:t>
              </a:r>
              <a:r>
                <a:rPr lang="ko-KR" altLang="en-US" sz="1100" b="1" dirty="0">
                  <a:solidFill>
                    <a:srgbClr val="FF0000"/>
                  </a:solidFill>
                  <a:latin typeface="+mn-ea"/>
                </a:rPr>
                <a:t>유사 사업 참여 개발 인력 구성</a:t>
              </a:r>
              <a:endParaRPr lang="en-US" altLang="ko-KR" sz="1100" b="1" dirty="0">
                <a:solidFill>
                  <a:srgbClr val="FF0000"/>
                </a:solidFill>
                <a:latin typeface="+mn-ea"/>
              </a:endParaRPr>
            </a:p>
            <a:p>
              <a:pPr marL="55559" indent="-55559" defTabSz="534949" latinLnBrk="0">
                <a:lnSpc>
                  <a:spcPct val="150000"/>
                </a:lnSpc>
                <a:buFontTx/>
                <a:buChar char="•"/>
                <a:defRPr/>
              </a:pPr>
              <a:r>
                <a:rPr lang="ko-KR" altLang="en-US" sz="1100" dirty="0">
                  <a:latin typeface="+mn-ea"/>
                </a:rPr>
                <a:t>저작권 기술 개발 관련 </a:t>
              </a:r>
              <a:r>
                <a:rPr lang="ko-KR" altLang="en-US" sz="1100" b="1" dirty="0">
                  <a:solidFill>
                    <a:srgbClr val="FF0000"/>
                  </a:solidFill>
                  <a:latin typeface="+mn-ea"/>
                </a:rPr>
                <a:t>전문성 보유</a:t>
              </a:r>
              <a:endParaRPr lang="en-US" altLang="ko-KR" sz="1100" b="1" dirty="0">
                <a:solidFill>
                  <a:srgbClr val="FF0000"/>
                </a:solidFill>
                <a:latin typeface="+mn-ea"/>
              </a:endParaRPr>
            </a:p>
            <a:p>
              <a:pPr marL="55559" indent="-55559" defTabSz="534949" latinLnBrk="0">
                <a:lnSpc>
                  <a:spcPct val="150000"/>
                </a:lnSpc>
                <a:buFontTx/>
                <a:buChar char="•"/>
                <a:defRPr/>
              </a:pPr>
              <a:r>
                <a:rPr lang="ko-KR" altLang="en-US" sz="1100" dirty="0">
                  <a:latin typeface="+mn-ea"/>
                </a:rPr>
                <a:t>과거 사업관리 시스템 </a:t>
              </a:r>
              <a:r>
                <a:rPr lang="ko-KR" altLang="en-US" sz="1100" dirty="0">
                  <a:solidFill>
                    <a:srgbClr val="FF0000"/>
                  </a:solidFill>
                  <a:latin typeface="+mn-ea"/>
                </a:rPr>
                <a:t>구축 경험</a:t>
              </a:r>
              <a:r>
                <a:rPr lang="ko-KR" altLang="en-US" sz="1100" dirty="0">
                  <a:latin typeface="+mn-ea"/>
                </a:rPr>
                <a:t> 인원 참여</a:t>
              </a:r>
              <a:endParaRPr lang="en-US" altLang="ko-KR" sz="1100" dirty="0">
                <a:latin typeface="+mn-ea"/>
              </a:endParaRPr>
            </a:p>
            <a:p>
              <a:pPr marL="55559" indent="-55559" defTabSz="534949" latinLnBrk="0">
                <a:lnSpc>
                  <a:spcPct val="150000"/>
                </a:lnSpc>
                <a:buFontTx/>
                <a:buChar char="•"/>
                <a:defRPr/>
              </a:pPr>
              <a:endParaRPr lang="en-US" altLang="ko-KR" sz="1100" dirty="0">
                <a:latin typeface="+mn-ea"/>
              </a:endParaRPr>
            </a:p>
            <a:p>
              <a:pPr marL="55559" indent="-55559" defTabSz="534949" latinLnBrk="0">
                <a:lnSpc>
                  <a:spcPct val="150000"/>
                </a:lnSpc>
                <a:buFontTx/>
                <a:buChar char="•"/>
                <a:defRPr/>
              </a:pPr>
              <a:endParaRPr lang="en-US" altLang="ko-KR" sz="1100" dirty="0">
                <a:latin typeface="+mn-ea"/>
              </a:endParaRPr>
            </a:p>
          </p:txBody>
        </p:sp>
      </p:grpSp>
      <p:sp>
        <p:nvSpPr>
          <p:cNvPr id="52" name="직사각형 58"/>
          <p:cNvSpPr>
            <a:spLocks noChangeArrowheads="1"/>
          </p:cNvSpPr>
          <p:nvPr/>
        </p:nvSpPr>
        <p:spPr bwMode="auto">
          <a:xfrm>
            <a:off x="398464" y="3248647"/>
            <a:ext cx="6042025" cy="594285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20713" y="3462528"/>
            <a:ext cx="1719263" cy="1017945"/>
          </a:xfrm>
          <a:prstGeom prst="rect">
            <a:avLst/>
          </a:prstGeom>
          <a:solidFill>
            <a:srgbClr val="A48618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주식회사 </a:t>
            </a:r>
            <a:r>
              <a:rPr lang="ko-KR" altLang="en-US" dirty="0" err="1">
                <a:solidFill>
                  <a:schemeClr val="bg1"/>
                </a:solidFill>
              </a:rPr>
              <a:t>굿씽크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394649" y="3462528"/>
            <a:ext cx="3883252" cy="1017945"/>
          </a:xfrm>
          <a:prstGeom prst="rect">
            <a:avLst/>
          </a:prstGeom>
          <a:solidFill>
            <a:srgbClr val="F6E4A4"/>
          </a:solidFill>
          <a:ln>
            <a:solidFill>
              <a:srgbClr val="A4861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</a:t>
            </a:r>
            <a:r>
              <a: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전문 회사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>
                <a:solidFill>
                  <a:srgbClr val="1C49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사업총괄 및 사업관리시스템 구축 전담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529836" y="8128134"/>
            <a:ext cx="1719263" cy="1017945"/>
          </a:xfrm>
          <a:prstGeom prst="rect">
            <a:avLst/>
          </a:prstGeom>
          <a:solidFill>
            <a:srgbClr val="A48618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</a:rPr>
              <a:t>엘에스웨어</a:t>
            </a:r>
            <a:r>
              <a:rPr lang="ko-KR" altLang="en-US" dirty="0">
                <a:solidFill>
                  <a:schemeClr val="bg1"/>
                </a:solidFill>
              </a:rPr>
              <a:t>㈜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603338" y="8121404"/>
            <a:ext cx="3883252" cy="1017945"/>
          </a:xfrm>
          <a:prstGeom prst="rect">
            <a:avLst/>
          </a:prstGeom>
          <a:solidFill>
            <a:srgbClr val="F6E4A4"/>
          </a:solidFill>
          <a:ln>
            <a:solidFill>
              <a:srgbClr val="A48618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보안 솔루션 전문 회사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>
                <a:solidFill>
                  <a:srgbClr val="1C49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저작권기술 성능평가 업무 전담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71" y="8154794"/>
            <a:ext cx="1093136" cy="544752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20" y="3458162"/>
            <a:ext cx="1453638" cy="711857"/>
          </a:xfrm>
          <a:prstGeom prst="rect">
            <a:avLst/>
          </a:prstGeom>
        </p:spPr>
      </p:pic>
      <p:sp>
        <p:nvSpPr>
          <p:cNvPr id="58" name="Text Box 50"/>
          <p:cNvSpPr txBox="1">
            <a:spLocks noChangeArrowheads="1"/>
          </p:cNvSpPr>
          <p:nvPr/>
        </p:nvSpPr>
        <p:spPr bwMode="auto">
          <a:xfrm>
            <a:off x="5744948" y="694469"/>
            <a:ext cx="99494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3.1 </a:t>
            </a:r>
            <a:r>
              <a:rPr lang="ko-KR" altLang="en-US"/>
              <a:t>추진 기본 전략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2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3" y="694469"/>
            <a:ext cx="975712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9.4. </a:t>
            </a:r>
            <a:r>
              <a:rPr lang="ko-KR" altLang="en-US" dirty="0">
                <a:latin typeface="+mn-ea"/>
                <a:ea typeface="+mn-ea"/>
              </a:rPr>
              <a:t>품질보증조직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97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9.4. </a:t>
            </a:r>
            <a:r>
              <a:rPr lang="ko-KR" altLang="en-US" sz="1600" dirty="0" smtClean="0">
                <a:latin typeface="+mn-ea"/>
                <a:ea typeface="+mn-ea"/>
              </a:rPr>
              <a:t>품질보증조직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9.4.1. </a:t>
            </a:r>
            <a:r>
              <a:rPr lang="ko-KR" altLang="en-US" sz="1600" dirty="0" smtClean="0">
                <a:latin typeface="+mn-ea"/>
                <a:ea typeface="+mn-ea"/>
              </a:rPr>
              <a:t>조직구성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품질목표를 달성하기 위하여 철저한 품질관리를 위해 주관기관과 협력업체로 이루어진 </a:t>
            </a:r>
            <a:r>
              <a:rPr lang="en-US" altLang="ko-KR" sz="1200" dirty="0">
                <a:latin typeface="+mn-ea"/>
                <a:ea typeface="+mn-ea"/>
              </a:rPr>
              <a:t>SEPG(Software Engineering Process Group)</a:t>
            </a:r>
            <a:r>
              <a:rPr lang="ko-KR" altLang="en-US" sz="1200" dirty="0">
                <a:latin typeface="+mn-ea"/>
                <a:ea typeface="+mn-ea"/>
              </a:rPr>
              <a:t>를 구성하여 품질을 관리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2426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조직구성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88938" y="2690153"/>
            <a:ext cx="6046787" cy="6383337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8" name="Group 41"/>
          <p:cNvGrpSpPr>
            <a:grpSpLocks/>
          </p:cNvGrpSpPr>
          <p:nvPr/>
        </p:nvGrpSpPr>
        <p:grpSpPr bwMode="auto">
          <a:xfrm>
            <a:off x="450850" y="2842491"/>
            <a:ext cx="5948363" cy="6122987"/>
            <a:chOff x="284" y="2123"/>
            <a:chExt cx="3747" cy="3499"/>
          </a:xfrm>
        </p:grpSpPr>
        <p:sp>
          <p:nvSpPr>
            <p:cNvPr id="19" name="AutoShape 30"/>
            <p:cNvSpPr>
              <a:spLocks noChangeArrowheads="1"/>
            </p:cNvSpPr>
            <p:nvPr/>
          </p:nvSpPr>
          <p:spPr bwMode="auto">
            <a:xfrm>
              <a:off x="284" y="3774"/>
              <a:ext cx="3747" cy="1326"/>
            </a:xfrm>
            <a:prstGeom prst="roundRect">
              <a:avLst>
                <a:gd name="adj" fmla="val 1676"/>
              </a:avLst>
            </a:prstGeom>
            <a:solidFill>
              <a:srgbClr val="FFFFB9">
                <a:alpha val="50195"/>
              </a:srgbClr>
            </a:solidFill>
            <a:ln w="12700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Rectangle 35"/>
            <p:cNvSpPr>
              <a:spLocks noChangeArrowheads="1"/>
            </p:cNvSpPr>
            <p:nvPr/>
          </p:nvSpPr>
          <p:spPr bwMode="auto">
            <a:xfrm>
              <a:off x="332" y="3839"/>
              <a:ext cx="1200" cy="143"/>
            </a:xfrm>
            <a:prstGeom prst="rect">
              <a:avLst/>
            </a:prstGeom>
            <a:solidFill>
              <a:srgbClr val="C7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64800" bIns="72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품질보증지원</a:t>
              </a:r>
            </a:p>
          </p:txBody>
        </p:sp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1580" y="3839"/>
              <a:ext cx="1152" cy="143"/>
            </a:xfrm>
            <a:prstGeom prst="rect">
              <a:avLst/>
            </a:prstGeom>
            <a:solidFill>
              <a:srgbClr val="C7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64800" bIns="72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품질보증관리</a:t>
              </a:r>
            </a:p>
          </p:txBody>
        </p:sp>
        <p:sp>
          <p:nvSpPr>
            <p:cNvPr id="30" name="Rectangle 37"/>
            <p:cNvSpPr>
              <a:spLocks noChangeArrowheads="1"/>
            </p:cNvSpPr>
            <p:nvPr/>
          </p:nvSpPr>
          <p:spPr bwMode="auto">
            <a:xfrm>
              <a:off x="2780" y="3839"/>
              <a:ext cx="1200" cy="143"/>
            </a:xfrm>
            <a:prstGeom prst="rect">
              <a:avLst/>
            </a:prstGeom>
            <a:solidFill>
              <a:srgbClr val="C7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64800" bIns="72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형상관리</a:t>
              </a:r>
            </a:p>
          </p:txBody>
        </p:sp>
        <p:sp>
          <p:nvSpPr>
            <p:cNvPr id="31" name="Rectangle 38"/>
            <p:cNvSpPr>
              <a:spLocks noChangeArrowheads="1"/>
            </p:cNvSpPr>
            <p:nvPr/>
          </p:nvSpPr>
          <p:spPr bwMode="auto">
            <a:xfrm>
              <a:off x="332" y="4441"/>
              <a:ext cx="1200" cy="143"/>
            </a:xfrm>
            <a:prstGeom prst="rect">
              <a:avLst/>
            </a:prstGeom>
            <a:solidFill>
              <a:srgbClr val="C7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64800" bIns="72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품질감사</a:t>
              </a:r>
              <a:r>
                <a:rPr lang="en-US" altLang="ko-KR" sz="1100" b="1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품질감사자</a:t>
              </a:r>
              <a:r>
                <a:rPr lang="en-US" altLang="ko-KR" sz="1100" b="1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2" name="Rectangle 39"/>
            <p:cNvSpPr>
              <a:spLocks noChangeArrowheads="1"/>
            </p:cNvSpPr>
            <p:nvPr/>
          </p:nvSpPr>
          <p:spPr bwMode="auto">
            <a:xfrm>
              <a:off x="1580" y="4441"/>
              <a:ext cx="1152" cy="143"/>
            </a:xfrm>
            <a:prstGeom prst="rect">
              <a:avLst/>
            </a:prstGeom>
            <a:solidFill>
              <a:srgbClr val="C7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64800" bIns="72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표준관리</a:t>
              </a:r>
            </a:p>
          </p:txBody>
        </p:sp>
        <p:sp>
          <p:nvSpPr>
            <p:cNvPr id="33" name="Rectangle 40"/>
            <p:cNvSpPr>
              <a:spLocks noChangeArrowheads="1"/>
            </p:cNvSpPr>
            <p:nvPr/>
          </p:nvSpPr>
          <p:spPr bwMode="auto">
            <a:xfrm>
              <a:off x="2780" y="4441"/>
              <a:ext cx="1200" cy="143"/>
            </a:xfrm>
            <a:prstGeom prst="rect">
              <a:avLst/>
            </a:prstGeom>
            <a:solidFill>
              <a:srgbClr val="C7D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64800" bIns="72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0000"/>
                  </a:solidFill>
                  <a:latin typeface="+mn-ea"/>
                  <a:ea typeface="+mn-ea"/>
                </a:rPr>
                <a:t>품질 교육 관리</a:t>
              </a:r>
            </a:p>
          </p:txBody>
        </p:sp>
        <p:sp>
          <p:nvSpPr>
            <p:cNvPr id="34" name="Rectangle 41"/>
            <p:cNvSpPr>
              <a:spLocks noChangeArrowheads="1"/>
            </p:cNvSpPr>
            <p:nvPr/>
          </p:nvSpPr>
          <p:spPr bwMode="auto">
            <a:xfrm>
              <a:off x="1580" y="3839"/>
              <a:ext cx="1152" cy="562"/>
            </a:xfrm>
            <a:prstGeom prst="rect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70000" rIns="0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프로젝트 팀원 품질 교육주관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프로젝트 팀원 품질 교육 현황 관리</a:t>
              </a:r>
            </a:p>
          </p:txBody>
        </p:sp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332" y="3839"/>
              <a:ext cx="1200" cy="562"/>
            </a:xfrm>
            <a:prstGeom prst="rect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70000" rIns="0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품질평가 지침 작성 및 관리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 검토회 실시 및 결과 반영</a:t>
              </a:r>
            </a:p>
          </p:txBody>
        </p:sp>
        <p:sp>
          <p:nvSpPr>
            <p:cNvPr id="36" name="Rectangle 43"/>
            <p:cNvSpPr>
              <a:spLocks noChangeArrowheads="1"/>
            </p:cNvSpPr>
            <p:nvPr/>
          </p:nvSpPr>
          <p:spPr bwMode="auto">
            <a:xfrm>
              <a:off x="2780" y="3839"/>
              <a:ext cx="1200" cy="562"/>
            </a:xfrm>
            <a:prstGeom prst="rect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70000" rIns="0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프로젝트 산출물 형상관리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변경관리 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/ Repository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정보관리</a:t>
              </a:r>
            </a:p>
          </p:txBody>
        </p:sp>
        <p:sp>
          <p:nvSpPr>
            <p:cNvPr id="37" name="Rectangle 44"/>
            <p:cNvSpPr>
              <a:spLocks noChangeArrowheads="1"/>
            </p:cNvSpPr>
            <p:nvPr/>
          </p:nvSpPr>
          <p:spPr bwMode="auto">
            <a:xfrm>
              <a:off x="332" y="4440"/>
              <a:ext cx="1200" cy="570"/>
            </a:xfrm>
            <a:prstGeom prst="rect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70000" rIns="0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품질감사 지침수립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/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품질감사 체크리스트 작성관리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품질감사 결과 획득</a:t>
              </a:r>
            </a:p>
          </p:txBody>
        </p:sp>
        <p:sp>
          <p:nvSpPr>
            <p:cNvPr id="38" name="Rectangle 45"/>
            <p:cNvSpPr>
              <a:spLocks noChangeArrowheads="1"/>
            </p:cNvSpPr>
            <p:nvPr/>
          </p:nvSpPr>
          <p:spPr bwMode="auto">
            <a:xfrm>
              <a:off x="1580" y="4440"/>
              <a:ext cx="1152" cy="570"/>
            </a:xfrm>
            <a:prstGeom prst="rect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70000" rIns="0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각종 문서 및 양식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지침의 표준 관리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업무팀의 산출물에 대한 표준 준수 여부 관리</a:t>
              </a:r>
            </a:p>
          </p:txBody>
        </p:sp>
        <p:sp>
          <p:nvSpPr>
            <p:cNvPr id="39" name="Rectangle 46"/>
            <p:cNvSpPr>
              <a:spLocks noChangeArrowheads="1"/>
            </p:cNvSpPr>
            <p:nvPr/>
          </p:nvSpPr>
          <p:spPr bwMode="auto">
            <a:xfrm>
              <a:off x="2780" y="4440"/>
              <a:ext cx="1200" cy="570"/>
            </a:xfrm>
            <a:prstGeom prst="rect">
              <a:avLst/>
            </a:prstGeom>
            <a:noFill/>
            <a:ln w="9525">
              <a:solidFill>
                <a:srgbClr val="33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70000" rIns="0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프로젝트 팀원 품질 교육 주관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Clr>
                  <a:srgbClr val="7F7F7F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 교육 현황 관리</a:t>
              </a:r>
            </a:p>
          </p:txBody>
        </p:sp>
        <p:sp>
          <p:nvSpPr>
            <p:cNvPr id="40" name="AutoShape 29"/>
            <p:cNvSpPr>
              <a:spLocks noChangeArrowheads="1"/>
            </p:cNvSpPr>
            <p:nvPr/>
          </p:nvSpPr>
          <p:spPr bwMode="auto">
            <a:xfrm>
              <a:off x="339" y="2314"/>
              <a:ext cx="3630" cy="1158"/>
            </a:xfrm>
            <a:prstGeom prst="roundRect">
              <a:avLst>
                <a:gd name="adj" fmla="val 3583"/>
              </a:avLst>
            </a:prstGeom>
            <a:solidFill>
              <a:srgbClr val="FFFFB9">
                <a:alpha val="50195"/>
              </a:srgbClr>
            </a:solidFill>
            <a:ln w="12700">
              <a:solidFill>
                <a:srgbClr val="EAEAEA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41" name="Group 31"/>
            <p:cNvGrpSpPr>
              <a:grpSpLocks/>
            </p:cNvGrpSpPr>
            <p:nvPr/>
          </p:nvGrpSpPr>
          <p:grpSpPr bwMode="auto">
            <a:xfrm>
              <a:off x="1443" y="2399"/>
              <a:ext cx="1440" cy="385"/>
              <a:chOff x="1488" y="2544"/>
              <a:chExt cx="1392" cy="385"/>
            </a:xfrm>
          </p:grpSpPr>
          <p:sp>
            <p:nvSpPr>
              <p:cNvPr id="54" name="AutoShape 32"/>
              <p:cNvSpPr>
                <a:spLocks noChangeArrowheads="1"/>
              </p:cNvSpPr>
              <p:nvPr/>
            </p:nvSpPr>
            <p:spPr bwMode="auto">
              <a:xfrm>
                <a:off x="1488" y="2736"/>
                <a:ext cx="1392" cy="193"/>
              </a:xfrm>
              <a:prstGeom prst="bevel">
                <a:avLst>
                  <a:gd name="adj" fmla="val 12500"/>
                </a:avLst>
              </a:prstGeom>
              <a:solidFill>
                <a:srgbClr val="336699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품질보증팀</a:t>
                </a:r>
              </a:p>
            </p:txBody>
          </p:sp>
          <p:sp>
            <p:nvSpPr>
              <p:cNvPr id="55" name="AutoShape 33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392" cy="193"/>
              </a:xfrm>
              <a:prstGeom prst="bevel">
                <a:avLst>
                  <a:gd name="adj" fmla="val 12500"/>
                </a:avLst>
              </a:prstGeom>
              <a:solidFill>
                <a:srgbClr val="336699"/>
              </a:solidFill>
              <a:ln w="317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주관기관</a:t>
                </a:r>
                <a:r>
                  <a:rPr lang="en-US" altLang="ko-KR" sz="11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(</a:t>
                </a:r>
                <a:r>
                  <a:rPr lang="ko-KR" altLang="en-US" sz="11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품질담당자</a:t>
                </a:r>
                <a:r>
                  <a:rPr lang="en-US" altLang="ko-KR" sz="11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)</a:t>
                </a:r>
              </a:p>
            </p:txBody>
          </p:sp>
        </p:grpSp>
        <p:sp>
          <p:nvSpPr>
            <p:cNvPr id="42" name="AutoShape 34"/>
            <p:cNvSpPr>
              <a:spLocks noChangeArrowheads="1"/>
            </p:cNvSpPr>
            <p:nvPr/>
          </p:nvSpPr>
          <p:spPr bwMode="auto">
            <a:xfrm>
              <a:off x="1467" y="3215"/>
              <a:ext cx="1392" cy="193"/>
            </a:xfrm>
            <a:prstGeom prst="bevel">
              <a:avLst>
                <a:gd name="adj" fmla="val 12500"/>
              </a:avLst>
            </a:prstGeom>
            <a:solidFill>
              <a:srgbClr val="336699"/>
            </a:solidFill>
            <a:ln w="317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FFFFFF"/>
                  </a:solidFill>
                  <a:latin typeface="+mn-ea"/>
                  <a:ea typeface="+mn-ea"/>
                </a:rPr>
                <a:t>사업총괄 책임자</a:t>
              </a:r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 flipH="1">
              <a:off x="1854" y="2783"/>
              <a:ext cx="1" cy="432"/>
            </a:xfrm>
            <a:prstGeom prst="line">
              <a:avLst/>
            </a:prstGeom>
            <a:noFill/>
            <a:ln w="3175">
              <a:solidFill>
                <a:srgbClr val="669900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44" name="Line 48"/>
            <p:cNvSpPr>
              <a:spLocks noChangeShapeType="1"/>
            </p:cNvSpPr>
            <p:nvPr/>
          </p:nvSpPr>
          <p:spPr bwMode="auto">
            <a:xfrm flipV="1">
              <a:off x="2431" y="2767"/>
              <a:ext cx="0" cy="432"/>
            </a:xfrm>
            <a:prstGeom prst="line">
              <a:avLst/>
            </a:prstGeom>
            <a:noFill/>
            <a:ln w="3175">
              <a:solidFill>
                <a:srgbClr val="669900"/>
              </a:solidFill>
              <a:round/>
              <a:headEnd type="oval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auto">
            <a:xfrm>
              <a:off x="1447" y="2890"/>
              <a:ext cx="40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000000"/>
                  </a:solidFill>
                  <a:latin typeface="+mn-ea"/>
                  <a:ea typeface="+mn-ea"/>
                </a:rPr>
                <a:t>시정조치</a:t>
              </a:r>
            </a:p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000000"/>
                  </a:solidFill>
                  <a:latin typeface="+mn-ea"/>
                  <a:ea typeface="+mn-ea"/>
                </a:rPr>
                <a:t>요구</a:t>
              </a:r>
            </a:p>
          </p:txBody>
        </p:sp>
        <p:sp>
          <p:nvSpPr>
            <p:cNvPr id="46" name="Text Box 50"/>
            <p:cNvSpPr txBox="1">
              <a:spLocks noChangeArrowheads="1"/>
            </p:cNvSpPr>
            <p:nvPr/>
          </p:nvSpPr>
          <p:spPr bwMode="auto">
            <a:xfrm>
              <a:off x="2450" y="2926"/>
              <a:ext cx="403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000000"/>
                  </a:solidFill>
                  <a:latin typeface="+mn-ea"/>
                  <a:ea typeface="+mn-ea"/>
                </a:rPr>
                <a:t>승인요청</a:t>
              </a:r>
            </a:p>
          </p:txBody>
        </p:sp>
        <p:sp>
          <p:nvSpPr>
            <p:cNvPr id="47" name="Text Box 93"/>
            <p:cNvSpPr txBox="1">
              <a:spLocks noChangeArrowheads="1"/>
            </p:cNvSpPr>
            <p:nvPr/>
          </p:nvSpPr>
          <p:spPr bwMode="auto">
            <a:xfrm>
              <a:off x="439" y="5167"/>
              <a:ext cx="3436" cy="455"/>
            </a:xfrm>
            <a:prstGeom prst="rect">
              <a:avLst/>
            </a:prstGeom>
            <a:solidFill>
              <a:srgbClr val="DCE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0" anchor="ctr"/>
            <a:lstStyle>
              <a:lvl1pPr marL="133350" indent="-1333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rgbClr val="808080"/>
                </a:buClr>
                <a:buSzPct val="90000"/>
                <a:buFont typeface="Wingdings 2" panose="05020102010507070707" pitchFamily="18" charset="2"/>
                <a:buNone/>
              </a:pP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  <a:sym typeface="Wingdings" panose="05000000000000000000" pitchFamily="2" charset="2"/>
                </a:rPr>
                <a:t> 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SEPG(Software Engineering Process Group) : </a:t>
              </a:r>
            </a:p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Clr>
                  <a:srgbClr val="808080"/>
                </a:buClr>
                <a:buSzPct val="90000"/>
                <a:buFont typeface="Wingdings 2" panose="05020102010507070707" pitchFamily="18" charset="2"/>
                <a:buNone/>
              </a:pP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  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소프트웨어 공학과 관련하여 지속적인 소프트웨어 개발 프로세스 개선과 방법을</a:t>
              </a:r>
            </a:p>
            <a:p>
              <a:pPr eaLnBrk="1" hangingPunct="1">
                <a:lnSpc>
                  <a:spcPct val="12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None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   연구하며 전사적인 소프트웨어 지식체계시스템을 구축하고 관리한다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</p:txBody>
        </p:sp>
        <p:grpSp>
          <p:nvGrpSpPr>
            <p:cNvPr id="48" name="Group 45"/>
            <p:cNvGrpSpPr>
              <a:grpSpLocks/>
            </p:cNvGrpSpPr>
            <p:nvPr/>
          </p:nvGrpSpPr>
          <p:grpSpPr bwMode="auto">
            <a:xfrm>
              <a:off x="313" y="2123"/>
              <a:ext cx="1901" cy="200"/>
              <a:chOff x="540" y="834"/>
              <a:chExt cx="2739" cy="279"/>
            </a:xfrm>
          </p:grpSpPr>
          <p:pic>
            <p:nvPicPr>
              <p:cNvPr id="52" name="Picture 46" descr="전략바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" y="834"/>
                <a:ext cx="273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Rectangle 47"/>
              <p:cNvSpPr>
                <a:spLocks noChangeArrowheads="1"/>
              </p:cNvSpPr>
              <p:nvPr/>
            </p:nvSpPr>
            <p:spPr bwMode="auto">
              <a:xfrm>
                <a:off x="794" y="876"/>
                <a:ext cx="1936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3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조직 구성도</a:t>
                </a:r>
              </a:p>
            </p:txBody>
          </p:sp>
        </p:grpSp>
        <p:grpSp>
          <p:nvGrpSpPr>
            <p:cNvPr id="49" name="Group 48"/>
            <p:cNvGrpSpPr>
              <a:grpSpLocks/>
            </p:cNvGrpSpPr>
            <p:nvPr/>
          </p:nvGrpSpPr>
          <p:grpSpPr bwMode="auto">
            <a:xfrm>
              <a:off x="313" y="3568"/>
              <a:ext cx="1901" cy="200"/>
              <a:chOff x="540" y="834"/>
              <a:chExt cx="2739" cy="279"/>
            </a:xfrm>
          </p:grpSpPr>
          <p:pic>
            <p:nvPicPr>
              <p:cNvPr id="50" name="Picture 49" descr="전략바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" y="834"/>
                <a:ext cx="2739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794" y="876"/>
                <a:ext cx="1936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300" b="1" dirty="0">
                    <a:solidFill>
                      <a:srgbClr val="FFFFFF"/>
                    </a:solidFill>
                    <a:latin typeface="+mn-ea"/>
                    <a:ea typeface="+mn-ea"/>
                  </a:rPr>
                  <a:t>품질관리 세부내용</a:t>
                </a:r>
              </a:p>
            </p:txBody>
          </p:sp>
        </p:grpSp>
      </p:grpSp>
      <p:sp>
        <p:nvSpPr>
          <p:cNvPr id="5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품질보증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7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</a:t>
            </a:r>
          </a:p>
        </p:txBody>
      </p:sp>
      <p:sp>
        <p:nvSpPr>
          <p:cNvPr id="58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9.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</p:spTree>
    <p:extLst>
      <p:ext uri="{BB962C8B-B14F-4D97-AF65-F5344CB8AC3E}">
        <p14:creationId xmlns:p14="http://schemas.microsoft.com/office/powerpoint/2010/main" val="8024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3" y="694469"/>
            <a:ext cx="975712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9.4. </a:t>
            </a:r>
            <a:r>
              <a:rPr lang="ko-KR" altLang="en-US" dirty="0">
                <a:latin typeface="+mn-ea"/>
                <a:ea typeface="+mn-ea"/>
              </a:rPr>
              <a:t>품질보증조직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9.4.2</a:t>
            </a:r>
            <a:r>
              <a:rPr lang="en-US" altLang="ko-KR" sz="1600" dirty="0">
                <a:latin typeface="+mn-ea"/>
                <a:ea typeface="+mn-ea"/>
              </a:rPr>
              <a:t>. SEPG </a:t>
            </a:r>
            <a:r>
              <a:rPr lang="ko-KR" altLang="en-US" sz="1600" dirty="0">
                <a:latin typeface="+mn-ea"/>
                <a:ea typeface="+mn-ea"/>
              </a:rPr>
              <a:t>활동 영역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SEPG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가 본 사업에서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PM(Project Manager)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과 같이 프로젝트 관리 활동에 참여하기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위하여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수행사는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컴포넌트 기반 개발방법론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(CBD)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에서 제시된 </a:t>
            </a:r>
            <a:r>
              <a:rPr lang="ko-KR" altLang="en-US" sz="1200" dirty="0">
                <a:latin typeface="+mn-ea"/>
                <a:ea typeface="+mn-ea"/>
              </a:rPr>
              <a:t>가이드라인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마일스톤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체크포인트를 적극적으로 활용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2426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latin typeface="+mn-ea"/>
                </a:rPr>
                <a:t>SPEG </a:t>
              </a:r>
              <a:r>
                <a:rPr lang="ko-KR" altLang="en-US" sz="1100" dirty="0" smtClean="0">
                  <a:latin typeface="+mn-ea"/>
                </a:rPr>
                <a:t>활동 영역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388938" y="2684463"/>
            <a:ext cx="6046787" cy="6524625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57" name="Group 111"/>
          <p:cNvGraphicFramePr>
            <a:graphicFrameLocks noGrp="1"/>
          </p:cNvGraphicFramePr>
          <p:nvPr>
            <p:extLst/>
          </p:nvPr>
        </p:nvGraphicFramePr>
        <p:xfrm>
          <a:off x="476250" y="2747963"/>
          <a:ext cx="5868988" cy="4957760"/>
        </p:xfrm>
        <a:graphic>
          <a:graphicData uri="http://schemas.openxmlformats.org/drawingml/2006/table">
            <a:tbl>
              <a:tblPr/>
              <a:tblGrid>
                <a:gridCol w="1095497"/>
                <a:gridCol w="4773491"/>
              </a:tblGrid>
              <a:tr h="440142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      역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            용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6126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신규 프로젝트 계획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초기 단계에서 프로젝트의 진행방향을 정립한다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26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 개발 진행 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소프트웨어 개발 계획에 의거 애플리케이션을 개발한다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26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차기 반복수행 계획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이전 반복 결과에 따라 차기 반복수행 계획을 작성한다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26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반복 관리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반복에 필요한 자원을 획득하고 일을 진행한다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2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(Phase)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각 단계에서 모든 활동이 완료되었는지 판단한다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1267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완료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프로젝트의 모든 활동이 완료되었는지 판단한다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4159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모니터링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프로젝트 관리</a:t>
                      </a:r>
                    </a:p>
                  </a:txBody>
                  <a:tcPr marL="90005" marR="90005" marT="43962" marB="43962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일일별로 활동에서 발생하는 산출물과 진행율을 검토한다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90005" marR="90005" marT="43962" marB="4396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8" name="그룹 20"/>
          <p:cNvGrpSpPr>
            <a:grpSpLocks/>
          </p:cNvGrpSpPr>
          <p:nvPr/>
        </p:nvGrpSpPr>
        <p:grpSpPr bwMode="auto">
          <a:xfrm>
            <a:off x="490538" y="7800975"/>
            <a:ext cx="5819775" cy="1233488"/>
            <a:chOff x="490175" y="6113416"/>
            <a:chExt cx="5948725" cy="1233953"/>
          </a:xfrm>
        </p:grpSpPr>
        <p:sp>
          <p:nvSpPr>
            <p:cNvPr id="59" name="AutoShape 243"/>
            <p:cNvSpPr>
              <a:spLocks noChangeArrowheads="1"/>
            </p:cNvSpPr>
            <p:nvPr/>
          </p:nvSpPr>
          <p:spPr bwMode="auto">
            <a:xfrm>
              <a:off x="641350" y="7288552"/>
              <a:ext cx="5634037" cy="52461"/>
            </a:xfrm>
            <a:prstGeom prst="parallelogram">
              <a:avLst>
                <a:gd name="adj" fmla="val 193410"/>
              </a:avLst>
            </a:prstGeom>
            <a:gradFill rotWithShape="1">
              <a:gsLst>
                <a:gs pos="0">
                  <a:srgbClr val="63B4F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60" name="AutoShape 244"/>
            <p:cNvSpPr>
              <a:spLocks noChangeArrowheads="1"/>
            </p:cNvSpPr>
            <p:nvPr/>
          </p:nvSpPr>
          <p:spPr bwMode="auto">
            <a:xfrm rot="16200000" flipH="1">
              <a:off x="296873" y="6895080"/>
              <a:ext cx="792660" cy="111917"/>
            </a:xfrm>
            <a:prstGeom prst="parallelogram">
              <a:avLst>
                <a:gd name="adj" fmla="val 599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63B4F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Rectangle 246"/>
            <p:cNvSpPr>
              <a:spLocks noChangeArrowheads="1"/>
            </p:cNvSpPr>
            <p:nvPr/>
          </p:nvSpPr>
          <p:spPr bwMode="auto">
            <a:xfrm>
              <a:off x="1371600" y="6378965"/>
              <a:ext cx="5067300" cy="136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62" name="Rectangle 247"/>
            <p:cNvSpPr>
              <a:spLocks noChangeArrowheads="1"/>
            </p:cNvSpPr>
            <p:nvPr/>
          </p:nvSpPr>
          <p:spPr bwMode="auto">
            <a:xfrm>
              <a:off x="755650" y="6431426"/>
              <a:ext cx="5461425" cy="791433"/>
            </a:xfrm>
            <a:prstGeom prst="rect">
              <a:avLst/>
            </a:prstGeom>
            <a:gradFill rotWithShape="1">
              <a:gsLst>
                <a:gs pos="0">
                  <a:srgbClr val="DDEDF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Line 248"/>
            <p:cNvSpPr>
              <a:spLocks noChangeShapeType="1"/>
            </p:cNvSpPr>
            <p:nvPr/>
          </p:nvSpPr>
          <p:spPr bwMode="auto">
            <a:xfrm>
              <a:off x="1360488" y="6349237"/>
              <a:ext cx="4914899" cy="0"/>
            </a:xfrm>
            <a:prstGeom prst="line">
              <a:avLst/>
            </a:prstGeom>
            <a:noFill/>
            <a:ln w="9525">
              <a:solidFill>
                <a:srgbClr val="96C4F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64" name="Rectangle 249"/>
            <p:cNvSpPr>
              <a:spLocks noChangeArrowheads="1"/>
            </p:cNvSpPr>
            <p:nvPr/>
          </p:nvSpPr>
          <p:spPr bwMode="auto">
            <a:xfrm>
              <a:off x="1364796" y="6427859"/>
              <a:ext cx="4954026" cy="770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98425" indent="-98425" eaLnBrk="1" fontAlgn="ctr" hangingPunct="1">
                <a:lnSpc>
                  <a:spcPct val="110000"/>
                </a:lnSpc>
                <a:spcBef>
                  <a:spcPct val="20000"/>
                </a:spcBef>
                <a:buClr>
                  <a:srgbClr val="0A63BE"/>
                </a:buClr>
                <a:buSzPct val="80000"/>
                <a:buFont typeface="Wingdings" pitchFamily="2" charset="2"/>
                <a:buChar char="r"/>
                <a:tabLst>
                  <a:tab pos="1533525" algn="l"/>
                </a:tabLst>
                <a:defRPr/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 </a:t>
              </a:r>
              <a:r>
                <a:rPr lang="en-US" altLang="ko-KR" sz="1100" b="1" dirty="0">
                  <a:solidFill>
                    <a:srgbClr val="000000"/>
                  </a:solidFill>
                  <a:latin typeface="+mn-ea"/>
                </a:rPr>
                <a:t>SEPG(Software Engineering Process Group) : </a:t>
              </a:r>
            </a:p>
            <a:p>
              <a:pPr marL="98425" indent="-98425" eaLnBrk="1" fontAlgn="ctr" hangingPunct="1">
                <a:lnSpc>
                  <a:spcPct val="110000"/>
                </a:lnSpc>
                <a:spcBef>
                  <a:spcPct val="20000"/>
                </a:spcBef>
                <a:buClr>
                  <a:srgbClr val="0A63BE"/>
                </a:buClr>
                <a:buSzPct val="80000"/>
                <a:buFont typeface="Wingdings" pitchFamily="2" charset="2"/>
                <a:buNone/>
                <a:tabLst>
                  <a:tab pos="1533525" algn="l"/>
                </a:tabLst>
                <a:defRPr/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</a:rPr>
                <a:t>   </a:t>
              </a:r>
              <a:r>
                <a:rPr lang="ko-KR" altLang="en-US" sz="1100" spc="-50" dirty="0">
                  <a:solidFill>
                    <a:srgbClr val="000000"/>
                  </a:solidFill>
                  <a:latin typeface="+mn-ea"/>
                </a:rPr>
                <a:t>소프트웨어공학과 관련하여 지속적인 소프트웨어개발프로세스 개선과 방법을 연구하며 전사적인 소프트웨어 지식체계시스템을 구축하고 관리한다</a:t>
              </a:r>
              <a:r>
                <a:rPr lang="en-US" altLang="ko-KR" sz="1100" spc="-50" dirty="0">
                  <a:solidFill>
                    <a:srgbClr val="000000"/>
                  </a:solidFill>
                  <a:latin typeface="+mn-ea"/>
                </a:rPr>
                <a:t>.</a:t>
              </a:r>
            </a:p>
          </p:txBody>
        </p:sp>
        <p:grpSp>
          <p:nvGrpSpPr>
            <p:cNvPr id="65" name="Group 51"/>
            <p:cNvGrpSpPr>
              <a:grpSpLocks/>
            </p:cNvGrpSpPr>
            <p:nvPr/>
          </p:nvGrpSpPr>
          <p:grpSpPr bwMode="auto">
            <a:xfrm>
              <a:off x="490175" y="6113416"/>
              <a:ext cx="920750" cy="921619"/>
              <a:chOff x="326" y="4739"/>
              <a:chExt cx="580" cy="580"/>
            </a:xfrm>
          </p:grpSpPr>
          <p:sp>
            <p:nvSpPr>
              <p:cNvPr id="66" name="Oval 245"/>
              <p:cNvSpPr>
                <a:spLocks noChangeArrowheads="1"/>
              </p:cNvSpPr>
              <p:nvPr/>
            </p:nvSpPr>
            <p:spPr bwMode="auto">
              <a:xfrm>
                <a:off x="326" y="4739"/>
                <a:ext cx="580" cy="580"/>
              </a:xfrm>
              <a:prstGeom prst="ellipse">
                <a:avLst/>
              </a:prstGeom>
              <a:solidFill>
                <a:srgbClr val="63B4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cmpd="dbl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7" name="Oval 250"/>
              <p:cNvSpPr>
                <a:spLocks noChangeArrowheads="1"/>
              </p:cNvSpPr>
              <p:nvPr/>
            </p:nvSpPr>
            <p:spPr bwMode="auto">
              <a:xfrm>
                <a:off x="387" y="4799"/>
                <a:ext cx="474" cy="4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cmpd="dbl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68" name="Picture 61" descr="box006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" y="4799"/>
                <a:ext cx="475" cy="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TextBox 29"/>
              <p:cNvSpPr txBox="1">
                <a:spLocks noChangeArrowheads="1"/>
              </p:cNvSpPr>
              <p:nvPr/>
            </p:nvSpPr>
            <p:spPr bwMode="auto">
              <a:xfrm>
                <a:off x="402" y="4940"/>
                <a:ext cx="413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4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설명</a:t>
                </a:r>
              </a:p>
            </p:txBody>
          </p:sp>
        </p:grpSp>
      </p:grpSp>
      <p:sp>
        <p:nvSpPr>
          <p:cNvPr id="70" name="Line 248"/>
          <p:cNvSpPr>
            <a:spLocks noChangeShapeType="1"/>
          </p:cNvSpPr>
          <p:nvPr/>
        </p:nvSpPr>
        <p:spPr bwMode="auto">
          <a:xfrm>
            <a:off x="6149975" y="8029575"/>
            <a:ext cx="0" cy="946150"/>
          </a:xfrm>
          <a:prstGeom prst="line">
            <a:avLst/>
          </a:prstGeom>
          <a:noFill/>
          <a:ln w="9525">
            <a:solidFill>
              <a:srgbClr val="96C4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30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품질보증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</a:t>
            </a:r>
          </a:p>
        </p:txBody>
      </p:sp>
      <p:sp>
        <p:nvSpPr>
          <p:cNvPr id="32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9.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</p:spTree>
    <p:extLst>
      <p:ext uri="{BB962C8B-B14F-4D97-AF65-F5344CB8AC3E}">
        <p14:creationId xmlns:p14="http://schemas.microsoft.com/office/powerpoint/2010/main" val="37767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3" y="694469"/>
            <a:ext cx="975712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9.5. </a:t>
            </a:r>
            <a:r>
              <a:rPr lang="ko-KR" altLang="en-US" dirty="0">
                <a:latin typeface="+mn-ea"/>
                <a:ea typeface="+mn-ea"/>
              </a:rPr>
              <a:t>품질평가방안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59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9.5. </a:t>
            </a:r>
            <a:r>
              <a:rPr lang="ko-KR" altLang="en-US" sz="1600" dirty="0" smtClean="0">
                <a:latin typeface="+mn-ea"/>
                <a:ea typeface="+mn-ea"/>
              </a:rPr>
              <a:t>품질평가방안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9.5.1. </a:t>
            </a:r>
            <a:r>
              <a:rPr lang="ko-KR" altLang="en-US" sz="1600" dirty="0" smtClean="0">
                <a:latin typeface="+mn-ea"/>
                <a:ea typeface="+mn-ea"/>
              </a:rPr>
              <a:t>품질평가 개요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품질평가란 산출물의 요구된 품질을 정의된 기준에 따라 점검활동 각 단계별 산출물을 사용자측에 심의 또는 검수의뢰 하기 전에 개발팀과 품질 보증팀에서 품질평가 절차에 따라 산출물에 대한 품질평가를 실시함으로써 산출물에 대한 문제점을 최소화하고 사용자가 요구하는 품질을 사전 확보하고자 함에 있습니다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수행사는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사업의 품질평가를 </a:t>
            </a:r>
            <a:r>
              <a:rPr lang="ko-KR" altLang="en-US" sz="1200" dirty="0">
                <a:latin typeface="+mn-ea"/>
                <a:ea typeface="+mn-ea"/>
              </a:rPr>
              <a:t>검증평가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시험평가 및 표준화 감사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로 구분하여 실시합니다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88680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품질평가개요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56" name="Group 5"/>
          <p:cNvGrpSpPr>
            <a:grpSpLocks/>
          </p:cNvGrpSpPr>
          <p:nvPr/>
        </p:nvGrpSpPr>
        <p:grpSpPr bwMode="auto">
          <a:xfrm>
            <a:off x="481013" y="3414720"/>
            <a:ext cx="5895975" cy="5540375"/>
            <a:chOff x="303" y="1977"/>
            <a:chExt cx="3714" cy="3855"/>
          </a:xfrm>
        </p:grpSpPr>
        <p:cxnSp>
          <p:nvCxnSpPr>
            <p:cNvPr id="57" name="AutoShape 81"/>
            <p:cNvCxnSpPr>
              <a:cxnSpLocks noChangeShapeType="1"/>
              <a:stCxn id="85" idx="2"/>
              <a:endCxn id="76" idx="4"/>
            </p:cNvCxnSpPr>
            <p:nvPr/>
          </p:nvCxnSpPr>
          <p:spPr bwMode="auto">
            <a:xfrm rot="16200000" flipH="1">
              <a:off x="911" y="2196"/>
              <a:ext cx="158" cy="446"/>
            </a:xfrm>
            <a:prstGeom prst="bentConnector2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82"/>
            <p:cNvCxnSpPr>
              <a:cxnSpLocks noChangeShapeType="1"/>
              <a:stCxn id="82" idx="2"/>
              <a:endCxn id="83" idx="4"/>
            </p:cNvCxnSpPr>
            <p:nvPr/>
          </p:nvCxnSpPr>
          <p:spPr bwMode="auto">
            <a:xfrm rot="5400000">
              <a:off x="3312" y="2199"/>
              <a:ext cx="180" cy="432"/>
            </a:xfrm>
            <a:prstGeom prst="bentConnector2">
              <a:avLst/>
            </a:prstGeom>
            <a:noFill/>
            <a:ln w="3175">
              <a:solidFill>
                <a:schemeClr val="tx1"/>
              </a:solidFill>
              <a:miter lim="800000"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83"/>
            <p:cNvCxnSpPr>
              <a:cxnSpLocks noChangeShapeType="1"/>
              <a:stCxn id="76" idx="2"/>
              <a:endCxn id="84" idx="4"/>
            </p:cNvCxnSpPr>
            <p:nvPr/>
          </p:nvCxnSpPr>
          <p:spPr bwMode="auto">
            <a:xfrm rot="16200000" flipH="1">
              <a:off x="1536" y="2665"/>
              <a:ext cx="255" cy="230"/>
            </a:xfrm>
            <a:prstGeom prst="bentConnector2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84"/>
            <p:cNvCxnSpPr>
              <a:cxnSpLocks noChangeShapeType="1"/>
            </p:cNvCxnSpPr>
            <p:nvPr/>
          </p:nvCxnSpPr>
          <p:spPr bwMode="auto">
            <a:xfrm flipV="1">
              <a:off x="2543" y="2702"/>
              <a:ext cx="375" cy="195"/>
            </a:xfrm>
            <a:prstGeom prst="bentConnector2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AutoShape 74"/>
            <p:cNvSpPr>
              <a:spLocks noChangeArrowheads="1"/>
            </p:cNvSpPr>
            <p:nvPr/>
          </p:nvSpPr>
          <p:spPr bwMode="auto">
            <a:xfrm>
              <a:off x="303" y="3818"/>
              <a:ext cx="3714" cy="640"/>
            </a:xfrm>
            <a:prstGeom prst="roundRect">
              <a:avLst>
                <a:gd name="adj" fmla="val 5884"/>
              </a:avLst>
            </a:prstGeom>
            <a:solidFill>
              <a:srgbClr val="DEEAEE"/>
            </a:solidFill>
            <a:ln w="19050" cap="rnd">
              <a:solidFill>
                <a:srgbClr val="7C8BB2"/>
              </a:solidFill>
              <a:round/>
              <a:headEnd/>
              <a:tailEnd/>
            </a:ln>
          </p:spPr>
          <p:txBody>
            <a:bodyPr lIns="90000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200" i="1" dirty="0">
                  <a:solidFill>
                    <a:srgbClr val="000000"/>
                  </a:solidFill>
                  <a:latin typeface="+mn-ea"/>
                  <a:ea typeface="+mn-ea"/>
                </a:rPr>
                <a:t>검증평가</a:t>
              </a:r>
            </a:p>
          </p:txBody>
        </p:sp>
        <p:sp>
          <p:nvSpPr>
            <p:cNvPr id="62" name="AutoShape 75"/>
            <p:cNvSpPr>
              <a:spLocks noChangeArrowheads="1"/>
            </p:cNvSpPr>
            <p:nvPr/>
          </p:nvSpPr>
          <p:spPr bwMode="auto">
            <a:xfrm>
              <a:off x="337" y="4022"/>
              <a:ext cx="3628" cy="414"/>
            </a:xfrm>
            <a:prstGeom prst="roundRect">
              <a:avLst>
                <a:gd name="adj" fmla="val 5884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buSzPct val="80000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각 개발단계에서 수행된 개발활동의 유효성 여부와 각 단계에서 작성된 개발 산출물에 대한 품질요소의 달성수준 정도를 평가합니다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63" name="AutoShape 85"/>
            <p:cNvSpPr>
              <a:spLocks noChangeArrowheads="1"/>
            </p:cNvSpPr>
            <p:nvPr/>
          </p:nvSpPr>
          <p:spPr bwMode="auto">
            <a:xfrm>
              <a:off x="400" y="3502"/>
              <a:ext cx="3522" cy="267"/>
            </a:xfrm>
            <a:prstGeom prst="bevel">
              <a:avLst>
                <a:gd name="adj" fmla="val 12500"/>
              </a:avLst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300" dirty="0">
                  <a:solidFill>
                    <a:srgbClr val="FFFFFF"/>
                  </a:solidFill>
                  <a:latin typeface="+mn-ea"/>
                  <a:ea typeface="+mn-ea"/>
                </a:rPr>
                <a:t>표준화 감사</a:t>
              </a:r>
              <a:endParaRPr lang="ko-KR" altLang="en-US" sz="11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Line 86"/>
            <p:cNvSpPr>
              <a:spLocks noChangeShapeType="1"/>
            </p:cNvSpPr>
            <p:nvPr/>
          </p:nvSpPr>
          <p:spPr bwMode="auto">
            <a:xfrm>
              <a:off x="2479" y="3645"/>
              <a:ext cx="135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65" name="Line 87"/>
            <p:cNvSpPr>
              <a:spLocks noChangeShapeType="1"/>
            </p:cNvSpPr>
            <p:nvPr/>
          </p:nvSpPr>
          <p:spPr bwMode="auto">
            <a:xfrm flipH="1">
              <a:off x="454" y="3645"/>
              <a:ext cx="1355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66" name="AutoShape 92"/>
            <p:cNvSpPr>
              <a:spLocks noChangeArrowheads="1"/>
            </p:cNvSpPr>
            <p:nvPr/>
          </p:nvSpPr>
          <p:spPr bwMode="auto">
            <a:xfrm>
              <a:off x="303" y="4504"/>
              <a:ext cx="3714" cy="640"/>
            </a:xfrm>
            <a:prstGeom prst="roundRect">
              <a:avLst>
                <a:gd name="adj" fmla="val 5884"/>
              </a:avLst>
            </a:prstGeom>
            <a:solidFill>
              <a:srgbClr val="DEEAEE"/>
            </a:solidFill>
            <a:ln w="19050" cap="rnd">
              <a:solidFill>
                <a:srgbClr val="7C8BB2"/>
              </a:solidFill>
              <a:round/>
              <a:headEnd/>
              <a:tailEnd/>
            </a:ln>
          </p:spPr>
          <p:txBody>
            <a:bodyPr lIns="90000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200" i="1" dirty="0">
                  <a:solidFill>
                    <a:srgbClr val="000000"/>
                  </a:solidFill>
                  <a:latin typeface="+mn-ea"/>
                  <a:ea typeface="+mn-ea"/>
                </a:rPr>
                <a:t>시험평가</a:t>
              </a:r>
            </a:p>
          </p:txBody>
        </p:sp>
        <p:sp>
          <p:nvSpPr>
            <p:cNvPr id="67" name="AutoShape 93"/>
            <p:cNvSpPr>
              <a:spLocks noChangeArrowheads="1"/>
            </p:cNvSpPr>
            <p:nvPr/>
          </p:nvSpPr>
          <p:spPr bwMode="auto">
            <a:xfrm>
              <a:off x="337" y="4708"/>
              <a:ext cx="3628" cy="414"/>
            </a:xfrm>
            <a:prstGeom prst="roundRect">
              <a:avLst>
                <a:gd name="adj" fmla="val 5884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30000"/>
                </a:lnSpc>
                <a:buSzPct val="80000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소프트웨어 자체의 구조나 기능을 평가하기 위하여 구체적인 시험사례를 입력하여</a:t>
              </a:r>
              <a:b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</a:b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소프트웨어를 수행시키고 그 결과를 분석합니다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68" name="AutoShape 98"/>
            <p:cNvSpPr>
              <a:spLocks noChangeArrowheads="1"/>
            </p:cNvSpPr>
            <p:nvPr/>
          </p:nvSpPr>
          <p:spPr bwMode="auto">
            <a:xfrm>
              <a:off x="303" y="5192"/>
              <a:ext cx="3714" cy="640"/>
            </a:xfrm>
            <a:prstGeom prst="roundRect">
              <a:avLst>
                <a:gd name="adj" fmla="val 5884"/>
              </a:avLst>
            </a:prstGeom>
            <a:solidFill>
              <a:srgbClr val="DEEAEE"/>
            </a:solidFill>
            <a:ln w="19050" cap="rnd">
              <a:solidFill>
                <a:srgbClr val="7C8BB2"/>
              </a:solidFill>
              <a:round/>
              <a:headEnd/>
              <a:tailEnd/>
            </a:ln>
          </p:spPr>
          <p:txBody>
            <a:bodyPr lIns="90000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200" i="1" dirty="0">
                  <a:solidFill>
                    <a:srgbClr val="000000"/>
                  </a:solidFill>
                  <a:latin typeface="+mn-ea"/>
                  <a:ea typeface="+mn-ea"/>
                </a:rPr>
                <a:t>표준화 감사</a:t>
              </a:r>
            </a:p>
          </p:txBody>
        </p:sp>
        <p:sp>
          <p:nvSpPr>
            <p:cNvPr id="69" name="AutoShape 99"/>
            <p:cNvSpPr>
              <a:spLocks noChangeArrowheads="1"/>
            </p:cNvSpPr>
            <p:nvPr/>
          </p:nvSpPr>
          <p:spPr bwMode="auto">
            <a:xfrm>
              <a:off x="337" y="5396"/>
              <a:ext cx="3628" cy="414"/>
            </a:xfrm>
            <a:prstGeom prst="roundRect">
              <a:avLst>
                <a:gd name="adj" fmla="val 5884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SzPct val="80000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개발주기 전반에 걸쳐 적용되는 개발방법론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개발도구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설계표준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코딩표준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문서작성표준 등과 같은 제반 표준이나 관계 및 지침이 적절한지를 평가하고 각 단계의 개발활동과 제품이 표준을 준수하는지를 평가합니다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.</a:t>
              </a:r>
            </a:p>
          </p:txBody>
        </p:sp>
        <p:grpSp>
          <p:nvGrpSpPr>
            <p:cNvPr id="70" name="Group 125"/>
            <p:cNvGrpSpPr>
              <a:grpSpLocks/>
            </p:cNvGrpSpPr>
            <p:nvPr/>
          </p:nvGrpSpPr>
          <p:grpSpPr bwMode="auto">
            <a:xfrm>
              <a:off x="400" y="3131"/>
              <a:ext cx="3522" cy="319"/>
              <a:chOff x="359" y="3020"/>
              <a:chExt cx="3522" cy="401"/>
            </a:xfrm>
          </p:grpSpPr>
          <p:sp>
            <p:nvSpPr>
              <p:cNvPr id="110" name="AutoShape 104"/>
              <p:cNvSpPr>
                <a:spLocks noChangeArrowheads="1"/>
              </p:cNvSpPr>
              <p:nvPr/>
            </p:nvSpPr>
            <p:spPr bwMode="auto">
              <a:xfrm flipV="1">
                <a:off x="359" y="3020"/>
                <a:ext cx="3522" cy="401"/>
              </a:xfrm>
              <a:prstGeom prst="rtTriangle">
                <a:avLst/>
              </a:prstGeom>
              <a:solidFill>
                <a:srgbClr val="EAEAEA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pPr algn="ctr" eaLnBrk="1" hangingPunct="1">
                  <a:buSzPct val="80000"/>
                  <a:defRPr/>
                </a:pPr>
                <a:r>
                  <a:rPr lang="ko-KR" altLang="en-US" sz="1200" dirty="0">
                    <a:solidFill>
                      <a:srgbClr val="000000"/>
                    </a:solidFill>
                    <a:latin typeface="+mn-ea"/>
                  </a:rPr>
                  <a:t>검증평가</a:t>
                </a:r>
              </a:p>
            </p:txBody>
          </p:sp>
          <p:sp>
            <p:nvSpPr>
              <p:cNvPr id="111" name="AutoShape 105"/>
              <p:cNvSpPr>
                <a:spLocks noChangeArrowheads="1"/>
              </p:cNvSpPr>
              <p:nvPr/>
            </p:nvSpPr>
            <p:spPr bwMode="auto">
              <a:xfrm flipH="1">
                <a:off x="359" y="3020"/>
                <a:ext cx="3522" cy="401"/>
              </a:xfrm>
              <a:prstGeom prst="rtTriangle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eaLnBrk="1" hangingPunct="1">
                  <a:buSzPct val="80000"/>
                  <a:defRPr/>
                </a:pPr>
                <a:r>
                  <a:rPr lang="ko-KR" altLang="en-US" sz="1200" dirty="0">
                    <a:solidFill>
                      <a:srgbClr val="000000"/>
                    </a:solidFill>
                    <a:latin typeface="+mn-ea"/>
                  </a:rPr>
                  <a:t>시험평가</a:t>
                </a:r>
              </a:p>
            </p:txBody>
          </p:sp>
        </p:grpSp>
        <p:grpSp>
          <p:nvGrpSpPr>
            <p:cNvPr id="71" name="Group 88"/>
            <p:cNvGrpSpPr>
              <a:grpSpLocks/>
            </p:cNvGrpSpPr>
            <p:nvPr/>
          </p:nvGrpSpPr>
          <p:grpSpPr bwMode="auto">
            <a:xfrm>
              <a:off x="1215" y="2328"/>
              <a:ext cx="710" cy="361"/>
              <a:chOff x="668" y="1924"/>
              <a:chExt cx="710" cy="361"/>
            </a:xfrm>
          </p:grpSpPr>
          <p:sp>
            <p:nvSpPr>
              <p:cNvPr id="107" name="AutoShape 76"/>
              <p:cNvSpPr>
                <a:spLocks noChangeArrowheads="1"/>
              </p:cNvSpPr>
              <p:nvPr/>
            </p:nvSpPr>
            <p:spPr bwMode="auto">
              <a:xfrm>
                <a:off x="708" y="1960"/>
                <a:ext cx="670" cy="311"/>
              </a:xfrm>
              <a:prstGeom prst="bevel">
                <a:avLst>
                  <a:gd name="adj" fmla="val 12500"/>
                </a:avLst>
              </a:prstGeom>
              <a:gradFill rotWithShape="0">
                <a:gsLst>
                  <a:gs pos="0">
                    <a:srgbClr val="E4B900"/>
                  </a:gs>
                  <a:gs pos="50000">
                    <a:srgbClr val="FAF1CC"/>
                  </a:gs>
                  <a:gs pos="100000">
                    <a:srgbClr val="E4B9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도입</a:t>
                </a:r>
              </a:p>
            </p:txBody>
          </p:sp>
          <p:sp>
            <p:nvSpPr>
              <p:cNvPr id="108" name="AutoShape 90"/>
              <p:cNvSpPr>
                <a:spLocks noChangeArrowheads="1"/>
              </p:cNvSpPr>
              <p:nvPr/>
            </p:nvSpPr>
            <p:spPr bwMode="auto">
              <a:xfrm>
                <a:off x="668" y="1924"/>
                <a:ext cx="709" cy="361"/>
              </a:xfrm>
              <a:prstGeom prst="roundRect">
                <a:avLst>
                  <a:gd name="adj" fmla="val 186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17961" dir="2700000" algn="ctr" rotWithShape="0">
                  <a:srgbClr val="969696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en-US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9" name="AutoShape 91"/>
              <p:cNvSpPr>
                <a:spLocks noChangeArrowheads="1"/>
              </p:cNvSpPr>
              <p:nvPr/>
            </p:nvSpPr>
            <p:spPr bwMode="auto">
              <a:xfrm>
                <a:off x="674" y="1962"/>
                <a:ext cx="697" cy="318"/>
              </a:xfrm>
              <a:prstGeom prst="roundRect">
                <a:avLst>
                  <a:gd name="adj" fmla="val 18421"/>
                </a:avLst>
              </a:prstGeom>
              <a:gradFill rotWithShape="1">
                <a:gsLst>
                  <a:gs pos="0">
                    <a:srgbClr val="C8DEF0"/>
                  </a:gs>
                  <a:gs pos="50000">
                    <a:srgbClr val="ECF8FE"/>
                  </a:gs>
                  <a:gs pos="100000">
                    <a:srgbClr val="C8DEF0"/>
                  </a:gs>
                </a:gsLst>
                <a:lin ang="0" scaled="1"/>
              </a:gradFill>
              <a:ln>
                <a:noFill/>
              </a:ln>
              <a:effectLst>
                <a:outerShdw dist="17961" dir="13500000" algn="ctr" rotWithShape="0">
                  <a:srgbClr val="6D87A3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endParaRPr lang="ko-KR" altLang="ko-KR" sz="10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72" name="Group 108"/>
            <p:cNvGrpSpPr>
              <a:grpSpLocks/>
            </p:cNvGrpSpPr>
            <p:nvPr/>
          </p:nvGrpSpPr>
          <p:grpSpPr bwMode="auto">
            <a:xfrm>
              <a:off x="1806" y="2711"/>
              <a:ext cx="710" cy="361"/>
              <a:chOff x="668" y="1924"/>
              <a:chExt cx="710" cy="361"/>
            </a:xfrm>
          </p:grpSpPr>
          <p:sp>
            <p:nvSpPr>
              <p:cNvPr id="104" name="AutoShape 76"/>
              <p:cNvSpPr>
                <a:spLocks noChangeArrowheads="1"/>
              </p:cNvSpPr>
              <p:nvPr/>
            </p:nvSpPr>
            <p:spPr bwMode="auto">
              <a:xfrm>
                <a:off x="708" y="1960"/>
                <a:ext cx="670" cy="311"/>
              </a:xfrm>
              <a:prstGeom prst="bevel">
                <a:avLst>
                  <a:gd name="adj" fmla="val 12500"/>
                </a:avLst>
              </a:prstGeom>
              <a:gradFill rotWithShape="0">
                <a:gsLst>
                  <a:gs pos="0">
                    <a:srgbClr val="E4B900"/>
                  </a:gs>
                  <a:gs pos="50000">
                    <a:srgbClr val="FAF1CC"/>
                  </a:gs>
                  <a:gs pos="100000">
                    <a:srgbClr val="E4B9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도입</a:t>
                </a:r>
              </a:p>
            </p:txBody>
          </p:sp>
          <p:sp>
            <p:nvSpPr>
              <p:cNvPr id="105" name="AutoShape 110"/>
              <p:cNvSpPr>
                <a:spLocks noChangeArrowheads="1"/>
              </p:cNvSpPr>
              <p:nvPr/>
            </p:nvSpPr>
            <p:spPr bwMode="auto">
              <a:xfrm>
                <a:off x="668" y="1930"/>
                <a:ext cx="709" cy="355"/>
              </a:xfrm>
              <a:prstGeom prst="roundRect">
                <a:avLst>
                  <a:gd name="adj" fmla="val 186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17961" dir="2700000" algn="ctr" rotWithShape="0">
                  <a:srgbClr val="969696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en-US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6" name="AutoShape 111"/>
              <p:cNvSpPr>
                <a:spLocks noChangeArrowheads="1"/>
              </p:cNvSpPr>
              <p:nvPr/>
            </p:nvSpPr>
            <p:spPr bwMode="auto">
              <a:xfrm>
                <a:off x="674" y="1961"/>
                <a:ext cx="697" cy="314"/>
              </a:xfrm>
              <a:prstGeom prst="roundRect">
                <a:avLst>
                  <a:gd name="adj" fmla="val 18421"/>
                </a:avLst>
              </a:prstGeom>
              <a:gradFill rotWithShape="1">
                <a:gsLst>
                  <a:gs pos="0">
                    <a:srgbClr val="C8DEF0"/>
                  </a:gs>
                  <a:gs pos="50000">
                    <a:srgbClr val="ECF8FE"/>
                  </a:gs>
                  <a:gs pos="100000">
                    <a:srgbClr val="C8DEF0"/>
                  </a:gs>
                </a:gsLst>
                <a:lin ang="0" scaled="1"/>
              </a:gradFill>
              <a:ln>
                <a:noFill/>
              </a:ln>
              <a:effectLst>
                <a:outerShdw dist="17961" dir="13500000" algn="ctr" rotWithShape="0">
                  <a:srgbClr val="6D87A3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endParaRPr lang="ko-KR" altLang="ko-KR" sz="10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73" name="Group 112"/>
            <p:cNvGrpSpPr>
              <a:grpSpLocks/>
            </p:cNvGrpSpPr>
            <p:nvPr/>
          </p:nvGrpSpPr>
          <p:grpSpPr bwMode="auto">
            <a:xfrm>
              <a:off x="2448" y="2331"/>
              <a:ext cx="710" cy="361"/>
              <a:chOff x="668" y="1924"/>
              <a:chExt cx="710" cy="361"/>
            </a:xfrm>
          </p:grpSpPr>
          <p:sp>
            <p:nvSpPr>
              <p:cNvPr id="101" name="AutoShape 76"/>
              <p:cNvSpPr>
                <a:spLocks noChangeArrowheads="1"/>
              </p:cNvSpPr>
              <p:nvPr/>
            </p:nvSpPr>
            <p:spPr bwMode="auto">
              <a:xfrm>
                <a:off x="708" y="1960"/>
                <a:ext cx="670" cy="311"/>
              </a:xfrm>
              <a:prstGeom prst="bevel">
                <a:avLst>
                  <a:gd name="adj" fmla="val 12500"/>
                </a:avLst>
              </a:prstGeom>
              <a:gradFill rotWithShape="0">
                <a:gsLst>
                  <a:gs pos="0">
                    <a:srgbClr val="E4B900"/>
                  </a:gs>
                  <a:gs pos="50000">
                    <a:srgbClr val="FAF1CC"/>
                  </a:gs>
                  <a:gs pos="100000">
                    <a:srgbClr val="E4B9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도입</a:t>
                </a:r>
              </a:p>
            </p:txBody>
          </p:sp>
          <p:sp>
            <p:nvSpPr>
              <p:cNvPr id="102" name="AutoShape 114"/>
              <p:cNvSpPr>
                <a:spLocks noChangeArrowheads="1"/>
              </p:cNvSpPr>
              <p:nvPr/>
            </p:nvSpPr>
            <p:spPr bwMode="auto">
              <a:xfrm>
                <a:off x="668" y="1918"/>
                <a:ext cx="709" cy="361"/>
              </a:xfrm>
              <a:prstGeom prst="roundRect">
                <a:avLst>
                  <a:gd name="adj" fmla="val 186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17961" dir="2700000" algn="ctr" rotWithShape="0">
                  <a:srgbClr val="969696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en-US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3" name="AutoShape 115"/>
              <p:cNvSpPr>
                <a:spLocks noChangeArrowheads="1"/>
              </p:cNvSpPr>
              <p:nvPr/>
            </p:nvSpPr>
            <p:spPr bwMode="auto">
              <a:xfrm>
                <a:off x="674" y="1961"/>
                <a:ext cx="697" cy="314"/>
              </a:xfrm>
              <a:prstGeom prst="roundRect">
                <a:avLst>
                  <a:gd name="adj" fmla="val 18421"/>
                </a:avLst>
              </a:prstGeom>
              <a:gradFill rotWithShape="1">
                <a:gsLst>
                  <a:gs pos="0">
                    <a:srgbClr val="C8DEF0"/>
                  </a:gs>
                  <a:gs pos="50000">
                    <a:srgbClr val="ECF8FE"/>
                  </a:gs>
                  <a:gs pos="100000">
                    <a:srgbClr val="C8DEF0"/>
                  </a:gs>
                </a:gsLst>
                <a:lin ang="0" scaled="1"/>
              </a:gradFill>
              <a:ln>
                <a:noFill/>
              </a:ln>
              <a:effectLst>
                <a:outerShdw dist="17961" dir="13500000" algn="ctr" rotWithShape="0">
                  <a:srgbClr val="6D87A3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endParaRPr lang="ko-KR" altLang="ko-KR" sz="10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74" name="Group 116"/>
            <p:cNvGrpSpPr>
              <a:grpSpLocks/>
            </p:cNvGrpSpPr>
            <p:nvPr/>
          </p:nvGrpSpPr>
          <p:grpSpPr bwMode="auto">
            <a:xfrm>
              <a:off x="432" y="1985"/>
              <a:ext cx="710" cy="361"/>
              <a:chOff x="668" y="1924"/>
              <a:chExt cx="710" cy="361"/>
            </a:xfrm>
          </p:grpSpPr>
          <p:sp>
            <p:nvSpPr>
              <p:cNvPr id="98" name="AutoShape 76"/>
              <p:cNvSpPr>
                <a:spLocks noChangeArrowheads="1"/>
              </p:cNvSpPr>
              <p:nvPr/>
            </p:nvSpPr>
            <p:spPr bwMode="auto">
              <a:xfrm>
                <a:off x="708" y="1960"/>
                <a:ext cx="670" cy="311"/>
              </a:xfrm>
              <a:prstGeom prst="bevel">
                <a:avLst>
                  <a:gd name="adj" fmla="val 12500"/>
                </a:avLst>
              </a:prstGeom>
              <a:gradFill rotWithShape="0">
                <a:gsLst>
                  <a:gs pos="0">
                    <a:srgbClr val="E4B900"/>
                  </a:gs>
                  <a:gs pos="50000">
                    <a:srgbClr val="FAF1CC"/>
                  </a:gs>
                  <a:gs pos="100000">
                    <a:srgbClr val="E4B9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도입</a:t>
                </a:r>
              </a:p>
            </p:txBody>
          </p:sp>
          <p:sp>
            <p:nvSpPr>
              <p:cNvPr id="99" name="AutoShape 118"/>
              <p:cNvSpPr>
                <a:spLocks noChangeArrowheads="1"/>
              </p:cNvSpPr>
              <p:nvPr/>
            </p:nvSpPr>
            <p:spPr bwMode="auto">
              <a:xfrm>
                <a:off x="668" y="1924"/>
                <a:ext cx="709" cy="368"/>
              </a:xfrm>
              <a:prstGeom prst="roundRect">
                <a:avLst>
                  <a:gd name="adj" fmla="val 186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17961" dir="2700000" algn="ctr" rotWithShape="0">
                  <a:srgbClr val="969696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en-US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AutoShape 119"/>
              <p:cNvSpPr>
                <a:spLocks noChangeArrowheads="1"/>
              </p:cNvSpPr>
              <p:nvPr/>
            </p:nvSpPr>
            <p:spPr bwMode="auto">
              <a:xfrm>
                <a:off x="674" y="1961"/>
                <a:ext cx="697" cy="318"/>
              </a:xfrm>
              <a:prstGeom prst="roundRect">
                <a:avLst>
                  <a:gd name="adj" fmla="val 18421"/>
                </a:avLst>
              </a:prstGeom>
              <a:gradFill rotWithShape="1">
                <a:gsLst>
                  <a:gs pos="0">
                    <a:srgbClr val="C8DEF0"/>
                  </a:gs>
                  <a:gs pos="50000">
                    <a:srgbClr val="ECF8FE"/>
                  </a:gs>
                  <a:gs pos="100000">
                    <a:srgbClr val="C8DEF0"/>
                  </a:gs>
                </a:gsLst>
                <a:lin ang="0" scaled="1"/>
              </a:gradFill>
              <a:ln>
                <a:noFill/>
              </a:ln>
              <a:effectLst>
                <a:outerShdw dist="17961" dir="13500000" algn="ctr" rotWithShape="0">
                  <a:srgbClr val="6D87A3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endParaRPr lang="ko-KR" altLang="ko-KR" sz="10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75" name="Group 120"/>
            <p:cNvGrpSpPr>
              <a:grpSpLocks/>
            </p:cNvGrpSpPr>
            <p:nvPr/>
          </p:nvGrpSpPr>
          <p:grpSpPr bwMode="auto">
            <a:xfrm>
              <a:off x="3239" y="1977"/>
              <a:ext cx="710" cy="361"/>
              <a:chOff x="668" y="1924"/>
              <a:chExt cx="710" cy="361"/>
            </a:xfrm>
          </p:grpSpPr>
          <p:sp>
            <p:nvSpPr>
              <p:cNvPr id="95" name="AutoShape 76"/>
              <p:cNvSpPr>
                <a:spLocks noChangeArrowheads="1"/>
              </p:cNvSpPr>
              <p:nvPr/>
            </p:nvSpPr>
            <p:spPr bwMode="auto">
              <a:xfrm>
                <a:off x="708" y="1960"/>
                <a:ext cx="670" cy="311"/>
              </a:xfrm>
              <a:prstGeom prst="bevel">
                <a:avLst>
                  <a:gd name="adj" fmla="val 12500"/>
                </a:avLst>
              </a:prstGeom>
              <a:gradFill rotWithShape="0">
                <a:gsLst>
                  <a:gs pos="0">
                    <a:srgbClr val="E4B900"/>
                  </a:gs>
                  <a:gs pos="50000">
                    <a:srgbClr val="FAF1CC"/>
                  </a:gs>
                  <a:gs pos="100000">
                    <a:srgbClr val="E4B900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도입</a:t>
                </a:r>
              </a:p>
            </p:txBody>
          </p:sp>
          <p:sp>
            <p:nvSpPr>
              <p:cNvPr id="96" name="AutoShape 122"/>
              <p:cNvSpPr>
                <a:spLocks noChangeArrowheads="1"/>
              </p:cNvSpPr>
              <p:nvPr/>
            </p:nvSpPr>
            <p:spPr bwMode="auto">
              <a:xfrm>
                <a:off x="668" y="1924"/>
                <a:ext cx="709" cy="361"/>
              </a:xfrm>
              <a:prstGeom prst="roundRect">
                <a:avLst>
                  <a:gd name="adj" fmla="val 186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dist="17961" dir="2700000" algn="ctr" rotWithShape="0">
                  <a:srgbClr val="969696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en-US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7" name="AutoShape 123"/>
              <p:cNvSpPr>
                <a:spLocks noChangeArrowheads="1"/>
              </p:cNvSpPr>
              <p:nvPr/>
            </p:nvSpPr>
            <p:spPr bwMode="auto">
              <a:xfrm>
                <a:off x="674" y="1962"/>
                <a:ext cx="697" cy="318"/>
              </a:xfrm>
              <a:prstGeom prst="roundRect">
                <a:avLst>
                  <a:gd name="adj" fmla="val 18421"/>
                </a:avLst>
              </a:prstGeom>
              <a:gradFill rotWithShape="1">
                <a:gsLst>
                  <a:gs pos="0">
                    <a:srgbClr val="C8DEF0"/>
                  </a:gs>
                  <a:gs pos="50000">
                    <a:srgbClr val="ECF8FE"/>
                  </a:gs>
                  <a:gs pos="100000">
                    <a:srgbClr val="C8DEF0"/>
                  </a:gs>
                </a:gsLst>
                <a:lin ang="0" scaled="1"/>
              </a:gradFill>
              <a:ln>
                <a:noFill/>
              </a:ln>
              <a:effectLst>
                <a:outerShdw dist="17961" dir="13500000" algn="ctr" rotWithShape="0">
                  <a:srgbClr val="6D87A3"/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endParaRPr lang="ko-KR" altLang="ko-KR" sz="10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76" name="AutoShape 77"/>
            <p:cNvSpPr>
              <a:spLocks noChangeArrowheads="1"/>
            </p:cNvSpPr>
            <p:nvPr/>
          </p:nvSpPr>
          <p:spPr bwMode="auto">
            <a:xfrm>
              <a:off x="1213" y="2342"/>
              <a:ext cx="670" cy="311"/>
            </a:xfrm>
            <a:prstGeom prst="bevel">
              <a:avLst>
                <a:gd name="adj" fmla="val 1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구체화</a:t>
              </a:r>
            </a:p>
          </p:txBody>
        </p:sp>
        <p:sp>
          <p:nvSpPr>
            <p:cNvPr id="82" name="AutoShape 78"/>
            <p:cNvSpPr>
              <a:spLocks noChangeArrowheads="1"/>
            </p:cNvSpPr>
            <p:nvPr/>
          </p:nvSpPr>
          <p:spPr bwMode="auto">
            <a:xfrm flipH="1">
              <a:off x="3283" y="2014"/>
              <a:ext cx="670" cy="311"/>
            </a:xfrm>
            <a:prstGeom prst="bevel">
              <a:avLst>
                <a:gd name="adj" fmla="val 1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인수시험</a:t>
              </a:r>
            </a:p>
          </p:txBody>
        </p:sp>
        <p:sp>
          <p:nvSpPr>
            <p:cNvPr id="83" name="AutoShape 79"/>
            <p:cNvSpPr>
              <a:spLocks noChangeArrowheads="1"/>
            </p:cNvSpPr>
            <p:nvPr/>
          </p:nvSpPr>
          <p:spPr bwMode="auto">
            <a:xfrm flipH="1">
              <a:off x="2420" y="2350"/>
              <a:ext cx="765" cy="311"/>
            </a:xfrm>
            <a:prstGeom prst="bevel">
              <a:avLst>
                <a:gd name="adj" fmla="val 1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통합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시스템시험</a:t>
              </a:r>
            </a:p>
          </p:txBody>
        </p:sp>
        <p:sp>
          <p:nvSpPr>
            <p:cNvPr id="84" name="AutoShape 80"/>
            <p:cNvSpPr>
              <a:spLocks noChangeArrowheads="1"/>
            </p:cNvSpPr>
            <p:nvPr/>
          </p:nvSpPr>
          <p:spPr bwMode="auto">
            <a:xfrm>
              <a:off x="1778" y="2752"/>
              <a:ext cx="765" cy="312"/>
            </a:xfrm>
            <a:prstGeom prst="bevel">
              <a:avLst>
                <a:gd name="adj" fmla="val 1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구축</a:t>
              </a:r>
            </a:p>
          </p:txBody>
        </p:sp>
        <p:sp>
          <p:nvSpPr>
            <p:cNvPr id="85" name="AutoShape 76"/>
            <p:cNvSpPr>
              <a:spLocks noChangeArrowheads="1"/>
            </p:cNvSpPr>
            <p:nvPr/>
          </p:nvSpPr>
          <p:spPr bwMode="auto">
            <a:xfrm>
              <a:off x="432" y="2029"/>
              <a:ext cx="670" cy="311"/>
            </a:xfrm>
            <a:prstGeom prst="bevel">
              <a:avLst>
                <a:gd name="adj" fmla="val 125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도입</a:t>
              </a:r>
            </a:p>
          </p:txBody>
        </p:sp>
        <p:grpSp>
          <p:nvGrpSpPr>
            <p:cNvPr id="86" name="Group 129"/>
            <p:cNvGrpSpPr>
              <a:grpSpLocks/>
            </p:cNvGrpSpPr>
            <p:nvPr/>
          </p:nvGrpSpPr>
          <p:grpSpPr bwMode="auto">
            <a:xfrm>
              <a:off x="442" y="4111"/>
              <a:ext cx="227" cy="250"/>
              <a:chOff x="323" y="3909"/>
              <a:chExt cx="227" cy="250"/>
            </a:xfrm>
          </p:grpSpPr>
          <p:sp>
            <p:nvSpPr>
              <p:cNvPr id="93" name="Oval 127" descr="ball001"/>
              <p:cNvSpPr>
                <a:spLocks noChangeArrowheads="1"/>
              </p:cNvSpPr>
              <p:nvPr/>
            </p:nvSpPr>
            <p:spPr bwMode="auto">
              <a:xfrm>
                <a:off x="323" y="3909"/>
                <a:ext cx="227" cy="250"/>
              </a:xfrm>
              <a:prstGeom prst="ellipse">
                <a:avLst/>
              </a:prstGeom>
              <a:blipFill dpi="0" rotWithShape="1">
                <a:blip r:embed="rId2">
                  <a:lum bright="-24000" contrast="18000"/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4" name="Rectangle 128"/>
              <p:cNvSpPr>
                <a:spLocks noChangeArrowheads="1"/>
              </p:cNvSpPr>
              <p:nvPr/>
            </p:nvSpPr>
            <p:spPr bwMode="auto">
              <a:xfrm>
                <a:off x="349" y="3931"/>
                <a:ext cx="168" cy="2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r>
                  <a:rPr lang="en-US" altLang="ko-KR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1</a:t>
                </a:r>
              </a:p>
            </p:txBody>
          </p:sp>
        </p:grpSp>
        <p:grpSp>
          <p:nvGrpSpPr>
            <p:cNvPr id="87" name="Group 130"/>
            <p:cNvGrpSpPr>
              <a:grpSpLocks/>
            </p:cNvGrpSpPr>
            <p:nvPr/>
          </p:nvGrpSpPr>
          <p:grpSpPr bwMode="auto">
            <a:xfrm>
              <a:off x="442" y="4840"/>
              <a:ext cx="227" cy="250"/>
              <a:chOff x="323" y="3909"/>
              <a:chExt cx="227" cy="250"/>
            </a:xfrm>
          </p:grpSpPr>
          <p:sp>
            <p:nvSpPr>
              <p:cNvPr id="91" name="Oval 131" descr="ball001"/>
              <p:cNvSpPr>
                <a:spLocks noChangeArrowheads="1"/>
              </p:cNvSpPr>
              <p:nvPr/>
            </p:nvSpPr>
            <p:spPr bwMode="auto">
              <a:xfrm>
                <a:off x="323" y="3909"/>
                <a:ext cx="227" cy="250"/>
              </a:xfrm>
              <a:prstGeom prst="ellipse">
                <a:avLst/>
              </a:prstGeom>
              <a:blipFill dpi="0" rotWithShape="1">
                <a:blip r:embed="rId2">
                  <a:lum bright="-24000" contrast="18000"/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2" name="Rectangle 132"/>
              <p:cNvSpPr>
                <a:spLocks noChangeArrowheads="1"/>
              </p:cNvSpPr>
              <p:nvPr/>
            </p:nvSpPr>
            <p:spPr bwMode="auto">
              <a:xfrm>
                <a:off x="349" y="3932"/>
                <a:ext cx="168" cy="2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r>
                  <a:rPr lang="en-US" altLang="ko-KR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2</a:t>
                </a:r>
              </a:p>
            </p:txBody>
          </p:sp>
        </p:grpSp>
        <p:grpSp>
          <p:nvGrpSpPr>
            <p:cNvPr id="88" name="Group 133"/>
            <p:cNvGrpSpPr>
              <a:grpSpLocks/>
            </p:cNvGrpSpPr>
            <p:nvPr/>
          </p:nvGrpSpPr>
          <p:grpSpPr bwMode="auto">
            <a:xfrm>
              <a:off x="442" y="5520"/>
              <a:ext cx="227" cy="250"/>
              <a:chOff x="323" y="3909"/>
              <a:chExt cx="227" cy="250"/>
            </a:xfrm>
          </p:grpSpPr>
          <p:sp>
            <p:nvSpPr>
              <p:cNvPr id="89" name="Oval 134" descr="ball001"/>
              <p:cNvSpPr>
                <a:spLocks noChangeArrowheads="1"/>
              </p:cNvSpPr>
              <p:nvPr/>
            </p:nvSpPr>
            <p:spPr bwMode="auto">
              <a:xfrm>
                <a:off x="323" y="3909"/>
                <a:ext cx="227" cy="250"/>
              </a:xfrm>
              <a:prstGeom prst="ellipse">
                <a:avLst/>
              </a:prstGeom>
              <a:blipFill dpi="0" rotWithShape="1">
                <a:blip r:embed="rId2">
                  <a:lum bright="-24000" contrast="18000"/>
                </a:blip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0" name="Rectangle 135"/>
              <p:cNvSpPr>
                <a:spLocks noChangeArrowheads="1"/>
              </p:cNvSpPr>
              <p:nvPr/>
            </p:nvSpPr>
            <p:spPr bwMode="auto">
              <a:xfrm>
                <a:off x="349" y="3936"/>
                <a:ext cx="168" cy="20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7961" dir="2700000" algn="ctr" rotWithShape="0">
                  <a:schemeClr val="bg1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5000"/>
                  </a:lnSpc>
                  <a:spcBef>
                    <a:spcPct val="10000"/>
                  </a:spcBef>
                  <a:buSzPct val="80000"/>
                </a:pPr>
                <a:r>
                  <a:rPr lang="en-US" altLang="ko-KR" sz="1100" dirty="0">
                    <a:solidFill>
                      <a:srgbClr val="000000"/>
                    </a:solidFill>
                    <a:latin typeface="+mn-ea"/>
                    <a:ea typeface="+mn-ea"/>
                  </a:rPr>
                  <a:t>3</a:t>
                </a:r>
              </a:p>
            </p:txBody>
          </p:sp>
        </p:grpSp>
      </p:grpSp>
      <p:sp>
        <p:nvSpPr>
          <p:cNvPr id="112" name="Rectangle 63"/>
          <p:cNvSpPr>
            <a:spLocks noChangeArrowheads="1"/>
          </p:cNvSpPr>
          <p:nvPr/>
        </p:nvSpPr>
        <p:spPr bwMode="auto">
          <a:xfrm>
            <a:off x="392113" y="3306770"/>
            <a:ext cx="6048375" cy="5715000"/>
          </a:xfrm>
          <a:prstGeom prst="rect">
            <a:avLst/>
          </a:prstGeom>
          <a:noFill/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6000" tIns="4680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3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품질보증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4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</a:t>
            </a:r>
          </a:p>
        </p:txBody>
      </p:sp>
      <p:sp>
        <p:nvSpPr>
          <p:cNvPr id="115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9.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</p:spTree>
    <p:extLst>
      <p:ext uri="{BB962C8B-B14F-4D97-AF65-F5344CB8AC3E}">
        <p14:creationId xmlns:p14="http://schemas.microsoft.com/office/powerpoint/2010/main" val="25680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3" y="694469"/>
            <a:ext cx="975712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9.5. </a:t>
            </a:r>
            <a:r>
              <a:rPr lang="ko-KR" altLang="en-US" dirty="0">
                <a:latin typeface="+mn-ea"/>
                <a:ea typeface="+mn-ea"/>
              </a:rPr>
              <a:t>품질평가방안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9.5.2. </a:t>
            </a:r>
            <a:r>
              <a:rPr lang="ko-KR" altLang="en-US" sz="1600" dirty="0" smtClean="0">
                <a:latin typeface="+mn-ea"/>
                <a:ea typeface="+mn-ea"/>
              </a:rPr>
              <a:t>품질평가 절차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47013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품질평가절차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113" name="Group 60"/>
          <p:cNvGrpSpPr>
            <a:grpSpLocks/>
          </p:cNvGrpSpPr>
          <p:nvPr/>
        </p:nvGrpSpPr>
        <p:grpSpPr bwMode="auto">
          <a:xfrm>
            <a:off x="517525" y="2095289"/>
            <a:ext cx="5795963" cy="7065962"/>
            <a:chOff x="329" y="1494"/>
            <a:chExt cx="3730" cy="4274"/>
          </a:xfrm>
        </p:grpSpPr>
        <p:grpSp>
          <p:nvGrpSpPr>
            <p:cNvPr id="114" name="Group 170"/>
            <p:cNvGrpSpPr>
              <a:grpSpLocks/>
            </p:cNvGrpSpPr>
            <p:nvPr/>
          </p:nvGrpSpPr>
          <p:grpSpPr bwMode="auto">
            <a:xfrm>
              <a:off x="1648" y="1494"/>
              <a:ext cx="1156" cy="209"/>
              <a:chOff x="1434" y="4283"/>
              <a:chExt cx="1440" cy="243"/>
            </a:xfrm>
          </p:grpSpPr>
          <p:pic>
            <p:nvPicPr>
              <p:cNvPr id="161" name="Picture 171" descr="box19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4283"/>
                <a:ext cx="1440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2" name="Rectangle 172"/>
              <p:cNvSpPr>
                <a:spLocks noChangeArrowheads="1"/>
              </p:cNvSpPr>
              <p:nvPr/>
            </p:nvSpPr>
            <p:spPr bwMode="auto">
              <a:xfrm>
                <a:off x="1510" y="4289"/>
                <a:ext cx="1298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115" tIns="63558" rIns="127115" bIns="63558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2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평가절차 내용</a:t>
                </a:r>
              </a:p>
            </p:txBody>
          </p:sp>
        </p:grpSp>
        <p:grpSp>
          <p:nvGrpSpPr>
            <p:cNvPr id="115" name="Group 173"/>
            <p:cNvGrpSpPr>
              <a:grpSpLocks/>
            </p:cNvGrpSpPr>
            <p:nvPr/>
          </p:nvGrpSpPr>
          <p:grpSpPr bwMode="auto">
            <a:xfrm>
              <a:off x="2914" y="1494"/>
              <a:ext cx="1090" cy="209"/>
              <a:chOff x="1434" y="4283"/>
              <a:chExt cx="1440" cy="243"/>
            </a:xfrm>
          </p:grpSpPr>
          <p:pic>
            <p:nvPicPr>
              <p:cNvPr id="159" name="Picture 174" descr="box19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4283"/>
                <a:ext cx="1440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0" name="Rectangle 175"/>
              <p:cNvSpPr>
                <a:spLocks noChangeArrowheads="1"/>
              </p:cNvSpPr>
              <p:nvPr/>
            </p:nvSpPr>
            <p:spPr bwMode="auto">
              <a:xfrm>
                <a:off x="1510" y="4289"/>
                <a:ext cx="1298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115" tIns="63558" rIns="127115" bIns="63558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2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평가방법</a:t>
                </a:r>
              </a:p>
            </p:txBody>
          </p:sp>
        </p:grpSp>
        <p:grpSp>
          <p:nvGrpSpPr>
            <p:cNvPr id="116" name="Group 112"/>
            <p:cNvGrpSpPr>
              <a:grpSpLocks/>
            </p:cNvGrpSpPr>
            <p:nvPr/>
          </p:nvGrpSpPr>
          <p:grpSpPr bwMode="auto">
            <a:xfrm>
              <a:off x="421" y="1494"/>
              <a:ext cx="1156" cy="209"/>
              <a:chOff x="1434" y="4283"/>
              <a:chExt cx="1440" cy="243"/>
            </a:xfrm>
          </p:grpSpPr>
          <p:pic>
            <p:nvPicPr>
              <p:cNvPr id="157" name="Picture 113" descr="box19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4" y="4283"/>
                <a:ext cx="1440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8" name="Rectangle 114"/>
              <p:cNvSpPr>
                <a:spLocks noChangeArrowheads="1"/>
              </p:cNvSpPr>
              <p:nvPr/>
            </p:nvSpPr>
            <p:spPr bwMode="auto">
              <a:xfrm>
                <a:off x="1510" y="4289"/>
                <a:ext cx="1298" cy="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115" tIns="63558" rIns="127115" bIns="63558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r>
                  <a:rPr lang="ko-KR" altLang="en-US" sz="1200" b="1" dirty="0">
                    <a:solidFill>
                      <a:srgbClr val="000000"/>
                    </a:solidFill>
                    <a:latin typeface="+mn-ea"/>
                    <a:ea typeface="+mn-ea"/>
                  </a:rPr>
                  <a:t>평가절차</a:t>
                </a:r>
              </a:p>
            </p:txBody>
          </p:sp>
        </p:grpSp>
        <p:sp>
          <p:nvSpPr>
            <p:cNvPr id="117" name="Rectangle 115"/>
            <p:cNvSpPr>
              <a:spLocks noChangeArrowheads="1"/>
            </p:cNvSpPr>
            <p:nvPr/>
          </p:nvSpPr>
          <p:spPr bwMode="auto">
            <a:xfrm>
              <a:off x="329" y="1680"/>
              <a:ext cx="3730" cy="4088"/>
            </a:xfrm>
            <a:prstGeom prst="rect">
              <a:avLst/>
            </a:prstGeom>
            <a:solidFill>
              <a:srgbClr val="DFF4FD"/>
            </a:solidFill>
            <a:ln w="9525" algn="ctr">
              <a:solidFill>
                <a:srgbClr val="7BB0FF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8" name="Rectangle 116"/>
            <p:cNvSpPr>
              <a:spLocks noChangeArrowheads="1"/>
            </p:cNvSpPr>
            <p:nvPr/>
          </p:nvSpPr>
          <p:spPr bwMode="auto">
            <a:xfrm>
              <a:off x="414" y="1729"/>
              <a:ext cx="1152" cy="395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7BB0FF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pic>
          <p:nvPicPr>
            <p:cNvPr id="119" name="Picture 118" descr="형의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" y="1749"/>
              <a:ext cx="439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Rectangle 152"/>
            <p:cNvSpPr>
              <a:spLocks noChangeArrowheads="1"/>
            </p:cNvSpPr>
            <p:nvPr/>
          </p:nvSpPr>
          <p:spPr bwMode="auto">
            <a:xfrm>
              <a:off x="1621" y="1729"/>
              <a:ext cx="1218" cy="395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7BB0FF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2" name="Rectangle 153"/>
            <p:cNvSpPr>
              <a:spLocks noChangeArrowheads="1"/>
            </p:cNvSpPr>
            <p:nvPr/>
          </p:nvSpPr>
          <p:spPr bwMode="auto">
            <a:xfrm>
              <a:off x="2886" y="1729"/>
              <a:ext cx="1127" cy="395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7BB0FF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3" name="Rectangle 154" descr="2"/>
            <p:cNvSpPr>
              <a:spLocks noChangeArrowheads="1"/>
            </p:cNvSpPr>
            <p:nvPr/>
          </p:nvSpPr>
          <p:spPr bwMode="gray">
            <a:xfrm>
              <a:off x="1703" y="2093"/>
              <a:ext cx="1053" cy="659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3175" algn="ctr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54000" tIns="0" rIns="5400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4" name="Rectangle 155" descr="2"/>
            <p:cNvSpPr>
              <a:spLocks noChangeArrowheads="1"/>
            </p:cNvSpPr>
            <p:nvPr/>
          </p:nvSpPr>
          <p:spPr bwMode="gray">
            <a:xfrm>
              <a:off x="1703" y="2997"/>
              <a:ext cx="1053" cy="659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3175" algn="ctr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54000" tIns="0" rIns="5400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5" name="Rectangle 156" descr="2"/>
            <p:cNvSpPr>
              <a:spLocks noChangeArrowheads="1"/>
            </p:cNvSpPr>
            <p:nvPr/>
          </p:nvSpPr>
          <p:spPr bwMode="gray">
            <a:xfrm>
              <a:off x="1703" y="3859"/>
              <a:ext cx="1053" cy="659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3175" algn="ctr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54000" tIns="0" rIns="5400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6" name="Rectangle 157" descr="2"/>
            <p:cNvSpPr>
              <a:spLocks noChangeArrowheads="1"/>
            </p:cNvSpPr>
            <p:nvPr/>
          </p:nvSpPr>
          <p:spPr bwMode="gray">
            <a:xfrm>
              <a:off x="1703" y="4721"/>
              <a:ext cx="1053" cy="659"/>
            </a:xfrm>
            <a:prstGeom prst="rect">
              <a:avLst/>
            </a:prstGeom>
            <a:blipFill dpi="0" rotWithShape="0">
              <a:blip r:embed="rId4"/>
              <a:srcRect/>
              <a:stretch>
                <a:fillRect/>
              </a:stretch>
            </a:blipFill>
            <a:ln w="3175" algn="ctr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54000" tIns="0" rIns="5400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127" name="Group 158"/>
            <p:cNvGrpSpPr>
              <a:grpSpLocks/>
            </p:cNvGrpSpPr>
            <p:nvPr/>
          </p:nvGrpSpPr>
          <p:grpSpPr bwMode="auto">
            <a:xfrm>
              <a:off x="2966" y="2107"/>
              <a:ext cx="982" cy="615"/>
              <a:chOff x="2921" y="2439"/>
              <a:chExt cx="496" cy="274"/>
            </a:xfrm>
          </p:grpSpPr>
          <p:pic>
            <p:nvPicPr>
              <p:cNvPr id="155" name="Picture 159" descr="img181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8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1" y="2439"/>
                <a:ext cx="496" cy="274"/>
              </a:xfrm>
              <a:prstGeom prst="rect">
                <a:avLst/>
              </a:prstGeom>
              <a:noFill/>
              <a:ln w="6350">
                <a:solidFill>
                  <a:srgbClr val="B2B2B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6" name="AutoShape 160"/>
              <p:cNvSpPr>
                <a:spLocks noChangeArrowheads="1"/>
              </p:cNvSpPr>
              <p:nvPr/>
            </p:nvSpPr>
            <p:spPr bwMode="auto">
              <a:xfrm>
                <a:off x="2959" y="2490"/>
                <a:ext cx="420" cy="172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1000" b="1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28" name="Group 161"/>
            <p:cNvGrpSpPr>
              <a:grpSpLocks/>
            </p:cNvGrpSpPr>
            <p:nvPr/>
          </p:nvGrpSpPr>
          <p:grpSpPr bwMode="auto">
            <a:xfrm>
              <a:off x="2966" y="2997"/>
              <a:ext cx="982" cy="615"/>
              <a:chOff x="2921" y="2439"/>
              <a:chExt cx="496" cy="274"/>
            </a:xfrm>
          </p:grpSpPr>
          <p:pic>
            <p:nvPicPr>
              <p:cNvPr id="153" name="Picture 162" descr="img181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8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1" y="2439"/>
                <a:ext cx="496" cy="274"/>
              </a:xfrm>
              <a:prstGeom prst="rect">
                <a:avLst/>
              </a:prstGeom>
              <a:noFill/>
              <a:ln w="6350">
                <a:solidFill>
                  <a:srgbClr val="B2B2B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4" name="AutoShape 163"/>
              <p:cNvSpPr>
                <a:spLocks noChangeArrowheads="1"/>
              </p:cNvSpPr>
              <p:nvPr/>
            </p:nvSpPr>
            <p:spPr bwMode="auto">
              <a:xfrm>
                <a:off x="2959" y="2490"/>
                <a:ext cx="420" cy="172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1200" b="1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29" name="Group 164"/>
            <p:cNvGrpSpPr>
              <a:grpSpLocks/>
            </p:cNvGrpSpPr>
            <p:nvPr/>
          </p:nvGrpSpPr>
          <p:grpSpPr bwMode="auto">
            <a:xfrm>
              <a:off x="2966" y="3905"/>
              <a:ext cx="982" cy="615"/>
              <a:chOff x="2921" y="2439"/>
              <a:chExt cx="496" cy="274"/>
            </a:xfrm>
          </p:grpSpPr>
          <p:pic>
            <p:nvPicPr>
              <p:cNvPr id="151" name="Picture 165" descr="img181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8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1" y="2439"/>
                <a:ext cx="496" cy="274"/>
              </a:xfrm>
              <a:prstGeom prst="rect">
                <a:avLst/>
              </a:prstGeom>
              <a:noFill/>
              <a:ln w="6350">
                <a:solidFill>
                  <a:srgbClr val="B2B2B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2" name="AutoShape 166"/>
              <p:cNvSpPr>
                <a:spLocks noChangeArrowheads="1"/>
              </p:cNvSpPr>
              <p:nvPr/>
            </p:nvSpPr>
            <p:spPr bwMode="auto">
              <a:xfrm>
                <a:off x="2959" y="2490"/>
                <a:ext cx="420" cy="172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1200" b="1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30" name="Group 167"/>
            <p:cNvGrpSpPr>
              <a:grpSpLocks/>
            </p:cNvGrpSpPr>
            <p:nvPr/>
          </p:nvGrpSpPr>
          <p:grpSpPr bwMode="auto">
            <a:xfrm>
              <a:off x="2966" y="4721"/>
              <a:ext cx="982" cy="615"/>
              <a:chOff x="2921" y="2439"/>
              <a:chExt cx="496" cy="274"/>
            </a:xfrm>
          </p:grpSpPr>
          <p:pic>
            <p:nvPicPr>
              <p:cNvPr id="149" name="Picture 168" descr="img181"/>
              <p:cNvPicPr>
                <a:picLocks noChangeAspect="1" noChangeArrowheads="1"/>
              </p:cNvPicPr>
              <p:nvPr/>
            </p:nvPicPr>
            <p:blipFill>
              <a:blip r:embed="rId5" cstate="print">
                <a:lum bright="18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1" y="2439"/>
                <a:ext cx="496" cy="274"/>
              </a:xfrm>
              <a:prstGeom prst="rect">
                <a:avLst/>
              </a:prstGeom>
              <a:noFill/>
              <a:ln w="6350">
                <a:solidFill>
                  <a:srgbClr val="B2B2B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0" name="AutoShape 169"/>
              <p:cNvSpPr>
                <a:spLocks noChangeArrowheads="1"/>
              </p:cNvSpPr>
              <p:nvPr/>
            </p:nvSpPr>
            <p:spPr bwMode="auto">
              <a:xfrm>
                <a:off x="2959" y="2490"/>
                <a:ext cx="420" cy="172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>
                <a:lvl1pPr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8572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8572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1000" b="1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31" name="Rectangle 95"/>
            <p:cNvSpPr>
              <a:spLocks noChangeArrowheads="1"/>
            </p:cNvSpPr>
            <p:nvPr/>
          </p:nvSpPr>
          <p:spPr bwMode="auto">
            <a:xfrm>
              <a:off x="1740" y="2097"/>
              <a:ext cx="1113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 anchor="ctr"/>
            <a:lstStyle>
              <a:lvl1pPr marL="101600" indent="-101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프로젝트 특성에 맞는 </a:t>
              </a:r>
              <a:endParaRPr lang="en-US" altLang="ko-KR" sz="10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</a:pP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 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평가 계획 수립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품질요소 및 기준의 설정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평가기법의 선택</a:t>
              </a:r>
            </a:p>
          </p:txBody>
        </p:sp>
        <p:sp>
          <p:nvSpPr>
            <p:cNvPr id="132" name="Rectangle 97"/>
            <p:cNvSpPr>
              <a:spLocks noChangeArrowheads="1"/>
            </p:cNvSpPr>
            <p:nvPr/>
          </p:nvSpPr>
          <p:spPr bwMode="auto">
            <a:xfrm>
              <a:off x="1711" y="3010"/>
              <a:ext cx="1187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101600" indent="-101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평가항목 정의 및 평가</a:t>
              </a:r>
              <a:b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</a:b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점검표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판정기준의 설정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평가기법의 선택</a:t>
              </a:r>
            </a:p>
          </p:txBody>
        </p:sp>
        <p:sp>
          <p:nvSpPr>
            <p:cNvPr id="133" name="Rectangle 100"/>
            <p:cNvSpPr>
              <a:spLocks noChangeArrowheads="1"/>
            </p:cNvSpPr>
            <p:nvPr/>
          </p:nvSpPr>
          <p:spPr bwMode="auto">
            <a:xfrm>
              <a:off x="1728" y="3867"/>
              <a:ext cx="1113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101600" indent="-101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평가방법의 선정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개발과정의 평가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개발산출물의 평가</a:t>
              </a:r>
            </a:p>
          </p:txBody>
        </p:sp>
        <p:sp>
          <p:nvSpPr>
            <p:cNvPr id="134" name="Rectangle 103"/>
            <p:cNvSpPr>
              <a:spLocks noChangeArrowheads="1"/>
            </p:cNvSpPr>
            <p:nvPr/>
          </p:nvSpPr>
          <p:spPr bwMode="auto">
            <a:xfrm>
              <a:off x="1728" y="4721"/>
              <a:ext cx="1113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101600" indent="-101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품질의 문제점 분석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수정사항 심의</a:t>
              </a:r>
            </a:p>
            <a:p>
              <a:pPr eaLnBrk="1" hangingPunct="1">
                <a:lnSpc>
                  <a:spcPct val="130000"/>
                </a:lnSpc>
                <a:buClr>
                  <a:srgbClr val="003366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시정조치</a:t>
              </a:r>
            </a:p>
          </p:txBody>
        </p:sp>
        <p:sp>
          <p:nvSpPr>
            <p:cNvPr id="135" name="Rectangle 104"/>
            <p:cNvSpPr>
              <a:spLocks noChangeArrowheads="1"/>
            </p:cNvSpPr>
            <p:nvPr/>
          </p:nvSpPr>
          <p:spPr bwMode="auto">
            <a:xfrm>
              <a:off x="3040" y="2137"/>
              <a:ext cx="860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품질요소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품질기준</a:t>
              </a:r>
            </a:p>
          </p:txBody>
        </p:sp>
        <p:sp>
          <p:nvSpPr>
            <p:cNvPr id="136" name="Rectangle 105"/>
            <p:cNvSpPr>
              <a:spLocks noChangeArrowheads="1"/>
            </p:cNvSpPr>
            <p:nvPr/>
          </p:nvSpPr>
          <p:spPr bwMode="auto">
            <a:xfrm>
              <a:off x="3024" y="3032"/>
              <a:ext cx="860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품질평가</a:t>
              </a:r>
              <a:endParaRPr lang="en-US" altLang="ko-KR" sz="11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점검표</a:t>
              </a:r>
            </a:p>
          </p:txBody>
        </p:sp>
        <p:sp>
          <p:nvSpPr>
            <p:cNvPr id="137" name="Rectangle 106"/>
            <p:cNvSpPr>
              <a:spLocks noChangeArrowheads="1"/>
            </p:cNvSpPr>
            <p:nvPr/>
          </p:nvSpPr>
          <p:spPr bwMode="auto">
            <a:xfrm>
              <a:off x="3032" y="3917"/>
              <a:ext cx="860" cy="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평가된 품질평가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점검표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품질평가집계표</a:t>
              </a:r>
            </a:p>
          </p:txBody>
        </p:sp>
        <p:sp>
          <p:nvSpPr>
            <p:cNvPr id="138" name="Rectangle 107"/>
            <p:cNvSpPr>
              <a:spLocks noChangeArrowheads="1"/>
            </p:cNvSpPr>
            <p:nvPr/>
          </p:nvSpPr>
          <p:spPr bwMode="auto">
            <a:xfrm>
              <a:off x="3032" y="4742"/>
              <a:ext cx="860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시정조치요구서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품질평가결과서</a:t>
              </a:r>
            </a:p>
          </p:txBody>
        </p:sp>
        <p:sp>
          <p:nvSpPr>
            <p:cNvPr id="139" name="AutoShape 49"/>
            <p:cNvSpPr>
              <a:spLocks noChangeArrowheads="1"/>
            </p:cNvSpPr>
            <p:nvPr/>
          </p:nvSpPr>
          <p:spPr bwMode="auto">
            <a:xfrm rot="5400000">
              <a:off x="659" y="1954"/>
              <a:ext cx="667" cy="1000"/>
            </a:xfrm>
            <a:prstGeom prst="chevron">
              <a:avLst>
                <a:gd name="adj" fmla="val 16986"/>
              </a:avLst>
            </a:prstGeom>
            <a:gradFill rotWithShape="1">
              <a:gsLst>
                <a:gs pos="0">
                  <a:srgbClr val="7BA8D5"/>
                </a:gs>
                <a:gs pos="100000">
                  <a:srgbClr val="526F8D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4A658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0" name="AutoShape 50"/>
            <p:cNvSpPr>
              <a:spLocks noChangeArrowheads="1"/>
            </p:cNvSpPr>
            <p:nvPr/>
          </p:nvSpPr>
          <p:spPr bwMode="auto">
            <a:xfrm rot="5400000">
              <a:off x="659" y="2859"/>
              <a:ext cx="667" cy="1000"/>
            </a:xfrm>
            <a:prstGeom prst="chevron">
              <a:avLst>
                <a:gd name="adj" fmla="val 16986"/>
              </a:avLst>
            </a:prstGeom>
            <a:gradFill rotWithShape="1">
              <a:gsLst>
                <a:gs pos="0">
                  <a:srgbClr val="7BA8D5"/>
                </a:gs>
                <a:gs pos="100000">
                  <a:srgbClr val="526F8D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4A658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1" name="AutoShape 51"/>
            <p:cNvSpPr>
              <a:spLocks noChangeArrowheads="1"/>
            </p:cNvSpPr>
            <p:nvPr/>
          </p:nvSpPr>
          <p:spPr bwMode="auto">
            <a:xfrm rot="5400000">
              <a:off x="659" y="3764"/>
              <a:ext cx="667" cy="1000"/>
            </a:xfrm>
            <a:prstGeom prst="chevron">
              <a:avLst>
                <a:gd name="adj" fmla="val 16986"/>
              </a:avLst>
            </a:prstGeom>
            <a:gradFill rotWithShape="1">
              <a:gsLst>
                <a:gs pos="0">
                  <a:srgbClr val="7BA8D5"/>
                </a:gs>
                <a:gs pos="100000">
                  <a:srgbClr val="526F8D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4A658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2" name="AutoShape 52"/>
            <p:cNvSpPr>
              <a:spLocks noChangeArrowheads="1"/>
            </p:cNvSpPr>
            <p:nvPr/>
          </p:nvSpPr>
          <p:spPr bwMode="auto">
            <a:xfrm rot="5400000">
              <a:off x="659" y="4621"/>
              <a:ext cx="667" cy="1000"/>
            </a:xfrm>
            <a:prstGeom prst="chevron">
              <a:avLst>
                <a:gd name="adj" fmla="val 16986"/>
              </a:avLst>
            </a:prstGeom>
            <a:gradFill rotWithShape="1">
              <a:gsLst>
                <a:gs pos="0">
                  <a:srgbClr val="7BA8D5"/>
                </a:gs>
                <a:gs pos="100000">
                  <a:srgbClr val="526F8D"/>
                </a:gs>
              </a:gsLst>
              <a:lin ang="5400000" scaled="1"/>
            </a:gradFill>
            <a:ln>
              <a:noFill/>
            </a:ln>
            <a:effectLst>
              <a:prstShdw prst="shdw17" dist="17961" dir="2700000">
                <a:srgbClr val="4A6580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3" name="Text Box 53"/>
            <p:cNvSpPr txBox="1">
              <a:spLocks noChangeArrowheads="1"/>
            </p:cNvSpPr>
            <p:nvPr/>
          </p:nvSpPr>
          <p:spPr bwMode="auto">
            <a:xfrm>
              <a:off x="588" y="2275"/>
              <a:ext cx="809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품질평가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계획</a:t>
              </a:r>
            </a:p>
          </p:txBody>
        </p:sp>
        <p:sp>
          <p:nvSpPr>
            <p:cNvPr id="144" name="Text Box 54"/>
            <p:cNvSpPr txBox="1">
              <a:spLocks noChangeArrowheads="1"/>
            </p:cNvSpPr>
            <p:nvPr/>
          </p:nvSpPr>
          <p:spPr bwMode="auto">
            <a:xfrm>
              <a:off x="588" y="3180"/>
              <a:ext cx="809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평가기준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설정</a:t>
              </a:r>
            </a:p>
          </p:txBody>
        </p:sp>
        <p:sp>
          <p:nvSpPr>
            <p:cNvPr id="145" name="Text Box 55"/>
            <p:cNvSpPr txBox="1">
              <a:spLocks noChangeArrowheads="1"/>
            </p:cNvSpPr>
            <p:nvPr/>
          </p:nvSpPr>
          <p:spPr bwMode="auto">
            <a:xfrm>
              <a:off x="588" y="4160"/>
              <a:ext cx="8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품질평가</a:t>
              </a:r>
            </a:p>
          </p:txBody>
        </p:sp>
        <p:sp>
          <p:nvSpPr>
            <p:cNvPr id="146" name="Text Box 56"/>
            <p:cNvSpPr txBox="1">
              <a:spLocks noChangeArrowheads="1"/>
            </p:cNvSpPr>
            <p:nvPr/>
          </p:nvSpPr>
          <p:spPr bwMode="auto">
            <a:xfrm>
              <a:off x="588" y="4941"/>
              <a:ext cx="809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분석 및 </a:t>
              </a:r>
            </a:p>
            <a:p>
              <a:pPr algn="ctr" eaLnBrk="1" hangingPunct="1">
                <a:lnSpc>
                  <a:spcPct val="150000"/>
                </a:lnSpc>
                <a:buSzPct val="80000"/>
              </a:pPr>
              <a:r>
                <a:rPr lang="ko-KR" altLang="en-US" sz="1300" b="1" dirty="0">
                  <a:solidFill>
                    <a:srgbClr val="FFFFFF"/>
                  </a:solidFill>
                  <a:latin typeface="+mn-ea"/>
                  <a:ea typeface="+mn-ea"/>
                </a:rPr>
                <a:t>시정조치</a:t>
              </a:r>
            </a:p>
          </p:txBody>
        </p:sp>
        <p:cxnSp>
          <p:nvCxnSpPr>
            <p:cNvPr id="147" name="AutoShape 57"/>
            <p:cNvCxnSpPr>
              <a:cxnSpLocks noChangeShapeType="1"/>
              <a:stCxn id="142" idx="3"/>
              <a:endCxn id="141" idx="2"/>
            </p:cNvCxnSpPr>
            <p:nvPr/>
          </p:nvCxnSpPr>
          <p:spPr bwMode="auto">
            <a:xfrm rot="16200000" flipV="1">
              <a:off x="120" y="4580"/>
              <a:ext cx="1248" cy="500"/>
            </a:xfrm>
            <a:prstGeom prst="bentConnector4">
              <a:avLst>
                <a:gd name="adj1" fmla="val -11458"/>
                <a:gd name="adj2" fmla="val 129000"/>
              </a:avLst>
            </a:prstGeom>
            <a:noFill/>
            <a:ln w="28575">
              <a:solidFill>
                <a:srgbClr val="336699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8" name="AutoShape 58"/>
            <p:cNvCxnSpPr>
              <a:cxnSpLocks noChangeShapeType="1"/>
              <a:stCxn id="142" idx="3"/>
              <a:endCxn id="140" idx="2"/>
            </p:cNvCxnSpPr>
            <p:nvPr/>
          </p:nvCxnSpPr>
          <p:spPr bwMode="auto">
            <a:xfrm rot="16200000" flipV="1">
              <a:off x="-333" y="4128"/>
              <a:ext cx="2153" cy="500"/>
            </a:xfrm>
            <a:prstGeom prst="bentConnector4">
              <a:avLst>
                <a:gd name="adj1" fmla="val -6644"/>
                <a:gd name="adj2" fmla="val 129000"/>
              </a:avLst>
            </a:prstGeom>
            <a:noFill/>
            <a:ln w="28575">
              <a:solidFill>
                <a:srgbClr val="336699"/>
              </a:solidFill>
              <a:prstDash val="sysDot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" name="Rectangle 59"/>
          <p:cNvSpPr>
            <a:spLocks noChangeArrowheads="1"/>
          </p:cNvSpPr>
          <p:nvPr/>
        </p:nvSpPr>
        <p:spPr bwMode="auto">
          <a:xfrm>
            <a:off x="392113" y="1895264"/>
            <a:ext cx="6048375" cy="7369175"/>
          </a:xfrm>
          <a:prstGeom prst="rect">
            <a:avLst/>
          </a:prstGeom>
          <a:noFill/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6000" tIns="4680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5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품질보증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6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</a:t>
            </a:r>
          </a:p>
        </p:txBody>
      </p:sp>
      <p:sp>
        <p:nvSpPr>
          <p:cNvPr id="67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9.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</p:spTree>
    <p:extLst>
      <p:ext uri="{BB962C8B-B14F-4D97-AF65-F5344CB8AC3E}">
        <p14:creationId xmlns:p14="http://schemas.microsoft.com/office/powerpoint/2010/main" val="105131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4" y="694469"/>
            <a:ext cx="97571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9.5. </a:t>
            </a:r>
            <a:r>
              <a:rPr lang="ko-KR" altLang="en-US" dirty="0" smtClean="0">
                <a:latin typeface="+mn-ea"/>
                <a:ea typeface="+mn-ea"/>
              </a:rPr>
              <a:t>품질평가방안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9.5.3. </a:t>
            </a:r>
            <a:r>
              <a:rPr lang="ko-KR" altLang="en-US" sz="1600" dirty="0" smtClean="0">
                <a:latin typeface="+mn-ea"/>
                <a:ea typeface="+mn-ea"/>
              </a:rPr>
              <a:t>품질평가 흐름도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47013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품질평가 흐름도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66" name="Group 117"/>
          <p:cNvGrpSpPr>
            <a:grpSpLocks/>
          </p:cNvGrpSpPr>
          <p:nvPr/>
        </p:nvGrpSpPr>
        <p:grpSpPr bwMode="auto">
          <a:xfrm>
            <a:off x="2540000" y="2151063"/>
            <a:ext cx="1782763" cy="354012"/>
            <a:chOff x="1434" y="4283"/>
            <a:chExt cx="1440" cy="243"/>
          </a:xfrm>
        </p:grpSpPr>
        <p:pic>
          <p:nvPicPr>
            <p:cNvPr id="67" name="Picture 118" descr="box19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4283"/>
              <a:ext cx="144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Rectangle 119"/>
            <p:cNvSpPr>
              <a:spLocks noChangeArrowheads="1"/>
            </p:cNvSpPr>
            <p:nvPr/>
          </p:nvSpPr>
          <p:spPr bwMode="auto">
            <a:xfrm>
              <a:off x="1510" y="4289"/>
              <a:ext cx="12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115" tIns="63558" rIns="127115" bIns="63558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품질보증팀</a:t>
              </a:r>
            </a:p>
          </p:txBody>
        </p:sp>
      </p:grpSp>
      <p:grpSp>
        <p:nvGrpSpPr>
          <p:cNvPr id="69" name="Group 120"/>
          <p:cNvGrpSpPr>
            <a:grpSpLocks/>
          </p:cNvGrpSpPr>
          <p:nvPr/>
        </p:nvGrpSpPr>
        <p:grpSpPr bwMode="auto">
          <a:xfrm>
            <a:off x="4492625" y="2151063"/>
            <a:ext cx="1679575" cy="354012"/>
            <a:chOff x="1434" y="4283"/>
            <a:chExt cx="1440" cy="243"/>
          </a:xfrm>
        </p:grpSpPr>
        <p:pic>
          <p:nvPicPr>
            <p:cNvPr id="70" name="Picture 121" descr="box19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4283"/>
              <a:ext cx="144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Rectangle 122"/>
            <p:cNvSpPr>
              <a:spLocks noChangeArrowheads="1"/>
            </p:cNvSpPr>
            <p:nvPr/>
          </p:nvSpPr>
          <p:spPr bwMode="auto">
            <a:xfrm>
              <a:off x="1510" y="4289"/>
              <a:ext cx="12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115" tIns="63558" rIns="127115" bIns="63558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평가기준</a:t>
              </a:r>
            </a:p>
          </p:txBody>
        </p:sp>
      </p:grpSp>
      <p:grpSp>
        <p:nvGrpSpPr>
          <p:cNvPr id="72" name="Group 123"/>
          <p:cNvGrpSpPr>
            <a:grpSpLocks/>
          </p:cNvGrpSpPr>
          <p:nvPr/>
        </p:nvGrpSpPr>
        <p:grpSpPr bwMode="auto">
          <a:xfrm>
            <a:off x="647700" y="2151063"/>
            <a:ext cx="1782763" cy="354012"/>
            <a:chOff x="1434" y="4283"/>
            <a:chExt cx="1440" cy="243"/>
          </a:xfrm>
        </p:grpSpPr>
        <p:pic>
          <p:nvPicPr>
            <p:cNvPr id="73" name="Picture 124" descr="box19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" y="4283"/>
              <a:ext cx="144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Rectangle 125"/>
            <p:cNvSpPr>
              <a:spLocks noChangeArrowheads="1"/>
            </p:cNvSpPr>
            <p:nvPr/>
          </p:nvSpPr>
          <p:spPr bwMode="auto">
            <a:xfrm>
              <a:off x="1510" y="4289"/>
              <a:ext cx="1298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115" tIns="63558" rIns="127115" bIns="63558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개발팀</a:t>
              </a:r>
            </a:p>
          </p:txBody>
        </p:sp>
      </p:grpSp>
      <p:sp>
        <p:nvSpPr>
          <p:cNvPr id="75" name="Rectangle 126"/>
          <p:cNvSpPr>
            <a:spLocks noChangeArrowheads="1"/>
          </p:cNvSpPr>
          <p:nvPr/>
        </p:nvSpPr>
        <p:spPr bwMode="auto">
          <a:xfrm>
            <a:off x="519113" y="2465388"/>
            <a:ext cx="5813425" cy="6710362"/>
          </a:xfrm>
          <a:prstGeom prst="rect">
            <a:avLst/>
          </a:prstGeom>
          <a:solidFill>
            <a:srgbClr val="DFF4FD"/>
          </a:solidFill>
          <a:ln w="9525" algn="ctr">
            <a:solidFill>
              <a:srgbClr val="7BB0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2" name="Rectangle 146"/>
          <p:cNvSpPr>
            <a:spLocks noChangeArrowheads="1"/>
          </p:cNvSpPr>
          <p:nvPr/>
        </p:nvSpPr>
        <p:spPr bwMode="auto">
          <a:xfrm>
            <a:off x="617538" y="2601913"/>
            <a:ext cx="1795462" cy="643096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7BB0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3" name="Rectangle 177"/>
          <p:cNvSpPr>
            <a:spLocks noChangeArrowheads="1"/>
          </p:cNvSpPr>
          <p:nvPr/>
        </p:nvSpPr>
        <p:spPr bwMode="auto">
          <a:xfrm>
            <a:off x="4424363" y="2601913"/>
            <a:ext cx="1803400" cy="643096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7BB0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4" name="Rectangle 178"/>
          <p:cNvSpPr>
            <a:spLocks noChangeArrowheads="1"/>
          </p:cNvSpPr>
          <p:nvPr/>
        </p:nvSpPr>
        <p:spPr bwMode="auto">
          <a:xfrm>
            <a:off x="2473325" y="2601913"/>
            <a:ext cx="1878013" cy="6430962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7BB0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5" name="Rectangle 148" descr="2"/>
          <p:cNvSpPr>
            <a:spLocks noChangeArrowheads="1"/>
          </p:cNvSpPr>
          <p:nvPr/>
        </p:nvSpPr>
        <p:spPr bwMode="gray">
          <a:xfrm>
            <a:off x="728663" y="2855913"/>
            <a:ext cx="1370012" cy="471487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86" name="Group 155"/>
          <p:cNvGrpSpPr>
            <a:grpSpLocks/>
          </p:cNvGrpSpPr>
          <p:nvPr/>
        </p:nvGrpSpPr>
        <p:grpSpPr bwMode="auto">
          <a:xfrm>
            <a:off x="4816475" y="4799013"/>
            <a:ext cx="1244600" cy="1951037"/>
            <a:chOff x="2921" y="2439"/>
            <a:chExt cx="496" cy="274"/>
          </a:xfrm>
        </p:grpSpPr>
        <p:pic>
          <p:nvPicPr>
            <p:cNvPr id="87" name="Picture 156" descr="img181"/>
            <p:cNvPicPr>
              <a:picLocks noChangeAspect="1" noChangeArrowheads="1"/>
            </p:cNvPicPr>
            <p:nvPr/>
          </p:nvPicPr>
          <p:blipFill>
            <a:blip r:embed="rId4" cstate="print">
              <a:lum bright="18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1" y="2439"/>
              <a:ext cx="496" cy="274"/>
            </a:xfrm>
            <a:prstGeom prst="rect">
              <a:avLst/>
            </a:prstGeom>
            <a:noFill/>
            <a:ln w="6350">
              <a:solidFill>
                <a:srgbClr val="B2B2B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AutoShape 157"/>
            <p:cNvSpPr>
              <a:spLocks noChangeArrowheads="1"/>
            </p:cNvSpPr>
            <p:nvPr/>
          </p:nvSpPr>
          <p:spPr bwMode="auto">
            <a:xfrm>
              <a:off x="2959" y="2490"/>
              <a:ext cx="420" cy="17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defTabSz="857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857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857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857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857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85725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2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9" name="Rectangle 179" descr="2"/>
          <p:cNvSpPr>
            <a:spLocks noChangeArrowheads="1"/>
          </p:cNvSpPr>
          <p:nvPr/>
        </p:nvSpPr>
        <p:spPr bwMode="gray">
          <a:xfrm>
            <a:off x="728663" y="4697413"/>
            <a:ext cx="1370012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0" name="Rectangle 180" descr="2"/>
          <p:cNvSpPr>
            <a:spLocks noChangeArrowheads="1"/>
          </p:cNvSpPr>
          <p:nvPr/>
        </p:nvSpPr>
        <p:spPr bwMode="gray">
          <a:xfrm>
            <a:off x="728663" y="6380163"/>
            <a:ext cx="1370012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1" name="Rectangle 181" descr="2"/>
          <p:cNvSpPr>
            <a:spLocks noChangeArrowheads="1"/>
          </p:cNvSpPr>
          <p:nvPr/>
        </p:nvSpPr>
        <p:spPr bwMode="gray">
          <a:xfrm>
            <a:off x="728663" y="7223125"/>
            <a:ext cx="1370012" cy="47148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2" name="Rectangle 182" descr="2"/>
          <p:cNvSpPr>
            <a:spLocks noChangeArrowheads="1"/>
          </p:cNvSpPr>
          <p:nvPr/>
        </p:nvSpPr>
        <p:spPr bwMode="gray">
          <a:xfrm>
            <a:off x="728663" y="8215313"/>
            <a:ext cx="1370012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3" name="Rectangle 183" descr="2"/>
          <p:cNvSpPr>
            <a:spLocks noChangeArrowheads="1"/>
          </p:cNvSpPr>
          <p:nvPr/>
        </p:nvSpPr>
        <p:spPr bwMode="gray">
          <a:xfrm>
            <a:off x="2570163" y="6391275"/>
            <a:ext cx="1695450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4" name="Rectangle 184" descr="2"/>
          <p:cNvSpPr>
            <a:spLocks noChangeArrowheads="1"/>
          </p:cNvSpPr>
          <p:nvPr/>
        </p:nvSpPr>
        <p:spPr bwMode="gray">
          <a:xfrm>
            <a:off x="2570163" y="8215313"/>
            <a:ext cx="1695450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5" name="Rectangle 185" descr="2"/>
          <p:cNvSpPr>
            <a:spLocks noChangeArrowheads="1"/>
          </p:cNvSpPr>
          <p:nvPr/>
        </p:nvSpPr>
        <p:spPr bwMode="gray">
          <a:xfrm>
            <a:off x="2570163" y="7223125"/>
            <a:ext cx="1695450" cy="47148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6" name="Rectangle 186" descr="2"/>
          <p:cNvSpPr>
            <a:spLocks noChangeArrowheads="1"/>
          </p:cNvSpPr>
          <p:nvPr/>
        </p:nvSpPr>
        <p:spPr bwMode="gray">
          <a:xfrm>
            <a:off x="2570163" y="4773613"/>
            <a:ext cx="1695450" cy="471487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7" name="Rectangle 187" descr="2"/>
          <p:cNvSpPr>
            <a:spLocks noChangeArrowheads="1"/>
          </p:cNvSpPr>
          <p:nvPr/>
        </p:nvSpPr>
        <p:spPr bwMode="gray">
          <a:xfrm>
            <a:off x="2570163" y="5614988"/>
            <a:ext cx="1695450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8" name="Rectangle 188" descr="2"/>
          <p:cNvSpPr>
            <a:spLocks noChangeArrowheads="1"/>
          </p:cNvSpPr>
          <p:nvPr/>
        </p:nvSpPr>
        <p:spPr bwMode="gray">
          <a:xfrm>
            <a:off x="2570163" y="2860675"/>
            <a:ext cx="1695450" cy="4730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9" name="Rectangle 189" descr="2"/>
          <p:cNvSpPr>
            <a:spLocks noChangeArrowheads="1"/>
          </p:cNvSpPr>
          <p:nvPr/>
        </p:nvSpPr>
        <p:spPr bwMode="gray">
          <a:xfrm>
            <a:off x="2570163" y="3702050"/>
            <a:ext cx="1695450" cy="696913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 w="3175" algn="ctr">
            <a:solidFill>
              <a:srgbClr val="0099CC"/>
            </a:solidFill>
            <a:miter lim="800000"/>
            <a:headEnd/>
            <a:tailEnd/>
          </a:ln>
        </p:spPr>
        <p:txBody>
          <a:bodyPr wrap="none" lIns="54000" tIns="0" rIns="5400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0" name="Rectangle 98"/>
          <p:cNvSpPr>
            <a:spLocks noChangeArrowheads="1"/>
          </p:cNvSpPr>
          <p:nvPr/>
        </p:nvSpPr>
        <p:spPr bwMode="auto">
          <a:xfrm>
            <a:off x="755650" y="2900363"/>
            <a:ext cx="12509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품질평가 의뢰</a:t>
            </a:r>
          </a:p>
        </p:txBody>
      </p:sp>
      <p:sp>
        <p:nvSpPr>
          <p:cNvPr id="101" name="Rectangle 104"/>
          <p:cNvSpPr>
            <a:spLocks noChangeArrowheads="1"/>
          </p:cNvSpPr>
          <p:nvPr/>
        </p:nvSpPr>
        <p:spPr bwMode="auto">
          <a:xfrm>
            <a:off x="755650" y="4765675"/>
            <a:ext cx="12509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평가환경 조성</a:t>
            </a:r>
          </a:p>
        </p:txBody>
      </p:sp>
      <p:sp>
        <p:nvSpPr>
          <p:cNvPr id="102" name="Rectangle 110"/>
          <p:cNvSpPr>
            <a:spLocks noChangeArrowheads="1"/>
          </p:cNvSpPr>
          <p:nvPr/>
        </p:nvSpPr>
        <p:spPr bwMode="auto">
          <a:xfrm>
            <a:off x="4913313" y="4789488"/>
            <a:ext cx="1103312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2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평가기준</a:t>
            </a:r>
          </a:p>
          <a:p>
            <a:pPr algn="ctr" eaLnBrk="1" hangingPunct="1">
              <a:lnSpc>
                <a:spcPct val="12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및</a:t>
            </a:r>
          </a:p>
          <a:p>
            <a:pPr algn="ctr" eaLnBrk="1" hangingPunct="1">
              <a:lnSpc>
                <a:spcPct val="12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품질평가</a:t>
            </a:r>
          </a:p>
          <a:p>
            <a:pPr algn="ctr" eaLnBrk="1" hangingPunct="1">
              <a:lnSpc>
                <a:spcPct val="120000"/>
              </a:lnSpc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점검표</a:t>
            </a:r>
          </a:p>
        </p:txBody>
      </p:sp>
      <p:sp>
        <p:nvSpPr>
          <p:cNvPr id="103" name="Rectangle 116"/>
          <p:cNvSpPr>
            <a:spLocks noChangeArrowheads="1"/>
          </p:cNvSpPr>
          <p:nvPr/>
        </p:nvSpPr>
        <p:spPr bwMode="auto">
          <a:xfrm>
            <a:off x="2595563" y="6462713"/>
            <a:ext cx="17287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품질평가 결과 검토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분석</a:t>
            </a:r>
          </a:p>
        </p:txBody>
      </p:sp>
      <p:sp>
        <p:nvSpPr>
          <p:cNvPr id="104" name="Rectangle 122"/>
          <p:cNvSpPr>
            <a:spLocks noChangeArrowheads="1"/>
          </p:cNvSpPr>
          <p:nvPr/>
        </p:nvSpPr>
        <p:spPr bwMode="auto">
          <a:xfrm>
            <a:off x="755650" y="6361113"/>
            <a:ext cx="12509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품질평가</a:t>
            </a:r>
          </a:p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검토회참여</a:t>
            </a:r>
          </a:p>
        </p:txBody>
      </p:sp>
      <p:sp>
        <p:nvSpPr>
          <p:cNvPr id="105" name="Rectangle 128"/>
          <p:cNvSpPr>
            <a:spLocks noChangeArrowheads="1"/>
          </p:cNvSpPr>
          <p:nvPr/>
        </p:nvSpPr>
        <p:spPr bwMode="auto">
          <a:xfrm>
            <a:off x="755650" y="7216775"/>
            <a:ext cx="12509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평가의견</a:t>
            </a:r>
          </a:p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검토 및 반영</a:t>
            </a:r>
          </a:p>
        </p:txBody>
      </p:sp>
      <p:sp>
        <p:nvSpPr>
          <p:cNvPr id="106" name="Rectangle 134"/>
          <p:cNvSpPr>
            <a:spLocks noChangeArrowheads="1"/>
          </p:cNvSpPr>
          <p:nvPr/>
        </p:nvSpPr>
        <p:spPr bwMode="auto">
          <a:xfrm>
            <a:off x="755650" y="8202613"/>
            <a:ext cx="12509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후속조치 및</a:t>
            </a:r>
          </a:p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결과통보</a:t>
            </a:r>
          </a:p>
        </p:txBody>
      </p:sp>
      <p:sp>
        <p:nvSpPr>
          <p:cNvPr id="107" name="Rectangle 140"/>
          <p:cNvSpPr>
            <a:spLocks noChangeArrowheads="1"/>
          </p:cNvSpPr>
          <p:nvPr/>
        </p:nvSpPr>
        <p:spPr bwMode="auto">
          <a:xfrm>
            <a:off x="2595563" y="7278688"/>
            <a:ext cx="16398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결과통보 및 시정조치 요구</a:t>
            </a:r>
          </a:p>
        </p:txBody>
      </p:sp>
      <p:sp>
        <p:nvSpPr>
          <p:cNvPr id="108" name="Rectangle 146"/>
          <p:cNvSpPr>
            <a:spLocks noChangeArrowheads="1"/>
          </p:cNvSpPr>
          <p:nvPr/>
        </p:nvSpPr>
        <p:spPr bwMode="auto">
          <a:xfrm>
            <a:off x="2595563" y="8301038"/>
            <a:ext cx="16398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평가결과 유지보수</a:t>
            </a:r>
          </a:p>
        </p:txBody>
      </p:sp>
      <p:sp>
        <p:nvSpPr>
          <p:cNvPr id="109" name="Rectangle 152"/>
          <p:cNvSpPr>
            <a:spLocks noChangeArrowheads="1"/>
          </p:cNvSpPr>
          <p:nvPr/>
        </p:nvSpPr>
        <p:spPr bwMode="auto">
          <a:xfrm>
            <a:off x="2595563" y="2898775"/>
            <a:ext cx="17287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접수</a:t>
            </a:r>
          </a:p>
        </p:txBody>
      </p:sp>
      <p:sp>
        <p:nvSpPr>
          <p:cNvPr id="110" name="Rectangle 158"/>
          <p:cNvSpPr>
            <a:spLocks noChangeArrowheads="1"/>
          </p:cNvSpPr>
          <p:nvPr/>
        </p:nvSpPr>
        <p:spPr bwMode="auto">
          <a:xfrm>
            <a:off x="2595563" y="3709988"/>
            <a:ext cx="1639887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사용자 요구사항과 품질요소 및 기준 재검토 및 확인</a:t>
            </a:r>
          </a:p>
        </p:txBody>
      </p:sp>
      <p:sp>
        <p:nvSpPr>
          <p:cNvPr id="111" name="Rectangle 164"/>
          <p:cNvSpPr>
            <a:spLocks noChangeArrowheads="1"/>
          </p:cNvSpPr>
          <p:nvPr/>
        </p:nvSpPr>
        <p:spPr bwMode="auto">
          <a:xfrm>
            <a:off x="2557463" y="4806950"/>
            <a:ext cx="172878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품질평가 점검표 조정</a:t>
            </a:r>
          </a:p>
        </p:txBody>
      </p:sp>
      <p:sp>
        <p:nvSpPr>
          <p:cNvPr id="112" name="Rectangle 170"/>
          <p:cNvSpPr>
            <a:spLocks noChangeArrowheads="1"/>
          </p:cNvSpPr>
          <p:nvPr/>
        </p:nvSpPr>
        <p:spPr bwMode="auto">
          <a:xfrm>
            <a:off x="2595563" y="5656263"/>
            <a:ext cx="16398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품질평가 시행</a:t>
            </a:r>
          </a:p>
        </p:txBody>
      </p:sp>
      <p:grpSp>
        <p:nvGrpSpPr>
          <p:cNvPr id="164" name="Group 190"/>
          <p:cNvGrpSpPr>
            <a:grpSpLocks/>
          </p:cNvGrpSpPr>
          <p:nvPr/>
        </p:nvGrpSpPr>
        <p:grpSpPr bwMode="auto">
          <a:xfrm>
            <a:off x="4268788" y="4951413"/>
            <a:ext cx="530225" cy="1617662"/>
            <a:chOff x="2641" y="3175"/>
            <a:chExt cx="419" cy="960"/>
          </a:xfrm>
        </p:grpSpPr>
        <p:sp>
          <p:nvSpPr>
            <p:cNvPr id="165" name="Line 94"/>
            <p:cNvSpPr>
              <a:spLocks noChangeShapeType="1"/>
            </p:cNvSpPr>
            <p:nvPr/>
          </p:nvSpPr>
          <p:spPr bwMode="auto">
            <a:xfrm>
              <a:off x="2641" y="3175"/>
              <a:ext cx="41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66" name="Line 95"/>
            <p:cNvSpPr>
              <a:spLocks noChangeShapeType="1"/>
            </p:cNvSpPr>
            <p:nvPr/>
          </p:nvSpPr>
          <p:spPr bwMode="auto">
            <a:xfrm>
              <a:off x="2642" y="3695"/>
              <a:ext cx="41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67" name="Line 96"/>
            <p:cNvSpPr>
              <a:spLocks noChangeShapeType="1"/>
            </p:cNvSpPr>
            <p:nvPr/>
          </p:nvSpPr>
          <p:spPr bwMode="auto">
            <a:xfrm>
              <a:off x="2666" y="4135"/>
              <a:ext cx="39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168" name="Line 85"/>
          <p:cNvSpPr>
            <a:spLocks noChangeShapeType="1"/>
          </p:cNvSpPr>
          <p:nvPr/>
        </p:nvSpPr>
        <p:spPr bwMode="auto">
          <a:xfrm>
            <a:off x="3427413" y="5245100"/>
            <a:ext cx="0" cy="3698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69" name="Line 86"/>
          <p:cNvSpPr>
            <a:spLocks noChangeShapeType="1"/>
          </p:cNvSpPr>
          <p:nvPr/>
        </p:nvSpPr>
        <p:spPr bwMode="auto">
          <a:xfrm>
            <a:off x="3422650" y="6088063"/>
            <a:ext cx="4763" cy="2921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70" name="Line 87"/>
          <p:cNvSpPr>
            <a:spLocks noChangeShapeType="1"/>
          </p:cNvSpPr>
          <p:nvPr/>
        </p:nvSpPr>
        <p:spPr bwMode="auto">
          <a:xfrm>
            <a:off x="3427413" y="6859588"/>
            <a:ext cx="0" cy="36671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71" name="Line 92"/>
          <p:cNvSpPr>
            <a:spLocks noChangeShapeType="1"/>
          </p:cNvSpPr>
          <p:nvPr/>
        </p:nvSpPr>
        <p:spPr bwMode="auto">
          <a:xfrm>
            <a:off x="1416050" y="7694613"/>
            <a:ext cx="0" cy="5207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grpSp>
        <p:nvGrpSpPr>
          <p:cNvPr id="172" name="Group 192"/>
          <p:cNvGrpSpPr>
            <a:grpSpLocks/>
          </p:cNvGrpSpPr>
          <p:nvPr/>
        </p:nvGrpSpPr>
        <p:grpSpPr bwMode="auto">
          <a:xfrm>
            <a:off x="2098675" y="3128963"/>
            <a:ext cx="471488" cy="5283200"/>
            <a:chOff x="1280" y="2095"/>
            <a:chExt cx="351" cy="3132"/>
          </a:xfrm>
        </p:grpSpPr>
        <p:sp>
          <p:nvSpPr>
            <p:cNvPr id="173" name="Line 88"/>
            <p:cNvSpPr>
              <a:spLocks noChangeShapeType="1"/>
            </p:cNvSpPr>
            <p:nvPr/>
          </p:nvSpPr>
          <p:spPr bwMode="auto">
            <a:xfrm>
              <a:off x="1280" y="2095"/>
              <a:ext cx="35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74" name="Line 89"/>
            <p:cNvSpPr>
              <a:spLocks noChangeShapeType="1"/>
            </p:cNvSpPr>
            <p:nvPr/>
          </p:nvSpPr>
          <p:spPr bwMode="auto">
            <a:xfrm>
              <a:off x="1280" y="3211"/>
              <a:ext cx="351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75" name="Line 90"/>
            <p:cNvSpPr>
              <a:spLocks noChangeShapeType="1"/>
            </p:cNvSpPr>
            <p:nvPr/>
          </p:nvSpPr>
          <p:spPr bwMode="auto">
            <a:xfrm>
              <a:off x="1299" y="4169"/>
              <a:ext cx="3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76" name="Line 91"/>
            <p:cNvSpPr>
              <a:spLocks noChangeShapeType="1"/>
            </p:cNvSpPr>
            <p:nvPr/>
          </p:nvSpPr>
          <p:spPr bwMode="auto">
            <a:xfrm>
              <a:off x="1299" y="4631"/>
              <a:ext cx="3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77" name="Line 93"/>
            <p:cNvSpPr>
              <a:spLocks noChangeShapeType="1"/>
            </p:cNvSpPr>
            <p:nvPr/>
          </p:nvSpPr>
          <p:spPr bwMode="auto">
            <a:xfrm flipH="1">
              <a:off x="1299" y="5227"/>
              <a:ext cx="32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178" name="Line 106"/>
          <p:cNvSpPr>
            <a:spLocks noChangeShapeType="1"/>
          </p:cNvSpPr>
          <p:nvPr/>
        </p:nvSpPr>
        <p:spPr bwMode="auto">
          <a:xfrm>
            <a:off x="3422650" y="3333750"/>
            <a:ext cx="1588" cy="3683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79" name="Line 107"/>
          <p:cNvSpPr>
            <a:spLocks noChangeShapeType="1"/>
          </p:cNvSpPr>
          <p:nvPr/>
        </p:nvSpPr>
        <p:spPr bwMode="auto">
          <a:xfrm>
            <a:off x="3422650" y="4408488"/>
            <a:ext cx="0" cy="365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80" name="Rectangle 67"/>
          <p:cNvSpPr>
            <a:spLocks noChangeArrowheads="1"/>
          </p:cNvSpPr>
          <p:nvPr/>
        </p:nvSpPr>
        <p:spPr bwMode="auto">
          <a:xfrm>
            <a:off x="392113" y="1941513"/>
            <a:ext cx="6048375" cy="7315200"/>
          </a:xfrm>
          <a:prstGeom prst="rect">
            <a:avLst/>
          </a:prstGeom>
          <a:noFill/>
          <a:ln w="1270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6000" tIns="4680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품질보증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3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</a:t>
            </a:r>
          </a:p>
        </p:txBody>
      </p:sp>
      <p:sp>
        <p:nvSpPr>
          <p:cNvPr id="114" name="Text Box 51"/>
          <p:cNvSpPr txBox="1">
            <a:spLocks noChangeArrowheads="1"/>
          </p:cNvSpPr>
          <p:nvPr/>
        </p:nvSpPr>
        <p:spPr bwMode="auto">
          <a:xfrm>
            <a:off x="5877997" y="466868"/>
            <a:ext cx="86189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9. </a:t>
            </a:r>
            <a:r>
              <a:rPr lang="ko-KR" altLang="en-US" dirty="0">
                <a:latin typeface="+mn-ea"/>
                <a:ea typeface="+mn-ea"/>
              </a:rPr>
              <a:t>품질보증계획</a:t>
            </a:r>
          </a:p>
        </p:txBody>
      </p:sp>
    </p:spTree>
    <p:extLst>
      <p:ext uri="{BB962C8B-B14F-4D97-AF65-F5344CB8AC3E}">
        <p14:creationId xmlns:p14="http://schemas.microsoft.com/office/powerpoint/2010/main" val="107770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위험 관리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001427" y="466868"/>
            <a:ext cx="73846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10. </a:t>
            </a:r>
            <a:r>
              <a:rPr lang="ko-KR" altLang="en-US" smtClean="0">
                <a:latin typeface="+mn-ea"/>
                <a:ea typeface="+mn-ea"/>
              </a:rPr>
              <a:t>위험 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631134" y="694469"/>
            <a:ext cx="110876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10.1. </a:t>
            </a:r>
            <a:r>
              <a:rPr lang="ko-KR" altLang="en-US" smtClean="0">
                <a:latin typeface="+mn-ea"/>
                <a:ea typeface="+mn-ea"/>
              </a:rPr>
              <a:t>위험관리 </a:t>
            </a:r>
            <a:r>
              <a:rPr lang="ko-KR" altLang="en-US" dirty="0">
                <a:latin typeface="+mn-ea"/>
                <a:ea typeface="+mn-ea"/>
              </a:rPr>
              <a:t>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10. </a:t>
            </a:r>
            <a:r>
              <a:rPr lang="ko-KR" altLang="en-US" sz="1600" dirty="0" smtClean="0">
                <a:latin typeface="+mn-ea"/>
                <a:ea typeface="+mn-ea"/>
              </a:rPr>
              <a:t>위험관리 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10.1. </a:t>
            </a:r>
            <a:r>
              <a:rPr lang="ko-KR" altLang="en-US" sz="1600" dirty="0" smtClean="0">
                <a:latin typeface="+mn-ea"/>
                <a:ea typeface="+mn-ea"/>
              </a:rPr>
              <a:t>위험관리 개요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사업을 수행함에 있어서 인력손실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사업환경 손실 등과 같은 </a:t>
            </a:r>
            <a:r>
              <a:rPr lang="ko-KR" altLang="en-US" sz="1200" dirty="0">
                <a:latin typeface="+mn-ea"/>
                <a:ea typeface="+mn-ea"/>
              </a:rPr>
              <a:t>위험요소들을 조기에 식별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각각에 대한 관리 및 </a:t>
            </a:r>
            <a:r>
              <a:rPr lang="ko-KR" altLang="en-US" sz="1200" dirty="0">
                <a:latin typeface="+mn-ea"/>
                <a:ea typeface="+mn-ea"/>
              </a:rPr>
              <a:t>대처방안을 수립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하여 제안된 요건을 만족시키지 못하는 </a:t>
            </a:r>
            <a:r>
              <a:rPr lang="ko-KR" altLang="en-US" sz="1200" dirty="0">
                <a:latin typeface="+mn-ea"/>
                <a:ea typeface="+mn-ea"/>
              </a:rPr>
              <a:t>위험을 사전에 제거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함으로써 성공적인 사업수행을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보장합니다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1945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위험 관리 개요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86" name="직사각형 58"/>
          <p:cNvSpPr>
            <a:spLocks noChangeArrowheads="1"/>
          </p:cNvSpPr>
          <p:nvPr/>
        </p:nvSpPr>
        <p:spPr bwMode="auto">
          <a:xfrm>
            <a:off x="404813" y="2782449"/>
            <a:ext cx="6048375" cy="66346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81013" y="3218364"/>
            <a:ext cx="5907087" cy="5983108"/>
            <a:chOff x="481013" y="3180475"/>
            <a:chExt cx="5907087" cy="5983108"/>
          </a:xfrm>
        </p:grpSpPr>
        <p:grpSp>
          <p:nvGrpSpPr>
            <p:cNvPr id="89" name="그룹 16"/>
            <p:cNvGrpSpPr>
              <a:grpSpLocks/>
            </p:cNvGrpSpPr>
            <p:nvPr/>
          </p:nvGrpSpPr>
          <p:grpSpPr bwMode="auto">
            <a:xfrm>
              <a:off x="758361" y="3180475"/>
              <a:ext cx="5320165" cy="1376481"/>
              <a:chOff x="1230697" y="3961522"/>
              <a:chExt cx="5320853" cy="1376732"/>
            </a:xfrm>
          </p:grpSpPr>
          <p:grpSp>
            <p:nvGrpSpPr>
              <p:cNvPr id="210" name="그룹 17"/>
              <p:cNvGrpSpPr>
                <a:grpSpLocks/>
              </p:cNvGrpSpPr>
              <p:nvPr/>
            </p:nvGrpSpPr>
            <p:grpSpPr bwMode="auto">
              <a:xfrm>
                <a:off x="1230697" y="4024776"/>
                <a:ext cx="5320853" cy="1313478"/>
                <a:chOff x="1102807" y="6786728"/>
                <a:chExt cx="5320853" cy="1313478"/>
              </a:xfrm>
            </p:grpSpPr>
            <p:grpSp>
              <p:nvGrpSpPr>
                <p:cNvPr id="212" name="그룹 19"/>
                <p:cNvGrpSpPr>
                  <a:grpSpLocks/>
                </p:cNvGrpSpPr>
                <p:nvPr/>
              </p:nvGrpSpPr>
              <p:grpSpPr bwMode="auto">
                <a:xfrm>
                  <a:off x="1116013" y="7007226"/>
                  <a:ext cx="5157787" cy="981074"/>
                  <a:chOff x="1309688" y="6238876"/>
                  <a:chExt cx="5157787" cy="1543050"/>
                </a:xfrm>
              </p:grpSpPr>
              <p:pic>
                <p:nvPicPr>
                  <p:cNvPr id="230" name="Picture 2" descr="G:\work\대신정보통신\금융솔루션파트\제안서마스터\화살표6-21.png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09688" y="6238876"/>
                    <a:ext cx="5157787" cy="1504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1" name="Picture 2" descr="G:\work\대신정보통신\금융솔루션파트\제안서마스터\화살표6-21.png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95464" y="6276976"/>
                    <a:ext cx="4233862" cy="1504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1102807" y="6878955"/>
                  <a:ext cx="5320853" cy="862034"/>
                </a:xfrm>
                <a:prstGeom prst="roundRect">
                  <a:avLst>
                    <a:gd name="adj" fmla="val 45109"/>
                  </a:avLst>
                </a:prstGeom>
                <a:noFill/>
                <a:ln w="254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50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latin typeface="+mn-ea"/>
                  </a:endParaRPr>
                </a:p>
              </p:txBody>
            </p:sp>
            <p:sp>
              <p:nvSpPr>
                <p:cNvPr id="214" name="Text Box 432"/>
                <p:cNvSpPr txBox="1">
                  <a:spLocks noChangeArrowheads="1"/>
                </p:cNvSpPr>
                <p:nvPr/>
              </p:nvSpPr>
              <p:spPr bwMode="auto">
                <a:xfrm>
                  <a:off x="3496943" y="6786728"/>
                  <a:ext cx="515593" cy="1847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>
                  <a:defPPr>
                    <a:defRPr lang="ko-KR"/>
                  </a:defPPr>
                  <a:lvl1pPr marL="0" algn="ctr" defTabSz="914400" eaLnBrk="1" latinLnBrk="0" hangingPunct="1">
                    <a:lnSpc>
                      <a:spcPct val="90000"/>
                    </a:lnSpc>
                    <a:buClr>
                      <a:srgbClr val="CC0000"/>
                    </a:buClr>
                    <a:buSzPct val="70000"/>
                    <a:defRPr sz="1050" spc="-8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10800000" scaled="1"/>
                      </a:gradFill>
                      <a:latin typeface="Rix고딕 B" pitchFamily="18" charset="-127"/>
                      <a:ea typeface="Rix고딕 B" pitchFamily="18" charset="-127"/>
                    </a:defRPr>
                  </a:lvl1pPr>
                  <a:lvl2pPr marL="457200" defTabSz="914400" eaLnBrk="1" hangingPunct="1">
                    <a:defRPr sz="1800">
                      <a:latin typeface="+mn-lt"/>
                      <a:ea typeface="+mn-ea"/>
                    </a:defRPr>
                  </a:lvl2pPr>
                  <a:lvl3pPr marL="914400" defTabSz="914400" eaLnBrk="1" hangingPunct="1">
                    <a:defRPr sz="1800">
                      <a:latin typeface="+mn-lt"/>
                      <a:ea typeface="+mn-ea"/>
                    </a:defRPr>
                  </a:lvl3pPr>
                  <a:lvl4pPr marL="1371600" defTabSz="914400" eaLnBrk="1" hangingPunct="1">
                    <a:defRPr sz="1800">
                      <a:latin typeface="+mn-lt"/>
                      <a:ea typeface="+mn-ea"/>
                    </a:defRPr>
                  </a:lvl4pPr>
                  <a:lvl5pPr marL="1828800" defTabSz="914400" eaLnBrk="1" hangingPunct="1">
                    <a:defRPr sz="1800">
                      <a:latin typeface="+mn-lt"/>
                      <a:ea typeface="+mn-ea"/>
                    </a:defRPr>
                  </a:lvl5pPr>
                  <a:lvl6pPr marL="2286000" defTabSz="914400">
                    <a:defRPr sz="1800">
                      <a:latin typeface="+mn-lt"/>
                      <a:ea typeface="+mn-ea"/>
                    </a:defRPr>
                  </a:lvl6pPr>
                  <a:lvl7pPr marL="2743200" defTabSz="914400">
                    <a:defRPr sz="1800">
                      <a:latin typeface="+mn-lt"/>
                      <a:ea typeface="+mn-ea"/>
                    </a:defRPr>
                  </a:lvl7pPr>
                  <a:lvl8pPr marL="3200400" defTabSz="914400">
                    <a:defRPr sz="1800">
                      <a:latin typeface="+mn-lt"/>
                      <a:ea typeface="+mn-ea"/>
                    </a:defRPr>
                  </a:lvl8pPr>
                  <a:lvl9pPr marL="3657600" defTabSz="914400">
                    <a:defRPr sz="1800">
                      <a:latin typeface="+mn-lt"/>
                      <a:ea typeface="+mn-ea"/>
                    </a:defRPr>
                  </a:lvl9pPr>
                </a:lstStyle>
                <a:p>
                  <a:pPr>
                    <a:lnSpc>
                      <a:spcPct val="100000"/>
                    </a:lnSpc>
                    <a:defRPr/>
                  </a:pPr>
                  <a:r>
                    <a:rPr lang="ko-KR" altLang="en-US" sz="1200" spc="-70" dirty="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관리목표</a:t>
                  </a:r>
                  <a:endParaRPr lang="ko-KR" altLang="en-US" sz="1200" spc="-7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pic>
              <p:nvPicPr>
                <p:cNvPr id="215" name="Picture 6" descr="G:\work\아이크래프트\그랜드코리아레져\발표자료\작업방\GKL-06-0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386202" y="7602377"/>
                  <a:ext cx="159130" cy="2807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6" name="Picture 6" descr="G:\work\아이크래프트\그랜드코리아레져\발표자료\작업방\GKL-06-0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94302" y="7602377"/>
                  <a:ext cx="159130" cy="2807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7" name="Picture 6" descr="G:\work\아이크래프트\그랜드코리아레져\발표자료\작업방\GKL-06-0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4970652" y="7602377"/>
                  <a:ext cx="159130" cy="2807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18" name="그룹 26"/>
                <p:cNvGrpSpPr>
                  <a:grpSpLocks/>
                </p:cNvGrpSpPr>
                <p:nvPr/>
              </p:nvGrpSpPr>
              <p:grpSpPr bwMode="auto">
                <a:xfrm>
                  <a:off x="1360018" y="7307580"/>
                  <a:ext cx="956785" cy="792626"/>
                  <a:chOff x="8101186" y="2491774"/>
                  <a:chExt cx="1303676" cy="1080000"/>
                </a:xfrm>
              </p:grpSpPr>
              <p:sp>
                <p:nvSpPr>
                  <p:cNvPr id="228" name="타원 227"/>
                  <p:cNvSpPr/>
                  <p:nvPr/>
                </p:nvSpPr>
                <p:spPr>
                  <a:xfrm>
                    <a:off x="8200599" y="2491774"/>
                    <a:ext cx="1080000" cy="1080000"/>
                  </a:xfrm>
                  <a:prstGeom prst="ellipse">
                    <a:avLst/>
                  </a:prstGeom>
                  <a:pattFill prst="ltDnDiag">
                    <a:fgClr>
                      <a:schemeClr val="bg1">
                        <a:lumMod val="85000"/>
                      </a:schemeClr>
                    </a:fgClr>
                    <a:bgClr>
                      <a:schemeClr val="bg1"/>
                    </a:bgClr>
                  </a:pattFill>
                  <a:ln w="34925" cap="flat" cmpd="sng" algn="ctr">
                    <a:gradFill>
                      <a:gsLst>
                        <a:gs pos="42000">
                          <a:srgbClr val="0B7E99"/>
                        </a:gs>
                        <a:gs pos="50000">
                          <a:schemeClr val="accent5">
                            <a:lumMod val="40000"/>
                            <a:lumOff val="60000"/>
                          </a:schemeClr>
                        </a:gs>
                        <a:gs pos="60000">
                          <a:srgbClr val="0B7E99"/>
                        </a:gs>
                      </a:gsLst>
                      <a:lin ang="5400000" scaled="0"/>
                    </a:gradFill>
                    <a:prstDash val="solid"/>
                  </a:ln>
                  <a:effectLst/>
                </p:spPr>
                <p:txBody>
                  <a:bodyPr wrap="none" lIns="36000" tIns="0" rIns="36000" bIns="0" anchor="ctr"/>
                  <a:lstStyle/>
                  <a:p>
                    <a:pPr algn="ctr" defTabSz="1092535">
                      <a:buClr>
                        <a:srgbClr val="3271AA"/>
                      </a:buClr>
                      <a:buSzPct val="140000"/>
                      <a:tabLst>
                        <a:tab pos="814888" algn="l"/>
                      </a:tabLst>
                      <a:defRPr/>
                    </a:pPr>
                    <a:endParaRPr lang="ko-KR" altLang="en-US" sz="1200" kern="0" dirty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ea"/>
                      <a:sym typeface="나눔바른고딕"/>
                    </a:endParaRPr>
                  </a:p>
                </p:txBody>
              </p:sp>
              <p:sp>
                <p:nvSpPr>
                  <p:cNvPr id="229" name="Rectangle 176" descr="강-5단"/>
                  <p:cNvSpPr>
                    <a:spLocks noChangeArrowheads="1"/>
                  </p:cNvSpPr>
                  <p:nvPr/>
                </p:nvSpPr>
                <p:spPr bwMode="auto">
                  <a:xfrm>
                    <a:off x="8101814" y="2920412"/>
                    <a:ext cx="1319639" cy="279087"/>
                  </a:xfrm>
                  <a:prstGeom prst="roundRect">
                    <a:avLst>
                      <a:gd name="adj" fmla="val 6884"/>
                    </a:avLst>
                  </a:prstGeom>
                  <a:noFill/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tIns="0" bIns="0" anchor="ctr"/>
                  <a:lstStyle/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위험 </a:t>
                    </a:r>
                    <a:endParaRPr lang="en-US" altLang="ko-KR" sz="1050" kern="0" spc="-70" dirty="0" smtClean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 smtClean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조기식별</a:t>
                    </a:r>
                    <a:endParaRPr lang="en-US" altLang="ko-KR" sz="1050" kern="0" spc="-70" dirty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</p:txBody>
              </p:sp>
            </p:grpSp>
            <p:grpSp>
              <p:nvGrpSpPr>
                <p:cNvPr id="219" name="그룹 27"/>
                <p:cNvGrpSpPr>
                  <a:grpSpLocks/>
                </p:cNvGrpSpPr>
                <p:nvPr/>
              </p:nvGrpSpPr>
              <p:grpSpPr bwMode="auto">
                <a:xfrm>
                  <a:off x="2663038" y="7307580"/>
                  <a:ext cx="956785" cy="792626"/>
                  <a:chOff x="8101186" y="2491774"/>
                  <a:chExt cx="1303676" cy="1080000"/>
                </a:xfrm>
              </p:grpSpPr>
              <p:sp>
                <p:nvSpPr>
                  <p:cNvPr id="226" name="타원 225"/>
                  <p:cNvSpPr/>
                  <p:nvPr/>
                </p:nvSpPr>
                <p:spPr>
                  <a:xfrm>
                    <a:off x="8200599" y="2491774"/>
                    <a:ext cx="1080000" cy="1080000"/>
                  </a:xfrm>
                  <a:prstGeom prst="ellipse">
                    <a:avLst/>
                  </a:prstGeom>
                  <a:pattFill prst="ltDnDiag">
                    <a:fgClr>
                      <a:schemeClr val="bg1">
                        <a:lumMod val="85000"/>
                      </a:schemeClr>
                    </a:fgClr>
                    <a:bgClr>
                      <a:schemeClr val="bg1"/>
                    </a:bgClr>
                  </a:pattFill>
                  <a:ln w="34925" cap="flat" cmpd="sng" algn="ctr">
                    <a:gradFill>
                      <a:gsLst>
                        <a:gs pos="42000">
                          <a:srgbClr val="0B7E99"/>
                        </a:gs>
                        <a:gs pos="50000">
                          <a:schemeClr val="accent5">
                            <a:lumMod val="40000"/>
                            <a:lumOff val="60000"/>
                          </a:schemeClr>
                        </a:gs>
                        <a:gs pos="60000">
                          <a:srgbClr val="0B7E99"/>
                        </a:gs>
                      </a:gsLst>
                      <a:lin ang="5400000" scaled="0"/>
                    </a:gradFill>
                    <a:prstDash val="solid"/>
                  </a:ln>
                  <a:effectLst/>
                </p:spPr>
                <p:txBody>
                  <a:bodyPr wrap="none" lIns="36000" tIns="0" rIns="36000" bIns="0" anchor="ctr"/>
                  <a:lstStyle/>
                  <a:p>
                    <a:pPr algn="ctr" defTabSz="1092535">
                      <a:buClr>
                        <a:srgbClr val="3271AA"/>
                      </a:buClr>
                      <a:buSzPct val="140000"/>
                      <a:tabLst>
                        <a:tab pos="814888" algn="l"/>
                      </a:tabLst>
                      <a:defRPr/>
                    </a:pPr>
                    <a:endParaRPr lang="ko-KR" altLang="en-US" sz="1200" kern="0" dirty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ea"/>
                      <a:sym typeface="나눔바른고딕"/>
                    </a:endParaRPr>
                  </a:p>
                </p:txBody>
              </p:sp>
              <p:sp>
                <p:nvSpPr>
                  <p:cNvPr id="227" name="Rectangle 176" descr="강-5단"/>
                  <p:cNvSpPr>
                    <a:spLocks noChangeArrowheads="1"/>
                  </p:cNvSpPr>
                  <p:nvPr/>
                </p:nvSpPr>
                <p:spPr bwMode="auto">
                  <a:xfrm>
                    <a:off x="8117621" y="2920412"/>
                    <a:ext cx="1287190" cy="279087"/>
                  </a:xfrm>
                  <a:prstGeom prst="roundRect">
                    <a:avLst>
                      <a:gd name="adj" fmla="val 6884"/>
                    </a:avLst>
                  </a:prstGeom>
                  <a:noFill/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tIns="0" bIns="0" anchor="ctr"/>
                  <a:lstStyle/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철저한 </a:t>
                    </a:r>
                    <a:endParaRPr lang="en-US" altLang="ko-KR" sz="1050" kern="0" spc="-70" dirty="0" smtClean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 smtClean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위험대응</a:t>
                    </a:r>
                    <a:endParaRPr lang="en-US" altLang="ko-KR" sz="1050" kern="0" spc="-70" dirty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</p:txBody>
              </p:sp>
            </p:grpSp>
            <p:grpSp>
              <p:nvGrpSpPr>
                <p:cNvPr id="220" name="그룹 28"/>
                <p:cNvGrpSpPr>
                  <a:grpSpLocks/>
                </p:cNvGrpSpPr>
                <p:nvPr/>
              </p:nvGrpSpPr>
              <p:grpSpPr bwMode="auto">
                <a:xfrm>
                  <a:off x="3943198" y="7307580"/>
                  <a:ext cx="956785" cy="792626"/>
                  <a:chOff x="8101186" y="2491774"/>
                  <a:chExt cx="1303676" cy="1080000"/>
                </a:xfrm>
              </p:grpSpPr>
              <p:sp>
                <p:nvSpPr>
                  <p:cNvPr id="224" name="타원 223"/>
                  <p:cNvSpPr/>
                  <p:nvPr/>
                </p:nvSpPr>
                <p:spPr>
                  <a:xfrm>
                    <a:off x="8200599" y="2491774"/>
                    <a:ext cx="1080000" cy="1080000"/>
                  </a:xfrm>
                  <a:prstGeom prst="ellipse">
                    <a:avLst/>
                  </a:prstGeom>
                  <a:pattFill prst="ltDnDiag">
                    <a:fgClr>
                      <a:schemeClr val="bg1">
                        <a:lumMod val="85000"/>
                      </a:schemeClr>
                    </a:fgClr>
                    <a:bgClr>
                      <a:schemeClr val="bg1"/>
                    </a:bgClr>
                  </a:pattFill>
                  <a:ln w="34925" cap="flat" cmpd="sng" algn="ctr">
                    <a:gradFill>
                      <a:gsLst>
                        <a:gs pos="42000">
                          <a:srgbClr val="0B7E99"/>
                        </a:gs>
                        <a:gs pos="50000">
                          <a:schemeClr val="accent5">
                            <a:lumMod val="40000"/>
                            <a:lumOff val="60000"/>
                          </a:schemeClr>
                        </a:gs>
                        <a:gs pos="60000">
                          <a:srgbClr val="0B7E99"/>
                        </a:gs>
                      </a:gsLst>
                      <a:lin ang="5400000" scaled="0"/>
                    </a:gradFill>
                    <a:prstDash val="solid"/>
                  </a:ln>
                  <a:effectLst/>
                </p:spPr>
                <p:txBody>
                  <a:bodyPr wrap="none" lIns="36000" tIns="0" rIns="36000" bIns="0" anchor="ctr"/>
                  <a:lstStyle/>
                  <a:p>
                    <a:pPr algn="ctr" defTabSz="1092535">
                      <a:buClr>
                        <a:srgbClr val="3271AA"/>
                      </a:buClr>
                      <a:buSzPct val="140000"/>
                      <a:tabLst>
                        <a:tab pos="814888" algn="l"/>
                      </a:tabLst>
                      <a:defRPr/>
                    </a:pPr>
                    <a:endParaRPr lang="ko-KR" altLang="en-US" sz="1200" kern="0" dirty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ea"/>
                      <a:sym typeface="나눔바른고딕"/>
                    </a:endParaRPr>
                  </a:p>
                </p:txBody>
              </p:sp>
              <p:sp>
                <p:nvSpPr>
                  <p:cNvPr id="225" name="Rectangle 176" descr="강-5단"/>
                  <p:cNvSpPr>
                    <a:spLocks noChangeArrowheads="1"/>
                  </p:cNvSpPr>
                  <p:nvPr/>
                </p:nvSpPr>
                <p:spPr bwMode="auto">
                  <a:xfrm>
                    <a:off x="8101837" y="2920412"/>
                    <a:ext cx="1302332" cy="279087"/>
                  </a:xfrm>
                  <a:prstGeom prst="roundRect">
                    <a:avLst>
                      <a:gd name="adj" fmla="val 6884"/>
                    </a:avLst>
                  </a:prstGeom>
                  <a:noFill/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tIns="0" bIns="0" anchor="ctr"/>
                  <a:lstStyle/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위험영향력 </a:t>
                    </a:r>
                    <a:endParaRPr lang="en-US" altLang="ko-KR" sz="1050" kern="0" spc="-70" dirty="0" smtClean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 smtClean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최소화</a:t>
                    </a:r>
                    <a:endParaRPr lang="en-US" altLang="ko-KR" sz="1050" kern="0" spc="-70" dirty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</p:txBody>
              </p:sp>
            </p:grpSp>
            <p:grpSp>
              <p:nvGrpSpPr>
                <p:cNvPr id="221" name="그룹 29"/>
                <p:cNvGrpSpPr>
                  <a:grpSpLocks/>
                </p:cNvGrpSpPr>
                <p:nvPr/>
              </p:nvGrpSpPr>
              <p:grpSpPr bwMode="auto">
                <a:xfrm>
                  <a:off x="5230978" y="7307580"/>
                  <a:ext cx="956785" cy="792626"/>
                  <a:chOff x="8101186" y="2491774"/>
                  <a:chExt cx="1303676" cy="1080000"/>
                </a:xfrm>
              </p:grpSpPr>
              <p:sp>
                <p:nvSpPr>
                  <p:cNvPr id="222" name="타원 221"/>
                  <p:cNvSpPr/>
                  <p:nvPr/>
                </p:nvSpPr>
                <p:spPr>
                  <a:xfrm>
                    <a:off x="8200599" y="2491774"/>
                    <a:ext cx="1080000" cy="1080000"/>
                  </a:xfrm>
                  <a:prstGeom prst="ellipse">
                    <a:avLst/>
                  </a:prstGeom>
                  <a:pattFill prst="ltDnDiag">
                    <a:fgClr>
                      <a:schemeClr val="bg1">
                        <a:lumMod val="85000"/>
                      </a:schemeClr>
                    </a:fgClr>
                    <a:bgClr>
                      <a:schemeClr val="bg1"/>
                    </a:bgClr>
                  </a:pattFill>
                  <a:ln w="34925" cap="flat" cmpd="sng" algn="ctr">
                    <a:gradFill>
                      <a:gsLst>
                        <a:gs pos="42000">
                          <a:srgbClr val="0B7E99"/>
                        </a:gs>
                        <a:gs pos="50000">
                          <a:schemeClr val="accent5">
                            <a:lumMod val="40000"/>
                            <a:lumOff val="60000"/>
                          </a:schemeClr>
                        </a:gs>
                        <a:gs pos="60000">
                          <a:srgbClr val="0B7E99"/>
                        </a:gs>
                      </a:gsLst>
                      <a:lin ang="5400000" scaled="0"/>
                    </a:gradFill>
                    <a:prstDash val="solid"/>
                  </a:ln>
                  <a:effectLst/>
                </p:spPr>
                <p:txBody>
                  <a:bodyPr wrap="none" lIns="36000" tIns="0" rIns="36000" bIns="0" anchor="ctr"/>
                  <a:lstStyle/>
                  <a:p>
                    <a:pPr algn="ctr" defTabSz="1092535">
                      <a:buClr>
                        <a:srgbClr val="3271AA"/>
                      </a:buClr>
                      <a:buSzPct val="140000"/>
                      <a:tabLst>
                        <a:tab pos="814888" algn="l"/>
                      </a:tabLst>
                      <a:defRPr/>
                    </a:pPr>
                    <a:endParaRPr lang="ko-KR" altLang="en-US" sz="1200" kern="0" dirty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ea"/>
                      <a:sym typeface="나눔바른고딕"/>
                    </a:endParaRPr>
                  </a:p>
                </p:txBody>
              </p:sp>
              <p:sp>
                <p:nvSpPr>
                  <p:cNvPr id="223" name="Rectangle 176" descr="강-5단"/>
                  <p:cNvSpPr>
                    <a:spLocks noChangeArrowheads="1"/>
                  </p:cNvSpPr>
                  <p:nvPr/>
                </p:nvSpPr>
                <p:spPr bwMode="auto">
                  <a:xfrm>
                    <a:off x="8101632" y="2920412"/>
                    <a:ext cx="1302332" cy="279087"/>
                  </a:xfrm>
                  <a:prstGeom prst="roundRect">
                    <a:avLst>
                      <a:gd name="adj" fmla="val 6884"/>
                    </a:avLst>
                  </a:prstGeom>
                  <a:noFill/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tIns="0" bIns="0" anchor="ctr"/>
                  <a:lstStyle/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문제해결 및 </a:t>
                    </a:r>
                    <a:endParaRPr lang="en-US" altLang="ko-KR" sz="1050" kern="0" spc="-70" dirty="0" smtClean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 smtClean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재발방지</a:t>
                    </a:r>
                    <a:endParaRPr lang="en-US" altLang="ko-KR" sz="1050" kern="0" spc="-70" dirty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</p:txBody>
              </p:sp>
            </p:grpSp>
          </p:grpSp>
          <p:sp>
            <p:nvSpPr>
              <p:cNvPr id="211" name="직사각형 210"/>
              <p:cNvSpPr/>
              <p:nvPr/>
            </p:nvSpPr>
            <p:spPr>
              <a:xfrm>
                <a:off x="3122119" y="3961522"/>
                <a:ext cx="1471802" cy="295329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관리목표</a:t>
                </a:r>
              </a:p>
            </p:txBody>
          </p:sp>
        </p:grpSp>
        <p:grpSp>
          <p:nvGrpSpPr>
            <p:cNvPr id="90" name="그룹 43"/>
            <p:cNvGrpSpPr>
              <a:grpSpLocks/>
            </p:cNvGrpSpPr>
            <p:nvPr/>
          </p:nvGrpSpPr>
          <p:grpSpPr bwMode="auto">
            <a:xfrm>
              <a:off x="481013" y="4766595"/>
              <a:ext cx="5907087" cy="1511905"/>
              <a:chOff x="849630" y="6364287"/>
              <a:chExt cx="6069330" cy="1017588"/>
            </a:xfrm>
          </p:grpSpPr>
          <p:sp>
            <p:nvSpPr>
              <p:cNvPr id="202" name="직사각형 201"/>
              <p:cNvSpPr/>
              <p:nvPr/>
            </p:nvSpPr>
            <p:spPr>
              <a:xfrm>
                <a:off x="849630" y="6364694"/>
                <a:ext cx="1463098" cy="294897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위험식별</a:t>
                </a:r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849630" y="6698056"/>
                <a:ext cx="1463098" cy="6838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Ins="72000"/>
              <a:lstStyle/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사업에 치명적 위험 및 부정적 영향요소 조기 식별</a:t>
                </a:r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>
                <a:off x="2384496" y="6364694"/>
                <a:ext cx="1464730" cy="294897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인력 수급계획</a:t>
                </a:r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2384496" y="6698056"/>
                <a:ext cx="1464730" cy="6838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Ins="72000"/>
              <a:lstStyle/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식별된 위험의 영향력 분석 및 발생 가능성 평가</a:t>
                </a:r>
              </a:p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관리 우선순위 판단</a:t>
                </a: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3919364" y="6364694"/>
                <a:ext cx="1464730" cy="294897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모니터링 및 통제</a:t>
                </a:r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3919364" y="6698056"/>
                <a:ext cx="1464730" cy="6838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Ins="72000"/>
              <a:lstStyle/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위험 조치 현황 및 적절한 시정조치</a:t>
                </a: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5455862" y="6364694"/>
                <a:ext cx="1463098" cy="294897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위험대응 계획수립</a:t>
                </a: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5455862" y="6698056"/>
                <a:ext cx="1463098" cy="6838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Ins="72000"/>
              <a:lstStyle/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우선순위에 의한 </a:t>
                </a:r>
                <a:b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</a:b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구체적 대응 전략 수립</a:t>
                </a:r>
              </a:p>
            </p:txBody>
          </p:sp>
        </p:grpSp>
        <p:grpSp>
          <p:nvGrpSpPr>
            <p:cNvPr id="91" name="그룹 75"/>
            <p:cNvGrpSpPr>
              <a:grpSpLocks/>
            </p:cNvGrpSpPr>
            <p:nvPr/>
          </p:nvGrpSpPr>
          <p:grpSpPr bwMode="auto">
            <a:xfrm>
              <a:off x="481013" y="6537176"/>
              <a:ext cx="5907087" cy="1113975"/>
              <a:chOff x="871305" y="7212408"/>
              <a:chExt cx="6112563" cy="1114178"/>
            </a:xfrm>
          </p:grpSpPr>
          <p:grpSp>
            <p:nvGrpSpPr>
              <p:cNvPr id="176" name="그룹 76"/>
              <p:cNvGrpSpPr>
                <a:grpSpLocks/>
              </p:cNvGrpSpPr>
              <p:nvPr/>
            </p:nvGrpSpPr>
            <p:grpSpPr bwMode="auto">
              <a:xfrm>
                <a:off x="4551713" y="7576738"/>
                <a:ext cx="2115588" cy="653228"/>
                <a:chOff x="1206544" y="7141002"/>
                <a:chExt cx="2115588" cy="653228"/>
              </a:xfrm>
            </p:grpSpPr>
            <p:grpSp>
              <p:nvGrpSpPr>
                <p:cNvPr id="193" name="그룹 92"/>
                <p:cNvGrpSpPr>
                  <a:grpSpLocks/>
                </p:cNvGrpSpPr>
                <p:nvPr/>
              </p:nvGrpSpPr>
              <p:grpSpPr bwMode="auto">
                <a:xfrm>
                  <a:off x="1206544" y="7141002"/>
                  <a:ext cx="2115588" cy="653228"/>
                  <a:chOff x="1018664" y="7141002"/>
                  <a:chExt cx="2115588" cy="653228"/>
                </a:xfrm>
              </p:grpSpPr>
              <p:sp>
                <p:nvSpPr>
                  <p:cNvPr id="195" name="AutoShape 27"/>
                  <p:cNvSpPr>
                    <a:spLocks/>
                  </p:cNvSpPr>
                  <p:nvPr/>
                </p:nvSpPr>
                <p:spPr bwMode="gray">
                  <a:xfrm>
                    <a:off x="1035088" y="7141002"/>
                    <a:ext cx="90873" cy="653228"/>
                  </a:xfrm>
                  <a:prstGeom prst="leftBracket">
                    <a:avLst>
                      <a:gd name="adj" fmla="val 0"/>
                    </a:avLst>
                  </a:prstGeom>
                  <a:noFill/>
                  <a:ln w="19050">
                    <a:solidFill>
                      <a:srgbClr val="C0C0C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 eaLnBrk="1" hangingPunct="1"/>
                    <a:endParaRPr lang="ko-KR" altLang="ko-KR" dirty="0">
                      <a:solidFill>
                        <a:srgbClr val="5F5F5F"/>
                      </a:solidFill>
                      <a:latin typeface="+mn-ea"/>
                      <a:ea typeface="+mn-ea"/>
                      <a:cs typeface="굴림" panose="020B0600000101010101" pitchFamily="50" charset="-127"/>
                    </a:endParaRPr>
                  </a:p>
                </p:txBody>
              </p:sp>
              <p:sp>
                <p:nvSpPr>
                  <p:cNvPr id="196" name="Line 29"/>
                  <p:cNvSpPr>
                    <a:spLocks noChangeShapeType="1"/>
                  </p:cNvSpPr>
                  <p:nvPr/>
                </p:nvSpPr>
                <p:spPr bwMode="gray">
                  <a:xfrm>
                    <a:off x="1035088" y="7302590"/>
                    <a:ext cx="0" cy="326614"/>
                  </a:xfrm>
                  <a:prstGeom prst="line">
                    <a:avLst/>
                  </a:prstGeom>
                  <a:noFill/>
                  <a:ln w="38100">
                    <a:solidFill>
                      <a:srgbClr val="3366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 dirty="0">
                      <a:latin typeface="+mn-ea"/>
                    </a:endParaRPr>
                  </a:p>
                </p:txBody>
              </p:sp>
              <p:grpSp>
                <p:nvGrpSpPr>
                  <p:cNvPr id="197" name="그룹 96"/>
                  <p:cNvGrpSpPr>
                    <a:grpSpLocks/>
                  </p:cNvGrpSpPr>
                  <p:nvPr/>
                </p:nvGrpSpPr>
                <p:grpSpPr bwMode="auto">
                  <a:xfrm>
                    <a:off x="3043292" y="7141002"/>
                    <a:ext cx="90873" cy="653228"/>
                    <a:chOff x="2141038" y="7141002"/>
                    <a:chExt cx="90873" cy="653228"/>
                  </a:xfrm>
                </p:grpSpPr>
                <p:sp>
                  <p:nvSpPr>
                    <p:cNvPr id="200" name="AutoShape 28"/>
                    <p:cNvSpPr>
                      <a:spLocks/>
                    </p:cNvSpPr>
                    <p:nvPr/>
                  </p:nvSpPr>
                  <p:spPr bwMode="gray">
                    <a:xfrm flipH="1">
                      <a:off x="2141038" y="7141002"/>
                      <a:ext cx="90873" cy="653228"/>
                    </a:xfrm>
                    <a:prstGeom prst="leftBracket">
                      <a:avLst>
                        <a:gd name="adj" fmla="val 0"/>
                      </a:avLst>
                    </a:prstGeom>
                    <a:noFill/>
                    <a:ln w="19050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9pPr>
                    </a:lstStyle>
                    <a:p>
                      <a:pPr algn="ctr" eaLnBrk="1" hangingPunct="1"/>
                      <a:endParaRPr lang="ko-KR" altLang="ko-KR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p:txBody>
                </p:sp>
                <p:sp>
                  <p:nvSpPr>
                    <p:cNvPr id="201" name="Line 30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2231911" y="7302590"/>
                      <a:ext cx="0" cy="32661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3366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 dirty="0">
                        <a:latin typeface="+mn-ea"/>
                      </a:endParaRPr>
                    </a:p>
                  </p:txBody>
                </p:sp>
              </p:grpSp>
              <p:sp>
                <p:nvSpPr>
                  <p:cNvPr id="198" name="Text Box 8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8664" y="7297794"/>
                    <a:ext cx="107579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위험분석</a:t>
                    </a:r>
                  </a:p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위험관리절차</a:t>
                    </a:r>
                  </a:p>
                </p:txBody>
              </p:sp>
              <p:sp>
                <p:nvSpPr>
                  <p:cNvPr id="199" name="Text Box 8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8456" y="7297794"/>
                    <a:ext cx="107579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위험</a:t>
                    </a:r>
                    <a:b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</a:br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관리계획서</a:t>
                    </a:r>
                  </a:p>
                </p:txBody>
              </p:sp>
            </p:grpSp>
            <p:sp>
              <p:nvSpPr>
                <p:cNvPr id="194" name="Line 99"/>
                <p:cNvSpPr>
                  <a:spLocks noChangeShapeType="1"/>
                </p:cNvSpPr>
                <p:nvPr/>
              </p:nvSpPr>
              <p:spPr bwMode="auto">
                <a:xfrm>
                  <a:off x="2265384" y="7295807"/>
                  <a:ext cx="0" cy="344551"/>
                </a:xfrm>
                <a:prstGeom prst="line">
                  <a:avLst/>
                </a:prstGeom>
                <a:ln w="12700">
                  <a:headEnd/>
                  <a:tailEnd/>
                </a:ln>
                <a:ex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defTabSz="987095" eaLnBrk="1" hangingPunct="1">
                    <a:defRPr/>
                  </a:pPr>
                  <a:endParaRPr lang="ko-KR" altLang="en-US" sz="972" kern="0" dirty="0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77" name="양쪽 모서리가 둥근 사각형 176"/>
              <p:cNvSpPr/>
              <p:nvPr/>
            </p:nvSpPr>
            <p:spPr>
              <a:xfrm>
                <a:off x="879518" y="7225039"/>
                <a:ext cx="2705561" cy="271511"/>
              </a:xfrm>
              <a:prstGeom prst="round2SameRect">
                <a:avLst>
                  <a:gd name="adj1" fmla="val 0"/>
                  <a:gd name="adj2" fmla="val 0"/>
                </a:avLst>
              </a:prstGeom>
              <a:pattFill prst="ltUpDiag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kumimoji="0" lang="ko-KR" altLang="en-US" sz="1100" spc="-30" dirty="0">
                    <a:solidFill>
                      <a:prstClr val="white"/>
                    </a:solidFill>
                    <a:latin typeface="+mn-ea"/>
                  </a:rPr>
                  <a:t>관리 대상</a:t>
                </a:r>
              </a:p>
            </p:txBody>
          </p:sp>
          <p:sp>
            <p:nvSpPr>
              <p:cNvPr id="178" name="양쪽 모서리가 둥근 사각형 177"/>
              <p:cNvSpPr/>
              <p:nvPr/>
            </p:nvSpPr>
            <p:spPr>
              <a:xfrm>
                <a:off x="4258595" y="7225039"/>
                <a:ext cx="2725273" cy="271511"/>
              </a:xfrm>
              <a:prstGeom prst="round2SameRect">
                <a:avLst>
                  <a:gd name="adj1" fmla="val 0"/>
                  <a:gd name="adj2" fmla="val 0"/>
                </a:avLst>
              </a:prstGeom>
              <a:pattFill prst="lt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65000"/>
                    <a:lumOff val="35000"/>
                  </a:schemeClr>
                </a:bgClr>
              </a:pattFill>
              <a:ln>
                <a:noFill/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kumimoji="0" lang="ko-KR" altLang="en-US" sz="1100" spc="-30" dirty="0">
                    <a:solidFill>
                      <a:prstClr val="white"/>
                    </a:solidFill>
                    <a:latin typeface="+mn-ea"/>
                  </a:rPr>
                  <a:t>기법 및 도구</a:t>
                </a:r>
              </a:p>
            </p:txBody>
          </p:sp>
          <p:sp>
            <p:nvSpPr>
              <p:cNvPr id="179" name="직사각형 178"/>
              <p:cNvSpPr/>
              <p:nvPr/>
            </p:nvSpPr>
            <p:spPr bwMode="auto">
              <a:xfrm rot="10800000" flipV="1">
                <a:off x="871305" y="7212337"/>
                <a:ext cx="2705560" cy="1114628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miter lim="800000"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endParaRPr kumimoji="0" lang="ko-KR" altLang="en-US" sz="9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 bwMode="auto">
              <a:xfrm rot="10800000" flipV="1">
                <a:off x="4247095" y="7212337"/>
                <a:ext cx="2723631" cy="1114628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miter lim="800000"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endParaRPr kumimoji="0" lang="ko-KR" altLang="en-US" sz="9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endParaRPr>
              </a:p>
            </p:txBody>
          </p:sp>
          <p:pic>
            <p:nvPicPr>
              <p:cNvPr id="181" name="Picture 5" descr="G:\work\아이크래프트\그랜드코리아레져\발표자료\작업방\GKL-02-20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8124" y="7566357"/>
                <a:ext cx="429710" cy="42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82" name="그룹 82"/>
              <p:cNvGrpSpPr>
                <a:grpSpLocks/>
              </p:cNvGrpSpPr>
              <p:nvPr/>
            </p:nvGrpSpPr>
            <p:grpSpPr bwMode="auto">
              <a:xfrm>
                <a:off x="1202229" y="7577192"/>
                <a:ext cx="2112746" cy="653228"/>
                <a:chOff x="1209299" y="7141002"/>
                <a:chExt cx="2112746" cy="653228"/>
              </a:xfrm>
            </p:grpSpPr>
            <p:grpSp>
              <p:nvGrpSpPr>
                <p:cNvPr id="183" name="그룹 83"/>
                <p:cNvGrpSpPr>
                  <a:grpSpLocks/>
                </p:cNvGrpSpPr>
                <p:nvPr/>
              </p:nvGrpSpPr>
              <p:grpSpPr bwMode="auto">
                <a:xfrm>
                  <a:off x="1209299" y="7141002"/>
                  <a:ext cx="2112746" cy="653228"/>
                  <a:chOff x="1021419" y="7141002"/>
                  <a:chExt cx="2112746" cy="653228"/>
                </a:xfrm>
              </p:grpSpPr>
              <p:sp>
                <p:nvSpPr>
                  <p:cNvPr id="185" name="AutoShape 27"/>
                  <p:cNvSpPr>
                    <a:spLocks/>
                  </p:cNvSpPr>
                  <p:nvPr/>
                </p:nvSpPr>
                <p:spPr bwMode="gray">
                  <a:xfrm>
                    <a:off x="1035088" y="7141002"/>
                    <a:ext cx="90873" cy="653228"/>
                  </a:xfrm>
                  <a:prstGeom prst="leftBracket">
                    <a:avLst>
                      <a:gd name="adj" fmla="val 0"/>
                    </a:avLst>
                  </a:prstGeom>
                  <a:noFill/>
                  <a:ln w="19050">
                    <a:solidFill>
                      <a:srgbClr val="C0C0C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 eaLnBrk="1" hangingPunct="1"/>
                    <a:endParaRPr lang="ko-KR" altLang="ko-KR" dirty="0">
                      <a:solidFill>
                        <a:srgbClr val="5F5F5F"/>
                      </a:solidFill>
                      <a:latin typeface="+mn-ea"/>
                      <a:ea typeface="+mn-ea"/>
                      <a:cs typeface="굴림" panose="020B0600000101010101" pitchFamily="50" charset="-127"/>
                    </a:endParaRPr>
                  </a:p>
                </p:txBody>
              </p:sp>
              <p:sp>
                <p:nvSpPr>
                  <p:cNvPr id="187" name="Line 29"/>
                  <p:cNvSpPr>
                    <a:spLocks noChangeShapeType="1"/>
                  </p:cNvSpPr>
                  <p:nvPr/>
                </p:nvSpPr>
                <p:spPr bwMode="gray">
                  <a:xfrm>
                    <a:off x="1035088" y="7302590"/>
                    <a:ext cx="0" cy="326614"/>
                  </a:xfrm>
                  <a:prstGeom prst="line">
                    <a:avLst/>
                  </a:prstGeom>
                  <a:noFill/>
                  <a:ln w="38100">
                    <a:solidFill>
                      <a:srgbClr val="3366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 dirty="0">
                      <a:latin typeface="+mn-ea"/>
                    </a:endParaRPr>
                  </a:p>
                </p:txBody>
              </p:sp>
              <p:grpSp>
                <p:nvGrpSpPr>
                  <p:cNvPr id="188" name="그룹 87"/>
                  <p:cNvGrpSpPr>
                    <a:grpSpLocks/>
                  </p:cNvGrpSpPr>
                  <p:nvPr/>
                </p:nvGrpSpPr>
                <p:grpSpPr bwMode="auto">
                  <a:xfrm>
                    <a:off x="3043292" y="7141002"/>
                    <a:ext cx="90873" cy="653228"/>
                    <a:chOff x="2141038" y="7141002"/>
                    <a:chExt cx="90873" cy="653228"/>
                  </a:xfrm>
                </p:grpSpPr>
                <p:sp>
                  <p:nvSpPr>
                    <p:cNvPr id="191" name="AutoShape 28"/>
                    <p:cNvSpPr>
                      <a:spLocks/>
                    </p:cNvSpPr>
                    <p:nvPr/>
                  </p:nvSpPr>
                  <p:spPr bwMode="gray">
                    <a:xfrm flipH="1">
                      <a:off x="2141038" y="7141002"/>
                      <a:ext cx="90873" cy="653228"/>
                    </a:xfrm>
                    <a:prstGeom prst="leftBracket">
                      <a:avLst>
                        <a:gd name="adj" fmla="val 0"/>
                      </a:avLst>
                    </a:prstGeom>
                    <a:noFill/>
                    <a:ln w="19050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9pPr>
                    </a:lstStyle>
                    <a:p>
                      <a:pPr algn="ctr" eaLnBrk="1" hangingPunct="1"/>
                      <a:endParaRPr lang="ko-KR" altLang="ko-KR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p:txBody>
                </p:sp>
                <p:sp>
                  <p:nvSpPr>
                    <p:cNvPr id="192" name="Line 30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2231911" y="7302590"/>
                      <a:ext cx="0" cy="32661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3366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 dirty="0">
                        <a:latin typeface="+mn-ea"/>
                      </a:endParaRPr>
                    </a:p>
                  </p:txBody>
                </p:sp>
              </p:grpSp>
              <p:sp>
                <p:nvSpPr>
                  <p:cNvPr id="189" name="Text Box 8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1419" y="7297794"/>
                    <a:ext cx="107579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품질</a:t>
                    </a:r>
                    <a: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,</a:t>
                    </a:r>
                    <a:b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</a:br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일정</a:t>
                    </a:r>
                    <a: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, </a:t>
                    </a:r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예산</a:t>
                    </a:r>
                  </a:p>
                </p:txBody>
              </p:sp>
              <p:sp>
                <p:nvSpPr>
                  <p:cNvPr id="190" name="Text Box 8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3782" y="7213156"/>
                    <a:ext cx="1075796" cy="5078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고객요구사항</a:t>
                    </a:r>
                  </a:p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투입인력</a:t>
                    </a:r>
                    <a: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, </a:t>
                    </a:r>
                    <a:b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</a:br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진행과제</a:t>
                    </a:r>
                  </a:p>
                </p:txBody>
              </p:sp>
            </p:grpSp>
            <p:sp>
              <p:nvSpPr>
                <p:cNvPr id="184" name="Line 99"/>
                <p:cNvSpPr>
                  <a:spLocks noChangeShapeType="1"/>
                </p:cNvSpPr>
                <p:nvPr/>
              </p:nvSpPr>
              <p:spPr bwMode="auto">
                <a:xfrm>
                  <a:off x="2264831" y="7295353"/>
                  <a:ext cx="0" cy="344551"/>
                </a:xfrm>
                <a:prstGeom prst="line">
                  <a:avLst/>
                </a:prstGeom>
                <a:ln w="12700">
                  <a:headEnd/>
                  <a:tailEnd/>
                </a:ln>
                <a:ex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defTabSz="987095" eaLnBrk="1" hangingPunct="1">
                    <a:defRPr/>
                  </a:pPr>
                  <a:endParaRPr lang="ko-KR" altLang="en-US" sz="972" kern="0" dirty="0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92" name="그룹 127"/>
            <p:cNvGrpSpPr>
              <a:grpSpLocks/>
            </p:cNvGrpSpPr>
            <p:nvPr/>
          </p:nvGrpSpPr>
          <p:grpSpPr bwMode="auto">
            <a:xfrm>
              <a:off x="694833" y="8049344"/>
              <a:ext cx="5475056" cy="1114239"/>
              <a:chOff x="1158689" y="8868328"/>
              <a:chExt cx="5475764" cy="1114442"/>
            </a:xfrm>
          </p:grpSpPr>
          <p:grpSp>
            <p:nvGrpSpPr>
              <p:cNvPr id="93" name="그룹 128"/>
              <p:cNvGrpSpPr>
                <a:grpSpLocks/>
              </p:cNvGrpSpPr>
              <p:nvPr/>
            </p:nvGrpSpPr>
            <p:grpSpPr bwMode="auto">
              <a:xfrm>
                <a:off x="1158689" y="8868328"/>
                <a:ext cx="5475764" cy="1114442"/>
                <a:chOff x="1144111" y="6890070"/>
                <a:chExt cx="5475764" cy="1114442"/>
              </a:xfrm>
            </p:grpSpPr>
            <p:cxnSp>
              <p:nvCxnSpPr>
                <p:cNvPr id="98" name="직선 연결선 97"/>
                <p:cNvCxnSpPr/>
                <p:nvPr/>
              </p:nvCxnSpPr>
              <p:spPr>
                <a:xfrm>
                  <a:off x="1144603" y="7421794"/>
                  <a:ext cx="5475996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" name="그룹 134"/>
                <p:cNvGrpSpPr>
                  <a:grpSpLocks/>
                </p:cNvGrpSpPr>
                <p:nvPr/>
              </p:nvGrpSpPr>
              <p:grpSpPr bwMode="auto">
                <a:xfrm>
                  <a:off x="1350677" y="6890070"/>
                  <a:ext cx="5074862" cy="1114442"/>
                  <a:chOff x="1465638" y="7324255"/>
                  <a:chExt cx="5517404" cy="1211626"/>
                </a:xfrm>
              </p:grpSpPr>
              <p:sp>
                <p:nvSpPr>
                  <p:cNvPr id="100" name="타원 99"/>
                  <p:cNvSpPr/>
                  <p:nvPr/>
                </p:nvSpPr>
                <p:spPr>
                  <a:xfrm>
                    <a:off x="1465638" y="7324255"/>
                    <a:ext cx="1232666" cy="12116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위험요소 </a:t>
                    </a:r>
                    <a:r>
                      <a:rPr kumimoji="0" lang="ko-KR" altLang="en-US" sz="1000" spc="-3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식별 시 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/>
                    </a:r>
                    <a:b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</a:b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“프로젝트 </a:t>
                    </a: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위험 </a:t>
                    </a:r>
                    <a:endParaRPr kumimoji="0" lang="en-US" altLang="ko-KR" sz="1000" spc="-30" dirty="0">
                      <a:solidFill>
                        <a:srgbClr val="FF0000"/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체크리스트</a:t>
                    </a: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”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를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활용하여 도출</a:t>
                    </a:r>
                  </a:p>
                </p:txBody>
              </p:sp>
              <p:sp>
                <p:nvSpPr>
                  <p:cNvPr id="101" name="타원 100"/>
                  <p:cNvSpPr/>
                  <p:nvPr/>
                </p:nvSpPr>
                <p:spPr>
                  <a:xfrm>
                    <a:off x="2880076" y="7324262"/>
                    <a:ext cx="1232666" cy="12116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구체적 해결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(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실행</a:t>
                    </a: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)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방안수립</a:t>
                    </a: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, </a:t>
                    </a: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지속적 모니터링</a:t>
                    </a:r>
                    <a:endParaRPr kumimoji="0" lang="en-US" altLang="ko-KR" sz="1000" spc="-30" dirty="0">
                      <a:solidFill>
                        <a:srgbClr val="FF0000"/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/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시정조치</a:t>
                    </a:r>
                  </a:p>
                </p:txBody>
              </p:sp>
              <p:sp>
                <p:nvSpPr>
                  <p:cNvPr id="102" name="타원 101"/>
                  <p:cNvSpPr/>
                  <p:nvPr/>
                </p:nvSpPr>
                <p:spPr>
                  <a:xfrm>
                    <a:off x="4322128" y="7324262"/>
                    <a:ext cx="1232666" cy="12116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위험발생 가능성과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영향력 분석을 통한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대응 </a:t>
                    </a: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우선순위 선정</a:t>
                    </a:r>
                  </a:p>
                </p:txBody>
              </p:sp>
              <p:sp>
                <p:nvSpPr>
                  <p:cNvPr id="103" name="타원 102"/>
                  <p:cNvSpPr/>
                  <p:nvPr/>
                </p:nvSpPr>
                <p:spPr>
                  <a:xfrm>
                    <a:off x="5750376" y="7324259"/>
                    <a:ext cx="1232666" cy="12116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프로젝트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전체 단계에 걸쳐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위험식별 및 식별된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위험 추적관리</a:t>
                    </a:r>
                  </a:p>
                </p:txBody>
              </p:sp>
            </p:grpSp>
          </p:grpSp>
          <p:sp>
            <p:nvSpPr>
              <p:cNvPr id="94" name="Oval 593"/>
              <p:cNvSpPr>
                <a:spLocks noChangeArrowheads="1"/>
              </p:cNvSpPr>
              <p:nvPr/>
            </p:nvSpPr>
            <p:spPr bwMode="auto">
              <a:xfrm>
                <a:off x="1306838" y="8922127"/>
                <a:ext cx="180998" cy="181008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defTabSz="995363" fontAlgn="t">
                  <a:spcBef>
                    <a:spcPts val="0"/>
                  </a:spcBef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</a:rPr>
                  <a:t>1</a:t>
                </a:r>
              </a:p>
            </p:txBody>
          </p:sp>
          <p:sp>
            <p:nvSpPr>
              <p:cNvPr id="95" name="Oval 593"/>
              <p:cNvSpPr>
                <a:spLocks noChangeArrowheads="1"/>
              </p:cNvSpPr>
              <p:nvPr/>
            </p:nvSpPr>
            <p:spPr bwMode="auto">
              <a:xfrm>
                <a:off x="2615107" y="8936417"/>
                <a:ext cx="180998" cy="181008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defTabSz="995363" fontAlgn="t">
                  <a:spcBef>
                    <a:spcPts val="0"/>
                  </a:spcBef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</a:rPr>
                  <a:t>2</a:t>
                </a:r>
              </a:p>
            </p:txBody>
          </p:sp>
          <p:sp>
            <p:nvSpPr>
              <p:cNvPr id="96" name="Oval 593"/>
              <p:cNvSpPr>
                <a:spLocks noChangeArrowheads="1"/>
              </p:cNvSpPr>
              <p:nvPr/>
            </p:nvSpPr>
            <p:spPr bwMode="auto">
              <a:xfrm>
                <a:off x="3904324" y="8936417"/>
                <a:ext cx="179410" cy="179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defTabSz="995363" fontAlgn="t">
                  <a:spcBef>
                    <a:spcPts val="0"/>
                  </a:spcBef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</a:rPr>
                  <a:t>3</a:t>
                </a:r>
              </a:p>
            </p:txBody>
          </p:sp>
          <p:sp>
            <p:nvSpPr>
              <p:cNvPr id="97" name="Oval 593"/>
              <p:cNvSpPr>
                <a:spLocks noChangeArrowheads="1"/>
              </p:cNvSpPr>
              <p:nvPr/>
            </p:nvSpPr>
            <p:spPr bwMode="auto">
              <a:xfrm>
                <a:off x="5230057" y="8949120"/>
                <a:ext cx="180998" cy="181008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defTabSz="995363" fontAlgn="t">
                  <a:spcBef>
                    <a:spcPts val="0"/>
                  </a:spcBef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909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260840" y="694469"/>
            <a:ext cx="147905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10.2. </a:t>
            </a:r>
            <a:r>
              <a:rPr lang="ko-KR" altLang="en-US" smtClean="0">
                <a:latin typeface="+mn-ea"/>
                <a:ea typeface="+mn-ea"/>
              </a:rPr>
              <a:t>위험요소 및 대응방안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10.2. </a:t>
            </a:r>
            <a:r>
              <a:rPr lang="ko-KR" altLang="en-US" sz="1600" dirty="0" smtClean="0">
                <a:latin typeface="+mn-ea"/>
                <a:ea typeface="+mn-ea"/>
              </a:rPr>
              <a:t>위험요소 및 대응방안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수행사는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풍부한 시스템운영 경험을 바탕으로 위험대응 절차에 의거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수행에 부정적인 영향을 미칠 수 있는 </a:t>
            </a:r>
            <a:r>
              <a:rPr lang="ko-KR" altLang="en-US" sz="1200" dirty="0">
                <a:latin typeface="+mn-ea"/>
                <a:ea typeface="+mn-ea"/>
              </a:rPr>
              <a:t>위험요소를 조기에 파악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하여 이에 대한 대응방안을 사전 도출 및 분석을 통해 </a:t>
            </a:r>
            <a:r>
              <a:rPr lang="ko-KR" altLang="en-US" sz="1200" dirty="0">
                <a:latin typeface="+mn-ea"/>
                <a:ea typeface="+mn-ea"/>
              </a:rPr>
              <a:t>위험 영향력을 최소화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8321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위험요소 및 대응방안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6" name="Group 2"/>
          <p:cNvGraphicFramePr>
            <a:graphicFrameLocks noGrp="1"/>
          </p:cNvGraphicFramePr>
          <p:nvPr>
            <p:extLst/>
          </p:nvPr>
        </p:nvGraphicFramePr>
        <p:xfrm>
          <a:off x="401615" y="2422914"/>
          <a:ext cx="5964237" cy="6827962"/>
        </p:xfrm>
        <a:graphic>
          <a:graphicData uri="http://schemas.openxmlformats.org/drawingml/2006/table">
            <a:tbl>
              <a:tblPr/>
              <a:tblGrid>
                <a:gridCol w="1036837"/>
                <a:gridCol w="2231023"/>
                <a:gridCol w="2696377"/>
              </a:tblGrid>
              <a:tr h="251734">
                <a:tc gridSpan="2"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1" kern="120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예상 위험요소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1" kern="120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대 응 방 안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251734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1" kern="120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1" kern="120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상세내용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2544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성과관리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이해관계의 불일치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서비스수준 및 성과 측정의 어려움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범위</a:t>
                      </a:r>
                      <a:r>
                        <a:rPr kumimoji="1"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수준에 대한 명확한 정의 및 정기적인 평가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긴밀한 협조</a:t>
                      </a:r>
                      <a:r>
                        <a:rPr kumimoji="1" lang="ko-KR" altLang="en-US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및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지속적인 의견 조율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45321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보안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투입인력의 정보유출 등 보안사고</a:t>
                      </a:r>
                      <a:r>
                        <a:rPr kumimoji="1"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발생 가능성 존재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정보 통제권 상실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주요정보는 접근통제로 가능한 고객사에서 관리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보안교육을 통한 보안의식 제고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 종료 시 사업관련 정보 삭제 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35101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연관 사업자와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연관 업무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역할과 책임의 모호성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고객사 및 사업자간 역할 혼선 발생 가능성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의사소통 체계상 혼란 발생가능성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사업자간 역할 정립 및 합의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단일화된 의사소통 채널 협의회 구성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97879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업무 범위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고객사와 업무 영역의 차이 발생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고객 요구사항의 불분명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인계되지 않은 업무 표면화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정기적으로 시스템 담당자와 기대치 확인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담당자 면담을 통하여 정확한 요구사항 확인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 수행 시 기록함으로써 변경관리 강화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철저한 인수절차 및 실사 수행 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81105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인력 운영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기술력 부족으로 업무 장애 초래 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기본지침 및 업무프로세스 미 준수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 수행 중 무단  철수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인계인수 없는 인력 철수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인력 투입 시 충분한 오리엔테이션 제공 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위험성이 높은 핵심업무 운영은 충분한  기술력을 가진 인력으로 투입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주기적인 면담을 통한 애로사항 파악 및 대응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인력 </a:t>
                      </a:r>
                      <a:r>
                        <a:rPr kumimoji="1"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Pool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제 운영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품질저하가 우려되는 업무에 대해서는 인력의 교체 및 추가 투입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82544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운영절차 미 준수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승인되지 않은 시스템 접근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승인되지 않은 시설물 접근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주기적인 규정 및 지침 교육 실시 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시스템 변경 작업 시 사전 협의 및 승인 절차 시행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위험 관리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</a:t>
            </a:r>
          </a:p>
        </p:txBody>
      </p:sp>
      <p:sp>
        <p:nvSpPr>
          <p:cNvPr id="28" name="Text Box 51"/>
          <p:cNvSpPr txBox="1">
            <a:spLocks noChangeArrowheads="1"/>
          </p:cNvSpPr>
          <p:nvPr/>
        </p:nvSpPr>
        <p:spPr bwMode="auto">
          <a:xfrm>
            <a:off x="6001427" y="466868"/>
            <a:ext cx="73846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10. </a:t>
            </a:r>
            <a:r>
              <a:rPr lang="ko-KR" altLang="en-US" smtClean="0">
                <a:latin typeface="+mn-ea"/>
                <a:ea typeface="+mn-ea"/>
              </a:rPr>
              <a:t>위험 관리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516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97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10.3. </a:t>
            </a:r>
            <a:r>
              <a:rPr lang="ko-KR" altLang="en-US" sz="1600" dirty="0" smtClean="0">
                <a:latin typeface="+mn-ea"/>
                <a:ea typeface="+mn-ea"/>
              </a:rPr>
              <a:t>위험 관리 산출물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시작 시점에 위험관리 계획서를 작성하고 고객의 승인을 득합니다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발견된 위험 및 이슈는 사업 초기부터 별도의 산출물로 규정하고 이를 지속적으로 관리하도록 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8321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위험 관리 계획서 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예시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" y="2499858"/>
            <a:ext cx="5124768" cy="3301127"/>
          </a:xfrm>
          <a:prstGeom prst="rect">
            <a:avLst/>
          </a:prstGeom>
        </p:spPr>
      </p:pic>
      <p:sp>
        <p:nvSpPr>
          <p:cNvPr id="28" name="직사각형 58"/>
          <p:cNvSpPr>
            <a:spLocks noChangeArrowheads="1"/>
          </p:cNvSpPr>
          <p:nvPr/>
        </p:nvSpPr>
        <p:spPr bwMode="auto">
          <a:xfrm>
            <a:off x="404813" y="2471938"/>
            <a:ext cx="6048375" cy="332904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04812" y="5964425"/>
            <a:ext cx="6048375" cy="228610"/>
            <a:chOff x="404813" y="1878221"/>
            <a:chExt cx="6048375" cy="228610"/>
          </a:xfrm>
        </p:grpSpPr>
        <p:grpSp>
          <p:nvGrpSpPr>
            <p:cNvPr id="30" name="그룹 29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32" name="그룹 31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35" name="오각형 34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36" name="오각형 35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33" name="직사각형 32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34" name="직사각형 33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31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위험 </a:t>
              </a:r>
              <a:r>
                <a:rPr lang="en-US" altLang="ko-KR" sz="1100" dirty="0" smtClean="0">
                  <a:latin typeface="+mn-ea"/>
                </a:rPr>
                <a:t>/ </a:t>
              </a:r>
              <a:r>
                <a:rPr lang="ko-KR" altLang="en-US" sz="1100" dirty="0" smtClean="0">
                  <a:latin typeface="+mn-ea"/>
                </a:rPr>
                <a:t>이슈 관리 대장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예시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2" y="6356474"/>
            <a:ext cx="5531178" cy="13651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62" y="7888173"/>
            <a:ext cx="5527768" cy="1289813"/>
          </a:xfrm>
          <a:prstGeom prst="rect">
            <a:avLst/>
          </a:prstGeom>
        </p:spPr>
      </p:pic>
      <p:sp>
        <p:nvSpPr>
          <p:cNvPr id="37" name="직사각형 58"/>
          <p:cNvSpPr>
            <a:spLocks noChangeArrowheads="1"/>
          </p:cNvSpPr>
          <p:nvPr/>
        </p:nvSpPr>
        <p:spPr bwMode="auto">
          <a:xfrm>
            <a:off x="404813" y="6237143"/>
            <a:ext cx="6048375" cy="32164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5517321" y="694469"/>
            <a:ext cx="1222574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10.3. </a:t>
            </a:r>
            <a:r>
              <a:rPr lang="ko-KR" altLang="en-US" smtClean="0">
                <a:latin typeface="+mn-ea"/>
                <a:ea typeface="+mn-ea"/>
              </a:rPr>
              <a:t>위험 관리 산출물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0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위험 관리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</a:t>
            </a:r>
          </a:p>
        </p:txBody>
      </p:sp>
      <p:sp>
        <p:nvSpPr>
          <p:cNvPr id="42" name="Text Box 51"/>
          <p:cNvSpPr txBox="1">
            <a:spLocks noChangeArrowheads="1"/>
          </p:cNvSpPr>
          <p:nvPr/>
        </p:nvSpPr>
        <p:spPr bwMode="auto">
          <a:xfrm>
            <a:off x="6001427" y="466868"/>
            <a:ext cx="73846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10. </a:t>
            </a:r>
            <a:r>
              <a:rPr lang="ko-KR" altLang="en-US" smtClean="0">
                <a:latin typeface="+mn-ea"/>
                <a:ea typeface="+mn-ea"/>
              </a:rPr>
              <a:t>위험 관리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849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보고계획 및 진행보고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147027" y="466868"/>
            <a:ext cx="159286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11. </a:t>
            </a:r>
            <a:r>
              <a:rPr lang="ko-KR" altLang="en-US" smtClean="0">
                <a:latin typeface="+mn-ea"/>
                <a:ea typeface="+mn-ea"/>
              </a:rPr>
              <a:t>보고계획 및 진행보고 계획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289694" y="694469"/>
            <a:ext cx="145020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11.1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업무보고 및 검토회의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11. </a:t>
            </a:r>
            <a:r>
              <a:rPr lang="ko-KR" altLang="en-US" sz="1600" smtClean="0">
                <a:latin typeface="+mn-ea"/>
                <a:ea typeface="+mn-ea"/>
              </a:rPr>
              <a:t>보고계획 </a:t>
            </a:r>
            <a:r>
              <a:rPr lang="ko-KR" altLang="en-US" sz="1600">
                <a:latin typeface="+mn-ea"/>
                <a:ea typeface="+mn-ea"/>
              </a:rPr>
              <a:t>및 </a:t>
            </a:r>
            <a:r>
              <a:rPr lang="ko-KR" altLang="en-US" sz="1600" smtClean="0">
                <a:latin typeface="+mn-ea"/>
                <a:ea typeface="+mn-ea"/>
              </a:rPr>
              <a:t>진행 </a:t>
            </a:r>
            <a:r>
              <a:rPr lang="ko-KR" altLang="en-US" sz="1600" dirty="0">
                <a:latin typeface="+mn-ea"/>
                <a:ea typeface="+mn-ea"/>
              </a:rPr>
              <a:t>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11.1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업무보고 및 검토회의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수행사는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업무계획 및 실적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품질목표 관리현황에 대한 정기보고를 시행하며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비상상황 발생 시 고객에게 즉각 보고하여 신속한 조치를 수행합니다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또한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수행 중 발생하는 산출물의 변경관리 및 품질보증 검토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전반에 대한 검토와 의견조정 시 보고를 시행하며 검토회의를 거쳐 확정합니다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63439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업무보고 및 검토회의</a:t>
              </a:r>
            </a:p>
          </p:txBody>
        </p:sp>
      </p:grp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392113" y="3007134"/>
            <a:ext cx="6048375" cy="6089650"/>
          </a:xfrm>
          <a:prstGeom prst="rect">
            <a:avLst/>
          </a:prstGeom>
          <a:noFill/>
          <a:ln w="12700" algn="ctr">
            <a:solidFill>
              <a:srgbClr val="6EA0B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6000" tIns="46800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latin typeface="+mn-ea"/>
              <a:ea typeface="+mn-ea"/>
            </a:endParaRPr>
          </a:p>
        </p:txBody>
      </p:sp>
      <p:grpSp>
        <p:nvGrpSpPr>
          <p:cNvPr id="44" name="그룹 4"/>
          <p:cNvGrpSpPr>
            <a:grpSpLocks/>
          </p:cNvGrpSpPr>
          <p:nvPr/>
        </p:nvGrpSpPr>
        <p:grpSpPr bwMode="auto">
          <a:xfrm>
            <a:off x="4884738" y="6042434"/>
            <a:ext cx="1503362" cy="720725"/>
            <a:chOff x="6037625" y="2389550"/>
            <a:chExt cx="1503000" cy="720000"/>
          </a:xfrm>
        </p:grpSpPr>
        <p:sp>
          <p:nvSpPr>
            <p:cNvPr id="45" name="타원 73"/>
            <p:cNvSpPr>
              <a:spLocks noChangeArrowheads="1"/>
            </p:cNvSpPr>
            <p:nvPr/>
          </p:nvSpPr>
          <p:spPr bwMode="auto">
            <a:xfrm>
              <a:off x="6037625" y="2389550"/>
              <a:ext cx="720000" cy="720000"/>
            </a:xfrm>
            <a:prstGeom prst="ellipse">
              <a:avLst/>
            </a:prstGeom>
            <a:solidFill>
              <a:srgbClr val="6E9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46" name="AutoShape 49"/>
            <p:cNvSpPr>
              <a:spLocks noChangeArrowheads="1"/>
            </p:cNvSpPr>
            <p:nvPr/>
          </p:nvSpPr>
          <p:spPr bwMode="auto">
            <a:xfrm>
              <a:off x="6397625" y="2389550"/>
              <a:ext cx="1143000" cy="720000"/>
            </a:xfrm>
            <a:prstGeom prst="roundRect">
              <a:avLst>
                <a:gd name="adj" fmla="val 0"/>
              </a:avLst>
            </a:prstGeom>
            <a:solidFill>
              <a:srgbClr val="6E9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500063" y="3372259"/>
            <a:ext cx="2849562" cy="2198687"/>
          </a:xfrm>
          <a:prstGeom prst="roundRect">
            <a:avLst>
              <a:gd name="adj" fmla="val 1659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grpSp>
        <p:nvGrpSpPr>
          <p:cNvPr id="48" name="그룹 102"/>
          <p:cNvGrpSpPr>
            <a:grpSpLocks/>
          </p:cNvGrpSpPr>
          <p:nvPr/>
        </p:nvGrpSpPr>
        <p:grpSpPr bwMode="auto">
          <a:xfrm>
            <a:off x="476250" y="3075396"/>
            <a:ext cx="5881688" cy="247650"/>
            <a:chOff x="500042" y="5898360"/>
            <a:chExt cx="5881707" cy="245504"/>
          </a:xfrm>
        </p:grpSpPr>
        <p:sp>
          <p:nvSpPr>
            <p:cNvPr id="49" name="AutoShape 146"/>
            <p:cNvSpPr>
              <a:spLocks noChangeArrowheads="1"/>
            </p:cNvSpPr>
            <p:nvPr/>
          </p:nvSpPr>
          <p:spPr bwMode="auto">
            <a:xfrm>
              <a:off x="614957" y="5924860"/>
              <a:ext cx="5766792" cy="19392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1D1D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tIns="72000" rIns="72000" bIns="53857" anchor="ctr"/>
            <a:lstStyle>
              <a:lvl1pPr marL="889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0" name="AutoShape 146"/>
            <p:cNvSpPr>
              <a:spLocks noChangeArrowheads="1"/>
            </p:cNvSpPr>
            <p:nvPr/>
          </p:nvSpPr>
          <p:spPr bwMode="auto">
            <a:xfrm>
              <a:off x="614957" y="6019800"/>
              <a:ext cx="5766792" cy="1000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7C7C7"/>
                </a:gs>
                <a:gs pos="100000">
                  <a:srgbClr val="EAEAEA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tIns="72000" rIns="72000" bIns="53857" anchor="ctr"/>
            <a:lstStyle>
              <a:lvl1pPr marL="889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1" name="TextBox 25"/>
            <p:cNvSpPr txBox="1">
              <a:spLocks noChangeArrowheads="1"/>
            </p:cNvSpPr>
            <p:nvPr/>
          </p:nvSpPr>
          <p:spPr bwMode="auto">
            <a:xfrm>
              <a:off x="714356" y="5898360"/>
              <a:ext cx="4953013" cy="245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업무보고 절차 및 체계</a:t>
              </a:r>
            </a:p>
          </p:txBody>
        </p:sp>
        <p:pic>
          <p:nvPicPr>
            <p:cNvPr id="52" name="Picture 161" descr="회색-아쿠아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42" y="5914193"/>
              <a:ext cx="230860" cy="21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" name="Group 179"/>
          <p:cNvGrpSpPr>
            <a:grpSpLocks/>
          </p:cNvGrpSpPr>
          <p:nvPr/>
        </p:nvGrpSpPr>
        <p:grpSpPr bwMode="auto">
          <a:xfrm>
            <a:off x="671513" y="3589746"/>
            <a:ext cx="2520950" cy="1839913"/>
            <a:chOff x="391" y="2122"/>
            <a:chExt cx="1588" cy="1331"/>
          </a:xfrm>
        </p:grpSpPr>
        <p:sp>
          <p:nvSpPr>
            <p:cNvPr id="54" name="Rectangle 68"/>
            <p:cNvSpPr>
              <a:spLocks noChangeArrowheads="1"/>
            </p:cNvSpPr>
            <p:nvPr/>
          </p:nvSpPr>
          <p:spPr bwMode="auto">
            <a:xfrm>
              <a:off x="950" y="2569"/>
              <a:ext cx="450" cy="142"/>
            </a:xfrm>
            <a:prstGeom prst="roundRect">
              <a:avLst>
                <a:gd name="adj" fmla="val 34370"/>
              </a:avLst>
            </a:prstGeom>
            <a:gradFill rotWithShape="0">
              <a:gsLst>
                <a:gs pos="0">
                  <a:srgbClr val="A8C5E2"/>
                </a:gs>
                <a:gs pos="100000">
                  <a:srgbClr val="C5D6E5"/>
                </a:gs>
              </a:gsLst>
              <a:lin ang="5400000" scaled="1"/>
            </a:gradFill>
            <a:ln w="9525" algn="ctr">
              <a:solidFill>
                <a:srgbClr val="6196CB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+mn-ea"/>
                  <a:ea typeface="+mn-ea"/>
                </a:rPr>
                <a:t>PM</a:t>
              </a:r>
            </a:p>
          </p:txBody>
        </p:sp>
        <p:sp>
          <p:nvSpPr>
            <p:cNvPr id="55" name="Rectangle 68"/>
            <p:cNvSpPr>
              <a:spLocks noChangeArrowheads="1"/>
            </p:cNvSpPr>
            <p:nvPr/>
          </p:nvSpPr>
          <p:spPr bwMode="auto">
            <a:xfrm>
              <a:off x="1529" y="3187"/>
              <a:ext cx="450" cy="142"/>
            </a:xfrm>
            <a:prstGeom prst="roundRect">
              <a:avLst>
                <a:gd name="adj" fmla="val 34370"/>
              </a:avLst>
            </a:prstGeom>
            <a:solidFill>
              <a:schemeClr val="bg1"/>
            </a:solidFill>
            <a:ln w="9525" algn="ctr">
              <a:solidFill>
                <a:srgbClr val="6196CB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사업수행조직</a:t>
              </a:r>
            </a:p>
          </p:txBody>
        </p:sp>
        <p:sp>
          <p:nvSpPr>
            <p:cNvPr id="56" name="Rectangle 68"/>
            <p:cNvSpPr>
              <a:spLocks noChangeArrowheads="1"/>
            </p:cNvSpPr>
            <p:nvPr/>
          </p:nvSpPr>
          <p:spPr bwMode="auto">
            <a:xfrm>
              <a:off x="391" y="3188"/>
              <a:ext cx="450" cy="142"/>
            </a:xfrm>
            <a:prstGeom prst="roundRect">
              <a:avLst>
                <a:gd name="adj" fmla="val 34370"/>
              </a:avLst>
            </a:prstGeom>
            <a:solidFill>
              <a:schemeClr val="bg1"/>
            </a:solidFill>
            <a:ln w="9525" algn="ctr">
              <a:solidFill>
                <a:srgbClr val="6196CB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품질</a:t>
              </a:r>
              <a:r>
                <a:rPr lang="en-US" altLang="ko-KR" sz="800" dirty="0">
                  <a:latin typeface="+mn-ea"/>
                  <a:ea typeface="+mn-ea"/>
                </a:rPr>
                <a:t>/</a:t>
              </a:r>
              <a:r>
                <a:rPr lang="ko-KR" altLang="en-US" sz="800" dirty="0">
                  <a:latin typeface="+mn-ea"/>
                  <a:ea typeface="+mn-ea"/>
                </a:rPr>
                <a:t>사업관리</a:t>
              </a:r>
            </a:p>
          </p:txBody>
        </p:sp>
        <p:sp>
          <p:nvSpPr>
            <p:cNvPr id="57" name="Rectangle 68"/>
            <p:cNvSpPr>
              <a:spLocks noChangeArrowheads="1"/>
            </p:cNvSpPr>
            <p:nvPr/>
          </p:nvSpPr>
          <p:spPr bwMode="auto">
            <a:xfrm>
              <a:off x="950" y="2122"/>
              <a:ext cx="450" cy="142"/>
            </a:xfrm>
            <a:prstGeom prst="roundRect">
              <a:avLst>
                <a:gd name="adj" fmla="val 34370"/>
              </a:avLst>
            </a:prstGeom>
            <a:gradFill rotWithShape="0">
              <a:gsLst>
                <a:gs pos="0">
                  <a:srgbClr val="A8C5E2"/>
                </a:gs>
                <a:gs pos="100000">
                  <a:srgbClr val="C5D6E5"/>
                </a:gs>
              </a:gsLst>
              <a:lin ang="5400000" scaled="1"/>
            </a:gradFill>
            <a:ln w="9525" algn="ctr">
              <a:solidFill>
                <a:srgbClr val="6196CB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 smtClean="0">
                  <a:latin typeface="+mn-ea"/>
                  <a:ea typeface="+mn-ea"/>
                </a:rPr>
                <a:t>주관기관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  <p:cxnSp>
          <p:nvCxnSpPr>
            <p:cNvPr id="58" name="AutoShape 80"/>
            <p:cNvCxnSpPr>
              <a:cxnSpLocks noChangeShapeType="1"/>
              <a:stCxn id="56" idx="0"/>
              <a:endCxn id="54" idx="1"/>
            </p:cNvCxnSpPr>
            <p:nvPr/>
          </p:nvCxnSpPr>
          <p:spPr bwMode="auto">
            <a:xfrm rot="-5400000">
              <a:off x="509" y="2747"/>
              <a:ext cx="548" cy="334"/>
            </a:xfrm>
            <a:prstGeom prst="bentConnector2">
              <a:avLst/>
            </a:prstGeom>
            <a:noFill/>
            <a:ln w="12700">
              <a:solidFill>
                <a:srgbClr val="ABC7E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81"/>
            <p:cNvCxnSpPr>
              <a:cxnSpLocks noChangeShapeType="1"/>
              <a:stCxn id="54" idx="3"/>
              <a:endCxn id="55" idx="0"/>
            </p:cNvCxnSpPr>
            <p:nvPr/>
          </p:nvCxnSpPr>
          <p:spPr bwMode="auto">
            <a:xfrm>
              <a:off x="1400" y="2640"/>
              <a:ext cx="354" cy="547"/>
            </a:xfrm>
            <a:prstGeom prst="bentConnector2">
              <a:avLst/>
            </a:prstGeom>
            <a:noFill/>
            <a:ln w="12700">
              <a:solidFill>
                <a:srgbClr val="ABC7E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82"/>
            <p:cNvCxnSpPr>
              <a:cxnSpLocks noChangeShapeType="1"/>
              <a:stCxn id="54" idx="2"/>
            </p:cNvCxnSpPr>
            <p:nvPr/>
          </p:nvCxnSpPr>
          <p:spPr bwMode="auto">
            <a:xfrm rot="16200000" flipH="1">
              <a:off x="906" y="2980"/>
              <a:ext cx="539" cy="1"/>
            </a:xfrm>
            <a:prstGeom prst="straightConnector1">
              <a:avLst/>
            </a:prstGeom>
            <a:noFill/>
            <a:ln w="12700">
              <a:solidFill>
                <a:srgbClr val="ABC7E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84"/>
            <p:cNvCxnSpPr>
              <a:cxnSpLocks noChangeShapeType="1"/>
              <a:stCxn id="55" idx="1"/>
              <a:endCxn id="56" idx="3"/>
            </p:cNvCxnSpPr>
            <p:nvPr/>
          </p:nvCxnSpPr>
          <p:spPr bwMode="auto">
            <a:xfrm flipH="1">
              <a:off x="841" y="3258"/>
              <a:ext cx="688" cy="1"/>
            </a:xfrm>
            <a:prstGeom prst="straightConnector1">
              <a:avLst/>
            </a:prstGeom>
            <a:noFill/>
            <a:ln w="12700">
              <a:solidFill>
                <a:srgbClr val="ABC7E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85"/>
            <p:cNvCxnSpPr>
              <a:cxnSpLocks noChangeShapeType="1"/>
              <a:stCxn id="56" idx="2"/>
              <a:endCxn id="55" idx="2"/>
            </p:cNvCxnSpPr>
            <p:nvPr/>
          </p:nvCxnSpPr>
          <p:spPr bwMode="auto">
            <a:xfrm rot="5400000" flipH="1" flipV="1">
              <a:off x="1184" y="2761"/>
              <a:ext cx="1" cy="1138"/>
            </a:xfrm>
            <a:prstGeom prst="bentConnector3">
              <a:avLst>
                <a:gd name="adj1" fmla="val -14400005"/>
              </a:avLst>
            </a:prstGeom>
            <a:noFill/>
            <a:ln w="12700">
              <a:solidFill>
                <a:srgbClr val="ABC7E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86"/>
            <p:cNvCxnSpPr>
              <a:cxnSpLocks noChangeShapeType="1"/>
            </p:cNvCxnSpPr>
            <p:nvPr/>
          </p:nvCxnSpPr>
          <p:spPr bwMode="auto">
            <a:xfrm flipV="1">
              <a:off x="1189" y="2264"/>
              <a:ext cx="0" cy="305"/>
            </a:xfrm>
            <a:prstGeom prst="straightConnector1">
              <a:avLst/>
            </a:prstGeom>
            <a:noFill/>
            <a:ln w="12700">
              <a:solidFill>
                <a:srgbClr val="ABC7E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87"/>
            <p:cNvCxnSpPr>
              <a:cxnSpLocks noChangeShapeType="1"/>
            </p:cNvCxnSpPr>
            <p:nvPr/>
          </p:nvCxnSpPr>
          <p:spPr bwMode="auto">
            <a:xfrm>
              <a:off x="1144" y="2264"/>
              <a:ext cx="0" cy="305"/>
            </a:xfrm>
            <a:prstGeom prst="straightConnector1">
              <a:avLst/>
            </a:prstGeom>
            <a:noFill/>
            <a:ln w="12700">
              <a:solidFill>
                <a:srgbClr val="ABC7E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 Box 89"/>
            <p:cNvSpPr txBox="1">
              <a:spLocks noChangeArrowheads="1"/>
            </p:cNvSpPr>
            <p:nvPr/>
          </p:nvSpPr>
          <p:spPr bwMode="auto">
            <a:xfrm>
              <a:off x="675" y="2384"/>
              <a:ext cx="431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실적확인 및 검토</a:t>
              </a:r>
            </a:p>
          </p:txBody>
        </p:sp>
        <p:sp>
          <p:nvSpPr>
            <p:cNvPr id="66" name="Text Box 90"/>
            <p:cNvSpPr txBox="1">
              <a:spLocks noChangeArrowheads="1"/>
            </p:cNvSpPr>
            <p:nvPr/>
          </p:nvSpPr>
          <p:spPr bwMode="auto">
            <a:xfrm>
              <a:off x="1268" y="2384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실적보고</a:t>
              </a:r>
            </a:p>
          </p:txBody>
        </p:sp>
        <p:sp>
          <p:nvSpPr>
            <p:cNvPr id="67" name="Text Box 91"/>
            <p:cNvSpPr txBox="1">
              <a:spLocks noChangeArrowheads="1"/>
            </p:cNvSpPr>
            <p:nvPr/>
          </p:nvSpPr>
          <p:spPr bwMode="auto">
            <a:xfrm>
              <a:off x="1440" y="2535"/>
              <a:ext cx="34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보완사항지시</a:t>
              </a:r>
            </a:p>
          </p:txBody>
        </p:sp>
        <p:sp>
          <p:nvSpPr>
            <p:cNvPr id="87" name="Text Box 92"/>
            <p:cNvSpPr txBox="1">
              <a:spLocks noChangeArrowheads="1"/>
            </p:cNvSpPr>
            <p:nvPr/>
          </p:nvSpPr>
          <p:spPr bwMode="auto">
            <a:xfrm>
              <a:off x="689" y="2535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실적보고</a:t>
              </a:r>
            </a:p>
          </p:txBody>
        </p:sp>
        <p:sp>
          <p:nvSpPr>
            <p:cNvPr id="102" name="Text Box 93"/>
            <p:cNvSpPr txBox="1">
              <a:spLocks noChangeArrowheads="1"/>
            </p:cNvSpPr>
            <p:nvPr/>
          </p:nvSpPr>
          <p:spPr bwMode="auto">
            <a:xfrm>
              <a:off x="1268" y="2874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실적검토</a:t>
              </a:r>
            </a:p>
          </p:txBody>
        </p:sp>
        <p:sp>
          <p:nvSpPr>
            <p:cNvPr id="103" name="Text Box 94"/>
            <p:cNvSpPr txBox="1">
              <a:spLocks noChangeArrowheads="1"/>
            </p:cNvSpPr>
            <p:nvPr/>
          </p:nvSpPr>
          <p:spPr bwMode="auto">
            <a:xfrm>
              <a:off x="1274" y="3150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실적등록</a:t>
              </a:r>
            </a:p>
          </p:txBody>
        </p:sp>
        <p:sp>
          <p:nvSpPr>
            <p:cNvPr id="104" name="Text Box 95"/>
            <p:cNvSpPr txBox="1">
              <a:spLocks noChangeArrowheads="1"/>
            </p:cNvSpPr>
            <p:nvPr/>
          </p:nvSpPr>
          <p:spPr bwMode="auto">
            <a:xfrm>
              <a:off x="905" y="3150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실적통계</a:t>
              </a:r>
            </a:p>
          </p:txBody>
        </p:sp>
        <p:sp>
          <p:nvSpPr>
            <p:cNvPr id="105" name="Text Box 96"/>
            <p:cNvSpPr txBox="1">
              <a:spLocks noChangeArrowheads="1"/>
            </p:cNvSpPr>
            <p:nvPr/>
          </p:nvSpPr>
          <p:spPr bwMode="auto">
            <a:xfrm>
              <a:off x="1020" y="3364"/>
              <a:ext cx="296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800" dirty="0">
                  <a:latin typeface="+mn-ea"/>
                  <a:ea typeface="+mn-ea"/>
                </a:rPr>
                <a:t>Feedback</a:t>
              </a:r>
            </a:p>
          </p:txBody>
        </p:sp>
      </p:grpSp>
      <p:graphicFrame>
        <p:nvGraphicFramePr>
          <p:cNvPr id="106" name="Group 166"/>
          <p:cNvGraphicFramePr>
            <a:graphicFrameLocks noGrp="1"/>
          </p:cNvGraphicFramePr>
          <p:nvPr>
            <p:extLst/>
          </p:nvPr>
        </p:nvGraphicFramePr>
        <p:xfrm>
          <a:off x="3562350" y="3383371"/>
          <a:ext cx="2830513" cy="2187576"/>
        </p:xfrm>
        <a:graphic>
          <a:graphicData uri="http://schemas.openxmlformats.org/drawingml/2006/table">
            <a:tbl>
              <a:tblPr/>
              <a:tblGrid>
                <a:gridCol w="479108"/>
                <a:gridCol w="2351405"/>
              </a:tblGrid>
              <a:tr h="10937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보고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체계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3" marR="36003" marT="19510" marB="1951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일일업무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주간업무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월간업무 및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공정 단계별 보고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⇒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사업에 대한 이해도 향상 및 현황 파악</a:t>
                      </a:r>
                      <a:endParaRPr kumimoji="1" lang="en-GB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8" marR="91428" marT="49544" marB="4954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937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비정기보고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체계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3" marR="36003" marT="19510" marB="1951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필요 시 센터 또는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수행사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컨소시엄요청에 의거 수행</a:t>
                      </a:r>
                      <a:r>
                        <a:rPr kumimoji="1" lang="en-GB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kumimoji="1" lang="en-GB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1" lang="en-GB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⇒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이슈 및 미결사항 해결방안 검토 및 결과 검증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8" marR="91428" marT="49544" marB="4954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7" name="그룹 102"/>
          <p:cNvGrpSpPr>
            <a:grpSpLocks/>
          </p:cNvGrpSpPr>
          <p:nvPr/>
        </p:nvGrpSpPr>
        <p:grpSpPr bwMode="auto">
          <a:xfrm>
            <a:off x="476250" y="5764614"/>
            <a:ext cx="5881688" cy="261610"/>
            <a:chOff x="500042" y="5898360"/>
            <a:chExt cx="5881707" cy="261016"/>
          </a:xfrm>
        </p:grpSpPr>
        <p:sp>
          <p:nvSpPr>
            <p:cNvPr id="108" name="AutoShape 146"/>
            <p:cNvSpPr>
              <a:spLocks noChangeArrowheads="1"/>
            </p:cNvSpPr>
            <p:nvPr/>
          </p:nvSpPr>
          <p:spPr bwMode="auto">
            <a:xfrm>
              <a:off x="614957" y="5924860"/>
              <a:ext cx="5766792" cy="19392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1D1D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tIns="72000" rIns="72000" bIns="53857" anchor="ctr"/>
            <a:lstStyle>
              <a:lvl1pPr marL="889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endParaRPr lang="ko-KR" altLang="ko-KR" sz="11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09" name="AutoShape 146"/>
            <p:cNvSpPr>
              <a:spLocks noChangeArrowheads="1"/>
            </p:cNvSpPr>
            <p:nvPr/>
          </p:nvSpPr>
          <p:spPr bwMode="auto">
            <a:xfrm>
              <a:off x="614957" y="6019800"/>
              <a:ext cx="5766792" cy="1000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7C7C7"/>
                </a:gs>
                <a:gs pos="100000">
                  <a:srgbClr val="EAEAEA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tIns="72000" rIns="72000" bIns="53857" anchor="ctr"/>
            <a:lstStyle>
              <a:lvl1pPr marL="889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endParaRPr lang="ko-KR" altLang="ko-KR" sz="11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0" name="TextBox 25"/>
            <p:cNvSpPr txBox="1">
              <a:spLocks noChangeArrowheads="1"/>
            </p:cNvSpPr>
            <p:nvPr/>
          </p:nvSpPr>
          <p:spPr bwMode="auto">
            <a:xfrm>
              <a:off x="714356" y="5898360"/>
              <a:ext cx="4953013" cy="26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ko-KR" altLang="en-US" sz="1100" b="1" dirty="0">
                  <a:latin typeface="+mn-ea"/>
                  <a:ea typeface="+mn-ea"/>
                </a:rPr>
                <a:t>검토회의 목적 및 운영방법</a:t>
              </a:r>
            </a:p>
          </p:txBody>
        </p:sp>
        <p:pic>
          <p:nvPicPr>
            <p:cNvPr id="111" name="Picture 161" descr="회색-아쿠아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42" y="5914193"/>
              <a:ext cx="230860" cy="21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" name="그룹 3"/>
          <p:cNvGrpSpPr>
            <a:grpSpLocks/>
          </p:cNvGrpSpPr>
          <p:nvPr/>
        </p:nvGrpSpPr>
        <p:grpSpPr bwMode="auto">
          <a:xfrm>
            <a:off x="484188" y="6047196"/>
            <a:ext cx="1511300" cy="720725"/>
            <a:chOff x="-1368025" y="2486770"/>
            <a:chExt cx="1511580" cy="720000"/>
          </a:xfrm>
        </p:grpSpPr>
        <p:sp>
          <p:nvSpPr>
            <p:cNvPr id="113" name="타원 1"/>
            <p:cNvSpPr>
              <a:spLocks noChangeArrowheads="1"/>
            </p:cNvSpPr>
            <p:nvPr/>
          </p:nvSpPr>
          <p:spPr bwMode="auto">
            <a:xfrm>
              <a:off x="-576445" y="2486770"/>
              <a:ext cx="720000" cy="720000"/>
            </a:xfrm>
            <a:prstGeom prst="ellipse">
              <a:avLst/>
            </a:prstGeom>
            <a:solidFill>
              <a:srgbClr val="6E9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14" name="AutoShape 49"/>
            <p:cNvSpPr>
              <a:spLocks noChangeArrowheads="1"/>
            </p:cNvSpPr>
            <p:nvPr/>
          </p:nvSpPr>
          <p:spPr bwMode="auto">
            <a:xfrm>
              <a:off x="-1368025" y="2486770"/>
              <a:ext cx="1143000" cy="720000"/>
            </a:xfrm>
            <a:prstGeom prst="roundRect">
              <a:avLst>
                <a:gd name="adj" fmla="val 0"/>
              </a:avLst>
            </a:prstGeom>
            <a:solidFill>
              <a:srgbClr val="6E9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15" name="AutoShape 47"/>
          <p:cNvSpPr>
            <a:spLocks noChangeArrowheads="1"/>
          </p:cNvSpPr>
          <p:nvPr/>
        </p:nvSpPr>
        <p:spPr bwMode="auto">
          <a:xfrm>
            <a:off x="503238" y="6340884"/>
            <a:ext cx="5867400" cy="2681287"/>
          </a:xfrm>
          <a:prstGeom prst="roundRect">
            <a:avLst>
              <a:gd name="adj" fmla="val 2755"/>
            </a:avLst>
          </a:prstGeom>
          <a:solidFill>
            <a:schemeClr val="bg1"/>
          </a:solidFill>
          <a:ln w="38100" algn="ctr">
            <a:solidFill>
              <a:srgbClr val="6E9FD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6" name="TextBox 384"/>
          <p:cNvSpPr txBox="1">
            <a:spLocks noChangeArrowheads="1"/>
          </p:cNvSpPr>
          <p:nvPr/>
        </p:nvSpPr>
        <p:spPr bwMode="auto">
          <a:xfrm>
            <a:off x="547688" y="6063071"/>
            <a:ext cx="96693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검토회의 목적</a:t>
            </a:r>
          </a:p>
        </p:txBody>
      </p:sp>
      <p:sp>
        <p:nvSpPr>
          <p:cNvPr id="117" name="TextBox 384"/>
          <p:cNvSpPr txBox="1">
            <a:spLocks noChangeArrowheads="1"/>
          </p:cNvSpPr>
          <p:nvPr/>
        </p:nvSpPr>
        <p:spPr bwMode="auto">
          <a:xfrm>
            <a:off x="5063713" y="6063071"/>
            <a:ext cx="1217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검토회의 운영방법</a:t>
            </a:r>
          </a:p>
        </p:txBody>
      </p:sp>
      <p:sp>
        <p:nvSpPr>
          <p:cNvPr id="118" name="Line 156"/>
          <p:cNvSpPr>
            <a:spLocks noChangeShapeType="1"/>
          </p:cNvSpPr>
          <p:nvPr/>
        </p:nvSpPr>
        <p:spPr bwMode="auto">
          <a:xfrm>
            <a:off x="3429000" y="6612346"/>
            <a:ext cx="0" cy="2268538"/>
          </a:xfrm>
          <a:prstGeom prst="line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kern="0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119" name="Group 79"/>
          <p:cNvGrpSpPr>
            <a:grpSpLocks/>
          </p:cNvGrpSpPr>
          <p:nvPr/>
        </p:nvGrpSpPr>
        <p:grpSpPr bwMode="auto">
          <a:xfrm>
            <a:off x="608013" y="6447246"/>
            <a:ext cx="2741612" cy="760413"/>
            <a:chOff x="462" y="1925"/>
            <a:chExt cx="907" cy="227"/>
          </a:xfrm>
        </p:grpSpPr>
        <p:sp>
          <p:nvSpPr>
            <p:cNvPr id="120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1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2" name="AutoShape 107"/>
          <p:cNvSpPr>
            <a:spLocks noChangeArrowheads="1"/>
          </p:cNvSpPr>
          <p:nvPr/>
        </p:nvSpPr>
        <p:spPr bwMode="auto">
          <a:xfrm>
            <a:off x="658813" y="6513921"/>
            <a:ext cx="627062" cy="630238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사업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</a:p>
        </p:txBody>
      </p:sp>
      <p:sp>
        <p:nvSpPr>
          <p:cNvPr id="123" name="TextBox 373"/>
          <p:cNvSpPr txBox="1">
            <a:spLocks noChangeArrowheads="1"/>
          </p:cNvSpPr>
          <p:nvPr/>
        </p:nvSpPr>
        <p:spPr bwMode="auto">
          <a:xfrm>
            <a:off x="1266825" y="6555196"/>
            <a:ext cx="1933543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프로젝트진행 계획 </a:t>
            </a:r>
            <a:r>
              <a:rPr kumimoji="0" lang="en-US" altLang="ko-KR" sz="1050" dirty="0">
                <a:solidFill>
                  <a:srgbClr val="292929"/>
                </a:solidFill>
                <a:latin typeface="+mn-ea"/>
                <a:ea typeface="+mn-ea"/>
              </a:rPr>
              <a:t>/ </a:t>
            </a: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실적관리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추진현황관리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원활한 의사소통체계 관리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sp>
        <p:nvSpPr>
          <p:cNvPr id="124" name="Line 78"/>
          <p:cNvSpPr>
            <a:spLocks noChangeShapeType="1"/>
          </p:cNvSpPr>
          <p:nvPr/>
        </p:nvSpPr>
        <p:spPr bwMode="auto">
          <a:xfrm>
            <a:off x="1271588" y="7599771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 sz="2400" dirty="0">
              <a:latin typeface="+mn-ea"/>
            </a:endParaRPr>
          </a:p>
        </p:txBody>
      </p:sp>
      <p:grpSp>
        <p:nvGrpSpPr>
          <p:cNvPr id="125" name="Group 79"/>
          <p:cNvGrpSpPr>
            <a:grpSpLocks/>
          </p:cNvGrpSpPr>
          <p:nvPr/>
        </p:nvGrpSpPr>
        <p:grpSpPr bwMode="auto">
          <a:xfrm>
            <a:off x="608013" y="7315609"/>
            <a:ext cx="2741612" cy="760412"/>
            <a:chOff x="462" y="1925"/>
            <a:chExt cx="907" cy="227"/>
          </a:xfrm>
        </p:grpSpPr>
        <p:sp>
          <p:nvSpPr>
            <p:cNvPr id="126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7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8" name="AutoShape 107"/>
          <p:cNvSpPr>
            <a:spLocks noChangeArrowheads="1"/>
          </p:cNvSpPr>
          <p:nvPr/>
        </p:nvSpPr>
        <p:spPr bwMode="auto">
          <a:xfrm>
            <a:off x="658813" y="7382284"/>
            <a:ext cx="627062" cy="630237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품질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향상</a:t>
            </a:r>
          </a:p>
        </p:txBody>
      </p:sp>
      <p:sp>
        <p:nvSpPr>
          <p:cNvPr id="129" name="Line 78"/>
          <p:cNvSpPr>
            <a:spLocks noChangeShapeType="1"/>
          </p:cNvSpPr>
          <p:nvPr/>
        </p:nvSpPr>
        <p:spPr bwMode="auto">
          <a:xfrm>
            <a:off x="1271588" y="8466546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 sz="2400" dirty="0">
              <a:latin typeface="+mn-ea"/>
            </a:endParaRPr>
          </a:p>
        </p:txBody>
      </p:sp>
      <p:grpSp>
        <p:nvGrpSpPr>
          <p:cNvPr id="130" name="Group 79"/>
          <p:cNvGrpSpPr>
            <a:grpSpLocks/>
          </p:cNvGrpSpPr>
          <p:nvPr/>
        </p:nvGrpSpPr>
        <p:grpSpPr bwMode="auto">
          <a:xfrm>
            <a:off x="608013" y="8182384"/>
            <a:ext cx="2741612" cy="760412"/>
            <a:chOff x="462" y="1925"/>
            <a:chExt cx="907" cy="227"/>
          </a:xfrm>
        </p:grpSpPr>
        <p:sp>
          <p:nvSpPr>
            <p:cNvPr id="131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32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3" name="AutoShape 107"/>
          <p:cNvSpPr>
            <a:spLocks noChangeArrowheads="1"/>
          </p:cNvSpPr>
          <p:nvPr/>
        </p:nvSpPr>
        <p:spPr bwMode="auto">
          <a:xfrm>
            <a:off x="658813" y="8249059"/>
            <a:ext cx="627062" cy="630237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위험</a:t>
            </a:r>
            <a:r>
              <a:rPr lang="en-US" altLang="ko-KR" sz="1050" b="1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기회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사전평가</a:t>
            </a:r>
          </a:p>
        </p:txBody>
      </p:sp>
      <p:sp>
        <p:nvSpPr>
          <p:cNvPr id="134" name="TextBox 373"/>
          <p:cNvSpPr txBox="1">
            <a:spLocks noChangeArrowheads="1"/>
          </p:cNvSpPr>
          <p:nvPr/>
        </p:nvSpPr>
        <p:spPr bwMode="auto">
          <a:xfrm>
            <a:off x="1266825" y="7415621"/>
            <a:ext cx="1654620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프로젝트 변경사항 검토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표준지침의 준수평가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주요산출물 내용의 적정성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sp>
        <p:nvSpPr>
          <p:cNvPr id="135" name="TextBox 373"/>
          <p:cNvSpPr txBox="1">
            <a:spLocks noChangeArrowheads="1"/>
          </p:cNvSpPr>
          <p:nvPr/>
        </p:nvSpPr>
        <p:spPr bwMode="auto">
          <a:xfrm>
            <a:off x="1266825" y="8282396"/>
            <a:ext cx="2106667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사전 위험</a:t>
            </a:r>
            <a:r>
              <a:rPr kumimoji="0" lang="en-US" altLang="ko-KR" sz="1050" dirty="0">
                <a:solidFill>
                  <a:srgbClr val="292929"/>
                </a:solidFill>
                <a:latin typeface="+mn-ea"/>
                <a:ea typeface="+mn-ea"/>
              </a:rPr>
              <a:t> / </a:t>
            </a: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기회 요소 도출 및 평가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위험 대응방안 마련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프로젝트 변경사항 검토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grpSp>
        <p:nvGrpSpPr>
          <p:cNvPr id="136" name="Group 79"/>
          <p:cNvGrpSpPr>
            <a:grpSpLocks/>
          </p:cNvGrpSpPr>
          <p:nvPr/>
        </p:nvGrpSpPr>
        <p:grpSpPr bwMode="auto">
          <a:xfrm>
            <a:off x="3511550" y="6447246"/>
            <a:ext cx="2741613" cy="760413"/>
            <a:chOff x="462" y="1925"/>
            <a:chExt cx="907" cy="227"/>
          </a:xfrm>
        </p:grpSpPr>
        <p:sp>
          <p:nvSpPr>
            <p:cNvPr id="137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38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9" name="AutoShape 107"/>
          <p:cNvSpPr>
            <a:spLocks noChangeArrowheads="1"/>
          </p:cNvSpPr>
          <p:nvPr/>
        </p:nvSpPr>
        <p:spPr bwMode="auto">
          <a:xfrm>
            <a:off x="3562350" y="6513921"/>
            <a:ext cx="627063" cy="630238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참여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구성원</a:t>
            </a:r>
          </a:p>
        </p:txBody>
      </p:sp>
      <p:sp>
        <p:nvSpPr>
          <p:cNvPr id="140" name="TextBox 373"/>
          <p:cNvSpPr txBox="1">
            <a:spLocks noChangeArrowheads="1"/>
          </p:cNvSpPr>
          <p:nvPr/>
        </p:nvSpPr>
        <p:spPr bwMode="auto">
          <a:xfrm>
            <a:off x="4170363" y="6726646"/>
            <a:ext cx="152157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사업 </a:t>
            </a:r>
            <a:r>
              <a:rPr kumimoji="0" lang="en-US" altLang="ko-KR" sz="1050" dirty="0">
                <a:solidFill>
                  <a:srgbClr val="292929"/>
                </a:solidFill>
                <a:latin typeface="+mn-ea"/>
                <a:ea typeface="+mn-ea"/>
              </a:rPr>
              <a:t>PM </a:t>
            </a: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및 업무담당자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sp>
        <p:nvSpPr>
          <p:cNvPr id="141" name="Line 78"/>
          <p:cNvSpPr>
            <a:spLocks noChangeShapeType="1"/>
          </p:cNvSpPr>
          <p:nvPr/>
        </p:nvSpPr>
        <p:spPr bwMode="auto">
          <a:xfrm>
            <a:off x="4175125" y="7599771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 sz="2400" dirty="0">
              <a:latin typeface="+mn-ea"/>
            </a:endParaRPr>
          </a:p>
        </p:txBody>
      </p:sp>
      <p:grpSp>
        <p:nvGrpSpPr>
          <p:cNvPr id="142" name="Group 79"/>
          <p:cNvGrpSpPr>
            <a:grpSpLocks/>
          </p:cNvGrpSpPr>
          <p:nvPr/>
        </p:nvGrpSpPr>
        <p:grpSpPr bwMode="auto">
          <a:xfrm>
            <a:off x="3511550" y="7315609"/>
            <a:ext cx="2741613" cy="760412"/>
            <a:chOff x="462" y="1925"/>
            <a:chExt cx="907" cy="227"/>
          </a:xfrm>
        </p:grpSpPr>
        <p:sp>
          <p:nvSpPr>
            <p:cNvPr id="143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4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5" name="AutoShape 107"/>
          <p:cNvSpPr>
            <a:spLocks noChangeArrowheads="1"/>
          </p:cNvSpPr>
          <p:nvPr/>
        </p:nvSpPr>
        <p:spPr bwMode="auto">
          <a:xfrm>
            <a:off x="3562350" y="7382284"/>
            <a:ext cx="627063" cy="630237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시기</a:t>
            </a:r>
          </a:p>
        </p:txBody>
      </p:sp>
      <p:sp>
        <p:nvSpPr>
          <p:cNvPr id="146" name="Line 78"/>
          <p:cNvSpPr>
            <a:spLocks noChangeShapeType="1"/>
          </p:cNvSpPr>
          <p:nvPr/>
        </p:nvSpPr>
        <p:spPr bwMode="auto">
          <a:xfrm>
            <a:off x="4175125" y="8466546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 sz="2400" dirty="0">
              <a:latin typeface="+mn-ea"/>
            </a:endParaRPr>
          </a:p>
        </p:txBody>
      </p:sp>
      <p:grpSp>
        <p:nvGrpSpPr>
          <p:cNvPr id="147" name="Group 79"/>
          <p:cNvGrpSpPr>
            <a:grpSpLocks/>
          </p:cNvGrpSpPr>
          <p:nvPr/>
        </p:nvGrpSpPr>
        <p:grpSpPr bwMode="auto">
          <a:xfrm>
            <a:off x="3511550" y="8182384"/>
            <a:ext cx="2741613" cy="760412"/>
            <a:chOff x="462" y="1925"/>
            <a:chExt cx="907" cy="227"/>
          </a:xfrm>
        </p:grpSpPr>
        <p:sp>
          <p:nvSpPr>
            <p:cNvPr id="148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9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50" name="AutoShape 107"/>
          <p:cNvSpPr>
            <a:spLocks noChangeArrowheads="1"/>
          </p:cNvSpPr>
          <p:nvPr/>
        </p:nvSpPr>
        <p:spPr bwMode="auto">
          <a:xfrm>
            <a:off x="3562350" y="8249059"/>
            <a:ext cx="627063" cy="630237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검토결과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보고서</a:t>
            </a:r>
          </a:p>
        </p:txBody>
      </p:sp>
      <p:sp>
        <p:nvSpPr>
          <p:cNvPr id="151" name="TextBox 373"/>
          <p:cNvSpPr txBox="1">
            <a:spLocks noChangeArrowheads="1"/>
          </p:cNvSpPr>
          <p:nvPr/>
        </p:nvSpPr>
        <p:spPr bwMode="auto">
          <a:xfrm>
            <a:off x="4144963" y="7583896"/>
            <a:ext cx="159530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고객사 요청 시 별도 협의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sp>
        <p:nvSpPr>
          <p:cNvPr id="152" name="TextBox 373"/>
          <p:cNvSpPr txBox="1">
            <a:spLocks noChangeArrowheads="1"/>
          </p:cNvSpPr>
          <p:nvPr/>
        </p:nvSpPr>
        <p:spPr bwMode="auto">
          <a:xfrm>
            <a:off x="4170363" y="8282396"/>
            <a:ext cx="1925527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검토회의 결과 보고서 작성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문제점에 대한 지속적 모니터링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위험 </a:t>
            </a:r>
            <a:r>
              <a:rPr kumimoji="0" lang="en-US" altLang="ko-KR" sz="1050" dirty="0">
                <a:solidFill>
                  <a:srgbClr val="292929"/>
                </a:solidFill>
                <a:latin typeface="+mn-ea"/>
                <a:ea typeface="+mn-ea"/>
              </a:rPr>
              <a:t>/ </a:t>
            </a: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기회 관리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352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289694" y="694469"/>
            <a:ext cx="145020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11.1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업무보고 및 검토회의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11.1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업무보고 및 </a:t>
            </a:r>
            <a:r>
              <a:rPr lang="ko-KR" altLang="en-US" sz="1600" dirty="0" smtClean="0">
                <a:latin typeface="+mn-ea"/>
                <a:ea typeface="+mn-ea"/>
              </a:rPr>
              <a:t>검토회의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계속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수행사는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사업의 원활한 의사소통 및 업무진행 관리를 위해 정기보고 및 비정기 보고를 수행합니다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1721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업무보고 종류 및 내용</a:t>
              </a:r>
            </a:p>
          </p:txBody>
        </p:sp>
      </p:grpSp>
      <p:graphicFrame>
        <p:nvGraphicFramePr>
          <p:cNvPr id="92" name="Group 3"/>
          <p:cNvGraphicFramePr>
            <a:graphicFrameLocks noGrp="1"/>
          </p:cNvGraphicFramePr>
          <p:nvPr>
            <p:extLst/>
          </p:nvPr>
        </p:nvGraphicFramePr>
        <p:xfrm>
          <a:off x="388938" y="2465288"/>
          <a:ext cx="6064250" cy="6821215"/>
        </p:xfrm>
        <a:graphic>
          <a:graphicData uri="http://schemas.openxmlformats.org/drawingml/2006/table">
            <a:tbl>
              <a:tblPr/>
              <a:tblGrid>
                <a:gridCol w="659973"/>
                <a:gridCol w="621745"/>
                <a:gridCol w="3020966"/>
                <a:gridCol w="733321"/>
                <a:gridCol w="1028245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구분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종류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내용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시기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59331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정기보고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착수보고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사업개요 및 목표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범위 및 추진전략 등</a:t>
                      </a:r>
                      <a:endParaRPr kumimoji="1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itchFamily="50" charset="-127"/>
                      </a:endParaRP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조직 및 인력투입계획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사업추진일정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협조 요청사항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착수시점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착수보고서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18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중간보고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설계산출물 검토회의로 대체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설계단계</a:t>
                      </a:r>
                    </a:p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이후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설계산출물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65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완료보고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사업종료 시 수행결과 보고</a:t>
                      </a:r>
                    </a:p>
                    <a:p>
                      <a:pPr marL="95250" marR="0" lvl="0" indent="-952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각 기관별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업무별 구축 결과 보고</a:t>
                      </a:r>
                    </a:p>
                    <a:p>
                      <a:pPr marL="95250" marR="0" lvl="0" indent="-952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 최종산출물 첨부</a:t>
                      </a:r>
                      <a:endParaRPr kumimoji="1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itchFamily="50" charset="-127"/>
                      </a:endParaRP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사업종료</a:t>
                      </a:r>
                      <a:b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</a:b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시점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완료보고서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792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주간보고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구체적인 공정 및 진행사항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계획대비 실적 차이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)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업무 추진상 문제점 및 대응방안 보고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차주계획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소요일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완료예정일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)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주요 의사결정 및 협조사항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주간 단위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주간 업무보고서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65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월간보고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월간 업무계획 대비 실적분석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업무 추진상 문제점 및 대응방안 보고</a:t>
                      </a:r>
                    </a:p>
                    <a:p>
                      <a:pPr marL="95250" marR="0" lvl="0" indent="-952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주요 의사결정 및 협조사항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월간 단위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월간 업무보고서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423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비정기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이슈보고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긴급히 변경을 요하는 작업이 발생하거나 센터의 요구에 의해 지정된 내용 보고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사안에 따라 회의 또는 서면으로 보고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참석대상과 보고장소는 사안에 따라 조정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비정기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이슈보고서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보고계획 및 진행보고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</a:t>
            </a:r>
          </a:p>
        </p:txBody>
      </p: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5147027" y="466868"/>
            <a:ext cx="159286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11. </a:t>
            </a:r>
            <a:r>
              <a:rPr lang="ko-KR" altLang="en-US" smtClean="0">
                <a:latin typeface="+mn-ea"/>
                <a:ea typeface="+mn-ea"/>
              </a:rPr>
              <a:t>보고계획 및 진행보고 계획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98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추진 전략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3.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105624" y="466868"/>
            <a:ext cx="63427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추진전략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b="1" dirty="0">
                <a:latin typeface="+mn-ea"/>
                <a:ea typeface="+mn-ea"/>
              </a:rPr>
              <a:t>3.2. </a:t>
            </a:r>
            <a:r>
              <a:rPr lang="ko-KR" altLang="en-US" sz="1600" b="1">
                <a:latin typeface="+mn-ea"/>
                <a:ea typeface="+mn-ea"/>
              </a:rPr>
              <a:t>분야별 세부 추진 전략</a:t>
            </a:r>
            <a:endParaRPr lang="en-US" altLang="ko-KR" sz="1600" b="1" dirty="0">
              <a:latin typeface="+mn-ea"/>
              <a:ea typeface="+mn-ea"/>
            </a:endParaRPr>
          </a:p>
          <a:p>
            <a:pPr marL="171438" indent="-171438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사업에서 요구하는 분야별 업무에 대한 위험요소를 판별하고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그에 맞는 대응 전략을 수립해 나가도록 하겠습니다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45125"/>
            <a:ext cx="6048375" cy="29335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41256"/>
              <a:ext cx="5648605" cy="11872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위험요소를 고려한 추진 전략</a:t>
              </a: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704255"/>
              </p:ext>
            </p:extLst>
          </p:nvPr>
        </p:nvGraphicFramePr>
        <p:xfrm>
          <a:off x="419328" y="2569652"/>
          <a:ext cx="5981699" cy="681247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74695"/>
                <a:gridCol w="1754659"/>
                <a:gridCol w="3052345"/>
              </a:tblGrid>
              <a:tr h="3597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분야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위험요소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대응 전략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884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성능평가시스템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자체의 특이성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과거  유사 사업 참여 인력의 투입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유사 사업 수행을 통해 관계 된 외부 전문가 적극 활용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0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투입인력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투입인력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대한 투입현황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매월 월간 보고서를 통한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투입예정 대비 실 투입현황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 대해 보고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개발일정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개발일정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관리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상세한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WBS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제시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MS-Project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통한 관리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매주 주간 보고에 일정대비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진척율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보고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8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사업관리시스템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 범위  선정 및 일정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사업관리시스템 자체 기능의 다양성 및 복잡성 공감대 형성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명확한 개발 범위에 대한 협의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과거 사업관리 시스템 구축경험을 토대로 철저한 분석을 통한 사업 초반 정확한 범위 제시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외부시스템 연동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정보화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관리팀에서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운영하는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공정이용포털 연계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동일한 개발 환경 구축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 예정 화면 및 업무에 대한 사전 협조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정보화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관리팀과의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긴밀한 협조 관계 구축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20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데이타셋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구축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고화질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콘텐츠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증가에 따른 변형 작업 일정 지연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고화질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콘텐츠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확보 수량에 대한 명확한 협의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66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지역적 거리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진주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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서울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anose="05000000000000000000" pitchFamily="2" charset="2"/>
                        </a:rPr>
                        <a:t>로 인한 커뮤니케이션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초기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 분석 단계 상주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통한 정확한 업무 분석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화상회의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시스템을 통한 상시 보고 체계 구축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 방문 보고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9999" marR="89999" marT="46753" marB="46753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 Box 50"/>
          <p:cNvSpPr txBox="1">
            <a:spLocks noChangeArrowheads="1"/>
          </p:cNvSpPr>
          <p:nvPr/>
        </p:nvSpPr>
        <p:spPr bwMode="auto">
          <a:xfrm>
            <a:off x="5374655" y="694469"/>
            <a:ext cx="13652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3.2 </a:t>
            </a:r>
            <a:r>
              <a:rPr lang="ko-KR" altLang="en-US"/>
              <a:t>분야별 세부 추진 전략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6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502894" y="694469"/>
            <a:ext cx="123700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11.2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smtClean="0">
                <a:latin typeface="+mn-ea"/>
                <a:ea typeface="+mn-ea"/>
              </a:rPr>
              <a:t>보고체계 및 절차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11.2. </a:t>
            </a:r>
            <a:r>
              <a:rPr lang="ko-KR" altLang="en-US" sz="1600" dirty="0" smtClean="0">
                <a:latin typeface="+mn-ea"/>
                <a:ea typeface="+mn-ea"/>
              </a:rPr>
              <a:t>보고체계 및 절차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수행사는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사업의 진도 및 이슈상황에 대하여 매주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매월 말 프로젝트 관리자에게 보고하며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 보고서들을 토대로 관리부서에 정기적으로 보고서가 제출됩니다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프로젝트 진행상 중요한 이슈가 발생할 경우 및 긴급한 의사결정이 필요한 경우에는 수시로 관리부서에 보고합니다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또한 사업의 성공적 구축을 위하여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보고절차를 다음과 같이 체계화하고 관련 조직간에 상호 유기적인 협력 체제를 구축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함으로써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프로젝트의 납기와 품질을 확보합니다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648684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관련조직간 상호 유기적인 협력체계 구축 </a:t>
              </a:r>
              <a:r>
                <a:rPr lang="en-US" altLang="ko-KR" sz="1100" dirty="0">
                  <a:latin typeface="+mn-ea"/>
                </a:rPr>
                <a:t>/ </a:t>
              </a:r>
              <a:r>
                <a:rPr lang="ko-KR" altLang="en-US" sz="1100" dirty="0">
                  <a:latin typeface="+mn-ea"/>
                </a:rPr>
                <a:t>프로젝트의 납기와 품질을 확보</a:t>
              </a:r>
            </a:p>
          </p:txBody>
        </p:sp>
      </p:grpSp>
      <p:graphicFrame>
        <p:nvGraphicFramePr>
          <p:cNvPr id="93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932286"/>
              </p:ext>
            </p:extLst>
          </p:nvPr>
        </p:nvGraphicFramePr>
        <p:xfrm>
          <a:off x="668338" y="5101627"/>
          <a:ext cx="5443537" cy="3694113"/>
        </p:xfrm>
        <a:graphic>
          <a:graphicData uri="http://schemas.openxmlformats.org/drawingml/2006/table">
            <a:tbl>
              <a:tblPr/>
              <a:tblGrid>
                <a:gridCol w="2828925"/>
                <a:gridCol w="798512"/>
                <a:gridCol w="1816100"/>
              </a:tblGrid>
              <a:tr h="31016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보고절차</a:t>
                      </a:r>
                    </a:p>
                  </a:txBody>
                  <a:tcPr marL="0" marR="0" marT="50399" marB="503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담당</a:t>
                      </a:r>
                    </a:p>
                  </a:txBody>
                  <a:tcPr marL="0" marR="0" marT="50399" marB="503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0" marR="0" marT="50399" marB="503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972593"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800" marR="18000" marT="39599" marB="4319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   수행팀</a:t>
                      </a:r>
                    </a:p>
                  </a:txBody>
                  <a:tcPr marL="46800" marR="18000" marT="39599" marB="431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단계별 진도사항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쟁점 및 미결사항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범위 변경관리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품질검토회의</a:t>
                      </a:r>
                    </a:p>
                  </a:txBody>
                  <a:tcPr marL="46800" marR="18000" marT="21600" marB="359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88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사업관리팀</a:t>
                      </a:r>
                    </a:p>
                  </a:txBody>
                  <a:tcPr marL="46800" marR="18000" marT="39599" marB="431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자료취합 및 보고자료 편철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프로젝트관리자에게 보고</a:t>
                      </a:r>
                    </a:p>
                  </a:txBody>
                  <a:tcPr marL="46800" marR="18000" marT="21600" marB="359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51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</a:t>
                      </a:r>
                      <a:b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(PM)</a:t>
                      </a:r>
                    </a:p>
                  </a:txBody>
                  <a:tcPr marL="46800" marR="18000" marT="39599" marB="431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문제점 해결방안 검토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진도확인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 작성 진도 확인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업무사례 변경관리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효과의 파악 및 승인</a:t>
                      </a:r>
                    </a:p>
                  </a:txBody>
                  <a:tcPr marL="46800" marR="18000" marT="21600" marB="359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11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주관기관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전담팀장</a:t>
                      </a:r>
                    </a:p>
                  </a:txBody>
                  <a:tcPr marL="46800" marR="18000" marT="39599" marB="431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결과물에 대한 내부보고</a:t>
                      </a:r>
                      <a:b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프로세스 처리</a:t>
                      </a:r>
                    </a:p>
                  </a:txBody>
                  <a:tcPr marL="46800" marR="18000" marT="21600" marB="359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4" name="Rectangle 207"/>
          <p:cNvSpPr>
            <a:spLocks noChangeArrowheads="1"/>
          </p:cNvSpPr>
          <p:nvPr/>
        </p:nvSpPr>
        <p:spPr bwMode="auto">
          <a:xfrm>
            <a:off x="1393825" y="6089052"/>
            <a:ext cx="1357313" cy="207963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보고서 작성</a:t>
            </a:r>
          </a:p>
        </p:txBody>
      </p:sp>
      <p:sp>
        <p:nvSpPr>
          <p:cNvPr id="95" name="Rectangle 208"/>
          <p:cNvSpPr>
            <a:spLocks noChangeArrowheads="1"/>
          </p:cNvSpPr>
          <p:nvPr/>
        </p:nvSpPr>
        <p:spPr bwMode="auto">
          <a:xfrm>
            <a:off x="1393825" y="6419252"/>
            <a:ext cx="1357313" cy="209550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자 료 취 합</a:t>
            </a:r>
          </a:p>
        </p:txBody>
      </p:sp>
      <p:sp>
        <p:nvSpPr>
          <p:cNvPr id="96" name="Rectangle 209"/>
          <p:cNvSpPr>
            <a:spLocks noChangeArrowheads="1"/>
          </p:cNvSpPr>
          <p:nvPr/>
        </p:nvSpPr>
        <p:spPr bwMode="auto">
          <a:xfrm>
            <a:off x="1393825" y="6757390"/>
            <a:ext cx="1357313" cy="207962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프로젝트관리자 보고</a:t>
            </a:r>
          </a:p>
        </p:txBody>
      </p:sp>
      <p:sp>
        <p:nvSpPr>
          <p:cNvPr id="97" name="AutoShape 210"/>
          <p:cNvSpPr>
            <a:spLocks noChangeArrowheads="1"/>
          </p:cNvSpPr>
          <p:nvPr/>
        </p:nvSpPr>
        <p:spPr bwMode="auto">
          <a:xfrm>
            <a:off x="1393825" y="8419502"/>
            <a:ext cx="1357313" cy="209550"/>
          </a:xfrm>
          <a:prstGeom prst="cube">
            <a:avLst>
              <a:gd name="adj" fmla="val 0"/>
            </a:avLst>
          </a:prstGeom>
          <a:solidFill>
            <a:srgbClr val="EAEAEA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완  료</a:t>
            </a:r>
          </a:p>
        </p:txBody>
      </p:sp>
      <p:sp>
        <p:nvSpPr>
          <p:cNvPr id="98" name="Oval 211"/>
          <p:cNvSpPr>
            <a:spLocks noChangeArrowheads="1"/>
          </p:cNvSpPr>
          <p:nvPr/>
        </p:nvSpPr>
        <p:spPr bwMode="auto">
          <a:xfrm>
            <a:off x="2670175" y="7916265"/>
            <a:ext cx="231775" cy="184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r>
              <a:rPr lang="en-US" altLang="ko-KR" sz="1000" b="1" dirty="0">
                <a:latin typeface="+mn-ea"/>
                <a:ea typeface="+mn-ea"/>
              </a:rPr>
              <a:t>No</a:t>
            </a:r>
          </a:p>
        </p:txBody>
      </p:sp>
      <p:sp>
        <p:nvSpPr>
          <p:cNvPr id="99" name="Oval 212"/>
          <p:cNvSpPr>
            <a:spLocks noChangeArrowheads="1"/>
          </p:cNvSpPr>
          <p:nvPr/>
        </p:nvSpPr>
        <p:spPr bwMode="auto">
          <a:xfrm>
            <a:off x="1203325" y="7124102"/>
            <a:ext cx="231775" cy="184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r>
              <a:rPr lang="en-US" altLang="ko-KR" sz="1000" b="1" dirty="0">
                <a:latin typeface="+mn-ea"/>
                <a:ea typeface="+mn-ea"/>
              </a:rPr>
              <a:t>No</a:t>
            </a:r>
          </a:p>
        </p:txBody>
      </p:sp>
      <p:sp>
        <p:nvSpPr>
          <p:cNvPr id="100" name="Oval 213"/>
          <p:cNvSpPr>
            <a:spLocks noChangeArrowheads="1"/>
          </p:cNvSpPr>
          <p:nvPr/>
        </p:nvSpPr>
        <p:spPr bwMode="auto">
          <a:xfrm>
            <a:off x="2116138" y="8265515"/>
            <a:ext cx="296862" cy="184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r>
              <a:rPr lang="en-US" altLang="ko-KR" sz="1000" b="1" dirty="0">
                <a:latin typeface="+mn-ea"/>
                <a:ea typeface="+mn-ea"/>
              </a:rPr>
              <a:t>Yes</a:t>
            </a:r>
          </a:p>
        </p:txBody>
      </p:sp>
      <p:sp>
        <p:nvSpPr>
          <p:cNvPr id="101" name="Oval 214"/>
          <p:cNvSpPr>
            <a:spLocks noChangeArrowheads="1"/>
          </p:cNvSpPr>
          <p:nvPr/>
        </p:nvSpPr>
        <p:spPr bwMode="auto">
          <a:xfrm>
            <a:off x="2095500" y="7432077"/>
            <a:ext cx="296863" cy="184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r>
              <a:rPr lang="en-US" altLang="ko-KR" sz="1000" b="1" dirty="0">
                <a:latin typeface="+mn-ea"/>
                <a:ea typeface="+mn-ea"/>
              </a:rPr>
              <a:t>Yes</a:t>
            </a:r>
          </a:p>
        </p:txBody>
      </p:sp>
      <p:cxnSp>
        <p:nvCxnSpPr>
          <p:cNvPr id="153" name="AutoShape 215"/>
          <p:cNvCxnSpPr>
            <a:cxnSpLocks noChangeShapeType="1"/>
            <a:stCxn id="159" idx="2"/>
            <a:endCxn id="94" idx="0"/>
          </p:cNvCxnSpPr>
          <p:nvPr/>
        </p:nvCxnSpPr>
        <p:spPr bwMode="auto">
          <a:xfrm rot="16200000" flipH="1">
            <a:off x="1470025" y="5485802"/>
            <a:ext cx="250825" cy="955675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AutoShape 216"/>
          <p:cNvCxnSpPr>
            <a:cxnSpLocks noChangeShapeType="1"/>
            <a:stCxn id="94" idx="2"/>
            <a:endCxn id="95" idx="0"/>
          </p:cNvCxnSpPr>
          <p:nvPr/>
        </p:nvCxnSpPr>
        <p:spPr bwMode="auto">
          <a:xfrm>
            <a:off x="2073275" y="6297015"/>
            <a:ext cx="0" cy="12223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AutoShape 217"/>
          <p:cNvCxnSpPr>
            <a:cxnSpLocks noChangeShapeType="1"/>
            <a:stCxn id="163" idx="1"/>
            <a:endCxn id="94" idx="1"/>
          </p:cNvCxnSpPr>
          <p:nvPr/>
        </p:nvCxnSpPr>
        <p:spPr bwMode="auto">
          <a:xfrm rot="10800000">
            <a:off x="1393825" y="6193827"/>
            <a:ext cx="26988" cy="1074738"/>
          </a:xfrm>
          <a:prstGeom prst="bentConnector3">
            <a:avLst>
              <a:gd name="adj1" fmla="val 90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AutoShape 218"/>
          <p:cNvCxnSpPr>
            <a:cxnSpLocks noChangeShapeType="1"/>
            <a:stCxn id="95" idx="2"/>
            <a:endCxn id="96" idx="0"/>
          </p:cNvCxnSpPr>
          <p:nvPr/>
        </p:nvCxnSpPr>
        <p:spPr bwMode="auto">
          <a:xfrm>
            <a:off x="2073275" y="6628802"/>
            <a:ext cx="0" cy="128588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AutoShape 219"/>
          <p:cNvCxnSpPr>
            <a:cxnSpLocks noChangeShapeType="1"/>
            <a:stCxn id="96" idx="2"/>
            <a:endCxn id="163" idx="0"/>
          </p:cNvCxnSpPr>
          <p:nvPr/>
        </p:nvCxnSpPr>
        <p:spPr bwMode="auto">
          <a:xfrm>
            <a:off x="2073275" y="6965352"/>
            <a:ext cx="0" cy="16351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AutoShape 221"/>
          <p:cNvCxnSpPr>
            <a:cxnSpLocks noChangeShapeType="1"/>
            <a:stCxn id="164" idx="3"/>
            <a:endCxn id="96" idx="3"/>
          </p:cNvCxnSpPr>
          <p:nvPr/>
        </p:nvCxnSpPr>
        <p:spPr bwMode="auto">
          <a:xfrm flipV="1">
            <a:off x="2724150" y="6862165"/>
            <a:ext cx="26988" cy="1208087"/>
          </a:xfrm>
          <a:prstGeom prst="bentConnector3">
            <a:avLst>
              <a:gd name="adj1" fmla="val 894444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Rectangle 222"/>
          <p:cNvSpPr>
            <a:spLocks noChangeArrowheads="1"/>
          </p:cNvSpPr>
          <p:nvPr/>
        </p:nvSpPr>
        <p:spPr bwMode="auto">
          <a:xfrm>
            <a:off x="819150" y="5492152"/>
            <a:ext cx="598488" cy="346075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진도</a:t>
            </a:r>
          </a:p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관리</a:t>
            </a:r>
          </a:p>
        </p:txBody>
      </p:sp>
      <p:sp>
        <p:nvSpPr>
          <p:cNvPr id="160" name="Rectangle 223"/>
          <p:cNvSpPr>
            <a:spLocks noChangeArrowheads="1"/>
          </p:cNvSpPr>
          <p:nvPr/>
        </p:nvSpPr>
        <p:spPr bwMode="auto">
          <a:xfrm>
            <a:off x="1454150" y="5492152"/>
            <a:ext cx="598488" cy="346075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변경</a:t>
            </a:r>
          </a:p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관리</a:t>
            </a:r>
          </a:p>
        </p:txBody>
      </p:sp>
      <p:sp>
        <p:nvSpPr>
          <p:cNvPr id="161" name="Rectangle 224"/>
          <p:cNvSpPr>
            <a:spLocks noChangeArrowheads="1"/>
          </p:cNvSpPr>
          <p:nvPr/>
        </p:nvSpPr>
        <p:spPr bwMode="auto">
          <a:xfrm>
            <a:off x="2090738" y="5492152"/>
            <a:ext cx="598487" cy="346075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품질</a:t>
            </a:r>
          </a:p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검토</a:t>
            </a:r>
          </a:p>
        </p:txBody>
      </p:sp>
      <p:sp>
        <p:nvSpPr>
          <p:cNvPr id="162" name="Rectangle 225"/>
          <p:cNvSpPr>
            <a:spLocks noChangeArrowheads="1"/>
          </p:cNvSpPr>
          <p:nvPr/>
        </p:nvSpPr>
        <p:spPr bwMode="auto">
          <a:xfrm>
            <a:off x="2727325" y="5492152"/>
            <a:ext cx="598488" cy="346075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이슈</a:t>
            </a:r>
          </a:p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쟁점관리</a:t>
            </a:r>
          </a:p>
        </p:txBody>
      </p:sp>
      <p:sp>
        <p:nvSpPr>
          <p:cNvPr id="163" name="AutoShape 226"/>
          <p:cNvSpPr>
            <a:spLocks noChangeArrowheads="1"/>
          </p:cNvSpPr>
          <p:nvPr/>
        </p:nvSpPr>
        <p:spPr bwMode="auto">
          <a:xfrm>
            <a:off x="1420813" y="7128865"/>
            <a:ext cx="1303337" cy="277812"/>
          </a:xfrm>
          <a:prstGeom prst="diamond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검토</a:t>
            </a:r>
          </a:p>
        </p:txBody>
      </p:sp>
      <p:sp>
        <p:nvSpPr>
          <p:cNvPr id="164" name="AutoShape 227"/>
          <p:cNvSpPr>
            <a:spLocks noChangeArrowheads="1"/>
          </p:cNvSpPr>
          <p:nvPr/>
        </p:nvSpPr>
        <p:spPr bwMode="auto">
          <a:xfrm>
            <a:off x="1420813" y="7932140"/>
            <a:ext cx="1303337" cy="276225"/>
          </a:xfrm>
          <a:prstGeom prst="diamond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검토</a:t>
            </a:r>
          </a:p>
        </p:txBody>
      </p:sp>
      <p:sp>
        <p:nvSpPr>
          <p:cNvPr id="165" name="Rectangle 228"/>
          <p:cNvSpPr>
            <a:spLocks noChangeArrowheads="1"/>
          </p:cNvSpPr>
          <p:nvPr/>
        </p:nvSpPr>
        <p:spPr bwMode="auto">
          <a:xfrm>
            <a:off x="1393825" y="7578127"/>
            <a:ext cx="1357313" cy="207963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관리부서  보고</a:t>
            </a:r>
          </a:p>
        </p:txBody>
      </p:sp>
      <p:cxnSp>
        <p:nvCxnSpPr>
          <p:cNvPr id="166" name="AutoShape 229"/>
          <p:cNvCxnSpPr>
            <a:cxnSpLocks noChangeShapeType="1"/>
            <a:stCxn id="165" idx="2"/>
            <a:endCxn id="164" idx="0"/>
          </p:cNvCxnSpPr>
          <p:nvPr/>
        </p:nvCxnSpPr>
        <p:spPr bwMode="auto">
          <a:xfrm>
            <a:off x="2073275" y="7786090"/>
            <a:ext cx="0" cy="14605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AutoShape 230"/>
          <p:cNvCxnSpPr>
            <a:cxnSpLocks noChangeShapeType="1"/>
            <a:stCxn id="164" idx="2"/>
            <a:endCxn id="97" idx="1"/>
          </p:cNvCxnSpPr>
          <p:nvPr/>
        </p:nvCxnSpPr>
        <p:spPr bwMode="auto">
          <a:xfrm>
            <a:off x="2073275" y="8208365"/>
            <a:ext cx="0" cy="21113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AutoShape 231"/>
          <p:cNvCxnSpPr>
            <a:cxnSpLocks noChangeShapeType="1"/>
            <a:stCxn id="160" idx="2"/>
            <a:endCxn id="94" idx="0"/>
          </p:cNvCxnSpPr>
          <p:nvPr/>
        </p:nvCxnSpPr>
        <p:spPr bwMode="auto">
          <a:xfrm rot="16200000" flipH="1">
            <a:off x="1788319" y="5804096"/>
            <a:ext cx="250825" cy="319087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AutoShape 232"/>
          <p:cNvCxnSpPr>
            <a:cxnSpLocks noChangeShapeType="1"/>
            <a:stCxn id="161" idx="2"/>
            <a:endCxn id="94" idx="0"/>
          </p:cNvCxnSpPr>
          <p:nvPr/>
        </p:nvCxnSpPr>
        <p:spPr bwMode="auto">
          <a:xfrm rot="5400000">
            <a:off x="2105819" y="5805683"/>
            <a:ext cx="250825" cy="315913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" name="AutoShape 233"/>
          <p:cNvCxnSpPr>
            <a:cxnSpLocks noChangeShapeType="1"/>
            <a:stCxn id="162" idx="2"/>
            <a:endCxn id="94" idx="0"/>
          </p:cNvCxnSpPr>
          <p:nvPr/>
        </p:nvCxnSpPr>
        <p:spPr bwMode="auto">
          <a:xfrm rot="5400000">
            <a:off x="2424906" y="5486596"/>
            <a:ext cx="250825" cy="95408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1" name="Group 82"/>
          <p:cNvGrpSpPr>
            <a:grpSpLocks/>
          </p:cNvGrpSpPr>
          <p:nvPr/>
        </p:nvGrpSpPr>
        <p:grpSpPr bwMode="auto">
          <a:xfrm>
            <a:off x="715963" y="3303442"/>
            <a:ext cx="5367337" cy="1503078"/>
            <a:chOff x="467" y="2543"/>
            <a:chExt cx="3381" cy="764"/>
          </a:xfrm>
        </p:grpSpPr>
        <p:sp>
          <p:nvSpPr>
            <p:cNvPr id="172" name="Rectangle 167"/>
            <p:cNvSpPr>
              <a:spLocks noChangeArrowheads="1"/>
            </p:cNvSpPr>
            <p:nvPr/>
          </p:nvSpPr>
          <p:spPr bwMode="auto">
            <a:xfrm>
              <a:off x="467" y="2687"/>
              <a:ext cx="1604" cy="61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54000" tIns="3600" rIns="18000" bIns="7200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73" name="Rectangle 168"/>
            <p:cNvSpPr>
              <a:spLocks noChangeArrowheads="1"/>
            </p:cNvSpPr>
            <p:nvPr/>
          </p:nvSpPr>
          <p:spPr bwMode="auto">
            <a:xfrm>
              <a:off x="524" y="3123"/>
              <a:ext cx="729" cy="144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프로젝트 수행관리</a:t>
              </a:r>
            </a:p>
          </p:txBody>
        </p:sp>
        <p:sp>
          <p:nvSpPr>
            <p:cNvPr id="174" name="Rectangle 169"/>
            <p:cNvSpPr>
              <a:spLocks noChangeArrowheads="1"/>
            </p:cNvSpPr>
            <p:nvPr/>
          </p:nvSpPr>
          <p:spPr bwMode="auto">
            <a:xfrm>
              <a:off x="1371" y="3123"/>
              <a:ext cx="653" cy="144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의사소통지원</a:t>
              </a:r>
            </a:p>
          </p:txBody>
        </p:sp>
        <p:sp>
          <p:nvSpPr>
            <p:cNvPr id="175" name="Rectangle 170"/>
            <p:cNvSpPr>
              <a:spLocks noChangeArrowheads="1"/>
            </p:cNvSpPr>
            <p:nvPr/>
          </p:nvSpPr>
          <p:spPr bwMode="auto">
            <a:xfrm>
              <a:off x="467" y="2543"/>
              <a:ext cx="1604" cy="143"/>
            </a:xfrm>
            <a:prstGeom prst="rect">
              <a:avLst/>
            </a:prstGeom>
            <a:solidFill>
              <a:srgbClr val="D7E3ED"/>
            </a:solidFill>
            <a:ln w="31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54000" tIns="36000" rIns="54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주관기관</a:t>
              </a:r>
            </a:p>
          </p:txBody>
        </p:sp>
        <p:cxnSp>
          <p:nvCxnSpPr>
            <p:cNvPr id="176" name="AutoShape 172"/>
            <p:cNvCxnSpPr>
              <a:cxnSpLocks noChangeShapeType="1"/>
              <a:stCxn id="185" idx="2"/>
              <a:endCxn id="174" idx="0"/>
            </p:cNvCxnSpPr>
            <p:nvPr/>
          </p:nvCxnSpPr>
          <p:spPr bwMode="auto">
            <a:xfrm rot="16200000" flipH="1">
              <a:off x="1352" y="2778"/>
              <a:ext cx="265" cy="426"/>
            </a:xfrm>
            <a:prstGeom prst="bentConnector3">
              <a:avLst>
                <a:gd name="adj1" fmla="val 49056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7" name="Rectangle 174"/>
            <p:cNvSpPr>
              <a:spLocks noChangeArrowheads="1"/>
            </p:cNvSpPr>
            <p:nvPr/>
          </p:nvSpPr>
          <p:spPr bwMode="auto">
            <a:xfrm>
              <a:off x="2134" y="2689"/>
              <a:ext cx="1714" cy="61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54000" tIns="3600" rIns="18000" bIns="7200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78" name="Rectangle 175"/>
            <p:cNvSpPr>
              <a:spLocks noChangeArrowheads="1"/>
            </p:cNvSpPr>
            <p:nvPr/>
          </p:nvSpPr>
          <p:spPr bwMode="auto">
            <a:xfrm>
              <a:off x="2134" y="2543"/>
              <a:ext cx="1714" cy="146"/>
            </a:xfrm>
            <a:prstGeom prst="rect">
              <a:avLst/>
            </a:prstGeom>
            <a:solidFill>
              <a:srgbClr val="D7E3ED"/>
            </a:solidFill>
            <a:ln w="31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54000" tIns="36000" rIns="54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 err="1" smtClean="0">
                  <a:latin typeface="+mn-ea"/>
                  <a:ea typeface="+mn-ea"/>
                </a:rPr>
                <a:t>수행사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sp>
          <p:nvSpPr>
            <p:cNvPr id="179" name="Rectangle 176"/>
            <p:cNvSpPr>
              <a:spLocks noChangeArrowheads="1"/>
            </p:cNvSpPr>
            <p:nvPr/>
          </p:nvSpPr>
          <p:spPr bwMode="auto">
            <a:xfrm>
              <a:off x="3098" y="2980"/>
              <a:ext cx="672" cy="14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일정</a:t>
              </a:r>
              <a:r>
                <a:rPr lang="en-US" altLang="ko-KR" sz="1000" b="1" dirty="0">
                  <a:latin typeface="+mn-ea"/>
                  <a:ea typeface="+mn-ea"/>
                </a:rPr>
                <a:t>/</a:t>
              </a:r>
              <a:r>
                <a:rPr lang="ko-KR" altLang="en-US" sz="1000" b="1" dirty="0">
                  <a:latin typeface="+mn-ea"/>
                  <a:ea typeface="+mn-ea"/>
                </a:rPr>
                <a:t>진도관리</a:t>
              </a:r>
            </a:p>
          </p:txBody>
        </p:sp>
        <p:cxnSp>
          <p:nvCxnSpPr>
            <p:cNvPr id="180" name="AutoShape 178"/>
            <p:cNvCxnSpPr>
              <a:cxnSpLocks noChangeShapeType="1"/>
              <a:endCxn id="179" idx="0"/>
            </p:cNvCxnSpPr>
            <p:nvPr/>
          </p:nvCxnSpPr>
          <p:spPr bwMode="auto">
            <a:xfrm rot="16200000" flipH="1">
              <a:off x="3181" y="2727"/>
              <a:ext cx="68" cy="438"/>
            </a:xfrm>
            <a:prstGeom prst="bentConnector3">
              <a:avLst>
                <a:gd name="adj1" fmla="val 9560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1" name="Rectangle 179"/>
            <p:cNvSpPr>
              <a:spLocks noChangeArrowheads="1"/>
            </p:cNvSpPr>
            <p:nvPr/>
          </p:nvSpPr>
          <p:spPr bwMode="auto">
            <a:xfrm>
              <a:off x="3098" y="3123"/>
              <a:ext cx="672" cy="144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사업</a:t>
              </a:r>
              <a:r>
                <a:rPr lang="en-US" altLang="ko-KR" sz="1000" b="1" dirty="0">
                  <a:latin typeface="+mn-ea"/>
                  <a:ea typeface="+mn-ea"/>
                </a:rPr>
                <a:t>/</a:t>
              </a:r>
              <a:r>
                <a:rPr lang="ko-KR" altLang="en-US" sz="1000" b="1" dirty="0">
                  <a:latin typeface="+mn-ea"/>
                  <a:ea typeface="+mn-ea"/>
                </a:rPr>
                <a:t>품질관리</a:t>
              </a:r>
            </a:p>
          </p:txBody>
        </p:sp>
        <p:sp>
          <p:nvSpPr>
            <p:cNvPr id="182" name="Rectangle 180"/>
            <p:cNvSpPr>
              <a:spLocks noChangeArrowheads="1"/>
            </p:cNvSpPr>
            <p:nvPr/>
          </p:nvSpPr>
          <p:spPr bwMode="auto">
            <a:xfrm>
              <a:off x="2228" y="2980"/>
              <a:ext cx="671" cy="14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분석</a:t>
              </a:r>
              <a:r>
                <a:rPr lang="en-US" altLang="ko-KR" sz="1000" b="1" dirty="0">
                  <a:latin typeface="+mn-ea"/>
                  <a:ea typeface="+mn-ea"/>
                </a:rPr>
                <a:t>/</a:t>
              </a:r>
              <a:r>
                <a:rPr lang="ko-KR" altLang="en-US" sz="1000" b="1" dirty="0">
                  <a:latin typeface="+mn-ea"/>
                  <a:ea typeface="+mn-ea"/>
                </a:rPr>
                <a:t>설계</a:t>
              </a:r>
            </a:p>
          </p:txBody>
        </p:sp>
        <p:sp>
          <p:nvSpPr>
            <p:cNvPr id="183" name="Rectangle 181"/>
            <p:cNvSpPr>
              <a:spLocks noChangeArrowheads="1"/>
            </p:cNvSpPr>
            <p:nvPr/>
          </p:nvSpPr>
          <p:spPr bwMode="auto">
            <a:xfrm>
              <a:off x="2228" y="3123"/>
              <a:ext cx="671" cy="144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구현</a:t>
              </a:r>
              <a:r>
                <a:rPr lang="en-US" altLang="ko-KR" sz="1000" b="1" dirty="0">
                  <a:latin typeface="+mn-ea"/>
                  <a:ea typeface="+mn-ea"/>
                </a:rPr>
                <a:t>/</a:t>
              </a:r>
              <a:r>
                <a:rPr lang="ko-KR" altLang="en-US" sz="1000" b="1" dirty="0">
                  <a:latin typeface="+mn-ea"/>
                  <a:ea typeface="+mn-ea"/>
                </a:rPr>
                <a:t>전개</a:t>
              </a:r>
            </a:p>
          </p:txBody>
        </p:sp>
        <p:sp>
          <p:nvSpPr>
            <p:cNvPr id="184" name="Rectangle 182"/>
            <p:cNvSpPr>
              <a:spLocks noChangeArrowheads="1"/>
            </p:cNvSpPr>
            <p:nvPr/>
          </p:nvSpPr>
          <p:spPr bwMode="auto">
            <a:xfrm>
              <a:off x="2600" y="2718"/>
              <a:ext cx="793" cy="140"/>
            </a:xfrm>
            <a:prstGeom prst="rect">
              <a:avLst/>
            </a:prstGeom>
            <a:solidFill>
              <a:srgbClr val="9DB7CF"/>
            </a:solidFill>
            <a:ln w="3175">
              <a:solidFill>
                <a:srgbClr val="6F99B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프로젝트관리자</a:t>
              </a:r>
            </a:p>
          </p:txBody>
        </p:sp>
        <p:sp>
          <p:nvSpPr>
            <p:cNvPr id="185" name="Rectangle 235"/>
            <p:cNvSpPr>
              <a:spLocks noChangeArrowheads="1"/>
            </p:cNvSpPr>
            <p:nvPr/>
          </p:nvSpPr>
          <p:spPr bwMode="auto">
            <a:xfrm>
              <a:off x="886" y="2718"/>
              <a:ext cx="771" cy="140"/>
            </a:xfrm>
            <a:prstGeom prst="rect">
              <a:avLst/>
            </a:prstGeom>
            <a:solidFill>
              <a:srgbClr val="9DB7CF"/>
            </a:solidFill>
            <a:ln w="3175">
              <a:solidFill>
                <a:srgbClr val="6F99B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 smtClean="0">
                  <a:latin typeface="+mn-ea"/>
                  <a:ea typeface="+mn-ea"/>
                </a:rPr>
                <a:t>전담</a:t>
              </a:r>
              <a:r>
                <a:rPr lang="en-US" altLang="ko-KR" sz="1000" b="1" dirty="0" smtClean="0">
                  <a:latin typeface="+mn-ea"/>
                  <a:ea typeface="+mn-ea"/>
                </a:rPr>
                <a:t> </a:t>
              </a:r>
              <a:r>
                <a:rPr lang="ko-KR" altLang="en-US" sz="1000" b="1" dirty="0" smtClean="0">
                  <a:latin typeface="+mn-ea"/>
                  <a:ea typeface="+mn-ea"/>
                </a:rPr>
                <a:t>책임자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cxnSp>
          <p:nvCxnSpPr>
            <p:cNvPr id="186" name="AutoShape 236"/>
            <p:cNvCxnSpPr>
              <a:cxnSpLocks noChangeShapeType="1"/>
              <a:stCxn id="185" idx="2"/>
              <a:endCxn id="173" idx="0"/>
            </p:cNvCxnSpPr>
            <p:nvPr/>
          </p:nvCxnSpPr>
          <p:spPr bwMode="auto">
            <a:xfrm rot="5400000">
              <a:off x="948" y="2799"/>
              <a:ext cx="265" cy="383"/>
            </a:xfrm>
            <a:prstGeom prst="bentConnector3">
              <a:avLst>
                <a:gd name="adj1" fmla="val 49810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AutoShape 234"/>
            <p:cNvCxnSpPr>
              <a:cxnSpLocks noChangeShapeType="1"/>
              <a:stCxn id="185" idx="3"/>
              <a:endCxn id="184" idx="1"/>
            </p:cNvCxnSpPr>
            <p:nvPr/>
          </p:nvCxnSpPr>
          <p:spPr bwMode="auto">
            <a:xfrm>
              <a:off x="1657" y="2788"/>
              <a:ext cx="943" cy="1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AutoShape 177"/>
            <p:cNvCxnSpPr>
              <a:cxnSpLocks noChangeShapeType="1"/>
              <a:stCxn id="184" idx="2"/>
              <a:endCxn id="182" idx="0"/>
            </p:cNvCxnSpPr>
            <p:nvPr/>
          </p:nvCxnSpPr>
          <p:spPr bwMode="auto">
            <a:xfrm rot="5400000">
              <a:off x="2720" y="2702"/>
              <a:ext cx="122" cy="433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89" name="AutoShape 220"/>
          <p:cNvCxnSpPr>
            <a:cxnSpLocks noChangeShapeType="1"/>
            <a:stCxn id="163" idx="2"/>
            <a:endCxn id="165" idx="0"/>
          </p:cNvCxnSpPr>
          <p:nvPr/>
        </p:nvCxnSpPr>
        <p:spPr bwMode="auto">
          <a:xfrm rot="5400000">
            <a:off x="1986757" y="7493196"/>
            <a:ext cx="171450" cy="158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" name="직사각형 58"/>
          <p:cNvSpPr>
            <a:spLocks noChangeArrowheads="1"/>
          </p:cNvSpPr>
          <p:nvPr/>
        </p:nvSpPr>
        <p:spPr bwMode="auto">
          <a:xfrm>
            <a:off x="404813" y="3112665"/>
            <a:ext cx="6048375" cy="583078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62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보고계획 및 진행보고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3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</a:t>
            </a:r>
          </a:p>
        </p:txBody>
      </p:sp>
      <p:sp>
        <p:nvSpPr>
          <p:cNvPr id="64" name="Text Box 51"/>
          <p:cNvSpPr txBox="1">
            <a:spLocks noChangeArrowheads="1"/>
          </p:cNvSpPr>
          <p:nvPr/>
        </p:nvSpPr>
        <p:spPr bwMode="auto">
          <a:xfrm>
            <a:off x="5147027" y="466868"/>
            <a:ext cx="159286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11. </a:t>
            </a:r>
            <a:r>
              <a:rPr lang="ko-KR" altLang="en-US" smtClean="0">
                <a:latin typeface="+mn-ea"/>
                <a:ea typeface="+mn-ea"/>
              </a:rPr>
              <a:t>보고계획 및 진행보고 계획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31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033213" y="694469"/>
            <a:ext cx="1706682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11.3. </a:t>
            </a:r>
            <a:r>
              <a:rPr lang="ko-KR" altLang="en-US" smtClean="0">
                <a:latin typeface="+mn-ea"/>
                <a:ea typeface="+mn-ea"/>
              </a:rPr>
              <a:t>업무협의 및 진행보고 계획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11.3. </a:t>
            </a:r>
            <a:r>
              <a:rPr lang="ko-KR" altLang="en-US" sz="1600" dirty="0" smtClean="0">
                <a:latin typeface="+mn-ea"/>
                <a:ea typeface="+mn-ea"/>
              </a:rPr>
              <a:t>업무협의 및 진행보고 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수행 중에 발견되는 문제점 및 이슈사항을 해결하고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이를 프로젝트 팀 내부 및  고객과 공유하기 위해서는 의사소통 경로를 명확히 정의하고 이행하여야 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주관기관과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수행사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간의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원활한 의사소통을 위한 주요 보고 계획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은 다음과 같습니다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17238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진행보고 계획</a:t>
              </a:r>
            </a:p>
          </p:txBody>
        </p:sp>
      </p:grpSp>
      <p:graphicFrame>
        <p:nvGraphicFramePr>
          <p:cNvPr id="62" name="Group 90"/>
          <p:cNvGraphicFramePr>
            <a:graphicFrameLocks noGrp="1"/>
          </p:cNvGraphicFramePr>
          <p:nvPr>
            <p:extLst/>
          </p:nvPr>
        </p:nvGraphicFramePr>
        <p:xfrm>
          <a:off x="392113" y="2570427"/>
          <a:ext cx="6045200" cy="6764073"/>
        </p:xfrm>
        <a:graphic>
          <a:graphicData uri="http://schemas.openxmlformats.org/drawingml/2006/table">
            <a:tbl>
              <a:tblPr/>
              <a:tblGrid>
                <a:gridCol w="790575"/>
                <a:gridCol w="1051423"/>
                <a:gridCol w="2669677"/>
                <a:gridCol w="825500"/>
                <a:gridCol w="708025"/>
              </a:tblGrid>
              <a:tr h="344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종류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역할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참석대상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시기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57423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마일스톤 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착수보고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사업개요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사업목표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수행기간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조직 및 인력투입계획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담당임원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착수시점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82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단계 말 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각 프로젝트 영역별로 단계 말 산출물을 제출하며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주관기관은 품질 검토 및 공식 승인을 수행함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각 단계별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2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완료보고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프로젝트 종료 시 전체 프로젝트 단계의 수행결과 보고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프로젝트 산출물 첨부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담당임원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종료단계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238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주기적 모니터링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주간업무 보고 및 회의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주간업무 계획 대 실적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차주계획 보고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주요 이슈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위험요소 및 대응계획 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매주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7164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월간업무 보고 및 회의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월 단위 계획 대비 실적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주요 이슈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위험요소 모니터링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매월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416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수시보고 및 회의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주요 이슈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위험요소 모니터링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발주자 또는 주사업자의 요구에 의해 지정된 내용 보고 및 회의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사안에 따라 회의 또는 서면으로 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사안에 따라 결정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필요 시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989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상시 운영 협의체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조정위원회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프로젝트 수행의 기본 방향 합의 및 의사결정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핵심 이슈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위험요소의 모니터링 및 의사결정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담당임원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관련 부서장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필요 시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62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변경관리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위원회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업무 및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IT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측면의 변경 요구사항 협의 및 의사결정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사안에 따라 결정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필요 시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보고계획 및 진행보고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</a:t>
            </a:r>
          </a:p>
        </p:txBody>
      </p: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5147027" y="466868"/>
            <a:ext cx="159286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11. </a:t>
            </a:r>
            <a:r>
              <a:rPr lang="ko-KR" altLang="en-US" smtClean="0">
                <a:latin typeface="+mn-ea"/>
                <a:ea typeface="+mn-ea"/>
              </a:rPr>
              <a:t>보고계획 및 진행보고 계획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9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smtClean="0">
                <a:solidFill>
                  <a:schemeClr val="accent1">
                    <a:lumMod val="75000"/>
                  </a:schemeClr>
                </a:solidFill>
              </a:rPr>
              <a:t>진도관리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015855" y="466868"/>
            <a:ext cx="7240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12. </a:t>
            </a:r>
            <a:r>
              <a:rPr lang="ko-KR" altLang="en-US" smtClean="0">
                <a:latin typeface="+mn-ea"/>
                <a:ea typeface="+mn-ea"/>
              </a:rPr>
              <a:t>진도관리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12. </a:t>
            </a:r>
            <a:r>
              <a:rPr lang="ko-KR" altLang="en-US" sz="1600" smtClean="0">
                <a:latin typeface="+mn-ea"/>
                <a:ea typeface="+mn-ea"/>
              </a:rPr>
              <a:t>진도관리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수행사는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다년간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H/W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및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S/W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구축사업 외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시스템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운영 및 유지관리사업 수행경험을 바탕으로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실질적이고 </a:t>
            </a:r>
            <a:r>
              <a:rPr lang="ko-KR" altLang="en-US" sz="1200" dirty="0">
                <a:latin typeface="+mn-ea"/>
                <a:ea typeface="+mn-ea"/>
              </a:rPr>
              <a:t>효율적인 일정계획을 수립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12789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최적의 일정계획에 따른 미세관리로 </a:t>
              </a:r>
              <a:r>
                <a:rPr lang="ko-KR" altLang="en-US" sz="1100" dirty="0" smtClean="0">
                  <a:latin typeface="+mn-ea"/>
                </a:rPr>
                <a:t>납기 내 </a:t>
              </a:r>
              <a:r>
                <a:rPr lang="ko-KR" altLang="en-US" sz="1100" dirty="0">
                  <a:latin typeface="+mn-ea"/>
                </a:rPr>
                <a:t>시스템 구축</a:t>
              </a:r>
            </a:p>
          </p:txBody>
        </p:sp>
      </p:grpSp>
      <p:sp>
        <p:nvSpPr>
          <p:cNvPr id="186" name="직사각형 58"/>
          <p:cNvSpPr>
            <a:spLocks noChangeArrowheads="1"/>
          </p:cNvSpPr>
          <p:nvPr/>
        </p:nvSpPr>
        <p:spPr bwMode="auto">
          <a:xfrm>
            <a:off x="404813" y="2580871"/>
            <a:ext cx="6048375" cy="683617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87" name="그룹 35"/>
          <p:cNvGrpSpPr>
            <a:grpSpLocks/>
          </p:cNvGrpSpPr>
          <p:nvPr/>
        </p:nvGrpSpPr>
        <p:grpSpPr bwMode="auto">
          <a:xfrm>
            <a:off x="481013" y="2753316"/>
            <a:ext cx="5907087" cy="6491288"/>
            <a:chOff x="848211" y="3715926"/>
            <a:chExt cx="6083818" cy="6491252"/>
          </a:xfrm>
        </p:grpSpPr>
        <p:sp>
          <p:nvSpPr>
            <p:cNvPr id="104" name="AutoShape 49"/>
            <p:cNvSpPr>
              <a:spLocks noChangeArrowheads="1"/>
            </p:cNvSpPr>
            <p:nvPr/>
          </p:nvSpPr>
          <p:spPr bwMode="auto">
            <a:xfrm flipV="1">
              <a:off x="934865" y="8002152"/>
              <a:ext cx="5846744" cy="52863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780 w 21600"/>
                <a:gd name="T13" fmla="*/ 3780 h 21600"/>
                <a:gd name="T14" fmla="*/ 17820 w 21600"/>
                <a:gd name="T15" fmla="*/ 1782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960" y="21600"/>
                  </a:lnTo>
                  <a:lnTo>
                    <a:pt x="1764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chemeClr val="bg1"/>
                </a:gs>
                <a:gs pos="85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rot="10800000" vert="eaVert" wrap="none" anchor="ctr"/>
            <a:lstStyle/>
            <a:p>
              <a:pPr>
                <a:defRPr/>
              </a:pPr>
              <a:endParaRPr lang="ko-KR" altLang="en-US" dirty="0">
                <a:latin typeface="+mn-ea"/>
              </a:endParaRPr>
            </a:p>
          </p:txBody>
        </p:sp>
        <p:grpSp>
          <p:nvGrpSpPr>
            <p:cNvPr id="105" name="Group 308"/>
            <p:cNvGrpSpPr>
              <a:grpSpLocks/>
            </p:cNvGrpSpPr>
            <p:nvPr/>
          </p:nvGrpSpPr>
          <p:grpSpPr bwMode="auto">
            <a:xfrm>
              <a:off x="997101" y="4431179"/>
              <a:ext cx="5736653" cy="451748"/>
              <a:chOff x="403" y="3335"/>
              <a:chExt cx="3512" cy="375"/>
            </a:xfrm>
          </p:grpSpPr>
          <p:sp>
            <p:nvSpPr>
              <p:cNvPr id="153" name="AutoShape 309"/>
              <p:cNvSpPr>
                <a:spLocks/>
              </p:cNvSpPr>
              <p:nvPr/>
            </p:nvSpPr>
            <p:spPr bwMode="auto">
              <a:xfrm rot="-5400000">
                <a:off x="1993" y="1745"/>
                <a:ext cx="332" cy="3512"/>
              </a:xfrm>
              <a:prstGeom prst="rightBrace">
                <a:avLst>
                  <a:gd name="adj1" fmla="val 88153"/>
                  <a:gd name="adj2" fmla="val 50000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77777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33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474747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endParaRPr lang="ko-KR" altLang="en-US" sz="1100" dirty="0">
                  <a:solidFill>
                    <a:srgbClr val="4D4D4D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54" name="AutoShape 310"/>
              <p:cNvSpPr>
                <a:spLocks/>
              </p:cNvSpPr>
              <p:nvPr/>
            </p:nvSpPr>
            <p:spPr bwMode="auto">
              <a:xfrm rot="-5400000">
                <a:off x="1993" y="1788"/>
                <a:ext cx="332" cy="3512"/>
              </a:xfrm>
              <a:prstGeom prst="rightBrace">
                <a:avLst>
                  <a:gd name="adj1" fmla="val 88153"/>
                  <a:gd name="adj2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BDBDB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33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999999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endParaRPr lang="ko-KR" altLang="en-US" sz="1100" dirty="0">
                  <a:solidFill>
                    <a:srgbClr val="4D4D4D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06" name="Freeform 64"/>
            <p:cNvSpPr>
              <a:spLocks/>
            </p:cNvSpPr>
            <p:nvPr/>
          </p:nvSpPr>
          <p:spPr bwMode="auto">
            <a:xfrm rot="5400000">
              <a:off x="1787514" y="7709204"/>
              <a:ext cx="273048" cy="1916215"/>
            </a:xfrm>
            <a:custGeom>
              <a:avLst/>
              <a:gdLst>
                <a:gd name="T0" fmla="*/ 3428342 w 90"/>
                <a:gd name="T1" fmla="*/ 0 h 771"/>
                <a:gd name="T2" fmla="*/ 0 w 90"/>
                <a:gd name="T3" fmla="*/ 0 h 771"/>
                <a:gd name="T4" fmla="*/ 0 w 90"/>
                <a:gd name="T5" fmla="*/ 285496 h 771"/>
                <a:gd name="T6" fmla="*/ 3428342 w 90"/>
                <a:gd name="T7" fmla="*/ 285496 h 7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" h="771">
                  <a:moveTo>
                    <a:pt x="90" y="0"/>
                  </a:moveTo>
                  <a:lnTo>
                    <a:pt x="0" y="0"/>
                  </a:lnTo>
                  <a:lnTo>
                    <a:pt x="0" y="771"/>
                  </a:lnTo>
                  <a:lnTo>
                    <a:pt x="90" y="771"/>
                  </a:lnTo>
                </a:path>
              </a:pathLst>
            </a:custGeom>
            <a:pattFill prst="pct40">
              <a:fgClr>
                <a:schemeClr val="accent1">
                  <a:lumMod val="75000"/>
                </a:schemeClr>
              </a:fgClr>
              <a:bgClr>
                <a:schemeClr val="accent5">
                  <a:lumMod val="75000"/>
                </a:schemeClr>
              </a:bgClr>
            </a:pattFill>
            <a:ln w="38100" cap="flat" cmpd="sng">
              <a:solidFill>
                <a:srgbClr val="9BBED9"/>
              </a:solidFill>
              <a:prstDash val="solid"/>
              <a:round/>
              <a:headEnd type="none" w="med" len="med"/>
              <a:tailEnd type="none" w="sm" len="sm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ko-KR" altLang="en-US" b="1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7" name="Rectangle 65"/>
            <p:cNvSpPr>
              <a:spLocks noChangeArrowheads="1"/>
            </p:cNvSpPr>
            <p:nvPr/>
          </p:nvSpPr>
          <p:spPr bwMode="gray">
            <a:xfrm>
              <a:off x="956062" y="8844051"/>
              <a:ext cx="1934584" cy="136312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08" name="Line 66"/>
            <p:cNvSpPr>
              <a:spLocks noChangeShapeType="1"/>
            </p:cNvSpPr>
            <p:nvPr/>
          </p:nvSpPr>
          <p:spPr bwMode="auto">
            <a:xfrm>
              <a:off x="949476" y="8853967"/>
              <a:ext cx="1947756" cy="0"/>
            </a:xfrm>
            <a:prstGeom prst="line">
              <a:avLst/>
            </a:prstGeom>
            <a:noFill/>
            <a:ln w="28575">
              <a:solidFill>
                <a:srgbClr val="B1CCE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09" name="Rectangle 67"/>
            <p:cNvSpPr>
              <a:spLocks noChangeArrowheads="1"/>
            </p:cNvSpPr>
            <p:nvPr/>
          </p:nvSpPr>
          <p:spPr bwMode="auto">
            <a:xfrm>
              <a:off x="1666650" y="8608878"/>
              <a:ext cx="515100" cy="169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F4D71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>
                <a:spcBef>
                  <a:spcPts val="100"/>
                </a:spcBef>
                <a:spcAft>
                  <a:spcPts val="100"/>
                </a:spcAft>
                <a:buSzPct val="80000"/>
              </a:pPr>
              <a:r>
                <a:rPr lang="ko-KR" altLang="en-US" sz="1100" dirty="0">
                  <a:solidFill>
                    <a:schemeClr val="bg1"/>
                  </a:solidFill>
                  <a:latin typeface="+mn-ea"/>
                  <a:ea typeface="+mn-ea"/>
                </a:rPr>
                <a:t>고려사항</a:t>
              </a:r>
            </a:p>
          </p:txBody>
        </p:sp>
        <p:sp>
          <p:nvSpPr>
            <p:cNvPr id="110" name="Rectangle 61"/>
            <p:cNvSpPr>
              <a:spLocks noChangeArrowheads="1"/>
            </p:cNvSpPr>
            <p:nvPr/>
          </p:nvSpPr>
          <p:spPr bwMode="auto">
            <a:xfrm>
              <a:off x="1020274" y="8916768"/>
              <a:ext cx="1806160" cy="1218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11" name="Freeform 64"/>
            <p:cNvSpPr>
              <a:spLocks/>
            </p:cNvSpPr>
            <p:nvPr/>
          </p:nvSpPr>
          <p:spPr bwMode="auto">
            <a:xfrm rot="5400000">
              <a:off x="3764223" y="7709204"/>
              <a:ext cx="273048" cy="1916215"/>
            </a:xfrm>
            <a:custGeom>
              <a:avLst/>
              <a:gdLst>
                <a:gd name="T0" fmla="*/ 3428342 w 90"/>
                <a:gd name="T1" fmla="*/ 0 h 771"/>
                <a:gd name="T2" fmla="*/ 0 w 90"/>
                <a:gd name="T3" fmla="*/ 0 h 771"/>
                <a:gd name="T4" fmla="*/ 0 w 90"/>
                <a:gd name="T5" fmla="*/ 285496 h 771"/>
                <a:gd name="T6" fmla="*/ 3428342 w 90"/>
                <a:gd name="T7" fmla="*/ 285496 h 7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" h="771">
                  <a:moveTo>
                    <a:pt x="90" y="0"/>
                  </a:moveTo>
                  <a:lnTo>
                    <a:pt x="0" y="0"/>
                  </a:lnTo>
                  <a:lnTo>
                    <a:pt x="0" y="771"/>
                  </a:lnTo>
                  <a:lnTo>
                    <a:pt x="90" y="771"/>
                  </a:lnTo>
                </a:path>
              </a:pathLst>
            </a:custGeom>
            <a:pattFill prst="pct40">
              <a:fgClr>
                <a:schemeClr val="accent1">
                  <a:lumMod val="75000"/>
                </a:schemeClr>
              </a:fgClr>
              <a:bgClr>
                <a:schemeClr val="accent5">
                  <a:lumMod val="75000"/>
                </a:schemeClr>
              </a:bgClr>
            </a:pattFill>
            <a:ln w="38100" cap="flat" cmpd="sng">
              <a:solidFill>
                <a:srgbClr val="9BBED9"/>
              </a:solidFill>
              <a:prstDash val="solid"/>
              <a:round/>
              <a:headEnd type="none" w="med" len="med"/>
              <a:tailEnd type="none" w="sm" len="sm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2" name="Rectangle 65"/>
            <p:cNvSpPr>
              <a:spLocks noChangeArrowheads="1"/>
            </p:cNvSpPr>
            <p:nvPr/>
          </p:nvSpPr>
          <p:spPr bwMode="gray">
            <a:xfrm>
              <a:off x="2932542" y="8844054"/>
              <a:ext cx="1934584" cy="136312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13" name="Line 66"/>
            <p:cNvSpPr>
              <a:spLocks noChangeShapeType="1"/>
            </p:cNvSpPr>
            <p:nvPr/>
          </p:nvSpPr>
          <p:spPr bwMode="auto">
            <a:xfrm>
              <a:off x="2925956" y="8853970"/>
              <a:ext cx="1947756" cy="0"/>
            </a:xfrm>
            <a:prstGeom prst="line">
              <a:avLst/>
            </a:prstGeom>
            <a:noFill/>
            <a:ln w="28575">
              <a:solidFill>
                <a:srgbClr val="B1CCE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14" name="Rectangle 67"/>
            <p:cNvSpPr>
              <a:spLocks noChangeArrowheads="1"/>
            </p:cNvSpPr>
            <p:nvPr/>
          </p:nvSpPr>
          <p:spPr bwMode="auto">
            <a:xfrm>
              <a:off x="3513510" y="8608878"/>
              <a:ext cx="772650" cy="169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F4D71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>
                <a:spcBef>
                  <a:spcPts val="100"/>
                </a:spcBef>
                <a:spcAft>
                  <a:spcPts val="100"/>
                </a:spcAft>
                <a:buSzPct val="80000"/>
              </a:pPr>
              <a:r>
                <a:rPr lang="ko-KR" altLang="en-US" sz="1100" dirty="0">
                  <a:solidFill>
                    <a:schemeClr val="bg1"/>
                  </a:solidFill>
                  <a:latin typeface="+mn-ea"/>
                  <a:ea typeface="+mn-ea"/>
                </a:rPr>
                <a:t>전략수립방향</a:t>
              </a:r>
            </a:p>
          </p:txBody>
        </p:sp>
        <p:sp>
          <p:nvSpPr>
            <p:cNvPr id="115" name="Rectangle 61"/>
            <p:cNvSpPr>
              <a:spLocks noChangeArrowheads="1"/>
            </p:cNvSpPr>
            <p:nvPr/>
          </p:nvSpPr>
          <p:spPr bwMode="auto">
            <a:xfrm>
              <a:off x="2996755" y="8916772"/>
              <a:ext cx="1806161" cy="1218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16" name="Freeform 64"/>
            <p:cNvSpPr>
              <a:spLocks/>
            </p:cNvSpPr>
            <p:nvPr/>
          </p:nvSpPr>
          <p:spPr bwMode="auto">
            <a:xfrm rot="5400000">
              <a:off x="5698375" y="7754984"/>
              <a:ext cx="269874" cy="1824655"/>
            </a:xfrm>
            <a:custGeom>
              <a:avLst/>
              <a:gdLst>
                <a:gd name="T0" fmla="*/ 3428342 w 90"/>
                <a:gd name="T1" fmla="*/ 0 h 771"/>
                <a:gd name="T2" fmla="*/ 0 w 90"/>
                <a:gd name="T3" fmla="*/ 0 h 771"/>
                <a:gd name="T4" fmla="*/ 0 w 90"/>
                <a:gd name="T5" fmla="*/ 285496 h 771"/>
                <a:gd name="T6" fmla="*/ 3428342 w 90"/>
                <a:gd name="T7" fmla="*/ 285496 h 7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" h="771">
                  <a:moveTo>
                    <a:pt x="90" y="0"/>
                  </a:moveTo>
                  <a:lnTo>
                    <a:pt x="0" y="0"/>
                  </a:lnTo>
                  <a:lnTo>
                    <a:pt x="0" y="771"/>
                  </a:lnTo>
                  <a:lnTo>
                    <a:pt x="90" y="771"/>
                  </a:lnTo>
                </a:path>
              </a:pathLst>
            </a:custGeom>
            <a:pattFill prst="pct40">
              <a:fgClr>
                <a:schemeClr val="accent1">
                  <a:lumMod val="75000"/>
                </a:schemeClr>
              </a:fgClr>
              <a:bgClr>
                <a:schemeClr val="accent5">
                  <a:lumMod val="75000"/>
                </a:schemeClr>
              </a:bgClr>
            </a:pattFill>
            <a:ln w="38100" cap="flat" cmpd="sng">
              <a:solidFill>
                <a:srgbClr val="9BBED9"/>
              </a:solidFill>
              <a:prstDash val="solid"/>
              <a:round/>
              <a:headEnd type="none" w="med" len="med"/>
              <a:tailEnd type="none" w="sm" len="sm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7" name="Rectangle 65"/>
            <p:cNvSpPr>
              <a:spLocks noChangeArrowheads="1"/>
            </p:cNvSpPr>
            <p:nvPr/>
          </p:nvSpPr>
          <p:spPr bwMode="gray">
            <a:xfrm>
              <a:off x="4922590" y="8844054"/>
              <a:ext cx="1859095" cy="136312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18" name="Line 66"/>
            <p:cNvSpPr>
              <a:spLocks noChangeShapeType="1"/>
            </p:cNvSpPr>
            <p:nvPr/>
          </p:nvSpPr>
          <p:spPr bwMode="auto">
            <a:xfrm>
              <a:off x="4916261" y="8853970"/>
              <a:ext cx="1871752" cy="0"/>
            </a:xfrm>
            <a:prstGeom prst="line">
              <a:avLst/>
            </a:prstGeom>
            <a:noFill/>
            <a:ln w="28575">
              <a:solidFill>
                <a:srgbClr val="B1CCE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19" name="Rectangle 67"/>
            <p:cNvSpPr>
              <a:spLocks noChangeArrowheads="1"/>
            </p:cNvSpPr>
            <p:nvPr/>
          </p:nvSpPr>
          <p:spPr bwMode="auto">
            <a:xfrm>
              <a:off x="5576016" y="8608878"/>
              <a:ext cx="515100" cy="169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F4D71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>
                <a:spcBef>
                  <a:spcPts val="100"/>
                </a:spcBef>
                <a:spcAft>
                  <a:spcPts val="100"/>
                </a:spcAft>
                <a:buSzPct val="80000"/>
              </a:pPr>
              <a:r>
                <a:rPr lang="ko-KR" altLang="en-US" sz="1100" dirty="0">
                  <a:solidFill>
                    <a:schemeClr val="bg1"/>
                  </a:solidFill>
                  <a:latin typeface="+mn-ea"/>
                  <a:ea typeface="+mn-ea"/>
                </a:rPr>
                <a:t>도출전략</a:t>
              </a:r>
            </a:p>
          </p:txBody>
        </p:sp>
        <p:sp>
          <p:nvSpPr>
            <p:cNvPr id="120" name="Rectangle 61"/>
            <p:cNvSpPr>
              <a:spLocks noChangeArrowheads="1"/>
            </p:cNvSpPr>
            <p:nvPr/>
          </p:nvSpPr>
          <p:spPr bwMode="auto">
            <a:xfrm>
              <a:off x="4984297" y="8916772"/>
              <a:ext cx="1735683" cy="1218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21" name="Text Box 231"/>
            <p:cNvSpPr txBox="1">
              <a:spLocks noChangeArrowheads="1"/>
            </p:cNvSpPr>
            <p:nvPr/>
          </p:nvSpPr>
          <p:spPr bwMode="gray">
            <a:xfrm>
              <a:off x="1075475" y="8957822"/>
              <a:ext cx="1703900" cy="1064388"/>
            </a:xfrm>
            <a:prstGeom prst="rect">
              <a:avLst/>
            </a:prstGeom>
            <a:extLst/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85725" indent="-85725" defTabSz="1019190" latinLnBrk="0">
                <a:spcAft>
                  <a:spcPts val="30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defRPr sz="1000" kern="0">
                  <a:solidFill>
                    <a:srgbClr val="4D4D4D"/>
                  </a:solidFill>
                  <a:latin typeface="나눔고딕" pitchFamily="50" charset="-127"/>
                  <a:ea typeface="나눔고딕" pitchFamily="50" charset="-127"/>
                  <a:cs typeface="굴림" pitchFamily="50" charset="-127"/>
                </a:defRPr>
              </a:lvl1pPr>
            </a:lstStyle>
            <a:p>
              <a:pPr defTabSz="815975" fontAlgn="ctr"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일정지연 예측</a:t>
              </a:r>
              <a:r>
                <a:rPr lang="en-US" altLang="ko-KR" sz="1050" kern="1200" dirty="0" smtClean="0">
                  <a:latin typeface="+mn-ea"/>
                  <a:ea typeface="+mn-ea"/>
                </a:rPr>
                <a:t>/ </a:t>
              </a:r>
              <a:r>
                <a:rPr lang="ko-KR" altLang="en-US" sz="1050" kern="1200" dirty="0" smtClean="0">
                  <a:latin typeface="+mn-ea"/>
                  <a:ea typeface="+mn-ea"/>
                </a:rPr>
                <a:t>발생 시 </a:t>
              </a:r>
              <a:r>
                <a:rPr lang="en-US" altLang="ko-KR" sz="1050" kern="1200" dirty="0" smtClean="0">
                  <a:latin typeface="+mn-ea"/>
                  <a:ea typeface="+mn-ea"/>
                </a:rPr>
                <a:t/>
              </a:r>
              <a:br>
                <a:rPr lang="en-US" altLang="ko-KR" sz="1050" kern="1200" dirty="0" smtClean="0">
                  <a:latin typeface="+mn-ea"/>
                  <a:ea typeface="+mn-ea"/>
                </a:rPr>
              </a:br>
              <a:r>
                <a:rPr lang="ko-KR" altLang="en-US" sz="1050" kern="1200" dirty="0" smtClean="0">
                  <a:latin typeface="+mn-ea"/>
                  <a:ea typeface="+mn-ea"/>
                </a:rPr>
                <a:t>방지 대책 강구</a:t>
              </a:r>
              <a:endParaRPr lang="en-US" altLang="ko-KR" sz="1050" kern="1200" dirty="0" smtClean="0">
                <a:latin typeface="+mn-ea"/>
                <a:ea typeface="+mn-ea"/>
              </a:endParaRPr>
            </a:p>
            <a:p>
              <a:pPr defTabSz="815975" fontAlgn="ctr"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전사적 업무 프로세스를 기반으로 유연성을 갖춘 시스템으로의 개선 필요</a:t>
              </a:r>
              <a:endParaRPr lang="ko-KR" altLang="en-US" sz="1050" kern="1200" dirty="0">
                <a:latin typeface="+mn-ea"/>
                <a:ea typeface="+mn-ea"/>
              </a:endParaRPr>
            </a:p>
            <a:p>
              <a:pPr defTabSz="815975" fontAlgn="ctr"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고객</a:t>
              </a:r>
              <a:r>
                <a:rPr lang="ko-KR" altLang="en-US" sz="1050" kern="1200" dirty="0">
                  <a:latin typeface="+mn-ea"/>
                  <a:ea typeface="+mn-ea"/>
                </a:rPr>
                <a:t>사</a:t>
              </a:r>
              <a:r>
                <a:rPr lang="ko-KR" altLang="en-US" sz="1050" kern="1200" dirty="0" smtClean="0">
                  <a:latin typeface="+mn-ea"/>
                  <a:ea typeface="+mn-ea"/>
                </a:rPr>
                <a:t>와의 긴밀한 협조</a:t>
              </a:r>
              <a:endParaRPr lang="ko-KR" altLang="en-US" sz="1050" kern="1200" dirty="0">
                <a:latin typeface="+mn-ea"/>
                <a:ea typeface="+mn-ea"/>
              </a:endParaRPr>
            </a:p>
          </p:txBody>
        </p:sp>
        <p:sp>
          <p:nvSpPr>
            <p:cNvPr id="122" name="Text Box 231"/>
            <p:cNvSpPr txBox="1">
              <a:spLocks noChangeArrowheads="1"/>
            </p:cNvSpPr>
            <p:nvPr/>
          </p:nvSpPr>
          <p:spPr bwMode="gray">
            <a:xfrm>
              <a:off x="3050550" y="8957822"/>
              <a:ext cx="1721651" cy="1034123"/>
            </a:xfrm>
            <a:prstGeom prst="rect">
              <a:avLst/>
            </a:prstGeom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marL="85725" indent="-85725" defTabSz="1019190" latinLnBrk="0">
                <a:spcAft>
                  <a:spcPts val="30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defRPr sz="1000" kern="0">
                  <a:solidFill>
                    <a:srgbClr val="4D4D4D"/>
                  </a:solidFill>
                  <a:latin typeface="나눔고딕" pitchFamily="50" charset="-127"/>
                  <a:ea typeface="나눔고딕" pitchFamily="50" charset="-127"/>
                  <a:cs typeface="굴림" pitchFamily="50" charset="-127"/>
                </a:defRPr>
              </a:lvl1pPr>
            </a:lstStyle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일별 세부 일정 계획 수립</a:t>
              </a:r>
              <a:endParaRPr lang="en-US" altLang="ko-KR" sz="1050" kern="1200" dirty="0" smtClean="0">
                <a:latin typeface="+mn-ea"/>
                <a:ea typeface="+mn-ea"/>
              </a:endParaRPr>
            </a:p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고객과의 의사소통체계 구축</a:t>
              </a:r>
              <a:endParaRPr lang="en-US" altLang="ko-KR" sz="1050" kern="1200" dirty="0" smtClean="0">
                <a:latin typeface="+mn-ea"/>
                <a:ea typeface="+mn-ea"/>
              </a:endParaRPr>
            </a:p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전문업체와의 협업으로 일정 내 개발 납기 준수</a:t>
              </a:r>
              <a:endParaRPr lang="en-US" altLang="ko-KR" sz="1050" kern="1200" dirty="0" smtClean="0">
                <a:latin typeface="+mn-ea"/>
                <a:ea typeface="+mn-ea"/>
              </a:endParaRPr>
            </a:p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SzPts val="700"/>
                <a:defRPr/>
              </a:pPr>
              <a:endParaRPr lang="ko-KR" altLang="en-US" sz="1050" kern="1200" dirty="0">
                <a:latin typeface="+mn-ea"/>
                <a:ea typeface="+mn-ea"/>
              </a:endParaRPr>
            </a:p>
          </p:txBody>
        </p:sp>
        <p:sp>
          <p:nvSpPr>
            <p:cNvPr id="123" name="Text Box 231"/>
            <p:cNvSpPr txBox="1">
              <a:spLocks noChangeArrowheads="1"/>
            </p:cNvSpPr>
            <p:nvPr/>
          </p:nvSpPr>
          <p:spPr bwMode="gray">
            <a:xfrm>
              <a:off x="5037070" y="8957822"/>
              <a:ext cx="1592486" cy="1117736"/>
            </a:xfrm>
            <a:prstGeom prst="rect">
              <a:avLst/>
            </a:prstGeom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marL="85725" indent="-85725" defTabSz="1019190" latinLnBrk="0">
                <a:spcAft>
                  <a:spcPts val="30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defRPr sz="1000" kern="0">
                  <a:solidFill>
                    <a:srgbClr val="4D4D4D"/>
                  </a:solidFill>
                  <a:latin typeface="나눔고딕" pitchFamily="50" charset="-127"/>
                  <a:ea typeface="나눔고딕" pitchFamily="50" charset="-127"/>
                  <a:cs typeface="굴림" pitchFamily="50" charset="-127"/>
                </a:defRPr>
              </a:lvl1pPr>
            </a:lstStyle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업무별 고객과 사전  </a:t>
              </a:r>
              <a:r>
                <a:rPr lang="ko-KR" altLang="en-US" sz="1050" kern="1200" dirty="0">
                  <a:latin typeface="+mn-ea"/>
                  <a:ea typeface="+mn-ea"/>
                </a:rPr>
                <a:t>업무협의를 통한 세부적인 현실적인 일정계획 수립</a:t>
              </a:r>
            </a:p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시스템 개발 </a:t>
              </a:r>
              <a:r>
                <a:rPr lang="ko-KR" altLang="en-US" sz="1050" kern="1200" dirty="0">
                  <a:latin typeface="+mn-ea"/>
                  <a:ea typeface="+mn-ea"/>
                </a:rPr>
                <a:t>및 운영 경험자와 사업관리 전문가에 의한 </a:t>
              </a:r>
              <a:r>
                <a:rPr lang="ko-KR" altLang="en-US" sz="1050" kern="1200" dirty="0" smtClean="0">
                  <a:latin typeface="+mn-ea"/>
                  <a:ea typeface="+mn-ea"/>
                </a:rPr>
                <a:t>계획 </a:t>
              </a:r>
              <a:r>
                <a:rPr lang="ko-KR" altLang="en-US" sz="1050" kern="1200" dirty="0">
                  <a:latin typeface="+mn-ea"/>
                  <a:ea typeface="+mn-ea"/>
                </a:rPr>
                <a:t>수립</a:t>
              </a:r>
            </a:p>
          </p:txBody>
        </p:sp>
        <p:grpSp>
          <p:nvGrpSpPr>
            <p:cNvPr id="124" name="그룹 57"/>
            <p:cNvGrpSpPr>
              <a:grpSpLocks/>
            </p:cNvGrpSpPr>
            <p:nvPr/>
          </p:nvGrpSpPr>
          <p:grpSpPr bwMode="auto">
            <a:xfrm>
              <a:off x="848211" y="4868054"/>
              <a:ext cx="6083818" cy="3157537"/>
              <a:chOff x="341313" y="4040188"/>
              <a:chExt cx="6194425" cy="3157537"/>
            </a:xfrm>
          </p:grpSpPr>
          <p:sp>
            <p:nvSpPr>
              <p:cNvPr id="130" name="AutoShape 194"/>
              <p:cNvSpPr>
                <a:spLocks noChangeArrowheads="1"/>
              </p:cNvSpPr>
              <p:nvPr/>
            </p:nvSpPr>
            <p:spPr bwMode="gray">
              <a:xfrm>
                <a:off x="3535363" y="6870700"/>
                <a:ext cx="2898775" cy="327025"/>
              </a:xfrm>
              <a:prstGeom prst="roundRect">
                <a:avLst>
                  <a:gd name="adj" fmla="val 16667"/>
                </a:avLst>
              </a:prstGeom>
              <a:solidFill>
                <a:srgbClr val="5B9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1" name="AutoShape 195"/>
              <p:cNvSpPr>
                <a:spLocks noChangeArrowheads="1"/>
              </p:cNvSpPr>
              <p:nvPr/>
            </p:nvSpPr>
            <p:spPr bwMode="gray">
              <a:xfrm>
                <a:off x="3535363" y="4040188"/>
                <a:ext cx="2898775" cy="327025"/>
              </a:xfrm>
              <a:prstGeom prst="roundRect">
                <a:avLst>
                  <a:gd name="adj" fmla="val 16667"/>
                </a:avLst>
              </a:prstGeom>
              <a:solidFill>
                <a:srgbClr val="5B9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2" name="AutoShape 193"/>
              <p:cNvSpPr>
                <a:spLocks noChangeArrowheads="1"/>
              </p:cNvSpPr>
              <p:nvPr/>
            </p:nvSpPr>
            <p:spPr bwMode="gray">
              <a:xfrm>
                <a:off x="433388" y="6870700"/>
                <a:ext cx="2898775" cy="327025"/>
              </a:xfrm>
              <a:prstGeom prst="roundRect">
                <a:avLst>
                  <a:gd name="adj" fmla="val 16667"/>
                </a:avLst>
              </a:prstGeom>
              <a:solidFill>
                <a:srgbClr val="5B9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3" name="AutoShape 192"/>
              <p:cNvSpPr>
                <a:spLocks noChangeArrowheads="1"/>
              </p:cNvSpPr>
              <p:nvPr/>
            </p:nvSpPr>
            <p:spPr bwMode="gray">
              <a:xfrm>
                <a:off x="433388" y="4040188"/>
                <a:ext cx="2898775" cy="327025"/>
              </a:xfrm>
              <a:prstGeom prst="roundRect">
                <a:avLst>
                  <a:gd name="adj" fmla="val 16667"/>
                </a:avLst>
              </a:prstGeom>
              <a:solidFill>
                <a:srgbClr val="5B9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4" name="Rectangle 77"/>
              <p:cNvSpPr>
                <a:spLocks noChangeArrowheads="1"/>
              </p:cNvSpPr>
              <p:nvPr/>
            </p:nvSpPr>
            <p:spPr bwMode="gray">
              <a:xfrm>
                <a:off x="341313" y="4343400"/>
                <a:ext cx="6194425" cy="2562225"/>
              </a:xfrm>
              <a:prstGeom prst="rect">
                <a:avLst/>
              </a:prstGeom>
              <a:solidFill>
                <a:schemeClr val="bg1"/>
              </a:solidFill>
              <a:ln w="15875" algn="ctr">
                <a:solidFill>
                  <a:srgbClr val="97C5A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5" name="AutoShape 78"/>
              <p:cNvSpPr>
                <a:spLocks noChangeArrowheads="1"/>
              </p:cNvSpPr>
              <p:nvPr/>
            </p:nvSpPr>
            <p:spPr bwMode="gray">
              <a:xfrm>
                <a:off x="404813" y="4392613"/>
                <a:ext cx="2978150" cy="1328737"/>
              </a:xfrm>
              <a:prstGeom prst="roundRect">
                <a:avLst>
                  <a:gd name="adj" fmla="val 7144"/>
                </a:avLst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6" name="AutoShape 79"/>
              <p:cNvSpPr>
                <a:spLocks noChangeArrowheads="1"/>
              </p:cNvSpPr>
              <p:nvPr/>
            </p:nvSpPr>
            <p:spPr bwMode="gray">
              <a:xfrm>
                <a:off x="1045116" y="4095195"/>
                <a:ext cx="1608979" cy="20431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r>
                  <a:rPr kumimoji="0" lang="ko-KR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기간 설정의  적정성 확보</a:t>
                </a:r>
              </a:p>
            </p:txBody>
          </p:sp>
          <p:sp>
            <p:nvSpPr>
              <p:cNvPr id="137" name="AutoShape 84"/>
              <p:cNvSpPr>
                <a:spLocks noChangeArrowheads="1"/>
              </p:cNvSpPr>
              <p:nvPr/>
            </p:nvSpPr>
            <p:spPr bwMode="gray">
              <a:xfrm>
                <a:off x="3490913" y="4392613"/>
                <a:ext cx="2978150" cy="1328737"/>
              </a:xfrm>
              <a:prstGeom prst="roundRect">
                <a:avLst>
                  <a:gd name="adj" fmla="val 7144"/>
                </a:avLst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8" name="AutoShape 85"/>
              <p:cNvSpPr>
                <a:spLocks noChangeArrowheads="1"/>
              </p:cNvSpPr>
              <p:nvPr/>
            </p:nvSpPr>
            <p:spPr bwMode="gray">
              <a:xfrm>
                <a:off x="4273938" y="4095195"/>
                <a:ext cx="1242376" cy="20431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r>
                  <a:rPr kumimoji="0" lang="ko-KR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일정의 타당성 확보</a:t>
                </a:r>
              </a:p>
            </p:txBody>
          </p:sp>
          <p:sp>
            <p:nvSpPr>
              <p:cNvPr id="139" name="AutoShape 90"/>
              <p:cNvSpPr>
                <a:spLocks noChangeArrowheads="1"/>
              </p:cNvSpPr>
              <p:nvPr/>
            </p:nvSpPr>
            <p:spPr bwMode="gray">
              <a:xfrm>
                <a:off x="999710" y="6936820"/>
                <a:ext cx="1534300" cy="20431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r>
                  <a:rPr kumimoji="0" lang="ko-KR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유사사업 경험인력 투입</a:t>
                </a:r>
              </a:p>
            </p:txBody>
          </p:sp>
          <p:sp>
            <p:nvSpPr>
              <p:cNvPr id="140" name="AutoShape 94"/>
              <p:cNvSpPr>
                <a:spLocks noChangeArrowheads="1"/>
              </p:cNvSpPr>
              <p:nvPr/>
            </p:nvSpPr>
            <p:spPr bwMode="gray">
              <a:xfrm>
                <a:off x="3717580" y="6936820"/>
                <a:ext cx="2316387" cy="20431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r>
                  <a:rPr kumimoji="0" lang="ko-KR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안정적 사업관리와 다양한 경험 활용</a:t>
                </a:r>
              </a:p>
            </p:txBody>
          </p:sp>
          <p:sp>
            <p:nvSpPr>
              <p:cNvPr id="141" name="AutoShape 95"/>
              <p:cNvSpPr>
                <a:spLocks noChangeArrowheads="1"/>
              </p:cNvSpPr>
              <p:nvPr/>
            </p:nvSpPr>
            <p:spPr bwMode="gray">
              <a:xfrm>
                <a:off x="404813" y="5778500"/>
                <a:ext cx="2978150" cy="1068388"/>
              </a:xfrm>
              <a:prstGeom prst="roundRect">
                <a:avLst>
                  <a:gd name="adj" fmla="val 7144"/>
                </a:avLst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42" name="AutoShape 96"/>
              <p:cNvSpPr>
                <a:spLocks noChangeArrowheads="1"/>
              </p:cNvSpPr>
              <p:nvPr/>
            </p:nvSpPr>
            <p:spPr bwMode="gray">
              <a:xfrm>
                <a:off x="3490913" y="5778500"/>
                <a:ext cx="2978150" cy="1068388"/>
              </a:xfrm>
              <a:prstGeom prst="roundRect">
                <a:avLst>
                  <a:gd name="adj" fmla="val 7144"/>
                </a:avLst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solidFill>
                    <a:srgbClr val="4D4D4D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3" name="AutoShape 490"/>
              <p:cNvSpPr>
                <a:spLocks noChangeArrowheads="1"/>
              </p:cNvSpPr>
              <p:nvPr/>
            </p:nvSpPr>
            <p:spPr bwMode="gray">
              <a:xfrm>
                <a:off x="4163730" y="4516668"/>
                <a:ext cx="2338671" cy="363536"/>
              </a:xfrm>
              <a:prstGeom prst="roundRect">
                <a:avLst>
                  <a:gd name="adj" fmla="val 195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marL="171450" indent="-17145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1pPr>
                <a:lvl2pPr marL="742950" indent="-28575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2pPr>
                <a:lvl3pPr marL="11430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3pPr>
                <a:lvl4pPr marL="16002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4pPr>
                <a:lvl5pPr marL="20574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5pPr>
                <a:lvl6pPr marL="25146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6pPr>
                <a:lvl7pPr marL="29718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7pPr>
                <a:lvl8pPr marL="34290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8pPr>
                <a:lvl9pPr marL="38862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9pPr>
              </a:lstStyle>
              <a:p>
                <a:pPr marL="90488" indent="-90488"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개발 일정 등 물리적 환경을 고려한 일정계획 수립</a:t>
                </a:r>
              </a:p>
              <a:p>
                <a:pPr marL="90488" indent="-90488"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개발 영역별 난이도를 고려한 일정 확보</a:t>
                </a:r>
              </a:p>
              <a:p>
                <a:pPr marL="90488" indent="-90488"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단기 내 개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발</a:t>
                </a: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 사업을 고려한 일정 계획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endParaRPr lang="ko-KR" altLang="en-US" sz="1050" dirty="0" smtClean="0">
                  <a:solidFill>
                    <a:srgbClr val="5F5F5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4" name="AutoShape 490"/>
              <p:cNvSpPr>
                <a:spLocks noChangeArrowheads="1"/>
              </p:cNvSpPr>
              <p:nvPr/>
            </p:nvSpPr>
            <p:spPr bwMode="gray">
              <a:xfrm>
                <a:off x="4042791" y="5964722"/>
                <a:ext cx="2378411" cy="363536"/>
              </a:xfrm>
              <a:prstGeom prst="roundRect">
                <a:avLst>
                  <a:gd name="adj" fmla="val 195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marL="90488" indent="-90488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1pPr>
                <a:lvl2pPr marL="742950" indent="-28575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2pPr>
                <a:lvl3pPr marL="11430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3pPr>
                <a:lvl4pPr marL="16002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4pPr>
                <a:lvl5pPr marL="20574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5pPr>
                <a:lvl6pPr marL="25146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6pPr>
                <a:lvl7pPr marL="29718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7pPr>
                <a:lvl8pPr marL="34290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8pPr>
                <a:lvl9pPr marL="38862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시스템 개발을 위한</a:t>
                </a:r>
                <a:r>
                  <a:rPr lang="en-US" altLang="ko-KR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체계적인 사업관리</a:t>
                </a:r>
              </a:p>
            </p:txBody>
          </p:sp>
          <p:grpSp>
            <p:nvGrpSpPr>
              <p:cNvPr id="145" name="Group 109"/>
              <p:cNvGrpSpPr>
                <a:grpSpLocks/>
              </p:cNvGrpSpPr>
              <p:nvPr/>
            </p:nvGrpSpPr>
            <p:grpSpPr bwMode="auto">
              <a:xfrm>
                <a:off x="2589213" y="4543425"/>
                <a:ext cx="1673225" cy="1717675"/>
                <a:chOff x="1624" y="3028"/>
                <a:chExt cx="1054" cy="1082"/>
              </a:xfrm>
            </p:grpSpPr>
            <p:grpSp>
              <p:nvGrpSpPr>
                <p:cNvPr id="148" name="Group 107"/>
                <p:cNvGrpSpPr>
                  <a:grpSpLocks/>
                </p:cNvGrpSpPr>
                <p:nvPr/>
              </p:nvGrpSpPr>
              <p:grpSpPr bwMode="auto">
                <a:xfrm>
                  <a:off x="1624" y="3052"/>
                  <a:ext cx="1054" cy="1054"/>
                  <a:chOff x="1564" y="2992"/>
                  <a:chExt cx="1174" cy="1174"/>
                </a:xfrm>
              </p:grpSpPr>
              <p:sp>
                <p:nvSpPr>
                  <p:cNvPr id="151" name="Oval 196"/>
                  <p:cNvSpPr>
                    <a:spLocks noChangeArrowheads="1"/>
                  </p:cNvSpPr>
                  <p:nvPr/>
                </p:nvSpPr>
                <p:spPr bwMode="gray">
                  <a:xfrm>
                    <a:off x="1564" y="2992"/>
                    <a:ext cx="1174" cy="1174"/>
                  </a:xfrm>
                  <a:prstGeom prst="ellipse">
                    <a:avLst/>
                  </a:prstGeom>
                  <a:solidFill>
                    <a:schemeClr val="bg1">
                      <a:alpha val="50195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marL="171450" indent="-1714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eaLnBrk="1" hangingPunct="1">
                      <a:buFont typeface="Wingdings" panose="05000000000000000000" pitchFamily="2" charset="2"/>
                      <a:buChar char="§"/>
                    </a:pPr>
                    <a:endParaRPr lang="ko-KR" altLang="en-US" sz="1000" baseline="-25000" dirty="0">
                      <a:solidFill>
                        <a:srgbClr val="5F5F5F"/>
                      </a:solidFill>
                      <a:latin typeface="+mn-ea"/>
                      <a:ea typeface="+mn-ea"/>
                    </a:endParaRPr>
                  </a:p>
                </p:txBody>
              </p:sp>
              <p:pic>
                <p:nvPicPr>
                  <p:cNvPr id="152" name="Picture 197" descr="11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gray">
                  <a:xfrm>
                    <a:off x="1714" y="3169"/>
                    <a:ext cx="879" cy="8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149" name="Picture 413" descr="서울3333455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lum bright="-6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 rot="7538317">
                  <a:off x="1610" y="3048"/>
                  <a:ext cx="1082" cy="1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0" name="Text Box 198"/>
                <p:cNvSpPr txBox="1">
                  <a:spLocks noChangeArrowheads="1"/>
                </p:cNvSpPr>
                <p:nvPr/>
              </p:nvSpPr>
              <p:spPr bwMode="gray">
                <a:xfrm>
                  <a:off x="1760" y="3336"/>
                  <a:ext cx="780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defTabSz="12795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defTabSz="12795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defTabSz="12795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defTabSz="12795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ctr" eaLnBrk="1" hangingPunct="1"/>
                  <a:r>
                    <a:rPr kumimoji="0" lang="ko-KR" altLang="en-US" sz="1200" b="1" dirty="0">
                      <a:solidFill>
                        <a:srgbClr val="5F5F5F"/>
                      </a:solidFill>
                      <a:latin typeface="+mn-ea"/>
                      <a:ea typeface="+mn-ea"/>
                    </a:rPr>
                    <a:t>일정계획</a:t>
                  </a:r>
                  <a:endParaRPr kumimoji="0" lang="en-US" altLang="ko-KR" sz="1200" b="1" dirty="0">
                    <a:solidFill>
                      <a:srgbClr val="5F5F5F"/>
                    </a:solidFill>
                    <a:latin typeface="+mn-ea"/>
                    <a:ea typeface="+mn-ea"/>
                  </a:endParaRPr>
                </a:p>
                <a:p>
                  <a:pPr algn="ctr" eaLnBrk="1" hangingPunct="1"/>
                  <a:r>
                    <a:rPr kumimoji="0" lang="ko-KR" altLang="en-US" sz="1200" b="1" dirty="0">
                      <a:solidFill>
                        <a:srgbClr val="5F5F5F"/>
                      </a:solidFill>
                      <a:latin typeface="+mn-ea"/>
                      <a:ea typeface="+mn-ea"/>
                    </a:rPr>
                    <a:t>수립방안</a:t>
                  </a:r>
                </a:p>
              </p:txBody>
            </p:sp>
          </p:grpSp>
          <p:sp>
            <p:nvSpPr>
              <p:cNvPr id="146" name="AutoShape 490"/>
              <p:cNvSpPr>
                <a:spLocks noChangeArrowheads="1"/>
              </p:cNvSpPr>
              <p:nvPr/>
            </p:nvSpPr>
            <p:spPr bwMode="gray">
              <a:xfrm>
                <a:off x="512779" y="4577151"/>
                <a:ext cx="2711830" cy="363536"/>
              </a:xfrm>
              <a:prstGeom prst="roundRect">
                <a:avLst>
                  <a:gd name="adj" fmla="val 195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marL="85725" indent="-85725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1pPr>
                <a:lvl2pPr marL="742950" indent="-28575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2pPr>
                <a:lvl3pPr marL="11430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3pPr>
                <a:lvl4pPr marL="16002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4pPr>
                <a:lvl5pPr marL="20574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5pPr>
                <a:lvl6pPr marL="25146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6pPr>
                <a:lvl7pPr marL="29718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7pPr>
                <a:lvl8pPr marL="34290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8pPr>
                <a:lvl9pPr marL="38862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과업 내역 및 선 후행 관계를 고려한</a:t>
                </a:r>
                <a:b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</a:b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일정 수립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충분한 안정화 일정 확보</a:t>
                </a:r>
              </a:p>
            </p:txBody>
          </p:sp>
          <p:sp>
            <p:nvSpPr>
              <p:cNvPr id="147" name="AutoShape 490"/>
              <p:cNvSpPr>
                <a:spLocks noChangeArrowheads="1"/>
              </p:cNvSpPr>
              <p:nvPr/>
            </p:nvSpPr>
            <p:spPr bwMode="gray">
              <a:xfrm>
                <a:off x="451125" y="5844380"/>
                <a:ext cx="2883296" cy="1028694"/>
              </a:xfrm>
              <a:prstGeom prst="roundRect">
                <a:avLst>
                  <a:gd name="adj" fmla="val 195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85725" indent="-85725" defTabSz="885825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tabLst>
                    <a:tab pos="4506913" algn="l"/>
                  </a:tabLst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</a:rPr>
                  <a:t>개발대상 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</a:rPr>
                  <a:t>시스템의 이해를 바탕으로 </a:t>
                </a:r>
                <a:r>
                  <a:rPr lang="en-US" altLang="ko-KR" sz="1050" dirty="0" smtClean="0">
                    <a:solidFill>
                      <a:srgbClr val="5F5F5F"/>
                    </a:solidFill>
                    <a:latin typeface="+mn-ea"/>
                  </a:rPr>
                  <a:t/>
                </a:r>
                <a:br>
                  <a:rPr lang="en-US" altLang="ko-KR" sz="1050" dirty="0" smtClean="0">
                    <a:solidFill>
                      <a:srgbClr val="5F5F5F"/>
                    </a:solidFill>
                    <a:latin typeface="+mn-ea"/>
                  </a:rPr>
                </a:b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</a:rPr>
                  <a:t>사업 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</a:rPr>
                  <a:t>추진</a:t>
                </a:r>
              </a:p>
              <a:p>
                <a:pPr marL="85725" indent="-85725" defTabSz="885825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tabLst>
                    <a:tab pos="4506913" algn="l"/>
                  </a:tabLst>
                  <a:defRPr/>
                </a:pP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</a:rPr>
                  <a:t>각 시스템의 다양한 요구사항 및 변경내용을 효과적으로 반영</a:t>
                </a:r>
              </a:p>
            </p:txBody>
          </p:sp>
        </p:grpSp>
        <p:grpSp>
          <p:nvGrpSpPr>
            <p:cNvPr id="125" name="그룹 58"/>
            <p:cNvGrpSpPr>
              <a:grpSpLocks/>
            </p:cNvGrpSpPr>
            <p:nvPr/>
          </p:nvGrpSpPr>
          <p:grpSpPr bwMode="auto">
            <a:xfrm>
              <a:off x="1409014" y="3715926"/>
              <a:ext cx="4990006" cy="711196"/>
              <a:chOff x="1388020" y="4629394"/>
              <a:chExt cx="4990006" cy="711196"/>
            </a:xfrm>
          </p:grpSpPr>
          <p:sp>
            <p:nvSpPr>
              <p:cNvPr id="126" name="모서리가 둥근 직사각형 125"/>
              <p:cNvSpPr/>
              <p:nvPr/>
            </p:nvSpPr>
            <p:spPr>
              <a:xfrm>
                <a:off x="1388020" y="4629394"/>
                <a:ext cx="4990006" cy="711196"/>
              </a:xfrm>
              <a:prstGeom prst="roundRect">
                <a:avLst>
                  <a:gd name="adj" fmla="val 50000"/>
                </a:avLst>
              </a:prstGeom>
              <a:pattFill prst="wdDnDiag">
                <a:fgClr>
                  <a:sysClr val="window" lastClr="FFFFFF">
                    <a:lumMod val="95000"/>
                  </a:sysClr>
                </a:fgClr>
                <a:bgClr>
                  <a:sysClr val="window" lastClr="FFFFFF"/>
                </a:bgClr>
              </a:pattFill>
              <a:ln w="381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27" name="Text Box 432"/>
              <p:cNvSpPr txBox="1">
                <a:spLocks noChangeArrowheads="1"/>
              </p:cNvSpPr>
              <p:nvPr/>
            </p:nvSpPr>
            <p:spPr bwMode="auto">
              <a:xfrm>
                <a:off x="2852976" y="4774940"/>
                <a:ext cx="1543319" cy="1565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marL="0" algn="ctr" defTabSz="914400" eaLnBrk="1" latinLnBrk="0" hangingPunct="1">
                  <a:lnSpc>
                    <a:spcPct val="90000"/>
                  </a:lnSpc>
                  <a:buClr>
                    <a:srgbClr val="CC0000"/>
                  </a:buClr>
                  <a:buSzPct val="70000"/>
                  <a:defRPr sz="1050" spc="-8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0800000" scaled="1"/>
                    </a:gradFill>
                    <a:latin typeface="Rix고딕 B" pitchFamily="18" charset="-127"/>
                    <a:ea typeface="Rix고딕 B" pitchFamily="18" charset="-127"/>
                  </a:defRPr>
                </a:lvl1pPr>
                <a:lvl2pPr marL="457200" defTabSz="914400" eaLnBrk="1" hangingPunct="1">
                  <a:defRPr sz="1800">
                    <a:latin typeface="+mn-lt"/>
                    <a:ea typeface="+mn-ea"/>
                  </a:defRPr>
                </a:lvl2pPr>
                <a:lvl3pPr marL="914400" defTabSz="914400" eaLnBrk="1" hangingPunct="1">
                  <a:defRPr sz="1800">
                    <a:latin typeface="+mn-lt"/>
                    <a:ea typeface="+mn-ea"/>
                  </a:defRPr>
                </a:lvl3pPr>
                <a:lvl4pPr marL="1371600" defTabSz="914400" eaLnBrk="1" hangingPunct="1">
                  <a:defRPr sz="1800">
                    <a:latin typeface="+mn-lt"/>
                    <a:ea typeface="+mn-ea"/>
                  </a:defRPr>
                </a:lvl4pPr>
                <a:lvl5pPr marL="1828800" defTabSz="914400" eaLnBrk="1" hangingPunct="1">
                  <a:defRPr sz="1800">
                    <a:latin typeface="+mn-lt"/>
                    <a:ea typeface="+mn-ea"/>
                  </a:defRPr>
                </a:lvl5pPr>
                <a:lvl6pPr marL="2286000" defTabSz="914400">
                  <a:defRPr sz="1800">
                    <a:latin typeface="+mn-lt"/>
                    <a:ea typeface="+mn-ea"/>
                  </a:defRPr>
                </a:lvl6pPr>
                <a:lvl7pPr marL="2743200" defTabSz="914400">
                  <a:defRPr sz="1800">
                    <a:latin typeface="+mn-lt"/>
                    <a:ea typeface="+mn-ea"/>
                  </a:defRPr>
                </a:lvl7pPr>
                <a:lvl8pPr marL="3200400" defTabSz="914400">
                  <a:defRPr sz="1800">
                    <a:latin typeface="+mn-lt"/>
                    <a:ea typeface="+mn-ea"/>
                  </a:defRPr>
                </a:lvl8pPr>
                <a:lvl9pPr marL="3657600" defTabSz="914400">
                  <a:defRPr sz="1800">
                    <a:latin typeface="+mn-lt"/>
                    <a:ea typeface="+mn-ea"/>
                  </a:defRPr>
                </a:lvl9pPr>
              </a:lstStyle>
              <a:p>
                <a:pPr algn="l">
                  <a:spcBef>
                    <a:spcPts val="307"/>
                  </a:spcBef>
                  <a:defRPr/>
                </a:pPr>
                <a:r>
                  <a:rPr lang="ko-KR" altLang="en-US" sz="1100" kern="0" spc="-5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효율적인 일정 계획 수립으로</a:t>
                </a:r>
                <a:endParaRPr lang="ko-KR" altLang="en-US" sz="1100" kern="0" spc="-5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8" name="Text Box 432"/>
              <p:cNvSpPr txBox="1">
                <a:spLocks noChangeArrowheads="1"/>
              </p:cNvSpPr>
              <p:nvPr/>
            </p:nvSpPr>
            <p:spPr bwMode="auto">
              <a:xfrm>
                <a:off x="3418684" y="4991764"/>
                <a:ext cx="2160779" cy="2277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marL="0" algn="ctr" defTabSz="914400" eaLnBrk="1" latinLnBrk="0" hangingPunct="1">
                  <a:lnSpc>
                    <a:spcPct val="90000"/>
                  </a:lnSpc>
                  <a:buClr>
                    <a:srgbClr val="CC0000"/>
                  </a:buClr>
                  <a:buSzPct val="70000"/>
                  <a:defRPr sz="1050" spc="-8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0800000" scaled="1"/>
                    </a:gradFill>
                    <a:latin typeface="Rix고딕 B" pitchFamily="18" charset="-127"/>
                    <a:ea typeface="Rix고딕 B" pitchFamily="18" charset="-127"/>
                  </a:defRPr>
                </a:lvl1pPr>
                <a:lvl2pPr marL="457200" defTabSz="914400" eaLnBrk="1" hangingPunct="1">
                  <a:defRPr sz="1800">
                    <a:latin typeface="+mn-lt"/>
                    <a:ea typeface="+mn-ea"/>
                  </a:defRPr>
                </a:lvl2pPr>
                <a:lvl3pPr marL="914400" defTabSz="914400" eaLnBrk="1" hangingPunct="1">
                  <a:defRPr sz="1800">
                    <a:latin typeface="+mn-lt"/>
                    <a:ea typeface="+mn-ea"/>
                  </a:defRPr>
                </a:lvl3pPr>
                <a:lvl4pPr marL="1371600" defTabSz="914400" eaLnBrk="1" hangingPunct="1">
                  <a:defRPr sz="1800">
                    <a:latin typeface="+mn-lt"/>
                    <a:ea typeface="+mn-ea"/>
                  </a:defRPr>
                </a:lvl4pPr>
                <a:lvl5pPr marL="1828800" defTabSz="914400" eaLnBrk="1" hangingPunct="1">
                  <a:defRPr sz="1800">
                    <a:latin typeface="+mn-lt"/>
                    <a:ea typeface="+mn-ea"/>
                  </a:defRPr>
                </a:lvl5pPr>
                <a:lvl6pPr marL="2286000" defTabSz="914400">
                  <a:defRPr sz="1800">
                    <a:latin typeface="+mn-lt"/>
                    <a:ea typeface="+mn-ea"/>
                  </a:defRPr>
                </a:lvl6pPr>
                <a:lvl7pPr marL="2743200" defTabSz="914400">
                  <a:defRPr sz="1800">
                    <a:latin typeface="+mn-lt"/>
                    <a:ea typeface="+mn-ea"/>
                  </a:defRPr>
                </a:lvl7pPr>
                <a:lvl8pPr marL="3200400" defTabSz="914400">
                  <a:defRPr sz="1800">
                    <a:latin typeface="+mn-lt"/>
                    <a:ea typeface="+mn-ea"/>
                  </a:defRPr>
                </a:lvl8pPr>
                <a:lvl9pPr marL="3657600" defTabSz="914400">
                  <a:defRPr sz="1800">
                    <a:latin typeface="+mn-lt"/>
                    <a:ea typeface="+mn-ea"/>
                  </a:defRPr>
                </a:lvl9pPr>
              </a:lstStyle>
              <a:p>
                <a:pPr algn="l">
                  <a:spcBef>
                    <a:spcPts val="307"/>
                  </a:spcBef>
                  <a:defRPr/>
                </a:pPr>
                <a:r>
                  <a:rPr lang="ko-KR" altLang="en-US" sz="1600" kern="0" spc="-51" dirty="0" smtClean="0">
                    <a:solidFill>
                      <a:srgbClr val="F57100"/>
                    </a:solidFill>
                    <a:latin typeface="+mn-ea"/>
                    <a:ea typeface="+mn-ea"/>
                  </a:rPr>
                  <a:t>일</a:t>
                </a:r>
                <a:r>
                  <a:rPr lang="ko-KR" altLang="en-US" sz="1600" kern="0" spc="-51" dirty="0">
                    <a:solidFill>
                      <a:srgbClr val="F57100"/>
                    </a:solidFill>
                    <a:latin typeface="+mn-ea"/>
                    <a:ea typeface="+mn-ea"/>
                  </a:rPr>
                  <a:t>정</a:t>
                </a:r>
                <a:r>
                  <a:rPr lang="ko-KR" altLang="en-US" sz="1600" kern="0" spc="-51" dirty="0" smtClean="0">
                    <a:solidFill>
                      <a:srgbClr val="F57100"/>
                    </a:solidFill>
                    <a:latin typeface="+mn-ea"/>
                    <a:ea typeface="+mn-ea"/>
                  </a:rPr>
                  <a:t> 내 프로젝트 납기 준수</a:t>
                </a:r>
                <a:endParaRPr lang="ko-KR" altLang="en-US" sz="1600" kern="0" spc="-51" dirty="0">
                  <a:solidFill>
                    <a:srgbClr val="F57100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29" name="Picture 2" descr="G:\work\지에프티GFT\이상호부장님\제안서\마스터\제안서마스터-09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3529" y="4698356"/>
                <a:ext cx="886368" cy="577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926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형상관리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015855" y="466868"/>
            <a:ext cx="7240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13. </a:t>
            </a:r>
            <a:r>
              <a:rPr lang="ko-KR" altLang="en-US" smtClean="0">
                <a:latin typeface="+mn-ea"/>
                <a:ea typeface="+mn-ea"/>
              </a:rPr>
              <a:t>형상관리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7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13. </a:t>
            </a:r>
            <a:r>
              <a:rPr lang="ko-KR" altLang="en-US" sz="1600" smtClean="0">
                <a:latin typeface="+mn-ea"/>
                <a:ea typeface="+mn-ea"/>
              </a:rPr>
              <a:t>형상관리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13.1. </a:t>
            </a:r>
            <a:r>
              <a:rPr lang="ko-KR" altLang="en-US" sz="1600" smtClean="0">
                <a:latin typeface="+mn-ea"/>
                <a:ea typeface="+mn-ea"/>
              </a:rPr>
              <a:t>형상관리 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 추진목표에 부합되는 효율적인 형상관리 체계를 구축하여 사업의 범위와 대상을 식별하고 형상관리 활동을 통하여 시스템의 무결성과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추적성을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보장합니다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구축과정에서 관리되어야 할 구성요소에 대한 형상식별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형상제어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형상상태기록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형상감사의 형상관리활동으로 인한 사업의 지연과 실패를 사전예방하고 업무효율 및 정보공유의 극대화를 추진합니다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이러한 형상관리활동 과정에서 변경의 영향을 적절히 통제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조정 및 평가하고 업무 관련자 들의 의사소통을 용이하게 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305394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형상 관리 체계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86" name="직사각형 58"/>
          <p:cNvSpPr>
            <a:spLocks noChangeArrowheads="1"/>
          </p:cNvSpPr>
          <p:nvPr/>
        </p:nvSpPr>
        <p:spPr bwMode="auto">
          <a:xfrm>
            <a:off x="404813" y="3379127"/>
            <a:ext cx="6048375" cy="6037923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67" name="Group 212"/>
          <p:cNvGrpSpPr>
            <a:grpSpLocks/>
          </p:cNvGrpSpPr>
          <p:nvPr/>
        </p:nvGrpSpPr>
        <p:grpSpPr bwMode="auto">
          <a:xfrm>
            <a:off x="625149" y="3569612"/>
            <a:ext cx="5537200" cy="5547797"/>
            <a:chOff x="398" y="2215"/>
            <a:chExt cx="3488" cy="3628"/>
          </a:xfrm>
        </p:grpSpPr>
        <p:pic>
          <p:nvPicPr>
            <p:cNvPr id="68" name="Picture 105" descr="바5 cop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5" y="2215"/>
              <a:ext cx="162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Rectangle 150"/>
            <p:cNvSpPr>
              <a:spLocks noChangeArrowheads="1"/>
            </p:cNvSpPr>
            <p:nvPr/>
          </p:nvSpPr>
          <p:spPr bwMode="auto">
            <a:xfrm>
              <a:off x="402" y="3516"/>
              <a:ext cx="3424" cy="1140"/>
            </a:xfrm>
            <a:prstGeom prst="rect">
              <a:avLst/>
            </a:prstGeom>
            <a:solidFill>
              <a:srgbClr val="EAEAEA"/>
            </a:solidFill>
            <a:ln w="127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0" name="AutoShape 151"/>
            <p:cNvSpPr>
              <a:spLocks noChangeArrowheads="1"/>
            </p:cNvSpPr>
            <p:nvPr/>
          </p:nvSpPr>
          <p:spPr bwMode="auto">
            <a:xfrm rot="5400000">
              <a:off x="1919" y="3806"/>
              <a:ext cx="823" cy="3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09 w 21600"/>
                <a:gd name="T13" fmla="*/ 4412 h 21600"/>
                <a:gd name="T14" fmla="*/ 17191 w 21600"/>
                <a:gd name="T15" fmla="*/ 1718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213" y="21600"/>
                  </a:lnTo>
                  <a:lnTo>
                    <a:pt x="1638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D7E9F2"/>
                </a:gs>
                <a:gs pos="100000">
                  <a:srgbClr val="99C8D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endParaRPr lang="ko-KR" altLang="en-US"/>
            </a:p>
          </p:txBody>
        </p:sp>
        <p:sp>
          <p:nvSpPr>
            <p:cNvPr id="71" name="AutoShape 152"/>
            <p:cNvSpPr>
              <a:spLocks noChangeArrowheads="1"/>
            </p:cNvSpPr>
            <p:nvPr/>
          </p:nvSpPr>
          <p:spPr bwMode="auto">
            <a:xfrm rot="16200000" flipH="1">
              <a:off x="1487" y="3805"/>
              <a:ext cx="823" cy="33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09 w 21600"/>
                <a:gd name="T13" fmla="*/ 4385 h 21600"/>
                <a:gd name="T14" fmla="*/ 17191 w 21600"/>
                <a:gd name="T15" fmla="*/ 1721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213" y="21600"/>
                  </a:lnTo>
                  <a:lnTo>
                    <a:pt x="16387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99C8DF"/>
                </a:gs>
                <a:gs pos="100000">
                  <a:srgbClr val="D7E9F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72" name="Rectangle 153"/>
            <p:cNvSpPr>
              <a:spLocks noChangeArrowheads="1"/>
            </p:cNvSpPr>
            <p:nvPr/>
          </p:nvSpPr>
          <p:spPr bwMode="auto">
            <a:xfrm rot="10800000" flipV="1">
              <a:off x="445" y="3558"/>
              <a:ext cx="1289" cy="181"/>
            </a:xfrm>
            <a:prstGeom prst="rect">
              <a:avLst/>
            </a:prstGeom>
            <a:solidFill>
              <a:srgbClr val="BFD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형상통제</a:t>
              </a:r>
            </a:p>
          </p:txBody>
        </p:sp>
        <p:sp>
          <p:nvSpPr>
            <p:cNvPr id="73" name="Rectangle 154"/>
            <p:cNvSpPr>
              <a:spLocks noChangeArrowheads="1"/>
            </p:cNvSpPr>
            <p:nvPr/>
          </p:nvSpPr>
          <p:spPr bwMode="auto">
            <a:xfrm rot="10800000" flipV="1">
              <a:off x="2499" y="3558"/>
              <a:ext cx="1274" cy="181"/>
            </a:xfrm>
            <a:prstGeom prst="rect">
              <a:avLst/>
            </a:prstGeom>
            <a:solidFill>
              <a:srgbClr val="BFD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형상관리위원회</a:t>
              </a:r>
            </a:p>
          </p:txBody>
        </p:sp>
        <p:sp>
          <p:nvSpPr>
            <p:cNvPr id="74" name="AutoShape 155"/>
            <p:cNvSpPr>
              <a:spLocks noChangeArrowheads="1"/>
            </p:cNvSpPr>
            <p:nvPr/>
          </p:nvSpPr>
          <p:spPr bwMode="auto">
            <a:xfrm flipV="1">
              <a:off x="398" y="3422"/>
              <a:ext cx="3428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565 w 21600"/>
                <a:gd name="T13" fmla="*/ 2611 h 21600"/>
                <a:gd name="T14" fmla="*/ 19035 w 21600"/>
                <a:gd name="T15" fmla="*/ 189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529" y="21600"/>
                  </a:lnTo>
                  <a:lnTo>
                    <a:pt x="2007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E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lIns="46800" tIns="396000" rIns="18000" bIns="36000"/>
            <a:lstStyle/>
            <a:p>
              <a:endParaRPr lang="ko-KR" altLang="en-US"/>
            </a:p>
          </p:txBody>
        </p:sp>
        <p:grpSp>
          <p:nvGrpSpPr>
            <p:cNvPr id="75" name="Group 156"/>
            <p:cNvGrpSpPr>
              <a:grpSpLocks/>
            </p:cNvGrpSpPr>
            <p:nvPr/>
          </p:nvGrpSpPr>
          <p:grpSpPr bwMode="auto">
            <a:xfrm>
              <a:off x="1300" y="3234"/>
              <a:ext cx="1629" cy="279"/>
              <a:chOff x="1618" y="2178"/>
              <a:chExt cx="1114" cy="611"/>
            </a:xfrm>
          </p:grpSpPr>
          <p:sp>
            <p:nvSpPr>
              <p:cNvPr id="204" name="Freeform 157"/>
              <p:cNvSpPr>
                <a:spLocks/>
              </p:cNvSpPr>
              <p:nvPr/>
            </p:nvSpPr>
            <p:spPr bwMode="auto">
              <a:xfrm>
                <a:off x="1618" y="2178"/>
                <a:ext cx="1114" cy="611"/>
              </a:xfrm>
              <a:custGeom>
                <a:avLst/>
                <a:gdLst>
                  <a:gd name="T0" fmla="*/ 0 w 2766"/>
                  <a:gd name="T1" fmla="*/ 0 h 2744"/>
                  <a:gd name="T2" fmla="*/ 0 w 2766"/>
                  <a:gd name="T3" fmla="*/ 0 h 2744"/>
                  <a:gd name="T4" fmla="*/ 0 w 2766"/>
                  <a:gd name="T5" fmla="*/ 0 h 2744"/>
                  <a:gd name="T6" fmla="*/ 0 w 2766"/>
                  <a:gd name="T7" fmla="*/ 0 h 2744"/>
                  <a:gd name="T8" fmla="*/ 0 w 2766"/>
                  <a:gd name="T9" fmla="*/ 0 h 2744"/>
                  <a:gd name="T10" fmla="*/ 0 w 2766"/>
                  <a:gd name="T11" fmla="*/ 0 h 2744"/>
                  <a:gd name="T12" fmla="*/ 0 w 2766"/>
                  <a:gd name="T13" fmla="*/ 0 h 2744"/>
                  <a:gd name="T14" fmla="*/ 0 w 2766"/>
                  <a:gd name="T15" fmla="*/ 0 h 2744"/>
                  <a:gd name="T16" fmla="*/ 0 w 2766"/>
                  <a:gd name="T17" fmla="*/ 0 h 2744"/>
                  <a:gd name="T18" fmla="*/ 0 w 2766"/>
                  <a:gd name="T19" fmla="*/ 0 h 2744"/>
                  <a:gd name="T20" fmla="*/ 0 w 2766"/>
                  <a:gd name="T21" fmla="*/ 0 h 2744"/>
                  <a:gd name="T22" fmla="*/ 0 w 2766"/>
                  <a:gd name="T23" fmla="*/ 0 h 2744"/>
                  <a:gd name="T24" fmla="*/ 0 w 2766"/>
                  <a:gd name="T25" fmla="*/ 0 h 2744"/>
                  <a:gd name="T26" fmla="*/ 0 w 2766"/>
                  <a:gd name="T27" fmla="*/ 0 h 2744"/>
                  <a:gd name="T28" fmla="*/ 0 w 2766"/>
                  <a:gd name="T29" fmla="*/ 0 h 2744"/>
                  <a:gd name="T30" fmla="*/ 0 w 2766"/>
                  <a:gd name="T31" fmla="*/ 0 h 2744"/>
                  <a:gd name="T32" fmla="*/ 0 w 2766"/>
                  <a:gd name="T33" fmla="*/ 0 h 2744"/>
                  <a:gd name="T34" fmla="*/ 0 w 2766"/>
                  <a:gd name="T35" fmla="*/ 0 h 2744"/>
                  <a:gd name="T36" fmla="*/ 0 w 2766"/>
                  <a:gd name="T37" fmla="*/ 0 h 2744"/>
                  <a:gd name="T38" fmla="*/ 0 w 2766"/>
                  <a:gd name="T39" fmla="*/ 0 h 2744"/>
                  <a:gd name="T40" fmla="*/ 0 w 2766"/>
                  <a:gd name="T41" fmla="*/ 0 h 2744"/>
                  <a:gd name="T42" fmla="*/ 0 w 2766"/>
                  <a:gd name="T43" fmla="*/ 0 h 2744"/>
                  <a:gd name="T44" fmla="*/ 0 w 2766"/>
                  <a:gd name="T45" fmla="*/ 0 h 2744"/>
                  <a:gd name="T46" fmla="*/ 0 w 2766"/>
                  <a:gd name="T47" fmla="*/ 0 h 2744"/>
                  <a:gd name="T48" fmla="*/ 0 w 2766"/>
                  <a:gd name="T49" fmla="*/ 0 h 2744"/>
                  <a:gd name="T50" fmla="*/ 0 w 2766"/>
                  <a:gd name="T51" fmla="*/ 0 h 2744"/>
                  <a:gd name="T52" fmla="*/ 0 w 2766"/>
                  <a:gd name="T53" fmla="*/ 0 h 2744"/>
                  <a:gd name="T54" fmla="*/ 0 w 2766"/>
                  <a:gd name="T55" fmla="*/ 0 h 2744"/>
                  <a:gd name="T56" fmla="*/ 0 w 2766"/>
                  <a:gd name="T57" fmla="*/ 0 h 2744"/>
                  <a:gd name="T58" fmla="*/ 0 w 2766"/>
                  <a:gd name="T59" fmla="*/ 0 h 2744"/>
                  <a:gd name="T60" fmla="*/ 0 w 2766"/>
                  <a:gd name="T61" fmla="*/ 0 h 2744"/>
                  <a:gd name="T62" fmla="*/ 0 w 2766"/>
                  <a:gd name="T63" fmla="*/ 0 h 2744"/>
                  <a:gd name="T64" fmla="*/ 0 w 2766"/>
                  <a:gd name="T65" fmla="*/ 0 h 2744"/>
                  <a:gd name="T66" fmla="*/ 0 w 2766"/>
                  <a:gd name="T67" fmla="*/ 0 h 2744"/>
                  <a:gd name="T68" fmla="*/ 0 w 2766"/>
                  <a:gd name="T69" fmla="*/ 0 h 2744"/>
                  <a:gd name="T70" fmla="*/ 0 w 2766"/>
                  <a:gd name="T71" fmla="*/ 0 h 2744"/>
                  <a:gd name="T72" fmla="*/ 0 w 2766"/>
                  <a:gd name="T73" fmla="*/ 0 h 2744"/>
                  <a:gd name="T74" fmla="*/ 0 w 2766"/>
                  <a:gd name="T75" fmla="*/ 0 h 2744"/>
                  <a:gd name="T76" fmla="*/ 0 w 2766"/>
                  <a:gd name="T77" fmla="*/ 0 h 274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66"/>
                  <a:gd name="T118" fmla="*/ 0 h 2744"/>
                  <a:gd name="T119" fmla="*/ 2766 w 2766"/>
                  <a:gd name="T120" fmla="*/ 2744 h 2744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66" h="2744">
                    <a:moveTo>
                      <a:pt x="2696" y="2744"/>
                    </a:moveTo>
                    <a:lnTo>
                      <a:pt x="2281" y="1456"/>
                    </a:lnTo>
                    <a:lnTo>
                      <a:pt x="2766" y="1456"/>
                    </a:lnTo>
                    <a:lnTo>
                      <a:pt x="2737" y="1445"/>
                    </a:lnTo>
                    <a:lnTo>
                      <a:pt x="2707" y="1432"/>
                    </a:lnTo>
                    <a:lnTo>
                      <a:pt x="2680" y="1419"/>
                    </a:lnTo>
                    <a:lnTo>
                      <a:pt x="2650" y="1404"/>
                    </a:lnTo>
                    <a:lnTo>
                      <a:pt x="2622" y="1390"/>
                    </a:lnTo>
                    <a:lnTo>
                      <a:pt x="2595" y="1375"/>
                    </a:lnTo>
                    <a:lnTo>
                      <a:pt x="2567" y="1359"/>
                    </a:lnTo>
                    <a:lnTo>
                      <a:pt x="2539" y="1343"/>
                    </a:lnTo>
                    <a:lnTo>
                      <a:pt x="2483" y="1308"/>
                    </a:lnTo>
                    <a:lnTo>
                      <a:pt x="2429" y="1271"/>
                    </a:lnTo>
                    <a:lnTo>
                      <a:pt x="2375" y="1233"/>
                    </a:lnTo>
                    <a:lnTo>
                      <a:pt x="2324" y="1193"/>
                    </a:lnTo>
                    <a:lnTo>
                      <a:pt x="2271" y="1151"/>
                    </a:lnTo>
                    <a:lnTo>
                      <a:pt x="2221" y="1108"/>
                    </a:lnTo>
                    <a:lnTo>
                      <a:pt x="2171" y="1063"/>
                    </a:lnTo>
                    <a:lnTo>
                      <a:pt x="2121" y="1015"/>
                    </a:lnTo>
                    <a:lnTo>
                      <a:pt x="2075" y="968"/>
                    </a:lnTo>
                    <a:lnTo>
                      <a:pt x="2028" y="920"/>
                    </a:lnTo>
                    <a:lnTo>
                      <a:pt x="1981" y="870"/>
                    </a:lnTo>
                    <a:lnTo>
                      <a:pt x="1937" y="820"/>
                    </a:lnTo>
                    <a:lnTo>
                      <a:pt x="1893" y="768"/>
                    </a:lnTo>
                    <a:lnTo>
                      <a:pt x="1850" y="717"/>
                    </a:lnTo>
                    <a:lnTo>
                      <a:pt x="1808" y="664"/>
                    </a:lnTo>
                    <a:lnTo>
                      <a:pt x="1768" y="611"/>
                    </a:lnTo>
                    <a:lnTo>
                      <a:pt x="1729" y="558"/>
                    </a:lnTo>
                    <a:lnTo>
                      <a:pt x="1691" y="506"/>
                    </a:lnTo>
                    <a:lnTo>
                      <a:pt x="1654" y="453"/>
                    </a:lnTo>
                    <a:lnTo>
                      <a:pt x="1619" y="400"/>
                    </a:lnTo>
                    <a:lnTo>
                      <a:pt x="1584" y="347"/>
                    </a:lnTo>
                    <a:lnTo>
                      <a:pt x="1551" y="296"/>
                    </a:lnTo>
                    <a:lnTo>
                      <a:pt x="1519" y="244"/>
                    </a:lnTo>
                    <a:lnTo>
                      <a:pt x="1490" y="194"/>
                    </a:lnTo>
                    <a:lnTo>
                      <a:pt x="1461" y="144"/>
                    </a:lnTo>
                    <a:lnTo>
                      <a:pt x="1433" y="95"/>
                    </a:lnTo>
                    <a:lnTo>
                      <a:pt x="1408" y="47"/>
                    </a:lnTo>
                    <a:lnTo>
                      <a:pt x="1383" y="0"/>
                    </a:lnTo>
                    <a:lnTo>
                      <a:pt x="1358" y="47"/>
                    </a:lnTo>
                    <a:lnTo>
                      <a:pt x="1332" y="95"/>
                    </a:lnTo>
                    <a:lnTo>
                      <a:pt x="1305" y="144"/>
                    </a:lnTo>
                    <a:lnTo>
                      <a:pt x="1276" y="194"/>
                    </a:lnTo>
                    <a:lnTo>
                      <a:pt x="1245" y="244"/>
                    </a:lnTo>
                    <a:lnTo>
                      <a:pt x="1215" y="296"/>
                    </a:lnTo>
                    <a:lnTo>
                      <a:pt x="1182" y="347"/>
                    </a:lnTo>
                    <a:lnTo>
                      <a:pt x="1147" y="400"/>
                    </a:lnTo>
                    <a:lnTo>
                      <a:pt x="1112" y="453"/>
                    </a:lnTo>
                    <a:lnTo>
                      <a:pt x="1075" y="506"/>
                    </a:lnTo>
                    <a:lnTo>
                      <a:pt x="1037" y="558"/>
                    </a:lnTo>
                    <a:lnTo>
                      <a:pt x="998" y="611"/>
                    </a:lnTo>
                    <a:lnTo>
                      <a:pt x="958" y="664"/>
                    </a:lnTo>
                    <a:lnTo>
                      <a:pt x="916" y="717"/>
                    </a:lnTo>
                    <a:lnTo>
                      <a:pt x="873" y="768"/>
                    </a:lnTo>
                    <a:lnTo>
                      <a:pt x="829" y="820"/>
                    </a:lnTo>
                    <a:lnTo>
                      <a:pt x="785" y="870"/>
                    </a:lnTo>
                    <a:lnTo>
                      <a:pt x="740" y="920"/>
                    </a:lnTo>
                    <a:lnTo>
                      <a:pt x="693" y="968"/>
                    </a:lnTo>
                    <a:lnTo>
                      <a:pt x="645" y="1015"/>
                    </a:lnTo>
                    <a:lnTo>
                      <a:pt x="595" y="1063"/>
                    </a:lnTo>
                    <a:lnTo>
                      <a:pt x="545" y="1108"/>
                    </a:lnTo>
                    <a:lnTo>
                      <a:pt x="495" y="1151"/>
                    </a:lnTo>
                    <a:lnTo>
                      <a:pt x="442" y="1193"/>
                    </a:lnTo>
                    <a:lnTo>
                      <a:pt x="391" y="1233"/>
                    </a:lnTo>
                    <a:lnTo>
                      <a:pt x="337" y="1271"/>
                    </a:lnTo>
                    <a:lnTo>
                      <a:pt x="283" y="1308"/>
                    </a:lnTo>
                    <a:lnTo>
                      <a:pt x="227" y="1343"/>
                    </a:lnTo>
                    <a:lnTo>
                      <a:pt x="199" y="1359"/>
                    </a:lnTo>
                    <a:lnTo>
                      <a:pt x="171" y="1375"/>
                    </a:lnTo>
                    <a:lnTo>
                      <a:pt x="144" y="1390"/>
                    </a:lnTo>
                    <a:lnTo>
                      <a:pt x="116" y="1404"/>
                    </a:lnTo>
                    <a:lnTo>
                      <a:pt x="86" y="1419"/>
                    </a:lnTo>
                    <a:lnTo>
                      <a:pt x="59" y="1432"/>
                    </a:lnTo>
                    <a:lnTo>
                      <a:pt x="29" y="1445"/>
                    </a:lnTo>
                    <a:lnTo>
                      <a:pt x="0" y="1456"/>
                    </a:lnTo>
                    <a:lnTo>
                      <a:pt x="485" y="1456"/>
                    </a:lnTo>
                    <a:lnTo>
                      <a:pt x="70" y="2744"/>
                    </a:lnTo>
                    <a:lnTo>
                      <a:pt x="2696" y="27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AEEF4"/>
                  </a:gs>
                  <a:gs pos="100000">
                    <a:srgbClr val="47A9C7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05" name="Group 158"/>
              <p:cNvGrpSpPr>
                <a:grpSpLocks/>
              </p:cNvGrpSpPr>
              <p:nvPr/>
            </p:nvGrpSpPr>
            <p:grpSpPr bwMode="auto">
              <a:xfrm>
                <a:off x="1618" y="2195"/>
                <a:ext cx="1114" cy="589"/>
                <a:chOff x="1618" y="2183"/>
                <a:chExt cx="1114" cy="589"/>
              </a:xfrm>
            </p:grpSpPr>
            <p:sp>
              <p:nvSpPr>
                <p:cNvPr id="206" name="Freeform 159"/>
                <p:cNvSpPr>
                  <a:spLocks/>
                </p:cNvSpPr>
                <p:nvPr/>
              </p:nvSpPr>
              <p:spPr bwMode="auto">
                <a:xfrm>
                  <a:off x="1618" y="2187"/>
                  <a:ext cx="1114" cy="585"/>
                </a:xfrm>
                <a:custGeom>
                  <a:avLst/>
                  <a:gdLst>
                    <a:gd name="T0" fmla="*/ 0 w 2766"/>
                    <a:gd name="T1" fmla="*/ 0 h 2744"/>
                    <a:gd name="T2" fmla="*/ 0 w 2766"/>
                    <a:gd name="T3" fmla="*/ 0 h 2744"/>
                    <a:gd name="T4" fmla="*/ 0 w 2766"/>
                    <a:gd name="T5" fmla="*/ 0 h 2744"/>
                    <a:gd name="T6" fmla="*/ 0 w 2766"/>
                    <a:gd name="T7" fmla="*/ 0 h 2744"/>
                    <a:gd name="T8" fmla="*/ 0 w 2766"/>
                    <a:gd name="T9" fmla="*/ 0 h 2744"/>
                    <a:gd name="T10" fmla="*/ 0 w 2766"/>
                    <a:gd name="T11" fmla="*/ 0 h 2744"/>
                    <a:gd name="T12" fmla="*/ 0 w 2766"/>
                    <a:gd name="T13" fmla="*/ 0 h 2744"/>
                    <a:gd name="T14" fmla="*/ 0 w 2766"/>
                    <a:gd name="T15" fmla="*/ 0 h 2744"/>
                    <a:gd name="T16" fmla="*/ 0 w 2766"/>
                    <a:gd name="T17" fmla="*/ 0 h 2744"/>
                    <a:gd name="T18" fmla="*/ 0 w 2766"/>
                    <a:gd name="T19" fmla="*/ 0 h 2744"/>
                    <a:gd name="T20" fmla="*/ 0 w 2766"/>
                    <a:gd name="T21" fmla="*/ 0 h 2744"/>
                    <a:gd name="T22" fmla="*/ 0 w 2766"/>
                    <a:gd name="T23" fmla="*/ 0 h 2744"/>
                    <a:gd name="T24" fmla="*/ 0 w 2766"/>
                    <a:gd name="T25" fmla="*/ 0 h 2744"/>
                    <a:gd name="T26" fmla="*/ 0 w 2766"/>
                    <a:gd name="T27" fmla="*/ 0 h 2744"/>
                    <a:gd name="T28" fmla="*/ 0 w 2766"/>
                    <a:gd name="T29" fmla="*/ 0 h 2744"/>
                    <a:gd name="T30" fmla="*/ 0 w 2766"/>
                    <a:gd name="T31" fmla="*/ 0 h 2744"/>
                    <a:gd name="T32" fmla="*/ 0 w 2766"/>
                    <a:gd name="T33" fmla="*/ 0 h 2744"/>
                    <a:gd name="T34" fmla="*/ 0 w 2766"/>
                    <a:gd name="T35" fmla="*/ 0 h 2744"/>
                    <a:gd name="T36" fmla="*/ 0 w 2766"/>
                    <a:gd name="T37" fmla="*/ 0 h 2744"/>
                    <a:gd name="T38" fmla="*/ 0 w 2766"/>
                    <a:gd name="T39" fmla="*/ 0 h 2744"/>
                    <a:gd name="T40" fmla="*/ 0 w 2766"/>
                    <a:gd name="T41" fmla="*/ 0 h 2744"/>
                    <a:gd name="T42" fmla="*/ 0 w 2766"/>
                    <a:gd name="T43" fmla="*/ 0 h 2744"/>
                    <a:gd name="T44" fmla="*/ 0 w 2766"/>
                    <a:gd name="T45" fmla="*/ 0 h 2744"/>
                    <a:gd name="T46" fmla="*/ 0 w 2766"/>
                    <a:gd name="T47" fmla="*/ 0 h 2744"/>
                    <a:gd name="T48" fmla="*/ 0 w 2766"/>
                    <a:gd name="T49" fmla="*/ 0 h 2744"/>
                    <a:gd name="T50" fmla="*/ 0 w 2766"/>
                    <a:gd name="T51" fmla="*/ 0 h 2744"/>
                    <a:gd name="T52" fmla="*/ 0 w 2766"/>
                    <a:gd name="T53" fmla="*/ 0 h 2744"/>
                    <a:gd name="T54" fmla="*/ 0 w 2766"/>
                    <a:gd name="T55" fmla="*/ 0 h 2744"/>
                    <a:gd name="T56" fmla="*/ 0 w 2766"/>
                    <a:gd name="T57" fmla="*/ 0 h 2744"/>
                    <a:gd name="T58" fmla="*/ 0 w 2766"/>
                    <a:gd name="T59" fmla="*/ 0 h 2744"/>
                    <a:gd name="T60" fmla="*/ 0 w 2766"/>
                    <a:gd name="T61" fmla="*/ 0 h 2744"/>
                    <a:gd name="T62" fmla="*/ 0 w 2766"/>
                    <a:gd name="T63" fmla="*/ 0 h 2744"/>
                    <a:gd name="T64" fmla="*/ 0 w 2766"/>
                    <a:gd name="T65" fmla="*/ 0 h 2744"/>
                    <a:gd name="T66" fmla="*/ 0 w 2766"/>
                    <a:gd name="T67" fmla="*/ 0 h 2744"/>
                    <a:gd name="T68" fmla="*/ 0 w 2766"/>
                    <a:gd name="T69" fmla="*/ 0 h 2744"/>
                    <a:gd name="T70" fmla="*/ 0 w 2766"/>
                    <a:gd name="T71" fmla="*/ 0 h 2744"/>
                    <a:gd name="T72" fmla="*/ 0 w 2766"/>
                    <a:gd name="T73" fmla="*/ 0 h 2744"/>
                    <a:gd name="T74" fmla="*/ 0 w 2766"/>
                    <a:gd name="T75" fmla="*/ 0 h 2744"/>
                    <a:gd name="T76" fmla="*/ 0 w 2766"/>
                    <a:gd name="T77" fmla="*/ 0 h 2744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66"/>
                    <a:gd name="T118" fmla="*/ 0 h 2744"/>
                    <a:gd name="T119" fmla="*/ 2766 w 2766"/>
                    <a:gd name="T120" fmla="*/ 2744 h 2744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66" h="2744">
                      <a:moveTo>
                        <a:pt x="2696" y="2744"/>
                      </a:moveTo>
                      <a:lnTo>
                        <a:pt x="2281" y="1456"/>
                      </a:lnTo>
                      <a:lnTo>
                        <a:pt x="2766" y="1456"/>
                      </a:lnTo>
                      <a:lnTo>
                        <a:pt x="2737" y="1445"/>
                      </a:lnTo>
                      <a:lnTo>
                        <a:pt x="2707" y="1432"/>
                      </a:lnTo>
                      <a:lnTo>
                        <a:pt x="2680" y="1419"/>
                      </a:lnTo>
                      <a:lnTo>
                        <a:pt x="2650" y="1404"/>
                      </a:lnTo>
                      <a:lnTo>
                        <a:pt x="2622" y="1390"/>
                      </a:lnTo>
                      <a:lnTo>
                        <a:pt x="2595" y="1375"/>
                      </a:lnTo>
                      <a:lnTo>
                        <a:pt x="2567" y="1359"/>
                      </a:lnTo>
                      <a:lnTo>
                        <a:pt x="2539" y="1343"/>
                      </a:lnTo>
                      <a:lnTo>
                        <a:pt x="2483" y="1308"/>
                      </a:lnTo>
                      <a:lnTo>
                        <a:pt x="2429" y="1271"/>
                      </a:lnTo>
                      <a:lnTo>
                        <a:pt x="2375" y="1233"/>
                      </a:lnTo>
                      <a:lnTo>
                        <a:pt x="2324" y="1193"/>
                      </a:lnTo>
                      <a:lnTo>
                        <a:pt x="2271" y="1151"/>
                      </a:lnTo>
                      <a:lnTo>
                        <a:pt x="2221" y="1108"/>
                      </a:lnTo>
                      <a:lnTo>
                        <a:pt x="2171" y="1063"/>
                      </a:lnTo>
                      <a:lnTo>
                        <a:pt x="2121" y="1015"/>
                      </a:lnTo>
                      <a:lnTo>
                        <a:pt x="2075" y="968"/>
                      </a:lnTo>
                      <a:lnTo>
                        <a:pt x="2028" y="920"/>
                      </a:lnTo>
                      <a:lnTo>
                        <a:pt x="1981" y="870"/>
                      </a:lnTo>
                      <a:lnTo>
                        <a:pt x="1937" y="820"/>
                      </a:lnTo>
                      <a:lnTo>
                        <a:pt x="1893" y="768"/>
                      </a:lnTo>
                      <a:lnTo>
                        <a:pt x="1850" y="717"/>
                      </a:lnTo>
                      <a:lnTo>
                        <a:pt x="1808" y="664"/>
                      </a:lnTo>
                      <a:lnTo>
                        <a:pt x="1768" y="611"/>
                      </a:lnTo>
                      <a:lnTo>
                        <a:pt x="1729" y="558"/>
                      </a:lnTo>
                      <a:lnTo>
                        <a:pt x="1691" y="506"/>
                      </a:lnTo>
                      <a:lnTo>
                        <a:pt x="1654" y="453"/>
                      </a:lnTo>
                      <a:lnTo>
                        <a:pt x="1619" y="400"/>
                      </a:lnTo>
                      <a:lnTo>
                        <a:pt x="1584" y="347"/>
                      </a:lnTo>
                      <a:lnTo>
                        <a:pt x="1551" y="296"/>
                      </a:lnTo>
                      <a:lnTo>
                        <a:pt x="1519" y="244"/>
                      </a:lnTo>
                      <a:lnTo>
                        <a:pt x="1490" y="194"/>
                      </a:lnTo>
                      <a:lnTo>
                        <a:pt x="1461" y="144"/>
                      </a:lnTo>
                      <a:lnTo>
                        <a:pt x="1433" y="95"/>
                      </a:lnTo>
                      <a:lnTo>
                        <a:pt x="1408" y="47"/>
                      </a:lnTo>
                      <a:lnTo>
                        <a:pt x="1383" y="0"/>
                      </a:lnTo>
                      <a:lnTo>
                        <a:pt x="1358" y="47"/>
                      </a:lnTo>
                      <a:lnTo>
                        <a:pt x="1332" y="95"/>
                      </a:lnTo>
                      <a:lnTo>
                        <a:pt x="1305" y="144"/>
                      </a:lnTo>
                      <a:lnTo>
                        <a:pt x="1276" y="194"/>
                      </a:lnTo>
                      <a:lnTo>
                        <a:pt x="1245" y="244"/>
                      </a:lnTo>
                      <a:lnTo>
                        <a:pt x="1215" y="296"/>
                      </a:lnTo>
                      <a:lnTo>
                        <a:pt x="1182" y="347"/>
                      </a:lnTo>
                      <a:lnTo>
                        <a:pt x="1147" y="400"/>
                      </a:lnTo>
                      <a:lnTo>
                        <a:pt x="1112" y="453"/>
                      </a:lnTo>
                      <a:lnTo>
                        <a:pt x="1075" y="506"/>
                      </a:lnTo>
                      <a:lnTo>
                        <a:pt x="1037" y="558"/>
                      </a:lnTo>
                      <a:lnTo>
                        <a:pt x="998" y="611"/>
                      </a:lnTo>
                      <a:lnTo>
                        <a:pt x="958" y="664"/>
                      </a:lnTo>
                      <a:lnTo>
                        <a:pt x="916" y="717"/>
                      </a:lnTo>
                      <a:lnTo>
                        <a:pt x="873" y="768"/>
                      </a:lnTo>
                      <a:lnTo>
                        <a:pt x="829" y="820"/>
                      </a:lnTo>
                      <a:lnTo>
                        <a:pt x="785" y="870"/>
                      </a:lnTo>
                      <a:lnTo>
                        <a:pt x="740" y="920"/>
                      </a:lnTo>
                      <a:lnTo>
                        <a:pt x="693" y="968"/>
                      </a:lnTo>
                      <a:lnTo>
                        <a:pt x="645" y="1015"/>
                      </a:lnTo>
                      <a:lnTo>
                        <a:pt x="595" y="1063"/>
                      </a:lnTo>
                      <a:lnTo>
                        <a:pt x="545" y="1108"/>
                      </a:lnTo>
                      <a:lnTo>
                        <a:pt x="495" y="1151"/>
                      </a:lnTo>
                      <a:lnTo>
                        <a:pt x="442" y="1193"/>
                      </a:lnTo>
                      <a:lnTo>
                        <a:pt x="391" y="1233"/>
                      </a:lnTo>
                      <a:lnTo>
                        <a:pt x="337" y="1271"/>
                      </a:lnTo>
                      <a:lnTo>
                        <a:pt x="283" y="1308"/>
                      </a:lnTo>
                      <a:lnTo>
                        <a:pt x="227" y="1343"/>
                      </a:lnTo>
                      <a:lnTo>
                        <a:pt x="199" y="1359"/>
                      </a:lnTo>
                      <a:lnTo>
                        <a:pt x="171" y="1375"/>
                      </a:lnTo>
                      <a:lnTo>
                        <a:pt x="144" y="1390"/>
                      </a:lnTo>
                      <a:lnTo>
                        <a:pt x="116" y="1404"/>
                      </a:lnTo>
                      <a:lnTo>
                        <a:pt x="86" y="1419"/>
                      </a:lnTo>
                      <a:lnTo>
                        <a:pt x="59" y="1432"/>
                      </a:lnTo>
                      <a:lnTo>
                        <a:pt x="29" y="1445"/>
                      </a:lnTo>
                      <a:lnTo>
                        <a:pt x="0" y="1456"/>
                      </a:lnTo>
                      <a:lnTo>
                        <a:pt x="485" y="1456"/>
                      </a:lnTo>
                      <a:lnTo>
                        <a:pt x="70" y="2744"/>
                      </a:lnTo>
                      <a:lnTo>
                        <a:pt x="2696" y="274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9B1CD"/>
                    </a:gs>
                    <a:gs pos="100000">
                      <a:srgbClr val="DEEF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7" name="Line 160"/>
                <p:cNvSpPr>
                  <a:spLocks noChangeShapeType="1"/>
                </p:cNvSpPr>
                <p:nvPr/>
              </p:nvSpPr>
              <p:spPr bwMode="auto">
                <a:xfrm flipH="1">
                  <a:off x="1899" y="2185"/>
                  <a:ext cx="267" cy="573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tIns="0" bIns="0">
                  <a:spAutoFit/>
                </a:bodyPr>
                <a:lstStyle/>
                <a:p>
                  <a:pPr eaLnBrk="0" latinLnBrk="0" hangingPunct="0">
                    <a:buSzPct val="80000"/>
                    <a:defRPr/>
                  </a:pPr>
                  <a:endParaRPr lang="ko-KR" altLang="en-US" sz="800"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  <p:sp>
              <p:nvSpPr>
                <p:cNvPr id="208" name="Line 161"/>
                <p:cNvSpPr>
                  <a:spLocks noChangeShapeType="1"/>
                </p:cNvSpPr>
                <p:nvPr/>
              </p:nvSpPr>
              <p:spPr bwMode="auto">
                <a:xfrm>
                  <a:off x="2174" y="2183"/>
                  <a:ext cx="273" cy="559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>
                  <a:prstShdw prst="shdw18" dist="17961" dir="13500000">
                    <a:schemeClr val="bg1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tIns="0" bIns="0">
                  <a:spAutoFit/>
                </a:bodyPr>
                <a:lstStyle/>
                <a:p>
                  <a:pPr eaLnBrk="0" latinLnBrk="0" hangingPunct="0">
                    <a:buSzPct val="80000"/>
                    <a:defRPr/>
                  </a:pPr>
                  <a:endParaRPr lang="ko-KR" altLang="en-US" sz="800">
                    <a:latin typeface="HY견고딕" pitchFamily="18" charset="-127"/>
                    <a:ea typeface="HY견고딕" pitchFamily="18" charset="-127"/>
                  </a:endParaRPr>
                </a:p>
              </p:txBody>
            </p:sp>
          </p:grpSp>
        </p:grpSp>
        <p:sp>
          <p:nvSpPr>
            <p:cNvPr id="76" name="Rectangle 162"/>
            <p:cNvSpPr>
              <a:spLocks noChangeArrowheads="1"/>
            </p:cNvSpPr>
            <p:nvPr/>
          </p:nvSpPr>
          <p:spPr bwMode="auto">
            <a:xfrm>
              <a:off x="445" y="3739"/>
              <a:ext cx="1289" cy="8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36000" rIns="18000"/>
            <a:lstStyle>
              <a:lvl1pPr marL="133350" indent="-1333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단계별 시험을 위한 베이스 라인 설정 및 유지 통제</a:t>
              </a:r>
            </a:p>
            <a:p>
              <a:pPr eaLnBrk="1" latinLnBrk="0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베이스라인 규격서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계약요구 자료목록 관리</a:t>
              </a:r>
            </a:p>
            <a:p>
              <a:pPr eaLnBrk="1" latinLnBrk="0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시험절차서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시험데이터 및 결과 등 형상통제 활동</a:t>
              </a:r>
            </a:p>
          </p:txBody>
        </p:sp>
        <p:sp>
          <p:nvSpPr>
            <p:cNvPr id="80" name="Rectangle 163"/>
            <p:cNvSpPr>
              <a:spLocks noChangeArrowheads="1"/>
            </p:cNvSpPr>
            <p:nvPr/>
          </p:nvSpPr>
          <p:spPr bwMode="auto">
            <a:xfrm>
              <a:off x="2499" y="3739"/>
              <a:ext cx="1274" cy="8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36000" rIns="18000"/>
            <a:lstStyle>
              <a:lvl1pPr marL="133350" indent="-1333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 계약업체 및 협력업체의 공동 위원회 운영</a:t>
              </a:r>
            </a:p>
            <a:p>
              <a:pPr eaLnBrk="1" latinLnBrk="0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형상기준 변경사항에 대한 문서화</a:t>
              </a:r>
              <a:b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및 변경요청사항에 대한 검토</a:t>
              </a:r>
            </a:p>
            <a:p>
              <a:pPr eaLnBrk="1" latinLnBrk="0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변경사항은 형상관리위원회 승인</a:t>
              </a:r>
            </a:p>
          </p:txBody>
        </p:sp>
        <p:pic>
          <p:nvPicPr>
            <p:cNvPr id="82" name="Picture 177" descr="아쿠아동글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5" y="3705"/>
              <a:ext cx="584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" name="Oval 178"/>
            <p:cNvSpPr>
              <a:spLocks noChangeArrowheads="1"/>
            </p:cNvSpPr>
            <p:nvPr/>
          </p:nvSpPr>
          <p:spPr bwMode="auto">
            <a:xfrm>
              <a:off x="1827" y="3734"/>
              <a:ext cx="552" cy="50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fontAlgn="t" latinLnBrk="0" hangingPunct="1">
                <a:buSzPct val="80000"/>
                <a:buFont typeface="Wingdings" panose="05000000000000000000" pitchFamily="2" charset="2"/>
                <a:buNone/>
              </a:pPr>
              <a:r>
                <a:rPr lang="ko-KR" altLang="en-US" sz="1000" b="1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형상항목의 </a:t>
              </a:r>
            </a:p>
            <a:p>
              <a:pPr eaLnBrk="1" fontAlgn="t" latinLnBrk="0" hangingPunct="1">
                <a:buSzPct val="80000"/>
                <a:buFont typeface="Wingdings" panose="05000000000000000000" pitchFamily="2" charset="2"/>
                <a:buNone/>
              </a:pPr>
              <a:r>
                <a:rPr lang="ko-KR" altLang="en-US" sz="1000" b="1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일관성 및 </a:t>
              </a:r>
            </a:p>
            <a:p>
              <a:pPr eaLnBrk="1" fontAlgn="t" latinLnBrk="0" hangingPunct="1">
                <a:buSzPct val="80000"/>
                <a:buFont typeface="Wingdings" panose="05000000000000000000" pitchFamily="2" charset="2"/>
                <a:buNone/>
              </a:pPr>
              <a:r>
                <a:rPr lang="ko-KR" altLang="en-US" sz="1000" b="1" dirty="0" err="1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추적성</a:t>
              </a:r>
              <a:r>
                <a:rPr lang="ko-KR" altLang="en-US" sz="1000" b="1" dirty="0">
                  <a:solidFill>
                    <a:srgbClr val="00669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확보</a:t>
              </a:r>
            </a:p>
          </p:txBody>
        </p:sp>
        <p:sp>
          <p:nvSpPr>
            <p:cNvPr id="84" name="Rectangle 180"/>
            <p:cNvSpPr>
              <a:spLocks noChangeArrowheads="1"/>
            </p:cNvSpPr>
            <p:nvPr/>
          </p:nvSpPr>
          <p:spPr bwMode="auto">
            <a:xfrm>
              <a:off x="856" y="2258"/>
              <a:ext cx="2413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90000"/>
                </a:lnSpc>
                <a:buSzPct val="80000"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사업의 지연과 실패 사전 예방</a:t>
              </a:r>
            </a:p>
          </p:txBody>
        </p:sp>
        <p:grpSp>
          <p:nvGrpSpPr>
            <p:cNvPr id="85" name="Group 181"/>
            <p:cNvGrpSpPr>
              <a:grpSpLocks/>
            </p:cNvGrpSpPr>
            <p:nvPr/>
          </p:nvGrpSpPr>
          <p:grpSpPr bwMode="auto">
            <a:xfrm>
              <a:off x="856" y="2460"/>
              <a:ext cx="2470" cy="762"/>
              <a:chOff x="-3171" y="3178"/>
              <a:chExt cx="2605" cy="762"/>
            </a:xfrm>
          </p:grpSpPr>
          <p:sp>
            <p:nvSpPr>
              <p:cNvPr id="199" name="AutoShape 182"/>
              <p:cNvSpPr>
                <a:spLocks noChangeArrowheads="1"/>
              </p:cNvSpPr>
              <p:nvPr/>
            </p:nvSpPr>
            <p:spPr bwMode="auto">
              <a:xfrm>
                <a:off x="-3171" y="3487"/>
                <a:ext cx="2605" cy="143"/>
              </a:xfrm>
              <a:prstGeom prst="roundRect">
                <a:avLst>
                  <a:gd name="adj" fmla="val 16667"/>
                </a:avLst>
              </a:prstGeom>
              <a:solidFill>
                <a:srgbClr val="D3DE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417" tIns="24944" rIns="37417" bIns="31679" anchor="ctr"/>
              <a:lstStyle>
                <a:lvl1pPr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6334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6334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6334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6334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latinLnBrk="0">
                  <a:buSzPct val="80000"/>
                </a:pPr>
                <a:r>
                  <a:rPr kumimoji="0"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형상항목별 형상상태</a:t>
                </a:r>
                <a:r>
                  <a:rPr kumimoji="0" lang="en-US" altLang="ko-KR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kumimoji="0"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변경기록 유지로 체계적 </a:t>
                </a:r>
                <a:r>
                  <a:rPr kumimoji="0" lang="en-US" altLang="ko-KR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HISTORY</a:t>
                </a:r>
                <a:r>
                  <a:rPr kumimoji="0"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관리</a:t>
                </a:r>
              </a:p>
            </p:txBody>
          </p:sp>
          <p:sp>
            <p:nvSpPr>
              <p:cNvPr id="200" name="AutoShape 183"/>
              <p:cNvSpPr>
                <a:spLocks noChangeArrowheads="1"/>
              </p:cNvSpPr>
              <p:nvPr/>
            </p:nvSpPr>
            <p:spPr bwMode="auto">
              <a:xfrm>
                <a:off x="-3171" y="3644"/>
                <a:ext cx="2605" cy="142"/>
              </a:xfrm>
              <a:prstGeom prst="roundRect">
                <a:avLst>
                  <a:gd name="adj" fmla="val 16667"/>
                </a:avLst>
              </a:prstGeom>
              <a:solidFill>
                <a:srgbClr val="D3DE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417" tIns="24944" rIns="37417" bIns="31679" anchor="ctr"/>
              <a:lstStyle>
                <a:lvl1pPr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6334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6334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6334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6334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latinLnBrk="0">
                  <a:buSzPct val="80000"/>
                </a:pPr>
                <a:r>
                  <a:rPr kumimoji="0"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형상기준선에 준한 형상확인 활동 강화</a:t>
                </a:r>
              </a:p>
            </p:txBody>
          </p:sp>
          <p:sp>
            <p:nvSpPr>
              <p:cNvPr id="201" name="AutoShape 184"/>
              <p:cNvSpPr>
                <a:spLocks noChangeArrowheads="1"/>
              </p:cNvSpPr>
              <p:nvPr/>
            </p:nvSpPr>
            <p:spPr bwMode="auto">
              <a:xfrm>
                <a:off x="-3171" y="3797"/>
                <a:ext cx="2605" cy="143"/>
              </a:xfrm>
              <a:prstGeom prst="roundRect">
                <a:avLst>
                  <a:gd name="adj" fmla="val 16667"/>
                </a:avLst>
              </a:prstGeom>
              <a:solidFill>
                <a:srgbClr val="D3DE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417" tIns="24944" rIns="37417" bIns="31679" anchor="ctr"/>
              <a:lstStyle>
                <a:lvl1pPr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6334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6334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6334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6334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latinLnBrk="0">
                  <a:buSzPct val="80000"/>
                </a:pPr>
                <a:r>
                  <a:rPr kumimoji="0"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형상관리 위원회운영을 통한 형상관리</a:t>
                </a:r>
              </a:p>
            </p:txBody>
          </p:sp>
          <p:sp>
            <p:nvSpPr>
              <p:cNvPr id="202" name="AutoShape 185"/>
              <p:cNvSpPr>
                <a:spLocks noChangeArrowheads="1"/>
              </p:cNvSpPr>
              <p:nvPr/>
            </p:nvSpPr>
            <p:spPr bwMode="auto">
              <a:xfrm>
                <a:off x="-3171" y="3332"/>
                <a:ext cx="2605" cy="143"/>
              </a:xfrm>
              <a:prstGeom prst="roundRect">
                <a:avLst>
                  <a:gd name="adj" fmla="val 16667"/>
                </a:avLst>
              </a:prstGeom>
              <a:solidFill>
                <a:srgbClr val="D3DE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417" tIns="24944" rIns="37417" bIns="31679" anchor="ctr"/>
              <a:lstStyle>
                <a:lvl1pPr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6334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6334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6334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6334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latinLnBrk="0">
                  <a:buSzPct val="80000"/>
                </a:pPr>
                <a:r>
                  <a:rPr kumimoji="0"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형상항목별 요구사항 및 변경사항을 연계하여 통제</a:t>
                </a:r>
              </a:p>
            </p:txBody>
          </p:sp>
          <p:sp>
            <p:nvSpPr>
              <p:cNvPr id="203" name="AutoShape 186"/>
              <p:cNvSpPr>
                <a:spLocks noChangeArrowheads="1"/>
              </p:cNvSpPr>
              <p:nvPr/>
            </p:nvSpPr>
            <p:spPr bwMode="auto">
              <a:xfrm>
                <a:off x="-3171" y="3178"/>
                <a:ext cx="2605" cy="143"/>
              </a:xfrm>
              <a:prstGeom prst="roundRect">
                <a:avLst>
                  <a:gd name="adj" fmla="val 16667"/>
                </a:avLst>
              </a:prstGeom>
              <a:solidFill>
                <a:srgbClr val="D3DE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37417" tIns="24944" rIns="37417" bIns="31679" anchor="ctr"/>
              <a:lstStyle>
                <a:lvl1pPr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633413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6334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6334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6334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633413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latinLnBrk="0">
                  <a:buSzPct val="80000"/>
                </a:pPr>
                <a:r>
                  <a:rPr kumimoji="0"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업무효율</a:t>
                </a:r>
                <a:r>
                  <a:rPr kumimoji="0" lang="en-US" altLang="ko-KR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kumimoji="0"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정보공유를 위한 관리 툴 활용</a:t>
                </a:r>
              </a:p>
            </p:txBody>
          </p:sp>
        </p:grpSp>
        <p:sp>
          <p:nvSpPr>
            <p:cNvPr id="86" name="Rectangle 39"/>
            <p:cNvSpPr>
              <a:spLocks noChangeArrowheads="1"/>
            </p:cNvSpPr>
            <p:nvPr/>
          </p:nvSpPr>
          <p:spPr bwMode="auto">
            <a:xfrm>
              <a:off x="445" y="4759"/>
              <a:ext cx="3428" cy="1026"/>
            </a:xfrm>
            <a:prstGeom prst="rect">
              <a:avLst/>
            </a:prstGeom>
            <a:solidFill>
              <a:srgbClr val="F7FBFF"/>
            </a:solidFill>
            <a:ln w="6350">
              <a:solidFill>
                <a:srgbClr val="C0C0C0"/>
              </a:solidFill>
              <a:prstDash val="sysDot"/>
              <a:miter lim="800000"/>
              <a:headEnd/>
              <a:tailEnd/>
            </a:ln>
          </p:spPr>
          <p:txBody>
            <a:bodyPr lIns="54000" tIns="252000" rIns="54000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50000"/>
                </a:spcBef>
                <a:buSzPct val="80000"/>
              </a:pPr>
              <a:endParaRPr lang="ko-KR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8" name="Line 40"/>
            <p:cNvSpPr>
              <a:spLocks noChangeShapeType="1"/>
            </p:cNvSpPr>
            <p:nvPr/>
          </p:nvSpPr>
          <p:spPr bwMode="auto">
            <a:xfrm>
              <a:off x="447" y="5174"/>
              <a:ext cx="3420" cy="0"/>
            </a:xfrm>
            <a:prstGeom prst="line">
              <a:avLst/>
            </a:prstGeom>
            <a:noFill/>
            <a:ln w="6350" cap="rnd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89" name="Group 41"/>
            <p:cNvGrpSpPr>
              <a:grpSpLocks/>
            </p:cNvGrpSpPr>
            <p:nvPr/>
          </p:nvGrpSpPr>
          <p:grpSpPr bwMode="auto">
            <a:xfrm>
              <a:off x="501" y="5174"/>
              <a:ext cx="3385" cy="583"/>
              <a:chOff x="240" y="5184"/>
              <a:chExt cx="3385" cy="816"/>
            </a:xfrm>
          </p:grpSpPr>
          <p:sp>
            <p:nvSpPr>
              <p:cNvPr id="175" name="Line 42"/>
              <p:cNvSpPr>
                <a:spLocks noChangeShapeType="1"/>
              </p:cNvSpPr>
              <p:nvPr/>
            </p:nvSpPr>
            <p:spPr bwMode="auto">
              <a:xfrm>
                <a:off x="2160" y="5184"/>
                <a:ext cx="0" cy="816"/>
              </a:xfrm>
              <a:prstGeom prst="line">
                <a:avLst/>
              </a:prstGeom>
              <a:noFill/>
              <a:ln w="6350" cap="rnd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6" name="Line 43"/>
              <p:cNvSpPr>
                <a:spLocks noChangeShapeType="1"/>
              </p:cNvSpPr>
              <p:nvPr/>
            </p:nvSpPr>
            <p:spPr bwMode="auto">
              <a:xfrm flipH="1">
                <a:off x="1776" y="5184"/>
                <a:ext cx="288" cy="816"/>
              </a:xfrm>
              <a:prstGeom prst="line">
                <a:avLst/>
              </a:prstGeom>
              <a:noFill/>
              <a:ln w="6350" cap="rnd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7" name="Line 44"/>
              <p:cNvSpPr>
                <a:spLocks noChangeShapeType="1"/>
              </p:cNvSpPr>
              <p:nvPr/>
            </p:nvSpPr>
            <p:spPr bwMode="auto">
              <a:xfrm flipH="1">
                <a:off x="1536" y="5184"/>
                <a:ext cx="480" cy="816"/>
              </a:xfrm>
              <a:prstGeom prst="line">
                <a:avLst/>
              </a:prstGeom>
              <a:noFill/>
              <a:ln w="6350" cap="rnd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8" name="Line 45"/>
              <p:cNvSpPr>
                <a:spLocks noChangeShapeType="1"/>
              </p:cNvSpPr>
              <p:nvPr/>
            </p:nvSpPr>
            <p:spPr bwMode="auto">
              <a:xfrm flipH="1">
                <a:off x="1248" y="5184"/>
                <a:ext cx="720" cy="816"/>
              </a:xfrm>
              <a:prstGeom prst="line">
                <a:avLst/>
              </a:prstGeom>
              <a:noFill/>
              <a:ln w="6350" cap="rnd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9" name="Line 46"/>
              <p:cNvSpPr>
                <a:spLocks noChangeShapeType="1"/>
              </p:cNvSpPr>
              <p:nvPr/>
            </p:nvSpPr>
            <p:spPr bwMode="auto">
              <a:xfrm flipH="1">
                <a:off x="912" y="5184"/>
                <a:ext cx="1008" cy="816"/>
              </a:xfrm>
              <a:prstGeom prst="line">
                <a:avLst/>
              </a:prstGeom>
              <a:noFill/>
              <a:ln w="6350" cap="rnd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0" name="Line 47"/>
              <p:cNvSpPr>
                <a:spLocks noChangeShapeType="1"/>
              </p:cNvSpPr>
              <p:nvPr/>
            </p:nvSpPr>
            <p:spPr bwMode="auto">
              <a:xfrm flipH="1">
                <a:off x="576" y="5184"/>
                <a:ext cx="1296" cy="816"/>
              </a:xfrm>
              <a:prstGeom prst="line">
                <a:avLst/>
              </a:prstGeom>
              <a:noFill/>
              <a:ln w="6350" cap="rnd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1" name="Line 48"/>
              <p:cNvSpPr>
                <a:spLocks noChangeShapeType="1"/>
              </p:cNvSpPr>
              <p:nvPr/>
            </p:nvSpPr>
            <p:spPr bwMode="auto">
              <a:xfrm flipH="1">
                <a:off x="1968" y="5184"/>
                <a:ext cx="144" cy="816"/>
              </a:xfrm>
              <a:prstGeom prst="line">
                <a:avLst/>
              </a:prstGeom>
              <a:noFill/>
              <a:ln w="6350" cap="rnd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2" name="Line 49"/>
              <p:cNvSpPr>
                <a:spLocks noChangeShapeType="1"/>
              </p:cNvSpPr>
              <p:nvPr/>
            </p:nvSpPr>
            <p:spPr bwMode="auto">
              <a:xfrm flipH="1">
                <a:off x="240" y="5184"/>
                <a:ext cx="1584" cy="768"/>
              </a:xfrm>
              <a:prstGeom prst="line">
                <a:avLst/>
              </a:prstGeom>
              <a:noFill/>
              <a:ln w="6350" cap="rnd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3" name="Line 50"/>
              <p:cNvSpPr>
                <a:spLocks noChangeShapeType="1"/>
              </p:cNvSpPr>
              <p:nvPr/>
            </p:nvSpPr>
            <p:spPr bwMode="auto">
              <a:xfrm flipH="1">
                <a:off x="240" y="5184"/>
                <a:ext cx="1536" cy="576"/>
              </a:xfrm>
              <a:prstGeom prst="line">
                <a:avLst/>
              </a:prstGeom>
              <a:noFill/>
              <a:ln w="6350" cap="rnd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4" name="Line 51"/>
              <p:cNvSpPr>
                <a:spLocks noChangeShapeType="1"/>
              </p:cNvSpPr>
              <p:nvPr/>
            </p:nvSpPr>
            <p:spPr bwMode="auto">
              <a:xfrm flipH="1">
                <a:off x="240" y="5184"/>
                <a:ext cx="1488" cy="384"/>
              </a:xfrm>
              <a:prstGeom prst="line">
                <a:avLst/>
              </a:prstGeom>
              <a:noFill/>
              <a:ln w="6350" cap="rnd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5" name="Line 52"/>
              <p:cNvSpPr>
                <a:spLocks noChangeShapeType="1"/>
              </p:cNvSpPr>
              <p:nvPr/>
            </p:nvSpPr>
            <p:spPr bwMode="auto">
              <a:xfrm flipH="1">
                <a:off x="240" y="5184"/>
                <a:ext cx="1392" cy="240"/>
              </a:xfrm>
              <a:prstGeom prst="line">
                <a:avLst/>
              </a:prstGeom>
              <a:noFill/>
              <a:ln w="6350" cap="rnd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7" name="Line 53"/>
              <p:cNvSpPr>
                <a:spLocks noChangeShapeType="1"/>
              </p:cNvSpPr>
              <p:nvPr/>
            </p:nvSpPr>
            <p:spPr bwMode="auto">
              <a:xfrm flipH="1">
                <a:off x="240" y="5184"/>
                <a:ext cx="1248" cy="96"/>
              </a:xfrm>
              <a:prstGeom prst="line">
                <a:avLst/>
              </a:prstGeom>
              <a:noFill/>
              <a:ln w="6350" cap="rnd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8" name="Line 54"/>
              <p:cNvSpPr>
                <a:spLocks noChangeShapeType="1"/>
              </p:cNvSpPr>
              <p:nvPr/>
            </p:nvSpPr>
            <p:spPr bwMode="auto">
              <a:xfrm>
                <a:off x="2256" y="5184"/>
                <a:ext cx="288" cy="816"/>
              </a:xfrm>
              <a:prstGeom prst="line">
                <a:avLst/>
              </a:prstGeom>
              <a:noFill/>
              <a:ln w="6350" cap="rnd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9" name="Line 55"/>
              <p:cNvSpPr>
                <a:spLocks noChangeShapeType="1"/>
              </p:cNvSpPr>
              <p:nvPr/>
            </p:nvSpPr>
            <p:spPr bwMode="auto">
              <a:xfrm>
                <a:off x="2304" y="5184"/>
                <a:ext cx="480" cy="816"/>
              </a:xfrm>
              <a:prstGeom prst="line">
                <a:avLst/>
              </a:prstGeom>
              <a:noFill/>
              <a:ln w="6350" cap="rnd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0" name="Line 56"/>
              <p:cNvSpPr>
                <a:spLocks noChangeShapeType="1"/>
              </p:cNvSpPr>
              <p:nvPr/>
            </p:nvSpPr>
            <p:spPr bwMode="auto">
              <a:xfrm>
                <a:off x="2352" y="5184"/>
                <a:ext cx="720" cy="816"/>
              </a:xfrm>
              <a:prstGeom prst="line">
                <a:avLst/>
              </a:prstGeom>
              <a:noFill/>
              <a:ln w="6350" cap="rnd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1" name="Line 57"/>
              <p:cNvSpPr>
                <a:spLocks noChangeShapeType="1"/>
              </p:cNvSpPr>
              <p:nvPr/>
            </p:nvSpPr>
            <p:spPr bwMode="auto">
              <a:xfrm>
                <a:off x="2400" y="5184"/>
                <a:ext cx="1008" cy="816"/>
              </a:xfrm>
              <a:prstGeom prst="line">
                <a:avLst/>
              </a:prstGeom>
              <a:noFill/>
              <a:ln w="6350" cap="rnd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2" name="Line 58"/>
              <p:cNvSpPr>
                <a:spLocks noChangeShapeType="1"/>
              </p:cNvSpPr>
              <p:nvPr/>
            </p:nvSpPr>
            <p:spPr bwMode="auto">
              <a:xfrm>
                <a:off x="2448" y="5184"/>
                <a:ext cx="1177" cy="741"/>
              </a:xfrm>
              <a:prstGeom prst="line">
                <a:avLst/>
              </a:prstGeom>
              <a:noFill/>
              <a:ln w="6350" cap="rnd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3" name="Line 59"/>
              <p:cNvSpPr>
                <a:spLocks noChangeShapeType="1"/>
              </p:cNvSpPr>
              <p:nvPr/>
            </p:nvSpPr>
            <p:spPr bwMode="auto">
              <a:xfrm>
                <a:off x="2208" y="5184"/>
                <a:ext cx="144" cy="816"/>
              </a:xfrm>
              <a:prstGeom prst="line">
                <a:avLst/>
              </a:prstGeom>
              <a:noFill/>
              <a:ln w="6350" cap="rnd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4" name="Line 60"/>
              <p:cNvSpPr>
                <a:spLocks noChangeShapeType="1"/>
              </p:cNvSpPr>
              <p:nvPr/>
            </p:nvSpPr>
            <p:spPr bwMode="auto">
              <a:xfrm>
                <a:off x="2496" y="5184"/>
                <a:ext cx="1101" cy="534"/>
              </a:xfrm>
              <a:prstGeom prst="line">
                <a:avLst/>
              </a:prstGeom>
              <a:noFill/>
              <a:ln w="6350" cap="rnd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5" name="Line 61"/>
              <p:cNvSpPr>
                <a:spLocks noChangeShapeType="1"/>
              </p:cNvSpPr>
              <p:nvPr/>
            </p:nvSpPr>
            <p:spPr bwMode="auto">
              <a:xfrm>
                <a:off x="2544" y="5184"/>
                <a:ext cx="1067" cy="400"/>
              </a:xfrm>
              <a:prstGeom prst="line">
                <a:avLst/>
              </a:prstGeom>
              <a:noFill/>
              <a:ln w="6350" cap="rnd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6" name="Line 62"/>
              <p:cNvSpPr>
                <a:spLocks noChangeShapeType="1"/>
              </p:cNvSpPr>
              <p:nvPr/>
            </p:nvSpPr>
            <p:spPr bwMode="auto">
              <a:xfrm>
                <a:off x="2592" y="5184"/>
                <a:ext cx="1014" cy="262"/>
              </a:xfrm>
              <a:prstGeom prst="line">
                <a:avLst/>
              </a:prstGeom>
              <a:noFill/>
              <a:ln w="6350" cap="rnd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7" name="Line 63"/>
              <p:cNvSpPr>
                <a:spLocks noChangeShapeType="1"/>
              </p:cNvSpPr>
              <p:nvPr/>
            </p:nvSpPr>
            <p:spPr bwMode="auto">
              <a:xfrm>
                <a:off x="2688" y="5184"/>
                <a:ext cx="931" cy="161"/>
              </a:xfrm>
              <a:prstGeom prst="line">
                <a:avLst/>
              </a:prstGeom>
              <a:noFill/>
              <a:ln w="6350" cap="rnd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8" name="Line 64"/>
              <p:cNvSpPr>
                <a:spLocks noChangeShapeType="1"/>
              </p:cNvSpPr>
              <p:nvPr/>
            </p:nvSpPr>
            <p:spPr bwMode="auto">
              <a:xfrm>
                <a:off x="2832" y="5184"/>
                <a:ext cx="779" cy="60"/>
              </a:xfrm>
              <a:prstGeom prst="line">
                <a:avLst/>
              </a:prstGeom>
              <a:noFill/>
              <a:ln w="6350" cap="rnd">
                <a:solidFill>
                  <a:srgbClr val="DDDDD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90" name="Line 65"/>
            <p:cNvSpPr>
              <a:spLocks noChangeShapeType="1"/>
            </p:cNvSpPr>
            <p:nvPr/>
          </p:nvSpPr>
          <p:spPr bwMode="auto">
            <a:xfrm>
              <a:off x="447" y="5208"/>
              <a:ext cx="3420" cy="0"/>
            </a:xfrm>
            <a:prstGeom prst="line">
              <a:avLst/>
            </a:prstGeom>
            <a:noFill/>
            <a:ln w="6350" cap="rnd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1" name="Line 66"/>
            <p:cNvSpPr>
              <a:spLocks noChangeShapeType="1"/>
            </p:cNvSpPr>
            <p:nvPr/>
          </p:nvSpPr>
          <p:spPr bwMode="auto">
            <a:xfrm>
              <a:off x="447" y="5247"/>
              <a:ext cx="3420" cy="0"/>
            </a:xfrm>
            <a:prstGeom prst="line">
              <a:avLst/>
            </a:prstGeom>
            <a:noFill/>
            <a:ln w="6350" cap="rnd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" name="Line 67"/>
            <p:cNvSpPr>
              <a:spLocks noChangeShapeType="1"/>
            </p:cNvSpPr>
            <p:nvPr/>
          </p:nvSpPr>
          <p:spPr bwMode="auto">
            <a:xfrm>
              <a:off x="447" y="5290"/>
              <a:ext cx="3420" cy="0"/>
            </a:xfrm>
            <a:prstGeom prst="line">
              <a:avLst/>
            </a:prstGeom>
            <a:noFill/>
            <a:ln w="6350" cap="rnd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3" name="Line 68"/>
            <p:cNvSpPr>
              <a:spLocks noChangeShapeType="1"/>
            </p:cNvSpPr>
            <p:nvPr/>
          </p:nvSpPr>
          <p:spPr bwMode="auto">
            <a:xfrm>
              <a:off x="447" y="5337"/>
              <a:ext cx="3420" cy="0"/>
            </a:xfrm>
            <a:prstGeom prst="line">
              <a:avLst/>
            </a:prstGeom>
            <a:noFill/>
            <a:ln w="6350" cap="rnd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4" name="Line 69"/>
            <p:cNvSpPr>
              <a:spLocks noChangeShapeType="1"/>
            </p:cNvSpPr>
            <p:nvPr/>
          </p:nvSpPr>
          <p:spPr bwMode="auto">
            <a:xfrm>
              <a:off x="447" y="5389"/>
              <a:ext cx="3420" cy="0"/>
            </a:xfrm>
            <a:prstGeom prst="line">
              <a:avLst/>
            </a:prstGeom>
            <a:noFill/>
            <a:ln w="6350" cap="rnd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5" name="Line 70"/>
            <p:cNvSpPr>
              <a:spLocks noChangeShapeType="1"/>
            </p:cNvSpPr>
            <p:nvPr/>
          </p:nvSpPr>
          <p:spPr bwMode="auto">
            <a:xfrm>
              <a:off x="447" y="5444"/>
              <a:ext cx="3420" cy="0"/>
            </a:xfrm>
            <a:prstGeom prst="line">
              <a:avLst/>
            </a:prstGeom>
            <a:noFill/>
            <a:ln w="6350" cap="rnd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6" name="Line 71"/>
            <p:cNvSpPr>
              <a:spLocks noChangeShapeType="1"/>
            </p:cNvSpPr>
            <p:nvPr/>
          </p:nvSpPr>
          <p:spPr bwMode="auto">
            <a:xfrm>
              <a:off x="447" y="5504"/>
              <a:ext cx="3420" cy="0"/>
            </a:xfrm>
            <a:prstGeom prst="line">
              <a:avLst/>
            </a:prstGeom>
            <a:noFill/>
            <a:ln w="6350" cap="rnd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7" name="Line 72"/>
            <p:cNvSpPr>
              <a:spLocks noChangeShapeType="1"/>
            </p:cNvSpPr>
            <p:nvPr/>
          </p:nvSpPr>
          <p:spPr bwMode="auto">
            <a:xfrm>
              <a:off x="447" y="5568"/>
              <a:ext cx="3420" cy="0"/>
            </a:xfrm>
            <a:prstGeom prst="line">
              <a:avLst/>
            </a:prstGeom>
            <a:noFill/>
            <a:ln w="6350" cap="rnd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8" name="Line 73"/>
            <p:cNvSpPr>
              <a:spLocks noChangeShapeType="1"/>
            </p:cNvSpPr>
            <p:nvPr/>
          </p:nvSpPr>
          <p:spPr bwMode="auto">
            <a:xfrm>
              <a:off x="447" y="5637"/>
              <a:ext cx="3420" cy="0"/>
            </a:xfrm>
            <a:prstGeom prst="line">
              <a:avLst/>
            </a:prstGeom>
            <a:noFill/>
            <a:ln w="6350" cap="rnd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9" name="Line 74"/>
            <p:cNvSpPr>
              <a:spLocks noChangeShapeType="1"/>
            </p:cNvSpPr>
            <p:nvPr/>
          </p:nvSpPr>
          <p:spPr bwMode="auto">
            <a:xfrm>
              <a:off x="447" y="5710"/>
              <a:ext cx="3420" cy="0"/>
            </a:xfrm>
            <a:prstGeom prst="line">
              <a:avLst/>
            </a:prstGeom>
            <a:noFill/>
            <a:ln w="6350" cap="rnd">
              <a:solidFill>
                <a:srgbClr val="DDDDD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0" name="Rectangle 75"/>
            <p:cNvSpPr>
              <a:spLocks noChangeArrowheads="1"/>
            </p:cNvSpPr>
            <p:nvPr/>
          </p:nvSpPr>
          <p:spPr bwMode="auto">
            <a:xfrm>
              <a:off x="447" y="5763"/>
              <a:ext cx="3420" cy="28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6350">
              <a:solidFill>
                <a:srgbClr val="DDDDDD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01" name="Group 76"/>
            <p:cNvGrpSpPr>
              <a:grpSpLocks/>
            </p:cNvGrpSpPr>
            <p:nvPr/>
          </p:nvGrpSpPr>
          <p:grpSpPr bwMode="auto">
            <a:xfrm>
              <a:off x="1622" y="4578"/>
              <a:ext cx="1041" cy="225"/>
              <a:chOff x="1618" y="2178"/>
              <a:chExt cx="1114" cy="611"/>
            </a:xfrm>
          </p:grpSpPr>
          <p:sp>
            <p:nvSpPr>
              <p:cNvPr id="170" name="Freeform 77"/>
              <p:cNvSpPr>
                <a:spLocks/>
              </p:cNvSpPr>
              <p:nvPr/>
            </p:nvSpPr>
            <p:spPr bwMode="auto">
              <a:xfrm>
                <a:off x="1618" y="2178"/>
                <a:ext cx="1114" cy="611"/>
              </a:xfrm>
              <a:custGeom>
                <a:avLst/>
                <a:gdLst>
                  <a:gd name="T0" fmla="*/ 0 w 2766"/>
                  <a:gd name="T1" fmla="*/ 0 h 2744"/>
                  <a:gd name="T2" fmla="*/ 0 w 2766"/>
                  <a:gd name="T3" fmla="*/ 0 h 2744"/>
                  <a:gd name="T4" fmla="*/ 0 w 2766"/>
                  <a:gd name="T5" fmla="*/ 0 h 2744"/>
                  <a:gd name="T6" fmla="*/ 0 w 2766"/>
                  <a:gd name="T7" fmla="*/ 0 h 2744"/>
                  <a:gd name="T8" fmla="*/ 0 w 2766"/>
                  <a:gd name="T9" fmla="*/ 0 h 2744"/>
                  <a:gd name="T10" fmla="*/ 0 w 2766"/>
                  <a:gd name="T11" fmla="*/ 0 h 2744"/>
                  <a:gd name="T12" fmla="*/ 0 w 2766"/>
                  <a:gd name="T13" fmla="*/ 0 h 2744"/>
                  <a:gd name="T14" fmla="*/ 0 w 2766"/>
                  <a:gd name="T15" fmla="*/ 0 h 2744"/>
                  <a:gd name="T16" fmla="*/ 0 w 2766"/>
                  <a:gd name="T17" fmla="*/ 0 h 2744"/>
                  <a:gd name="T18" fmla="*/ 0 w 2766"/>
                  <a:gd name="T19" fmla="*/ 0 h 2744"/>
                  <a:gd name="T20" fmla="*/ 0 w 2766"/>
                  <a:gd name="T21" fmla="*/ 0 h 2744"/>
                  <a:gd name="T22" fmla="*/ 0 w 2766"/>
                  <a:gd name="T23" fmla="*/ 0 h 2744"/>
                  <a:gd name="T24" fmla="*/ 0 w 2766"/>
                  <a:gd name="T25" fmla="*/ 0 h 2744"/>
                  <a:gd name="T26" fmla="*/ 0 w 2766"/>
                  <a:gd name="T27" fmla="*/ 0 h 2744"/>
                  <a:gd name="T28" fmla="*/ 0 w 2766"/>
                  <a:gd name="T29" fmla="*/ 0 h 2744"/>
                  <a:gd name="T30" fmla="*/ 0 w 2766"/>
                  <a:gd name="T31" fmla="*/ 0 h 2744"/>
                  <a:gd name="T32" fmla="*/ 0 w 2766"/>
                  <a:gd name="T33" fmla="*/ 0 h 2744"/>
                  <a:gd name="T34" fmla="*/ 0 w 2766"/>
                  <a:gd name="T35" fmla="*/ 0 h 2744"/>
                  <a:gd name="T36" fmla="*/ 0 w 2766"/>
                  <a:gd name="T37" fmla="*/ 0 h 2744"/>
                  <a:gd name="T38" fmla="*/ 0 w 2766"/>
                  <a:gd name="T39" fmla="*/ 0 h 2744"/>
                  <a:gd name="T40" fmla="*/ 0 w 2766"/>
                  <a:gd name="T41" fmla="*/ 0 h 2744"/>
                  <a:gd name="T42" fmla="*/ 0 w 2766"/>
                  <a:gd name="T43" fmla="*/ 0 h 2744"/>
                  <a:gd name="T44" fmla="*/ 0 w 2766"/>
                  <a:gd name="T45" fmla="*/ 0 h 2744"/>
                  <a:gd name="T46" fmla="*/ 0 w 2766"/>
                  <a:gd name="T47" fmla="*/ 0 h 2744"/>
                  <a:gd name="T48" fmla="*/ 0 w 2766"/>
                  <a:gd name="T49" fmla="*/ 0 h 2744"/>
                  <a:gd name="T50" fmla="*/ 0 w 2766"/>
                  <a:gd name="T51" fmla="*/ 0 h 2744"/>
                  <a:gd name="T52" fmla="*/ 0 w 2766"/>
                  <a:gd name="T53" fmla="*/ 0 h 2744"/>
                  <a:gd name="T54" fmla="*/ 0 w 2766"/>
                  <a:gd name="T55" fmla="*/ 0 h 2744"/>
                  <a:gd name="T56" fmla="*/ 0 w 2766"/>
                  <a:gd name="T57" fmla="*/ 0 h 2744"/>
                  <a:gd name="T58" fmla="*/ 0 w 2766"/>
                  <a:gd name="T59" fmla="*/ 0 h 2744"/>
                  <a:gd name="T60" fmla="*/ 0 w 2766"/>
                  <a:gd name="T61" fmla="*/ 0 h 2744"/>
                  <a:gd name="T62" fmla="*/ 0 w 2766"/>
                  <a:gd name="T63" fmla="*/ 0 h 2744"/>
                  <a:gd name="T64" fmla="*/ 0 w 2766"/>
                  <a:gd name="T65" fmla="*/ 0 h 2744"/>
                  <a:gd name="T66" fmla="*/ 0 w 2766"/>
                  <a:gd name="T67" fmla="*/ 0 h 2744"/>
                  <a:gd name="T68" fmla="*/ 0 w 2766"/>
                  <a:gd name="T69" fmla="*/ 0 h 2744"/>
                  <a:gd name="T70" fmla="*/ 0 w 2766"/>
                  <a:gd name="T71" fmla="*/ 0 h 2744"/>
                  <a:gd name="T72" fmla="*/ 0 w 2766"/>
                  <a:gd name="T73" fmla="*/ 0 h 2744"/>
                  <a:gd name="T74" fmla="*/ 0 w 2766"/>
                  <a:gd name="T75" fmla="*/ 0 h 2744"/>
                  <a:gd name="T76" fmla="*/ 0 w 2766"/>
                  <a:gd name="T77" fmla="*/ 0 h 274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766"/>
                  <a:gd name="T118" fmla="*/ 0 h 2744"/>
                  <a:gd name="T119" fmla="*/ 2766 w 2766"/>
                  <a:gd name="T120" fmla="*/ 2744 h 2744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766" h="2744">
                    <a:moveTo>
                      <a:pt x="2696" y="2744"/>
                    </a:moveTo>
                    <a:lnTo>
                      <a:pt x="2281" y="1456"/>
                    </a:lnTo>
                    <a:lnTo>
                      <a:pt x="2766" y="1456"/>
                    </a:lnTo>
                    <a:lnTo>
                      <a:pt x="2737" y="1445"/>
                    </a:lnTo>
                    <a:lnTo>
                      <a:pt x="2707" y="1432"/>
                    </a:lnTo>
                    <a:lnTo>
                      <a:pt x="2680" y="1419"/>
                    </a:lnTo>
                    <a:lnTo>
                      <a:pt x="2650" y="1404"/>
                    </a:lnTo>
                    <a:lnTo>
                      <a:pt x="2622" y="1390"/>
                    </a:lnTo>
                    <a:lnTo>
                      <a:pt x="2595" y="1375"/>
                    </a:lnTo>
                    <a:lnTo>
                      <a:pt x="2567" y="1359"/>
                    </a:lnTo>
                    <a:lnTo>
                      <a:pt x="2539" y="1343"/>
                    </a:lnTo>
                    <a:lnTo>
                      <a:pt x="2483" y="1308"/>
                    </a:lnTo>
                    <a:lnTo>
                      <a:pt x="2429" y="1271"/>
                    </a:lnTo>
                    <a:lnTo>
                      <a:pt x="2375" y="1233"/>
                    </a:lnTo>
                    <a:lnTo>
                      <a:pt x="2324" y="1193"/>
                    </a:lnTo>
                    <a:lnTo>
                      <a:pt x="2271" y="1151"/>
                    </a:lnTo>
                    <a:lnTo>
                      <a:pt x="2221" y="1108"/>
                    </a:lnTo>
                    <a:lnTo>
                      <a:pt x="2171" y="1063"/>
                    </a:lnTo>
                    <a:lnTo>
                      <a:pt x="2121" y="1015"/>
                    </a:lnTo>
                    <a:lnTo>
                      <a:pt x="2075" y="968"/>
                    </a:lnTo>
                    <a:lnTo>
                      <a:pt x="2028" y="920"/>
                    </a:lnTo>
                    <a:lnTo>
                      <a:pt x="1981" y="870"/>
                    </a:lnTo>
                    <a:lnTo>
                      <a:pt x="1937" y="820"/>
                    </a:lnTo>
                    <a:lnTo>
                      <a:pt x="1893" y="768"/>
                    </a:lnTo>
                    <a:lnTo>
                      <a:pt x="1850" y="717"/>
                    </a:lnTo>
                    <a:lnTo>
                      <a:pt x="1808" y="664"/>
                    </a:lnTo>
                    <a:lnTo>
                      <a:pt x="1768" y="611"/>
                    </a:lnTo>
                    <a:lnTo>
                      <a:pt x="1729" y="558"/>
                    </a:lnTo>
                    <a:lnTo>
                      <a:pt x="1691" y="506"/>
                    </a:lnTo>
                    <a:lnTo>
                      <a:pt x="1654" y="453"/>
                    </a:lnTo>
                    <a:lnTo>
                      <a:pt x="1619" y="400"/>
                    </a:lnTo>
                    <a:lnTo>
                      <a:pt x="1584" y="347"/>
                    </a:lnTo>
                    <a:lnTo>
                      <a:pt x="1551" y="296"/>
                    </a:lnTo>
                    <a:lnTo>
                      <a:pt x="1519" y="244"/>
                    </a:lnTo>
                    <a:lnTo>
                      <a:pt x="1490" y="194"/>
                    </a:lnTo>
                    <a:lnTo>
                      <a:pt x="1461" y="144"/>
                    </a:lnTo>
                    <a:lnTo>
                      <a:pt x="1433" y="95"/>
                    </a:lnTo>
                    <a:lnTo>
                      <a:pt x="1408" y="47"/>
                    </a:lnTo>
                    <a:lnTo>
                      <a:pt x="1383" y="0"/>
                    </a:lnTo>
                    <a:lnTo>
                      <a:pt x="1358" y="47"/>
                    </a:lnTo>
                    <a:lnTo>
                      <a:pt x="1332" y="95"/>
                    </a:lnTo>
                    <a:lnTo>
                      <a:pt x="1305" y="144"/>
                    </a:lnTo>
                    <a:lnTo>
                      <a:pt x="1276" y="194"/>
                    </a:lnTo>
                    <a:lnTo>
                      <a:pt x="1245" y="244"/>
                    </a:lnTo>
                    <a:lnTo>
                      <a:pt x="1215" y="296"/>
                    </a:lnTo>
                    <a:lnTo>
                      <a:pt x="1182" y="347"/>
                    </a:lnTo>
                    <a:lnTo>
                      <a:pt x="1147" y="400"/>
                    </a:lnTo>
                    <a:lnTo>
                      <a:pt x="1112" y="453"/>
                    </a:lnTo>
                    <a:lnTo>
                      <a:pt x="1075" y="506"/>
                    </a:lnTo>
                    <a:lnTo>
                      <a:pt x="1037" y="558"/>
                    </a:lnTo>
                    <a:lnTo>
                      <a:pt x="998" y="611"/>
                    </a:lnTo>
                    <a:lnTo>
                      <a:pt x="958" y="664"/>
                    </a:lnTo>
                    <a:lnTo>
                      <a:pt x="916" y="717"/>
                    </a:lnTo>
                    <a:lnTo>
                      <a:pt x="873" y="768"/>
                    </a:lnTo>
                    <a:lnTo>
                      <a:pt x="829" y="820"/>
                    </a:lnTo>
                    <a:lnTo>
                      <a:pt x="785" y="870"/>
                    </a:lnTo>
                    <a:lnTo>
                      <a:pt x="740" y="920"/>
                    </a:lnTo>
                    <a:lnTo>
                      <a:pt x="693" y="968"/>
                    </a:lnTo>
                    <a:lnTo>
                      <a:pt x="645" y="1015"/>
                    </a:lnTo>
                    <a:lnTo>
                      <a:pt x="595" y="1063"/>
                    </a:lnTo>
                    <a:lnTo>
                      <a:pt x="545" y="1108"/>
                    </a:lnTo>
                    <a:lnTo>
                      <a:pt x="495" y="1151"/>
                    </a:lnTo>
                    <a:lnTo>
                      <a:pt x="442" y="1193"/>
                    </a:lnTo>
                    <a:lnTo>
                      <a:pt x="391" y="1233"/>
                    </a:lnTo>
                    <a:lnTo>
                      <a:pt x="337" y="1271"/>
                    </a:lnTo>
                    <a:lnTo>
                      <a:pt x="283" y="1308"/>
                    </a:lnTo>
                    <a:lnTo>
                      <a:pt x="227" y="1343"/>
                    </a:lnTo>
                    <a:lnTo>
                      <a:pt x="199" y="1359"/>
                    </a:lnTo>
                    <a:lnTo>
                      <a:pt x="171" y="1375"/>
                    </a:lnTo>
                    <a:lnTo>
                      <a:pt x="144" y="1390"/>
                    </a:lnTo>
                    <a:lnTo>
                      <a:pt x="116" y="1404"/>
                    </a:lnTo>
                    <a:lnTo>
                      <a:pt x="86" y="1419"/>
                    </a:lnTo>
                    <a:lnTo>
                      <a:pt x="59" y="1432"/>
                    </a:lnTo>
                    <a:lnTo>
                      <a:pt x="29" y="1445"/>
                    </a:lnTo>
                    <a:lnTo>
                      <a:pt x="0" y="1456"/>
                    </a:lnTo>
                    <a:lnTo>
                      <a:pt x="485" y="1456"/>
                    </a:lnTo>
                    <a:lnTo>
                      <a:pt x="70" y="2744"/>
                    </a:lnTo>
                    <a:lnTo>
                      <a:pt x="2696" y="274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AEEF4"/>
                  </a:gs>
                  <a:gs pos="100000">
                    <a:srgbClr val="47A9C7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71" name="Group 78"/>
              <p:cNvGrpSpPr>
                <a:grpSpLocks/>
              </p:cNvGrpSpPr>
              <p:nvPr/>
            </p:nvGrpSpPr>
            <p:grpSpPr bwMode="auto">
              <a:xfrm>
                <a:off x="1618" y="2196"/>
                <a:ext cx="1114" cy="588"/>
                <a:chOff x="1618" y="2184"/>
                <a:chExt cx="1114" cy="588"/>
              </a:xfrm>
            </p:grpSpPr>
            <p:sp>
              <p:nvSpPr>
                <p:cNvPr id="172" name="Freeform 79"/>
                <p:cNvSpPr>
                  <a:spLocks/>
                </p:cNvSpPr>
                <p:nvPr/>
              </p:nvSpPr>
              <p:spPr bwMode="auto">
                <a:xfrm>
                  <a:off x="1618" y="2187"/>
                  <a:ext cx="1114" cy="585"/>
                </a:xfrm>
                <a:custGeom>
                  <a:avLst/>
                  <a:gdLst>
                    <a:gd name="T0" fmla="*/ 0 w 2766"/>
                    <a:gd name="T1" fmla="*/ 0 h 2744"/>
                    <a:gd name="T2" fmla="*/ 0 w 2766"/>
                    <a:gd name="T3" fmla="*/ 0 h 2744"/>
                    <a:gd name="T4" fmla="*/ 0 w 2766"/>
                    <a:gd name="T5" fmla="*/ 0 h 2744"/>
                    <a:gd name="T6" fmla="*/ 0 w 2766"/>
                    <a:gd name="T7" fmla="*/ 0 h 2744"/>
                    <a:gd name="T8" fmla="*/ 0 w 2766"/>
                    <a:gd name="T9" fmla="*/ 0 h 2744"/>
                    <a:gd name="T10" fmla="*/ 0 w 2766"/>
                    <a:gd name="T11" fmla="*/ 0 h 2744"/>
                    <a:gd name="T12" fmla="*/ 0 w 2766"/>
                    <a:gd name="T13" fmla="*/ 0 h 2744"/>
                    <a:gd name="T14" fmla="*/ 0 w 2766"/>
                    <a:gd name="T15" fmla="*/ 0 h 2744"/>
                    <a:gd name="T16" fmla="*/ 0 w 2766"/>
                    <a:gd name="T17" fmla="*/ 0 h 2744"/>
                    <a:gd name="T18" fmla="*/ 0 w 2766"/>
                    <a:gd name="T19" fmla="*/ 0 h 2744"/>
                    <a:gd name="T20" fmla="*/ 0 w 2766"/>
                    <a:gd name="T21" fmla="*/ 0 h 2744"/>
                    <a:gd name="T22" fmla="*/ 0 w 2766"/>
                    <a:gd name="T23" fmla="*/ 0 h 2744"/>
                    <a:gd name="T24" fmla="*/ 0 w 2766"/>
                    <a:gd name="T25" fmla="*/ 0 h 2744"/>
                    <a:gd name="T26" fmla="*/ 0 w 2766"/>
                    <a:gd name="T27" fmla="*/ 0 h 2744"/>
                    <a:gd name="T28" fmla="*/ 0 w 2766"/>
                    <a:gd name="T29" fmla="*/ 0 h 2744"/>
                    <a:gd name="T30" fmla="*/ 0 w 2766"/>
                    <a:gd name="T31" fmla="*/ 0 h 2744"/>
                    <a:gd name="T32" fmla="*/ 0 w 2766"/>
                    <a:gd name="T33" fmla="*/ 0 h 2744"/>
                    <a:gd name="T34" fmla="*/ 0 w 2766"/>
                    <a:gd name="T35" fmla="*/ 0 h 2744"/>
                    <a:gd name="T36" fmla="*/ 0 w 2766"/>
                    <a:gd name="T37" fmla="*/ 0 h 2744"/>
                    <a:gd name="T38" fmla="*/ 0 w 2766"/>
                    <a:gd name="T39" fmla="*/ 0 h 2744"/>
                    <a:gd name="T40" fmla="*/ 0 w 2766"/>
                    <a:gd name="T41" fmla="*/ 0 h 2744"/>
                    <a:gd name="T42" fmla="*/ 0 w 2766"/>
                    <a:gd name="T43" fmla="*/ 0 h 2744"/>
                    <a:gd name="T44" fmla="*/ 0 w 2766"/>
                    <a:gd name="T45" fmla="*/ 0 h 2744"/>
                    <a:gd name="T46" fmla="*/ 0 w 2766"/>
                    <a:gd name="T47" fmla="*/ 0 h 2744"/>
                    <a:gd name="T48" fmla="*/ 0 w 2766"/>
                    <a:gd name="T49" fmla="*/ 0 h 2744"/>
                    <a:gd name="T50" fmla="*/ 0 w 2766"/>
                    <a:gd name="T51" fmla="*/ 0 h 2744"/>
                    <a:gd name="T52" fmla="*/ 0 w 2766"/>
                    <a:gd name="T53" fmla="*/ 0 h 2744"/>
                    <a:gd name="T54" fmla="*/ 0 w 2766"/>
                    <a:gd name="T55" fmla="*/ 0 h 2744"/>
                    <a:gd name="T56" fmla="*/ 0 w 2766"/>
                    <a:gd name="T57" fmla="*/ 0 h 2744"/>
                    <a:gd name="T58" fmla="*/ 0 w 2766"/>
                    <a:gd name="T59" fmla="*/ 0 h 2744"/>
                    <a:gd name="T60" fmla="*/ 0 w 2766"/>
                    <a:gd name="T61" fmla="*/ 0 h 2744"/>
                    <a:gd name="T62" fmla="*/ 0 w 2766"/>
                    <a:gd name="T63" fmla="*/ 0 h 2744"/>
                    <a:gd name="T64" fmla="*/ 0 w 2766"/>
                    <a:gd name="T65" fmla="*/ 0 h 2744"/>
                    <a:gd name="T66" fmla="*/ 0 w 2766"/>
                    <a:gd name="T67" fmla="*/ 0 h 2744"/>
                    <a:gd name="T68" fmla="*/ 0 w 2766"/>
                    <a:gd name="T69" fmla="*/ 0 h 2744"/>
                    <a:gd name="T70" fmla="*/ 0 w 2766"/>
                    <a:gd name="T71" fmla="*/ 0 h 2744"/>
                    <a:gd name="T72" fmla="*/ 0 w 2766"/>
                    <a:gd name="T73" fmla="*/ 0 h 2744"/>
                    <a:gd name="T74" fmla="*/ 0 w 2766"/>
                    <a:gd name="T75" fmla="*/ 0 h 2744"/>
                    <a:gd name="T76" fmla="*/ 0 w 2766"/>
                    <a:gd name="T77" fmla="*/ 0 h 2744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766"/>
                    <a:gd name="T118" fmla="*/ 0 h 2744"/>
                    <a:gd name="T119" fmla="*/ 2766 w 2766"/>
                    <a:gd name="T120" fmla="*/ 2744 h 2744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766" h="2744">
                      <a:moveTo>
                        <a:pt x="2696" y="2744"/>
                      </a:moveTo>
                      <a:lnTo>
                        <a:pt x="2281" y="1456"/>
                      </a:lnTo>
                      <a:lnTo>
                        <a:pt x="2766" y="1456"/>
                      </a:lnTo>
                      <a:lnTo>
                        <a:pt x="2737" y="1445"/>
                      </a:lnTo>
                      <a:lnTo>
                        <a:pt x="2707" y="1432"/>
                      </a:lnTo>
                      <a:lnTo>
                        <a:pt x="2680" y="1419"/>
                      </a:lnTo>
                      <a:lnTo>
                        <a:pt x="2650" y="1404"/>
                      </a:lnTo>
                      <a:lnTo>
                        <a:pt x="2622" y="1390"/>
                      </a:lnTo>
                      <a:lnTo>
                        <a:pt x="2595" y="1375"/>
                      </a:lnTo>
                      <a:lnTo>
                        <a:pt x="2567" y="1359"/>
                      </a:lnTo>
                      <a:lnTo>
                        <a:pt x="2539" y="1343"/>
                      </a:lnTo>
                      <a:lnTo>
                        <a:pt x="2483" y="1308"/>
                      </a:lnTo>
                      <a:lnTo>
                        <a:pt x="2429" y="1271"/>
                      </a:lnTo>
                      <a:lnTo>
                        <a:pt x="2375" y="1233"/>
                      </a:lnTo>
                      <a:lnTo>
                        <a:pt x="2324" y="1193"/>
                      </a:lnTo>
                      <a:lnTo>
                        <a:pt x="2271" y="1151"/>
                      </a:lnTo>
                      <a:lnTo>
                        <a:pt x="2221" y="1108"/>
                      </a:lnTo>
                      <a:lnTo>
                        <a:pt x="2171" y="1063"/>
                      </a:lnTo>
                      <a:lnTo>
                        <a:pt x="2121" y="1015"/>
                      </a:lnTo>
                      <a:lnTo>
                        <a:pt x="2075" y="968"/>
                      </a:lnTo>
                      <a:lnTo>
                        <a:pt x="2028" y="920"/>
                      </a:lnTo>
                      <a:lnTo>
                        <a:pt x="1981" y="870"/>
                      </a:lnTo>
                      <a:lnTo>
                        <a:pt x="1937" y="820"/>
                      </a:lnTo>
                      <a:lnTo>
                        <a:pt x="1893" y="768"/>
                      </a:lnTo>
                      <a:lnTo>
                        <a:pt x="1850" y="717"/>
                      </a:lnTo>
                      <a:lnTo>
                        <a:pt x="1808" y="664"/>
                      </a:lnTo>
                      <a:lnTo>
                        <a:pt x="1768" y="611"/>
                      </a:lnTo>
                      <a:lnTo>
                        <a:pt x="1729" y="558"/>
                      </a:lnTo>
                      <a:lnTo>
                        <a:pt x="1691" y="506"/>
                      </a:lnTo>
                      <a:lnTo>
                        <a:pt x="1654" y="453"/>
                      </a:lnTo>
                      <a:lnTo>
                        <a:pt x="1619" y="400"/>
                      </a:lnTo>
                      <a:lnTo>
                        <a:pt x="1584" y="347"/>
                      </a:lnTo>
                      <a:lnTo>
                        <a:pt x="1551" y="296"/>
                      </a:lnTo>
                      <a:lnTo>
                        <a:pt x="1519" y="244"/>
                      </a:lnTo>
                      <a:lnTo>
                        <a:pt x="1490" y="194"/>
                      </a:lnTo>
                      <a:lnTo>
                        <a:pt x="1461" y="144"/>
                      </a:lnTo>
                      <a:lnTo>
                        <a:pt x="1433" y="95"/>
                      </a:lnTo>
                      <a:lnTo>
                        <a:pt x="1408" y="47"/>
                      </a:lnTo>
                      <a:lnTo>
                        <a:pt x="1383" y="0"/>
                      </a:lnTo>
                      <a:lnTo>
                        <a:pt x="1358" y="47"/>
                      </a:lnTo>
                      <a:lnTo>
                        <a:pt x="1332" y="95"/>
                      </a:lnTo>
                      <a:lnTo>
                        <a:pt x="1305" y="144"/>
                      </a:lnTo>
                      <a:lnTo>
                        <a:pt x="1276" y="194"/>
                      </a:lnTo>
                      <a:lnTo>
                        <a:pt x="1245" y="244"/>
                      </a:lnTo>
                      <a:lnTo>
                        <a:pt x="1215" y="296"/>
                      </a:lnTo>
                      <a:lnTo>
                        <a:pt x="1182" y="347"/>
                      </a:lnTo>
                      <a:lnTo>
                        <a:pt x="1147" y="400"/>
                      </a:lnTo>
                      <a:lnTo>
                        <a:pt x="1112" y="453"/>
                      </a:lnTo>
                      <a:lnTo>
                        <a:pt x="1075" y="506"/>
                      </a:lnTo>
                      <a:lnTo>
                        <a:pt x="1037" y="558"/>
                      </a:lnTo>
                      <a:lnTo>
                        <a:pt x="998" y="611"/>
                      </a:lnTo>
                      <a:lnTo>
                        <a:pt x="958" y="664"/>
                      </a:lnTo>
                      <a:lnTo>
                        <a:pt x="916" y="717"/>
                      </a:lnTo>
                      <a:lnTo>
                        <a:pt x="873" y="768"/>
                      </a:lnTo>
                      <a:lnTo>
                        <a:pt x="829" y="820"/>
                      </a:lnTo>
                      <a:lnTo>
                        <a:pt x="785" y="870"/>
                      </a:lnTo>
                      <a:lnTo>
                        <a:pt x="740" y="920"/>
                      </a:lnTo>
                      <a:lnTo>
                        <a:pt x="693" y="968"/>
                      </a:lnTo>
                      <a:lnTo>
                        <a:pt x="645" y="1015"/>
                      </a:lnTo>
                      <a:lnTo>
                        <a:pt x="595" y="1063"/>
                      </a:lnTo>
                      <a:lnTo>
                        <a:pt x="545" y="1108"/>
                      </a:lnTo>
                      <a:lnTo>
                        <a:pt x="495" y="1151"/>
                      </a:lnTo>
                      <a:lnTo>
                        <a:pt x="442" y="1193"/>
                      </a:lnTo>
                      <a:lnTo>
                        <a:pt x="391" y="1233"/>
                      </a:lnTo>
                      <a:lnTo>
                        <a:pt x="337" y="1271"/>
                      </a:lnTo>
                      <a:lnTo>
                        <a:pt x="283" y="1308"/>
                      </a:lnTo>
                      <a:lnTo>
                        <a:pt x="227" y="1343"/>
                      </a:lnTo>
                      <a:lnTo>
                        <a:pt x="199" y="1359"/>
                      </a:lnTo>
                      <a:lnTo>
                        <a:pt x="171" y="1375"/>
                      </a:lnTo>
                      <a:lnTo>
                        <a:pt x="144" y="1390"/>
                      </a:lnTo>
                      <a:lnTo>
                        <a:pt x="116" y="1404"/>
                      </a:lnTo>
                      <a:lnTo>
                        <a:pt x="86" y="1419"/>
                      </a:lnTo>
                      <a:lnTo>
                        <a:pt x="59" y="1432"/>
                      </a:lnTo>
                      <a:lnTo>
                        <a:pt x="29" y="1445"/>
                      </a:lnTo>
                      <a:lnTo>
                        <a:pt x="0" y="1456"/>
                      </a:lnTo>
                      <a:lnTo>
                        <a:pt x="485" y="1456"/>
                      </a:lnTo>
                      <a:lnTo>
                        <a:pt x="70" y="2744"/>
                      </a:lnTo>
                      <a:lnTo>
                        <a:pt x="2696" y="274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59B1CD"/>
                    </a:gs>
                    <a:gs pos="100000">
                      <a:srgbClr val="DEEF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3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899" y="2187"/>
                  <a:ext cx="267" cy="558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prstShdw prst="shdw17" dist="17961" dir="13500000">
                    <a:srgbClr val="999999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tIns="0" bIns="0">
                  <a:sp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4" name="Line 81"/>
                <p:cNvSpPr>
                  <a:spLocks noChangeShapeType="1"/>
                </p:cNvSpPr>
                <p:nvPr/>
              </p:nvSpPr>
              <p:spPr bwMode="auto">
                <a:xfrm>
                  <a:off x="2174" y="2184"/>
                  <a:ext cx="273" cy="557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ffectLst>
                  <a:prstShdw prst="shdw17" dist="17961" dir="13500000">
                    <a:srgbClr val="999999"/>
                  </a:prst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tIns="0" bIns="0">
                  <a:spAutoFit/>
                </a:bodyPr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02" name="AutoShape 82"/>
            <p:cNvSpPr>
              <a:spLocks noChangeArrowheads="1"/>
            </p:cNvSpPr>
            <p:nvPr/>
          </p:nvSpPr>
          <p:spPr bwMode="auto">
            <a:xfrm rot="5400000">
              <a:off x="2870" y="4976"/>
              <a:ext cx="423" cy="44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9BC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3" name="AutoShape 83"/>
            <p:cNvSpPr>
              <a:spLocks noChangeArrowheads="1"/>
            </p:cNvSpPr>
            <p:nvPr/>
          </p:nvSpPr>
          <p:spPr bwMode="auto">
            <a:xfrm rot="5400000">
              <a:off x="2399" y="4976"/>
              <a:ext cx="423" cy="44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C0D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5" name="AutoShape 84"/>
            <p:cNvSpPr>
              <a:spLocks noChangeArrowheads="1"/>
            </p:cNvSpPr>
            <p:nvPr/>
          </p:nvSpPr>
          <p:spPr bwMode="auto">
            <a:xfrm rot="5400000">
              <a:off x="2174" y="5309"/>
              <a:ext cx="424" cy="445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FFFF"/>
            </a:solidFill>
            <a:ln w="6350" algn="ctr">
              <a:solidFill>
                <a:srgbClr val="CCE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AutoShape 85"/>
            <p:cNvSpPr>
              <a:spLocks noChangeArrowheads="1"/>
            </p:cNvSpPr>
            <p:nvPr/>
          </p:nvSpPr>
          <p:spPr bwMode="auto">
            <a:xfrm rot="5400000">
              <a:off x="2645" y="5309"/>
              <a:ext cx="424" cy="445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9BC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7" name="AutoShape 86"/>
            <p:cNvSpPr>
              <a:spLocks noChangeArrowheads="1"/>
            </p:cNvSpPr>
            <p:nvPr/>
          </p:nvSpPr>
          <p:spPr bwMode="auto">
            <a:xfrm rot="5400000">
              <a:off x="1450" y="4982"/>
              <a:ext cx="423" cy="443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C0D8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8" name="AutoShape 87"/>
            <p:cNvSpPr>
              <a:spLocks noChangeArrowheads="1"/>
            </p:cNvSpPr>
            <p:nvPr/>
          </p:nvSpPr>
          <p:spPr bwMode="auto">
            <a:xfrm rot="5400000">
              <a:off x="744" y="5295"/>
              <a:ext cx="423" cy="44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FFFF"/>
            </a:solidFill>
            <a:ln w="6350" algn="ctr">
              <a:solidFill>
                <a:srgbClr val="CCE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9" name="AutoShape 88"/>
            <p:cNvSpPr>
              <a:spLocks noChangeArrowheads="1"/>
            </p:cNvSpPr>
            <p:nvPr/>
          </p:nvSpPr>
          <p:spPr bwMode="auto">
            <a:xfrm rot="5400000">
              <a:off x="1231" y="4645"/>
              <a:ext cx="424" cy="445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9BC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0" hangingPunct="1">
                <a:buSzPct val="80000"/>
              </a:pPr>
              <a:endParaRPr lang="ko-KR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0" name="AutoShape 89"/>
            <p:cNvSpPr>
              <a:spLocks noChangeArrowheads="1"/>
            </p:cNvSpPr>
            <p:nvPr/>
          </p:nvSpPr>
          <p:spPr bwMode="auto">
            <a:xfrm rot="5400000">
              <a:off x="983" y="4970"/>
              <a:ext cx="425" cy="44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FFFFFF"/>
            </a:solidFill>
            <a:ln w="6350" algn="ctr">
              <a:solidFill>
                <a:srgbClr val="CCE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1" name="AutoShape 90"/>
            <p:cNvSpPr>
              <a:spLocks noChangeArrowheads="1"/>
            </p:cNvSpPr>
            <p:nvPr/>
          </p:nvSpPr>
          <p:spPr bwMode="auto">
            <a:xfrm rot="5400000">
              <a:off x="1912" y="4970"/>
              <a:ext cx="425" cy="44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C8DE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0" hangingPunct="1">
                <a:buSzPct val="80000"/>
              </a:pPr>
              <a:endParaRPr lang="ko-KR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2" name="AutoShape 91"/>
            <p:cNvSpPr>
              <a:spLocks noChangeArrowheads="1"/>
            </p:cNvSpPr>
            <p:nvPr/>
          </p:nvSpPr>
          <p:spPr bwMode="auto">
            <a:xfrm rot="5400000">
              <a:off x="1202" y="5311"/>
              <a:ext cx="424" cy="44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E1E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3" name="AutoShape 92"/>
            <p:cNvSpPr>
              <a:spLocks noChangeArrowheads="1"/>
            </p:cNvSpPr>
            <p:nvPr/>
          </p:nvSpPr>
          <p:spPr bwMode="auto">
            <a:xfrm rot="5400000">
              <a:off x="1696" y="5312"/>
              <a:ext cx="424" cy="442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9BC3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2000" rIns="720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r" eaLnBrk="1" latinLnBrk="0" hangingPunct="1">
                <a:buSzPct val="80000"/>
              </a:pPr>
              <a:endParaRPr lang="ko-KR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4" name="WordArt 93"/>
            <p:cNvSpPr>
              <a:spLocks noChangeArrowheads="1" noChangeShapeType="1" noTextEdit="1"/>
            </p:cNvSpPr>
            <p:nvPr/>
          </p:nvSpPr>
          <p:spPr bwMode="auto">
            <a:xfrm>
              <a:off x="2046" y="5216"/>
              <a:ext cx="708" cy="15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ko-KR" altLang="en-US" sz="1600" b="1" i="1" kern="10">
                  <a:ln w="9525">
                    <a:solidFill>
                      <a:srgbClr val="336699"/>
                    </a:solidFill>
                    <a:round/>
                    <a:headEnd/>
                    <a:tailEnd/>
                  </a:ln>
                  <a:solidFill>
                    <a:srgbClr val="729CE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주요고려사항</a:t>
              </a:r>
            </a:p>
          </p:txBody>
        </p:sp>
        <p:sp>
          <p:nvSpPr>
            <p:cNvPr id="165" name="Rectangle 99"/>
            <p:cNvSpPr>
              <a:spLocks noChangeArrowheads="1"/>
            </p:cNvSpPr>
            <p:nvPr/>
          </p:nvSpPr>
          <p:spPr bwMode="auto">
            <a:xfrm>
              <a:off x="597" y="4793"/>
              <a:ext cx="1105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eaLnBrk="0" latinLnBrk="0" hangingPunct="0">
                <a:buSzPct val="80000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사업영역의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S/W, H/W, N/W </a:t>
              </a:r>
            </a:p>
          </p:txBody>
        </p:sp>
        <p:sp>
          <p:nvSpPr>
            <p:cNvPr id="166" name="Rectangle 101"/>
            <p:cNvSpPr>
              <a:spLocks noChangeArrowheads="1"/>
            </p:cNvSpPr>
            <p:nvPr/>
          </p:nvSpPr>
          <p:spPr bwMode="auto">
            <a:xfrm>
              <a:off x="720" y="5084"/>
              <a:ext cx="107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r" eaLnBrk="0" latinLnBrk="0" hangingPunct="0">
                <a:buSzPct val="80000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형상항목별 인터페이스 및</a:t>
              </a:r>
            </a:p>
            <a:p>
              <a:pPr algn="r" eaLnBrk="0" latinLnBrk="0" hangingPunct="0">
                <a:buSzPct val="80000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요구사항의 변경예상</a:t>
              </a:r>
            </a:p>
          </p:txBody>
        </p:sp>
        <p:sp>
          <p:nvSpPr>
            <p:cNvPr id="167" name="Rectangle 103"/>
            <p:cNvSpPr>
              <a:spLocks noChangeArrowheads="1"/>
            </p:cNvSpPr>
            <p:nvPr/>
          </p:nvSpPr>
          <p:spPr bwMode="auto">
            <a:xfrm>
              <a:off x="1029" y="5430"/>
              <a:ext cx="1082" cy="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algn="r" eaLnBrk="0" latinLnBrk="0" hangingPunct="0">
                <a:buSzPct val="80000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설치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제작 표준화 적용으로</a:t>
              </a:r>
            </a:p>
            <a:p>
              <a:pPr algn="r" eaLnBrk="0" latinLnBrk="0" hangingPunct="0">
                <a:buSzPct val="80000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변경관리 중요</a:t>
              </a:r>
            </a:p>
            <a:p>
              <a:pPr eaLnBrk="0" latinLnBrk="0" hangingPunct="0">
                <a:spcBef>
                  <a:spcPct val="50000"/>
                </a:spcBef>
                <a:buSzPct val="80000"/>
                <a:defRPr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8" name="Rectangle 105"/>
            <p:cNvSpPr>
              <a:spLocks noChangeArrowheads="1"/>
            </p:cNvSpPr>
            <p:nvPr/>
          </p:nvSpPr>
          <p:spPr bwMode="auto">
            <a:xfrm>
              <a:off x="2746" y="5460"/>
              <a:ext cx="1031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eaLnBrk="0" latinLnBrk="0" hangingPunct="0">
                <a:buSzPct val="80000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다양하고 복잡한 요구사항 및</a:t>
              </a:r>
              <a:b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국민적인 공감대 형성</a:t>
              </a:r>
            </a:p>
          </p:txBody>
        </p:sp>
        <p:sp>
          <p:nvSpPr>
            <p:cNvPr id="169" name="Rectangle 107"/>
            <p:cNvSpPr>
              <a:spLocks noChangeArrowheads="1"/>
            </p:cNvSpPr>
            <p:nvPr/>
          </p:nvSpPr>
          <p:spPr bwMode="auto">
            <a:xfrm>
              <a:off x="2826" y="5089"/>
              <a:ext cx="798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eaLnBrk="0" latinLnBrk="0" hangingPunct="0">
                <a:buSzPct val="80000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점증적 구축방법 적용</a:t>
              </a:r>
            </a:p>
          </p:txBody>
        </p:sp>
      </p:grpSp>
      <p:sp>
        <p:nvSpPr>
          <p:cNvPr id="209" name="Text Box 50"/>
          <p:cNvSpPr txBox="1">
            <a:spLocks noChangeArrowheads="1"/>
          </p:cNvSpPr>
          <p:nvPr/>
        </p:nvSpPr>
        <p:spPr bwMode="auto">
          <a:xfrm>
            <a:off x="5645562" y="694469"/>
            <a:ext cx="10943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13.1. </a:t>
            </a:r>
            <a:r>
              <a:rPr lang="ko-KR" altLang="en-US" smtClean="0">
                <a:latin typeface="+mn-ea"/>
                <a:ea typeface="+mn-ea"/>
              </a:rPr>
              <a:t>형상관리 방안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38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형상관리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015855" y="466868"/>
            <a:ext cx="7240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13. </a:t>
            </a:r>
            <a:r>
              <a:rPr lang="ko-KR" altLang="en-US" smtClean="0">
                <a:latin typeface="+mn-ea"/>
                <a:ea typeface="+mn-ea"/>
              </a:rPr>
              <a:t>형상관리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13.2. </a:t>
            </a:r>
            <a:r>
              <a:rPr lang="ko-KR" altLang="en-US" sz="1600" smtClean="0">
                <a:latin typeface="+mn-ea"/>
                <a:ea typeface="+mn-ea"/>
              </a:rPr>
              <a:t>형상관리 절차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형상관리는 기 확정된 공식 산출물에 대하여 사용자의 요구변화나 관련기술의 발전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환경변화로 인한 변경을 통제하고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소프트웨어의 품질향상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유지보수의 효율성 증진 및 소프트웨어의 체계적 관리를 향상시키는 데 목적이 있으며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프로젝트 수행 중 발생하는 공식산출물은 형상관리 절차의 적용을 받으며 형상관리 활동 과정에서 변경의 영향을 적절히 통제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조정 및 평가하고 개발 관련자들의 의사소통 등을 용이하게 한다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9" name="Text Box 50"/>
          <p:cNvSpPr txBox="1">
            <a:spLocks noChangeArrowheads="1"/>
          </p:cNvSpPr>
          <p:nvPr/>
        </p:nvSpPr>
        <p:spPr bwMode="auto">
          <a:xfrm>
            <a:off x="5645562" y="694469"/>
            <a:ext cx="10943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13.2. </a:t>
            </a:r>
            <a:r>
              <a:rPr lang="ko-KR" altLang="en-US" smtClean="0">
                <a:latin typeface="+mn-ea"/>
                <a:ea typeface="+mn-ea"/>
              </a:rPr>
              <a:t>형상관리 절차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04812" y="2703625"/>
            <a:ext cx="6048375" cy="228610"/>
            <a:chOff x="404813" y="1878221"/>
            <a:chExt cx="6048375" cy="228610"/>
          </a:xfrm>
        </p:grpSpPr>
        <p:grpSp>
          <p:nvGrpSpPr>
            <p:cNvPr id="105" name="그룹 104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07" name="그룹 106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10" name="오각형 109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11" name="오각형 110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08" name="직사각형 107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09" name="직사각형 108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06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기본 방안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12" name="직사각형 58"/>
          <p:cNvSpPr>
            <a:spLocks noChangeArrowheads="1"/>
          </p:cNvSpPr>
          <p:nvPr/>
        </p:nvSpPr>
        <p:spPr bwMode="auto">
          <a:xfrm>
            <a:off x="404813" y="3068506"/>
            <a:ext cx="6048375" cy="143510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latinLnBrk="0">
              <a:buClr>
                <a:srgbClr val="969696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 sz="1100" dirty="0">
                <a:latin typeface="+mn-ea"/>
              </a:rPr>
              <a:t>각 프로젝트 단계의 형상관리활동은 형상관리체계를 근거로 활동계획을 수립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시행</a:t>
            </a:r>
          </a:p>
          <a:p>
            <a:pPr latinLnBrk="0">
              <a:buClr>
                <a:srgbClr val="969696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 sz="1100" dirty="0">
                <a:latin typeface="+mn-ea"/>
              </a:rPr>
              <a:t>품질보증활동과 연계하여 품질이 검증된 산출물에 대해서 형상관리 실시</a:t>
            </a:r>
          </a:p>
          <a:p>
            <a:pPr latinLnBrk="0">
              <a:buClr>
                <a:srgbClr val="969696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 sz="1100" dirty="0">
                <a:latin typeface="+mn-ea"/>
              </a:rPr>
              <a:t>베이스라인으로 설정된 산출물의 변경 요구는 품질관리자와 사업관리자가 협의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심의</a:t>
            </a:r>
          </a:p>
          <a:p>
            <a:pPr latinLnBrk="0">
              <a:buClr>
                <a:srgbClr val="969696"/>
              </a:buClr>
              <a:buSzPct val="65000"/>
              <a:buFont typeface="Wingdings" panose="05000000000000000000" pitchFamily="2" charset="2"/>
              <a:buChar char="n"/>
            </a:pPr>
            <a:r>
              <a:rPr lang="ko-KR" altLang="en-US" sz="1100" dirty="0">
                <a:latin typeface="+mn-ea"/>
              </a:rPr>
              <a:t>형상관리 항목 관리 방법</a:t>
            </a:r>
          </a:p>
          <a:p>
            <a:pPr lvl="1" latinLnBrk="0">
              <a:buClr>
                <a:srgbClr val="969696"/>
              </a:buClr>
              <a:buSzPct val="75000"/>
              <a:buFontTx/>
              <a:buChar char="–"/>
            </a:pPr>
            <a:r>
              <a:rPr lang="ko-KR" altLang="en-US" sz="1100" dirty="0">
                <a:latin typeface="+mn-ea"/>
              </a:rPr>
              <a:t>프로그램 소스 및 실행 모듈 관리</a:t>
            </a:r>
          </a:p>
          <a:p>
            <a:pPr lvl="1" latinLnBrk="0">
              <a:buClr>
                <a:srgbClr val="969696"/>
              </a:buClr>
              <a:buSzPct val="75000"/>
              <a:buFontTx/>
              <a:buChar char="–"/>
            </a:pPr>
            <a:r>
              <a:rPr lang="ko-KR" altLang="en-US" sz="1100" dirty="0">
                <a:latin typeface="+mn-ea"/>
              </a:rPr>
              <a:t>시험 라이브러리와 운영 라이브러리로 구분 관리</a:t>
            </a:r>
          </a:p>
          <a:p>
            <a:pPr lvl="1" latinLnBrk="0">
              <a:buClr>
                <a:srgbClr val="969696"/>
              </a:buClr>
              <a:buSzPct val="75000"/>
              <a:buFontTx/>
              <a:buChar char="–"/>
            </a:pPr>
            <a:r>
              <a:rPr lang="ko-KR" altLang="en-US" sz="1100" dirty="0">
                <a:latin typeface="+mn-ea"/>
              </a:rPr>
              <a:t>시험 완료 후 품질 담당자 통제 하에 운영 라이브러리로 이관</a:t>
            </a:r>
          </a:p>
          <a:p>
            <a:pPr lvl="1" latinLnBrk="0">
              <a:buClr>
                <a:srgbClr val="969696"/>
              </a:buClr>
              <a:buSzPct val="75000"/>
              <a:buFontTx/>
              <a:buChar char="–"/>
            </a:pPr>
            <a:r>
              <a:rPr lang="ko-KR" altLang="en-US" sz="1100" dirty="0">
                <a:latin typeface="+mn-ea"/>
              </a:rPr>
              <a:t>변경이력을 문서로 기록 </a:t>
            </a:r>
            <a:r>
              <a:rPr lang="ko-KR" altLang="en-US" sz="1100" dirty="0" smtClean="0">
                <a:latin typeface="+mn-ea"/>
              </a:rPr>
              <a:t>관리</a:t>
            </a:r>
            <a:endParaRPr lang="ko-KR" altLang="en-US" sz="1200" b="1" dirty="0">
              <a:latin typeface="+mn-ea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404812" y="4721956"/>
            <a:ext cx="6048375" cy="228610"/>
            <a:chOff x="404813" y="1878221"/>
            <a:chExt cx="6048375" cy="228610"/>
          </a:xfrm>
        </p:grpSpPr>
        <p:grpSp>
          <p:nvGrpSpPr>
            <p:cNvPr id="114" name="그룹 113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16" name="그룹 115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19" name="오각형 118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20" name="오각형 119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17" name="직사각형 116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18" name="직사각형 117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15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형상관리 절차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21" name="직사각형 58"/>
          <p:cNvSpPr>
            <a:spLocks noChangeArrowheads="1"/>
          </p:cNvSpPr>
          <p:nvPr/>
        </p:nvSpPr>
        <p:spPr bwMode="auto">
          <a:xfrm>
            <a:off x="404813" y="5168911"/>
            <a:ext cx="6048375" cy="4117593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latinLnBrk="0">
              <a:buClr>
                <a:srgbClr val="969696"/>
              </a:buClr>
              <a:buSzPct val="65000"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122" name="그룹 64"/>
          <p:cNvGrpSpPr>
            <a:grpSpLocks/>
          </p:cNvGrpSpPr>
          <p:nvPr/>
        </p:nvGrpSpPr>
        <p:grpSpPr bwMode="auto">
          <a:xfrm>
            <a:off x="488950" y="5295611"/>
            <a:ext cx="5948363" cy="3863975"/>
            <a:chOff x="488950" y="5349974"/>
            <a:chExt cx="5948363" cy="3638756"/>
          </a:xfrm>
        </p:grpSpPr>
        <p:sp>
          <p:nvSpPr>
            <p:cNvPr id="123" name="Rectangle 28"/>
            <p:cNvSpPr>
              <a:spLocks noChangeArrowheads="1"/>
            </p:cNvSpPr>
            <p:nvPr/>
          </p:nvSpPr>
          <p:spPr bwMode="auto">
            <a:xfrm>
              <a:off x="2990850" y="6424917"/>
              <a:ext cx="252413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24" name="AutoShape 29"/>
            <p:cNvCxnSpPr>
              <a:cxnSpLocks noChangeShapeType="1"/>
              <a:stCxn id="133" idx="3"/>
              <a:endCxn id="220" idx="1"/>
            </p:cNvCxnSpPr>
            <p:nvPr/>
          </p:nvCxnSpPr>
          <p:spPr bwMode="auto">
            <a:xfrm>
              <a:off x="4405313" y="7591730"/>
              <a:ext cx="900112" cy="422275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96969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" name="AutoShape 30"/>
            <p:cNvCxnSpPr>
              <a:cxnSpLocks noChangeShapeType="1"/>
              <a:stCxn id="217" idx="3"/>
              <a:endCxn id="222" idx="1"/>
            </p:cNvCxnSpPr>
            <p:nvPr/>
          </p:nvCxnSpPr>
          <p:spPr bwMode="auto">
            <a:xfrm flipV="1">
              <a:off x="4405313" y="6880530"/>
              <a:ext cx="900112" cy="382587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96969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6" name="Rectangle 31"/>
            <p:cNvSpPr>
              <a:spLocks noChangeArrowheads="1"/>
            </p:cNvSpPr>
            <p:nvPr/>
          </p:nvSpPr>
          <p:spPr bwMode="auto">
            <a:xfrm>
              <a:off x="2990850" y="6293155"/>
              <a:ext cx="252413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7" name="Rectangle 32"/>
            <p:cNvSpPr>
              <a:spLocks noChangeArrowheads="1"/>
            </p:cNvSpPr>
            <p:nvPr/>
          </p:nvSpPr>
          <p:spPr bwMode="auto">
            <a:xfrm>
              <a:off x="2747963" y="7329792"/>
              <a:ext cx="252412" cy="100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Rectangle 33"/>
            <p:cNvSpPr>
              <a:spLocks noChangeArrowheads="1"/>
            </p:cNvSpPr>
            <p:nvPr/>
          </p:nvSpPr>
          <p:spPr bwMode="auto">
            <a:xfrm>
              <a:off x="2747963" y="7461555"/>
              <a:ext cx="252412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9" name="Rectangle 34"/>
            <p:cNvSpPr>
              <a:spLocks noChangeArrowheads="1"/>
            </p:cNvSpPr>
            <p:nvPr/>
          </p:nvSpPr>
          <p:spPr bwMode="auto">
            <a:xfrm>
              <a:off x="2747963" y="7591730"/>
              <a:ext cx="252412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3243263" y="7642530"/>
              <a:ext cx="254000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Rectangle 36"/>
            <p:cNvSpPr>
              <a:spLocks noChangeArrowheads="1"/>
            </p:cNvSpPr>
            <p:nvPr/>
          </p:nvSpPr>
          <p:spPr bwMode="auto">
            <a:xfrm>
              <a:off x="3573463" y="7642530"/>
              <a:ext cx="252412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2" name="Rectangle 38"/>
            <p:cNvSpPr>
              <a:spLocks noChangeArrowheads="1"/>
            </p:cNvSpPr>
            <p:nvPr/>
          </p:nvSpPr>
          <p:spPr bwMode="auto">
            <a:xfrm>
              <a:off x="4151313" y="7412342"/>
              <a:ext cx="254000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3" name="Rectangle 39"/>
            <p:cNvSpPr>
              <a:spLocks noChangeArrowheads="1"/>
            </p:cNvSpPr>
            <p:nvPr/>
          </p:nvSpPr>
          <p:spPr bwMode="auto">
            <a:xfrm>
              <a:off x="4151313" y="7544105"/>
              <a:ext cx="254000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Rectangle 42"/>
            <p:cNvSpPr>
              <a:spLocks noChangeArrowheads="1"/>
            </p:cNvSpPr>
            <p:nvPr/>
          </p:nvSpPr>
          <p:spPr bwMode="auto">
            <a:xfrm>
              <a:off x="2974612" y="5349974"/>
              <a:ext cx="1198563" cy="458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noFill/>
              <a:miter lim="800000"/>
              <a:headEnd/>
              <a:tailEnd/>
            </a:ln>
            <a:effectLst>
              <a:softEdge rad="12700"/>
            </a:effectLst>
          </p:spPr>
          <p:txBody>
            <a:bodyPr wrap="none" tIns="46800" anchor="ctr"/>
            <a:lstStyle/>
            <a:p>
              <a:pPr eaLnBrk="0" latinLnBrk="0" hangingPunct="0">
                <a:buSzPct val="80000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</a:t>
              </a:r>
            </a:p>
            <a:p>
              <a:pPr eaLnBrk="0" latinLnBrk="0" hangingPunct="0">
                <a:buSzPct val="80000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추적 및 감독</a:t>
              </a:r>
            </a:p>
          </p:txBody>
        </p:sp>
        <p:sp>
          <p:nvSpPr>
            <p:cNvPr id="135" name="Rectangle 43"/>
            <p:cNvSpPr>
              <a:spLocks noChangeArrowheads="1"/>
            </p:cNvSpPr>
            <p:nvPr/>
          </p:nvSpPr>
          <p:spPr bwMode="auto">
            <a:xfrm>
              <a:off x="5262210" y="5892775"/>
              <a:ext cx="1055687" cy="458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noFill/>
              <a:miter lim="800000"/>
              <a:headEnd/>
              <a:tailEnd/>
            </a:ln>
            <a:effectLst>
              <a:softEdge rad="12700"/>
            </a:effectLst>
          </p:spPr>
          <p:txBody>
            <a:bodyPr wrap="none" tIns="46800" anchor="ctr"/>
            <a:lstStyle/>
            <a:p>
              <a:pPr eaLnBrk="0" latinLnBrk="0" hangingPunct="0">
                <a:buSzPct val="80000"/>
                <a:defRPr/>
              </a:pPr>
              <a:r>
                <a:rPr lang="ko-KR" altLang="en-US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영향받는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조직</a:t>
              </a:r>
            </a:p>
          </p:txBody>
        </p:sp>
        <p:sp>
          <p:nvSpPr>
            <p:cNvPr id="136" name="Rectangle 44"/>
            <p:cNvSpPr>
              <a:spLocks noChangeArrowheads="1"/>
            </p:cNvSpPr>
            <p:nvPr/>
          </p:nvSpPr>
          <p:spPr bwMode="auto">
            <a:xfrm>
              <a:off x="502875" y="7469488"/>
              <a:ext cx="1052512" cy="458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noFill/>
              <a:miter lim="800000"/>
              <a:headEnd/>
              <a:tailEnd/>
            </a:ln>
            <a:effectLst>
              <a:softEdge rad="12700"/>
            </a:effectLst>
          </p:spPr>
          <p:txBody>
            <a:bodyPr wrap="none" tIns="46800" anchor="ctr"/>
            <a:lstStyle/>
            <a:p>
              <a:pPr eaLnBrk="0" latinLnBrk="0" hangingPunct="0">
                <a:buSzPct val="80000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프로젝트요원</a:t>
              </a:r>
            </a:p>
          </p:txBody>
        </p:sp>
        <p:sp>
          <p:nvSpPr>
            <p:cNvPr id="137" name="Rectangle 45"/>
            <p:cNvSpPr>
              <a:spLocks noChangeArrowheads="1"/>
            </p:cNvSpPr>
            <p:nvPr/>
          </p:nvSpPr>
          <p:spPr bwMode="auto">
            <a:xfrm>
              <a:off x="502875" y="8189996"/>
              <a:ext cx="1052512" cy="458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noFill/>
              <a:miter lim="800000"/>
              <a:headEnd/>
              <a:tailEnd/>
            </a:ln>
            <a:effectLst>
              <a:softEdge rad="12700"/>
            </a:effectLst>
          </p:spPr>
          <p:txBody>
            <a:bodyPr wrap="none" tIns="46800" anchor="ctr"/>
            <a:lstStyle/>
            <a:p>
              <a:pPr eaLnBrk="0" latinLnBrk="0" hangingPunct="0">
                <a:buSzPct val="80000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변경 </a:t>
              </a:r>
              <a:r>
                <a:rPr lang="ko-KR" altLang="en-US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요청자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8" name="Text Box 53"/>
            <p:cNvSpPr txBox="1">
              <a:spLocks noChangeArrowheads="1"/>
            </p:cNvSpPr>
            <p:nvPr/>
          </p:nvSpPr>
          <p:spPr bwMode="auto">
            <a:xfrm>
              <a:off x="3302000" y="6842430"/>
              <a:ext cx="205184" cy="125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66675" indent="-66675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ct val="96000"/>
                </a:lnSpc>
                <a:buSzPct val="80000"/>
              </a:pPr>
              <a:r>
                <a:rPr kumimoji="0" lang="ko-KR" altLang="en-US" sz="9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계획</a:t>
              </a:r>
            </a:p>
          </p:txBody>
        </p:sp>
        <p:sp>
          <p:nvSpPr>
            <p:cNvPr id="139" name="Text Box 54"/>
            <p:cNvSpPr txBox="1">
              <a:spLocks noChangeArrowheads="1"/>
            </p:cNvSpPr>
            <p:nvPr/>
          </p:nvSpPr>
          <p:spPr bwMode="auto">
            <a:xfrm>
              <a:off x="6040438" y="6398819"/>
              <a:ext cx="396875" cy="125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66675" indent="-66675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ct val="96000"/>
                </a:lnSpc>
                <a:buSzPct val="80000"/>
              </a:pPr>
              <a:r>
                <a:rPr kumimoji="0" lang="ko-KR" altLang="en-US" sz="9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보고</a:t>
              </a:r>
            </a:p>
          </p:txBody>
        </p:sp>
        <p:sp>
          <p:nvSpPr>
            <p:cNvPr id="140" name="Text Box 56"/>
            <p:cNvSpPr txBox="1">
              <a:spLocks noChangeArrowheads="1"/>
            </p:cNvSpPr>
            <p:nvPr/>
          </p:nvSpPr>
          <p:spPr bwMode="auto">
            <a:xfrm>
              <a:off x="4562475" y="6686855"/>
              <a:ext cx="706438" cy="125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66675" indent="-66675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ct val="96000"/>
                </a:lnSpc>
                <a:buSzPct val="80000"/>
              </a:pPr>
              <a:r>
                <a:rPr kumimoji="0" lang="ko-KR" altLang="en-US" sz="9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보고데이터</a:t>
              </a:r>
            </a:p>
          </p:txBody>
        </p:sp>
        <p:sp>
          <p:nvSpPr>
            <p:cNvPr id="141" name="Text Box 57"/>
            <p:cNvSpPr txBox="1">
              <a:spLocks noChangeArrowheads="1"/>
            </p:cNvSpPr>
            <p:nvPr/>
          </p:nvSpPr>
          <p:spPr bwMode="auto">
            <a:xfrm>
              <a:off x="4951413" y="7863192"/>
              <a:ext cx="436562" cy="125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66675" indent="-66675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ct val="96000"/>
                </a:lnSpc>
                <a:buSzPct val="80000"/>
              </a:pPr>
              <a:r>
                <a:rPr kumimoji="0" lang="ko-KR" altLang="en-US" sz="900" dirty="0">
                  <a:solidFill>
                    <a:schemeClr val="bg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인도</a:t>
              </a:r>
            </a:p>
          </p:txBody>
        </p:sp>
        <p:sp>
          <p:nvSpPr>
            <p:cNvPr id="142" name="Text Box 58"/>
            <p:cNvSpPr txBox="1">
              <a:spLocks noChangeArrowheads="1"/>
            </p:cNvSpPr>
            <p:nvPr/>
          </p:nvSpPr>
          <p:spPr bwMode="auto">
            <a:xfrm>
              <a:off x="4800600" y="5421617"/>
              <a:ext cx="835025" cy="126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66675" indent="-66675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ct val="96000"/>
                </a:lnSpc>
                <a:buSzPct val="80000"/>
              </a:pPr>
              <a:r>
                <a:rPr kumimoji="0" lang="ko-KR" altLang="en-US" sz="9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위험</a:t>
              </a:r>
              <a:r>
                <a:rPr kumimoji="0" lang="en-US" altLang="ko-KR" sz="9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kumimoji="0" lang="ko-KR" altLang="en-US" sz="9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쟁점</a:t>
              </a:r>
            </a:p>
          </p:txBody>
        </p:sp>
        <p:sp>
          <p:nvSpPr>
            <p:cNvPr id="143" name="Text Box 60"/>
            <p:cNvSpPr txBox="1">
              <a:spLocks noChangeArrowheads="1"/>
            </p:cNvSpPr>
            <p:nvPr/>
          </p:nvSpPr>
          <p:spPr bwMode="auto">
            <a:xfrm>
              <a:off x="3835400" y="5908980"/>
              <a:ext cx="398463" cy="125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66675" indent="-66675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ct val="96000"/>
                </a:lnSpc>
                <a:buSzPct val="80000"/>
              </a:pPr>
              <a:r>
                <a:rPr kumimoji="0" lang="ko-KR" altLang="en-US" sz="9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갱신</a:t>
              </a:r>
            </a:p>
          </p:txBody>
        </p:sp>
        <p:sp>
          <p:nvSpPr>
            <p:cNvPr id="144" name="Text Box 61"/>
            <p:cNvSpPr txBox="1">
              <a:spLocks noChangeArrowheads="1"/>
            </p:cNvSpPr>
            <p:nvPr/>
          </p:nvSpPr>
          <p:spPr bwMode="auto">
            <a:xfrm rot="21526">
              <a:off x="1624409" y="6207699"/>
              <a:ext cx="410369" cy="375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ct val="96000"/>
                </a:lnSpc>
                <a:buSzPct val="80000"/>
              </a:pPr>
              <a:r>
                <a:rPr kumimoji="0" lang="ko-KR" altLang="en-US" sz="9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</a:t>
              </a:r>
              <a:br>
                <a:rPr kumimoji="0" lang="ko-KR" altLang="en-US" sz="9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kumimoji="0" lang="ko-KR" altLang="en-US" sz="9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계획</a:t>
              </a:r>
            </a:p>
            <a:p>
              <a:pPr latinLnBrk="0">
                <a:lnSpc>
                  <a:spcPct val="96000"/>
                </a:lnSpc>
                <a:buSzPct val="80000"/>
              </a:pPr>
              <a:r>
                <a:rPr kumimoji="0" lang="ko-KR" altLang="en-US" sz="9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</a:t>
              </a:r>
            </a:p>
          </p:txBody>
        </p:sp>
        <p:sp>
          <p:nvSpPr>
            <p:cNvPr id="145" name="Text Box 62"/>
            <p:cNvSpPr txBox="1">
              <a:spLocks noChangeArrowheads="1"/>
            </p:cNvSpPr>
            <p:nvPr/>
          </p:nvSpPr>
          <p:spPr bwMode="auto">
            <a:xfrm rot="21526">
              <a:off x="1623119" y="5819465"/>
              <a:ext cx="512961" cy="250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66675" indent="-66675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ct val="96000"/>
                </a:lnSpc>
                <a:buSzPct val="80000"/>
              </a:pPr>
              <a:r>
                <a:rPr kumimoji="0" lang="ko-KR" altLang="en-US" sz="9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소프트웨어</a:t>
              </a:r>
            </a:p>
            <a:p>
              <a:pPr latinLnBrk="0">
                <a:lnSpc>
                  <a:spcPct val="96000"/>
                </a:lnSpc>
                <a:buSzPct val="80000"/>
              </a:pPr>
              <a:r>
                <a:rPr kumimoji="0" lang="ko-KR" altLang="en-US" sz="9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요구사항</a:t>
              </a:r>
            </a:p>
          </p:txBody>
        </p:sp>
        <p:sp>
          <p:nvSpPr>
            <p:cNvPr id="146" name="Text Box 64"/>
            <p:cNvSpPr txBox="1">
              <a:spLocks noChangeArrowheads="1"/>
            </p:cNvSpPr>
            <p:nvPr/>
          </p:nvSpPr>
          <p:spPr bwMode="auto">
            <a:xfrm>
              <a:off x="1727200" y="8250542"/>
              <a:ext cx="825500" cy="125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66675" indent="-66675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ct val="96000"/>
                </a:lnSpc>
                <a:buSzPct val="80000"/>
              </a:pPr>
              <a:r>
                <a:rPr kumimoji="0" lang="ko-KR" altLang="en-US" sz="9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변경요청처리</a:t>
              </a:r>
            </a:p>
          </p:txBody>
        </p:sp>
        <p:sp>
          <p:nvSpPr>
            <p:cNvPr id="147" name="Text Box 65"/>
            <p:cNvSpPr txBox="1">
              <a:spLocks noChangeArrowheads="1"/>
            </p:cNvSpPr>
            <p:nvPr/>
          </p:nvSpPr>
          <p:spPr bwMode="auto">
            <a:xfrm rot="61973">
              <a:off x="1963738" y="7056235"/>
              <a:ext cx="706437" cy="37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ct val="96000"/>
                </a:lnSpc>
                <a:buSzPct val="80000"/>
              </a:pPr>
              <a:r>
                <a:rPr kumimoji="0" lang="ko-KR" altLang="en-US" sz="9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형상 항목</a:t>
              </a:r>
            </a:p>
            <a:p>
              <a:pPr latinLnBrk="0">
                <a:lnSpc>
                  <a:spcPct val="96000"/>
                </a:lnSpc>
                <a:buSzPct val="80000"/>
              </a:pPr>
              <a:r>
                <a:rPr kumimoji="0" lang="ko-KR" altLang="en-US" sz="9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체크인</a:t>
              </a:r>
              <a:r>
                <a:rPr kumimoji="0" lang="en-US" altLang="ko-KR" sz="9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kumimoji="0" lang="ko-KR" altLang="en-US" sz="9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아웃처리</a:t>
              </a:r>
            </a:p>
          </p:txBody>
        </p:sp>
        <p:sp>
          <p:nvSpPr>
            <p:cNvPr id="148" name="Text Box 66"/>
            <p:cNvSpPr txBox="1">
              <a:spLocks noChangeArrowheads="1"/>
            </p:cNvSpPr>
            <p:nvPr/>
          </p:nvSpPr>
          <p:spPr bwMode="auto">
            <a:xfrm>
              <a:off x="3751263" y="7872717"/>
              <a:ext cx="410369" cy="250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66675" indent="-66675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ct val="96000"/>
                </a:lnSpc>
                <a:buSzPct val="80000"/>
              </a:pPr>
              <a:r>
                <a:rPr kumimoji="0" lang="ko-KR" altLang="en-US" sz="9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변경처리</a:t>
              </a:r>
            </a:p>
            <a:p>
              <a:pPr latinLnBrk="0">
                <a:lnSpc>
                  <a:spcPct val="96000"/>
                </a:lnSpc>
                <a:buSzPct val="80000"/>
              </a:pPr>
              <a:r>
                <a:rPr kumimoji="0" lang="ko-KR" altLang="en-US" sz="9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요청</a:t>
              </a:r>
            </a:p>
          </p:txBody>
        </p:sp>
        <p:sp>
          <p:nvSpPr>
            <p:cNvPr id="149" name="Text Box 67"/>
            <p:cNvSpPr txBox="1">
              <a:spLocks noChangeArrowheads="1"/>
            </p:cNvSpPr>
            <p:nvPr/>
          </p:nvSpPr>
          <p:spPr bwMode="auto">
            <a:xfrm rot="21594625">
              <a:off x="2818209" y="7882421"/>
              <a:ext cx="410369" cy="250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66675" indent="-66675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ct val="96000"/>
                </a:lnSpc>
                <a:buSzPct val="80000"/>
              </a:pPr>
              <a:r>
                <a:rPr kumimoji="0" lang="ko-KR" altLang="en-US" sz="9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형상현황</a:t>
              </a:r>
            </a:p>
            <a:p>
              <a:pPr latinLnBrk="0">
                <a:lnSpc>
                  <a:spcPct val="96000"/>
                </a:lnSpc>
                <a:buSzPct val="80000"/>
              </a:pPr>
              <a:r>
                <a:rPr kumimoji="0" lang="ko-KR" altLang="en-US" sz="9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변경사항</a:t>
              </a:r>
            </a:p>
          </p:txBody>
        </p:sp>
        <p:sp>
          <p:nvSpPr>
            <p:cNvPr id="150" name="Text Box 68"/>
            <p:cNvSpPr txBox="1">
              <a:spLocks noChangeArrowheads="1"/>
            </p:cNvSpPr>
            <p:nvPr/>
          </p:nvSpPr>
          <p:spPr bwMode="auto">
            <a:xfrm>
              <a:off x="4470400" y="7282167"/>
              <a:ext cx="814388" cy="250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66675" indent="-66675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lnSpc>
                  <a:spcPct val="96000"/>
                </a:lnSpc>
                <a:buSzPct val="80000"/>
              </a:pPr>
              <a:r>
                <a:rPr kumimoji="0" lang="ko-KR" altLang="en-US" sz="9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기준선 데이터</a:t>
              </a:r>
            </a:p>
            <a:p>
              <a:pPr latinLnBrk="0">
                <a:lnSpc>
                  <a:spcPct val="96000"/>
                </a:lnSpc>
                <a:buSzPct val="80000"/>
              </a:pPr>
              <a:r>
                <a:rPr kumimoji="0" lang="ko-KR" altLang="en-US" sz="900" dirty="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감사결과</a:t>
              </a:r>
            </a:p>
          </p:txBody>
        </p:sp>
        <p:cxnSp>
          <p:nvCxnSpPr>
            <p:cNvPr id="151" name="AutoShape 69"/>
            <p:cNvCxnSpPr>
              <a:cxnSpLocks noChangeShapeType="1"/>
              <a:endCxn id="129" idx="1"/>
            </p:cNvCxnSpPr>
            <p:nvPr/>
          </p:nvCxnSpPr>
          <p:spPr bwMode="auto">
            <a:xfrm flipV="1">
              <a:off x="1555750" y="7640942"/>
              <a:ext cx="1192213" cy="777875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96969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" name="AutoShape 70"/>
            <p:cNvCxnSpPr>
              <a:cxnSpLocks noChangeShapeType="1"/>
              <a:endCxn id="128" idx="1"/>
            </p:cNvCxnSpPr>
            <p:nvPr/>
          </p:nvCxnSpPr>
          <p:spPr bwMode="auto">
            <a:xfrm flipV="1">
              <a:off x="1555750" y="7509180"/>
              <a:ext cx="1192213" cy="190500"/>
            </a:xfrm>
            <a:prstGeom prst="bentConnector3">
              <a:avLst>
                <a:gd name="adj1" fmla="val 28394"/>
              </a:avLst>
            </a:prstGeom>
            <a:noFill/>
            <a:ln w="3175">
              <a:solidFill>
                <a:srgbClr val="96969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" name="AutoShape 71"/>
            <p:cNvCxnSpPr>
              <a:cxnSpLocks noChangeShapeType="1"/>
              <a:stCxn id="223" idx="3"/>
              <a:endCxn id="123" idx="1"/>
            </p:cNvCxnSpPr>
            <p:nvPr/>
          </p:nvCxnSpPr>
          <p:spPr bwMode="auto">
            <a:xfrm flipV="1">
              <a:off x="1511300" y="6472542"/>
              <a:ext cx="1479550" cy="223838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96969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" name="AutoShape 72"/>
            <p:cNvCxnSpPr>
              <a:cxnSpLocks noChangeShapeType="1"/>
              <a:stCxn id="224" idx="3"/>
              <a:endCxn id="126" idx="1"/>
            </p:cNvCxnSpPr>
            <p:nvPr/>
          </p:nvCxnSpPr>
          <p:spPr bwMode="auto">
            <a:xfrm>
              <a:off x="1511300" y="6137580"/>
              <a:ext cx="1479550" cy="204787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96969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0" name="AutoShape 73"/>
            <p:cNvCxnSpPr>
              <a:cxnSpLocks noChangeShapeType="1"/>
              <a:endCxn id="225" idx="2"/>
            </p:cNvCxnSpPr>
            <p:nvPr/>
          </p:nvCxnSpPr>
          <p:spPr bwMode="auto">
            <a:xfrm flipV="1">
              <a:off x="3573463" y="6661455"/>
              <a:ext cx="0" cy="436562"/>
            </a:xfrm>
            <a:prstGeom prst="straightConnector1">
              <a:avLst/>
            </a:prstGeom>
            <a:noFill/>
            <a:ln w="3175">
              <a:solidFill>
                <a:srgbClr val="96969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1" name="AutoShape 74"/>
            <p:cNvCxnSpPr>
              <a:cxnSpLocks noChangeShapeType="1"/>
              <a:stCxn id="226" idx="0"/>
              <a:endCxn id="130" idx="2"/>
            </p:cNvCxnSpPr>
            <p:nvPr/>
          </p:nvCxnSpPr>
          <p:spPr bwMode="auto">
            <a:xfrm rot="-5400000">
              <a:off x="2646363" y="7925105"/>
              <a:ext cx="908050" cy="539750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96969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" name="AutoShape 75"/>
            <p:cNvCxnSpPr>
              <a:cxnSpLocks noChangeShapeType="1"/>
            </p:cNvCxnSpPr>
            <p:nvPr/>
          </p:nvCxnSpPr>
          <p:spPr bwMode="auto">
            <a:xfrm rot="16200000" flipV="1">
              <a:off x="4825206" y="4927112"/>
              <a:ext cx="314325" cy="1617662"/>
            </a:xfrm>
            <a:prstGeom prst="bentConnector2">
              <a:avLst/>
            </a:prstGeom>
            <a:noFill/>
            <a:ln w="3175">
              <a:solidFill>
                <a:srgbClr val="96969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3" name="AutoShape 77"/>
            <p:cNvCxnSpPr>
              <a:cxnSpLocks noChangeShapeType="1"/>
              <a:stCxn id="131" idx="2"/>
              <a:endCxn id="227" idx="0"/>
            </p:cNvCxnSpPr>
            <p:nvPr/>
          </p:nvCxnSpPr>
          <p:spPr bwMode="auto">
            <a:xfrm rot="16200000" flipH="1">
              <a:off x="3554413" y="7887005"/>
              <a:ext cx="908050" cy="615950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969696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" name="AutoShape 78"/>
            <p:cNvCxnSpPr>
              <a:cxnSpLocks noChangeShapeType="1"/>
              <a:endCxn id="221" idx="1"/>
            </p:cNvCxnSpPr>
            <p:nvPr/>
          </p:nvCxnSpPr>
          <p:spPr bwMode="auto">
            <a:xfrm>
              <a:off x="4398963" y="7417105"/>
              <a:ext cx="906462" cy="4762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96969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" name="AutoShape 207"/>
            <p:cNvSpPr>
              <a:spLocks noChangeArrowheads="1"/>
            </p:cNvSpPr>
            <p:nvPr/>
          </p:nvSpPr>
          <p:spPr bwMode="auto">
            <a:xfrm rot="-5400000" flipH="1" flipV="1">
              <a:off x="3452019" y="5831986"/>
              <a:ext cx="242888" cy="330200"/>
            </a:xfrm>
            <a:prstGeom prst="rightArrow">
              <a:avLst>
                <a:gd name="adj1" fmla="val 70194"/>
                <a:gd name="adj2" fmla="val 66227"/>
              </a:avLst>
            </a:prstGeom>
            <a:solidFill>
              <a:srgbClr val="C0C0C0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6" name="AutoShape 208"/>
            <p:cNvSpPr>
              <a:spLocks noChangeArrowheads="1"/>
            </p:cNvSpPr>
            <p:nvPr/>
          </p:nvSpPr>
          <p:spPr bwMode="auto">
            <a:xfrm rot="5400000" flipH="1">
              <a:off x="5671344" y="6374911"/>
              <a:ext cx="242888" cy="330200"/>
            </a:xfrm>
            <a:prstGeom prst="rightArrow">
              <a:avLst>
                <a:gd name="adj1" fmla="val 74046"/>
                <a:gd name="adj2" fmla="val 72852"/>
              </a:avLst>
            </a:prstGeom>
            <a:solidFill>
              <a:srgbClr val="C0C0C0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7" name="Rectangle 216"/>
            <p:cNvSpPr>
              <a:spLocks noChangeArrowheads="1"/>
            </p:cNvSpPr>
            <p:nvPr/>
          </p:nvSpPr>
          <p:spPr bwMode="auto">
            <a:xfrm>
              <a:off x="4151313" y="7213905"/>
              <a:ext cx="254000" cy="98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8" name="Freeform 213"/>
            <p:cNvSpPr>
              <a:spLocks/>
            </p:cNvSpPr>
            <p:nvPr/>
          </p:nvSpPr>
          <p:spPr bwMode="auto">
            <a:xfrm>
              <a:off x="3149600" y="7128180"/>
              <a:ext cx="830263" cy="41275"/>
            </a:xfrm>
            <a:custGeom>
              <a:avLst/>
              <a:gdLst>
                <a:gd name="T0" fmla="*/ 2147483647 w 322"/>
                <a:gd name="T1" fmla="*/ 0 h 63"/>
                <a:gd name="T2" fmla="*/ 2147483647 w 322"/>
                <a:gd name="T3" fmla="*/ 0 h 63"/>
                <a:gd name="T4" fmla="*/ 2147483647 w 322"/>
                <a:gd name="T5" fmla="*/ 0 h 63"/>
                <a:gd name="T6" fmla="*/ 2147483647 w 322"/>
                <a:gd name="T7" fmla="*/ 0 h 63"/>
                <a:gd name="T8" fmla="*/ 2147483647 w 322"/>
                <a:gd name="T9" fmla="*/ 0 h 63"/>
                <a:gd name="T10" fmla="*/ 2147483647 w 322"/>
                <a:gd name="T11" fmla="*/ 0 h 63"/>
                <a:gd name="T12" fmla="*/ 2147483647 w 322"/>
                <a:gd name="T13" fmla="*/ 0 h 63"/>
                <a:gd name="T14" fmla="*/ 2147483647 w 322"/>
                <a:gd name="T15" fmla="*/ 0 h 63"/>
                <a:gd name="T16" fmla="*/ 2147483647 w 322"/>
                <a:gd name="T17" fmla="*/ 0 h 63"/>
                <a:gd name="T18" fmla="*/ 2147483647 w 322"/>
                <a:gd name="T19" fmla="*/ 0 h 63"/>
                <a:gd name="T20" fmla="*/ 2147483647 w 322"/>
                <a:gd name="T21" fmla="*/ 0 h 63"/>
                <a:gd name="T22" fmla="*/ 2147483647 w 322"/>
                <a:gd name="T23" fmla="*/ 0 h 63"/>
                <a:gd name="T24" fmla="*/ 2147483647 w 322"/>
                <a:gd name="T25" fmla="*/ 0 h 63"/>
                <a:gd name="T26" fmla="*/ 2147483647 w 322"/>
                <a:gd name="T27" fmla="*/ 0 h 63"/>
                <a:gd name="T28" fmla="*/ 2147483647 w 322"/>
                <a:gd name="T29" fmla="*/ 0 h 63"/>
                <a:gd name="T30" fmla="*/ 2147483647 w 322"/>
                <a:gd name="T31" fmla="*/ 0 h 63"/>
                <a:gd name="T32" fmla="*/ 2147483647 w 322"/>
                <a:gd name="T33" fmla="*/ 0 h 63"/>
                <a:gd name="T34" fmla="*/ 0 w 322"/>
                <a:gd name="T35" fmla="*/ 0 h 63"/>
                <a:gd name="T36" fmla="*/ 0 w 322"/>
                <a:gd name="T37" fmla="*/ 0 h 63"/>
                <a:gd name="T38" fmla="*/ 2147483647 w 322"/>
                <a:gd name="T39" fmla="*/ 0 h 63"/>
                <a:gd name="T40" fmla="*/ 2147483647 w 322"/>
                <a:gd name="T41" fmla="*/ 0 h 63"/>
                <a:gd name="T42" fmla="*/ 2147483647 w 322"/>
                <a:gd name="T43" fmla="*/ 0 h 63"/>
                <a:gd name="T44" fmla="*/ 2147483647 w 322"/>
                <a:gd name="T45" fmla="*/ 0 h 63"/>
                <a:gd name="T46" fmla="*/ 2147483647 w 322"/>
                <a:gd name="T47" fmla="*/ 0 h 63"/>
                <a:gd name="T48" fmla="*/ 2147483647 w 322"/>
                <a:gd name="T49" fmla="*/ 0 h 63"/>
                <a:gd name="T50" fmla="*/ 2147483647 w 322"/>
                <a:gd name="T51" fmla="*/ 0 h 63"/>
                <a:gd name="T52" fmla="*/ 2147483647 w 322"/>
                <a:gd name="T53" fmla="*/ 0 h 63"/>
                <a:gd name="T54" fmla="*/ 2147483647 w 322"/>
                <a:gd name="T55" fmla="*/ 0 h 63"/>
                <a:gd name="T56" fmla="*/ 2147483647 w 322"/>
                <a:gd name="T57" fmla="*/ 0 h 63"/>
                <a:gd name="T58" fmla="*/ 2147483647 w 322"/>
                <a:gd name="T59" fmla="*/ 0 h 63"/>
                <a:gd name="T60" fmla="*/ 2147483647 w 322"/>
                <a:gd name="T61" fmla="*/ 0 h 63"/>
                <a:gd name="T62" fmla="*/ 2147483647 w 322"/>
                <a:gd name="T63" fmla="*/ 0 h 63"/>
                <a:gd name="T64" fmla="*/ 2147483647 w 322"/>
                <a:gd name="T65" fmla="*/ 0 h 63"/>
                <a:gd name="T66" fmla="*/ 2147483647 w 322"/>
                <a:gd name="T67" fmla="*/ 0 h 63"/>
                <a:gd name="T68" fmla="*/ 2147483647 w 322"/>
                <a:gd name="T69" fmla="*/ 0 h 63"/>
                <a:gd name="T70" fmla="*/ 2147483647 w 322"/>
                <a:gd name="T71" fmla="*/ 0 h 6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22"/>
                <a:gd name="T109" fmla="*/ 0 h 63"/>
                <a:gd name="T110" fmla="*/ 322 w 322"/>
                <a:gd name="T111" fmla="*/ 63 h 63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22" h="63">
                  <a:moveTo>
                    <a:pt x="317" y="62"/>
                  </a:moveTo>
                  <a:lnTo>
                    <a:pt x="312" y="57"/>
                  </a:lnTo>
                  <a:lnTo>
                    <a:pt x="308" y="53"/>
                  </a:lnTo>
                  <a:lnTo>
                    <a:pt x="302" y="49"/>
                  </a:lnTo>
                  <a:lnTo>
                    <a:pt x="294" y="47"/>
                  </a:lnTo>
                  <a:lnTo>
                    <a:pt x="288" y="42"/>
                  </a:lnTo>
                  <a:lnTo>
                    <a:pt x="280" y="39"/>
                  </a:lnTo>
                  <a:lnTo>
                    <a:pt x="270" y="37"/>
                  </a:lnTo>
                  <a:lnTo>
                    <a:pt x="260" y="32"/>
                  </a:lnTo>
                  <a:lnTo>
                    <a:pt x="250" y="32"/>
                  </a:lnTo>
                  <a:lnTo>
                    <a:pt x="239" y="28"/>
                  </a:lnTo>
                  <a:lnTo>
                    <a:pt x="227" y="27"/>
                  </a:lnTo>
                  <a:lnTo>
                    <a:pt x="214" y="25"/>
                  </a:lnTo>
                  <a:lnTo>
                    <a:pt x="202" y="23"/>
                  </a:lnTo>
                  <a:lnTo>
                    <a:pt x="188" y="22"/>
                  </a:lnTo>
                  <a:lnTo>
                    <a:pt x="174" y="22"/>
                  </a:lnTo>
                  <a:lnTo>
                    <a:pt x="161" y="22"/>
                  </a:lnTo>
                  <a:lnTo>
                    <a:pt x="147" y="22"/>
                  </a:lnTo>
                  <a:lnTo>
                    <a:pt x="133" y="22"/>
                  </a:lnTo>
                  <a:lnTo>
                    <a:pt x="119" y="23"/>
                  </a:lnTo>
                  <a:lnTo>
                    <a:pt x="106" y="25"/>
                  </a:lnTo>
                  <a:lnTo>
                    <a:pt x="93" y="27"/>
                  </a:lnTo>
                  <a:lnTo>
                    <a:pt x="81" y="28"/>
                  </a:lnTo>
                  <a:lnTo>
                    <a:pt x="70" y="32"/>
                  </a:lnTo>
                  <a:lnTo>
                    <a:pt x="60" y="33"/>
                  </a:lnTo>
                  <a:lnTo>
                    <a:pt x="49" y="37"/>
                  </a:lnTo>
                  <a:lnTo>
                    <a:pt x="40" y="39"/>
                  </a:lnTo>
                  <a:lnTo>
                    <a:pt x="31" y="42"/>
                  </a:lnTo>
                  <a:lnTo>
                    <a:pt x="25" y="47"/>
                  </a:lnTo>
                  <a:lnTo>
                    <a:pt x="18" y="49"/>
                  </a:lnTo>
                  <a:lnTo>
                    <a:pt x="12" y="54"/>
                  </a:lnTo>
                  <a:lnTo>
                    <a:pt x="8" y="59"/>
                  </a:lnTo>
                  <a:lnTo>
                    <a:pt x="4" y="62"/>
                  </a:lnTo>
                  <a:lnTo>
                    <a:pt x="3" y="61"/>
                  </a:lnTo>
                  <a:lnTo>
                    <a:pt x="2" y="57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3" y="40"/>
                  </a:lnTo>
                  <a:lnTo>
                    <a:pt x="6" y="37"/>
                  </a:lnTo>
                  <a:lnTo>
                    <a:pt x="12" y="32"/>
                  </a:lnTo>
                  <a:lnTo>
                    <a:pt x="19" y="27"/>
                  </a:lnTo>
                  <a:lnTo>
                    <a:pt x="27" y="23"/>
                  </a:lnTo>
                  <a:lnTo>
                    <a:pt x="37" y="18"/>
                  </a:lnTo>
                  <a:lnTo>
                    <a:pt x="46" y="15"/>
                  </a:lnTo>
                  <a:lnTo>
                    <a:pt x="58" y="11"/>
                  </a:lnTo>
                  <a:lnTo>
                    <a:pt x="71" y="9"/>
                  </a:lnTo>
                  <a:lnTo>
                    <a:pt x="85" y="6"/>
                  </a:lnTo>
                  <a:lnTo>
                    <a:pt x="98" y="5"/>
                  </a:lnTo>
                  <a:lnTo>
                    <a:pt x="111" y="1"/>
                  </a:lnTo>
                  <a:lnTo>
                    <a:pt x="128" y="1"/>
                  </a:lnTo>
                  <a:lnTo>
                    <a:pt x="145" y="0"/>
                  </a:lnTo>
                  <a:lnTo>
                    <a:pt x="161" y="0"/>
                  </a:lnTo>
                  <a:lnTo>
                    <a:pt x="178" y="0"/>
                  </a:lnTo>
                  <a:lnTo>
                    <a:pt x="192" y="1"/>
                  </a:lnTo>
                  <a:lnTo>
                    <a:pt x="207" y="1"/>
                  </a:lnTo>
                  <a:lnTo>
                    <a:pt x="223" y="3"/>
                  </a:lnTo>
                  <a:lnTo>
                    <a:pt x="236" y="6"/>
                  </a:lnTo>
                  <a:lnTo>
                    <a:pt x="250" y="8"/>
                  </a:lnTo>
                  <a:lnTo>
                    <a:pt x="261" y="10"/>
                  </a:lnTo>
                  <a:lnTo>
                    <a:pt x="274" y="14"/>
                  </a:lnTo>
                  <a:lnTo>
                    <a:pt x="284" y="16"/>
                  </a:lnTo>
                  <a:lnTo>
                    <a:pt x="294" y="22"/>
                  </a:lnTo>
                  <a:lnTo>
                    <a:pt x="302" y="25"/>
                  </a:lnTo>
                  <a:lnTo>
                    <a:pt x="308" y="30"/>
                  </a:lnTo>
                  <a:lnTo>
                    <a:pt x="313" y="34"/>
                  </a:lnTo>
                  <a:lnTo>
                    <a:pt x="317" y="40"/>
                  </a:lnTo>
                  <a:lnTo>
                    <a:pt x="319" y="46"/>
                  </a:lnTo>
                  <a:lnTo>
                    <a:pt x="321" y="52"/>
                  </a:lnTo>
                  <a:lnTo>
                    <a:pt x="321" y="54"/>
                  </a:lnTo>
                  <a:lnTo>
                    <a:pt x="319" y="57"/>
                  </a:lnTo>
                  <a:lnTo>
                    <a:pt x="318" y="61"/>
                  </a:lnTo>
                  <a:lnTo>
                    <a:pt x="317" y="62"/>
                  </a:lnTo>
                </a:path>
              </a:pathLst>
            </a:custGeom>
            <a:gradFill rotWithShape="0">
              <a:gsLst>
                <a:gs pos="0">
                  <a:srgbClr val="91919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19" name="Group 206"/>
            <p:cNvGrpSpPr>
              <a:grpSpLocks/>
            </p:cNvGrpSpPr>
            <p:nvPr/>
          </p:nvGrpSpPr>
          <p:grpSpPr bwMode="auto">
            <a:xfrm>
              <a:off x="2747963" y="7098017"/>
              <a:ext cx="1651000" cy="639763"/>
              <a:chOff x="1739" y="4617"/>
              <a:chExt cx="1040" cy="396"/>
            </a:xfrm>
          </p:grpSpPr>
          <p:grpSp>
            <p:nvGrpSpPr>
              <p:cNvPr id="228" name="Group 210"/>
              <p:cNvGrpSpPr>
                <a:grpSpLocks/>
              </p:cNvGrpSpPr>
              <p:nvPr/>
            </p:nvGrpSpPr>
            <p:grpSpPr bwMode="auto">
              <a:xfrm>
                <a:off x="1739" y="4617"/>
                <a:ext cx="1040" cy="396"/>
                <a:chOff x="4224" y="2976"/>
                <a:chExt cx="576" cy="765"/>
              </a:xfrm>
            </p:grpSpPr>
            <p:sp>
              <p:nvSpPr>
                <p:cNvPr id="230" name="AutoShape 211"/>
                <p:cNvSpPr>
                  <a:spLocks noChangeArrowheads="1"/>
                </p:cNvSpPr>
                <p:nvPr/>
              </p:nvSpPr>
              <p:spPr bwMode="auto">
                <a:xfrm>
                  <a:off x="4224" y="2976"/>
                  <a:ext cx="576" cy="765"/>
                </a:xfrm>
                <a:prstGeom prst="can">
                  <a:avLst>
                    <a:gd name="adj" fmla="val 33203"/>
                  </a:avLst>
                </a:prstGeom>
                <a:gradFill rotWithShape="0">
                  <a:gsLst>
                    <a:gs pos="0">
                      <a:srgbClr val="C0C0C0"/>
                    </a:gs>
                    <a:gs pos="100000">
                      <a:srgbClr val="ECECEC"/>
                    </a:gs>
                  </a:gsLst>
                  <a:lin ang="0" scaled="1"/>
                </a:gradFill>
                <a:ln w="9525">
                  <a:solidFill>
                    <a:srgbClr val="EAEAEA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buSzPct val="80000"/>
                  </a:pPr>
                  <a:endParaRPr lang="ko-KR" altLang="ko-KR" sz="8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31" name="Oval 212"/>
                <p:cNvSpPr>
                  <a:spLocks noChangeArrowheads="1"/>
                </p:cNvSpPr>
                <p:nvPr/>
              </p:nvSpPr>
              <p:spPr bwMode="auto">
                <a:xfrm>
                  <a:off x="4368" y="3024"/>
                  <a:ext cx="288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E4E4E4"/>
                    </a:gs>
                    <a:gs pos="100000">
                      <a:srgbClr val="C0C0C0"/>
                    </a:gs>
                  </a:gsLst>
                  <a:lin ang="0" scaled="1"/>
                </a:gradFill>
                <a:ln>
                  <a:noFill/>
                </a:ln>
                <a:effectLst>
                  <a:prstShdw prst="shdw17" dist="17961" dir="13500000">
                    <a:srgbClr val="737373"/>
                  </a:prst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buSzPct val="80000"/>
                  </a:pPr>
                  <a:endParaRPr lang="ko-KR" altLang="ko-KR" sz="8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29" name="Text Box 214"/>
              <p:cNvSpPr txBox="1">
                <a:spLocks noChangeArrowheads="1"/>
              </p:cNvSpPr>
              <p:nvPr/>
            </p:nvSpPr>
            <p:spPr bwMode="auto">
              <a:xfrm>
                <a:off x="1781" y="4729"/>
                <a:ext cx="969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 anchor="ctr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>
                  <a:buSzPct val="80000"/>
                </a:pP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형상 관리 </a:t>
                </a:r>
              </a:p>
              <a:p>
                <a:pPr algn="ctr" eaLnBrk="1" latinLnBrk="0" hangingPunct="1">
                  <a:buSzPct val="80000"/>
                </a:pP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라이브러리</a:t>
                </a:r>
              </a:p>
            </p:txBody>
          </p:sp>
        </p:grpSp>
        <p:sp>
          <p:nvSpPr>
            <p:cNvPr id="220" name="AutoShape 217"/>
            <p:cNvSpPr>
              <a:spLocks noChangeArrowheads="1"/>
            </p:cNvSpPr>
            <p:nvPr/>
          </p:nvSpPr>
          <p:spPr bwMode="auto">
            <a:xfrm>
              <a:off x="5305425" y="7843583"/>
              <a:ext cx="1017588" cy="3408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tIns="46800" anchor="ctr"/>
            <a:lstStyle/>
            <a:p>
              <a:pPr eaLnBrk="0" latinLnBrk="0" hangingPunct="0">
                <a:buSzPct val="80000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제품생성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인도</a:t>
              </a:r>
            </a:p>
          </p:txBody>
        </p:sp>
        <p:sp>
          <p:nvSpPr>
            <p:cNvPr id="221" name="AutoShape 218"/>
            <p:cNvSpPr>
              <a:spLocks noChangeArrowheads="1"/>
            </p:cNvSpPr>
            <p:nvPr/>
          </p:nvSpPr>
          <p:spPr bwMode="auto">
            <a:xfrm>
              <a:off x="5305425" y="7254565"/>
              <a:ext cx="1017588" cy="336369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tIns="46800" anchor="ctr"/>
            <a:lstStyle/>
            <a:p>
              <a:pPr eaLnBrk="0" latinLnBrk="0" hangingPunct="0">
                <a:buSzPct val="80000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감사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검토</a:t>
              </a:r>
            </a:p>
          </p:txBody>
        </p:sp>
        <p:sp>
          <p:nvSpPr>
            <p:cNvPr id="222" name="AutoShape 219"/>
            <p:cNvSpPr>
              <a:spLocks noChangeArrowheads="1"/>
            </p:cNvSpPr>
            <p:nvPr/>
          </p:nvSpPr>
          <p:spPr bwMode="auto">
            <a:xfrm>
              <a:off x="5305425" y="6710396"/>
              <a:ext cx="1017588" cy="33786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tIns="46800" anchor="ctr"/>
            <a:lstStyle/>
            <a:p>
              <a:pPr eaLnBrk="0" latinLnBrk="0" hangingPunct="0">
                <a:buSzPct val="80000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상태보고</a:t>
              </a:r>
            </a:p>
          </p:txBody>
        </p:sp>
        <p:sp>
          <p:nvSpPr>
            <p:cNvPr id="223" name="AutoShape 220"/>
            <p:cNvSpPr>
              <a:spLocks noChangeArrowheads="1"/>
            </p:cNvSpPr>
            <p:nvPr/>
          </p:nvSpPr>
          <p:spPr bwMode="auto">
            <a:xfrm>
              <a:off x="488950" y="6528010"/>
              <a:ext cx="1022350" cy="336369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tIns="46800" anchor="ctr"/>
            <a:lstStyle/>
            <a:p>
              <a:pPr eaLnBrk="0" latinLnBrk="0" hangingPunct="0">
                <a:buSzPct val="80000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</a:t>
              </a:r>
            </a:p>
            <a:p>
              <a:pPr eaLnBrk="0" latinLnBrk="0" hangingPunct="0">
                <a:buSzPct val="80000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계획수립</a:t>
              </a:r>
            </a:p>
          </p:txBody>
        </p:sp>
        <p:sp>
          <p:nvSpPr>
            <p:cNvPr id="224" name="AutoShape 221"/>
            <p:cNvSpPr>
              <a:spLocks noChangeArrowheads="1"/>
            </p:cNvSpPr>
            <p:nvPr/>
          </p:nvSpPr>
          <p:spPr bwMode="auto">
            <a:xfrm>
              <a:off x="488950" y="5968891"/>
              <a:ext cx="1022350" cy="33786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tIns="46800" anchor="ctr"/>
            <a:lstStyle/>
            <a:p>
              <a:pPr eaLnBrk="0" latinLnBrk="0" hangingPunct="0">
                <a:buSzPct val="80000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요구사항</a:t>
              </a:r>
            </a:p>
            <a:p>
              <a:pPr eaLnBrk="0" latinLnBrk="0" hangingPunct="0">
                <a:buSzPct val="80000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</a:t>
              </a:r>
            </a:p>
          </p:txBody>
        </p:sp>
        <p:sp>
          <p:nvSpPr>
            <p:cNvPr id="225" name="AutoShape 222"/>
            <p:cNvSpPr>
              <a:spLocks noChangeArrowheads="1"/>
            </p:cNvSpPr>
            <p:nvPr/>
          </p:nvSpPr>
          <p:spPr bwMode="auto">
            <a:xfrm>
              <a:off x="2995613" y="6167723"/>
              <a:ext cx="1155700" cy="49334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tIns="46800" anchor="ctr"/>
            <a:lstStyle/>
            <a:p>
              <a:pPr eaLnBrk="0" latinLnBrk="0" hangingPunct="0">
                <a:buSzPct val="80000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소프트웨어</a:t>
              </a:r>
            </a:p>
            <a:p>
              <a:pPr eaLnBrk="0" latinLnBrk="0" hangingPunct="0">
                <a:buSzPct val="80000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형상 관리</a:t>
              </a:r>
            </a:p>
            <a:p>
              <a:pPr eaLnBrk="0" latinLnBrk="0" hangingPunct="0">
                <a:buSzPct val="80000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계획 수립</a:t>
              </a:r>
            </a:p>
          </p:txBody>
        </p:sp>
        <p:sp>
          <p:nvSpPr>
            <p:cNvPr id="226" name="AutoShape 223"/>
            <p:cNvSpPr>
              <a:spLocks noChangeArrowheads="1"/>
            </p:cNvSpPr>
            <p:nvPr/>
          </p:nvSpPr>
          <p:spPr bwMode="auto">
            <a:xfrm>
              <a:off x="2252663" y="8649372"/>
              <a:ext cx="1155700" cy="339358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tIns="46800" anchor="ctr"/>
            <a:lstStyle/>
            <a:p>
              <a:pPr eaLnBrk="0" latinLnBrk="0" hangingPunct="0">
                <a:buSzPct val="80000"/>
                <a:defRPr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형상상태기록</a:t>
              </a:r>
            </a:p>
          </p:txBody>
        </p:sp>
        <p:sp>
          <p:nvSpPr>
            <p:cNvPr id="227" name="AutoShape 224"/>
            <p:cNvSpPr>
              <a:spLocks noChangeArrowheads="1"/>
            </p:cNvSpPr>
            <p:nvPr/>
          </p:nvSpPr>
          <p:spPr bwMode="auto">
            <a:xfrm>
              <a:off x="3738563" y="8649372"/>
              <a:ext cx="1154112" cy="339358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tIns="46800" anchor="ctr"/>
            <a:lstStyle/>
            <a:p>
              <a:pPr eaLnBrk="0" latinLnBrk="0" hangingPunct="0">
                <a:buSzPct val="80000"/>
                <a:defRPr/>
              </a:pPr>
              <a:r>
                <a:rPr lang="ko-KR" altLang="en-US" sz="1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변경제어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8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형상관리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015855" y="466868"/>
            <a:ext cx="7240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13. </a:t>
            </a:r>
            <a:r>
              <a:rPr lang="ko-KR" altLang="en-US" smtClean="0">
                <a:latin typeface="+mn-ea"/>
                <a:ea typeface="+mn-ea"/>
              </a:rPr>
              <a:t>형상관리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13.3. </a:t>
            </a:r>
            <a:r>
              <a:rPr lang="ko-KR" altLang="en-US" sz="1600" smtClean="0">
                <a:latin typeface="+mn-ea"/>
                <a:ea typeface="+mn-ea"/>
              </a:rPr>
              <a:t>형상관리 활동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sp>
        <p:nvSpPr>
          <p:cNvPr id="209" name="Text Box 50"/>
          <p:cNvSpPr txBox="1">
            <a:spLocks noChangeArrowheads="1"/>
          </p:cNvSpPr>
          <p:nvPr/>
        </p:nvSpPr>
        <p:spPr bwMode="auto">
          <a:xfrm>
            <a:off x="5645562" y="694469"/>
            <a:ext cx="10943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13.3. </a:t>
            </a:r>
            <a:r>
              <a:rPr lang="ko-KR" altLang="en-US" smtClean="0">
                <a:latin typeface="+mn-ea"/>
                <a:ea typeface="+mn-ea"/>
              </a:rPr>
              <a:t>형상관리 활동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404812" y="1657865"/>
            <a:ext cx="6048375" cy="228610"/>
            <a:chOff x="404813" y="1878221"/>
            <a:chExt cx="6048375" cy="228610"/>
          </a:xfrm>
        </p:grpSpPr>
        <p:grpSp>
          <p:nvGrpSpPr>
            <p:cNvPr id="233" name="그룹 23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5" name="그룹 23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38" name="오각형 23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39" name="오각형 23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36" name="직사각형 23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37" name="직사각형 23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3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형상 관리 활동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240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911582"/>
              </p:ext>
            </p:extLst>
          </p:nvPr>
        </p:nvGraphicFramePr>
        <p:xfrm>
          <a:off x="392113" y="2069588"/>
          <a:ext cx="6061073" cy="7169414"/>
        </p:xfrm>
        <a:graphic>
          <a:graphicData uri="http://schemas.openxmlformats.org/drawingml/2006/table">
            <a:tbl>
              <a:tblPr/>
              <a:tblGrid>
                <a:gridCol w="897803"/>
                <a:gridCol w="930770"/>
                <a:gridCol w="1021278"/>
                <a:gridCol w="3211222"/>
              </a:tblGrid>
              <a:tr h="359435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 계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     리     활     동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       부         내        용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714861">
                <a:tc rowSpan="2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수립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형상관리 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계획수립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형상관리 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계획작성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형상관리 계획을 수립함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49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구성 라이브러리 구축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형상관리 계획서에 따라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Baseline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Version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  항목 저장을 위한 구성 라이브러리를 구축함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49347">
                <a:tc rowSpan="5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실행 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통제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형상관리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베이스라인 관리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형상관리 담당자가 프로젝트 형상관리 계획에 따라 식별된 구성 항목에 대하여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Baseline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을 설정하여 관리함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991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빌드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및 배포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형상관리 담당자 및 개발자가 개발 완료한 최종산출물인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구성요소에 대한 실행 모듈을 만들기 위해서 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빌드하고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승인을  받아 제품을 배포함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493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형상상태 보고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형상관리 담당자가 형상관리 상태 전반에 대한 자료를 취합하여 프로젝트 관리자에게 보고함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991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형상감사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형상관리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담당자가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형상관리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현황에 대한 감사를 실시하고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프로젝트관리자에게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보고하며 파악된 문제를 시정하고 프로젝트 종결 시까지 추적함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8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변경관리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프로젝트의 형상항목의 베이스라인을 설정한 후에 발생되는 모든 변경 건에 대해서 변경 요청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변경심의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반영 계획 수립 및 변경 실시의 절차를 통해 변경 관리를 수행함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5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형상관리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13.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015855" y="466868"/>
            <a:ext cx="7240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13. </a:t>
            </a:r>
            <a:r>
              <a:rPr lang="ko-KR" altLang="en-US" smtClean="0">
                <a:latin typeface="+mn-ea"/>
                <a:ea typeface="+mn-ea"/>
              </a:rPr>
              <a:t>형상관리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09" name="Text Box 50"/>
          <p:cNvSpPr txBox="1">
            <a:spLocks noChangeArrowheads="1"/>
          </p:cNvSpPr>
          <p:nvPr/>
        </p:nvSpPr>
        <p:spPr bwMode="auto">
          <a:xfrm>
            <a:off x="4890547" y="694469"/>
            <a:ext cx="184934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13.4. </a:t>
            </a:r>
            <a:r>
              <a:rPr lang="ko-KR" altLang="en-US" smtClean="0">
                <a:latin typeface="+mn-ea"/>
                <a:ea typeface="+mn-ea"/>
              </a:rPr>
              <a:t>형상관리 방안 및 기준선 수립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6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3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13.4. </a:t>
            </a:r>
            <a:r>
              <a:rPr lang="ko-KR" altLang="en-US" sz="1600" smtClean="0">
                <a:latin typeface="+mn-ea"/>
                <a:ea typeface="+mn-ea"/>
              </a:rPr>
              <a:t>형상관리 방안 및 기준선 수립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프로젝트 산출물 간의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무결성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일관성을 유지하기 위해서는 체계적인 형상관리 활동이 수행되어야 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프로젝트 수행 및 무결성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일관성 유지를 위해 꼭 필요한 형상항목을 관리대상 항목으로 선정하고 효율적인 형상관리 체계를 구축하는 것이 중요합니다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프로젝트의 주요 관리대상 요구사항을 기반으로 프로젝트 수행에 필수적인 형상항목의 도출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각 단계별 기준선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(Baseline)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설정을 포함하는 형상관리활동을 계획하고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수행합니다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04812" y="2703625"/>
            <a:ext cx="6048375" cy="228610"/>
            <a:chOff x="404813" y="1878221"/>
            <a:chExt cx="6048375" cy="228610"/>
          </a:xfrm>
        </p:grpSpPr>
        <p:grpSp>
          <p:nvGrpSpPr>
            <p:cNvPr id="18" name="그룹 1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0" name="그룹 1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3" name="오각형 2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4" name="오각형 2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1" name="직사각형 2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2" name="직사각형 2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형상 관리 방안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25" name="직사각형 58"/>
          <p:cNvSpPr>
            <a:spLocks noChangeArrowheads="1"/>
          </p:cNvSpPr>
          <p:nvPr/>
        </p:nvSpPr>
        <p:spPr bwMode="auto">
          <a:xfrm>
            <a:off x="366712" y="5708870"/>
            <a:ext cx="6048375" cy="2639483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654588"/>
              </p:ext>
            </p:extLst>
          </p:nvPr>
        </p:nvGraphicFramePr>
        <p:xfrm>
          <a:off x="471487" y="3141364"/>
          <a:ext cx="5981699" cy="1914546"/>
        </p:xfrm>
        <a:graphic>
          <a:graphicData uri="http://schemas.openxmlformats.org/drawingml/2006/table">
            <a:tbl>
              <a:tblPr/>
              <a:tblGrid>
                <a:gridCol w="1344181"/>
                <a:gridCol w="463751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이행경험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기반의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형상관리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체계</a:t>
                      </a:r>
                    </a:p>
                  </a:txBody>
                  <a:tcPr marL="72000" marR="72000" marT="39691" marB="3969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형상관리 프로세스 및 도구 교육 초기 실시 </a:t>
                      </a:r>
                    </a:p>
                  </a:txBody>
                  <a:tcPr marL="72000" marR="72000" marT="39691" marB="3969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형상항목</a:t>
                      </a:r>
                      <a:b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무결성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</a:p>
                  </a:txBody>
                  <a:tcPr marL="72000" marR="72000" marT="39691" marB="3969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수행에 필수적인 형상항목 도출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요구사항 추적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매트릭스를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통한 순방향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역방향 변경 추적 강화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단계 말 혹은 주요 마일스톤 별 기준선 감사 수행 및  시정조치</a:t>
                      </a:r>
                    </a:p>
                  </a:txBody>
                  <a:tcPr marL="72000" marR="72000" marT="39691" marB="3969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형상관리</a:t>
                      </a:r>
                      <a:b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효율성 극대화</a:t>
                      </a:r>
                    </a:p>
                  </a:txBody>
                  <a:tcPr marL="72000" marR="72000" marT="39691" marB="3969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형상관리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담당자에 대한 백업 체계 구축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형상관리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도구의 적용</a:t>
                      </a:r>
                    </a:p>
                  </a:txBody>
                  <a:tcPr marL="72000" marR="72000" marT="39691" marB="3969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404812" y="5366336"/>
            <a:ext cx="6048375" cy="228610"/>
            <a:chOff x="404813" y="1878221"/>
            <a:chExt cx="6048375" cy="228610"/>
          </a:xfrm>
        </p:grpSpPr>
        <p:grpSp>
          <p:nvGrpSpPr>
            <p:cNvPr id="28" name="그룹 2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30" name="그룹 2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33" name="오각형 3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34" name="오각형 3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31" name="직사각형 3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32" name="직사각형 3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형상 관리 기준선 수립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35" name="Text Box 74"/>
          <p:cNvSpPr txBox="1">
            <a:spLocks noChangeArrowheads="1"/>
          </p:cNvSpPr>
          <p:nvPr/>
        </p:nvSpPr>
        <p:spPr bwMode="auto">
          <a:xfrm>
            <a:off x="512763" y="5899276"/>
            <a:ext cx="582494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기준선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(Baseline)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은 모든 변화의 평가조정과 처리를 체계화한 기술적 통제시점으로 공식 검토 및 승인의 진행 후 고객사의 승인을 득하여 구성기준 문서를 설정하고 이후 형상관리를 합니다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6" name="AutoShape 28"/>
          <p:cNvSpPr>
            <a:spLocks noChangeArrowheads="1"/>
          </p:cNvSpPr>
          <p:nvPr/>
        </p:nvSpPr>
        <p:spPr bwMode="auto">
          <a:xfrm>
            <a:off x="877888" y="7338723"/>
            <a:ext cx="5176837" cy="255587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9C9C9"/>
              </a:gs>
              <a:gs pos="50000">
                <a:srgbClr val="FFFFFF"/>
              </a:gs>
              <a:gs pos="100000">
                <a:srgbClr val="C9C9C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endParaRPr lang="ko-KR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Freeform 29"/>
          <p:cNvSpPr>
            <a:spLocks/>
          </p:cNvSpPr>
          <p:nvPr/>
        </p:nvSpPr>
        <p:spPr bwMode="auto">
          <a:xfrm>
            <a:off x="1822450" y="7303798"/>
            <a:ext cx="165100" cy="304800"/>
          </a:xfrm>
          <a:custGeom>
            <a:avLst/>
            <a:gdLst>
              <a:gd name="T0" fmla="*/ 0 w 99"/>
              <a:gd name="T1" fmla="*/ 0 h 240"/>
              <a:gd name="T2" fmla="*/ 2147483647 w 99"/>
              <a:gd name="T3" fmla="*/ 2147483647 h 240"/>
              <a:gd name="T4" fmla="*/ 2147483647 w 99"/>
              <a:gd name="T5" fmla="*/ 2147483647 h 240"/>
              <a:gd name="T6" fmla="*/ 0 w 99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99"/>
              <a:gd name="T13" fmla="*/ 0 h 240"/>
              <a:gd name="T14" fmla="*/ 99 w 99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" h="240">
                <a:moveTo>
                  <a:pt x="0" y="0"/>
                </a:moveTo>
                <a:lnTo>
                  <a:pt x="99" y="129"/>
                </a:lnTo>
                <a:lnTo>
                  <a:pt x="12" y="240"/>
                </a:lnTo>
                <a:lnTo>
                  <a:pt x="0" y="0"/>
                </a:lnTo>
                <a:close/>
              </a:path>
            </a:pathLst>
          </a:custGeom>
          <a:solidFill>
            <a:srgbClr val="979CA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8" name="AutoShape 30"/>
          <p:cNvSpPr>
            <a:spLocks noChangeArrowheads="1"/>
          </p:cNvSpPr>
          <p:nvPr/>
        </p:nvSpPr>
        <p:spPr bwMode="auto">
          <a:xfrm>
            <a:off x="465138" y="7222835"/>
            <a:ext cx="1479550" cy="485775"/>
          </a:xfrm>
          <a:prstGeom prst="chevron">
            <a:avLst>
              <a:gd name="adj" fmla="val 43552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buSzPct val="80000"/>
              <a:defRPr/>
            </a:pPr>
            <a:endParaRPr lang="ko-KR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9" name="Group 31"/>
          <p:cNvGrpSpPr>
            <a:grpSpLocks/>
          </p:cNvGrpSpPr>
          <p:nvPr/>
        </p:nvGrpSpPr>
        <p:grpSpPr bwMode="auto">
          <a:xfrm>
            <a:off x="1930400" y="7222835"/>
            <a:ext cx="1524000" cy="487363"/>
            <a:chOff x="1639" y="4189"/>
            <a:chExt cx="840" cy="384"/>
          </a:xfrm>
        </p:grpSpPr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2388" y="4253"/>
              <a:ext cx="91" cy="240"/>
            </a:xfrm>
            <a:custGeom>
              <a:avLst/>
              <a:gdLst>
                <a:gd name="T0" fmla="*/ 0 w 99"/>
                <a:gd name="T1" fmla="*/ 0 h 240"/>
                <a:gd name="T2" fmla="*/ 6 w 99"/>
                <a:gd name="T3" fmla="*/ 129 h 240"/>
                <a:gd name="T4" fmla="*/ 6 w 99"/>
                <a:gd name="T5" fmla="*/ 240 h 240"/>
                <a:gd name="T6" fmla="*/ 0 w 99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"/>
                <a:gd name="T13" fmla="*/ 0 h 240"/>
                <a:gd name="T14" fmla="*/ 99 w 99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" h="240">
                  <a:moveTo>
                    <a:pt x="0" y="0"/>
                  </a:moveTo>
                  <a:lnTo>
                    <a:pt x="99" y="129"/>
                  </a:lnTo>
                  <a:lnTo>
                    <a:pt x="12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C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lang="ko-KR" altLang="en-US"/>
            </a:p>
          </p:txBody>
        </p:sp>
        <p:sp>
          <p:nvSpPr>
            <p:cNvPr id="41" name="AutoShape 33"/>
            <p:cNvSpPr>
              <a:spLocks noChangeArrowheads="1"/>
            </p:cNvSpPr>
            <p:nvPr/>
          </p:nvSpPr>
          <p:spPr bwMode="auto">
            <a:xfrm>
              <a:off x="1639" y="4189"/>
              <a:ext cx="816" cy="381"/>
            </a:xfrm>
            <a:prstGeom prst="chevron">
              <a:avLst>
                <a:gd name="adj" fmla="val 2760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latinLnBrk="0" hangingPunct="0">
                <a:buSzPct val="80000"/>
                <a:defRPr/>
              </a:pPr>
              <a:endPara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Freeform 34"/>
          <p:cNvSpPr>
            <a:spLocks/>
          </p:cNvSpPr>
          <p:nvPr/>
        </p:nvSpPr>
        <p:spPr bwMode="auto">
          <a:xfrm>
            <a:off x="4748213" y="7303798"/>
            <a:ext cx="165100" cy="304800"/>
          </a:xfrm>
          <a:custGeom>
            <a:avLst/>
            <a:gdLst>
              <a:gd name="T0" fmla="*/ 0 w 99"/>
              <a:gd name="T1" fmla="*/ 0 h 240"/>
              <a:gd name="T2" fmla="*/ 2147483647 w 99"/>
              <a:gd name="T3" fmla="*/ 2147483647 h 240"/>
              <a:gd name="T4" fmla="*/ 2147483647 w 99"/>
              <a:gd name="T5" fmla="*/ 2147483647 h 240"/>
              <a:gd name="T6" fmla="*/ 0 w 99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99"/>
              <a:gd name="T13" fmla="*/ 0 h 240"/>
              <a:gd name="T14" fmla="*/ 99 w 99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" h="240">
                <a:moveTo>
                  <a:pt x="0" y="0"/>
                </a:moveTo>
                <a:lnTo>
                  <a:pt x="99" y="129"/>
                </a:lnTo>
                <a:lnTo>
                  <a:pt x="12" y="240"/>
                </a:lnTo>
                <a:lnTo>
                  <a:pt x="0" y="0"/>
                </a:lnTo>
                <a:close/>
              </a:path>
            </a:pathLst>
          </a:custGeom>
          <a:solidFill>
            <a:srgbClr val="979CA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3" name="AutoShape 35"/>
          <p:cNvSpPr>
            <a:spLocks noChangeArrowheads="1"/>
          </p:cNvSpPr>
          <p:nvPr/>
        </p:nvSpPr>
        <p:spPr bwMode="auto">
          <a:xfrm>
            <a:off x="3390900" y="7222835"/>
            <a:ext cx="1477963" cy="485775"/>
          </a:xfrm>
          <a:prstGeom prst="chevron">
            <a:avLst>
              <a:gd name="adj" fmla="val 43505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buSzPct val="80000"/>
              <a:defRPr/>
            </a:pPr>
            <a:endParaRPr lang="ko-KR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AutoShape 36"/>
          <p:cNvSpPr>
            <a:spLocks noChangeArrowheads="1"/>
          </p:cNvSpPr>
          <p:nvPr/>
        </p:nvSpPr>
        <p:spPr bwMode="auto">
          <a:xfrm>
            <a:off x="4916488" y="7222835"/>
            <a:ext cx="1479550" cy="485775"/>
          </a:xfrm>
          <a:prstGeom prst="chevron">
            <a:avLst>
              <a:gd name="adj" fmla="val 43552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buSzPct val="80000"/>
              <a:defRPr/>
            </a:pPr>
            <a:endParaRPr lang="ko-KR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500063" y="7764173"/>
            <a:ext cx="5868987" cy="365125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0" latinLnBrk="0" hangingPunct="0">
              <a:buSzPct val="80000"/>
              <a:defRPr/>
            </a:pPr>
            <a:endParaRPr lang="ko-KR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Group 46"/>
          <p:cNvGrpSpPr>
            <a:grpSpLocks/>
          </p:cNvGrpSpPr>
          <p:nvPr/>
        </p:nvGrpSpPr>
        <p:grpSpPr bwMode="auto">
          <a:xfrm>
            <a:off x="1827213" y="6938673"/>
            <a:ext cx="238125" cy="280987"/>
            <a:chOff x="3458" y="3159"/>
            <a:chExt cx="150" cy="160"/>
          </a:xfrm>
        </p:grpSpPr>
        <p:sp>
          <p:nvSpPr>
            <p:cNvPr id="47" name="Oval 47"/>
            <p:cNvSpPr>
              <a:spLocks noChangeArrowheads="1"/>
            </p:cNvSpPr>
            <p:nvPr/>
          </p:nvSpPr>
          <p:spPr bwMode="auto">
            <a:xfrm rot="5400000">
              <a:off x="3458" y="3169"/>
              <a:ext cx="150" cy="150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AutoShape 48"/>
            <p:cNvSpPr>
              <a:spLocks noChangeArrowheads="1"/>
            </p:cNvSpPr>
            <p:nvPr/>
          </p:nvSpPr>
          <p:spPr bwMode="auto">
            <a:xfrm rot="5400000">
              <a:off x="3460" y="3184"/>
              <a:ext cx="147" cy="96"/>
            </a:xfrm>
            <a:prstGeom prst="rightArrow">
              <a:avLst>
                <a:gd name="adj1" fmla="val 53843"/>
                <a:gd name="adj2" fmla="val 61378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ctr" rotWithShape="0">
                <a:srgbClr val="5F5F5F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9" name="Group 49"/>
          <p:cNvGrpSpPr>
            <a:grpSpLocks/>
          </p:cNvGrpSpPr>
          <p:nvPr/>
        </p:nvGrpSpPr>
        <p:grpSpPr bwMode="auto">
          <a:xfrm>
            <a:off x="3316288" y="6938673"/>
            <a:ext cx="238125" cy="280987"/>
            <a:chOff x="3458" y="3159"/>
            <a:chExt cx="150" cy="160"/>
          </a:xfrm>
        </p:grpSpPr>
        <p:sp>
          <p:nvSpPr>
            <p:cNvPr id="50" name="Oval 50"/>
            <p:cNvSpPr>
              <a:spLocks noChangeArrowheads="1"/>
            </p:cNvSpPr>
            <p:nvPr/>
          </p:nvSpPr>
          <p:spPr bwMode="auto">
            <a:xfrm rot="5400000">
              <a:off x="3458" y="3169"/>
              <a:ext cx="150" cy="150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AutoShape 51"/>
            <p:cNvSpPr>
              <a:spLocks noChangeArrowheads="1"/>
            </p:cNvSpPr>
            <p:nvPr/>
          </p:nvSpPr>
          <p:spPr bwMode="auto">
            <a:xfrm rot="5400000">
              <a:off x="3460" y="3184"/>
              <a:ext cx="147" cy="96"/>
            </a:xfrm>
            <a:prstGeom prst="rightArrow">
              <a:avLst>
                <a:gd name="adj1" fmla="val 53843"/>
                <a:gd name="adj2" fmla="val 61378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ctr" rotWithShape="0">
                <a:srgbClr val="5F5F5F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2" name="Group 52"/>
          <p:cNvGrpSpPr>
            <a:grpSpLocks/>
          </p:cNvGrpSpPr>
          <p:nvPr/>
        </p:nvGrpSpPr>
        <p:grpSpPr bwMode="auto">
          <a:xfrm>
            <a:off x="4781550" y="6938673"/>
            <a:ext cx="238125" cy="280987"/>
            <a:chOff x="3458" y="3159"/>
            <a:chExt cx="150" cy="160"/>
          </a:xfrm>
        </p:grpSpPr>
        <p:sp>
          <p:nvSpPr>
            <p:cNvPr id="53" name="Oval 53"/>
            <p:cNvSpPr>
              <a:spLocks noChangeArrowheads="1"/>
            </p:cNvSpPr>
            <p:nvPr/>
          </p:nvSpPr>
          <p:spPr bwMode="auto">
            <a:xfrm rot="5400000">
              <a:off x="3458" y="3169"/>
              <a:ext cx="150" cy="150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AutoShape 54"/>
            <p:cNvSpPr>
              <a:spLocks noChangeArrowheads="1"/>
            </p:cNvSpPr>
            <p:nvPr/>
          </p:nvSpPr>
          <p:spPr bwMode="auto">
            <a:xfrm rot="5400000">
              <a:off x="3460" y="3184"/>
              <a:ext cx="147" cy="96"/>
            </a:xfrm>
            <a:prstGeom prst="rightArrow">
              <a:avLst>
                <a:gd name="adj1" fmla="val 53843"/>
                <a:gd name="adj2" fmla="val 61378"/>
              </a:avLst>
            </a:prstGeom>
            <a:solidFill>
              <a:schemeClr val="bg1"/>
            </a:solidFill>
            <a:ln>
              <a:noFill/>
            </a:ln>
            <a:effectLst>
              <a:outerShdw dist="12700" dir="5400000" algn="ctr" rotWithShape="0">
                <a:srgbClr val="5F5F5F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5" name="Line 58"/>
          <p:cNvSpPr>
            <a:spLocks noChangeShapeType="1"/>
          </p:cNvSpPr>
          <p:nvPr/>
        </p:nvSpPr>
        <p:spPr bwMode="auto">
          <a:xfrm flipV="1">
            <a:off x="1944688" y="7249823"/>
            <a:ext cx="0" cy="871537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6" name="Line 59"/>
          <p:cNvSpPr>
            <a:spLocks noChangeShapeType="1"/>
          </p:cNvSpPr>
          <p:nvPr/>
        </p:nvSpPr>
        <p:spPr bwMode="auto">
          <a:xfrm flipV="1">
            <a:off x="3425825" y="7256173"/>
            <a:ext cx="0" cy="871537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" name="Line 60"/>
          <p:cNvSpPr>
            <a:spLocks noChangeShapeType="1"/>
          </p:cNvSpPr>
          <p:nvPr/>
        </p:nvSpPr>
        <p:spPr bwMode="auto">
          <a:xfrm flipV="1">
            <a:off x="4900613" y="7243473"/>
            <a:ext cx="0" cy="873125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00188" y="6687848"/>
            <a:ext cx="787400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0" latinLnBrk="0" hangingPunct="0">
              <a:defRPr/>
            </a:pPr>
            <a:r>
              <a:rPr kumimoji="0" lang="ko-KR" altLang="en-US" sz="1200" b="1" i="1">
                <a:latin typeface="+mj-lt"/>
              </a:rPr>
              <a:t>공식검토</a:t>
            </a:r>
            <a:endParaRPr kumimoji="0" lang="ko-KR" altLang="en-US" sz="1200" b="1" i="1" dirty="0">
              <a:latin typeface="+mj-l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036888" y="6689435"/>
            <a:ext cx="787400" cy="277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0" latinLnBrk="0" hangingPunct="0">
              <a:defRPr/>
            </a:pPr>
            <a:r>
              <a:rPr kumimoji="0" lang="ko-KR" altLang="en-US" sz="1200" b="1" i="1">
                <a:latin typeface="+mj-lt"/>
              </a:rPr>
              <a:t>공식검토</a:t>
            </a:r>
            <a:endParaRPr kumimoji="0" lang="ko-KR" altLang="en-US" sz="1200" b="1" i="1" dirty="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6275" y="6678323"/>
            <a:ext cx="787400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0" latinLnBrk="0" hangingPunct="0">
              <a:defRPr/>
            </a:pPr>
            <a:r>
              <a:rPr kumimoji="0" lang="ko-KR" altLang="en-US" sz="1200" b="1" i="1">
                <a:latin typeface="+mj-lt"/>
              </a:rPr>
              <a:t>공식검토</a:t>
            </a:r>
            <a:endParaRPr kumimoji="0" lang="ko-KR" altLang="en-US" sz="1200" b="1" i="1" dirty="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71550" y="7356185"/>
            <a:ext cx="485775" cy="277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>
              <a:defRPr/>
            </a:pPr>
            <a:r>
              <a:rPr kumimoji="0" lang="ko-KR" altLang="en-US" sz="1200" b="1">
                <a:latin typeface="+mj-lt"/>
              </a:rPr>
              <a:t>분석</a:t>
            </a:r>
            <a:endParaRPr kumimoji="0" lang="ko-KR" altLang="en-US" sz="1200" b="1" dirty="0">
              <a:latin typeface="+mj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22525" y="7318085"/>
            <a:ext cx="4873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>
              <a:defRPr/>
            </a:pPr>
            <a:r>
              <a:rPr kumimoji="0" lang="ko-KR" altLang="en-US" sz="1200" b="1">
                <a:latin typeface="+mj-lt"/>
              </a:rPr>
              <a:t>설계</a:t>
            </a:r>
            <a:endParaRPr kumimoji="0" lang="ko-KR" altLang="en-US" sz="1200" b="1" dirty="0">
              <a:latin typeface="+mj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98900" y="7318085"/>
            <a:ext cx="485775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>
              <a:defRPr/>
            </a:pPr>
            <a:r>
              <a:rPr kumimoji="0" lang="ko-KR" altLang="en-US" sz="1200" b="1">
                <a:latin typeface="+mj-lt"/>
              </a:rPr>
              <a:t>개발</a:t>
            </a:r>
            <a:endParaRPr kumimoji="0" lang="ko-KR" altLang="en-US" sz="1200" b="1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73688" y="7308560"/>
            <a:ext cx="485775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>
              <a:defRPr/>
            </a:pPr>
            <a:r>
              <a:rPr kumimoji="0" lang="ko-KR" altLang="en-US" sz="1200" b="1">
                <a:latin typeface="+mj-lt"/>
              </a:rPr>
              <a:t>구현</a:t>
            </a:r>
            <a:endParaRPr kumimoji="0" lang="ko-KR" altLang="en-US" sz="1200" b="1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4063" y="7808623"/>
            <a:ext cx="936625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>
              <a:defRPr/>
            </a:pPr>
            <a:r>
              <a:rPr kumimoji="0" lang="ko-KR" altLang="en-US" sz="1200" b="1">
                <a:latin typeface="+mj-lt"/>
              </a:rPr>
              <a:t>분석기준선</a:t>
            </a:r>
            <a:endParaRPr kumimoji="0" lang="ko-KR" altLang="en-US" sz="1200" b="1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93925" y="7808623"/>
            <a:ext cx="93821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>
              <a:defRPr/>
            </a:pPr>
            <a:r>
              <a:rPr kumimoji="0" lang="ko-KR" altLang="en-US" sz="1200" b="1">
                <a:latin typeface="+mj-lt"/>
              </a:rPr>
              <a:t>설계기준선</a:t>
            </a:r>
            <a:endParaRPr kumimoji="0" lang="ko-KR" altLang="en-US" sz="1200" b="1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60738" y="7808623"/>
            <a:ext cx="1552575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>
              <a:defRPr/>
            </a:pPr>
            <a:r>
              <a:rPr kumimoji="0" lang="ko-KR" altLang="en-US" sz="1200" b="1">
                <a:latin typeface="+mj-lt"/>
              </a:rPr>
              <a:t>개발 및 통합 기준선</a:t>
            </a:r>
            <a:endParaRPr kumimoji="0" lang="ko-KR" altLang="en-US" sz="1200" b="1" dirty="0"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194300" y="7822910"/>
            <a:ext cx="938213" cy="277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>
              <a:defRPr/>
            </a:pPr>
            <a:r>
              <a:rPr kumimoji="0" lang="ko-KR" altLang="en-US" sz="1200" b="1">
                <a:latin typeface="+mj-lt"/>
              </a:rPr>
              <a:t>제품기준선</a:t>
            </a:r>
            <a:endParaRPr kumimoji="0" lang="ko-KR" altLang="en-US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49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문서관리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015855" y="466868"/>
            <a:ext cx="7240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14. </a:t>
            </a:r>
            <a:r>
              <a:rPr lang="ko-KR" altLang="en-US" smtClean="0">
                <a:latin typeface="+mn-ea"/>
                <a:ea typeface="+mn-ea"/>
              </a:rPr>
              <a:t>문서관리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14. </a:t>
            </a:r>
            <a:r>
              <a:rPr lang="ko-KR" altLang="en-US" sz="1600" smtClean="0">
                <a:latin typeface="+mn-ea"/>
                <a:ea typeface="+mn-ea"/>
              </a:rPr>
              <a:t>문서관리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14.1. </a:t>
            </a:r>
            <a:r>
              <a:rPr lang="ko-KR" altLang="en-US" sz="1600" smtClean="0">
                <a:latin typeface="+mn-ea"/>
                <a:ea typeface="+mn-ea"/>
              </a:rPr>
              <a:t>문서관리 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사업수행 중 발생하는 산출물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보고서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사업관리문서의 모든 문서에 대해서 관리 표준프로세스를 수립하여 체계를 확립하고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저장소 및 버전관리를 활용하여 문서의 효율적인 관리와 정확한 사용을 보장합니다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9" name="Text Box 50"/>
          <p:cNvSpPr txBox="1">
            <a:spLocks noChangeArrowheads="1"/>
          </p:cNvSpPr>
          <p:nvPr/>
        </p:nvSpPr>
        <p:spPr bwMode="auto">
          <a:xfrm>
            <a:off x="5759374" y="694469"/>
            <a:ext cx="98052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14.1. </a:t>
            </a:r>
            <a:r>
              <a:rPr lang="ko-KR" altLang="en-US" smtClean="0">
                <a:latin typeface="+mn-ea"/>
                <a:ea typeface="+mn-ea"/>
              </a:rPr>
              <a:t>문서화 방안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404812" y="2380247"/>
            <a:ext cx="6048375" cy="228610"/>
            <a:chOff x="404813" y="1878221"/>
            <a:chExt cx="6048375" cy="228610"/>
          </a:xfrm>
        </p:grpSpPr>
        <p:grpSp>
          <p:nvGrpSpPr>
            <p:cNvPr id="105" name="그룹 104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07" name="그룹 106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10" name="오각형 109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11" name="오각형 110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08" name="직사각형 107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09" name="직사각형 108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06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문서 표준화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12" name="직사각형 58"/>
          <p:cNvSpPr>
            <a:spLocks noChangeArrowheads="1"/>
          </p:cNvSpPr>
          <p:nvPr/>
        </p:nvSpPr>
        <p:spPr bwMode="auto">
          <a:xfrm>
            <a:off x="404813" y="2812428"/>
            <a:ext cx="6048375" cy="657925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113" name="Rectangle 1317"/>
          <p:cNvSpPr>
            <a:spLocks noChangeArrowheads="1"/>
          </p:cNvSpPr>
          <p:nvPr/>
        </p:nvSpPr>
        <p:spPr bwMode="auto">
          <a:xfrm>
            <a:off x="652463" y="3120954"/>
            <a:ext cx="5464175" cy="1231900"/>
          </a:xfrm>
          <a:prstGeom prst="rect">
            <a:avLst/>
          </a:prstGeom>
          <a:solidFill>
            <a:srgbClr val="E7F4F5"/>
          </a:solidFill>
          <a:ln w="3175">
            <a:solidFill>
              <a:schemeClr val="bg2"/>
            </a:solidFill>
            <a:prstDash val="dash"/>
            <a:miter lim="800000"/>
            <a:headEnd/>
            <a:tailEnd/>
          </a:ln>
        </p:spPr>
        <p:txBody>
          <a:bodyPr wrap="none" lIns="54000" r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endParaRPr lang="ko-KR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4" name="Rectangle 1318"/>
          <p:cNvSpPr>
            <a:spLocks noChangeArrowheads="1"/>
          </p:cNvSpPr>
          <p:nvPr/>
        </p:nvSpPr>
        <p:spPr bwMode="auto">
          <a:xfrm>
            <a:off x="1724025" y="3614667"/>
            <a:ext cx="11906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 marL="190500" indent="-1905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Clr>
                <a:srgbClr val="CC6600"/>
              </a:buClr>
              <a:buSzPct val="80000"/>
              <a:buFont typeface="Wingdings" panose="05000000000000000000" pitchFamily="2" charset="2"/>
              <a:buChar char="à"/>
            </a:pPr>
            <a:r>
              <a:rPr lang="ko-KR" altLang="en-US" sz="900" dirty="0">
                <a:solidFill>
                  <a:srgbClr val="33669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문서작성지침</a:t>
            </a:r>
          </a:p>
          <a:p>
            <a:pPr eaLnBrk="1" latinLnBrk="0" hangingPunct="1">
              <a:buClr>
                <a:srgbClr val="CC6600"/>
              </a:buClr>
              <a:buSzPct val="80000"/>
              <a:buFont typeface="Wingdings" panose="05000000000000000000" pitchFamily="2" charset="2"/>
              <a:buChar char="à"/>
            </a:pPr>
            <a:r>
              <a:rPr lang="ko-KR" altLang="en-US" sz="900" dirty="0">
                <a:solidFill>
                  <a:srgbClr val="33669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문서규격</a:t>
            </a:r>
          </a:p>
        </p:txBody>
      </p:sp>
      <p:sp>
        <p:nvSpPr>
          <p:cNvPr id="115" name="Rectangle 1319"/>
          <p:cNvSpPr>
            <a:spLocks noChangeArrowheads="1"/>
          </p:cNvSpPr>
          <p:nvPr/>
        </p:nvSpPr>
        <p:spPr bwMode="auto">
          <a:xfrm>
            <a:off x="5183188" y="4141717"/>
            <a:ext cx="78226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  <a:buFont typeface="Wingdings" panose="05000000000000000000" pitchFamily="2" charset="2"/>
              <a:buNone/>
            </a:pPr>
            <a:r>
              <a:rPr lang="ko-KR" altLang="en-US" sz="1100" dirty="0">
                <a:solidFill>
                  <a:schemeClr val="bg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문서관리 체계</a:t>
            </a:r>
          </a:p>
        </p:txBody>
      </p:sp>
      <p:sp>
        <p:nvSpPr>
          <p:cNvPr id="116" name="Rectangle 1320"/>
          <p:cNvSpPr>
            <a:spLocks noChangeArrowheads="1"/>
          </p:cNvSpPr>
          <p:nvPr/>
        </p:nvSpPr>
        <p:spPr bwMode="auto">
          <a:xfrm>
            <a:off x="2768600" y="3614667"/>
            <a:ext cx="1331913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 marL="190500" indent="-1905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Clr>
                <a:srgbClr val="CC6600"/>
              </a:buClr>
              <a:buSzPct val="80000"/>
              <a:buFont typeface="Wingdings" panose="05000000000000000000" pitchFamily="2" charset="2"/>
              <a:buChar char="à"/>
            </a:pPr>
            <a:r>
              <a:rPr lang="ko-KR" altLang="en-US" sz="900" dirty="0">
                <a:solidFill>
                  <a:srgbClr val="33669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고유 문서번호</a:t>
            </a:r>
          </a:p>
          <a:p>
            <a:pPr eaLnBrk="1" latinLnBrk="0" hangingPunct="1">
              <a:buClr>
                <a:srgbClr val="CC6600"/>
              </a:buClr>
              <a:buSzPct val="80000"/>
              <a:buFont typeface="Wingdings" panose="05000000000000000000" pitchFamily="2" charset="2"/>
              <a:buChar char="à"/>
            </a:pPr>
            <a:r>
              <a:rPr lang="ko-KR" altLang="en-US" sz="900" dirty="0">
                <a:solidFill>
                  <a:srgbClr val="33669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 번호</a:t>
            </a:r>
          </a:p>
          <a:p>
            <a:pPr eaLnBrk="1" latinLnBrk="0" hangingPunct="1">
              <a:buClr>
                <a:srgbClr val="CC6600"/>
              </a:buClr>
              <a:buSzPct val="80000"/>
              <a:buFont typeface="Wingdings" panose="05000000000000000000" pitchFamily="2" charset="2"/>
              <a:buChar char="à"/>
            </a:pPr>
            <a:r>
              <a:rPr lang="ko-KR" altLang="en-US" sz="900" dirty="0">
                <a:solidFill>
                  <a:srgbClr val="33669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사본 번호</a:t>
            </a:r>
          </a:p>
          <a:p>
            <a:pPr eaLnBrk="1" latinLnBrk="0" hangingPunct="1">
              <a:buClr>
                <a:srgbClr val="CC6600"/>
              </a:buClr>
              <a:buSzPct val="80000"/>
              <a:buFont typeface="Wingdings" panose="05000000000000000000" pitchFamily="2" charset="2"/>
              <a:buChar char="à"/>
            </a:pPr>
            <a:r>
              <a:rPr lang="ko-KR" altLang="en-US" sz="900" dirty="0">
                <a:solidFill>
                  <a:srgbClr val="33669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레벨</a:t>
            </a:r>
          </a:p>
        </p:txBody>
      </p:sp>
      <p:sp>
        <p:nvSpPr>
          <p:cNvPr id="117" name="Rectangle 1321"/>
          <p:cNvSpPr>
            <a:spLocks noChangeArrowheads="1"/>
          </p:cNvSpPr>
          <p:nvPr/>
        </p:nvSpPr>
        <p:spPr bwMode="auto">
          <a:xfrm>
            <a:off x="3843338" y="3614667"/>
            <a:ext cx="11938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 marL="190500" indent="-1905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Clr>
                <a:srgbClr val="CC6600"/>
              </a:buClr>
              <a:buSzPct val="80000"/>
              <a:buFont typeface="Wingdings" panose="05000000000000000000" pitchFamily="2" charset="2"/>
              <a:buChar char="à"/>
            </a:pPr>
            <a:r>
              <a:rPr lang="ko-KR" altLang="en-US" sz="900" dirty="0">
                <a:solidFill>
                  <a:srgbClr val="33669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발주처의 최종 승인</a:t>
            </a:r>
            <a:r>
              <a:rPr lang="en-US" altLang="ko-KR" sz="900" dirty="0">
                <a:solidFill>
                  <a:srgbClr val="33669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900" dirty="0">
                <a:solidFill>
                  <a:srgbClr val="33669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개정</a:t>
            </a:r>
          </a:p>
          <a:p>
            <a:pPr eaLnBrk="1" latinLnBrk="0" hangingPunct="1">
              <a:buClr>
                <a:srgbClr val="CC6600"/>
              </a:buClr>
              <a:buSzPct val="80000"/>
              <a:buFont typeface="Wingdings" panose="05000000000000000000" pitchFamily="2" charset="2"/>
              <a:buNone/>
            </a:pPr>
            <a:endParaRPr lang="en-US" altLang="ko-KR" sz="900" dirty="0">
              <a:solidFill>
                <a:srgbClr val="33669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8" name="Rectangle 1322"/>
          <p:cNvSpPr>
            <a:spLocks noChangeArrowheads="1"/>
          </p:cNvSpPr>
          <p:nvPr/>
        </p:nvSpPr>
        <p:spPr bwMode="auto">
          <a:xfrm>
            <a:off x="4892675" y="3614667"/>
            <a:ext cx="1098550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 marL="190500" indent="-1905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Clr>
                <a:srgbClr val="CC6600"/>
              </a:buClr>
              <a:buSzPct val="80000"/>
              <a:buFont typeface="Wingdings" panose="05000000000000000000" pitchFamily="2" charset="2"/>
              <a:buChar char="à"/>
            </a:pPr>
            <a:r>
              <a:rPr lang="ko-KR" altLang="en-US" sz="900" dirty="0">
                <a:solidFill>
                  <a:srgbClr val="33669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완성된 문서 보관</a:t>
            </a:r>
          </a:p>
          <a:p>
            <a:pPr eaLnBrk="1" latinLnBrk="0" hangingPunct="1">
              <a:buClr>
                <a:srgbClr val="CC6600"/>
              </a:buClr>
              <a:buSzPct val="80000"/>
              <a:buFont typeface="Wingdings" panose="05000000000000000000" pitchFamily="2" charset="2"/>
              <a:buChar char="à"/>
            </a:pPr>
            <a:r>
              <a:rPr lang="ko-KR" altLang="en-US" sz="900" dirty="0">
                <a:solidFill>
                  <a:srgbClr val="33669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 관리</a:t>
            </a:r>
          </a:p>
        </p:txBody>
      </p:sp>
      <p:pic>
        <p:nvPicPr>
          <p:cNvPr id="119" name="Picture 1323" descr="화살표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3182867"/>
            <a:ext cx="123031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1324" descr="화살표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3182867"/>
            <a:ext cx="122872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1325" descr="화살표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3182867"/>
            <a:ext cx="123031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1326" descr="화살표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88" y="3187629"/>
            <a:ext cx="1176337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Rectangle 1327"/>
          <p:cNvSpPr>
            <a:spLocks noChangeArrowheads="1"/>
          </p:cNvSpPr>
          <p:nvPr/>
        </p:nvSpPr>
        <p:spPr bwMode="auto">
          <a:xfrm>
            <a:off x="5238750" y="3214617"/>
            <a:ext cx="9271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defTabSz="10541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541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541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541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541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보관</a:t>
            </a:r>
          </a:p>
        </p:txBody>
      </p:sp>
      <p:sp>
        <p:nvSpPr>
          <p:cNvPr id="124" name="Rectangle 1328"/>
          <p:cNvSpPr>
            <a:spLocks noChangeArrowheads="1"/>
          </p:cNvSpPr>
          <p:nvPr/>
        </p:nvSpPr>
        <p:spPr bwMode="auto">
          <a:xfrm>
            <a:off x="3294063" y="3214617"/>
            <a:ext cx="9271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defTabSz="10541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541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541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541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541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식별</a:t>
            </a:r>
          </a:p>
        </p:txBody>
      </p:sp>
      <p:sp>
        <p:nvSpPr>
          <p:cNvPr id="125" name="Rectangle 1329"/>
          <p:cNvSpPr>
            <a:spLocks noChangeArrowheads="1"/>
          </p:cNvSpPr>
          <p:nvPr/>
        </p:nvSpPr>
        <p:spPr bwMode="auto">
          <a:xfrm>
            <a:off x="4156075" y="3214617"/>
            <a:ext cx="9286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defTabSz="10541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541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541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541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541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승인</a:t>
            </a:r>
            <a:r>
              <a:rPr lang="en-US" altLang="ko-KR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개정</a:t>
            </a:r>
          </a:p>
        </p:txBody>
      </p:sp>
      <p:sp>
        <p:nvSpPr>
          <p:cNvPr id="126" name="Rectangle 1330"/>
          <p:cNvSpPr>
            <a:spLocks noChangeArrowheads="1"/>
          </p:cNvSpPr>
          <p:nvPr/>
        </p:nvSpPr>
        <p:spPr bwMode="auto">
          <a:xfrm>
            <a:off x="2214563" y="3214617"/>
            <a:ext cx="9271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defTabSz="10541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541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541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541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541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표준화</a:t>
            </a:r>
          </a:p>
        </p:txBody>
      </p:sp>
      <p:grpSp>
        <p:nvGrpSpPr>
          <p:cNvPr id="127" name="Group 1331"/>
          <p:cNvGrpSpPr>
            <a:grpSpLocks/>
          </p:cNvGrpSpPr>
          <p:nvPr/>
        </p:nvGrpSpPr>
        <p:grpSpPr bwMode="auto">
          <a:xfrm>
            <a:off x="2847975" y="4087742"/>
            <a:ext cx="860425" cy="612775"/>
            <a:chOff x="2370" y="4271"/>
            <a:chExt cx="942" cy="1069"/>
          </a:xfrm>
        </p:grpSpPr>
        <p:sp>
          <p:nvSpPr>
            <p:cNvPr id="128" name="Freeform 1332"/>
            <p:cNvSpPr>
              <a:spLocks/>
            </p:cNvSpPr>
            <p:nvPr/>
          </p:nvSpPr>
          <p:spPr bwMode="auto">
            <a:xfrm>
              <a:off x="2639" y="4270"/>
              <a:ext cx="673" cy="576"/>
            </a:xfrm>
            <a:custGeom>
              <a:avLst/>
              <a:gdLst>
                <a:gd name="T0" fmla="*/ 612 w 643"/>
                <a:gd name="T1" fmla="*/ 786 h 551"/>
                <a:gd name="T2" fmla="*/ 171 w 643"/>
                <a:gd name="T3" fmla="*/ 527 h 551"/>
                <a:gd name="T4" fmla="*/ 276 w 643"/>
                <a:gd name="T5" fmla="*/ 563 h 551"/>
                <a:gd name="T6" fmla="*/ 1 w 643"/>
                <a:gd name="T7" fmla="*/ 625 h 551"/>
                <a:gd name="T8" fmla="*/ 0 w 643"/>
                <a:gd name="T9" fmla="*/ 284 h 551"/>
                <a:gd name="T10" fmla="*/ 67 w 643"/>
                <a:gd name="T11" fmla="*/ 411 h 551"/>
                <a:gd name="T12" fmla="*/ 612 w 643"/>
                <a:gd name="T13" fmla="*/ 786 h 5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43" h="551">
                  <a:moveTo>
                    <a:pt x="424" y="551"/>
                  </a:moveTo>
                  <a:cubicBezTo>
                    <a:pt x="604" y="71"/>
                    <a:pt x="249" y="187"/>
                    <a:pt x="118" y="369"/>
                  </a:cubicBezTo>
                  <a:lnTo>
                    <a:pt x="192" y="395"/>
                  </a:lnTo>
                  <a:lnTo>
                    <a:pt x="1" y="437"/>
                  </a:lnTo>
                  <a:lnTo>
                    <a:pt x="0" y="200"/>
                  </a:lnTo>
                  <a:lnTo>
                    <a:pt x="47" y="288"/>
                  </a:lnTo>
                  <a:cubicBezTo>
                    <a:pt x="252" y="0"/>
                    <a:pt x="643" y="74"/>
                    <a:pt x="424" y="551"/>
                  </a:cubicBezTo>
                  <a:close/>
                </a:path>
              </a:pathLst>
            </a:custGeom>
            <a:gradFill rotWithShape="0">
              <a:gsLst>
                <a:gs pos="0">
                  <a:srgbClr val="0073AC"/>
                </a:gs>
                <a:gs pos="100000">
                  <a:srgbClr val="A9D0E3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7FCEFF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sq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54000" rIns="54000" anchor="ctr"/>
            <a:lstStyle/>
            <a:p>
              <a:endParaRPr lang="ko-KR" altLang="en-US"/>
            </a:p>
          </p:txBody>
        </p:sp>
        <p:sp>
          <p:nvSpPr>
            <p:cNvPr id="129" name="Freeform 1333"/>
            <p:cNvSpPr>
              <a:spLocks/>
            </p:cNvSpPr>
            <p:nvPr/>
          </p:nvSpPr>
          <p:spPr bwMode="auto">
            <a:xfrm flipH="1" flipV="1">
              <a:off x="2370" y="4763"/>
              <a:ext cx="673" cy="576"/>
            </a:xfrm>
            <a:custGeom>
              <a:avLst/>
              <a:gdLst>
                <a:gd name="T0" fmla="*/ 641 w 643"/>
                <a:gd name="T1" fmla="*/ 822 h 551"/>
                <a:gd name="T2" fmla="*/ 179 w 643"/>
                <a:gd name="T3" fmla="*/ 551 h 551"/>
                <a:gd name="T4" fmla="*/ 289 w 643"/>
                <a:gd name="T5" fmla="*/ 589 h 551"/>
                <a:gd name="T6" fmla="*/ 1 w 643"/>
                <a:gd name="T7" fmla="*/ 653 h 551"/>
                <a:gd name="T8" fmla="*/ 0 w 643"/>
                <a:gd name="T9" fmla="*/ 297 h 551"/>
                <a:gd name="T10" fmla="*/ 70 w 643"/>
                <a:gd name="T11" fmla="*/ 430 h 551"/>
                <a:gd name="T12" fmla="*/ 641 w 643"/>
                <a:gd name="T13" fmla="*/ 822 h 5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3"/>
                <a:gd name="T22" fmla="*/ 0 h 551"/>
                <a:gd name="T23" fmla="*/ 643 w 643"/>
                <a:gd name="T24" fmla="*/ 551 h 5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3" h="551">
                  <a:moveTo>
                    <a:pt x="424" y="551"/>
                  </a:moveTo>
                  <a:cubicBezTo>
                    <a:pt x="604" y="71"/>
                    <a:pt x="249" y="187"/>
                    <a:pt x="118" y="369"/>
                  </a:cubicBezTo>
                  <a:lnTo>
                    <a:pt x="192" y="395"/>
                  </a:lnTo>
                  <a:lnTo>
                    <a:pt x="1" y="437"/>
                  </a:lnTo>
                  <a:lnTo>
                    <a:pt x="0" y="200"/>
                  </a:lnTo>
                  <a:lnTo>
                    <a:pt x="47" y="288"/>
                  </a:lnTo>
                  <a:cubicBezTo>
                    <a:pt x="252" y="0"/>
                    <a:pt x="643" y="74"/>
                    <a:pt x="424" y="551"/>
                  </a:cubicBezTo>
                  <a:close/>
                </a:path>
              </a:pathLst>
            </a:custGeom>
            <a:gradFill rotWithShape="0">
              <a:gsLst>
                <a:gs pos="0">
                  <a:srgbClr val="0073AC"/>
                </a:gs>
                <a:gs pos="100000">
                  <a:srgbClr val="A9D0E3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7FCEFF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lIns="54000" rIns="54000" anchor="ctr"/>
            <a:lstStyle/>
            <a:p>
              <a:endParaRPr lang="ko-KR" altLang="en-US"/>
            </a:p>
          </p:txBody>
        </p:sp>
      </p:grpSp>
      <p:sp>
        <p:nvSpPr>
          <p:cNvPr id="130" name="Rectangle 1334"/>
          <p:cNvSpPr>
            <a:spLocks noChangeArrowheads="1"/>
          </p:cNvSpPr>
          <p:nvPr/>
        </p:nvSpPr>
        <p:spPr bwMode="auto">
          <a:xfrm>
            <a:off x="557213" y="4171879"/>
            <a:ext cx="145663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산출물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사업관리문서</a:t>
            </a:r>
          </a:p>
        </p:txBody>
      </p:sp>
      <p:sp>
        <p:nvSpPr>
          <p:cNvPr id="131" name="AutoShape 1335"/>
          <p:cNvSpPr>
            <a:spLocks noChangeArrowheads="1"/>
          </p:cNvSpPr>
          <p:nvPr/>
        </p:nvSpPr>
        <p:spPr bwMode="auto">
          <a:xfrm>
            <a:off x="796925" y="4014717"/>
            <a:ext cx="792163" cy="176212"/>
          </a:xfrm>
          <a:prstGeom prst="bevel">
            <a:avLst>
              <a:gd name="adj" fmla="val 4569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r>
              <a:rPr lang="en-US" altLang="ko-KR" sz="900" dirty="0">
                <a:solidFill>
                  <a:srgbClr val="00669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dirty="0">
                <a:solidFill>
                  <a:srgbClr val="00669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 종류</a:t>
            </a:r>
          </a:p>
        </p:txBody>
      </p:sp>
      <p:grpSp>
        <p:nvGrpSpPr>
          <p:cNvPr id="132" name="Group 1345"/>
          <p:cNvGrpSpPr>
            <a:grpSpLocks/>
          </p:cNvGrpSpPr>
          <p:nvPr/>
        </p:nvGrpSpPr>
        <p:grpSpPr bwMode="auto">
          <a:xfrm>
            <a:off x="674688" y="3228904"/>
            <a:ext cx="812800" cy="790575"/>
            <a:chOff x="-745" y="2310"/>
            <a:chExt cx="512" cy="507"/>
          </a:xfrm>
        </p:grpSpPr>
        <p:pic>
          <p:nvPicPr>
            <p:cNvPr id="133" name="Picture 1346" descr="디스켓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44" y="2388"/>
              <a:ext cx="410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1347" descr="파일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07" y="2358"/>
              <a:ext cx="27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" name="Picture 1348" descr="파일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02" y="2406"/>
              <a:ext cx="27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1349" descr="C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5" y="2310"/>
              <a:ext cx="307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7" name="Freeform 1354"/>
          <p:cNvSpPr>
            <a:spLocks/>
          </p:cNvSpPr>
          <p:nvPr/>
        </p:nvSpPr>
        <p:spPr bwMode="auto">
          <a:xfrm rot="-130887" flipH="1" flipV="1">
            <a:off x="1074738" y="3082854"/>
            <a:ext cx="720725" cy="469900"/>
          </a:xfrm>
          <a:custGeom>
            <a:avLst/>
            <a:gdLst>
              <a:gd name="T0" fmla="*/ 2147483647 w 1152"/>
              <a:gd name="T1" fmla="*/ 0 h 480"/>
              <a:gd name="T2" fmla="*/ 2147483647 w 1152"/>
              <a:gd name="T3" fmla="*/ 2147483647 h 480"/>
              <a:gd name="T4" fmla="*/ 2147483647 w 1152"/>
              <a:gd name="T5" fmla="*/ 2147483647 h 480"/>
              <a:gd name="T6" fmla="*/ 0 w 1152"/>
              <a:gd name="T7" fmla="*/ 2147483647 h 480"/>
              <a:gd name="T8" fmla="*/ 2147483647 w 1152"/>
              <a:gd name="T9" fmla="*/ 2147483647 h 480"/>
              <a:gd name="T10" fmla="*/ 2147483647 w 1152"/>
              <a:gd name="T11" fmla="*/ 2147483647 h 480"/>
              <a:gd name="T12" fmla="*/ 2147483647 w 1152"/>
              <a:gd name="T13" fmla="*/ 0 h 4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52"/>
              <a:gd name="T22" fmla="*/ 0 h 480"/>
              <a:gd name="T23" fmla="*/ 1152 w 1152"/>
              <a:gd name="T24" fmla="*/ 480 h 4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52" h="480">
                <a:moveTo>
                  <a:pt x="663" y="0"/>
                </a:moveTo>
                <a:cubicBezTo>
                  <a:pt x="1079" y="422"/>
                  <a:pt x="463" y="286"/>
                  <a:pt x="186" y="150"/>
                </a:cubicBezTo>
                <a:lnTo>
                  <a:pt x="288" y="90"/>
                </a:lnTo>
                <a:lnTo>
                  <a:pt x="0" y="130"/>
                </a:lnTo>
                <a:lnTo>
                  <a:pt x="84" y="360"/>
                </a:lnTo>
                <a:lnTo>
                  <a:pt x="111" y="265"/>
                </a:lnTo>
                <a:cubicBezTo>
                  <a:pt x="544" y="480"/>
                  <a:pt x="1152" y="404"/>
                  <a:pt x="663" y="0"/>
                </a:cubicBezTo>
                <a:close/>
              </a:path>
            </a:pathLst>
          </a:custGeom>
          <a:gradFill rotWithShape="0">
            <a:gsLst>
              <a:gs pos="0">
                <a:srgbClr val="0073AC"/>
              </a:gs>
              <a:gs pos="100000">
                <a:srgbClr val="A9D0E3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7FCEFF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lIns="54000" rIns="54000" anchor="ctr"/>
          <a:lstStyle/>
          <a:p>
            <a:endParaRPr lang="ko-KR" altLang="en-US"/>
          </a:p>
        </p:txBody>
      </p:sp>
      <p:grpSp>
        <p:nvGrpSpPr>
          <p:cNvPr id="138" name="Group 1371"/>
          <p:cNvGrpSpPr>
            <a:grpSpLocks/>
          </p:cNvGrpSpPr>
          <p:nvPr/>
        </p:nvGrpSpPr>
        <p:grpSpPr bwMode="auto">
          <a:xfrm>
            <a:off x="2478088" y="7315129"/>
            <a:ext cx="1738312" cy="1706563"/>
            <a:chOff x="493" y="5025"/>
            <a:chExt cx="1095" cy="857"/>
          </a:xfrm>
        </p:grpSpPr>
        <p:sp>
          <p:nvSpPr>
            <p:cNvPr id="139" name="AutoShape 1372"/>
            <p:cNvSpPr>
              <a:spLocks noChangeArrowheads="1"/>
            </p:cNvSpPr>
            <p:nvPr/>
          </p:nvSpPr>
          <p:spPr bwMode="auto">
            <a:xfrm>
              <a:off x="493" y="5025"/>
              <a:ext cx="1095" cy="857"/>
            </a:xfrm>
            <a:prstGeom prst="roundRect">
              <a:avLst>
                <a:gd name="adj" fmla="val 4486"/>
              </a:avLst>
            </a:prstGeom>
            <a:solidFill>
              <a:srgbClr val="C8D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0" name="AutoShape 1373"/>
            <p:cNvSpPr>
              <a:spLocks noChangeArrowheads="1"/>
            </p:cNvSpPr>
            <p:nvPr/>
          </p:nvSpPr>
          <p:spPr bwMode="auto">
            <a:xfrm>
              <a:off x="511" y="5038"/>
              <a:ext cx="1058" cy="53"/>
            </a:xfrm>
            <a:prstGeom prst="roundRect">
              <a:avLst>
                <a:gd name="adj" fmla="val 34963"/>
              </a:avLst>
            </a:prstGeom>
            <a:gradFill rotWithShape="1">
              <a:gsLst>
                <a:gs pos="0">
                  <a:srgbClr val="FDFEFD"/>
                </a:gs>
                <a:gs pos="100000">
                  <a:srgbClr val="C8DEC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1" name="Group 1374"/>
            <p:cNvGrpSpPr>
              <a:grpSpLocks/>
            </p:cNvGrpSpPr>
            <p:nvPr/>
          </p:nvGrpSpPr>
          <p:grpSpPr bwMode="auto">
            <a:xfrm>
              <a:off x="508" y="5168"/>
              <a:ext cx="1064" cy="701"/>
              <a:chOff x="-1333" y="3429"/>
              <a:chExt cx="1497" cy="1244"/>
            </a:xfrm>
          </p:grpSpPr>
          <p:sp>
            <p:nvSpPr>
              <p:cNvPr id="142" name="AutoShape 1375"/>
              <p:cNvSpPr>
                <a:spLocks noChangeArrowheads="1"/>
              </p:cNvSpPr>
              <p:nvPr/>
            </p:nvSpPr>
            <p:spPr bwMode="auto">
              <a:xfrm>
                <a:off x="-1333" y="3429"/>
                <a:ext cx="1497" cy="1244"/>
              </a:xfrm>
              <a:prstGeom prst="roundRect">
                <a:avLst>
                  <a:gd name="adj" fmla="val 4486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2E4D7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buSzPct val="80000"/>
                </a:pPr>
                <a:endParaRPr lang="ko-KR" altLang="ko-KR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43" name="AutoShape 1376"/>
              <p:cNvSpPr>
                <a:spLocks noChangeArrowheads="1"/>
              </p:cNvSpPr>
              <p:nvPr/>
            </p:nvSpPr>
            <p:spPr bwMode="auto">
              <a:xfrm>
                <a:off x="-1306" y="3457"/>
                <a:ext cx="1451" cy="1188"/>
              </a:xfrm>
              <a:prstGeom prst="roundRect">
                <a:avLst>
                  <a:gd name="adj" fmla="val 2958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F1EA"/>
                  </a:gs>
                </a:gsLst>
                <a:lin ang="5400000" scaled="1"/>
              </a:gradFill>
              <a:ln>
                <a:noFill/>
              </a:ln>
              <a:effectLst>
                <a:prstShdw prst="shdw17" dist="17961" dir="13500000">
                  <a:srgbClr val="B2B2B2"/>
                </a:prst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buSzPct val="80000"/>
                </a:pPr>
                <a:endParaRPr lang="ko-KR" altLang="ko-KR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44" name="Group 1377"/>
          <p:cNvGrpSpPr>
            <a:grpSpLocks/>
          </p:cNvGrpSpPr>
          <p:nvPr/>
        </p:nvGrpSpPr>
        <p:grpSpPr bwMode="auto">
          <a:xfrm>
            <a:off x="4297363" y="7315129"/>
            <a:ext cx="1738312" cy="1706563"/>
            <a:chOff x="493" y="5025"/>
            <a:chExt cx="1095" cy="857"/>
          </a:xfrm>
        </p:grpSpPr>
        <p:sp>
          <p:nvSpPr>
            <p:cNvPr id="145" name="AutoShape 1378"/>
            <p:cNvSpPr>
              <a:spLocks noChangeArrowheads="1"/>
            </p:cNvSpPr>
            <p:nvPr/>
          </p:nvSpPr>
          <p:spPr bwMode="auto">
            <a:xfrm>
              <a:off x="493" y="5025"/>
              <a:ext cx="1095" cy="857"/>
            </a:xfrm>
            <a:prstGeom prst="roundRect">
              <a:avLst>
                <a:gd name="adj" fmla="val 4486"/>
              </a:avLst>
            </a:prstGeom>
            <a:solidFill>
              <a:srgbClr val="C8D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6" name="AutoShape 1379"/>
            <p:cNvSpPr>
              <a:spLocks noChangeArrowheads="1"/>
            </p:cNvSpPr>
            <p:nvPr/>
          </p:nvSpPr>
          <p:spPr bwMode="auto">
            <a:xfrm>
              <a:off x="511" y="5038"/>
              <a:ext cx="1058" cy="53"/>
            </a:xfrm>
            <a:prstGeom prst="roundRect">
              <a:avLst>
                <a:gd name="adj" fmla="val 34963"/>
              </a:avLst>
            </a:prstGeom>
            <a:gradFill rotWithShape="1">
              <a:gsLst>
                <a:gs pos="0">
                  <a:srgbClr val="FDFEFD"/>
                </a:gs>
                <a:gs pos="100000">
                  <a:srgbClr val="C8DEC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47" name="Group 1380"/>
            <p:cNvGrpSpPr>
              <a:grpSpLocks/>
            </p:cNvGrpSpPr>
            <p:nvPr/>
          </p:nvGrpSpPr>
          <p:grpSpPr bwMode="auto">
            <a:xfrm>
              <a:off x="508" y="5168"/>
              <a:ext cx="1064" cy="701"/>
              <a:chOff x="-1333" y="3429"/>
              <a:chExt cx="1497" cy="1244"/>
            </a:xfrm>
          </p:grpSpPr>
          <p:sp>
            <p:nvSpPr>
              <p:cNvPr id="148" name="AutoShape 1381"/>
              <p:cNvSpPr>
                <a:spLocks noChangeArrowheads="1"/>
              </p:cNvSpPr>
              <p:nvPr/>
            </p:nvSpPr>
            <p:spPr bwMode="auto">
              <a:xfrm>
                <a:off x="-1333" y="3429"/>
                <a:ext cx="1497" cy="1244"/>
              </a:xfrm>
              <a:prstGeom prst="roundRect">
                <a:avLst>
                  <a:gd name="adj" fmla="val 4486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2E4D7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buSzPct val="80000"/>
                </a:pPr>
                <a:endParaRPr lang="ko-KR" altLang="ko-KR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49" name="AutoShape 1382"/>
              <p:cNvSpPr>
                <a:spLocks noChangeArrowheads="1"/>
              </p:cNvSpPr>
              <p:nvPr/>
            </p:nvSpPr>
            <p:spPr bwMode="auto">
              <a:xfrm>
                <a:off x="-1306" y="3457"/>
                <a:ext cx="1451" cy="1188"/>
              </a:xfrm>
              <a:prstGeom prst="roundRect">
                <a:avLst>
                  <a:gd name="adj" fmla="val 2958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F1EA"/>
                  </a:gs>
                </a:gsLst>
                <a:lin ang="5400000" scaled="1"/>
              </a:gradFill>
              <a:ln>
                <a:noFill/>
              </a:ln>
              <a:effectLst>
                <a:prstShdw prst="shdw17" dist="17961" dir="13500000">
                  <a:srgbClr val="B2B2B2"/>
                </a:prst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buSzPct val="80000"/>
                </a:pPr>
                <a:endParaRPr lang="ko-KR" altLang="ko-KR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50" name="Group 1383"/>
          <p:cNvGrpSpPr>
            <a:grpSpLocks/>
          </p:cNvGrpSpPr>
          <p:nvPr/>
        </p:nvGrpSpPr>
        <p:grpSpPr bwMode="auto">
          <a:xfrm>
            <a:off x="655638" y="7315129"/>
            <a:ext cx="1738312" cy="1706563"/>
            <a:chOff x="493" y="5025"/>
            <a:chExt cx="1095" cy="857"/>
          </a:xfrm>
        </p:grpSpPr>
        <p:sp>
          <p:nvSpPr>
            <p:cNvPr id="151" name="AutoShape 1384"/>
            <p:cNvSpPr>
              <a:spLocks noChangeArrowheads="1"/>
            </p:cNvSpPr>
            <p:nvPr/>
          </p:nvSpPr>
          <p:spPr bwMode="auto">
            <a:xfrm>
              <a:off x="493" y="5025"/>
              <a:ext cx="1095" cy="857"/>
            </a:xfrm>
            <a:prstGeom prst="roundRect">
              <a:avLst>
                <a:gd name="adj" fmla="val 4486"/>
              </a:avLst>
            </a:prstGeom>
            <a:solidFill>
              <a:srgbClr val="C8DE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2" name="AutoShape 1385"/>
            <p:cNvSpPr>
              <a:spLocks noChangeArrowheads="1"/>
            </p:cNvSpPr>
            <p:nvPr/>
          </p:nvSpPr>
          <p:spPr bwMode="auto">
            <a:xfrm>
              <a:off x="511" y="5038"/>
              <a:ext cx="1058" cy="53"/>
            </a:xfrm>
            <a:prstGeom prst="roundRect">
              <a:avLst>
                <a:gd name="adj" fmla="val 34963"/>
              </a:avLst>
            </a:prstGeom>
            <a:gradFill rotWithShape="1">
              <a:gsLst>
                <a:gs pos="0">
                  <a:srgbClr val="FDFEFD"/>
                </a:gs>
                <a:gs pos="100000">
                  <a:srgbClr val="C8DEC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53" name="Group 1386"/>
            <p:cNvGrpSpPr>
              <a:grpSpLocks/>
            </p:cNvGrpSpPr>
            <p:nvPr/>
          </p:nvGrpSpPr>
          <p:grpSpPr bwMode="auto">
            <a:xfrm>
              <a:off x="508" y="5168"/>
              <a:ext cx="1064" cy="701"/>
              <a:chOff x="-1333" y="3429"/>
              <a:chExt cx="1497" cy="1244"/>
            </a:xfrm>
          </p:grpSpPr>
          <p:sp>
            <p:nvSpPr>
              <p:cNvPr id="154" name="AutoShape 1387"/>
              <p:cNvSpPr>
                <a:spLocks noChangeArrowheads="1"/>
              </p:cNvSpPr>
              <p:nvPr/>
            </p:nvSpPr>
            <p:spPr bwMode="auto">
              <a:xfrm>
                <a:off x="-1333" y="3429"/>
                <a:ext cx="1497" cy="1244"/>
              </a:xfrm>
              <a:prstGeom prst="roundRect">
                <a:avLst>
                  <a:gd name="adj" fmla="val 4486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2E4D7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buSzPct val="80000"/>
                </a:pPr>
                <a:endParaRPr lang="ko-KR" altLang="ko-KR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0" name="AutoShape 1388"/>
              <p:cNvSpPr>
                <a:spLocks noChangeArrowheads="1"/>
              </p:cNvSpPr>
              <p:nvPr/>
            </p:nvSpPr>
            <p:spPr bwMode="auto">
              <a:xfrm>
                <a:off x="-1306" y="3462"/>
                <a:ext cx="1451" cy="1189"/>
              </a:xfrm>
              <a:prstGeom prst="roundRect">
                <a:avLst>
                  <a:gd name="adj" fmla="val 2958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3F1EA"/>
                  </a:gs>
                </a:gsLst>
                <a:lin ang="5400000" scaled="1"/>
              </a:gradFill>
              <a:ln>
                <a:noFill/>
              </a:ln>
              <a:effectLst>
                <a:prstShdw prst="shdw17" dist="17961" dir="13500000">
                  <a:srgbClr val="B2B2B2"/>
                </a:prst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buSzPct val="80000"/>
                </a:pPr>
                <a:endParaRPr lang="ko-KR" altLang="ko-KR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211" name="AutoShape 1389" descr="엠보싱 작은상자(Gray_Ver)"/>
          <p:cNvSpPr>
            <a:spLocks noChangeArrowheads="1"/>
          </p:cNvSpPr>
          <p:nvPr/>
        </p:nvSpPr>
        <p:spPr bwMode="auto">
          <a:xfrm>
            <a:off x="665163" y="7419904"/>
            <a:ext cx="1746250" cy="1304925"/>
          </a:xfrm>
          <a:prstGeom prst="roundRect">
            <a:avLst>
              <a:gd name="adj" fmla="val 513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252000" rIns="0" bIns="36000"/>
          <a:lstStyle>
            <a:lvl1pPr marL="133350" indent="-1333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90000"/>
              <a:buFont typeface="Wingdings 2" panose="05020102010507070707" pitchFamily="18" charset="2"/>
              <a:buChar char="¡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수행 중에 발생된 변경내역 및 개선사항을 체계적으로 문서화 하여 유지보수 및 운영 지원 업무에 활용  </a:t>
            </a:r>
          </a:p>
          <a:p>
            <a:pPr eaLnBrk="1" latinLnBrk="0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90000"/>
              <a:buFont typeface="Wingdings 2" panose="05020102010507070707" pitchFamily="18" charset="2"/>
              <a:buChar char="¡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현행 문서의 검토 및 보완을 통해 지속적인 업무시스템 개선의 효율성 증대</a:t>
            </a:r>
          </a:p>
        </p:txBody>
      </p:sp>
      <p:sp>
        <p:nvSpPr>
          <p:cNvPr id="212" name="AutoShape 1390" descr="엠보싱 작은상자(Gray_Ver)"/>
          <p:cNvSpPr>
            <a:spLocks noChangeArrowheads="1"/>
          </p:cNvSpPr>
          <p:nvPr/>
        </p:nvSpPr>
        <p:spPr bwMode="auto">
          <a:xfrm>
            <a:off x="2484438" y="7419904"/>
            <a:ext cx="1773237" cy="1304925"/>
          </a:xfrm>
          <a:prstGeom prst="roundRect">
            <a:avLst>
              <a:gd name="adj" fmla="val 513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252000" rIns="0" bIns="36000"/>
          <a:lstStyle>
            <a:lvl1pPr marL="133350" indent="-1333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90000"/>
              <a:buFont typeface="Wingdings 2" panose="05020102010507070707" pitchFamily="18" charset="2"/>
              <a:buChar char="¡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문서의 통합 저장소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(Repository)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체계적으로 축적하고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지속적인 보완을 통해 사용자에게 변경 및 추가사항에 대해 적시에 이전할 수 있음</a:t>
            </a:r>
          </a:p>
        </p:txBody>
      </p:sp>
      <p:sp>
        <p:nvSpPr>
          <p:cNvPr id="213" name="AutoShape 1391" descr="엠보싱 작은상자(Gray_Ver)"/>
          <p:cNvSpPr>
            <a:spLocks noChangeArrowheads="1"/>
          </p:cNvSpPr>
          <p:nvPr/>
        </p:nvSpPr>
        <p:spPr bwMode="auto">
          <a:xfrm>
            <a:off x="4330700" y="7419904"/>
            <a:ext cx="1771650" cy="1304925"/>
          </a:xfrm>
          <a:prstGeom prst="roundRect">
            <a:avLst>
              <a:gd name="adj" fmla="val 513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252000" rIns="0" bIns="36000"/>
          <a:lstStyle>
            <a:lvl1pPr marL="133350" indent="-1333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chemeClr val="bg2"/>
              </a:buClr>
              <a:buSzPct val="90000"/>
              <a:buFont typeface="Wingdings 2" panose="05020102010507070707" pitchFamily="18" charset="2"/>
              <a:buChar char="¡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축적된 분석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 산출물은 향후 추진 프로젝트의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입력물로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활용하여 구축기간 단축 및 효율적 프로젝트 수행이 가능</a:t>
            </a:r>
          </a:p>
        </p:txBody>
      </p:sp>
      <p:sp>
        <p:nvSpPr>
          <p:cNvPr id="214" name="AutoShape 1392"/>
          <p:cNvSpPr>
            <a:spLocks noChangeArrowheads="1"/>
          </p:cNvSpPr>
          <p:nvPr/>
        </p:nvSpPr>
        <p:spPr bwMode="auto">
          <a:xfrm>
            <a:off x="655638" y="7315129"/>
            <a:ext cx="1736725" cy="2333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prstShdw prst="shdw17" dist="17961" dir="2700000">
              <a:srgbClr val="BABBD4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유지보수 및 운영지원</a:t>
            </a:r>
          </a:p>
        </p:txBody>
      </p:sp>
      <p:sp>
        <p:nvSpPr>
          <p:cNvPr id="215" name="AutoShape 1393"/>
          <p:cNvSpPr>
            <a:spLocks noChangeArrowheads="1"/>
          </p:cNvSpPr>
          <p:nvPr/>
        </p:nvSpPr>
        <p:spPr bwMode="auto">
          <a:xfrm>
            <a:off x="2468563" y="7315129"/>
            <a:ext cx="1773237" cy="2333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prstShdw prst="shdw17" dist="17961" dir="2700000">
              <a:srgbClr val="BABBD4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교육 및 기술이전</a:t>
            </a:r>
          </a:p>
        </p:txBody>
      </p:sp>
      <p:sp>
        <p:nvSpPr>
          <p:cNvPr id="216" name="AutoShape 1394"/>
          <p:cNvSpPr>
            <a:spLocks noChangeArrowheads="1"/>
          </p:cNvSpPr>
          <p:nvPr/>
        </p:nvSpPr>
        <p:spPr bwMode="auto">
          <a:xfrm>
            <a:off x="4289425" y="7315129"/>
            <a:ext cx="1771650" cy="233363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prstShdw prst="shdw17" dist="17961" dir="2700000">
              <a:srgbClr val="BABBD4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후속 프로젝트 산출물 활용 </a:t>
            </a:r>
          </a:p>
        </p:txBody>
      </p:sp>
      <p:grpSp>
        <p:nvGrpSpPr>
          <p:cNvPr id="217" name="Group 1293"/>
          <p:cNvGrpSpPr>
            <a:grpSpLocks/>
          </p:cNvGrpSpPr>
          <p:nvPr/>
        </p:nvGrpSpPr>
        <p:grpSpPr bwMode="auto">
          <a:xfrm>
            <a:off x="847725" y="5121204"/>
            <a:ext cx="793750" cy="285750"/>
            <a:chOff x="422" y="2810"/>
            <a:chExt cx="524" cy="190"/>
          </a:xfrm>
        </p:grpSpPr>
        <p:sp>
          <p:nvSpPr>
            <p:cNvPr id="218" name="Rectangle 1294"/>
            <p:cNvSpPr>
              <a:spLocks noChangeArrowheads="1"/>
            </p:cNvSpPr>
            <p:nvPr/>
          </p:nvSpPr>
          <p:spPr bwMode="auto">
            <a:xfrm>
              <a:off x="422" y="2933"/>
              <a:ext cx="106" cy="67"/>
            </a:xfrm>
            <a:prstGeom prst="rect">
              <a:avLst/>
            </a:prstGeom>
            <a:solidFill>
              <a:schemeClr val="folHlink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9" name="Rectangle 1295"/>
            <p:cNvSpPr>
              <a:spLocks noChangeArrowheads="1"/>
            </p:cNvSpPr>
            <p:nvPr/>
          </p:nvSpPr>
          <p:spPr bwMode="auto">
            <a:xfrm>
              <a:off x="645" y="2933"/>
              <a:ext cx="105" cy="67"/>
            </a:xfrm>
            <a:prstGeom prst="rect">
              <a:avLst/>
            </a:prstGeom>
            <a:solidFill>
              <a:schemeClr val="folHlink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0" name="Rectangle 1296"/>
            <p:cNvSpPr>
              <a:spLocks noChangeArrowheads="1"/>
            </p:cNvSpPr>
            <p:nvPr/>
          </p:nvSpPr>
          <p:spPr bwMode="auto">
            <a:xfrm>
              <a:off x="422" y="2810"/>
              <a:ext cx="106" cy="67"/>
            </a:xfrm>
            <a:prstGeom prst="rect">
              <a:avLst/>
            </a:prstGeom>
            <a:solidFill>
              <a:schemeClr val="folHlink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1" name="Rectangle 1297"/>
            <p:cNvSpPr>
              <a:spLocks noChangeArrowheads="1"/>
            </p:cNvSpPr>
            <p:nvPr/>
          </p:nvSpPr>
          <p:spPr bwMode="auto">
            <a:xfrm>
              <a:off x="645" y="2810"/>
              <a:ext cx="105" cy="67"/>
            </a:xfrm>
            <a:prstGeom prst="rect">
              <a:avLst/>
            </a:prstGeom>
            <a:solidFill>
              <a:schemeClr val="folHlink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2" name="Rectangle 1298"/>
            <p:cNvSpPr>
              <a:spLocks noChangeArrowheads="1"/>
            </p:cNvSpPr>
            <p:nvPr/>
          </p:nvSpPr>
          <p:spPr bwMode="auto">
            <a:xfrm>
              <a:off x="840" y="2931"/>
              <a:ext cx="106" cy="67"/>
            </a:xfrm>
            <a:prstGeom prst="rect">
              <a:avLst/>
            </a:prstGeom>
            <a:solidFill>
              <a:schemeClr val="folHlink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3" name="Line 1299"/>
            <p:cNvSpPr>
              <a:spLocks noChangeShapeType="1"/>
            </p:cNvSpPr>
            <p:nvPr/>
          </p:nvSpPr>
          <p:spPr bwMode="auto">
            <a:xfrm>
              <a:off x="486" y="2880"/>
              <a:ext cx="0" cy="5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4" name="Line 1300"/>
            <p:cNvSpPr>
              <a:spLocks noChangeShapeType="1"/>
            </p:cNvSpPr>
            <p:nvPr/>
          </p:nvSpPr>
          <p:spPr bwMode="auto">
            <a:xfrm>
              <a:off x="531" y="2842"/>
              <a:ext cx="111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25" name="Freeform 1301"/>
            <p:cNvSpPr>
              <a:spLocks/>
            </p:cNvSpPr>
            <p:nvPr/>
          </p:nvSpPr>
          <p:spPr bwMode="auto">
            <a:xfrm>
              <a:off x="579" y="2848"/>
              <a:ext cx="60" cy="118"/>
            </a:xfrm>
            <a:custGeom>
              <a:avLst/>
              <a:gdLst>
                <a:gd name="T0" fmla="*/ 0 w 85"/>
                <a:gd name="T1" fmla="*/ 0 h 144"/>
                <a:gd name="T2" fmla="*/ 0 w 85"/>
                <a:gd name="T3" fmla="*/ 2 h 144"/>
                <a:gd name="T4" fmla="*/ 1 w 85"/>
                <a:gd name="T5" fmla="*/ 2 h 144"/>
                <a:gd name="T6" fmla="*/ 0 60000 65536"/>
                <a:gd name="T7" fmla="*/ 0 60000 65536"/>
                <a:gd name="T8" fmla="*/ 0 60000 65536"/>
                <a:gd name="T9" fmla="*/ 0 w 85"/>
                <a:gd name="T10" fmla="*/ 0 h 144"/>
                <a:gd name="T11" fmla="*/ 85 w 85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144">
                  <a:moveTo>
                    <a:pt x="0" y="0"/>
                  </a:moveTo>
                  <a:lnTo>
                    <a:pt x="0" y="143"/>
                  </a:lnTo>
                  <a:lnTo>
                    <a:pt x="84" y="143"/>
                  </a:lnTo>
                </a:path>
              </a:pathLst>
            </a:custGeom>
            <a:noFill/>
            <a:ln w="6350" cap="rnd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6" name="Freeform 1302"/>
            <p:cNvSpPr>
              <a:spLocks/>
            </p:cNvSpPr>
            <p:nvPr/>
          </p:nvSpPr>
          <p:spPr bwMode="auto">
            <a:xfrm>
              <a:off x="760" y="2837"/>
              <a:ext cx="135" cy="93"/>
            </a:xfrm>
            <a:custGeom>
              <a:avLst/>
              <a:gdLst>
                <a:gd name="T0" fmla="*/ 0 w 190"/>
                <a:gd name="T1" fmla="*/ 0 h 114"/>
                <a:gd name="T2" fmla="*/ 1 w 190"/>
                <a:gd name="T3" fmla="*/ 0 h 114"/>
                <a:gd name="T4" fmla="*/ 1 w 190"/>
                <a:gd name="T5" fmla="*/ 2 h 114"/>
                <a:gd name="T6" fmla="*/ 0 60000 65536"/>
                <a:gd name="T7" fmla="*/ 0 60000 65536"/>
                <a:gd name="T8" fmla="*/ 0 60000 65536"/>
                <a:gd name="T9" fmla="*/ 0 w 190"/>
                <a:gd name="T10" fmla="*/ 0 h 114"/>
                <a:gd name="T11" fmla="*/ 190 w 190"/>
                <a:gd name="T12" fmla="*/ 114 h 1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" h="114">
                  <a:moveTo>
                    <a:pt x="0" y="0"/>
                  </a:moveTo>
                  <a:lnTo>
                    <a:pt x="189" y="0"/>
                  </a:lnTo>
                  <a:lnTo>
                    <a:pt x="189" y="113"/>
                  </a:lnTo>
                </a:path>
              </a:pathLst>
            </a:custGeom>
            <a:noFill/>
            <a:ln w="6350" cap="rnd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27" name="Rectangle 1306"/>
          <p:cNvSpPr>
            <a:spLocks noChangeArrowheads="1"/>
          </p:cNvSpPr>
          <p:nvPr/>
        </p:nvSpPr>
        <p:spPr bwMode="auto">
          <a:xfrm>
            <a:off x="846138" y="5438704"/>
            <a:ext cx="778568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36000">
            <a:spAutoFit/>
          </a:bodyPr>
          <a:lstStyle>
            <a:lvl1pPr marL="114300" indent="-1143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buClr>
                <a:srgbClr val="808080"/>
              </a:buClr>
              <a:buSzPct val="90000"/>
              <a:buFont typeface="Wingdings 2" panose="05020102010507070707" pitchFamily="18" charset="2"/>
              <a:buChar char="¡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절차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지침</a:t>
            </a:r>
          </a:p>
          <a:p>
            <a:pPr eaLnBrk="1" latinLnBrk="0" hangingPunct="1">
              <a:lnSpc>
                <a:spcPct val="110000"/>
              </a:lnSpc>
              <a:buClr>
                <a:srgbClr val="808080"/>
              </a:buClr>
              <a:buSzPct val="90000"/>
              <a:buFont typeface="Wingdings 2" panose="05020102010507070707" pitchFamily="18" charset="2"/>
              <a:buChar char="¡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</a:t>
            </a:r>
          </a:p>
          <a:p>
            <a:pPr eaLnBrk="1" latinLnBrk="0" hangingPunct="1">
              <a:lnSpc>
                <a:spcPct val="110000"/>
              </a:lnSpc>
              <a:buClr>
                <a:srgbClr val="808080"/>
              </a:buClr>
              <a:buSzPct val="90000"/>
              <a:buFont typeface="Wingdings 2" panose="05020102010507070707" pitchFamily="18" charset="2"/>
              <a:buChar char="¡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</a:p>
          <a:p>
            <a:pPr eaLnBrk="1" latinLnBrk="0" hangingPunct="1">
              <a:lnSpc>
                <a:spcPct val="110000"/>
              </a:lnSpc>
              <a:buClr>
                <a:srgbClr val="808080"/>
              </a:buClr>
              <a:buSzPct val="90000"/>
              <a:buFont typeface="Wingdings 2" panose="05020102010507070707" pitchFamily="18" charset="2"/>
              <a:buChar char="¡"/>
            </a:pP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Template..</a:t>
            </a:r>
          </a:p>
        </p:txBody>
      </p:sp>
      <p:sp>
        <p:nvSpPr>
          <p:cNvPr id="228" name="Rectangle 1307"/>
          <p:cNvSpPr>
            <a:spLocks noChangeArrowheads="1"/>
          </p:cNvSpPr>
          <p:nvPr/>
        </p:nvSpPr>
        <p:spPr bwMode="auto">
          <a:xfrm>
            <a:off x="717550" y="4951342"/>
            <a:ext cx="96291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표준 프로세스 수립</a:t>
            </a:r>
          </a:p>
        </p:txBody>
      </p:sp>
      <p:sp>
        <p:nvSpPr>
          <p:cNvPr id="229" name="Freeform 1313"/>
          <p:cNvSpPr>
            <a:spLocks/>
          </p:cNvSpPr>
          <p:nvPr/>
        </p:nvSpPr>
        <p:spPr bwMode="auto">
          <a:xfrm rot="-183029">
            <a:off x="1127125" y="4608442"/>
            <a:ext cx="747713" cy="358775"/>
          </a:xfrm>
          <a:custGeom>
            <a:avLst/>
            <a:gdLst>
              <a:gd name="T0" fmla="*/ 0 w 480"/>
              <a:gd name="T1" fmla="*/ 2147483647 h 96"/>
              <a:gd name="T2" fmla="*/ 2147483647 w 480"/>
              <a:gd name="T3" fmla="*/ 0 h 96"/>
              <a:gd name="T4" fmla="*/ 2147483647 w 480"/>
              <a:gd name="T5" fmla="*/ 2147483647 h 96"/>
              <a:gd name="T6" fmla="*/ 0 60000 65536"/>
              <a:gd name="T7" fmla="*/ 0 60000 65536"/>
              <a:gd name="T8" fmla="*/ 0 60000 65536"/>
              <a:gd name="T9" fmla="*/ 0 w 480"/>
              <a:gd name="T10" fmla="*/ 0 h 96"/>
              <a:gd name="T11" fmla="*/ 480 w 48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96">
                <a:moveTo>
                  <a:pt x="0" y="96"/>
                </a:moveTo>
                <a:cubicBezTo>
                  <a:pt x="80" y="48"/>
                  <a:pt x="160" y="0"/>
                  <a:pt x="240" y="0"/>
                </a:cubicBezTo>
                <a:cubicBezTo>
                  <a:pt x="320" y="0"/>
                  <a:pt x="400" y="48"/>
                  <a:pt x="480" y="96"/>
                </a:cubicBezTo>
              </a:path>
            </a:pathLst>
          </a:custGeom>
          <a:noFill/>
          <a:ln w="28575">
            <a:solidFill>
              <a:srgbClr val="00808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rIns="36000" anchor="ctr"/>
          <a:lstStyle/>
          <a:p>
            <a:endParaRPr lang="ko-KR" altLang="en-US"/>
          </a:p>
        </p:txBody>
      </p:sp>
      <p:sp>
        <p:nvSpPr>
          <p:cNvPr id="230" name="Rectangle 1304"/>
          <p:cNvSpPr>
            <a:spLocks noChangeArrowheads="1"/>
          </p:cNvSpPr>
          <p:nvPr/>
        </p:nvSpPr>
        <p:spPr bwMode="auto">
          <a:xfrm>
            <a:off x="5422900" y="5310117"/>
            <a:ext cx="6038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품질관리팀</a:t>
            </a:r>
          </a:p>
        </p:txBody>
      </p:sp>
      <p:sp>
        <p:nvSpPr>
          <p:cNvPr id="231" name="Rectangle 1305"/>
          <p:cNvSpPr>
            <a:spLocks noChangeArrowheads="1"/>
          </p:cNvSpPr>
          <p:nvPr/>
        </p:nvSpPr>
        <p:spPr bwMode="auto">
          <a:xfrm>
            <a:off x="5295900" y="6761092"/>
            <a:ext cx="83467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개발자</a:t>
            </a:r>
          </a:p>
        </p:txBody>
      </p:sp>
      <p:sp>
        <p:nvSpPr>
          <p:cNvPr id="232" name="Rectangle 1308"/>
          <p:cNvSpPr>
            <a:spLocks noChangeArrowheads="1"/>
          </p:cNvSpPr>
          <p:nvPr/>
        </p:nvSpPr>
        <p:spPr bwMode="auto">
          <a:xfrm>
            <a:off x="4600575" y="4946579"/>
            <a:ext cx="7609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Product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 </a:t>
            </a:r>
          </a:p>
          <a:p>
            <a:pPr eaLnBrk="1" latinLnBrk="0" hangingPunct="1">
              <a:buSzPct val="80000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통제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승인</a:t>
            </a:r>
          </a:p>
        </p:txBody>
      </p:sp>
      <p:sp>
        <p:nvSpPr>
          <p:cNvPr id="233" name="Freeform 1309"/>
          <p:cNvSpPr>
            <a:spLocks/>
          </p:cNvSpPr>
          <p:nvPr/>
        </p:nvSpPr>
        <p:spPr bwMode="auto">
          <a:xfrm rot="80699" flipV="1">
            <a:off x="4516438" y="6484867"/>
            <a:ext cx="925512" cy="107950"/>
          </a:xfrm>
          <a:custGeom>
            <a:avLst/>
            <a:gdLst>
              <a:gd name="T0" fmla="*/ 0 w 480"/>
              <a:gd name="T1" fmla="*/ 2147483647 h 96"/>
              <a:gd name="T2" fmla="*/ 2147483647 w 480"/>
              <a:gd name="T3" fmla="*/ 0 h 96"/>
              <a:gd name="T4" fmla="*/ 2147483647 w 480"/>
              <a:gd name="T5" fmla="*/ 2147483647 h 96"/>
              <a:gd name="T6" fmla="*/ 0 60000 65536"/>
              <a:gd name="T7" fmla="*/ 0 60000 65536"/>
              <a:gd name="T8" fmla="*/ 0 60000 65536"/>
              <a:gd name="T9" fmla="*/ 0 w 480"/>
              <a:gd name="T10" fmla="*/ 0 h 96"/>
              <a:gd name="T11" fmla="*/ 480 w 48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96">
                <a:moveTo>
                  <a:pt x="0" y="96"/>
                </a:moveTo>
                <a:cubicBezTo>
                  <a:pt x="80" y="48"/>
                  <a:pt x="160" y="0"/>
                  <a:pt x="240" y="0"/>
                </a:cubicBezTo>
                <a:cubicBezTo>
                  <a:pt x="320" y="0"/>
                  <a:pt x="400" y="48"/>
                  <a:pt x="480" y="96"/>
                </a:cubicBezTo>
              </a:path>
            </a:pathLst>
          </a:custGeom>
          <a:noFill/>
          <a:ln w="28575">
            <a:solidFill>
              <a:srgbClr val="00808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lIns="54000" rIns="36000" anchor="ctr"/>
          <a:lstStyle/>
          <a:p>
            <a:endParaRPr lang="ko-KR" altLang="en-US"/>
          </a:p>
        </p:txBody>
      </p:sp>
      <p:sp>
        <p:nvSpPr>
          <p:cNvPr id="234" name="Rectangle 1310"/>
          <p:cNvSpPr>
            <a:spLocks noChangeArrowheads="1"/>
          </p:cNvSpPr>
          <p:nvPr/>
        </p:nvSpPr>
        <p:spPr bwMode="auto">
          <a:xfrm>
            <a:off x="4552950" y="5994329"/>
            <a:ext cx="8346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권한부여에 따른</a:t>
            </a:r>
          </a:p>
          <a:p>
            <a:pPr eaLnBrk="1" latinLnBrk="0" hangingPunct="1">
              <a:buSzPct val="80000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접근관리</a:t>
            </a:r>
          </a:p>
        </p:txBody>
      </p:sp>
      <p:sp>
        <p:nvSpPr>
          <p:cNvPr id="235" name="Freeform 1314"/>
          <p:cNvSpPr>
            <a:spLocks/>
          </p:cNvSpPr>
          <p:nvPr/>
        </p:nvSpPr>
        <p:spPr bwMode="auto">
          <a:xfrm rot="11336316" flipV="1">
            <a:off x="4554538" y="5813354"/>
            <a:ext cx="919162" cy="123825"/>
          </a:xfrm>
          <a:custGeom>
            <a:avLst/>
            <a:gdLst>
              <a:gd name="T0" fmla="*/ 0 w 480"/>
              <a:gd name="T1" fmla="*/ 2147483647 h 96"/>
              <a:gd name="T2" fmla="*/ 2147483647 w 480"/>
              <a:gd name="T3" fmla="*/ 0 h 96"/>
              <a:gd name="T4" fmla="*/ 2147483647 w 480"/>
              <a:gd name="T5" fmla="*/ 2147483647 h 96"/>
              <a:gd name="T6" fmla="*/ 0 60000 65536"/>
              <a:gd name="T7" fmla="*/ 0 60000 65536"/>
              <a:gd name="T8" fmla="*/ 0 60000 65536"/>
              <a:gd name="T9" fmla="*/ 0 w 480"/>
              <a:gd name="T10" fmla="*/ 0 h 96"/>
              <a:gd name="T11" fmla="*/ 480 w 48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96">
                <a:moveTo>
                  <a:pt x="0" y="96"/>
                </a:moveTo>
                <a:cubicBezTo>
                  <a:pt x="80" y="48"/>
                  <a:pt x="160" y="0"/>
                  <a:pt x="240" y="0"/>
                </a:cubicBezTo>
                <a:cubicBezTo>
                  <a:pt x="320" y="0"/>
                  <a:pt x="400" y="48"/>
                  <a:pt x="480" y="96"/>
                </a:cubicBezTo>
              </a:path>
            </a:pathLst>
          </a:custGeom>
          <a:noFill/>
          <a:ln w="28575">
            <a:solidFill>
              <a:srgbClr val="00808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rIns="36000" anchor="ctr"/>
          <a:lstStyle/>
          <a:p>
            <a:endParaRPr lang="ko-KR" altLang="en-US"/>
          </a:p>
        </p:txBody>
      </p:sp>
      <p:sp>
        <p:nvSpPr>
          <p:cNvPr id="236" name="Rectangle 1315"/>
          <p:cNvSpPr>
            <a:spLocks noChangeArrowheads="1"/>
          </p:cNvSpPr>
          <p:nvPr/>
        </p:nvSpPr>
        <p:spPr bwMode="auto">
          <a:xfrm>
            <a:off x="4552950" y="6638854"/>
            <a:ext cx="8346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3600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문서의 일관적인</a:t>
            </a:r>
          </a:p>
          <a:p>
            <a:pPr eaLnBrk="1" latinLnBrk="0" hangingPunct="1">
              <a:buSzPct val="80000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변경관리</a:t>
            </a:r>
          </a:p>
        </p:txBody>
      </p:sp>
      <p:sp>
        <p:nvSpPr>
          <p:cNvPr id="237" name="Freeform 1316"/>
          <p:cNvSpPr>
            <a:spLocks/>
          </p:cNvSpPr>
          <p:nvPr/>
        </p:nvSpPr>
        <p:spPr bwMode="auto">
          <a:xfrm rot="11336316" flipV="1">
            <a:off x="4554538" y="4860854"/>
            <a:ext cx="919162" cy="123825"/>
          </a:xfrm>
          <a:custGeom>
            <a:avLst/>
            <a:gdLst>
              <a:gd name="T0" fmla="*/ 0 w 480"/>
              <a:gd name="T1" fmla="*/ 2147483647 h 96"/>
              <a:gd name="T2" fmla="*/ 2147483647 w 480"/>
              <a:gd name="T3" fmla="*/ 0 h 96"/>
              <a:gd name="T4" fmla="*/ 2147483647 w 480"/>
              <a:gd name="T5" fmla="*/ 2147483647 h 96"/>
              <a:gd name="T6" fmla="*/ 0 60000 65536"/>
              <a:gd name="T7" fmla="*/ 0 60000 65536"/>
              <a:gd name="T8" fmla="*/ 0 60000 65536"/>
              <a:gd name="T9" fmla="*/ 0 w 480"/>
              <a:gd name="T10" fmla="*/ 0 h 96"/>
              <a:gd name="T11" fmla="*/ 480 w 480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96">
                <a:moveTo>
                  <a:pt x="0" y="96"/>
                </a:moveTo>
                <a:cubicBezTo>
                  <a:pt x="80" y="48"/>
                  <a:pt x="160" y="0"/>
                  <a:pt x="240" y="0"/>
                </a:cubicBezTo>
                <a:cubicBezTo>
                  <a:pt x="320" y="0"/>
                  <a:pt x="400" y="48"/>
                  <a:pt x="480" y="96"/>
                </a:cubicBezTo>
              </a:path>
            </a:pathLst>
          </a:custGeom>
          <a:noFill/>
          <a:ln w="28575">
            <a:solidFill>
              <a:srgbClr val="00808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rIns="36000" anchor="ctr"/>
          <a:lstStyle/>
          <a:p>
            <a:endParaRPr lang="ko-KR" altLang="en-US"/>
          </a:p>
        </p:txBody>
      </p:sp>
      <p:pic>
        <p:nvPicPr>
          <p:cNvPr id="238" name="Picture 1339" descr="EDI관리자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4694167"/>
            <a:ext cx="561975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9" name="Picture 1343" descr="일하는사람7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175" y="6083229"/>
            <a:ext cx="61118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" name="Freeform 1292"/>
          <p:cNvSpPr>
            <a:spLocks/>
          </p:cNvSpPr>
          <p:nvPr/>
        </p:nvSpPr>
        <p:spPr bwMode="auto">
          <a:xfrm flipV="1">
            <a:off x="1760538" y="6572179"/>
            <a:ext cx="2873375" cy="804863"/>
          </a:xfrm>
          <a:custGeom>
            <a:avLst/>
            <a:gdLst>
              <a:gd name="T0" fmla="*/ 2147483647 w 2292"/>
              <a:gd name="T1" fmla="*/ 2147483647 h 1016"/>
              <a:gd name="T2" fmla="*/ 2147483647 w 2292"/>
              <a:gd name="T3" fmla="*/ 2147483647 h 1016"/>
              <a:gd name="T4" fmla="*/ 2147483647 w 2292"/>
              <a:gd name="T5" fmla="*/ 2147483647 h 1016"/>
              <a:gd name="T6" fmla="*/ 2147483647 w 2292"/>
              <a:gd name="T7" fmla="*/ 2147483647 h 1016"/>
              <a:gd name="T8" fmla="*/ 2147483647 w 2292"/>
              <a:gd name="T9" fmla="*/ 2147483647 h 1016"/>
              <a:gd name="T10" fmla="*/ 2147483647 w 2292"/>
              <a:gd name="T11" fmla="*/ 2147483647 h 1016"/>
              <a:gd name="T12" fmla="*/ 2147483647 w 2292"/>
              <a:gd name="T13" fmla="*/ 2147483647 h 1016"/>
              <a:gd name="T14" fmla="*/ 2147483647 w 2292"/>
              <a:gd name="T15" fmla="*/ 2147483647 h 1016"/>
              <a:gd name="T16" fmla="*/ 2147483647 w 2292"/>
              <a:gd name="T17" fmla="*/ 2147483647 h 1016"/>
              <a:gd name="T18" fmla="*/ 2147483647 w 2292"/>
              <a:gd name="T19" fmla="*/ 2147483647 h 1016"/>
              <a:gd name="T20" fmla="*/ 2147483647 w 2292"/>
              <a:gd name="T21" fmla="*/ 2147483647 h 1016"/>
              <a:gd name="T22" fmla="*/ 2147483647 w 2292"/>
              <a:gd name="T23" fmla="*/ 2147483647 h 1016"/>
              <a:gd name="T24" fmla="*/ 2147483647 w 2292"/>
              <a:gd name="T25" fmla="*/ 2147483647 h 1016"/>
              <a:gd name="T26" fmla="*/ 2147483647 w 2292"/>
              <a:gd name="T27" fmla="*/ 2147483647 h 1016"/>
              <a:gd name="T28" fmla="*/ 2147483647 w 2292"/>
              <a:gd name="T29" fmla="*/ 2147483647 h 1016"/>
              <a:gd name="T30" fmla="*/ 2147483647 w 2292"/>
              <a:gd name="T31" fmla="*/ 2147483647 h 1016"/>
              <a:gd name="T32" fmla="*/ 2147483647 w 2292"/>
              <a:gd name="T33" fmla="*/ 2147483647 h 1016"/>
              <a:gd name="T34" fmla="*/ 2147483647 w 2292"/>
              <a:gd name="T35" fmla="*/ 2147483647 h 1016"/>
              <a:gd name="T36" fmla="*/ 2147483647 w 2292"/>
              <a:gd name="T37" fmla="*/ 2147483647 h 1016"/>
              <a:gd name="T38" fmla="*/ 2147483647 w 2292"/>
              <a:gd name="T39" fmla="*/ 2147483647 h 1016"/>
              <a:gd name="T40" fmla="*/ 2147483647 w 2292"/>
              <a:gd name="T41" fmla="*/ 2147483647 h 1016"/>
              <a:gd name="T42" fmla="*/ 2147483647 w 2292"/>
              <a:gd name="T43" fmla="*/ 2147483647 h 1016"/>
              <a:gd name="T44" fmla="*/ 2147483647 w 2292"/>
              <a:gd name="T45" fmla="*/ 2147483647 h 1016"/>
              <a:gd name="T46" fmla="*/ 2147483647 w 2292"/>
              <a:gd name="T47" fmla="*/ 2147483647 h 1016"/>
              <a:gd name="T48" fmla="*/ 2147483647 w 2292"/>
              <a:gd name="T49" fmla="*/ 2147483647 h 1016"/>
              <a:gd name="T50" fmla="*/ 2147483647 w 2292"/>
              <a:gd name="T51" fmla="*/ 2147483647 h 1016"/>
              <a:gd name="T52" fmla="*/ 2147483647 w 2292"/>
              <a:gd name="T53" fmla="*/ 2147483647 h 1016"/>
              <a:gd name="T54" fmla="*/ 2147483647 w 2292"/>
              <a:gd name="T55" fmla="*/ 2147483647 h 1016"/>
              <a:gd name="T56" fmla="*/ 2147483647 w 2292"/>
              <a:gd name="T57" fmla="*/ 2147483647 h 1016"/>
              <a:gd name="T58" fmla="*/ 2147483647 w 2292"/>
              <a:gd name="T59" fmla="*/ 2147483647 h 1016"/>
              <a:gd name="T60" fmla="*/ 2147483647 w 2292"/>
              <a:gd name="T61" fmla="*/ 2147483647 h 1016"/>
              <a:gd name="T62" fmla="*/ 2147483647 w 2292"/>
              <a:gd name="T63" fmla="*/ 2147483647 h 1016"/>
              <a:gd name="T64" fmla="*/ 2147483647 w 2292"/>
              <a:gd name="T65" fmla="*/ 2147483647 h 1016"/>
              <a:gd name="T66" fmla="*/ 2147483647 w 2292"/>
              <a:gd name="T67" fmla="*/ 2147483647 h 1016"/>
              <a:gd name="T68" fmla="*/ 2147483647 w 2292"/>
              <a:gd name="T69" fmla="*/ 2147483647 h 1016"/>
              <a:gd name="T70" fmla="*/ 2147483647 w 2292"/>
              <a:gd name="T71" fmla="*/ 2147483647 h 1016"/>
              <a:gd name="T72" fmla="*/ 2147483647 w 2292"/>
              <a:gd name="T73" fmla="*/ 2147483647 h 1016"/>
              <a:gd name="T74" fmla="*/ 2147483647 w 2292"/>
              <a:gd name="T75" fmla="*/ 2147483647 h 1016"/>
              <a:gd name="T76" fmla="*/ 2147483647 w 2292"/>
              <a:gd name="T77" fmla="*/ 2147483647 h 101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292"/>
              <a:gd name="T118" fmla="*/ 0 h 1016"/>
              <a:gd name="T119" fmla="*/ 2292 w 2292"/>
              <a:gd name="T120" fmla="*/ 1016 h 101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292" h="1016">
                <a:moveTo>
                  <a:pt x="129" y="1016"/>
                </a:moveTo>
                <a:lnTo>
                  <a:pt x="401" y="532"/>
                </a:lnTo>
                <a:lnTo>
                  <a:pt x="0" y="532"/>
                </a:lnTo>
                <a:lnTo>
                  <a:pt x="22" y="528"/>
                </a:lnTo>
                <a:lnTo>
                  <a:pt x="49" y="524"/>
                </a:lnTo>
                <a:lnTo>
                  <a:pt x="71" y="520"/>
                </a:lnTo>
                <a:lnTo>
                  <a:pt x="98" y="513"/>
                </a:lnTo>
                <a:lnTo>
                  <a:pt x="120" y="509"/>
                </a:lnTo>
                <a:lnTo>
                  <a:pt x="143" y="502"/>
                </a:lnTo>
                <a:lnTo>
                  <a:pt x="165" y="498"/>
                </a:lnTo>
                <a:lnTo>
                  <a:pt x="187" y="491"/>
                </a:lnTo>
                <a:lnTo>
                  <a:pt x="236" y="480"/>
                </a:lnTo>
                <a:lnTo>
                  <a:pt x="281" y="465"/>
                </a:lnTo>
                <a:lnTo>
                  <a:pt x="326" y="450"/>
                </a:lnTo>
                <a:lnTo>
                  <a:pt x="366" y="435"/>
                </a:lnTo>
                <a:lnTo>
                  <a:pt x="410" y="420"/>
                </a:lnTo>
                <a:lnTo>
                  <a:pt x="450" y="405"/>
                </a:lnTo>
                <a:lnTo>
                  <a:pt x="495" y="391"/>
                </a:lnTo>
                <a:lnTo>
                  <a:pt x="535" y="372"/>
                </a:lnTo>
                <a:lnTo>
                  <a:pt x="571" y="353"/>
                </a:lnTo>
                <a:lnTo>
                  <a:pt x="611" y="339"/>
                </a:lnTo>
                <a:lnTo>
                  <a:pt x="651" y="320"/>
                </a:lnTo>
                <a:lnTo>
                  <a:pt x="687" y="301"/>
                </a:lnTo>
                <a:lnTo>
                  <a:pt x="722" y="283"/>
                </a:lnTo>
                <a:lnTo>
                  <a:pt x="758" y="264"/>
                </a:lnTo>
                <a:lnTo>
                  <a:pt x="794" y="242"/>
                </a:lnTo>
                <a:lnTo>
                  <a:pt x="825" y="224"/>
                </a:lnTo>
                <a:lnTo>
                  <a:pt x="861" y="205"/>
                </a:lnTo>
                <a:lnTo>
                  <a:pt x="892" y="186"/>
                </a:lnTo>
                <a:lnTo>
                  <a:pt x="923" y="168"/>
                </a:lnTo>
                <a:lnTo>
                  <a:pt x="950" y="146"/>
                </a:lnTo>
                <a:lnTo>
                  <a:pt x="981" y="127"/>
                </a:lnTo>
                <a:lnTo>
                  <a:pt x="1008" y="109"/>
                </a:lnTo>
                <a:lnTo>
                  <a:pt x="1035" y="90"/>
                </a:lnTo>
                <a:lnTo>
                  <a:pt x="1057" y="71"/>
                </a:lnTo>
                <a:lnTo>
                  <a:pt x="1084" y="52"/>
                </a:lnTo>
                <a:lnTo>
                  <a:pt x="1106" y="33"/>
                </a:lnTo>
                <a:lnTo>
                  <a:pt x="1124" y="19"/>
                </a:lnTo>
                <a:lnTo>
                  <a:pt x="1146" y="0"/>
                </a:lnTo>
                <a:lnTo>
                  <a:pt x="1168" y="19"/>
                </a:lnTo>
                <a:lnTo>
                  <a:pt x="1186" y="33"/>
                </a:lnTo>
                <a:lnTo>
                  <a:pt x="1208" y="52"/>
                </a:lnTo>
                <a:lnTo>
                  <a:pt x="1235" y="70"/>
                </a:lnTo>
                <a:lnTo>
                  <a:pt x="1262" y="89"/>
                </a:lnTo>
                <a:lnTo>
                  <a:pt x="1284" y="108"/>
                </a:lnTo>
                <a:lnTo>
                  <a:pt x="1311" y="126"/>
                </a:lnTo>
                <a:lnTo>
                  <a:pt x="1342" y="145"/>
                </a:lnTo>
                <a:lnTo>
                  <a:pt x="1369" y="167"/>
                </a:lnTo>
                <a:lnTo>
                  <a:pt x="1400" y="185"/>
                </a:lnTo>
                <a:lnTo>
                  <a:pt x="1431" y="204"/>
                </a:lnTo>
                <a:lnTo>
                  <a:pt x="1467" y="223"/>
                </a:lnTo>
                <a:lnTo>
                  <a:pt x="1498" y="241"/>
                </a:lnTo>
                <a:lnTo>
                  <a:pt x="1534" y="263"/>
                </a:lnTo>
                <a:lnTo>
                  <a:pt x="1570" y="282"/>
                </a:lnTo>
                <a:lnTo>
                  <a:pt x="1605" y="300"/>
                </a:lnTo>
                <a:lnTo>
                  <a:pt x="1641" y="319"/>
                </a:lnTo>
                <a:lnTo>
                  <a:pt x="1677" y="338"/>
                </a:lnTo>
                <a:lnTo>
                  <a:pt x="1717" y="352"/>
                </a:lnTo>
                <a:lnTo>
                  <a:pt x="1757" y="371"/>
                </a:lnTo>
                <a:lnTo>
                  <a:pt x="1797" y="390"/>
                </a:lnTo>
                <a:lnTo>
                  <a:pt x="1842" y="404"/>
                </a:lnTo>
                <a:lnTo>
                  <a:pt x="1882" y="419"/>
                </a:lnTo>
                <a:lnTo>
                  <a:pt x="1926" y="434"/>
                </a:lnTo>
                <a:lnTo>
                  <a:pt x="1966" y="449"/>
                </a:lnTo>
                <a:lnTo>
                  <a:pt x="2011" y="465"/>
                </a:lnTo>
                <a:lnTo>
                  <a:pt x="2056" y="480"/>
                </a:lnTo>
                <a:lnTo>
                  <a:pt x="2105" y="491"/>
                </a:lnTo>
                <a:lnTo>
                  <a:pt x="2127" y="498"/>
                </a:lnTo>
                <a:lnTo>
                  <a:pt x="2149" y="502"/>
                </a:lnTo>
                <a:lnTo>
                  <a:pt x="2172" y="509"/>
                </a:lnTo>
                <a:lnTo>
                  <a:pt x="2194" y="513"/>
                </a:lnTo>
                <a:lnTo>
                  <a:pt x="2221" y="520"/>
                </a:lnTo>
                <a:lnTo>
                  <a:pt x="2243" y="524"/>
                </a:lnTo>
                <a:lnTo>
                  <a:pt x="2270" y="528"/>
                </a:lnTo>
                <a:lnTo>
                  <a:pt x="2292" y="532"/>
                </a:lnTo>
                <a:lnTo>
                  <a:pt x="1891" y="532"/>
                </a:lnTo>
                <a:lnTo>
                  <a:pt x="2126" y="1001"/>
                </a:lnTo>
                <a:lnTo>
                  <a:pt x="129" y="1016"/>
                </a:lnTo>
                <a:close/>
              </a:path>
            </a:pathLst>
          </a:custGeom>
          <a:gradFill rotWithShape="1">
            <a:gsLst>
              <a:gs pos="0">
                <a:srgbClr val="74A4C2"/>
              </a:gs>
              <a:gs pos="100000">
                <a:srgbClr val="C7DBE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/>
          <a:lstStyle/>
          <a:p>
            <a:endParaRPr lang="ko-KR" altLang="en-US"/>
          </a:p>
        </p:txBody>
      </p:sp>
      <p:sp>
        <p:nvSpPr>
          <p:cNvPr id="241" name="AutoShape 1303"/>
          <p:cNvSpPr>
            <a:spLocks noChangeArrowheads="1"/>
          </p:cNvSpPr>
          <p:nvPr/>
        </p:nvSpPr>
        <p:spPr bwMode="auto">
          <a:xfrm>
            <a:off x="1858963" y="4740204"/>
            <a:ext cx="2686050" cy="125413"/>
          </a:xfrm>
          <a:prstGeom prst="cube">
            <a:avLst>
              <a:gd name="adj" fmla="val 2778"/>
            </a:avLst>
          </a:prstGeom>
          <a:gradFill rotWithShape="1">
            <a:gsLst>
              <a:gs pos="0">
                <a:srgbClr val="F3F9FA"/>
              </a:gs>
              <a:gs pos="100000">
                <a:srgbClr val="C5E2E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endParaRPr lang="ko-KR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2" name="AutoShape 1311" descr="엠보싱 작은상자(Gray_Ver)"/>
          <p:cNvSpPr>
            <a:spLocks noChangeArrowheads="1"/>
          </p:cNvSpPr>
          <p:nvPr/>
        </p:nvSpPr>
        <p:spPr bwMode="auto">
          <a:xfrm>
            <a:off x="2195513" y="5162479"/>
            <a:ext cx="2016125" cy="219075"/>
          </a:xfrm>
          <a:prstGeom prst="roundRect">
            <a:avLst>
              <a:gd name="adj" fmla="val 16667"/>
            </a:avLst>
          </a:prstGeom>
          <a:blipFill dpi="0" rotWithShape="0">
            <a:blip r:embed="rId11"/>
            <a:srcRect/>
            <a:stretch>
              <a:fillRect/>
            </a:stretch>
          </a:blipFill>
          <a:ln w="3175" algn="ctr">
            <a:solidFill>
              <a:srgbClr val="336699"/>
            </a:solidFill>
            <a:round/>
            <a:headEnd/>
            <a:tailEnd/>
          </a:ln>
        </p:spPr>
        <p:txBody>
          <a:bodyPr lIns="35004" tIns="72000" rIns="35004" bIns="35004" anchor="ctr"/>
          <a:lstStyle>
            <a:lvl1pPr defTabSz="68421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68421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68421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68421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68421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80000"/>
              </a:lnSpc>
              <a:buClr>
                <a:srgbClr val="336699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33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문서관리를 위한 통합 </a:t>
            </a:r>
            <a:r>
              <a:rPr lang="en-US" altLang="ko-KR" sz="1000" dirty="0">
                <a:solidFill>
                  <a:srgbClr val="0033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Repository</a:t>
            </a:r>
          </a:p>
        </p:txBody>
      </p:sp>
      <p:sp>
        <p:nvSpPr>
          <p:cNvPr id="243" name="AutoShape 1312"/>
          <p:cNvSpPr>
            <a:spLocks noChangeArrowheads="1"/>
          </p:cNvSpPr>
          <p:nvPr/>
        </p:nvSpPr>
        <p:spPr bwMode="auto">
          <a:xfrm>
            <a:off x="3233738" y="5519667"/>
            <a:ext cx="912812" cy="360362"/>
          </a:xfrm>
          <a:prstGeom prst="roundRect">
            <a:avLst>
              <a:gd name="adj" fmla="val 9657"/>
            </a:avLst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858585"/>
            </a:prst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4000" tIns="46800" rIns="54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형상상태보고</a:t>
            </a:r>
          </a:p>
          <a:p>
            <a:pPr eaLnBrk="1" latinLnBrk="0" hangingPunct="1">
              <a:buSzPct val="80000"/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최신버전유지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grpSp>
        <p:nvGrpSpPr>
          <p:cNvPr id="244" name="Group 1331"/>
          <p:cNvGrpSpPr>
            <a:grpSpLocks/>
          </p:cNvGrpSpPr>
          <p:nvPr/>
        </p:nvGrpSpPr>
        <p:grpSpPr bwMode="auto">
          <a:xfrm>
            <a:off x="2847975" y="4087742"/>
            <a:ext cx="860425" cy="612775"/>
            <a:chOff x="2370" y="4271"/>
            <a:chExt cx="942" cy="1069"/>
          </a:xfrm>
        </p:grpSpPr>
        <p:sp>
          <p:nvSpPr>
            <p:cNvPr id="245" name="Freeform 1332"/>
            <p:cNvSpPr>
              <a:spLocks/>
            </p:cNvSpPr>
            <p:nvPr/>
          </p:nvSpPr>
          <p:spPr bwMode="auto">
            <a:xfrm>
              <a:off x="2639" y="4270"/>
              <a:ext cx="673" cy="576"/>
            </a:xfrm>
            <a:custGeom>
              <a:avLst/>
              <a:gdLst>
                <a:gd name="T0" fmla="*/ 612 w 643"/>
                <a:gd name="T1" fmla="*/ 786 h 551"/>
                <a:gd name="T2" fmla="*/ 171 w 643"/>
                <a:gd name="T3" fmla="*/ 527 h 551"/>
                <a:gd name="T4" fmla="*/ 276 w 643"/>
                <a:gd name="T5" fmla="*/ 563 h 551"/>
                <a:gd name="T6" fmla="*/ 1 w 643"/>
                <a:gd name="T7" fmla="*/ 625 h 551"/>
                <a:gd name="T8" fmla="*/ 0 w 643"/>
                <a:gd name="T9" fmla="*/ 284 h 551"/>
                <a:gd name="T10" fmla="*/ 67 w 643"/>
                <a:gd name="T11" fmla="*/ 411 h 551"/>
                <a:gd name="T12" fmla="*/ 612 w 643"/>
                <a:gd name="T13" fmla="*/ 786 h 5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43" h="551">
                  <a:moveTo>
                    <a:pt x="424" y="551"/>
                  </a:moveTo>
                  <a:cubicBezTo>
                    <a:pt x="604" y="71"/>
                    <a:pt x="249" y="187"/>
                    <a:pt x="118" y="369"/>
                  </a:cubicBezTo>
                  <a:lnTo>
                    <a:pt x="192" y="395"/>
                  </a:lnTo>
                  <a:lnTo>
                    <a:pt x="1" y="437"/>
                  </a:lnTo>
                  <a:lnTo>
                    <a:pt x="0" y="200"/>
                  </a:lnTo>
                  <a:lnTo>
                    <a:pt x="47" y="288"/>
                  </a:lnTo>
                  <a:cubicBezTo>
                    <a:pt x="252" y="0"/>
                    <a:pt x="643" y="74"/>
                    <a:pt x="424" y="551"/>
                  </a:cubicBezTo>
                  <a:close/>
                </a:path>
              </a:pathLst>
            </a:custGeom>
            <a:gradFill rotWithShape="0">
              <a:gsLst>
                <a:gs pos="0">
                  <a:srgbClr val="0073AC"/>
                </a:gs>
                <a:gs pos="100000">
                  <a:srgbClr val="A9D0E3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7FCEFF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sq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54000" rIns="54000" anchor="ctr"/>
            <a:lstStyle/>
            <a:p>
              <a:endParaRPr lang="ko-KR" altLang="en-US"/>
            </a:p>
          </p:txBody>
        </p:sp>
        <p:sp>
          <p:nvSpPr>
            <p:cNvPr id="246" name="Freeform 1333"/>
            <p:cNvSpPr>
              <a:spLocks/>
            </p:cNvSpPr>
            <p:nvPr/>
          </p:nvSpPr>
          <p:spPr bwMode="auto">
            <a:xfrm flipH="1" flipV="1">
              <a:off x="2370" y="4763"/>
              <a:ext cx="673" cy="576"/>
            </a:xfrm>
            <a:custGeom>
              <a:avLst/>
              <a:gdLst>
                <a:gd name="T0" fmla="*/ 641 w 643"/>
                <a:gd name="T1" fmla="*/ 822 h 551"/>
                <a:gd name="T2" fmla="*/ 179 w 643"/>
                <a:gd name="T3" fmla="*/ 551 h 551"/>
                <a:gd name="T4" fmla="*/ 289 w 643"/>
                <a:gd name="T5" fmla="*/ 589 h 551"/>
                <a:gd name="T6" fmla="*/ 1 w 643"/>
                <a:gd name="T7" fmla="*/ 653 h 551"/>
                <a:gd name="T8" fmla="*/ 0 w 643"/>
                <a:gd name="T9" fmla="*/ 297 h 551"/>
                <a:gd name="T10" fmla="*/ 70 w 643"/>
                <a:gd name="T11" fmla="*/ 430 h 551"/>
                <a:gd name="T12" fmla="*/ 641 w 643"/>
                <a:gd name="T13" fmla="*/ 822 h 5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3"/>
                <a:gd name="T22" fmla="*/ 0 h 551"/>
                <a:gd name="T23" fmla="*/ 643 w 643"/>
                <a:gd name="T24" fmla="*/ 551 h 5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3" h="551">
                  <a:moveTo>
                    <a:pt x="424" y="551"/>
                  </a:moveTo>
                  <a:cubicBezTo>
                    <a:pt x="604" y="71"/>
                    <a:pt x="249" y="187"/>
                    <a:pt x="118" y="369"/>
                  </a:cubicBezTo>
                  <a:lnTo>
                    <a:pt x="192" y="395"/>
                  </a:lnTo>
                  <a:lnTo>
                    <a:pt x="1" y="437"/>
                  </a:lnTo>
                  <a:lnTo>
                    <a:pt x="0" y="200"/>
                  </a:lnTo>
                  <a:lnTo>
                    <a:pt x="47" y="288"/>
                  </a:lnTo>
                  <a:cubicBezTo>
                    <a:pt x="252" y="0"/>
                    <a:pt x="643" y="74"/>
                    <a:pt x="424" y="551"/>
                  </a:cubicBezTo>
                  <a:close/>
                </a:path>
              </a:pathLst>
            </a:custGeom>
            <a:gradFill rotWithShape="0">
              <a:gsLst>
                <a:gs pos="0">
                  <a:srgbClr val="0073AC"/>
                </a:gs>
                <a:gs pos="100000">
                  <a:srgbClr val="A9D0E3"/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rgbClr val="7FCEFF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10800000" wrap="none" lIns="54000" rIns="54000" anchor="ctr"/>
            <a:lstStyle/>
            <a:p>
              <a:endParaRPr lang="ko-KR" altLang="en-US"/>
            </a:p>
          </p:txBody>
        </p:sp>
      </p:grpSp>
      <p:sp>
        <p:nvSpPr>
          <p:cNvPr id="247" name="AutoShape 1344"/>
          <p:cNvSpPr>
            <a:spLocks noChangeArrowheads="1"/>
          </p:cNvSpPr>
          <p:nvPr/>
        </p:nvSpPr>
        <p:spPr bwMode="auto">
          <a:xfrm>
            <a:off x="2171700" y="4733854"/>
            <a:ext cx="2090738" cy="2540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54 w 21600"/>
              <a:gd name="T13" fmla="*/ 2783 h 21600"/>
              <a:gd name="T14" fmla="*/ 18746 w 21600"/>
              <a:gd name="T15" fmla="*/ 1881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6998DD"/>
          </a:solidFill>
          <a:ln w="317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95000"/>
              </a:lnSpc>
              <a:buSzPct val="80000"/>
            </a:pPr>
            <a:r>
              <a:rPr lang="ko-KR" altLang="en-US" sz="1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체계적인 문서관리</a:t>
            </a:r>
          </a:p>
        </p:txBody>
      </p:sp>
      <p:grpSp>
        <p:nvGrpSpPr>
          <p:cNvPr id="248" name="Group 1350"/>
          <p:cNvGrpSpPr>
            <a:grpSpLocks/>
          </p:cNvGrpSpPr>
          <p:nvPr/>
        </p:nvGrpSpPr>
        <p:grpSpPr bwMode="auto">
          <a:xfrm>
            <a:off x="1855788" y="6276904"/>
            <a:ext cx="882650" cy="649288"/>
            <a:chOff x="-650" y="4311"/>
            <a:chExt cx="365" cy="274"/>
          </a:xfrm>
        </p:grpSpPr>
        <p:pic>
          <p:nvPicPr>
            <p:cNvPr id="249" name="Picture 1351" descr="파일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55" y="4311"/>
              <a:ext cx="27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0" name="Picture 1352" descr="파일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50" y="4358"/>
              <a:ext cx="27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51" name="Picture 1353" descr="DB외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5459342"/>
            <a:ext cx="793750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Text Box 1355"/>
          <p:cNvSpPr txBox="1">
            <a:spLocks noChangeArrowheads="1"/>
          </p:cNvSpPr>
          <p:nvPr/>
        </p:nvSpPr>
        <p:spPr bwMode="auto">
          <a:xfrm>
            <a:off x="1912938" y="6446767"/>
            <a:ext cx="7537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  <a:p>
            <a:pPr eaLnBrk="1" latinLnBrk="0" hangingPunct="1">
              <a:buSzPct val="80000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개발산출물</a:t>
            </a:r>
          </a:p>
        </p:txBody>
      </p:sp>
      <p:grpSp>
        <p:nvGrpSpPr>
          <p:cNvPr id="253" name="Group 1356"/>
          <p:cNvGrpSpPr>
            <a:grpSpLocks/>
          </p:cNvGrpSpPr>
          <p:nvPr/>
        </p:nvGrpSpPr>
        <p:grpSpPr bwMode="auto">
          <a:xfrm>
            <a:off x="2697163" y="6276904"/>
            <a:ext cx="882650" cy="649288"/>
            <a:chOff x="-650" y="4311"/>
            <a:chExt cx="365" cy="274"/>
          </a:xfrm>
        </p:grpSpPr>
        <p:pic>
          <p:nvPicPr>
            <p:cNvPr id="254" name="Picture 1357" descr="파일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55" y="4311"/>
              <a:ext cx="27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5" name="Picture 1358" descr="파일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50" y="4358"/>
              <a:ext cx="27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" name="Text Box 1359"/>
          <p:cNvSpPr txBox="1">
            <a:spLocks noChangeArrowheads="1"/>
          </p:cNvSpPr>
          <p:nvPr/>
        </p:nvSpPr>
        <p:spPr bwMode="auto">
          <a:xfrm>
            <a:off x="2735263" y="6459467"/>
            <a:ext cx="8002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 및</a:t>
            </a:r>
          </a:p>
          <a:p>
            <a:pPr eaLnBrk="1" latinLnBrk="0" hangingPunct="1">
              <a:buSzPct val="80000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사업관리문서</a:t>
            </a:r>
          </a:p>
        </p:txBody>
      </p:sp>
      <p:grpSp>
        <p:nvGrpSpPr>
          <p:cNvPr id="257" name="Group 1360"/>
          <p:cNvGrpSpPr>
            <a:grpSpLocks/>
          </p:cNvGrpSpPr>
          <p:nvPr/>
        </p:nvGrpSpPr>
        <p:grpSpPr bwMode="auto">
          <a:xfrm>
            <a:off x="3529013" y="6276904"/>
            <a:ext cx="882650" cy="649288"/>
            <a:chOff x="-650" y="4311"/>
            <a:chExt cx="365" cy="274"/>
          </a:xfrm>
        </p:grpSpPr>
        <p:pic>
          <p:nvPicPr>
            <p:cNvPr id="258" name="Picture 1361" descr="파일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55" y="4311"/>
              <a:ext cx="27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9" name="Picture 1362" descr="파일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50" y="4358"/>
              <a:ext cx="270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0" name="Text Box 1363"/>
          <p:cNvSpPr txBox="1">
            <a:spLocks noChangeArrowheads="1"/>
          </p:cNvSpPr>
          <p:nvPr/>
        </p:nvSpPr>
        <p:spPr bwMode="auto">
          <a:xfrm>
            <a:off x="3592513" y="6461054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</a:t>
            </a:r>
          </a:p>
          <a:p>
            <a:pPr eaLnBrk="1" latinLnBrk="0" hangingPunct="1">
              <a:buSzPct val="80000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</a:t>
            </a:r>
          </a:p>
        </p:txBody>
      </p:sp>
      <p:sp>
        <p:nvSpPr>
          <p:cNvPr id="261" name="Text Box 1364"/>
          <p:cNvSpPr txBox="1">
            <a:spLocks noChangeArrowheads="1"/>
          </p:cNvSpPr>
          <p:nvPr/>
        </p:nvSpPr>
        <p:spPr bwMode="auto">
          <a:xfrm>
            <a:off x="2522538" y="5570516"/>
            <a:ext cx="41357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Library</a:t>
            </a:r>
          </a:p>
        </p:txBody>
      </p:sp>
      <p:sp>
        <p:nvSpPr>
          <p:cNvPr id="262" name="AutoShape 1365"/>
          <p:cNvSpPr>
            <a:spLocks noChangeArrowheads="1"/>
          </p:cNvSpPr>
          <p:nvPr/>
        </p:nvSpPr>
        <p:spPr bwMode="auto">
          <a:xfrm>
            <a:off x="2479675" y="5754617"/>
            <a:ext cx="515938" cy="112712"/>
          </a:xfrm>
          <a:prstGeom prst="roundRect">
            <a:avLst>
              <a:gd name="adj" fmla="val 3750"/>
            </a:avLst>
          </a:prstGeom>
          <a:solidFill>
            <a:schemeClr val="bg1"/>
          </a:solidFill>
          <a:ln w="12700">
            <a:solidFill>
              <a:srgbClr val="969696"/>
            </a:solidFill>
            <a:round/>
            <a:headEnd/>
            <a:tailEnd/>
          </a:ln>
        </p:spPr>
        <p:txBody>
          <a:bodyPr lIns="54000" tIns="46800" rIns="54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r>
              <a:rPr lang="en-US" altLang="ko-KR" sz="1000" dirty="0">
                <a:solidFill>
                  <a:srgbClr val="9966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1.2</a:t>
            </a:r>
          </a:p>
        </p:txBody>
      </p:sp>
      <p:sp>
        <p:nvSpPr>
          <p:cNvPr id="263" name="AutoShape 1366"/>
          <p:cNvSpPr>
            <a:spLocks noChangeArrowheads="1"/>
          </p:cNvSpPr>
          <p:nvPr/>
        </p:nvSpPr>
        <p:spPr bwMode="auto">
          <a:xfrm>
            <a:off x="2484438" y="5986392"/>
            <a:ext cx="515937" cy="109537"/>
          </a:xfrm>
          <a:prstGeom prst="roundRect">
            <a:avLst>
              <a:gd name="adj" fmla="val 3750"/>
            </a:avLst>
          </a:prstGeom>
          <a:solidFill>
            <a:schemeClr val="bg1"/>
          </a:solidFill>
          <a:ln w="12700">
            <a:solidFill>
              <a:srgbClr val="969696"/>
            </a:solidFill>
            <a:round/>
            <a:headEnd/>
            <a:tailEnd/>
          </a:ln>
        </p:spPr>
        <p:txBody>
          <a:bodyPr lIns="54000" tIns="46800" rIns="54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r>
              <a:rPr lang="en-US" altLang="ko-KR" sz="1000" dirty="0">
                <a:solidFill>
                  <a:srgbClr val="9966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1.0</a:t>
            </a:r>
          </a:p>
        </p:txBody>
      </p:sp>
      <p:sp>
        <p:nvSpPr>
          <p:cNvPr id="264" name="AutoShape 1367"/>
          <p:cNvSpPr>
            <a:spLocks noChangeArrowheads="1"/>
          </p:cNvSpPr>
          <p:nvPr/>
        </p:nvSpPr>
        <p:spPr bwMode="auto">
          <a:xfrm>
            <a:off x="2484438" y="5880029"/>
            <a:ext cx="515937" cy="106363"/>
          </a:xfrm>
          <a:prstGeom prst="roundRect">
            <a:avLst>
              <a:gd name="adj" fmla="val 3750"/>
            </a:avLst>
          </a:prstGeom>
          <a:solidFill>
            <a:schemeClr val="bg1"/>
          </a:solidFill>
          <a:ln w="12700">
            <a:solidFill>
              <a:srgbClr val="969696"/>
            </a:solidFill>
            <a:round/>
            <a:headEnd/>
            <a:tailEnd/>
          </a:ln>
        </p:spPr>
        <p:txBody>
          <a:bodyPr lIns="54000" tIns="46800" rIns="5400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buSzPct val="80000"/>
            </a:pPr>
            <a:r>
              <a:rPr lang="en-US" altLang="ko-KR" sz="1000" dirty="0">
                <a:solidFill>
                  <a:srgbClr val="9966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1.1</a:t>
            </a:r>
          </a:p>
        </p:txBody>
      </p:sp>
      <p:grpSp>
        <p:nvGrpSpPr>
          <p:cNvPr id="265" name="Group 1368"/>
          <p:cNvGrpSpPr>
            <a:grpSpLocks/>
          </p:cNvGrpSpPr>
          <p:nvPr/>
        </p:nvGrpSpPr>
        <p:grpSpPr bwMode="auto">
          <a:xfrm>
            <a:off x="2290763" y="6016554"/>
            <a:ext cx="904875" cy="320675"/>
            <a:chOff x="1657" y="3548"/>
            <a:chExt cx="598" cy="171"/>
          </a:xfrm>
        </p:grpSpPr>
        <p:sp>
          <p:nvSpPr>
            <p:cNvPr id="266" name="Arc 1369"/>
            <p:cNvSpPr>
              <a:spLocks/>
            </p:cNvSpPr>
            <p:nvPr/>
          </p:nvSpPr>
          <p:spPr bwMode="auto">
            <a:xfrm>
              <a:off x="2126" y="3570"/>
              <a:ext cx="129" cy="149"/>
            </a:xfrm>
            <a:custGeom>
              <a:avLst/>
              <a:gdLst>
                <a:gd name="T0" fmla="*/ 0 w 21600"/>
                <a:gd name="T1" fmla="*/ 0 h 43194"/>
                <a:gd name="T2" fmla="*/ 0 w 21600"/>
                <a:gd name="T3" fmla="*/ 0 h 43194"/>
                <a:gd name="T4" fmla="*/ 0 w 21600"/>
                <a:gd name="T5" fmla="*/ 0 h 4319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4"/>
                <a:gd name="T11" fmla="*/ 21600 w 21600"/>
                <a:gd name="T12" fmla="*/ 43194 h 431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31"/>
                    <a:pt x="12236" y="42918"/>
                    <a:pt x="508" y="43194"/>
                  </a:cubicBezTo>
                </a:path>
                <a:path w="21600" h="4319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31"/>
                    <a:pt x="12236" y="42918"/>
                    <a:pt x="508" y="4319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267" name="Arc 1370"/>
            <p:cNvSpPr>
              <a:spLocks/>
            </p:cNvSpPr>
            <p:nvPr/>
          </p:nvSpPr>
          <p:spPr bwMode="auto">
            <a:xfrm flipH="1" flipV="1">
              <a:off x="1657" y="3548"/>
              <a:ext cx="128" cy="148"/>
            </a:xfrm>
            <a:custGeom>
              <a:avLst/>
              <a:gdLst>
                <a:gd name="T0" fmla="*/ 0 w 21600"/>
                <a:gd name="T1" fmla="*/ 0 h 43194"/>
                <a:gd name="T2" fmla="*/ 0 w 21600"/>
                <a:gd name="T3" fmla="*/ 0 h 43194"/>
                <a:gd name="T4" fmla="*/ 0 w 21600"/>
                <a:gd name="T5" fmla="*/ 0 h 43194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4"/>
                <a:gd name="T11" fmla="*/ 21600 w 21600"/>
                <a:gd name="T12" fmla="*/ 43194 h 431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4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31"/>
                    <a:pt x="12236" y="42918"/>
                    <a:pt x="508" y="43194"/>
                  </a:cubicBezTo>
                </a:path>
                <a:path w="21600" h="43194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31"/>
                    <a:pt x="12236" y="42918"/>
                    <a:pt x="508" y="43194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8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tIns="0" bIns="0" anchor="ctr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79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문서관리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015855" y="466868"/>
            <a:ext cx="7240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14. </a:t>
            </a:r>
            <a:r>
              <a:rPr lang="ko-KR" altLang="en-US" smtClean="0">
                <a:latin typeface="+mn-ea"/>
                <a:ea typeface="+mn-ea"/>
              </a:rPr>
              <a:t>문서관리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14.2. </a:t>
            </a:r>
            <a:r>
              <a:rPr lang="ko-KR" altLang="en-US" sz="1600" smtClean="0">
                <a:latin typeface="+mn-ea"/>
                <a:ea typeface="+mn-ea"/>
              </a:rPr>
              <a:t>문서처리 절차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사업이 진행되는 동안 작성되는 산출물과 문서들은 프로젝트 품질계획서에 정한 바에 의하여 관리합니다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문서의 추가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수정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폐기 등의 작업은 각 개발팀이나 품질보증팀에서 요청하여 검토회의를 거쳐 문서의 버전을 관리하고 사용되어지며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사업이 종료되면 주관기관에서 관리합니다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09" name="Text Box 50"/>
          <p:cNvSpPr txBox="1">
            <a:spLocks noChangeArrowheads="1"/>
          </p:cNvSpPr>
          <p:nvPr/>
        </p:nvSpPr>
        <p:spPr bwMode="auto">
          <a:xfrm>
            <a:off x="5645562" y="694469"/>
            <a:ext cx="10943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14.2. </a:t>
            </a:r>
            <a:r>
              <a:rPr lang="ko-KR" altLang="en-US" smtClean="0">
                <a:latin typeface="+mn-ea"/>
                <a:ea typeface="+mn-ea"/>
              </a:rPr>
              <a:t>문서처리 절차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55" name="그룹 154"/>
          <p:cNvGrpSpPr/>
          <p:nvPr/>
        </p:nvGrpSpPr>
        <p:grpSpPr>
          <a:xfrm>
            <a:off x="404812" y="2298815"/>
            <a:ext cx="6048375" cy="228610"/>
            <a:chOff x="404813" y="1878221"/>
            <a:chExt cx="6048375" cy="228610"/>
          </a:xfrm>
        </p:grpSpPr>
        <p:grpSp>
          <p:nvGrpSpPr>
            <p:cNvPr id="156" name="그룹 15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58" name="그룹 15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61" name="오각형 16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62" name="오각형 16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59" name="직사각형 15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60" name="직사각형 15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57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문서 처리 절차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63" name="표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173977"/>
              </p:ext>
            </p:extLst>
          </p:nvPr>
        </p:nvGraphicFramePr>
        <p:xfrm>
          <a:off x="471487" y="2636838"/>
          <a:ext cx="5981699" cy="6269656"/>
        </p:xfrm>
        <a:graphic>
          <a:graphicData uri="http://schemas.openxmlformats.org/drawingml/2006/table">
            <a:tbl>
              <a:tblPr/>
              <a:tblGrid>
                <a:gridCol w="727921"/>
                <a:gridCol w="1626919"/>
                <a:gridCol w="1674421"/>
                <a:gridCol w="1952438"/>
              </a:tblGrid>
              <a:tr h="342572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개발팀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개발팀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품질보증팀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178856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표준화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03654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39011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문서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수정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5563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종료</a:t>
                      </a: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ctr" latinLnBrk="0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8" marB="4762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4" name="그룹 163"/>
          <p:cNvGrpSpPr/>
          <p:nvPr/>
        </p:nvGrpSpPr>
        <p:grpSpPr>
          <a:xfrm>
            <a:off x="1333248" y="3092788"/>
            <a:ext cx="4953397" cy="5583994"/>
            <a:chOff x="1333248" y="3092788"/>
            <a:chExt cx="4953397" cy="5583994"/>
          </a:xfrm>
        </p:grpSpPr>
        <p:sp>
          <p:nvSpPr>
            <p:cNvPr id="165" name="AutoShape 68"/>
            <p:cNvSpPr>
              <a:spLocks noChangeArrowheads="1"/>
            </p:cNvSpPr>
            <p:nvPr/>
          </p:nvSpPr>
          <p:spPr bwMode="auto">
            <a:xfrm>
              <a:off x="1333248" y="3690739"/>
              <a:ext cx="1157895" cy="373720"/>
            </a:xfrm>
            <a:prstGeom prst="bevel">
              <a:avLst>
                <a:gd name="adj" fmla="val 12500"/>
              </a:avLst>
            </a:prstGeom>
            <a:solidFill>
              <a:srgbClr val="A3C2FF">
                <a:alpha val="50195"/>
              </a:srgbClr>
            </a:solidFill>
            <a:ln>
              <a:noFill/>
            </a:ln>
            <a:effectLst>
              <a:prstShdw prst="shdw17" dist="17961" dir="13500000">
                <a:srgbClr val="7A8E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 문서 양식</a:t>
              </a:r>
            </a:p>
          </p:txBody>
        </p:sp>
        <p:sp>
          <p:nvSpPr>
            <p:cNvPr id="166" name="AutoShape 69"/>
            <p:cNvSpPr>
              <a:spLocks noChangeArrowheads="1"/>
            </p:cNvSpPr>
            <p:nvPr/>
          </p:nvSpPr>
          <p:spPr bwMode="auto">
            <a:xfrm>
              <a:off x="5120664" y="3092788"/>
              <a:ext cx="1165981" cy="373720"/>
            </a:xfrm>
            <a:prstGeom prst="bevel">
              <a:avLst>
                <a:gd name="adj" fmla="val 12500"/>
              </a:avLst>
            </a:prstGeom>
            <a:solidFill>
              <a:srgbClr val="A3C2FF">
                <a:alpha val="50195"/>
              </a:srgbClr>
            </a:solidFill>
            <a:ln>
              <a:noFill/>
            </a:ln>
            <a:effectLst>
              <a:prstShdw prst="shdw17" dist="17961" dir="13500000">
                <a:srgbClr val="7A8E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문서표준화 작업</a:t>
              </a:r>
            </a:p>
          </p:txBody>
        </p:sp>
        <p:sp>
          <p:nvSpPr>
            <p:cNvPr id="167" name="AutoShape 70"/>
            <p:cNvSpPr>
              <a:spLocks noChangeArrowheads="1"/>
            </p:cNvSpPr>
            <p:nvPr/>
          </p:nvSpPr>
          <p:spPr bwMode="auto">
            <a:xfrm>
              <a:off x="4965415" y="3391764"/>
              <a:ext cx="1156278" cy="373720"/>
            </a:xfrm>
            <a:prstGeom prst="bevel">
              <a:avLst>
                <a:gd name="adj" fmla="val 12500"/>
              </a:avLst>
            </a:prstGeom>
            <a:solidFill>
              <a:srgbClr val="A3C2FF">
                <a:alpha val="50195"/>
              </a:srgbClr>
            </a:solidFill>
            <a:ln>
              <a:noFill/>
            </a:ln>
            <a:effectLst>
              <a:prstShdw prst="shdw17" dist="17961" dir="13500000">
                <a:srgbClr val="7A8E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양식관리 대장</a:t>
              </a:r>
            </a:p>
          </p:txBody>
        </p:sp>
        <p:sp>
          <p:nvSpPr>
            <p:cNvPr id="168" name="AutoShape 71"/>
            <p:cNvSpPr>
              <a:spLocks noChangeArrowheads="1"/>
            </p:cNvSpPr>
            <p:nvPr/>
          </p:nvSpPr>
          <p:spPr bwMode="auto">
            <a:xfrm>
              <a:off x="4802081" y="3690739"/>
              <a:ext cx="1154661" cy="373720"/>
            </a:xfrm>
            <a:prstGeom prst="bevel">
              <a:avLst>
                <a:gd name="adj" fmla="val 12500"/>
              </a:avLst>
            </a:prstGeom>
            <a:solidFill>
              <a:srgbClr val="A3C2FF">
                <a:alpha val="50195"/>
              </a:srgbClr>
            </a:solidFill>
            <a:ln>
              <a:noFill/>
            </a:ln>
            <a:effectLst>
              <a:prstShdw prst="shdw17" dist="17961" dir="13500000">
                <a:srgbClr val="7A8E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 문서 양식</a:t>
              </a:r>
            </a:p>
          </p:txBody>
        </p:sp>
        <p:sp>
          <p:nvSpPr>
            <p:cNvPr id="169" name="Line 72"/>
            <p:cNvSpPr>
              <a:spLocks noChangeShapeType="1"/>
            </p:cNvSpPr>
            <p:nvPr/>
          </p:nvSpPr>
          <p:spPr bwMode="auto">
            <a:xfrm flipH="1">
              <a:off x="2491143" y="3914971"/>
              <a:ext cx="231093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0" name="AutoShape 77"/>
            <p:cNvSpPr>
              <a:spLocks noChangeArrowheads="1"/>
            </p:cNvSpPr>
            <p:nvPr/>
          </p:nvSpPr>
          <p:spPr bwMode="auto">
            <a:xfrm>
              <a:off x="1344568" y="4241976"/>
              <a:ext cx="1156278" cy="373720"/>
            </a:xfrm>
            <a:prstGeom prst="bevel">
              <a:avLst>
                <a:gd name="adj" fmla="val 12500"/>
              </a:avLst>
            </a:prstGeom>
            <a:solidFill>
              <a:srgbClr val="A3C2FF">
                <a:alpha val="50195"/>
              </a:srgbClr>
            </a:solidFill>
            <a:ln>
              <a:noFill/>
            </a:ln>
            <a:effectLst>
              <a:prstShdw prst="shdw17" dist="17961" dir="13500000">
                <a:srgbClr val="7A8E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문서 작성</a:t>
              </a:r>
            </a:p>
          </p:txBody>
        </p:sp>
        <p:sp>
          <p:nvSpPr>
            <p:cNvPr id="171" name="Line 78"/>
            <p:cNvSpPr>
              <a:spLocks noChangeShapeType="1"/>
            </p:cNvSpPr>
            <p:nvPr/>
          </p:nvSpPr>
          <p:spPr bwMode="auto">
            <a:xfrm>
              <a:off x="2491143" y="4765183"/>
              <a:ext cx="248559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2" name="AutoShape 83"/>
            <p:cNvSpPr>
              <a:spLocks noChangeArrowheads="1"/>
            </p:cNvSpPr>
            <p:nvPr/>
          </p:nvSpPr>
          <p:spPr bwMode="auto">
            <a:xfrm>
              <a:off x="1333248" y="5176275"/>
              <a:ext cx="4788445" cy="373720"/>
            </a:xfrm>
            <a:prstGeom prst="bevel">
              <a:avLst>
                <a:gd name="adj" fmla="val 12500"/>
              </a:avLst>
            </a:prstGeom>
            <a:solidFill>
              <a:srgbClr val="A3C2FF">
                <a:alpha val="50195"/>
              </a:srgbClr>
            </a:solidFill>
            <a:ln>
              <a:noFill/>
            </a:ln>
            <a:effectLst>
              <a:prstShdw prst="shdw17" dist="17961" dir="13500000">
                <a:srgbClr val="7A8E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문서양식 수정요청</a:t>
              </a:r>
            </a:p>
          </p:txBody>
        </p:sp>
        <p:sp>
          <p:nvSpPr>
            <p:cNvPr id="173" name="AutoShape 84"/>
            <p:cNvSpPr>
              <a:spLocks noChangeArrowheads="1"/>
            </p:cNvSpPr>
            <p:nvPr/>
          </p:nvSpPr>
          <p:spPr bwMode="auto">
            <a:xfrm>
              <a:off x="1333248" y="5763326"/>
              <a:ext cx="4788445" cy="373720"/>
            </a:xfrm>
            <a:prstGeom prst="bevel">
              <a:avLst>
                <a:gd name="adj" fmla="val 12500"/>
              </a:avLst>
            </a:prstGeom>
            <a:solidFill>
              <a:srgbClr val="A3C2FF">
                <a:alpha val="50195"/>
              </a:srgbClr>
            </a:solidFill>
            <a:ln>
              <a:noFill/>
            </a:ln>
            <a:effectLst>
              <a:prstShdw prst="shdw17" dist="17961" dir="13500000">
                <a:srgbClr val="7A8E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양식수정 검토회의</a:t>
              </a:r>
            </a:p>
          </p:txBody>
        </p:sp>
        <p:sp>
          <p:nvSpPr>
            <p:cNvPr id="174" name="AutoShape 86"/>
            <p:cNvSpPr>
              <a:spLocks noChangeArrowheads="1"/>
            </p:cNvSpPr>
            <p:nvPr/>
          </p:nvSpPr>
          <p:spPr bwMode="auto">
            <a:xfrm>
              <a:off x="3149331" y="6387749"/>
              <a:ext cx="1156278" cy="373720"/>
            </a:xfrm>
            <a:prstGeom prst="bevel">
              <a:avLst>
                <a:gd name="adj" fmla="val 12500"/>
              </a:avLst>
            </a:prstGeom>
            <a:solidFill>
              <a:srgbClr val="A3C2FF">
                <a:alpha val="50195"/>
              </a:srgbClr>
            </a:solidFill>
            <a:ln>
              <a:noFill/>
            </a:ln>
            <a:effectLst>
              <a:prstShdw prst="shdw17" dist="17961" dir="13500000">
                <a:srgbClr val="7A8E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회의록</a:t>
              </a:r>
            </a:p>
          </p:txBody>
        </p:sp>
        <p:sp>
          <p:nvSpPr>
            <p:cNvPr id="175" name="Line 87"/>
            <p:cNvSpPr>
              <a:spLocks noChangeShapeType="1"/>
            </p:cNvSpPr>
            <p:nvPr/>
          </p:nvSpPr>
          <p:spPr bwMode="auto">
            <a:xfrm>
              <a:off x="3728279" y="6137045"/>
              <a:ext cx="0" cy="2242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76" name="AutoShape 88"/>
            <p:cNvSpPr>
              <a:spLocks noChangeArrowheads="1"/>
            </p:cNvSpPr>
            <p:nvPr/>
          </p:nvSpPr>
          <p:spPr bwMode="auto">
            <a:xfrm>
              <a:off x="4965415" y="6364391"/>
              <a:ext cx="1156278" cy="373720"/>
            </a:xfrm>
            <a:prstGeom prst="bevel">
              <a:avLst>
                <a:gd name="adj" fmla="val 12500"/>
              </a:avLst>
            </a:prstGeom>
            <a:solidFill>
              <a:srgbClr val="A3C2FF">
                <a:alpha val="50195"/>
              </a:srgbClr>
            </a:solidFill>
            <a:ln>
              <a:noFill/>
            </a:ln>
            <a:effectLst>
              <a:prstShdw prst="shdw17" dist="17961" dir="13500000">
                <a:srgbClr val="7A8E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양식수정</a:t>
              </a:r>
            </a:p>
          </p:txBody>
        </p:sp>
        <p:sp>
          <p:nvSpPr>
            <p:cNvPr id="177" name="AutoShape 89"/>
            <p:cNvSpPr>
              <a:spLocks noChangeArrowheads="1"/>
            </p:cNvSpPr>
            <p:nvPr/>
          </p:nvSpPr>
          <p:spPr bwMode="auto">
            <a:xfrm>
              <a:off x="4717988" y="7062001"/>
              <a:ext cx="1156278" cy="373720"/>
            </a:xfrm>
            <a:prstGeom prst="bevel">
              <a:avLst>
                <a:gd name="adj" fmla="val 12500"/>
              </a:avLst>
            </a:prstGeom>
            <a:solidFill>
              <a:srgbClr val="A3C2FF">
                <a:alpha val="50195"/>
              </a:srgbClr>
            </a:solidFill>
            <a:ln>
              <a:noFill/>
            </a:ln>
            <a:effectLst>
              <a:prstShdw prst="shdw17" dist="17961" dir="13500000">
                <a:srgbClr val="7A8E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양식 관리대장</a:t>
              </a:r>
            </a:p>
          </p:txBody>
        </p:sp>
        <p:sp>
          <p:nvSpPr>
            <p:cNvPr id="178" name="AutoShape 91"/>
            <p:cNvSpPr>
              <a:spLocks noChangeArrowheads="1"/>
            </p:cNvSpPr>
            <p:nvPr/>
          </p:nvSpPr>
          <p:spPr bwMode="auto">
            <a:xfrm>
              <a:off x="4884557" y="7435721"/>
              <a:ext cx="1154661" cy="373720"/>
            </a:xfrm>
            <a:prstGeom prst="bevel">
              <a:avLst>
                <a:gd name="adj" fmla="val 12500"/>
              </a:avLst>
            </a:prstGeom>
            <a:solidFill>
              <a:srgbClr val="A3C2FF">
                <a:alpha val="50195"/>
              </a:srgbClr>
            </a:solidFill>
            <a:ln>
              <a:noFill/>
            </a:ln>
            <a:effectLst>
              <a:prstShdw prst="shdw17" dist="17961" dir="13500000">
                <a:srgbClr val="7A8E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수정양식</a:t>
              </a:r>
            </a:p>
          </p:txBody>
        </p:sp>
        <p:sp>
          <p:nvSpPr>
            <p:cNvPr id="179" name="AutoShape 92"/>
            <p:cNvSpPr>
              <a:spLocks noChangeArrowheads="1"/>
            </p:cNvSpPr>
            <p:nvPr/>
          </p:nvSpPr>
          <p:spPr bwMode="auto">
            <a:xfrm>
              <a:off x="1333248" y="7706667"/>
              <a:ext cx="1157895" cy="373720"/>
            </a:xfrm>
            <a:prstGeom prst="bevel">
              <a:avLst>
                <a:gd name="adj" fmla="val 12500"/>
              </a:avLst>
            </a:prstGeom>
            <a:solidFill>
              <a:srgbClr val="A3C2FF">
                <a:alpha val="50195"/>
              </a:srgbClr>
            </a:solidFill>
            <a:ln>
              <a:noFill/>
            </a:ln>
            <a:effectLst>
              <a:prstShdw prst="shdw17" dist="17961" dir="13500000">
                <a:srgbClr val="7A8E99"/>
              </a:prst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수정양식</a:t>
              </a:r>
            </a:p>
          </p:txBody>
        </p:sp>
        <p:sp>
          <p:nvSpPr>
            <p:cNvPr id="180" name="AutoShape 100"/>
            <p:cNvSpPr>
              <a:spLocks noChangeArrowheads="1"/>
            </p:cNvSpPr>
            <p:nvPr/>
          </p:nvSpPr>
          <p:spPr bwMode="auto">
            <a:xfrm>
              <a:off x="4992907" y="8303062"/>
              <a:ext cx="1154661" cy="373720"/>
            </a:xfrm>
            <a:prstGeom prst="bevel">
              <a:avLst>
                <a:gd name="adj" fmla="val 12500"/>
              </a:avLst>
            </a:prstGeom>
            <a:solidFill>
              <a:srgbClr val="A3C2FF">
                <a:alpha val="50195"/>
              </a:srgbClr>
            </a:solidFill>
            <a:ln>
              <a:noFill/>
            </a:ln>
            <a:effectLst>
              <a:prstShdw prst="shdw17" dist="17961" dir="13500000">
                <a:srgbClr val="7A8E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품질관리 파일</a:t>
              </a:r>
            </a:p>
          </p:txBody>
        </p:sp>
        <p:sp>
          <p:nvSpPr>
            <p:cNvPr id="181" name="AutoShape 101"/>
            <p:cNvSpPr>
              <a:spLocks noChangeArrowheads="1"/>
            </p:cNvSpPr>
            <p:nvPr/>
          </p:nvSpPr>
          <p:spPr bwMode="auto">
            <a:xfrm>
              <a:off x="1509519" y="4615695"/>
              <a:ext cx="1156278" cy="373720"/>
            </a:xfrm>
            <a:prstGeom prst="bevel">
              <a:avLst>
                <a:gd name="adj" fmla="val 12500"/>
              </a:avLst>
            </a:prstGeom>
            <a:solidFill>
              <a:srgbClr val="A3C2FF">
                <a:alpha val="50195"/>
              </a:srgbClr>
            </a:solidFill>
            <a:ln>
              <a:noFill/>
            </a:ln>
            <a:effectLst>
              <a:prstShdw prst="shdw17" dist="17961" dir="13500000">
                <a:srgbClr val="7A8E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 문서 양식</a:t>
              </a:r>
            </a:p>
          </p:txBody>
        </p:sp>
        <p:sp>
          <p:nvSpPr>
            <p:cNvPr id="182" name="AutoShape 102"/>
            <p:cNvSpPr>
              <a:spLocks noChangeArrowheads="1"/>
            </p:cNvSpPr>
            <p:nvPr/>
          </p:nvSpPr>
          <p:spPr bwMode="auto">
            <a:xfrm>
              <a:off x="4976735" y="4615695"/>
              <a:ext cx="1156278" cy="373720"/>
            </a:xfrm>
            <a:prstGeom prst="bevel">
              <a:avLst>
                <a:gd name="adj" fmla="val 12500"/>
              </a:avLst>
            </a:prstGeom>
            <a:solidFill>
              <a:srgbClr val="A3C2FF">
                <a:alpha val="50195"/>
              </a:srgbClr>
            </a:solidFill>
            <a:ln>
              <a:noFill/>
            </a:ln>
            <a:effectLst>
              <a:prstShdw prst="shdw17" dist="17961" dir="13500000">
                <a:srgbClr val="7A8E99"/>
              </a:prstShdw>
            </a:effectLst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 문서 양식</a:t>
              </a:r>
            </a:p>
          </p:txBody>
        </p:sp>
        <p:sp>
          <p:nvSpPr>
            <p:cNvPr id="183" name="Line 103"/>
            <p:cNvSpPr>
              <a:spLocks noChangeShapeType="1"/>
            </p:cNvSpPr>
            <p:nvPr/>
          </p:nvSpPr>
          <p:spPr bwMode="auto">
            <a:xfrm>
              <a:off x="3734748" y="5548437"/>
              <a:ext cx="0" cy="19153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184" name="AutoShape 106"/>
            <p:cNvCxnSpPr>
              <a:cxnSpLocks noChangeShapeType="1"/>
              <a:stCxn id="178" idx="0"/>
            </p:cNvCxnSpPr>
            <p:nvPr/>
          </p:nvCxnSpPr>
          <p:spPr bwMode="auto">
            <a:xfrm flipH="1">
              <a:off x="2491143" y="7622581"/>
              <a:ext cx="3548075" cy="270947"/>
            </a:xfrm>
            <a:prstGeom prst="bentConnector3">
              <a:avLst>
                <a:gd name="adj1" fmla="val -6565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5" name="Line 87"/>
            <p:cNvSpPr>
              <a:spLocks noChangeShapeType="1"/>
            </p:cNvSpPr>
            <p:nvPr/>
          </p:nvSpPr>
          <p:spPr bwMode="auto">
            <a:xfrm flipH="1">
              <a:off x="5380473" y="6738494"/>
              <a:ext cx="0" cy="28365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942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문서관리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015855" y="466868"/>
            <a:ext cx="7240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14. </a:t>
            </a:r>
            <a:r>
              <a:rPr lang="ko-KR" altLang="en-US" smtClean="0">
                <a:latin typeface="+mn-ea"/>
                <a:ea typeface="+mn-ea"/>
              </a:rPr>
              <a:t>문서관리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14.2. </a:t>
            </a:r>
            <a:r>
              <a:rPr lang="ko-KR" altLang="en-US" sz="1600" smtClean="0">
                <a:latin typeface="+mn-ea"/>
                <a:ea typeface="+mn-ea"/>
              </a:rPr>
              <a:t>문서처리 절차 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smtClean="0">
                <a:latin typeface="+mn-ea"/>
                <a:ea typeface="+mn-ea"/>
              </a:rPr>
              <a:t>계속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9" name="Text Box 50"/>
          <p:cNvSpPr txBox="1">
            <a:spLocks noChangeArrowheads="1"/>
          </p:cNvSpPr>
          <p:nvPr/>
        </p:nvSpPr>
        <p:spPr bwMode="auto">
          <a:xfrm>
            <a:off x="5645562" y="694469"/>
            <a:ext cx="10943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14.2. </a:t>
            </a:r>
            <a:r>
              <a:rPr lang="ko-KR" altLang="en-US" smtClean="0">
                <a:latin typeface="+mn-ea"/>
                <a:ea typeface="+mn-ea"/>
              </a:rPr>
              <a:t>문서처리 절차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404812" y="1563722"/>
            <a:ext cx="6048375" cy="228610"/>
            <a:chOff x="404813" y="1878221"/>
            <a:chExt cx="6048375" cy="228610"/>
          </a:xfrm>
        </p:grpSpPr>
        <p:grpSp>
          <p:nvGrpSpPr>
            <p:cNvPr id="39" name="그룹 38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41" name="그룹 40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44" name="오각형 43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45" name="오각형 44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2" name="직사각형 41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43" name="직사각형 42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40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문서 처리 절차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46" name="직사각형 58"/>
          <p:cNvSpPr>
            <a:spLocks noChangeArrowheads="1"/>
          </p:cNvSpPr>
          <p:nvPr/>
        </p:nvSpPr>
        <p:spPr bwMode="auto">
          <a:xfrm>
            <a:off x="404813" y="1875118"/>
            <a:ext cx="6048375" cy="753013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47" name="Group 116"/>
          <p:cNvGrpSpPr>
            <a:grpSpLocks/>
          </p:cNvGrpSpPr>
          <p:nvPr/>
        </p:nvGrpSpPr>
        <p:grpSpPr bwMode="auto">
          <a:xfrm>
            <a:off x="558800" y="1983942"/>
            <a:ext cx="5759450" cy="7326313"/>
            <a:chOff x="4607" y="1360"/>
            <a:chExt cx="3628" cy="4275"/>
          </a:xfrm>
        </p:grpSpPr>
        <p:sp>
          <p:nvSpPr>
            <p:cNvPr id="48" name="AutoShape 51"/>
            <p:cNvSpPr>
              <a:spLocks noChangeArrowheads="1"/>
            </p:cNvSpPr>
            <p:nvPr/>
          </p:nvSpPr>
          <p:spPr bwMode="auto">
            <a:xfrm rot="5400000">
              <a:off x="4845" y="1789"/>
              <a:ext cx="914" cy="55"/>
            </a:xfrm>
            <a:prstGeom prst="parallelogram">
              <a:avLst>
                <a:gd name="adj" fmla="val 284356"/>
              </a:avLst>
            </a:prstGeom>
            <a:gradFill rotWithShape="1">
              <a:gsLst>
                <a:gs pos="0">
                  <a:srgbClr val="D7EBFD"/>
                </a:gs>
                <a:gs pos="100000">
                  <a:srgbClr val="9FCBE9"/>
                </a:gs>
              </a:gsLst>
              <a:lin ang="5400000" scaled="1"/>
            </a:gradFill>
            <a:ln w="6350" algn="ctr">
              <a:solidFill>
                <a:schemeClr val="bg1"/>
              </a:solidFill>
              <a:miter lim="800000"/>
              <a:headEnd/>
              <a:tailEnd type="none" w="sm" len="med"/>
            </a:ln>
          </p:spPr>
          <p:txBody>
            <a:bodyPr rot="10800000" vert="eaVert"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95000"/>
                </a:lnSpc>
                <a:spcBef>
                  <a:spcPct val="20000"/>
                </a:spcBef>
                <a:buSzPct val="80000"/>
              </a:pPr>
              <a:endParaRPr lang="ko-KR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4607" y="1360"/>
              <a:ext cx="667" cy="748"/>
            </a:xfrm>
            <a:prstGeom prst="rect">
              <a:avLst/>
            </a:prstGeom>
            <a:gradFill rotWithShape="1">
              <a:gsLst>
                <a:gs pos="0">
                  <a:srgbClr val="9FCBE9"/>
                </a:gs>
                <a:gs pos="100000">
                  <a:srgbClr val="D7EBFD"/>
                </a:gs>
              </a:gsLst>
              <a:lin ang="0" scaled="1"/>
            </a:gradFill>
            <a:ln w="6350" algn="ctr">
              <a:solidFill>
                <a:schemeClr val="bg1"/>
              </a:solidFill>
              <a:miter lim="800000"/>
              <a:headEnd/>
              <a:tailEnd type="none" w="sm" len="med"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95000"/>
                </a:lnSpc>
                <a:spcBef>
                  <a:spcPct val="20000"/>
                </a:spcBef>
                <a:buSzPct val="80000"/>
              </a:pPr>
              <a:endParaRPr lang="ko-KR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0" name="Group 53"/>
            <p:cNvGrpSpPr>
              <a:grpSpLocks/>
            </p:cNvGrpSpPr>
            <p:nvPr/>
          </p:nvGrpSpPr>
          <p:grpSpPr bwMode="auto">
            <a:xfrm>
              <a:off x="4635" y="1484"/>
              <a:ext cx="618" cy="511"/>
              <a:chOff x="-177" y="3509"/>
              <a:chExt cx="618" cy="452"/>
            </a:xfrm>
          </p:grpSpPr>
          <p:grpSp>
            <p:nvGrpSpPr>
              <p:cNvPr id="98" name="Group 54"/>
              <p:cNvGrpSpPr>
                <a:grpSpLocks/>
              </p:cNvGrpSpPr>
              <p:nvPr/>
            </p:nvGrpSpPr>
            <p:grpSpPr bwMode="auto">
              <a:xfrm>
                <a:off x="-177" y="3509"/>
                <a:ext cx="618" cy="452"/>
                <a:chOff x="5704" y="2572"/>
                <a:chExt cx="657" cy="433"/>
              </a:xfrm>
            </p:grpSpPr>
            <p:sp>
              <p:nvSpPr>
                <p:cNvPr id="101" name="Freeform 55"/>
                <p:cNvSpPr>
                  <a:spLocks/>
                </p:cNvSpPr>
                <p:nvPr/>
              </p:nvSpPr>
              <p:spPr bwMode="auto">
                <a:xfrm>
                  <a:off x="6022" y="2572"/>
                  <a:ext cx="339" cy="432"/>
                </a:xfrm>
                <a:custGeom>
                  <a:avLst/>
                  <a:gdLst>
                    <a:gd name="T0" fmla="*/ 2 w 339"/>
                    <a:gd name="T1" fmla="*/ 1 h 432"/>
                    <a:gd name="T2" fmla="*/ 184 w 339"/>
                    <a:gd name="T3" fmla="*/ 0 h 432"/>
                    <a:gd name="T4" fmla="*/ 221 w 339"/>
                    <a:gd name="T5" fmla="*/ 2 h 432"/>
                    <a:gd name="T6" fmla="*/ 320 w 339"/>
                    <a:gd name="T7" fmla="*/ 186 h 432"/>
                    <a:gd name="T8" fmla="*/ 320 w 339"/>
                    <a:gd name="T9" fmla="*/ 248 h 432"/>
                    <a:gd name="T10" fmla="*/ 221 w 339"/>
                    <a:gd name="T11" fmla="*/ 432 h 432"/>
                    <a:gd name="T12" fmla="*/ 186 w 339"/>
                    <a:gd name="T13" fmla="*/ 430 h 432"/>
                    <a:gd name="T14" fmla="*/ 0 w 339"/>
                    <a:gd name="T15" fmla="*/ 432 h 432"/>
                    <a:gd name="T16" fmla="*/ 2 w 339"/>
                    <a:gd name="T17" fmla="*/ 1 h 43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39"/>
                    <a:gd name="T28" fmla="*/ 0 h 432"/>
                    <a:gd name="T29" fmla="*/ 339 w 339"/>
                    <a:gd name="T30" fmla="*/ 432 h 43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39" h="432">
                      <a:moveTo>
                        <a:pt x="2" y="1"/>
                      </a:moveTo>
                      <a:lnTo>
                        <a:pt x="184" y="0"/>
                      </a:lnTo>
                      <a:lnTo>
                        <a:pt x="221" y="2"/>
                      </a:lnTo>
                      <a:cubicBezTo>
                        <a:pt x="244" y="33"/>
                        <a:pt x="271" y="94"/>
                        <a:pt x="320" y="186"/>
                      </a:cubicBezTo>
                      <a:cubicBezTo>
                        <a:pt x="339" y="223"/>
                        <a:pt x="320" y="248"/>
                        <a:pt x="320" y="248"/>
                      </a:cubicBezTo>
                      <a:lnTo>
                        <a:pt x="221" y="432"/>
                      </a:lnTo>
                      <a:lnTo>
                        <a:pt x="186" y="430"/>
                      </a:lnTo>
                      <a:lnTo>
                        <a:pt x="0" y="432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8CBE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round/>
                      <a:headEnd/>
                      <a:tailEnd type="none" w="sm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ko-KR" altLang="en-US"/>
                </a:p>
              </p:txBody>
            </p:sp>
            <p:sp>
              <p:nvSpPr>
                <p:cNvPr id="102" name="AutoShape 56"/>
                <p:cNvSpPr>
                  <a:spLocks noChangeArrowheads="1"/>
                </p:cNvSpPr>
                <p:nvPr/>
              </p:nvSpPr>
              <p:spPr bwMode="auto">
                <a:xfrm>
                  <a:off x="5704" y="2574"/>
                  <a:ext cx="471" cy="431"/>
                </a:xfrm>
                <a:prstGeom prst="roundRect">
                  <a:avLst>
                    <a:gd name="adj" fmla="val 4639"/>
                  </a:avLst>
                </a:prstGeom>
                <a:solidFill>
                  <a:srgbClr val="8CBE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 algn="ctr">
                      <a:solidFill>
                        <a:srgbClr val="000000"/>
                      </a:solidFill>
                      <a:round/>
                      <a:headEnd/>
                      <a:tailEnd type="none" w="sm" len="med"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lnSpc>
                      <a:spcPct val="95000"/>
                    </a:lnSpc>
                    <a:spcBef>
                      <a:spcPct val="20000"/>
                    </a:spcBef>
                    <a:buSzPct val="80000"/>
                  </a:pPr>
                  <a:endParaRPr lang="ko-KR" altLang="ko-KR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pic>
            <p:nvPicPr>
              <p:cNvPr id="99" name="Picture 57" descr="ball07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00000">
                <a:off x="-79" y="3449"/>
                <a:ext cx="422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0" name="Rectangle 58" descr="엠보싱 작은상자(Gray_Ver)"/>
              <p:cNvSpPr>
                <a:spLocks noChangeArrowheads="1"/>
              </p:cNvSpPr>
              <p:nvPr/>
            </p:nvSpPr>
            <p:spPr bwMode="auto">
              <a:xfrm>
                <a:off x="-111" y="3687"/>
                <a:ext cx="377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lnSpc>
                    <a:spcPct val="95000"/>
                  </a:lnSpc>
                  <a:spcBef>
                    <a:spcPct val="20000"/>
                  </a:spcBef>
                  <a:buSzPct val="80000"/>
                </a:pPr>
                <a:r>
                  <a:rPr lang="ko-KR" altLang="en-US" sz="1000">
                    <a:latin typeface="+mn-ea"/>
                    <a:ea typeface="+mn-ea"/>
                  </a:rPr>
                  <a:t>파일의 등록</a:t>
                </a:r>
              </a:p>
            </p:txBody>
          </p:sp>
        </p:grpSp>
        <p:sp>
          <p:nvSpPr>
            <p:cNvPr id="51" name="Rectangle 61"/>
            <p:cNvSpPr>
              <a:spLocks noChangeArrowheads="1"/>
            </p:cNvSpPr>
            <p:nvPr/>
          </p:nvSpPr>
          <p:spPr bwMode="auto">
            <a:xfrm>
              <a:off x="4607" y="2080"/>
              <a:ext cx="667" cy="900"/>
            </a:xfrm>
            <a:prstGeom prst="rect">
              <a:avLst/>
            </a:prstGeom>
            <a:gradFill rotWithShape="1">
              <a:gsLst>
                <a:gs pos="0">
                  <a:srgbClr val="9FCBE9"/>
                </a:gs>
                <a:gs pos="100000">
                  <a:srgbClr val="D7EBFD"/>
                </a:gs>
              </a:gsLst>
              <a:lin ang="0" scaled="1"/>
            </a:gradFill>
            <a:ln w="6350" algn="ctr">
              <a:solidFill>
                <a:schemeClr val="bg1"/>
              </a:solidFill>
              <a:miter lim="800000"/>
              <a:headEnd/>
              <a:tailEnd type="none" w="sm" len="med"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95000"/>
                </a:lnSpc>
                <a:spcBef>
                  <a:spcPct val="20000"/>
                </a:spcBef>
                <a:buSzPct val="80000"/>
              </a:pPr>
              <a:endParaRPr lang="ko-KR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2" name="Group 62"/>
            <p:cNvGrpSpPr>
              <a:grpSpLocks/>
            </p:cNvGrpSpPr>
            <p:nvPr/>
          </p:nvGrpSpPr>
          <p:grpSpPr bwMode="auto">
            <a:xfrm>
              <a:off x="4635" y="2274"/>
              <a:ext cx="618" cy="511"/>
              <a:chOff x="-177" y="3509"/>
              <a:chExt cx="618" cy="452"/>
            </a:xfrm>
          </p:grpSpPr>
          <p:grpSp>
            <p:nvGrpSpPr>
              <p:cNvPr id="93" name="Group 63"/>
              <p:cNvGrpSpPr>
                <a:grpSpLocks/>
              </p:cNvGrpSpPr>
              <p:nvPr/>
            </p:nvGrpSpPr>
            <p:grpSpPr bwMode="auto">
              <a:xfrm>
                <a:off x="-177" y="3509"/>
                <a:ext cx="618" cy="452"/>
                <a:chOff x="5704" y="2572"/>
                <a:chExt cx="657" cy="433"/>
              </a:xfrm>
            </p:grpSpPr>
            <p:sp>
              <p:nvSpPr>
                <p:cNvPr id="96" name="Freeform 64"/>
                <p:cNvSpPr>
                  <a:spLocks/>
                </p:cNvSpPr>
                <p:nvPr/>
              </p:nvSpPr>
              <p:spPr bwMode="auto">
                <a:xfrm>
                  <a:off x="6022" y="2572"/>
                  <a:ext cx="339" cy="432"/>
                </a:xfrm>
                <a:custGeom>
                  <a:avLst/>
                  <a:gdLst>
                    <a:gd name="T0" fmla="*/ 2 w 339"/>
                    <a:gd name="T1" fmla="*/ 1 h 432"/>
                    <a:gd name="T2" fmla="*/ 184 w 339"/>
                    <a:gd name="T3" fmla="*/ 0 h 432"/>
                    <a:gd name="T4" fmla="*/ 221 w 339"/>
                    <a:gd name="T5" fmla="*/ 2 h 432"/>
                    <a:gd name="T6" fmla="*/ 320 w 339"/>
                    <a:gd name="T7" fmla="*/ 186 h 432"/>
                    <a:gd name="T8" fmla="*/ 320 w 339"/>
                    <a:gd name="T9" fmla="*/ 248 h 432"/>
                    <a:gd name="T10" fmla="*/ 221 w 339"/>
                    <a:gd name="T11" fmla="*/ 432 h 432"/>
                    <a:gd name="T12" fmla="*/ 186 w 339"/>
                    <a:gd name="T13" fmla="*/ 430 h 432"/>
                    <a:gd name="T14" fmla="*/ 0 w 339"/>
                    <a:gd name="T15" fmla="*/ 432 h 432"/>
                    <a:gd name="T16" fmla="*/ 2 w 339"/>
                    <a:gd name="T17" fmla="*/ 1 h 43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39"/>
                    <a:gd name="T28" fmla="*/ 0 h 432"/>
                    <a:gd name="T29" fmla="*/ 339 w 339"/>
                    <a:gd name="T30" fmla="*/ 432 h 43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39" h="432">
                      <a:moveTo>
                        <a:pt x="2" y="1"/>
                      </a:moveTo>
                      <a:lnTo>
                        <a:pt x="184" y="0"/>
                      </a:lnTo>
                      <a:lnTo>
                        <a:pt x="221" y="2"/>
                      </a:lnTo>
                      <a:cubicBezTo>
                        <a:pt x="244" y="33"/>
                        <a:pt x="271" y="94"/>
                        <a:pt x="320" y="186"/>
                      </a:cubicBezTo>
                      <a:cubicBezTo>
                        <a:pt x="339" y="223"/>
                        <a:pt x="320" y="248"/>
                        <a:pt x="320" y="248"/>
                      </a:cubicBezTo>
                      <a:lnTo>
                        <a:pt x="221" y="432"/>
                      </a:lnTo>
                      <a:lnTo>
                        <a:pt x="186" y="430"/>
                      </a:lnTo>
                      <a:lnTo>
                        <a:pt x="0" y="432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8CBE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round/>
                      <a:headEnd/>
                      <a:tailEnd type="none" w="sm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ko-KR" altLang="en-US"/>
                </a:p>
              </p:txBody>
            </p:sp>
            <p:sp>
              <p:nvSpPr>
                <p:cNvPr id="97" name="AutoShape 65"/>
                <p:cNvSpPr>
                  <a:spLocks noChangeArrowheads="1"/>
                </p:cNvSpPr>
                <p:nvPr/>
              </p:nvSpPr>
              <p:spPr bwMode="auto">
                <a:xfrm>
                  <a:off x="5704" y="2574"/>
                  <a:ext cx="471" cy="431"/>
                </a:xfrm>
                <a:prstGeom prst="roundRect">
                  <a:avLst>
                    <a:gd name="adj" fmla="val 4639"/>
                  </a:avLst>
                </a:prstGeom>
                <a:solidFill>
                  <a:srgbClr val="8CBE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 algn="ctr">
                      <a:solidFill>
                        <a:srgbClr val="000000"/>
                      </a:solidFill>
                      <a:round/>
                      <a:headEnd/>
                      <a:tailEnd type="none" w="sm" len="med"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lnSpc>
                      <a:spcPct val="95000"/>
                    </a:lnSpc>
                    <a:spcBef>
                      <a:spcPct val="20000"/>
                    </a:spcBef>
                    <a:buSzPct val="80000"/>
                  </a:pPr>
                  <a:endParaRPr lang="ko-KR" altLang="ko-KR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pic>
            <p:nvPicPr>
              <p:cNvPr id="94" name="Picture 66" descr="ball07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00000">
                <a:off x="-79" y="3449"/>
                <a:ext cx="422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Rectangle 67" descr="엠보싱 작은상자(Gray_Ver)"/>
              <p:cNvSpPr>
                <a:spLocks noChangeArrowheads="1"/>
              </p:cNvSpPr>
              <p:nvPr/>
            </p:nvSpPr>
            <p:spPr bwMode="auto">
              <a:xfrm>
                <a:off x="-111" y="3687"/>
                <a:ext cx="377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lnSpc>
                    <a:spcPct val="95000"/>
                  </a:lnSpc>
                  <a:spcBef>
                    <a:spcPct val="20000"/>
                  </a:spcBef>
                  <a:buSzPct val="80000"/>
                </a:pPr>
                <a:r>
                  <a:rPr lang="ko-KR" altLang="en-US" sz="1000">
                    <a:latin typeface="+mn-ea"/>
                    <a:ea typeface="+mn-ea"/>
                  </a:rPr>
                  <a:t>파일의 보관</a:t>
                </a:r>
              </a:p>
            </p:txBody>
          </p:sp>
        </p:grpSp>
        <p:sp>
          <p:nvSpPr>
            <p:cNvPr id="53" name="AutoShape 68"/>
            <p:cNvSpPr>
              <a:spLocks noChangeArrowheads="1"/>
            </p:cNvSpPr>
            <p:nvPr/>
          </p:nvSpPr>
          <p:spPr bwMode="auto">
            <a:xfrm rot="5400000">
              <a:off x="4761" y="2579"/>
              <a:ext cx="1081" cy="55"/>
            </a:xfrm>
            <a:prstGeom prst="parallelogram">
              <a:avLst>
                <a:gd name="adj" fmla="val 336311"/>
              </a:avLst>
            </a:prstGeom>
            <a:gradFill rotWithShape="1">
              <a:gsLst>
                <a:gs pos="0">
                  <a:srgbClr val="D7EBFD"/>
                </a:gs>
                <a:gs pos="100000">
                  <a:srgbClr val="9FCBE9"/>
                </a:gs>
              </a:gsLst>
              <a:lin ang="5400000" scaled="1"/>
            </a:gradFill>
            <a:ln w="6350" algn="ctr">
              <a:solidFill>
                <a:schemeClr val="bg1"/>
              </a:solidFill>
              <a:miter lim="800000"/>
              <a:headEnd/>
              <a:tailEnd type="none" w="sm" len="med"/>
            </a:ln>
          </p:spPr>
          <p:txBody>
            <a:bodyPr rot="10800000" vert="eaVert"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95000"/>
                </a:lnSpc>
                <a:spcBef>
                  <a:spcPct val="20000"/>
                </a:spcBef>
                <a:buSzPct val="80000"/>
              </a:pPr>
              <a:endParaRPr lang="ko-KR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Rectangle 71"/>
            <p:cNvSpPr>
              <a:spLocks noChangeArrowheads="1"/>
            </p:cNvSpPr>
            <p:nvPr/>
          </p:nvSpPr>
          <p:spPr bwMode="auto">
            <a:xfrm>
              <a:off x="4607" y="2938"/>
              <a:ext cx="667" cy="900"/>
            </a:xfrm>
            <a:prstGeom prst="rect">
              <a:avLst/>
            </a:prstGeom>
            <a:gradFill rotWithShape="1">
              <a:gsLst>
                <a:gs pos="0">
                  <a:srgbClr val="9FCBE9"/>
                </a:gs>
                <a:gs pos="100000">
                  <a:srgbClr val="D7EBFD"/>
                </a:gs>
              </a:gsLst>
              <a:lin ang="0" scaled="1"/>
            </a:gradFill>
            <a:ln w="6350" algn="ctr">
              <a:solidFill>
                <a:schemeClr val="bg1"/>
              </a:solidFill>
              <a:miter lim="800000"/>
              <a:headEnd/>
              <a:tailEnd type="none" w="sm" len="med"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95000"/>
                </a:lnSpc>
                <a:spcBef>
                  <a:spcPct val="20000"/>
                </a:spcBef>
                <a:buSzPct val="80000"/>
              </a:pPr>
              <a:endParaRPr lang="ko-KR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5" name="Group 72"/>
            <p:cNvGrpSpPr>
              <a:grpSpLocks/>
            </p:cNvGrpSpPr>
            <p:nvPr/>
          </p:nvGrpSpPr>
          <p:grpSpPr bwMode="auto">
            <a:xfrm>
              <a:off x="4635" y="3137"/>
              <a:ext cx="618" cy="511"/>
              <a:chOff x="-177" y="3509"/>
              <a:chExt cx="618" cy="452"/>
            </a:xfrm>
          </p:grpSpPr>
          <p:grpSp>
            <p:nvGrpSpPr>
              <p:cNvPr id="88" name="Group 73"/>
              <p:cNvGrpSpPr>
                <a:grpSpLocks/>
              </p:cNvGrpSpPr>
              <p:nvPr/>
            </p:nvGrpSpPr>
            <p:grpSpPr bwMode="auto">
              <a:xfrm>
                <a:off x="-177" y="3509"/>
                <a:ext cx="618" cy="452"/>
                <a:chOff x="5704" y="2572"/>
                <a:chExt cx="657" cy="433"/>
              </a:xfrm>
            </p:grpSpPr>
            <p:sp>
              <p:nvSpPr>
                <p:cNvPr id="91" name="Freeform 74"/>
                <p:cNvSpPr>
                  <a:spLocks/>
                </p:cNvSpPr>
                <p:nvPr/>
              </p:nvSpPr>
              <p:spPr bwMode="auto">
                <a:xfrm>
                  <a:off x="6022" y="2572"/>
                  <a:ext cx="339" cy="432"/>
                </a:xfrm>
                <a:custGeom>
                  <a:avLst/>
                  <a:gdLst>
                    <a:gd name="T0" fmla="*/ 2 w 339"/>
                    <a:gd name="T1" fmla="*/ 1 h 432"/>
                    <a:gd name="T2" fmla="*/ 184 w 339"/>
                    <a:gd name="T3" fmla="*/ 0 h 432"/>
                    <a:gd name="T4" fmla="*/ 221 w 339"/>
                    <a:gd name="T5" fmla="*/ 2 h 432"/>
                    <a:gd name="T6" fmla="*/ 320 w 339"/>
                    <a:gd name="T7" fmla="*/ 186 h 432"/>
                    <a:gd name="T8" fmla="*/ 320 w 339"/>
                    <a:gd name="T9" fmla="*/ 248 h 432"/>
                    <a:gd name="T10" fmla="*/ 221 w 339"/>
                    <a:gd name="T11" fmla="*/ 432 h 432"/>
                    <a:gd name="T12" fmla="*/ 186 w 339"/>
                    <a:gd name="T13" fmla="*/ 430 h 432"/>
                    <a:gd name="T14" fmla="*/ 0 w 339"/>
                    <a:gd name="T15" fmla="*/ 432 h 432"/>
                    <a:gd name="T16" fmla="*/ 2 w 339"/>
                    <a:gd name="T17" fmla="*/ 1 h 43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39"/>
                    <a:gd name="T28" fmla="*/ 0 h 432"/>
                    <a:gd name="T29" fmla="*/ 339 w 339"/>
                    <a:gd name="T30" fmla="*/ 432 h 43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39" h="432">
                      <a:moveTo>
                        <a:pt x="2" y="1"/>
                      </a:moveTo>
                      <a:lnTo>
                        <a:pt x="184" y="0"/>
                      </a:lnTo>
                      <a:lnTo>
                        <a:pt x="221" y="2"/>
                      </a:lnTo>
                      <a:cubicBezTo>
                        <a:pt x="244" y="33"/>
                        <a:pt x="271" y="94"/>
                        <a:pt x="320" y="186"/>
                      </a:cubicBezTo>
                      <a:cubicBezTo>
                        <a:pt x="339" y="223"/>
                        <a:pt x="320" y="248"/>
                        <a:pt x="320" y="248"/>
                      </a:cubicBezTo>
                      <a:lnTo>
                        <a:pt x="221" y="432"/>
                      </a:lnTo>
                      <a:lnTo>
                        <a:pt x="186" y="430"/>
                      </a:lnTo>
                      <a:lnTo>
                        <a:pt x="0" y="432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8CBE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round/>
                      <a:headEnd/>
                      <a:tailEnd type="none" w="sm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ko-KR" altLang="en-US"/>
                </a:p>
              </p:txBody>
            </p:sp>
            <p:sp>
              <p:nvSpPr>
                <p:cNvPr id="92" name="AutoShape 75"/>
                <p:cNvSpPr>
                  <a:spLocks noChangeArrowheads="1"/>
                </p:cNvSpPr>
                <p:nvPr/>
              </p:nvSpPr>
              <p:spPr bwMode="auto">
                <a:xfrm>
                  <a:off x="5704" y="2574"/>
                  <a:ext cx="471" cy="431"/>
                </a:xfrm>
                <a:prstGeom prst="roundRect">
                  <a:avLst>
                    <a:gd name="adj" fmla="val 4639"/>
                  </a:avLst>
                </a:prstGeom>
                <a:solidFill>
                  <a:srgbClr val="8CBE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 algn="ctr">
                      <a:solidFill>
                        <a:srgbClr val="000000"/>
                      </a:solidFill>
                      <a:round/>
                      <a:headEnd/>
                      <a:tailEnd type="none" w="sm" len="med"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lnSpc>
                      <a:spcPct val="95000"/>
                    </a:lnSpc>
                    <a:spcBef>
                      <a:spcPct val="20000"/>
                    </a:spcBef>
                    <a:buSzPct val="80000"/>
                  </a:pPr>
                  <a:endParaRPr lang="ko-KR" altLang="ko-KR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pic>
            <p:nvPicPr>
              <p:cNvPr id="89" name="Picture 76" descr="ball07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00000">
                <a:off x="-79" y="3449"/>
                <a:ext cx="422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Rectangle 77" descr="엠보싱 작은상자(Gray_Ver)"/>
              <p:cNvSpPr>
                <a:spLocks noChangeArrowheads="1"/>
              </p:cNvSpPr>
              <p:nvPr/>
            </p:nvSpPr>
            <p:spPr bwMode="auto">
              <a:xfrm>
                <a:off x="-111" y="3687"/>
                <a:ext cx="377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lnSpc>
                    <a:spcPct val="95000"/>
                  </a:lnSpc>
                  <a:spcBef>
                    <a:spcPct val="20000"/>
                  </a:spcBef>
                  <a:buSzPct val="80000"/>
                </a:pPr>
                <a:r>
                  <a:rPr lang="ko-KR" altLang="en-US" sz="1000">
                    <a:latin typeface="+mn-ea"/>
                    <a:ea typeface="+mn-ea"/>
                  </a:rPr>
                  <a:t>파일의 보존</a:t>
                </a:r>
              </a:p>
            </p:txBody>
          </p:sp>
        </p:grpSp>
        <p:sp>
          <p:nvSpPr>
            <p:cNvPr id="56" name="AutoShape 78"/>
            <p:cNvSpPr>
              <a:spLocks noChangeArrowheads="1"/>
            </p:cNvSpPr>
            <p:nvPr/>
          </p:nvSpPr>
          <p:spPr bwMode="auto">
            <a:xfrm rot="5400000">
              <a:off x="4762" y="3468"/>
              <a:ext cx="1079" cy="55"/>
            </a:xfrm>
            <a:prstGeom prst="parallelogram">
              <a:avLst>
                <a:gd name="adj" fmla="val 335689"/>
              </a:avLst>
            </a:prstGeom>
            <a:gradFill rotWithShape="1">
              <a:gsLst>
                <a:gs pos="0">
                  <a:srgbClr val="D7EBFD"/>
                </a:gs>
                <a:gs pos="100000">
                  <a:srgbClr val="9FCBE9"/>
                </a:gs>
              </a:gsLst>
              <a:lin ang="5400000" scaled="1"/>
            </a:gradFill>
            <a:ln w="6350" algn="ctr">
              <a:solidFill>
                <a:schemeClr val="bg1"/>
              </a:solidFill>
              <a:miter lim="800000"/>
              <a:headEnd/>
              <a:tailEnd type="none" w="sm" len="med"/>
            </a:ln>
          </p:spPr>
          <p:txBody>
            <a:bodyPr rot="10800000" vert="eaVert"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95000"/>
                </a:lnSpc>
                <a:spcBef>
                  <a:spcPct val="20000"/>
                </a:spcBef>
                <a:buSzPct val="80000"/>
              </a:pPr>
              <a:endParaRPr lang="ko-KR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AutoShape 85"/>
            <p:cNvSpPr>
              <a:spLocks noChangeArrowheads="1"/>
            </p:cNvSpPr>
            <p:nvPr/>
          </p:nvSpPr>
          <p:spPr bwMode="auto">
            <a:xfrm rot="5400000">
              <a:off x="4845" y="4271"/>
              <a:ext cx="913" cy="55"/>
            </a:xfrm>
            <a:prstGeom prst="parallelogram">
              <a:avLst>
                <a:gd name="adj" fmla="val 284044"/>
              </a:avLst>
            </a:prstGeom>
            <a:gradFill rotWithShape="1">
              <a:gsLst>
                <a:gs pos="0">
                  <a:srgbClr val="D7EBFD"/>
                </a:gs>
                <a:gs pos="100000">
                  <a:srgbClr val="9FCBE9"/>
                </a:gs>
              </a:gsLst>
              <a:lin ang="5400000" scaled="1"/>
            </a:gradFill>
            <a:ln w="6350" algn="ctr">
              <a:solidFill>
                <a:schemeClr val="bg1"/>
              </a:solidFill>
              <a:miter lim="800000"/>
              <a:headEnd/>
              <a:tailEnd type="none" w="sm" len="med"/>
            </a:ln>
          </p:spPr>
          <p:txBody>
            <a:bodyPr rot="10800000" vert="eaVert"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95000"/>
                </a:lnSpc>
                <a:spcBef>
                  <a:spcPct val="20000"/>
                </a:spcBef>
                <a:buSzPct val="80000"/>
              </a:pPr>
              <a:endParaRPr lang="ko-KR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Rectangle 86"/>
            <p:cNvSpPr>
              <a:spLocks noChangeArrowheads="1"/>
            </p:cNvSpPr>
            <p:nvPr/>
          </p:nvSpPr>
          <p:spPr bwMode="auto">
            <a:xfrm>
              <a:off x="4607" y="3842"/>
              <a:ext cx="667" cy="748"/>
            </a:xfrm>
            <a:prstGeom prst="rect">
              <a:avLst/>
            </a:prstGeom>
            <a:gradFill rotWithShape="1">
              <a:gsLst>
                <a:gs pos="0">
                  <a:srgbClr val="9FCBE9"/>
                </a:gs>
                <a:gs pos="100000">
                  <a:srgbClr val="D7EBFD"/>
                </a:gs>
              </a:gsLst>
              <a:lin ang="0" scaled="1"/>
            </a:gradFill>
            <a:ln w="6350" algn="ctr">
              <a:solidFill>
                <a:schemeClr val="bg1"/>
              </a:solidFill>
              <a:miter lim="800000"/>
              <a:headEnd/>
              <a:tailEnd type="none" w="sm" len="med"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95000"/>
                </a:lnSpc>
                <a:spcBef>
                  <a:spcPct val="20000"/>
                </a:spcBef>
                <a:buSzPct val="80000"/>
              </a:pPr>
              <a:endParaRPr lang="ko-KR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59" name="Group 87"/>
            <p:cNvGrpSpPr>
              <a:grpSpLocks/>
            </p:cNvGrpSpPr>
            <p:nvPr/>
          </p:nvGrpSpPr>
          <p:grpSpPr bwMode="auto">
            <a:xfrm>
              <a:off x="4635" y="3965"/>
              <a:ext cx="618" cy="511"/>
              <a:chOff x="-177" y="3509"/>
              <a:chExt cx="618" cy="452"/>
            </a:xfrm>
          </p:grpSpPr>
          <p:grpSp>
            <p:nvGrpSpPr>
              <p:cNvPr id="83" name="Group 88"/>
              <p:cNvGrpSpPr>
                <a:grpSpLocks/>
              </p:cNvGrpSpPr>
              <p:nvPr/>
            </p:nvGrpSpPr>
            <p:grpSpPr bwMode="auto">
              <a:xfrm>
                <a:off x="-177" y="3509"/>
                <a:ext cx="618" cy="452"/>
                <a:chOff x="5704" y="2572"/>
                <a:chExt cx="657" cy="433"/>
              </a:xfrm>
            </p:grpSpPr>
            <p:sp>
              <p:nvSpPr>
                <p:cNvPr id="86" name="Freeform 89"/>
                <p:cNvSpPr>
                  <a:spLocks/>
                </p:cNvSpPr>
                <p:nvPr/>
              </p:nvSpPr>
              <p:spPr bwMode="auto">
                <a:xfrm>
                  <a:off x="6022" y="2572"/>
                  <a:ext cx="339" cy="432"/>
                </a:xfrm>
                <a:custGeom>
                  <a:avLst/>
                  <a:gdLst>
                    <a:gd name="T0" fmla="*/ 2 w 339"/>
                    <a:gd name="T1" fmla="*/ 1 h 432"/>
                    <a:gd name="T2" fmla="*/ 184 w 339"/>
                    <a:gd name="T3" fmla="*/ 0 h 432"/>
                    <a:gd name="T4" fmla="*/ 221 w 339"/>
                    <a:gd name="T5" fmla="*/ 2 h 432"/>
                    <a:gd name="T6" fmla="*/ 320 w 339"/>
                    <a:gd name="T7" fmla="*/ 186 h 432"/>
                    <a:gd name="T8" fmla="*/ 320 w 339"/>
                    <a:gd name="T9" fmla="*/ 248 h 432"/>
                    <a:gd name="T10" fmla="*/ 221 w 339"/>
                    <a:gd name="T11" fmla="*/ 432 h 432"/>
                    <a:gd name="T12" fmla="*/ 186 w 339"/>
                    <a:gd name="T13" fmla="*/ 430 h 432"/>
                    <a:gd name="T14" fmla="*/ 0 w 339"/>
                    <a:gd name="T15" fmla="*/ 432 h 432"/>
                    <a:gd name="T16" fmla="*/ 2 w 339"/>
                    <a:gd name="T17" fmla="*/ 1 h 43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39"/>
                    <a:gd name="T28" fmla="*/ 0 h 432"/>
                    <a:gd name="T29" fmla="*/ 339 w 339"/>
                    <a:gd name="T30" fmla="*/ 432 h 43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39" h="432">
                      <a:moveTo>
                        <a:pt x="2" y="1"/>
                      </a:moveTo>
                      <a:lnTo>
                        <a:pt x="184" y="0"/>
                      </a:lnTo>
                      <a:lnTo>
                        <a:pt x="221" y="2"/>
                      </a:lnTo>
                      <a:cubicBezTo>
                        <a:pt x="244" y="33"/>
                        <a:pt x="271" y="94"/>
                        <a:pt x="320" y="186"/>
                      </a:cubicBezTo>
                      <a:cubicBezTo>
                        <a:pt x="339" y="223"/>
                        <a:pt x="320" y="248"/>
                        <a:pt x="320" y="248"/>
                      </a:cubicBezTo>
                      <a:lnTo>
                        <a:pt x="221" y="432"/>
                      </a:lnTo>
                      <a:lnTo>
                        <a:pt x="186" y="430"/>
                      </a:lnTo>
                      <a:lnTo>
                        <a:pt x="0" y="432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8CBE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round/>
                      <a:headEnd/>
                      <a:tailEnd type="none" w="sm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ko-KR" altLang="en-US"/>
                </a:p>
              </p:txBody>
            </p:sp>
            <p:sp>
              <p:nvSpPr>
                <p:cNvPr id="87" name="AutoShape 90"/>
                <p:cNvSpPr>
                  <a:spLocks noChangeArrowheads="1"/>
                </p:cNvSpPr>
                <p:nvPr/>
              </p:nvSpPr>
              <p:spPr bwMode="auto">
                <a:xfrm>
                  <a:off x="5704" y="2574"/>
                  <a:ext cx="471" cy="431"/>
                </a:xfrm>
                <a:prstGeom prst="roundRect">
                  <a:avLst>
                    <a:gd name="adj" fmla="val 4639"/>
                  </a:avLst>
                </a:prstGeom>
                <a:solidFill>
                  <a:srgbClr val="8CBE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 algn="ctr">
                      <a:solidFill>
                        <a:srgbClr val="000000"/>
                      </a:solidFill>
                      <a:round/>
                      <a:headEnd/>
                      <a:tailEnd type="none" w="sm" len="med"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lnSpc>
                      <a:spcPct val="95000"/>
                    </a:lnSpc>
                    <a:spcBef>
                      <a:spcPct val="20000"/>
                    </a:spcBef>
                    <a:buSzPct val="80000"/>
                  </a:pPr>
                  <a:endParaRPr lang="ko-KR" altLang="ko-KR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pic>
            <p:nvPicPr>
              <p:cNvPr id="84" name="Picture 91" descr="ball07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00000">
                <a:off x="-79" y="3449"/>
                <a:ext cx="422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5" name="Rectangle 92" descr="엠보싱 작은상자(Gray_Ver)"/>
              <p:cNvSpPr>
                <a:spLocks noChangeArrowheads="1"/>
              </p:cNvSpPr>
              <p:nvPr/>
            </p:nvSpPr>
            <p:spPr bwMode="auto">
              <a:xfrm>
                <a:off x="-111" y="3688"/>
                <a:ext cx="377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lnSpc>
                    <a:spcPct val="95000"/>
                  </a:lnSpc>
                  <a:spcBef>
                    <a:spcPct val="20000"/>
                  </a:spcBef>
                  <a:buSzPct val="80000"/>
                </a:pPr>
                <a:r>
                  <a:rPr lang="ko-KR" altLang="en-US" sz="1000">
                    <a:latin typeface="+mn-ea"/>
                    <a:ea typeface="+mn-ea"/>
                  </a:rPr>
                  <a:t>파일의 이관</a:t>
                </a:r>
              </a:p>
            </p:txBody>
          </p:sp>
        </p:grpSp>
        <p:grpSp>
          <p:nvGrpSpPr>
            <p:cNvPr id="60" name="Group 114"/>
            <p:cNvGrpSpPr>
              <a:grpSpLocks/>
            </p:cNvGrpSpPr>
            <p:nvPr/>
          </p:nvGrpSpPr>
          <p:grpSpPr bwMode="auto">
            <a:xfrm>
              <a:off x="5296" y="1518"/>
              <a:ext cx="2939" cy="4117"/>
              <a:chOff x="5321" y="1526"/>
              <a:chExt cx="1951" cy="4117"/>
            </a:xfrm>
          </p:grpSpPr>
          <p:sp>
            <p:nvSpPr>
              <p:cNvPr id="69" name="AutoShape 49"/>
              <p:cNvSpPr>
                <a:spLocks noChangeArrowheads="1"/>
              </p:cNvSpPr>
              <p:nvPr/>
            </p:nvSpPr>
            <p:spPr bwMode="auto">
              <a:xfrm>
                <a:off x="5321" y="1526"/>
                <a:ext cx="1951" cy="748"/>
              </a:xfrm>
              <a:prstGeom prst="roundRect">
                <a:avLst>
                  <a:gd name="adj" fmla="val 0"/>
                </a:avLst>
              </a:prstGeom>
              <a:solidFill>
                <a:srgbClr val="C8E3FC"/>
              </a:solidFill>
              <a:ln w="6350" algn="ctr">
                <a:solidFill>
                  <a:schemeClr val="bg1"/>
                </a:solidFill>
                <a:round/>
                <a:headEnd/>
                <a:tailEnd type="none" w="sm" len="med"/>
              </a:ln>
            </p:spPr>
            <p:txBody>
              <a:bodyPr wrap="none" lIns="0" tIns="0" rIns="0" bIns="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lnSpc>
                    <a:spcPct val="95000"/>
                  </a:lnSpc>
                  <a:spcBef>
                    <a:spcPct val="20000"/>
                  </a:spcBef>
                  <a:buSzPct val="80000"/>
                </a:pPr>
                <a:endParaRPr lang="ko-KR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0" name="Rectangle 50"/>
              <p:cNvSpPr>
                <a:spLocks noChangeArrowheads="1"/>
              </p:cNvSpPr>
              <p:nvPr/>
            </p:nvSpPr>
            <p:spPr bwMode="auto">
              <a:xfrm>
                <a:off x="5357" y="1595"/>
                <a:ext cx="1867" cy="5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7614" tIns="58568" rIns="39046" bIns="39046" anchor="ctr"/>
              <a:lstStyle>
                <a:lvl1pPr marL="85725" indent="-85725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lnSpc>
                    <a:spcPct val="150000"/>
                  </a:lnSpc>
                  <a:spcBef>
                    <a:spcPct val="20000"/>
                  </a:spcBef>
                  <a:buClr>
                    <a:srgbClr val="5F5F5F"/>
                  </a:buClr>
                  <a:buSzPct val="80000"/>
                  <a:buFont typeface="Wingdings" panose="05000000000000000000" pitchFamily="2" charset="2"/>
                  <a:buChar char="§"/>
                </a:pPr>
                <a:r>
                  <a:rPr lang="ko-KR" altLang="en-US" sz="1000">
                    <a:latin typeface="+mn-ea"/>
                    <a:ea typeface="+mn-ea"/>
                  </a:rPr>
                  <a:t>신규 파일 발생시 문서관리 담당자는 </a:t>
                </a:r>
                <a:r>
                  <a:rPr lang="en-US" altLang="ko-KR" sz="1000">
                    <a:latin typeface="+mn-ea"/>
                    <a:ea typeface="+mn-ea"/>
                  </a:rPr>
                  <a:t>PM</a:t>
                </a:r>
                <a:r>
                  <a:rPr lang="ko-KR" altLang="en-US" sz="1000">
                    <a:latin typeface="+mn-ea"/>
                    <a:ea typeface="+mn-ea"/>
                  </a:rPr>
                  <a:t>의 승인을 득하고 파일명</a:t>
                </a:r>
                <a:r>
                  <a:rPr lang="en-US" altLang="ko-KR" sz="1000">
                    <a:latin typeface="+mn-ea"/>
                    <a:ea typeface="+mn-ea"/>
                  </a:rPr>
                  <a:t>, </a:t>
                </a:r>
                <a:r>
                  <a:rPr lang="ko-KR" altLang="en-US" sz="1000">
                    <a:latin typeface="+mn-ea"/>
                    <a:ea typeface="+mn-ea"/>
                  </a:rPr>
                  <a:t>소속부서</a:t>
                </a:r>
                <a:r>
                  <a:rPr lang="en-US" altLang="ko-KR" sz="1000">
                    <a:latin typeface="+mn-ea"/>
                    <a:ea typeface="+mn-ea"/>
                  </a:rPr>
                  <a:t>, </a:t>
                </a:r>
                <a:r>
                  <a:rPr lang="ko-KR" altLang="en-US" sz="1000">
                    <a:latin typeface="+mn-ea"/>
                    <a:ea typeface="+mn-ea"/>
                  </a:rPr>
                  <a:t>작성자</a:t>
                </a:r>
                <a:r>
                  <a:rPr lang="en-US" altLang="ko-KR" sz="1000">
                    <a:latin typeface="+mn-ea"/>
                    <a:ea typeface="+mn-ea"/>
                  </a:rPr>
                  <a:t>, </a:t>
                </a:r>
                <a:r>
                  <a:rPr lang="ko-KR" altLang="en-US" sz="1000">
                    <a:latin typeface="+mn-ea"/>
                    <a:ea typeface="+mn-ea"/>
                  </a:rPr>
                  <a:t>작성년도</a:t>
                </a:r>
                <a:r>
                  <a:rPr lang="en-US" altLang="ko-KR" sz="1000">
                    <a:latin typeface="+mn-ea"/>
                    <a:ea typeface="+mn-ea"/>
                  </a:rPr>
                  <a:t>, </a:t>
                </a:r>
                <a:r>
                  <a:rPr lang="ko-KR" altLang="en-US" sz="1000">
                    <a:latin typeface="+mn-ea"/>
                    <a:ea typeface="+mn-ea"/>
                  </a:rPr>
                  <a:t>파일 </a:t>
                </a:r>
                <a:r>
                  <a:rPr lang="en-US" altLang="ko-KR" sz="1000">
                    <a:latin typeface="+mn-ea"/>
                    <a:ea typeface="+mn-ea"/>
                  </a:rPr>
                  <a:t>NO </a:t>
                </a:r>
                <a:r>
                  <a:rPr lang="ko-KR" altLang="en-US" sz="1000">
                    <a:latin typeface="+mn-ea"/>
                    <a:ea typeface="+mn-ea"/>
                  </a:rPr>
                  <a:t>등을 기재하여 파일관리대장에 등록한다</a:t>
                </a:r>
                <a:r>
                  <a:rPr lang="en-US" altLang="ko-KR" sz="1000">
                    <a:latin typeface="+mn-ea"/>
                    <a:ea typeface="+mn-ea"/>
                  </a:rPr>
                  <a:t>.</a:t>
                </a:r>
              </a:p>
              <a:p>
                <a:pPr eaLnBrk="1" latinLnBrk="0" hangingPunct="1">
                  <a:lnSpc>
                    <a:spcPct val="150000"/>
                  </a:lnSpc>
                  <a:spcBef>
                    <a:spcPct val="20000"/>
                  </a:spcBef>
                  <a:buClr>
                    <a:srgbClr val="5F5F5F"/>
                  </a:buClr>
                  <a:buSzPct val="80000"/>
                  <a:buFont typeface="Wingdings" panose="05000000000000000000" pitchFamily="2" charset="2"/>
                  <a:buChar char="§"/>
                </a:pPr>
                <a:r>
                  <a:rPr lang="ko-KR" altLang="en-US" sz="1000">
                    <a:latin typeface="+mn-ea"/>
                    <a:ea typeface="+mn-ea"/>
                  </a:rPr>
                  <a:t>파일은 문서내용 및 보존기간이 동일한 문서끼리 분류하여 철하는 것을 원칙으로 한다</a:t>
                </a:r>
                <a:r>
                  <a:rPr lang="en-US" altLang="ko-KR" sz="1000">
                    <a:latin typeface="+mn-ea"/>
                    <a:ea typeface="+mn-ea"/>
                  </a:rPr>
                  <a:t>.</a:t>
                </a:r>
              </a:p>
              <a:p>
                <a:pPr eaLnBrk="1" latinLnBrk="0" hangingPunct="1">
                  <a:lnSpc>
                    <a:spcPct val="150000"/>
                  </a:lnSpc>
                  <a:spcBef>
                    <a:spcPct val="20000"/>
                  </a:spcBef>
                  <a:buClr>
                    <a:srgbClr val="5F5F5F"/>
                  </a:buClr>
                  <a:buSzPct val="80000"/>
                  <a:buFont typeface="Wingdings" panose="05000000000000000000" pitchFamily="2" charset="2"/>
                  <a:buChar char="§"/>
                </a:pPr>
                <a:r>
                  <a:rPr lang="ko-KR" altLang="en-US" sz="1000">
                    <a:latin typeface="+mn-ea"/>
                    <a:ea typeface="+mn-ea"/>
                  </a:rPr>
                  <a:t>파일은 적용된 업무와의 관계를 식별하고 추적할 수 있어야 한다</a:t>
                </a:r>
                <a:r>
                  <a:rPr lang="en-US" altLang="ko-KR" sz="1000">
                    <a:latin typeface="+mn-ea"/>
                    <a:ea typeface="+mn-ea"/>
                  </a:rPr>
                  <a:t>.</a:t>
                </a:r>
              </a:p>
            </p:txBody>
          </p:sp>
          <p:sp>
            <p:nvSpPr>
              <p:cNvPr id="71" name="AutoShape 59"/>
              <p:cNvSpPr>
                <a:spLocks noChangeArrowheads="1"/>
              </p:cNvSpPr>
              <p:nvPr/>
            </p:nvSpPr>
            <p:spPr bwMode="auto">
              <a:xfrm>
                <a:off x="5321" y="2246"/>
                <a:ext cx="1951" cy="915"/>
              </a:xfrm>
              <a:prstGeom prst="roundRect">
                <a:avLst>
                  <a:gd name="adj" fmla="val 0"/>
                </a:avLst>
              </a:prstGeom>
              <a:solidFill>
                <a:srgbClr val="C8E3FC"/>
              </a:solidFill>
              <a:ln w="6350" algn="ctr">
                <a:solidFill>
                  <a:schemeClr val="bg1"/>
                </a:solidFill>
                <a:round/>
                <a:headEnd/>
                <a:tailEnd type="none" w="sm" len="med"/>
              </a:ln>
            </p:spPr>
            <p:txBody>
              <a:bodyPr wrap="none" lIns="0" tIns="0" rIns="0" bIns="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lnSpc>
                    <a:spcPct val="95000"/>
                  </a:lnSpc>
                  <a:spcBef>
                    <a:spcPct val="20000"/>
                  </a:spcBef>
                  <a:buSzPct val="80000"/>
                </a:pPr>
                <a:endParaRPr lang="ko-KR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2" name="Rectangle 60"/>
              <p:cNvSpPr>
                <a:spLocks noChangeArrowheads="1"/>
              </p:cNvSpPr>
              <p:nvPr/>
            </p:nvSpPr>
            <p:spPr bwMode="auto">
              <a:xfrm>
                <a:off x="5357" y="2316"/>
                <a:ext cx="1867" cy="7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1200" tIns="58568" rIns="39046" bIns="39046" anchor="ctr"/>
              <a:lstStyle>
                <a:lvl1pPr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lnSpc>
                    <a:spcPct val="150000"/>
                  </a:lnSpc>
                  <a:spcBef>
                    <a:spcPct val="20000"/>
                  </a:spcBef>
                  <a:buClr>
                    <a:srgbClr val="5F5F5F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000" dirty="0">
                    <a:latin typeface="+mn-ea"/>
                    <a:ea typeface="+mn-ea"/>
                    <a:sym typeface="Wingdings" panose="05000000000000000000" pitchFamily="2" charset="2"/>
                  </a:rPr>
                  <a:t> </a:t>
                </a:r>
                <a:r>
                  <a:rPr lang="ko-KR" altLang="en-US" sz="1000" dirty="0">
                    <a:latin typeface="+mn-ea"/>
                    <a:ea typeface="+mn-ea"/>
                  </a:rPr>
                  <a:t>파일의 보관이란 문서의 처리가 완결되어 별도의 보존장소로 </a:t>
                </a:r>
                <a:r>
                  <a:rPr lang="ko-KR" altLang="en-US" sz="1000" dirty="0" smtClean="0">
                    <a:latin typeface="+mn-ea"/>
                    <a:ea typeface="+mn-ea"/>
                  </a:rPr>
                  <a:t> 이관되기 </a:t>
                </a:r>
                <a:r>
                  <a:rPr lang="ko-KR" altLang="en-US" sz="1000" dirty="0">
                    <a:latin typeface="+mn-ea"/>
                    <a:ea typeface="+mn-ea"/>
                  </a:rPr>
                  <a:t>전까지의 관리 를 말한다</a:t>
                </a:r>
                <a:r>
                  <a:rPr lang="en-US" altLang="ko-KR" sz="1000" dirty="0">
                    <a:latin typeface="+mn-ea"/>
                    <a:ea typeface="+mn-ea"/>
                  </a:rPr>
                  <a:t>.</a:t>
                </a:r>
              </a:p>
              <a:p>
                <a:pPr eaLnBrk="1" latinLnBrk="0" hangingPunct="1">
                  <a:lnSpc>
                    <a:spcPct val="150000"/>
                  </a:lnSpc>
                  <a:spcBef>
                    <a:spcPct val="20000"/>
                  </a:spcBef>
                  <a:buClr>
                    <a:srgbClr val="5F5F5F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000" dirty="0">
                    <a:latin typeface="+mn-ea"/>
                    <a:ea typeface="+mn-ea"/>
                    <a:sym typeface="Wingdings" panose="05000000000000000000" pitchFamily="2" charset="2"/>
                  </a:rPr>
                  <a:t></a:t>
                </a:r>
                <a:r>
                  <a:rPr lang="en-US" altLang="ko-KR" sz="1000" dirty="0">
                    <a:latin typeface="+mn-ea"/>
                    <a:ea typeface="+mn-ea"/>
                  </a:rPr>
                  <a:t> </a:t>
                </a:r>
                <a:r>
                  <a:rPr lang="ko-KR" altLang="en-US" sz="1000" dirty="0">
                    <a:latin typeface="+mn-ea"/>
                    <a:ea typeface="+mn-ea"/>
                  </a:rPr>
                  <a:t>파일내의 문서검색을 용이하게 하기 위하여 </a:t>
                </a:r>
                <a:r>
                  <a:rPr lang="ko-KR" altLang="en-US" sz="1000" dirty="0" smtClean="0">
                    <a:latin typeface="+mn-ea"/>
                    <a:ea typeface="+mn-ea"/>
                  </a:rPr>
                  <a:t>필요 시 문서 </a:t>
                </a:r>
                <a:r>
                  <a:rPr lang="ko-KR" altLang="en-US" sz="1000" dirty="0" err="1" smtClean="0">
                    <a:latin typeface="+mn-ea"/>
                    <a:ea typeface="+mn-ea"/>
                  </a:rPr>
                  <a:t>목록표를</a:t>
                </a:r>
                <a:r>
                  <a:rPr lang="ko-KR" altLang="en-US" sz="1000" dirty="0" smtClean="0">
                    <a:latin typeface="+mn-ea"/>
                    <a:ea typeface="+mn-ea"/>
                  </a:rPr>
                  <a:t>  </a:t>
                </a:r>
                <a:r>
                  <a:rPr lang="ko-KR" altLang="en-US" sz="1000" dirty="0">
                    <a:latin typeface="+mn-ea"/>
                    <a:ea typeface="+mn-ea"/>
                  </a:rPr>
                  <a:t>사용한다</a:t>
                </a:r>
                <a:r>
                  <a:rPr lang="en-US" altLang="ko-KR" sz="1000" dirty="0">
                    <a:latin typeface="+mn-ea"/>
                    <a:ea typeface="+mn-ea"/>
                  </a:rPr>
                  <a:t>.</a:t>
                </a:r>
              </a:p>
              <a:p>
                <a:pPr eaLnBrk="1" latinLnBrk="0" hangingPunct="1">
                  <a:lnSpc>
                    <a:spcPct val="150000"/>
                  </a:lnSpc>
                  <a:spcBef>
                    <a:spcPct val="20000"/>
                  </a:spcBef>
                  <a:buClr>
                    <a:srgbClr val="5F5F5F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000" dirty="0">
                    <a:latin typeface="+mn-ea"/>
                    <a:ea typeface="+mn-ea"/>
                    <a:sym typeface="Wingdings" panose="05000000000000000000" pitchFamily="2" charset="2"/>
                  </a:rPr>
                  <a:t></a:t>
                </a:r>
                <a:r>
                  <a:rPr lang="en-US" altLang="ko-KR" sz="1000" dirty="0">
                    <a:latin typeface="+mn-ea"/>
                    <a:ea typeface="+mn-ea"/>
                  </a:rPr>
                  <a:t> </a:t>
                </a:r>
                <a:r>
                  <a:rPr lang="ko-KR" altLang="en-US" sz="1000" dirty="0">
                    <a:latin typeface="+mn-ea"/>
                    <a:ea typeface="+mn-ea"/>
                  </a:rPr>
                  <a:t>문서보관 상자를 사용시 각 상자는 내부에 있는 파일을 쉽게 </a:t>
                </a:r>
                <a:r>
                  <a:rPr lang="ko-KR" altLang="en-US" sz="1000" dirty="0" smtClean="0">
                    <a:latin typeface="+mn-ea"/>
                    <a:ea typeface="+mn-ea"/>
                  </a:rPr>
                  <a:t>식별 할 수 </a:t>
                </a:r>
                <a:r>
                  <a:rPr lang="ko-KR" altLang="en-US" sz="1000" dirty="0">
                    <a:latin typeface="+mn-ea"/>
                    <a:ea typeface="+mn-ea"/>
                  </a:rPr>
                  <a:t>있도록 적 절한 정보를 표시한다</a:t>
                </a:r>
              </a:p>
            </p:txBody>
          </p:sp>
          <p:sp>
            <p:nvSpPr>
              <p:cNvPr id="73" name="AutoShape 69"/>
              <p:cNvSpPr>
                <a:spLocks noChangeArrowheads="1"/>
              </p:cNvSpPr>
              <p:nvPr/>
            </p:nvSpPr>
            <p:spPr bwMode="auto">
              <a:xfrm>
                <a:off x="5321" y="3104"/>
                <a:ext cx="1951" cy="915"/>
              </a:xfrm>
              <a:prstGeom prst="roundRect">
                <a:avLst>
                  <a:gd name="adj" fmla="val 0"/>
                </a:avLst>
              </a:prstGeom>
              <a:solidFill>
                <a:srgbClr val="C8E3FC"/>
              </a:solidFill>
              <a:ln w="6350" algn="ctr">
                <a:solidFill>
                  <a:schemeClr val="bg1"/>
                </a:solidFill>
                <a:round/>
                <a:headEnd/>
                <a:tailEnd type="none" w="sm" len="med"/>
              </a:ln>
            </p:spPr>
            <p:txBody>
              <a:bodyPr wrap="none" lIns="0" tIns="0" rIns="0" bIns="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lnSpc>
                    <a:spcPct val="95000"/>
                  </a:lnSpc>
                  <a:spcBef>
                    <a:spcPct val="20000"/>
                  </a:spcBef>
                  <a:buSzPct val="80000"/>
                </a:pPr>
                <a:endParaRPr lang="ko-KR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4" name="Rectangle 70"/>
              <p:cNvSpPr>
                <a:spLocks noChangeArrowheads="1"/>
              </p:cNvSpPr>
              <p:nvPr/>
            </p:nvSpPr>
            <p:spPr bwMode="auto">
              <a:xfrm>
                <a:off x="5357" y="3129"/>
                <a:ext cx="1867" cy="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1200" tIns="58568" rIns="39046" bIns="39046" anchor="ctr"/>
              <a:lstStyle>
                <a:lvl1pPr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lnSpc>
                    <a:spcPct val="150000"/>
                  </a:lnSpc>
                  <a:spcBef>
                    <a:spcPct val="20000"/>
                  </a:spcBef>
                  <a:buClr>
                    <a:srgbClr val="5F5F5F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000" dirty="0">
                    <a:latin typeface="+mn-ea"/>
                    <a:ea typeface="+mn-ea"/>
                    <a:sym typeface="Wingdings" panose="05000000000000000000" pitchFamily="2" charset="2"/>
                  </a:rPr>
                  <a:t></a:t>
                </a:r>
                <a:r>
                  <a:rPr lang="en-US" altLang="ko-KR" sz="1000" dirty="0">
                    <a:latin typeface="+mn-ea"/>
                    <a:ea typeface="+mn-ea"/>
                  </a:rPr>
                  <a:t> </a:t>
                </a:r>
                <a:r>
                  <a:rPr lang="ko-KR" altLang="en-US" sz="1000" dirty="0" err="1">
                    <a:latin typeface="+mn-ea"/>
                    <a:ea typeface="+mn-ea"/>
                  </a:rPr>
                  <a:t>문서량의</a:t>
                </a:r>
                <a:r>
                  <a:rPr lang="ko-KR" altLang="en-US" sz="1000" dirty="0">
                    <a:latin typeface="+mn-ea"/>
                    <a:ea typeface="+mn-ea"/>
                  </a:rPr>
                  <a:t> 증가</a:t>
                </a:r>
                <a:r>
                  <a:rPr lang="en-US" altLang="ko-KR" sz="1000" dirty="0">
                    <a:latin typeface="+mn-ea"/>
                    <a:ea typeface="+mn-ea"/>
                  </a:rPr>
                  <a:t>, </a:t>
                </a:r>
                <a:r>
                  <a:rPr lang="ko-KR" altLang="en-US" sz="1000" dirty="0">
                    <a:latin typeface="+mn-ea"/>
                    <a:ea typeface="+mn-ea"/>
                  </a:rPr>
                  <a:t>년도의 변경 또는 기타 사유로 파일이 </a:t>
                </a:r>
                <a:r>
                  <a:rPr lang="ko-KR" altLang="en-US" sz="1000" dirty="0" smtClean="0">
                    <a:latin typeface="+mn-ea"/>
                    <a:ea typeface="+mn-ea"/>
                  </a:rPr>
                  <a:t>보존단계로 </a:t>
                </a:r>
                <a:r>
                  <a:rPr lang="ko-KR" altLang="en-US" sz="1000" dirty="0">
                    <a:latin typeface="+mn-ea"/>
                    <a:ea typeface="+mn-ea"/>
                  </a:rPr>
                  <a:t>접어들면</a:t>
                </a:r>
                <a:r>
                  <a:rPr lang="en-US" altLang="ko-KR" sz="1000" dirty="0">
                    <a:latin typeface="+mn-ea"/>
                    <a:ea typeface="+mn-ea"/>
                  </a:rPr>
                  <a:t>, </a:t>
                </a:r>
                <a:r>
                  <a:rPr lang="ko-KR" altLang="en-US" sz="1000" dirty="0">
                    <a:latin typeface="+mn-ea"/>
                    <a:ea typeface="+mn-ea"/>
                  </a:rPr>
                  <a:t>파일의 파일관리 대장에 </a:t>
                </a:r>
                <a:r>
                  <a:rPr lang="ko-KR" altLang="en-US" sz="1000" dirty="0" err="1">
                    <a:latin typeface="+mn-ea"/>
                    <a:ea typeface="+mn-ea"/>
                  </a:rPr>
                  <a:t>보존년한</a:t>
                </a:r>
                <a:r>
                  <a:rPr lang="en-US" altLang="ko-KR" sz="1000" dirty="0">
                    <a:latin typeface="+mn-ea"/>
                    <a:ea typeface="+mn-ea"/>
                  </a:rPr>
                  <a:t>, </a:t>
                </a:r>
                <a:r>
                  <a:rPr lang="ko-KR" altLang="en-US" sz="1000" dirty="0">
                    <a:latin typeface="+mn-ea"/>
                    <a:ea typeface="+mn-ea"/>
                  </a:rPr>
                  <a:t>보존만기일 등을 </a:t>
                </a:r>
                <a:r>
                  <a:rPr lang="ko-KR" altLang="en-US" sz="1000" dirty="0" smtClean="0">
                    <a:latin typeface="+mn-ea"/>
                    <a:ea typeface="+mn-ea"/>
                  </a:rPr>
                  <a:t>기록하고 </a:t>
                </a:r>
                <a:r>
                  <a:rPr lang="ko-KR" altLang="en-US" sz="1000" dirty="0">
                    <a:latin typeface="+mn-ea"/>
                    <a:ea typeface="+mn-ea"/>
                  </a:rPr>
                  <a:t>보존한다</a:t>
                </a:r>
                <a:r>
                  <a:rPr lang="en-US" altLang="ko-KR" sz="1000" dirty="0">
                    <a:latin typeface="+mn-ea"/>
                    <a:ea typeface="+mn-ea"/>
                  </a:rPr>
                  <a:t>.</a:t>
                </a:r>
              </a:p>
              <a:p>
                <a:pPr eaLnBrk="1" latinLnBrk="0" hangingPunct="1">
                  <a:lnSpc>
                    <a:spcPct val="150000"/>
                  </a:lnSpc>
                  <a:spcBef>
                    <a:spcPct val="20000"/>
                  </a:spcBef>
                  <a:buClr>
                    <a:srgbClr val="5F5F5F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000" dirty="0">
                    <a:latin typeface="+mn-ea"/>
                    <a:ea typeface="+mn-ea"/>
                    <a:sym typeface="Wingdings" panose="05000000000000000000" pitchFamily="2" charset="2"/>
                  </a:rPr>
                  <a:t></a:t>
                </a:r>
                <a:r>
                  <a:rPr lang="en-US" altLang="ko-KR" sz="1000" dirty="0">
                    <a:latin typeface="+mn-ea"/>
                    <a:ea typeface="+mn-ea"/>
                  </a:rPr>
                  <a:t> </a:t>
                </a:r>
                <a:r>
                  <a:rPr lang="ko-KR" altLang="en-US" sz="1000" dirty="0">
                    <a:latin typeface="+mn-ea"/>
                    <a:ea typeface="+mn-ea"/>
                  </a:rPr>
                  <a:t>문서의 보존 </a:t>
                </a:r>
                <a:r>
                  <a:rPr lang="ko-KR" altLang="en-US" sz="1000" dirty="0" err="1">
                    <a:latin typeface="+mn-ea"/>
                    <a:ea typeface="+mn-ea"/>
                  </a:rPr>
                  <a:t>년한은</a:t>
                </a:r>
                <a:r>
                  <a:rPr lang="ko-KR" altLang="en-US" sz="1000" dirty="0">
                    <a:latin typeface="+mn-ea"/>
                    <a:ea typeface="+mn-ea"/>
                  </a:rPr>
                  <a:t> 문서의 종류 및 내용에 따라 </a:t>
                </a:r>
                <a:r>
                  <a:rPr lang="en-US" altLang="ko-KR" sz="1000" dirty="0">
                    <a:latin typeface="+mn-ea"/>
                    <a:ea typeface="+mn-ea"/>
                  </a:rPr>
                  <a:t>1</a:t>
                </a:r>
                <a:r>
                  <a:rPr lang="ko-KR" altLang="en-US" sz="1000" dirty="0">
                    <a:latin typeface="+mn-ea"/>
                    <a:ea typeface="+mn-ea"/>
                  </a:rPr>
                  <a:t>년</a:t>
                </a:r>
                <a:r>
                  <a:rPr lang="en-US" altLang="ko-KR" sz="1000" dirty="0">
                    <a:latin typeface="+mn-ea"/>
                    <a:ea typeface="+mn-ea"/>
                  </a:rPr>
                  <a:t>, 3</a:t>
                </a:r>
                <a:r>
                  <a:rPr lang="ko-KR" altLang="en-US" sz="1000" dirty="0">
                    <a:latin typeface="+mn-ea"/>
                    <a:ea typeface="+mn-ea"/>
                  </a:rPr>
                  <a:t>년</a:t>
                </a:r>
                <a:r>
                  <a:rPr lang="en-US" altLang="ko-KR" sz="1000" dirty="0">
                    <a:latin typeface="+mn-ea"/>
                    <a:ea typeface="+mn-ea"/>
                  </a:rPr>
                  <a:t>, 5</a:t>
                </a:r>
                <a:r>
                  <a:rPr lang="ko-KR" altLang="en-US" sz="1000" dirty="0">
                    <a:latin typeface="+mn-ea"/>
                    <a:ea typeface="+mn-ea"/>
                  </a:rPr>
                  <a:t>년</a:t>
                </a:r>
                <a:r>
                  <a:rPr lang="en-US" altLang="ko-KR" sz="1000" dirty="0">
                    <a:latin typeface="+mn-ea"/>
                    <a:ea typeface="+mn-ea"/>
                  </a:rPr>
                  <a:t>, </a:t>
                </a:r>
                <a:r>
                  <a:rPr lang="ko-KR" altLang="en-US" sz="1000" dirty="0" smtClean="0">
                    <a:latin typeface="+mn-ea"/>
                    <a:ea typeface="+mn-ea"/>
                  </a:rPr>
                  <a:t>영구보존 </a:t>
                </a:r>
                <a:r>
                  <a:rPr lang="ko-KR" altLang="en-US" sz="1000" dirty="0">
                    <a:latin typeface="+mn-ea"/>
                    <a:ea typeface="+mn-ea"/>
                  </a:rPr>
                  <a:t>등으로 하며</a:t>
                </a:r>
                <a:r>
                  <a:rPr lang="en-US" altLang="ko-KR" sz="1000" dirty="0">
                    <a:latin typeface="+mn-ea"/>
                    <a:ea typeface="+mn-ea"/>
                  </a:rPr>
                  <a:t>, </a:t>
                </a:r>
                <a:r>
                  <a:rPr lang="ko-KR" altLang="en-US" sz="1000" dirty="0">
                    <a:latin typeface="+mn-ea"/>
                    <a:ea typeface="+mn-ea"/>
                  </a:rPr>
                  <a:t>상위규정에 벗어나지 않는 </a:t>
                </a:r>
                <a:r>
                  <a:rPr lang="ko-KR" altLang="en-US" sz="1000" dirty="0" err="1">
                    <a:latin typeface="+mn-ea"/>
                    <a:ea typeface="+mn-ea"/>
                  </a:rPr>
                  <a:t>범위내에서</a:t>
                </a:r>
                <a:r>
                  <a:rPr lang="ko-KR" altLang="en-US" sz="1000" dirty="0">
                    <a:latin typeface="+mn-ea"/>
                    <a:ea typeface="+mn-ea"/>
                  </a:rPr>
                  <a:t> </a:t>
                </a:r>
                <a:r>
                  <a:rPr lang="ko-KR" altLang="en-US" sz="1000" dirty="0" smtClean="0">
                    <a:latin typeface="+mn-ea"/>
                    <a:ea typeface="+mn-ea"/>
                  </a:rPr>
                  <a:t>관리자가 </a:t>
                </a:r>
                <a:r>
                  <a:rPr lang="ko-KR" altLang="en-US" sz="1000" dirty="0">
                    <a:latin typeface="+mn-ea"/>
                    <a:ea typeface="+mn-ea"/>
                  </a:rPr>
                  <a:t>결정한다</a:t>
                </a:r>
                <a:r>
                  <a:rPr lang="en-US" altLang="ko-KR" sz="1000" dirty="0">
                    <a:latin typeface="+mn-ea"/>
                    <a:ea typeface="+mn-ea"/>
                  </a:rPr>
                  <a:t>.</a:t>
                </a:r>
              </a:p>
              <a:p>
                <a:pPr eaLnBrk="1" latinLnBrk="0" hangingPunct="1">
                  <a:lnSpc>
                    <a:spcPct val="150000"/>
                  </a:lnSpc>
                  <a:spcBef>
                    <a:spcPct val="20000"/>
                  </a:spcBef>
                  <a:buClr>
                    <a:srgbClr val="5F5F5F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000" dirty="0">
                    <a:latin typeface="+mn-ea"/>
                    <a:ea typeface="+mn-ea"/>
                    <a:sym typeface="Wingdings" panose="05000000000000000000" pitchFamily="2" charset="2"/>
                  </a:rPr>
                  <a:t></a:t>
                </a:r>
                <a:r>
                  <a:rPr lang="en-US" altLang="ko-KR" sz="1000" dirty="0">
                    <a:latin typeface="+mn-ea"/>
                    <a:ea typeface="+mn-ea"/>
                  </a:rPr>
                  <a:t> </a:t>
                </a:r>
                <a:r>
                  <a:rPr lang="ko-KR" altLang="en-US" sz="1000" dirty="0">
                    <a:latin typeface="+mn-ea"/>
                    <a:ea typeface="+mn-ea"/>
                  </a:rPr>
                  <a:t>파일의 보존만기일은 그 파일에 철해져 있는 </a:t>
                </a:r>
                <a:r>
                  <a:rPr lang="ko-KR" altLang="en-US" sz="1000" dirty="0" err="1">
                    <a:latin typeface="+mn-ea"/>
                    <a:ea typeface="+mn-ea"/>
                  </a:rPr>
                  <a:t>문서중</a:t>
                </a:r>
                <a:r>
                  <a:rPr lang="ko-KR" altLang="en-US" sz="1000" dirty="0">
                    <a:latin typeface="+mn-ea"/>
                    <a:ea typeface="+mn-ea"/>
                  </a:rPr>
                  <a:t> 가장 최근 </a:t>
                </a:r>
                <a:r>
                  <a:rPr lang="ko-KR" altLang="en-US" sz="1000" dirty="0" smtClean="0">
                    <a:latin typeface="+mn-ea"/>
                    <a:ea typeface="+mn-ea"/>
                  </a:rPr>
                  <a:t> 문서의 </a:t>
                </a:r>
                <a:r>
                  <a:rPr lang="ko-KR" altLang="en-US" sz="1000" dirty="0">
                    <a:latin typeface="+mn-ea"/>
                    <a:ea typeface="+mn-ea"/>
                  </a:rPr>
                  <a:t>날짜를 기준으로 기입한다</a:t>
                </a:r>
                <a:r>
                  <a:rPr lang="en-US" altLang="ko-KR" sz="1000" dirty="0">
                    <a:latin typeface="+mn-ea"/>
                    <a:ea typeface="+mn-ea"/>
                  </a:rPr>
                  <a:t>.</a:t>
                </a:r>
              </a:p>
            </p:txBody>
          </p:sp>
          <p:sp>
            <p:nvSpPr>
              <p:cNvPr id="75" name="AutoShape 83"/>
              <p:cNvSpPr>
                <a:spLocks noChangeArrowheads="1"/>
              </p:cNvSpPr>
              <p:nvPr/>
            </p:nvSpPr>
            <p:spPr bwMode="auto">
              <a:xfrm>
                <a:off x="5321" y="4007"/>
                <a:ext cx="1951" cy="748"/>
              </a:xfrm>
              <a:prstGeom prst="roundRect">
                <a:avLst>
                  <a:gd name="adj" fmla="val 0"/>
                </a:avLst>
              </a:prstGeom>
              <a:solidFill>
                <a:srgbClr val="C8E3FC"/>
              </a:solidFill>
              <a:ln w="6350" algn="ctr">
                <a:solidFill>
                  <a:schemeClr val="bg1"/>
                </a:solidFill>
                <a:round/>
                <a:headEnd/>
                <a:tailEnd type="none" w="sm" len="med"/>
              </a:ln>
            </p:spPr>
            <p:txBody>
              <a:bodyPr wrap="none" lIns="0" tIns="0" rIns="0" bIns="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lnSpc>
                    <a:spcPct val="95000"/>
                  </a:lnSpc>
                  <a:spcBef>
                    <a:spcPct val="20000"/>
                  </a:spcBef>
                  <a:buSzPct val="80000"/>
                </a:pPr>
                <a:endParaRPr lang="ko-KR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76" name="Rectangle 84"/>
              <p:cNvSpPr>
                <a:spLocks noChangeArrowheads="1"/>
              </p:cNvSpPr>
              <p:nvPr/>
            </p:nvSpPr>
            <p:spPr bwMode="auto">
              <a:xfrm>
                <a:off x="5357" y="4077"/>
                <a:ext cx="1867" cy="5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1200" tIns="58568" rIns="39046" bIns="39046" anchor="ctr"/>
              <a:lstStyle>
                <a:lvl1pPr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lnSpc>
                    <a:spcPct val="150000"/>
                  </a:lnSpc>
                  <a:spcBef>
                    <a:spcPct val="20000"/>
                  </a:spcBef>
                  <a:buClr>
                    <a:srgbClr val="5F5F5F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000" dirty="0">
                    <a:latin typeface="+mn-ea"/>
                    <a:ea typeface="+mn-ea"/>
                    <a:sym typeface="Wingdings" panose="05000000000000000000" pitchFamily="2" charset="2"/>
                  </a:rPr>
                  <a:t></a:t>
                </a:r>
                <a:r>
                  <a:rPr lang="en-US" altLang="ko-KR" sz="1000" dirty="0">
                    <a:latin typeface="+mn-ea"/>
                    <a:ea typeface="+mn-ea"/>
                  </a:rPr>
                  <a:t> </a:t>
                </a:r>
                <a:r>
                  <a:rPr lang="ko-KR" altLang="en-US" sz="1000" dirty="0">
                    <a:latin typeface="+mn-ea"/>
                    <a:ea typeface="+mn-ea"/>
                  </a:rPr>
                  <a:t>파일을 다른 조직으로 이관해야 하는 경우 파일관리대장의 비고란에 </a:t>
                </a:r>
                <a:r>
                  <a:rPr lang="ko-KR" altLang="en-US" sz="1000" dirty="0" smtClean="0">
                    <a:latin typeface="+mn-ea"/>
                    <a:ea typeface="+mn-ea"/>
                  </a:rPr>
                  <a:t> </a:t>
                </a:r>
                <a:r>
                  <a:rPr lang="ko-KR" altLang="en-US" sz="1000" dirty="0" err="1">
                    <a:latin typeface="+mn-ea"/>
                    <a:ea typeface="+mn-ea"/>
                  </a:rPr>
                  <a:t>이관처를</a:t>
                </a:r>
                <a:r>
                  <a:rPr lang="ko-KR" altLang="en-US" sz="1000" dirty="0">
                    <a:latin typeface="+mn-ea"/>
                    <a:ea typeface="+mn-ea"/>
                  </a:rPr>
                  <a:t> 기입하고 </a:t>
                </a:r>
                <a:r>
                  <a:rPr lang="en-US" altLang="ko-KR" sz="1000" dirty="0">
                    <a:latin typeface="+mn-ea"/>
                    <a:ea typeface="+mn-ea"/>
                  </a:rPr>
                  <a:t>PM</a:t>
                </a:r>
                <a:r>
                  <a:rPr lang="ko-KR" altLang="en-US" sz="1000" dirty="0">
                    <a:latin typeface="+mn-ea"/>
                    <a:ea typeface="+mn-ea"/>
                  </a:rPr>
                  <a:t>의 승인을 득한 후 이관한다</a:t>
                </a:r>
                <a:r>
                  <a:rPr lang="en-US" altLang="ko-KR" sz="1000" dirty="0">
                    <a:latin typeface="+mn-ea"/>
                    <a:ea typeface="+mn-ea"/>
                  </a:rPr>
                  <a:t>.</a:t>
                </a:r>
              </a:p>
            </p:txBody>
          </p:sp>
          <p:sp>
            <p:nvSpPr>
              <p:cNvPr id="80" name="AutoShape 93"/>
              <p:cNvSpPr>
                <a:spLocks noChangeArrowheads="1"/>
              </p:cNvSpPr>
              <p:nvPr/>
            </p:nvSpPr>
            <p:spPr bwMode="auto">
              <a:xfrm>
                <a:off x="5321" y="4727"/>
                <a:ext cx="1951" cy="916"/>
              </a:xfrm>
              <a:prstGeom prst="roundRect">
                <a:avLst>
                  <a:gd name="adj" fmla="val 0"/>
                </a:avLst>
              </a:prstGeom>
              <a:solidFill>
                <a:srgbClr val="C8E3FC"/>
              </a:solidFill>
              <a:ln w="6350" algn="ctr">
                <a:solidFill>
                  <a:schemeClr val="bg1"/>
                </a:solidFill>
                <a:round/>
                <a:headEnd/>
                <a:tailEnd type="none" w="sm" len="med"/>
              </a:ln>
            </p:spPr>
            <p:txBody>
              <a:bodyPr wrap="none" lIns="0" tIns="0" rIns="0" bIns="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lnSpc>
                    <a:spcPct val="95000"/>
                  </a:lnSpc>
                  <a:spcBef>
                    <a:spcPct val="20000"/>
                  </a:spcBef>
                  <a:buSzPct val="80000"/>
                </a:pPr>
                <a:endParaRPr lang="ko-KR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2" name="Rectangle 94"/>
              <p:cNvSpPr>
                <a:spLocks noChangeArrowheads="1"/>
              </p:cNvSpPr>
              <p:nvPr/>
            </p:nvSpPr>
            <p:spPr bwMode="auto">
              <a:xfrm>
                <a:off x="5357" y="4797"/>
                <a:ext cx="1867" cy="7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1200" tIns="58568" rIns="39046" bIns="39046" anchor="ctr"/>
              <a:lstStyle>
                <a:lvl1pPr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lnSpc>
                    <a:spcPct val="150000"/>
                  </a:lnSpc>
                  <a:spcBef>
                    <a:spcPct val="20000"/>
                  </a:spcBef>
                  <a:buClr>
                    <a:srgbClr val="5F5F5F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000" dirty="0">
                    <a:latin typeface="+mn-ea"/>
                    <a:ea typeface="+mn-ea"/>
                    <a:sym typeface="Wingdings" panose="05000000000000000000" pitchFamily="2" charset="2"/>
                  </a:rPr>
                  <a:t></a:t>
                </a:r>
                <a:r>
                  <a:rPr lang="en-US" altLang="ko-KR" sz="1000" dirty="0">
                    <a:latin typeface="+mn-ea"/>
                    <a:ea typeface="+mn-ea"/>
                  </a:rPr>
                  <a:t> </a:t>
                </a:r>
                <a:r>
                  <a:rPr lang="ko-KR" altLang="en-US" sz="1000" dirty="0">
                    <a:latin typeface="+mn-ea"/>
                    <a:ea typeface="+mn-ea"/>
                  </a:rPr>
                  <a:t>파일의 보존만기일이 경과하여 폐기의 대상이 되는 파일은 </a:t>
                </a:r>
                <a:r>
                  <a:rPr lang="ko-KR" altLang="en-US" sz="1000" dirty="0" smtClean="0">
                    <a:latin typeface="+mn-ea"/>
                    <a:ea typeface="+mn-ea"/>
                  </a:rPr>
                  <a:t>파일관리대장의 </a:t>
                </a:r>
                <a:r>
                  <a:rPr lang="ko-KR" altLang="en-US" sz="1000" dirty="0" err="1">
                    <a:latin typeface="+mn-ea"/>
                    <a:ea typeface="+mn-ea"/>
                  </a:rPr>
                  <a:t>폐기란에</a:t>
                </a:r>
                <a:r>
                  <a:rPr lang="ko-KR" altLang="en-US" sz="1000" dirty="0">
                    <a:latin typeface="+mn-ea"/>
                    <a:ea typeface="+mn-ea"/>
                  </a:rPr>
                  <a:t> 폐기일자 및 </a:t>
                </a:r>
                <a:r>
                  <a:rPr lang="en-US" altLang="ko-KR" sz="1000" dirty="0">
                    <a:latin typeface="+mn-ea"/>
                    <a:ea typeface="+mn-ea"/>
                  </a:rPr>
                  <a:t>PM</a:t>
                </a:r>
                <a:r>
                  <a:rPr lang="ko-KR" altLang="en-US" sz="1000" dirty="0">
                    <a:latin typeface="+mn-ea"/>
                    <a:ea typeface="+mn-ea"/>
                  </a:rPr>
                  <a:t>의 승인을 득한 후 </a:t>
                </a:r>
                <a:r>
                  <a:rPr lang="ko-KR" altLang="en-US" sz="1000" dirty="0" smtClean="0">
                    <a:latin typeface="+mn-ea"/>
                    <a:ea typeface="+mn-ea"/>
                  </a:rPr>
                  <a:t>폐기하며 </a:t>
                </a:r>
                <a:r>
                  <a:rPr lang="ko-KR" altLang="en-US" sz="1000" dirty="0">
                    <a:latin typeface="+mn-ea"/>
                    <a:ea typeface="+mn-ea"/>
                  </a:rPr>
                  <a:t>폐기방법은 </a:t>
                </a:r>
                <a:r>
                  <a:rPr lang="en-US" altLang="ko-KR" sz="1000" dirty="0">
                    <a:latin typeface="+mn-ea"/>
                    <a:ea typeface="+mn-ea"/>
                  </a:rPr>
                  <a:t>PM</a:t>
                </a:r>
                <a:r>
                  <a:rPr lang="ko-KR" altLang="en-US" sz="1000" dirty="0">
                    <a:latin typeface="+mn-ea"/>
                    <a:ea typeface="+mn-ea"/>
                  </a:rPr>
                  <a:t>이 결정한다</a:t>
                </a:r>
                <a:r>
                  <a:rPr lang="en-US" altLang="ko-KR" sz="1000" dirty="0">
                    <a:latin typeface="+mn-ea"/>
                    <a:ea typeface="+mn-ea"/>
                  </a:rPr>
                  <a:t>.</a:t>
                </a:r>
              </a:p>
              <a:p>
                <a:pPr eaLnBrk="1" latinLnBrk="0" hangingPunct="1">
                  <a:lnSpc>
                    <a:spcPct val="150000"/>
                  </a:lnSpc>
                  <a:spcBef>
                    <a:spcPct val="20000"/>
                  </a:spcBef>
                  <a:buClr>
                    <a:srgbClr val="5F5F5F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en-US" altLang="ko-KR" sz="1000" dirty="0">
                    <a:latin typeface="+mn-ea"/>
                    <a:ea typeface="+mn-ea"/>
                    <a:sym typeface="Wingdings" panose="05000000000000000000" pitchFamily="2" charset="2"/>
                  </a:rPr>
                  <a:t></a:t>
                </a:r>
                <a:r>
                  <a:rPr lang="en-US" altLang="ko-KR" sz="1000" dirty="0">
                    <a:latin typeface="+mn-ea"/>
                    <a:ea typeface="+mn-ea"/>
                  </a:rPr>
                  <a:t> </a:t>
                </a:r>
                <a:r>
                  <a:rPr lang="ko-KR" altLang="en-US" sz="1000" dirty="0">
                    <a:latin typeface="+mn-ea"/>
                    <a:ea typeface="+mn-ea"/>
                  </a:rPr>
                  <a:t>폐기 대상 파일 중 특별한 사유로 보존기간을 연장해야 하는 경우 </a:t>
                </a:r>
                <a:r>
                  <a:rPr lang="ko-KR" altLang="en-US" sz="1000" dirty="0" smtClean="0">
                    <a:latin typeface="+mn-ea"/>
                    <a:ea typeface="+mn-ea"/>
                  </a:rPr>
                  <a:t>파일관리 </a:t>
                </a:r>
                <a:r>
                  <a:rPr lang="ko-KR" altLang="en-US" sz="1000" dirty="0">
                    <a:latin typeface="+mn-ea"/>
                    <a:ea typeface="+mn-ea"/>
                  </a:rPr>
                  <a:t>대장이 비고란에 그 내용을 기록한 후 </a:t>
                </a:r>
                <a:r>
                  <a:rPr lang="en-US" altLang="ko-KR" sz="1000" dirty="0">
                    <a:latin typeface="+mn-ea"/>
                    <a:ea typeface="+mn-ea"/>
                  </a:rPr>
                  <a:t>PM</a:t>
                </a:r>
                <a:r>
                  <a:rPr lang="ko-KR" altLang="en-US" sz="1000" dirty="0">
                    <a:latin typeface="+mn-ea"/>
                    <a:ea typeface="+mn-ea"/>
                  </a:rPr>
                  <a:t>이 승인을 득한다</a:t>
                </a:r>
                <a:r>
                  <a:rPr lang="en-US" altLang="ko-KR" sz="1000" dirty="0">
                    <a:latin typeface="+mn-ea"/>
                    <a:ea typeface="+mn-ea"/>
                  </a:rPr>
                  <a:t>.</a:t>
                </a:r>
              </a:p>
            </p:txBody>
          </p:sp>
        </p:grpSp>
        <p:sp>
          <p:nvSpPr>
            <p:cNvPr id="61" name="Rectangle 95"/>
            <p:cNvSpPr>
              <a:spLocks noChangeArrowheads="1"/>
            </p:cNvSpPr>
            <p:nvPr/>
          </p:nvSpPr>
          <p:spPr bwMode="auto">
            <a:xfrm>
              <a:off x="4607" y="4562"/>
              <a:ext cx="667" cy="900"/>
            </a:xfrm>
            <a:prstGeom prst="rect">
              <a:avLst/>
            </a:prstGeom>
            <a:gradFill rotWithShape="1">
              <a:gsLst>
                <a:gs pos="0">
                  <a:srgbClr val="9FCBE9"/>
                </a:gs>
                <a:gs pos="100000">
                  <a:srgbClr val="D7EBFD"/>
                </a:gs>
              </a:gsLst>
              <a:lin ang="0" scaled="1"/>
            </a:gradFill>
            <a:ln w="6350" algn="ctr">
              <a:solidFill>
                <a:schemeClr val="bg1"/>
              </a:solidFill>
              <a:miter lim="800000"/>
              <a:headEnd/>
              <a:tailEnd type="none" w="sm" len="med"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95000"/>
                </a:lnSpc>
                <a:spcBef>
                  <a:spcPct val="20000"/>
                </a:spcBef>
                <a:buSzPct val="80000"/>
              </a:pPr>
              <a:endParaRPr lang="ko-KR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62" name="Group 96"/>
            <p:cNvGrpSpPr>
              <a:grpSpLocks/>
            </p:cNvGrpSpPr>
            <p:nvPr/>
          </p:nvGrpSpPr>
          <p:grpSpPr bwMode="auto">
            <a:xfrm>
              <a:off x="4635" y="4755"/>
              <a:ext cx="618" cy="511"/>
              <a:chOff x="-177" y="3509"/>
              <a:chExt cx="618" cy="452"/>
            </a:xfrm>
          </p:grpSpPr>
          <p:grpSp>
            <p:nvGrpSpPr>
              <p:cNvPr id="64" name="Group 97"/>
              <p:cNvGrpSpPr>
                <a:grpSpLocks/>
              </p:cNvGrpSpPr>
              <p:nvPr/>
            </p:nvGrpSpPr>
            <p:grpSpPr bwMode="auto">
              <a:xfrm>
                <a:off x="-177" y="3509"/>
                <a:ext cx="618" cy="452"/>
                <a:chOff x="5704" y="2572"/>
                <a:chExt cx="657" cy="433"/>
              </a:xfrm>
            </p:grpSpPr>
            <p:sp>
              <p:nvSpPr>
                <p:cNvPr id="67" name="Freeform 98"/>
                <p:cNvSpPr>
                  <a:spLocks/>
                </p:cNvSpPr>
                <p:nvPr/>
              </p:nvSpPr>
              <p:spPr bwMode="auto">
                <a:xfrm>
                  <a:off x="6022" y="2572"/>
                  <a:ext cx="339" cy="432"/>
                </a:xfrm>
                <a:custGeom>
                  <a:avLst/>
                  <a:gdLst>
                    <a:gd name="T0" fmla="*/ 2 w 339"/>
                    <a:gd name="T1" fmla="*/ 1 h 432"/>
                    <a:gd name="T2" fmla="*/ 184 w 339"/>
                    <a:gd name="T3" fmla="*/ 0 h 432"/>
                    <a:gd name="T4" fmla="*/ 221 w 339"/>
                    <a:gd name="T5" fmla="*/ 2 h 432"/>
                    <a:gd name="T6" fmla="*/ 320 w 339"/>
                    <a:gd name="T7" fmla="*/ 186 h 432"/>
                    <a:gd name="T8" fmla="*/ 320 w 339"/>
                    <a:gd name="T9" fmla="*/ 248 h 432"/>
                    <a:gd name="T10" fmla="*/ 221 w 339"/>
                    <a:gd name="T11" fmla="*/ 432 h 432"/>
                    <a:gd name="T12" fmla="*/ 186 w 339"/>
                    <a:gd name="T13" fmla="*/ 430 h 432"/>
                    <a:gd name="T14" fmla="*/ 0 w 339"/>
                    <a:gd name="T15" fmla="*/ 432 h 432"/>
                    <a:gd name="T16" fmla="*/ 2 w 339"/>
                    <a:gd name="T17" fmla="*/ 1 h 43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39"/>
                    <a:gd name="T28" fmla="*/ 0 h 432"/>
                    <a:gd name="T29" fmla="*/ 339 w 339"/>
                    <a:gd name="T30" fmla="*/ 432 h 43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39" h="432">
                      <a:moveTo>
                        <a:pt x="2" y="1"/>
                      </a:moveTo>
                      <a:lnTo>
                        <a:pt x="184" y="0"/>
                      </a:lnTo>
                      <a:lnTo>
                        <a:pt x="221" y="2"/>
                      </a:lnTo>
                      <a:cubicBezTo>
                        <a:pt x="244" y="33"/>
                        <a:pt x="271" y="94"/>
                        <a:pt x="320" y="186"/>
                      </a:cubicBezTo>
                      <a:cubicBezTo>
                        <a:pt x="339" y="223"/>
                        <a:pt x="320" y="248"/>
                        <a:pt x="320" y="248"/>
                      </a:cubicBezTo>
                      <a:lnTo>
                        <a:pt x="221" y="432"/>
                      </a:lnTo>
                      <a:lnTo>
                        <a:pt x="186" y="430"/>
                      </a:lnTo>
                      <a:lnTo>
                        <a:pt x="0" y="432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8CBE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round/>
                      <a:headEnd/>
                      <a:tailEnd type="none" w="sm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ko-KR" altLang="en-US"/>
                </a:p>
              </p:txBody>
            </p:sp>
            <p:sp>
              <p:nvSpPr>
                <p:cNvPr id="68" name="AutoShape 99"/>
                <p:cNvSpPr>
                  <a:spLocks noChangeArrowheads="1"/>
                </p:cNvSpPr>
                <p:nvPr/>
              </p:nvSpPr>
              <p:spPr bwMode="auto">
                <a:xfrm>
                  <a:off x="5704" y="2574"/>
                  <a:ext cx="471" cy="431"/>
                </a:xfrm>
                <a:prstGeom prst="roundRect">
                  <a:avLst>
                    <a:gd name="adj" fmla="val 4639"/>
                  </a:avLst>
                </a:prstGeom>
                <a:solidFill>
                  <a:srgbClr val="8CBE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6350" algn="ctr">
                      <a:solidFill>
                        <a:srgbClr val="000000"/>
                      </a:solidFill>
                      <a:round/>
                      <a:headEnd/>
                      <a:tailEnd type="none" w="sm" len="med"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0" hangingPunct="1">
                    <a:lnSpc>
                      <a:spcPct val="95000"/>
                    </a:lnSpc>
                    <a:spcBef>
                      <a:spcPct val="20000"/>
                    </a:spcBef>
                    <a:buSzPct val="80000"/>
                  </a:pPr>
                  <a:endParaRPr lang="ko-KR" altLang="ko-KR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pic>
            <p:nvPicPr>
              <p:cNvPr id="65" name="Picture 100" descr="ball07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00000">
                <a:off x="-79" y="3449"/>
                <a:ext cx="422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Rectangle 101" descr="엠보싱 작은상자(Gray_Ver)"/>
              <p:cNvSpPr>
                <a:spLocks noChangeArrowheads="1"/>
              </p:cNvSpPr>
              <p:nvPr/>
            </p:nvSpPr>
            <p:spPr bwMode="auto">
              <a:xfrm>
                <a:off x="-111" y="3687"/>
                <a:ext cx="377" cy="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defTabSz="992188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defTabSz="992188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0" hangingPunct="1">
                  <a:lnSpc>
                    <a:spcPct val="95000"/>
                  </a:lnSpc>
                  <a:spcBef>
                    <a:spcPct val="20000"/>
                  </a:spcBef>
                  <a:buSzPct val="80000"/>
                </a:pPr>
                <a:r>
                  <a:rPr lang="ko-KR" altLang="en-US" sz="1000" dirty="0">
                    <a:latin typeface="+mn-ea"/>
                    <a:ea typeface="+mn-ea"/>
                  </a:rPr>
                  <a:t>파일의 폐기</a:t>
                </a:r>
              </a:p>
            </p:txBody>
          </p:sp>
        </p:grpSp>
        <p:sp>
          <p:nvSpPr>
            <p:cNvPr id="63" name="AutoShape 102"/>
            <p:cNvSpPr>
              <a:spLocks noChangeArrowheads="1"/>
            </p:cNvSpPr>
            <p:nvPr/>
          </p:nvSpPr>
          <p:spPr bwMode="auto">
            <a:xfrm rot="5400000">
              <a:off x="4761" y="5061"/>
              <a:ext cx="1081" cy="55"/>
            </a:xfrm>
            <a:prstGeom prst="parallelogram">
              <a:avLst>
                <a:gd name="adj" fmla="val 336311"/>
              </a:avLst>
            </a:prstGeom>
            <a:gradFill rotWithShape="1">
              <a:gsLst>
                <a:gs pos="0">
                  <a:srgbClr val="D7EBFD"/>
                </a:gs>
                <a:gs pos="100000">
                  <a:srgbClr val="9FCBE9"/>
                </a:gs>
              </a:gsLst>
              <a:lin ang="5400000" scaled="1"/>
            </a:gradFill>
            <a:ln w="6350" algn="ctr">
              <a:solidFill>
                <a:schemeClr val="bg1"/>
              </a:solidFill>
              <a:miter lim="800000"/>
              <a:headEnd/>
              <a:tailEnd type="none" w="sm" len="med"/>
            </a:ln>
          </p:spPr>
          <p:txBody>
            <a:bodyPr rot="10800000" vert="eaVert"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lnSpc>
                  <a:spcPct val="95000"/>
                </a:lnSpc>
                <a:spcBef>
                  <a:spcPct val="20000"/>
                </a:spcBef>
                <a:buSzPct val="80000"/>
              </a:pPr>
              <a:endParaRPr lang="ko-KR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1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smtClean="0">
                <a:solidFill>
                  <a:schemeClr val="accent1">
                    <a:lumMod val="75000"/>
                  </a:schemeClr>
                </a:solidFill>
              </a:rPr>
              <a:t>사업추진일정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63569" y="466868"/>
            <a:ext cx="87632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4. </a:t>
            </a:r>
            <a:r>
              <a:rPr lang="ko-KR" altLang="en-US" smtClean="0"/>
              <a:t>사업추진일정</a:t>
            </a:r>
            <a:endParaRPr lang="ko-KR" altLang="en-US" dirty="0"/>
          </a:p>
        </p:txBody>
      </p:sp>
      <p:grpSp>
        <p:nvGrpSpPr>
          <p:cNvPr id="68" name="Group 7"/>
          <p:cNvGrpSpPr>
            <a:grpSpLocks/>
          </p:cNvGrpSpPr>
          <p:nvPr/>
        </p:nvGrpSpPr>
        <p:grpSpPr bwMode="auto">
          <a:xfrm>
            <a:off x="1897063" y="3509963"/>
            <a:ext cx="3051175" cy="3390900"/>
            <a:chOff x="1207" y="2168"/>
            <a:chExt cx="1922" cy="2099"/>
          </a:xfrm>
        </p:grpSpPr>
        <p:pic>
          <p:nvPicPr>
            <p:cNvPr id="69" name="Picture 8" descr="A3대체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17" t="19495" r="14217" b="29562"/>
            <a:stretch>
              <a:fillRect/>
            </a:stretch>
          </p:blipFill>
          <p:spPr bwMode="auto">
            <a:xfrm>
              <a:off x="1207" y="2168"/>
              <a:ext cx="1922" cy="1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2110" y="4063"/>
              <a:ext cx="11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617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교육계획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015855" y="466868"/>
            <a:ext cx="7240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15. </a:t>
            </a:r>
            <a:r>
              <a:rPr lang="ko-KR" altLang="en-US" smtClean="0">
                <a:latin typeface="+mn-ea"/>
                <a:ea typeface="+mn-ea"/>
              </a:rPr>
              <a:t>교육계획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616706" y="694469"/>
            <a:ext cx="112318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15.1. </a:t>
            </a:r>
            <a:r>
              <a:rPr lang="ko-KR" altLang="en-US" smtClean="0">
                <a:latin typeface="+mn-ea"/>
                <a:ea typeface="+mn-ea"/>
              </a:rPr>
              <a:t>교육훈련 목표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15. </a:t>
            </a:r>
            <a:r>
              <a:rPr lang="ko-KR" altLang="en-US" sz="1600" dirty="0">
                <a:latin typeface="+mn-ea"/>
                <a:ea typeface="+mn-ea"/>
              </a:rPr>
              <a:t>교육훈련계획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15.1. </a:t>
            </a:r>
            <a:r>
              <a:rPr lang="ko-KR" altLang="en-US" sz="1600" dirty="0" smtClean="0">
                <a:latin typeface="+mn-ea"/>
                <a:ea typeface="+mn-ea"/>
              </a:rPr>
              <a:t>교육훈련 목표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본 사업을 통하여 구축된 시스템에 대해 안정적인 운영이 될 수 있도록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고객에게 필요한 교육을 수행합니다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시스템에 대한 교육 뿐만 아니라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본 사업에서 사용되는 각종 평가 관련 도구에 대한 교육도 진행합니다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62651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교육 훈련 목표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18" name="직사각형 58"/>
          <p:cNvSpPr>
            <a:spLocks noChangeArrowheads="1"/>
          </p:cNvSpPr>
          <p:nvPr/>
        </p:nvSpPr>
        <p:spPr bwMode="auto">
          <a:xfrm>
            <a:off x="404813" y="2914428"/>
            <a:ext cx="6048375" cy="639582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52" name="Group 21"/>
          <p:cNvGrpSpPr>
            <a:grpSpLocks/>
          </p:cNvGrpSpPr>
          <p:nvPr/>
        </p:nvGrpSpPr>
        <p:grpSpPr bwMode="auto">
          <a:xfrm>
            <a:off x="479425" y="6081716"/>
            <a:ext cx="5907088" cy="1035050"/>
            <a:chOff x="328" y="4560"/>
            <a:chExt cx="3609" cy="361"/>
          </a:xfrm>
        </p:grpSpPr>
        <p:sp>
          <p:nvSpPr>
            <p:cNvPr id="53" name="Freeform 22"/>
            <p:cNvSpPr>
              <a:spLocks/>
            </p:cNvSpPr>
            <p:nvPr/>
          </p:nvSpPr>
          <p:spPr bwMode="auto">
            <a:xfrm>
              <a:off x="342" y="4565"/>
              <a:ext cx="3588" cy="356"/>
            </a:xfrm>
            <a:custGeom>
              <a:avLst/>
              <a:gdLst>
                <a:gd name="T0" fmla="*/ 0 w 3747"/>
                <a:gd name="T1" fmla="*/ 2 h 447"/>
                <a:gd name="T2" fmla="*/ 62 w 3747"/>
                <a:gd name="T3" fmla="*/ 2 h 447"/>
                <a:gd name="T4" fmla="*/ 252 w 3747"/>
                <a:gd name="T5" fmla="*/ 0 h 447"/>
                <a:gd name="T6" fmla="*/ 315 w 3747"/>
                <a:gd name="T7" fmla="*/ 2 h 447"/>
                <a:gd name="T8" fmla="*/ 315 w 3747"/>
                <a:gd name="T9" fmla="*/ 2 h 447"/>
                <a:gd name="T10" fmla="*/ 0 w 3747"/>
                <a:gd name="T11" fmla="*/ 2 h 447"/>
                <a:gd name="T12" fmla="*/ 0 w 3747"/>
                <a:gd name="T13" fmla="*/ 2 h 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47"/>
                <a:gd name="T22" fmla="*/ 0 h 447"/>
                <a:gd name="T23" fmla="*/ 3747 w 3747"/>
                <a:gd name="T24" fmla="*/ 447 h 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47" h="447">
                  <a:moveTo>
                    <a:pt x="0" y="107"/>
                  </a:moveTo>
                  <a:lnTo>
                    <a:pt x="740" y="13"/>
                  </a:lnTo>
                  <a:lnTo>
                    <a:pt x="2974" y="0"/>
                  </a:lnTo>
                  <a:lnTo>
                    <a:pt x="3747" y="127"/>
                  </a:lnTo>
                  <a:lnTo>
                    <a:pt x="3747" y="447"/>
                  </a:lnTo>
                  <a:lnTo>
                    <a:pt x="0" y="447"/>
                  </a:lnTo>
                  <a:lnTo>
                    <a:pt x="0" y="107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54" name="Freeform 23"/>
            <p:cNvSpPr>
              <a:spLocks/>
            </p:cNvSpPr>
            <p:nvPr/>
          </p:nvSpPr>
          <p:spPr bwMode="auto">
            <a:xfrm>
              <a:off x="421" y="4778"/>
              <a:ext cx="983" cy="134"/>
            </a:xfrm>
            <a:custGeom>
              <a:avLst/>
              <a:gdLst>
                <a:gd name="T0" fmla="*/ 0 w 1027"/>
                <a:gd name="T1" fmla="*/ 2 h 169"/>
                <a:gd name="T2" fmla="*/ 41 w 1027"/>
                <a:gd name="T3" fmla="*/ 2 h 169"/>
                <a:gd name="T4" fmla="*/ 85 w 1027"/>
                <a:gd name="T5" fmla="*/ 0 h 169"/>
                <a:gd name="T6" fmla="*/ 57 w 1027"/>
                <a:gd name="T7" fmla="*/ 2 h 169"/>
                <a:gd name="T8" fmla="*/ 0 w 1027"/>
                <a:gd name="T9" fmla="*/ 2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7"/>
                <a:gd name="T16" fmla="*/ 0 h 169"/>
                <a:gd name="T17" fmla="*/ 1027 w 1027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7" h="169">
                  <a:moveTo>
                    <a:pt x="0" y="169"/>
                  </a:moveTo>
                  <a:lnTo>
                    <a:pt x="487" y="3"/>
                  </a:lnTo>
                  <a:lnTo>
                    <a:pt x="1027" y="0"/>
                  </a:lnTo>
                  <a:lnTo>
                    <a:pt x="700" y="169"/>
                  </a:lnTo>
                  <a:lnTo>
                    <a:pt x="0" y="169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55" name="Freeform 24"/>
            <p:cNvSpPr>
              <a:spLocks/>
            </p:cNvSpPr>
            <p:nvPr/>
          </p:nvSpPr>
          <p:spPr bwMode="auto">
            <a:xfrm>
              <a:off x="1203" y="4635"/>
              <a:ext cx="531" cy="57"/>
            </a:xfrm>
            <a:custGeom>
              <a:avLst/>
              <a:gdLst>
                <a:gd name="T0" fmla="*/ 0 w 554"/>
                <a:gd name="T1" fmla="*/ 2 h 73"/>
                <a:gd name="T2" fmla="*/ 19 w 554"/>
                <a:gd name="T3" fmla="*/ 0 h 73"/>
                <a:gd name="T4" fmla="*/ 51 w 554"/>
                <a:gd name="T5" fmla="*/ 2 h 73"/>
                <a:gd name="T6" fmla="*/ 36 w 554"/>
                <a:gd name="T7" fmla="*/ 2 h 73"/>
                <a:gd name="T8" fmla="*/ 0 w 554"/>
                <a:gd name="T9" fmla="*/ 2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4"/>
                <a:gd name="T16" fmla="*/ 0 h 73"/>
                <a:gd name="T17" fmla="*/ 554 w 554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4" h="73">
                  <a:moveTo>
                    <a:pt x="0" y="72"/>
                  </a:moveTo>
                  <a:lnTo>
                    <a:pt x="203" y="0"/>
                  </a:lnTo>
                  <a:lnTo>
                    <a:pt x="554" y="3"/>
                  </a:lnTo>
                  <a:lnTo>
                    <a:pt x="403" y="7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72" name="Freeform 25"/>
            <p:cNvSpPr>
              <a:spLocks/>
            </p:cNvSpPr>
            <p:nvPr/>
          </p:nvSpPr>
          <p:spPr bwMode="auto">
            <a:xfrm>
              <a:off x="1533" y="4565"/>
              <a:ext cx="363" cy="36"/>
            </a:xfrm>
            <a:custGeom>
              <a:avLst/>
              <a:gdLst>
                <a:gd name="T0" fmla="*/ 0 w 554"/>
                <a:gd name="T1" fmla="*/ 1 h 72"/>
                <a:gd name="T2" fmla="*/ 1 w 554"/>
                <a:gd name="T3" fmla="*/ 0 h 72"/>
                <a:gd name="T4" fmla="*/ 1 w 554"/>
                <a:gd name="T5" fmla="*/ 1 h 72"/>
                <a:gd name="T6" fmla="*/ 1 w 554"/>
                <a:gd name="T7" fmla="*/ 1 h 72"/>
                <a:gd name="T8" fmla="*/ 0 w 554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4"/>
                <a:gd name="T16" fmla="*/ 0 h 72"/>
                <a:gd name="T17" fmla="*/ 554 w 554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4" h="72">
                  <a:moveTo>
                    <a:pt x="0" y="72"/>
                  </a:moveTo>
                  <a:lnTo>
                    <a:pt x="203" y="0"/>
                  </a:lnTo>
                  <a:lnTo>
                    <a:pt x="554" y="3"/>
                  </a:lnTo>
                  <a:lnTo>
                    <a:pt x="378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73" name="Freeform 26"/>
            <p:cNvSpPr>
              <a:spLocks/>
            </p:cNvSpPr>
            <p:nvPr/>
          </p:nvSpPr>
          <p:spPr bwMode="auto">
            <a:xfrm>
              <a:off x="2782" y="4778"/>
              <a:ext cx="887" cy="134"/>
            </a:xfrm>
            <a:custGeom>
              <a:avLst/>
              <a:gdLst>
                <a:gd name="T0" fmla="*/ 80 w 926"/>
                <a:gd name="T1" fmla="*/ 2 h 169"/>
                <a:gd name="T2" fmla="*/ 43 w 926"/>
                <a:gd name="T3" fmla="*/ 2 h 169"/>
                <a:gd name="T4" fmla="*/ 0 w 926"/>
                <a:gd name="T5" fmla="*/ 0 h 169"/>
                <a:gd name="T6" fmla="*/ 26 w 926"/>
                <a:gd name="T7" fmla="*/ 2 h 169"/>
                <a:gd name="T8" fmla="*/ 80 w 926"/>
                <a:gd name="T9" fmla="*/ 2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6"/>
                <a:gd name="T16" fmla="*/ 0 h 169"/>
                <a:gd name="T17" fmla="*/ 926 w 926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6" h="169">
                  <a:moveTo>
                    <a:pt x="926" y="169"/>
                  </a:moveTo>
                  <a:lnTo>
                    <a:pt x="499" y="3"/>
                  </a:lnTo>
                  <a:lnTo>
                    <a:pt x="0" y="0"/>
                  </a:lnTo>
                  <a:lnTo>
                    <a:pt x="286" y="169"/>
                  </a:lnTo>
                  <a:lnTo>
                    <a:pt x="926" y="169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74" name="Freeform 27"/>
            <p:cNvSpPr>
              <a:spLocks/>
            </p:cNvSpPr>
            <p:nvPr/>
          </p:nvSpPr>
          <p:spPr bwMode="auto">
            <a:xfrm>
              <a:off x="2460" y="4629"/>
              <a:ext cx="530" cy="58"/>
            </a:xfrm>
            <a:custGeom>
              <a:avLst/>
              <a:gdLst>
                <a:gd name="T0" fmla="*/ 45 w 554"/>
                <a:gd name="T1" fmla="*/ 2 h 75"/>
                <a:gd name="T2" fmla="*/ 29 w 554"/>
                <a:gd name="T3" fmla="*/ 0 h 75"/>
                <a:gd name="T4" fmla="*/ 0 w 554"/>
                <a:gd name="T5" fmla="*/ 2 h 75"/>
                <a:gd name="T6" fmla="*/ 11 w 554"/>
                <a:gd name="T7" fmla="*/ 2 h 75"/>
                <a:gd name="T8" fmla="*/ 45 w 554"/>
                <a:gd name="T9" fmla="*/ 2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4"/>
                <a:gd name="T16" fmla="*/ 0 h 75"/>
                <a:gd name="T17" fmla="*/ 554 w 554"/>
                <a:gd name="T18" fmla="*/ 75 h 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4" h="75">
                  <a:moveTo>
                    <a:pt x="554" y="72"/>
                  </a:moveTo>
                  <a:lnTo>
                    <a:pt x="351" y="0"/>
                  </a:lnTo>
                  <a:lnTo>
                    <a:pt x="0" y="3"/>
                  </a:lnTo>
                  <a:lnTo>
                    <a:pt x="149" y="75"/>
                  </a:lnTo>
                  <a:lnTo>
                    <a:pt x="554" y="72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75" name="Freeform 28"/>
            <p:cNvSpPr>
              <a:spLocks/>
            </p:cNvSpPr>
            <p:nvPr/>
          </p:nvSpPr>
          <p:spPr bwMode="auto">
            <a:xfrm>
              <a:off x="2344" y="4565"/>
              <a:ext cx="362" cy="39"/>
            </a:xfrm>
            <a:custGeom>
              <a:avLst/>
              <a:gdLst>
                <a:gd name="T0" fmla="*/ 25 w 380"/>
                <a:gd name="T1" fmla="*/ 2 h 50"/>
                <a:gd name="T2" fmla="*/ 15 w 380"/>
                <a:gd name="T3" fmla="*/ 0 h 50"/>
                <a:gd name="T4" fmla="*/ 0 w 380"/>
                <a:gd name="T5" fmla="*/ 2 h 50"/>
                <a:gd name="T6" fmla="*/ 10 w 380"/>
                <a:gd name="T7" fmla="*/ 2 h 50"/>
                <a:gd name="T8" fmla="*/ 25 w 380"/>
                <a:gd name="T9" fmla="*/ 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0"/>
                <a:gd name="T16" fmla="*/ 0 h 50"/>
                <a:gd name="T17" fmla="*/ 380 w 380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0" h="50">
                  <a:moveTo>
                    <a:pt x="380" y="47"/>
                  </a:moveTo>
                  <a:lnTo>
                    <a:pt x="241" y="0"/>
                  </a:lnTo>
                  <a:lnTo>
                    <a:pt x="0" y="2"/>
                  </a:lnTo>
                  <a:lnTo>
                    <a:pt x="78" y="50"/>
                  </a:lnTo>
                  <a:lnTo>
                    <a:pt x="380" y="47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76" name="Freeform 29"/>
            <p:cNvSpPr>
              <a:spLocks/>
            </p:cNvSpPr>
            <p:nvPr/>
          </p:nvSpPr>
          <p:spPr bwMode="auto">
            <a:xfrm>
              <a:off x="1698" y="4778"/>
              <a:ext cx="624" cy="134"/>
            </a:xfrm>
            <a:custGeom>
              <a:avLst/>
              <a:gdLst>
                <a:gd name="T0" fmla="*/ 11 w 653"/>
                <a:gd name="T1" fmla="*/ 0 h 169"/>
                <a:gd name="T2" fmla="*/ 46 w 653"/>
                <a:gd name="T3" fmla="*/ 2 h 169"/>
                <a:gd name="T4" fmla="*/ 50 w 653"/>
                <a:gd name="T5" fmla="*/ 2 h 169"/>
                <a:gd name="T6" fmla="*/ 0 w 653"/>
                <a:gd name="T7" fmla="*/ 2 h 169"/>
                <a:gd name="T8" fmla="*/ 11 w 653"/>
                <a:gd name="T9" fmla="*/ 0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3"/>
                <a:gd name="T16" fmla="*/ 0 h 169"/>
                <a:gd name="T17" fmla="*/ 653 w 653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3" h="169">
                  <a:moveTo>
                    <a:pt x="125" y="0"/>
                  </a:moveTo>
                  <a:lnTo>
                    <a:pt x="593" y="3"/>
                  </a:lnTo>
                  <a:lnTo>
                    <a:pt x="653" y="169"/>
                  </a:lnTo>
                  <a:lnTo>
                    <a:pt x="0" y="163"/>
                  </a:lnTo>
                  <a:lnTo>
                    <a:pt x="125" y="0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82" name="Freeform 30"/>
            <p:cNvSpPr>
              <a:spLocks/>
            </p:cNvSpPr>
            <p:nvPr/>
          </p:nvSpPr>
          <p:spPr bwMode="auto">
            <a:xfrm>
              <a:off x="1887" y="4629"/>
              <a:ext cx="333" cy="69"/>
            </a:xfrm>
            <a:custGeom>
              <a:avLst/>
              <a:gdLst>
                <a:gd name="T0" fmla="*/ 1 w 653"/>
                <a:gd name="T1" fmla="*/ 0 h 169"/>
                <a:gd name="T2" fmla="*/ 1 w 653"/>
                <a:gd name="T3" fmla="*/ 0 h 169"/>
                <a:gd name="T4" fmla="*/ 1 w 653"/>
                <a:gd name="T5" fmla="*/ 0 h 169"/>
                <a:gd name="T6" fmla="*/ 0 w 653"/>
                <a:gd name="T7" fmla="*/ 0 h 169"/>
                <a:gd name="T8" fmla="*/ 1 w 653"/>
                <a:gd name="T9" fmla="*/ 0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3"/>
                <a:gd name="T16" fmla="*/ 0 h 169"/>
                <a:gd name="T17" fmla="*/ 653 w 653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3" h="169">
                  <a:moveTo>
                    <a:pt x="125" y="0"/>
                  </a:moveTo>
                  <a:lnTo>
                    <a:pt x="593" y="3"/>
                  </a:lnTo>
                  <a:lnTo>
                    <a:pt x="653" y="169"/>
                  </a:lnTo>
                  <a:lnTo>
                    <a:pt x="0" y="16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83" name="Freeform 31"/>
            <p:cNvSpPr>
              <a:spLocks noChangeAspect="1"/>
            </p:cNvSpPr>
            <p:nvPr/>
          </p:nvSpPr>
          <p:spPr bwMode="auto">
            <a:xfrm>
              <a:off x="1988" y="4565"/>
              <a:ext cx="168" cy="34"/>
            </a:xfrm>
            <a:custGeom>
              <a:avLst/>
              <a:gdLst>
                <a:gd name="T0" fmla="*/ 0 w 653"/>
                <a:gd name="T1" fmla="*/ 0 h 169"/>
                <a:gd name="T2" fmla="*/ 0 w 653"/>
                <a:gd name="T3" fmla="*/ 0 h 169"/>
                <a:gd name="T4" fmla="*/ 0 w 653"/>
                <a:gd name="T5" fmla="*/ 0 h 169"/>
                <a:gd name="T6" fmla="*/ 0 w 653"/>
                <a:gd name="T7" fmla="*/ 0 h 169"/>
                <a:gd name="T8" fmla="*/ 0 w 653"/>
                <a:gd name="T9" fmla="*/ 0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3"/>
                <a:gd name="T16" fmla="*/ 0 h 169"/>
                <a:gd name="T17" fmla="*/ 653 w 653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3" h="169">
                  <a:moveTo>
                    <a:pt x="125" y="0"/>
                  </a:moveTo>
                  <a:lnTo>
                    <a:pt x="593" y="3"/>
                  </a:lnTo>
                  <a:lnTo>
                    <a:pt x="653" y="169"/>
                  </a:lnTo>
                  <a:lnTo>
                    <a:pt x="0" y="163"/>
                  </a:lnTo>
                  <a:lnTo>
                    <a:pt x="125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grpSp>
          <p:nvGrpSpPr>
            <p:cNvPr id="84" name="Group 32"/>
            <p:cNvGrpSpPr>
              <a:grpSpLocks/>
            </p:cNvGrpSpPr>
            <p:nvPr/>
          </p:nvGrpSpPr>
          <p:grpSpPr bwMode="auto">
            <a:xfrm>
              <a:off x="1396" y="4594"/>
              <a:ext cx="597" cy="190"/>
              <a:chOff x="1433" y="5189"/>
              <a:chExt cx="623" cy="240"/>
            </a:xfrm>
          </p:grpSpPr>
          <p:sp>
            <p:nvSpPr>
              <p:cNvPr id="95" name="Freeform 33"/>
              <p:cNvSpPr>
                <a:spLocks/>
              </p:cNvSpPr>
              <p:nvPr/>
            </p:nvSpPr>
            <p:spPr bwMode="auto">
              <a:xfrm>
                <a:off x="1433" y="5307"/>
                <a:ext cx="540" cy="122"/>
              </a:xfrm>
              <a:custGeom>
                <a:avLst/>
                <a:gdLst>
                  <a:gd name="T0" fmla="*/ 214 w 540"/>
                  <a:gd name="T1" fmla="*/ 0 h 122"/>
                  <a:gd name="T2" fmla="*/ 540 w 540"/>
                  <a:gd name="T3" fmla="*/ 0 h 122"/>
                  <a:gd name="T4" fmla="*/ 447 w 540"/>
                  <a:gd name="T5" fmla="*/ 120 h 122"/>
                  <a:gd name="T6" fmla="*/ 0 w 540"/>
                  <a:gd name="T7" fmla="*/ 122 h 122"/>
                  <a:gd name="T8" fmla="*/ 214 w 540"/>
                  <a:gd name="T9" fmla="*/ 0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0"/>
                  <a:gd name="T16" fmla="*/ 0 h 122"/>
                  <a:gd name="T17" fmla="*/ 540 w 540"/>
                  <a:gd name="T18" fmla="*/ 122 h 1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0" h="122">
                    <a:moveTo>
                      <a:pt x="214" y="0"/>
                    </a:moveTo>
                    <a:lnTo>
                      <a:pt x="540" y="0"/>
                    </a:lnTo>
                    <a:lnTo>
                      <a:pt x="447" y="120"/>
                    </a:lnTo>
                    <a:lnTo>
                      <a:pt x="0" y="122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E3E8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0" rIns="90000" bIns="0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96" name="Freeform 34"/>
              <p:cNvSpPr>
                <a:spLocks noChangeAspect="1"/>
              </p:cNvSpPr>
              <p:nvPr/>
            </p:nvSpPr>
            <p:spPr bwMode="auto">
              <a:xfrm>
                <a:off x="1746" y="5189"/>
                <a:ext cx="310" cy="60"/>
              </a:xfrm>
              <a:custGeom>
                <a:avLst/>
                <a:gdLst>
                  <a:gd name="T0" fmla="*/ 1 w 540"/>
                  <a:gd name="T1" fmla="*/ 0 h 122"/>
                  <a:gd name="T2" fmla="*/ 1 w 540"/>
                  <a:gd name="T3" fmla="*/ 0 h 122"/>
                  <a:gd name="T4" fmla="*/ 1 w 540"/>
                  <a:gd name="T5" fmla="*/ 0 h 122"/>
                  <a:gd name="T6" fmla="*/ 0 w 540"/>
                  <a:gd name="T7" fmla="*/ 0 h 122"/>
                  <a:gd name="T8" fmla="*/ 1 w 540"/>
                  <a:gd name="T9" fmla="*/ 0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0"/>
                  <a:gd name="T16" fmla="*/ 0 h 122"/>
                  <a:gd name="T17" fmla="*/ 540 w 540"/>
                  <a:gd name="T18" fmla="*/ 122 h 1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0" h="122">
                    <a:moveTo>
                      <a:pt x="214" y="0"/>
                    </a:moveTo>
                    <a:lnTo>
                      <a:pt x="540" y="0"/>
                    </a:lnTo>
                    <a:lnTo>
                      <a:pt x="447" y="120"/>
                    </a:lnTo>
                    <a:lnTo>
                      <a:pt x="0" y="122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E3E8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0" rIns="90000" bIns="0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85" name="Freeform 35"/>
            <p:cNvSpPr>
              <a:spLocks/>
            </p:cNvSpPr>
            <p:nvPr/>
          </p:nvSpPr>
          <p:spPr bwMode="auto">
            <a:xfrm>
              <a:off x="2214" y="4684"/>
              <a:ext cx="587" cy="94"/>
            </a:xfrm>
            <a:custGeom>
              <a:avLst/>
              <a:gdLst>
                <a:gd name="T0" fmla="*/ 33 w 613"/>
                <a:gd name="T1" fmla="*/ 0 h 124"/>
                <a:gd name="T2" fmla="*/ 0 w 613"/>
                <a:gd name="T3" fmla="*/ 0 h 124"/>
                <a:gd name="T4" fmla="*/ 11 w 613"/>
                <a:gd name="T5" fmla="*/ 2 h 124"/>
                <a:gd name="T6" fmla="*/ 52 w 613"/>
                <a:gd name="T7" fmla="*/ 2 h 124"/>
                <a:gd name="T8" fmla="*/ 33 w 613"/>
                <a:gd name="T9" fmla="*/ 0 h 1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3"/>
                <a:gd name="T16" fmla="*/ 0 h 124"/>
                <a:gd name="T17" fmla="*/ 613 w 613"/>
                <a:gd name="T18" fmla="*/ 124 h 1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3" h="124">
                  <a:moveTo>
                    <a:pt x="393" y="0"/>
                  </a:moveTo>
                  <a:lnTo>
                    <a:pt x="0" y="0"/>
                  </a:lnTo>
                  <a:lnTo>
                    <a:pt x="40" y="120"/>
                  </a:lnTo>
                  <a:lnTo>
                    <a:pt x="613" y="124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86" name="Freeform 36"/>
            <p:cNvSpPr>
              <a:spLocks noChangeAspect="1"/>
            </p:cNvSpPr>
            <p:nvPr/>
          </p:nvSpPr>
          <p:spPr bwMode="auto">
            <a:xfrm>
              <a:off x="2161" y="4594"/>
              <a:ext cx="339" cy="40"/>
            </a:xfrm>
            <a:custGeom>
              <a:avLst/>
              <a:gdLst>
                <a:gd name="T0" fmla="*/ 23 w 354"/>
                <a:gd name="T1" fmla="*/ 0 h 53"/>
                <a:gd name="T2" fmla="*/ 0 w 354"/>
                <a:gd name="T3" fmla="*/ 2 h 53"/>
                <a:gd name="T4" fmla="*/ 11 w 354"/>
                <a:gd name="T5" fmla="*/ 2 h 53"/>
                <a:gd name="T6" fmla="*/ 31 w 354"/>
                <a:gd name="T7" fmla="*/ 2 h 53"/>
                <a:gd name="T8" fmla="*/ 23 w 354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53"/>
                <a:gd name="T17" fmla="*/ 354 w 35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53">
                  <a:moveTo>
                    <a:pt x="247" y="0"/>
                  </a:moveTo>
                  <a:lnTo>
                    <a:pt x="0" y="6"/>
                  </a:lnTo>
                  <a:lnTo>
                    <a:pt x="14" y="53"/>
                  </a:lnTo>
                  <a:lnTo>
                    <a:pt x="354" y="5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87" name="Freeform 37"/>
            <p:cNvSpPr>
              <a:spLocks/>
            </p:cNvSpPr>
            <p:nvPr/>
          </p:nvSpPr>
          <p:spPr bwMode="auto">
            <a:xfrm>
              <a:off x="342" y="4684"/>
              <a:ext cx="889" cy="97"/>
            </a:xfrm>
            <a:custGeom>
              <a:avLst/>
              <a:gdLst>
                <a:gd name="T0" fmla="*/ 38 w 927"/>
                <a:gd name="T1" fmla="*/ 0 h 127"/>
                <a:gd name="T2" fmla="*/ 85 w 927"/>
                <a:gd name="T3" fmla="*/ 0 h 127"/>
                <a:gd name="T4" fmla="*/ 54 w 927"/>
                <a:gd name="T5" fmla="*/ 2 h 127"/>
                <a:gd name="T6" fmla="*/ 0 w 927"/>
                <a:gd name="T7" fmla="*/ 2 h 127"/>
                <a:gd name="T8" fmla="*/ 0 w 927"/>
                <a:gd name="T9" fmla="*/ 2 h 127"/>
                <a:gd name="T10" fmla="*/ 38 w 927"/>
                <a:gd name="T11" fmla="*/ 0 h 1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7"/>
                <a:gd name="T19" fmla="*/ 0 h 127"/>
                <a:gd name="T20" fmla="*/ 927 w 927"/>
                <a:gd name="T21" fmla="*/ 127 h 1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7" h="127">
                  <a:moveTo>
                    <a:pt x="414" y="0"/>
                  </a:moveTo>
                  <a:lnTo>
                    <a:pt x="927" y="0"/>
                  </a:lnTo>
                  <a:lnTo>
                    <a:pt x="580" y="127"/>
                  </a:lnTo>
                  <a:lnTo>
                    <a:pt x="0" y="120"/>
                  </a:lnTo>
                  <a:lnTo>
                    <a:pt x="0" y="93"/>
                  </a:lnTo>
                  <a:lnTo>
                    <a:pt x="41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88" name="Freeform 38"/>
            <p:cNvSpPr>
              <a:spLocks noChangeAspect="1"/>
            </p:cNvSpPr>
            <p:nvPr/>
          </p:nvSpPr>
          <p:spPr bwMode="auto">
            <a:xfrm>
              <a:off x="990" y="4598"/>
              <a:ext cx="559" cy="40"/>
            </a:xfrm>
            <a:custGeom>
              <a:avLst/>
              <a:gdLst>
                <a:gd name="T0" fmla="*/ 18 w 585"/>
                <a:gd name="T1" fmla="*/ 0 h 51"/>
                <a:gd name="T2" fmla="*/ 44 w 585"/>
                <a:gd name="T3" fmla="*/ 0 h 51"/>
                <a:gd name="T4" fmla="*/ 32 w 585"/>
                <a:gd name="T5" fmla="*/ 2 h 51"/>
                <a:gd name="T6" fmla="*/ 0 w 585"/>
                <a:gd name="T7" fmla="*/ 2 h 51"/>
                <a:gd name="T8" fmla="*/ 18 w 585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5"/>
                <a:gd name="T16" fmla="*/ 0 h 51"/>
                <a:gd name="T17" fmla="*/ 585 w 585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5" h="51">
                  <a:moveTo>
                    <a:pt x="232" y="0"/>
                  </a:moveTo>
                  <a:lnTo>
                    <a:pt x="585" y="0"/>
                  </a:lnTo>
                  <a:lnTo>
                    <a:pt x="435" y="50"/>
                  </a:lnTo>
                  <a:lnTo>
                    <a:pt x="0" y="51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89" name="Freeform 39"/>
            <p:cNvSpPr>
              <a:spLocks/>
            </p:cNvSpPr>
            <p:nvPr/>
          </p:nvSpPr>
          <p:spPr bwMode="auto">
            <a:xfrm>
              <a:off x="2953" y="4685"/>
              <a:ext cx="977" cy="101"/>
            </a:xfrm>
            <a:custGeom>
              <a:avLst/>
              <a:gdLst>
                <a:gd name="T0" fmla="*/ 43 w 1021"/>
                <a:gd name="T1" fmla="*/ 0 h 127"/>
                <a:gd name="T2" fmla="*/ 0 w 1021"/>
                <a:gd name="T3" fmla="*/ 0 h 127"/>
                <a:gd name="T4" fmla="*/ 29 w 1021"/>
                <a:gd name="T5" fmla="*/ 2 h 127"/>
                <a:gd name="T6" fmla="*/ 82 w 1021"/>
                <a:gd name="T7" fmla="*/ 2 h 127"/>
                <a:gd name="T8" fmla="*/ 43 w 1021"/>
                <a:gd name="T9" fmla="*/ 0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1"/>
                <a:gd name="T16" fmla="*/ 0 h 127"/>
                <a:gd name="T17" fmla="*/ 1021 w 1021"/>
                <a:gd name="T18" fmla="*/ 127 h 1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1" h="127">
                  <a:moveTo>
                    <a:pt x="513" y="0"/>
                  </a:moveTo>
                  <a:lnTo>
                    <a:pt x="0" y="0"/>
                  </a:lnTo>
                  <a:lnTo>
                    <a:pt x="347" y="127"/>
                  </a:lnTo>
                  <a:lnTo>
                    <a:pt x="1021" y="122"/>
                  </a:lnTo>
                  <a:lnTo>
                    <a:pt x="513" y="0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90" name="Freeform 40"/>
            <p:cNvSpPr>
              <a:spLocks noChangeAspect="1"/>
            </p:cNvSpPr>
            <p:nvPr/>
          </p:nvSpPr>
          <p:spPr bwMode="auto">
            <a:xfrm flipH="1">
              <a:off x="2644" y="4591"/>
              <a:ext cx="559" cy="40"/>
            </a:xfrm>
            <a:custGeom>
              <a:avLst/>
              <a:gdLst>
                <a:gd name="T0" fmla="*/ 18 w 585"/>
                <a:gd name="T1" fmla="*/ 0 h 51"/>
                <a:gd name="T2" fmla="*/ 44 w 585"/>
                <a:gd name="T3" fmla="*/ 0 h 51"/>
                <a:gd name="T4" fmla="*/ 32 w 585"/>
                <a:gd name="T5" fmla="*/ 2 h 51"/>
                <a:gd name="T6" fmla="*/ 0 w 585"/>
                <a:gd name="T7" fmla="*/ 2 h 51"/>
                <a:gd name="T8" fmla="*/ 18 w 585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5"/>
                <a:gd name="T16" fmla="*/ 0 h 51"/>
                <a:gd name="T17" fmla="*/ 585 w 585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5" h="51">
                  <a:moveTo>
                    <a:pt x="232" y="0"/>
                  </a:moveTo>
                  <a:lnTo>
                    <a:pt x="585" y="0"/>
                  </a:lnTo>
                  <a:lnTo>
                    <a:pt x="435" y="50"/>
                  </a:lnTo>
                  <a:lnTo>
                    <a:pt x="0" y="51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91" name="Freeform 41"/>
            <p:cNvSpPr>
              <a:spLocks/>
            </p:cNvSpPr>
            <p:nvPr/>
          </p:nvSpPr>
          <p:spPr bwMode="auto">
            <a:xfrm>
              <a:off x="328" y="4629"/>
              <a:ext cx="703" cy="55"/>
            </a:xfrm>
            <a:custGeom>
              <a:avLst/>
              <a:gdLst>
                <a:gd name="T0" fmla="*/ 10 w 736"/>
                <a:gd name="T1" fmla="*/ 1 h 88"/>
                <a:gd name="T2" fmla="*/ 0 w 736"/>
                <a:gd name="T3" fmla="*/ 1 h 88"/>
                <a:gd name="T4" fmla="*/ 11 w 736"/>
                <a:gd name="T5" fmla="*/ 0 h 88"/>
                <a:gd name="T6" fmla="*/ 53 w 736"/>
                <a:gd name="T7" fmla="*/ 1 h 88"/>
                <a:gd name="T8" fmla="*/ 31 w 736"/>
                <a:gd name="T9" fmla="*/ 1 h 88"/>
                <a:gd name="T10" fmla="*/ 10 w 736"/>
                <a:gd name="T11" fmla="*/ 1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6"/>
                <a:gd name="T19" fmla="*/ 0 h 88"/>
                <a:gd name="T20" fmla="*/ 736 w 736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6" h="88">
                  <a:moveTo>
                    <a:pt x="10" y="88"/>
                  </a:moveTo>
                  <a:lnTo>
                    <a:pt x="0" y="33"/>
                  </a:lnTo>
                  <a:lnTo>
                    <a:pt x="156" y="0"/>
                  </a:lnTo>
                  <a:lnTo>
                    <a:pt x="736" y="9"/>
                  </a:lnTo>
                  <a:lnTo>
                    <a:pt x="423" y="88"/>
                  </a:lnTo>
                  <a:lnTo>
                    <a:pt x="10" y="88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92" name="Freeform 42"/>
            <p:cNvSpPr>
              <a:spLocks/>
            </p:cNvSpPr>
            <p:nvPr/>
          </p:nvSpPr>
          <p:spPr bwMode="auto">
            <a:xfrm>
              <a:off x="704" y="4565"/>
              <a:ext cx="603" cy="39"/>
            </a:xfrm>
            <a:custGeom>
              <a:avLst/>
              <a:gdLst>
                <a:gd name="T0" fmla="*/ 0 w 628"/>
                <a:gd name="T1" fmla="*/ 1 h 69"/>
                <a:gd name="T2" fmla="*/ 31 w 628"/>
                <a:gd name="T3" fmla="*/ 1 h 69"/>
                <a:gd name="T4" fmla="*/ 61 w 628"/>
                <a:gd name="T5" fmla="*/ 0 h 69"/>
                <a:gd name="T6" fmla="*/ 51 w 628"/>
                <a:gd name="T7" fmla="*/ 1 h 69"/>
                <a:gd name="T8" fmla="*/ 0 w 628"/>
                <a:gd name="T9" fmla="*/ 1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8"/>
                <a:gd name="T16" fmla="*/ 0 h 69"/>
                <a:gd name="T17" fmla="*/ 628 w 628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8" h="69">
                  <a:moveTo>
                    <a:pt x="0" y="69"/>
                  </a:moveTo>
                  <a:lnTo>
                    <a:pt x="306" y="3"/>
                  </a:lnTo>
                  <a:lnTo>
                    <a:pt x="628" y="0"/>
                  </a:lnTo>
                  <a:lnTo>
                    <a:pt x="508" y="62"/>
                  </a:lnTo>
                  <a:lnTo>
                    <a:pt x="0" y="69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3135" y="4625"/>
              <a:ext cx="802" cy="59"/>
            </a:xfrm>
            <a:custGeom>
              <a:avLst/>
              <a:gdLst>
                <a:gd name="T0" fmla="*/ 74 w 837"/>
                <a:gd name="T1" fmla="*/ 2 h 75"/>
                <a:gd name="T2" fmla="*/ 74 w 837"/>
                <a:gd name="T3" fmla="*/ 2 h 75"/>
                <a:gd name="T4" fmla="*/ 49 w 837"/>
                <a:gd name="T5" fmla="*/ 0 h 75"/>
                <a:gd name="T6" fmla="*/ 0 w 837"/>
                <a:gd name="T7" fmla="*/ 0 h 75"/>
                <a:gd name="T8" fmla="*/ 29 w 837"/>
                <a:gd name="T9" fmla="*/ 2 h 75"/>
                <a:gd name="T10" fmla="*/ 74 w 837"/>
                <a:gd name="T11" fmla="*/ 2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7"/>
                <a:gd name="T19" fmla="*/ 0 h 75"/>
                <a:gd name="T20" fmla="*/ 837 w 837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7" h="75">
                  <a:moveTo>
                    <a:pt x="837" y="75"/>
                  </a:moveTo>
                  <a:lnTo>
                    <a:pt x="837" y="42"/>
                  </a:lnTo>
                  <a:lnTo>
                    <a:pt x="546" y="0"/>
                  </a:lnTo>
                  <a:lnTo>
                    <a:pt x="0" y="0"/>
                  </a:lnTo>
                  <a:lnTo>
                    <a:pt x="313" y="73"/>
                  </a:lnTo>
                  <a:lnTo>
                    <a:pt x="837" y="75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94" name="Freeform 44"/>
            <p:cNvSpPr>
              <a:spLocks/>
            </p:cNvSpPr>
            <p:nvPr/>
          </p:nvSpPr>
          <p:spPr bwMode="auto">
            <a:xfrm>
              <a:off x="2812" y="4560"/>
              <a:ext cx="610" cy="31"/>
            </a:xfrm>
            <a:custGeom>
              <a:avLst/>
              <a:gdLst>
                <a:gd name="T0" fmla="*/ 59 w 636"/>
                <a:gd name="T1" fmla="*/ 2 h 40"/>
                <a:gd name="T2" fmla="*/ 34 w 636"/>
                <a:gd name="T3" fmla="*/ 0 h 40"/>
                <a:gd name="T4" fmla="*/ 0 w 636"/>
                <a:gd name="T5" fmla="*/ 2 h 40"/>
                <a:gd name="T6" fmla="*/ 14 w 636"/>
                <a:gd name="T7" fmla="*/ 2 h 40"/>
                <a:gd name="T8" fmla="*/ 59 w 636"/>
                <a:gd name="T9" fmla="*/ 2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40"/>
                <a:gd name="T17" fmla="*/ 636 w 636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40">
                  <a:moveTo>
                    <a:pt x="636" y="40"/>
                  </a:moveTo>
                  <a:lnTo>
                    <a:pt x="369" y="0"/>
                  </a:lnTo>
                  <a:lnTo>
                    <a:pt x="0" y="3"/>
                  </a:lnTo>
                  <a:lnTo>
                    <a:pt x="157" y="37"/>
                  </a:lnTo>
                  <a:lnTo>
                    <a:pt x="636" y="4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0" rIns="90000" bIns="0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97" name="Group 45"/>
          <p:cNvGrpSpPr>
            <a:grpSpLocks/>
          </p:cNvGrpSpPr>
          <p:nvPr/>
        </p:nvGrpSpPr>
        <p:grpSpPr bwMode="auto">
          <a:xfrm>
            <a:off x="2112963" y="6024566"/>
            <a:ext cx="2630487" cy="1077913"/>
            <a:chOff x="-2467" y="4125"/>
            <a:chExt cx="1702" cy="699"/>
          </a:xfrm>
        </p:grpSpPr>
        <p:sp>
          <p:nvSpPr>
            <p:cNvPr id="119" name="Oval 46"/>
            <p:cNvSpPr>
              <a:spLocks noChangeArrowheads="1"/>
            </p:cNvSpPr>
            <p:nvPr/>
          </p:nvSpPr>
          <p:spPr bwMode="auto">
            <a:xfrm>
              <a:off x="-2003" y="4633"/>
              <a:ext cx="1179" cy="181"/>
            </a:xfrm>
            <a:prstGeom prst="ellipse">
              <a:avLst/>
            </a:prstGeom>
            <a:gradFill rotWithShape="1">
              <a:gsLst>
                <a:gs pos="0">
                  <a:srgbClr val="6699FF">
                    <a:alpha val="50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pic>
          <p:nvPicPr>
            <p:cNvPr id="120" name="Picture 47" descr="11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67" y="4131"/>
              <a:ext cx="1702" cy="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Text Box 48"/>
            <p:cNvSpPr txBox="1">
              <a:spLocks noChangeArrowheads="1"/>
            </p:cNvSpPr>
            <p:nvPr/>
          </p:nvSpPr>
          <p:spPr bwMode="auto">
            <a:xfrm>
              <a:off x="-1833" y="4125"/>
              <a:ext cx="58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buSzPct val="80000"/>
              </a:pPr>
              <a:r>
                <a:rPr kumimoji="0" lang="ko-KR" altLang="en-US" sz="900" dirty="0">
                  <a:solidFill>
                    <a:srgbClr val="000066"/>
                  </a:solidFill>
                  <a:latin typeface="+mn-ea"/>
                  <a:ea typeface="+mn-ea"/>
                </a:rPr>
                <a:t>조직</a:t>
              </a:r>
            </a:p>
          </p:txBody>
        </p:sp>
        <p:sp>
          <p:nvSpPr>
            <p:cNvPr id="122" name="Text Box 49"/>
            <p:cNvSpPr txBox="1">
              <a:spLocks noChangeArrowheads="1"/>
            </p:cNvSpPr>
            <p:nvPr/>
          </p:nvSpPr>
          <p:spPr bwMode="auto">
            <a:xfrm>
              <a:off x="-2225" y="4265"/>
              <a:ext cx="49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buSzPct val="80000"/>
              </a:pPr>
              <a:r>
                <a: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rPr>
                <a:t>절차</a:t>
              </a:r>
            </a:p>
          </p:txBody>
        </p:sp>
        <p:sp>
          <p:nvSpPr>
            <p:cNvPr id="123" name="Text Box 50"/>
            <p:cNvSpPr txBox="1">
              <a:spLocks noChangeArrowheads="1"/>
            </p:cNvSpPr>
            <p:nvPr/>
          </p:nvSpPr>
          <p:spPr bwMode="auto">
            <a:xfrm>
              <a:off x="-1959" y="4548"/>
              <a:ext cx="66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SzPct val="80000"/>
              </a:pPr>
              <a:r>
                <a:rPr kumimoji="0" lang="ko-KR" altLang="en-US" sz="900" dirty="0">
                  <a:solidFill>
                    <a:srgbClr val="000066"/>
                  </a:solidFill>
                  <a:latin typeface="+mn-ea"/>
                  <a:ea typeface="+mn-ea"/>
                </a:rPr>
                <a:t>교육 과정</a:t>
              </a:r>
            </a:p>
          </p:txBody>
        </p:sp>
        <p:sp>
          <p:nvSpPr>
            <p:cNvPr id="124" name="Text Box 51"/>
            <p:cNvSpPr txBox="1">
              <a:spLocks noChangeArrowheads="1"/>
            </p:cNvSpPr>
            <p:nvPr/>
          </p:nvSpPr>
          <p:spPr bwMode="auto">
            <a:xfrm>
              <a:off x="-1366" y="4333"/>
              <a:ext cx="40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 eaLnBrk="1" hangingPunct="1">
                <a:lnSpc>
                  <a:spcPct val="120000"/>
                </a:lnSpc>
                <a:buSzPct val="80000"/>
              </a:pPr>
              <a:r>
                <a: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rPr>
                <a:t>대상</a:t>
              </a:r>
            </a:p>
          </p:txBody>
        </p:sp>
        <p:pic>
          <p:nvPicPr>
            <p:cNvPr id="125" name="Picture 52" descr="원gra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13" y="4273"/>
              <a:ext cx="632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Text Box 53"/>
            <p:cNvSpPr txBox="1">
              <a:spLocks noChangeArrowheads="1"/>
            </p:cNvSpPr>
            <p:nvPr/>
          </p:nvSpPr>
          <p:spPr bwMode="auto">
            <a:xfrm>
              <a:off x="-1959" y="4285"/>
              <a:ext cx="714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dirty="0">
                  <a:latin typeface="+mn-ea"/>
                  <a:ea typeface="+mn-ea"/>
                </a:rPr>
                <a:t>체계적인</a:t>
              </a:r>
            </a:p>
            <a:p>
              <a:pPr algn="ctr" eaLnBrk="1" hangingPunct="1">
                <a:buSzPct val="80000"/>
              </a:pPr>
              <a:r>
                <a:rPr lang="ko-KR" altLang="en-US" sz="1000" dirty="0">
                  <a:latin typeface="+mn-ea"/>
                  <a:ea typeface="+mn-ea"/>
                </a:rPr>
                <a:t>교육훈련</a:t>
              </a:r>
            </a:p>
          </p:txBody>
        </p:sp>
      </p:grpSp>
      <p:grpSp>
        <p:nvGrpSpPr>
          <p:cNvPr id="127" name="Group 54"/>
          <p:cNvGrpSpPr>
            <a:grpSpLocks/>
          </p:cNvGrpSpPr>
          <p:nvPr/>
        </p:nvGrpSpPr>
        <p:grpSpPr bwMode="auto">
          <a:xfrm>
            <a:off x="566738" y="3517904"/>
            <a:ext cx="5726112" cy="511175"/>
            <a:chOff x="1557" y="1466"/>
            <a:chExt cx="4283" cy="71"/>
          </a:xfrm>
        </p:grpSpPr>
        <p:sp>
          <p:nvSpPr>
            <p:cNvPr id="128" name="Arc 55"/>
            <p:cNvSpPr>
              <a:spLocks/>
            </p:cNvSpPr>
            <p:nvPr/>
          </p:nvSpPr>
          <p:spPr bwMode="auto">
            <a:xfrm flipH="1">
              <a:off x="1557" y="1466"/>
              <a:ext cx="4283" cy="51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DDD493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29" name="Arc 56"/>
            <p:cNvSpPr>
              <a:spLocks/>
            </p:cNvSpPr>
            <p:nvPr/>
          </p:nvSpPr>
          <p:spPr bwMode="auto">
            <a:xfrm flipH="1">
              <a:off x="1743" y="1486"/>
              <a:ext cx="3911" cy="51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30" name="Arc 57"/>
            <p:cNvSpPr>
              <a:spLocks/>
            </p:cNvSpPr>
            <p:nvPr/>
          </p:nvSpPr>
          <p:spPr bwMode="auto">
            <a:xfrm flipH="1">
              <a:off x="1824" y="1467"/>
              <a:ext cx="3758" cy="51"/>
            </a:xfrm>
            <a:custGeom>
              <a:avLst/>
              <a:gdLst>
                <a:gd name="T0" fmla="*/ 0 w 42782"/>
                <a:gd name="T1" fmla="*/ 0 h 21600"/>
                <a:gd name="T2" fmla="*/ 0 w 42782"/>
                <a:gd name="T3" fmla="*/ 0 h 21600"/>
                <a:gd name="T4" fmla="*/ 0 w 42782"/>
                <a:gd name="T5" fmla="*/ 0 h 21600"/>
                <a:gd name="T6" fmla="*/ 0 60000 65536"/>
                <a:gd name="T7" fmla="*/ 0 60000 65536"/>
                <a:gd name="T8" fmla="*/ 0 60000 65536"/>
                <a:gd name="T9" fmla="*/ 0 w 42782"/>
                <a:gd name="T10" fmla="*/ 0 h 21600"/>
                <a:gd name="T11" fmla="*/ 42782 w 427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82" h="21600" fill="none" extrusionOk="0">
                  <a:moveTo>
                    <a:pt x="0" y="18644"/>
                  </a:moveTo>
                  <a:cubicBezTo>
                    <a:pt x="1476" y="7958"/>
                    <a:pt x="10609" y="-1"/>
                    <a:pt x="21397" y="0"/>
                  </a:cubicBezTo>
                  <a:cubicBezTo>
                    <a:pt x="32152" y="0"/>
                    <a:pt x="41268" y="7912"/>
                    <a:pt x="42782" y="18560"/>
                  </a:cubicBezTo>
                </a:path>
                <a:path w="42782" h="21600" stroke="0" extrusionOk="0">
                  <a:moveTo>
                    <a:pt x="0" y="18644"/>
                  </a:moveTo>
                  <a:cubicBezTo>
                    <a:pt x="1476" y="7958"/>
                    <a:pt x="10609" y="-1"/>
                    <a:pt x="21397" y="0"/>
                  </a:cubicBezTo>
                  <a:cubicBezTo>
                    <a:pt x="32152" y="0"/>
                    <a:pt x="41268" y="7912"/>
                    <a:pt x="42782" y="18560"/>
                  </a:cubicBezTo>
                  <a:lnTo>
                    <a:pt x="21397" y="21600"/>
                  </a:lnTo>
                  <a:lnTo>
                    <a:pt x="0" y="18644"/>
                  </a:lnTo>
                  <a:close/>
                </a:path>
              </a:pathLst>
            </a:custGeom>
            <a:gradFill rotWithShape="1">
              <a:gsLst>
                <a:gs pos="0">
                  <a:srgbClr val="F5F5F5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31" name="Group 58"/>
          <p:cNvGrpSpPr>
            <a:grpSpLocks/>
          </p:cNvGrpSpPr>
          <p:nvPr/>
        </p:nvGrpSpPr>
        <p:grpSpPr bwMode="auto">
          <a:xfrm>
            <a:off x="1528763" y="3708404"/>
            <a:ext cx="3827462" cy="568325"/>
            <a:chOff x="925" y="2495"/>
            <a:chExt cx="2476" cy="336"/>
          </a:xfrm>
        </p:grpSpPr>
        <p:sp>
          <p:nvSpPr>
            <p:cNvPr id="132" name="Freeform 59"/>
            <p:cNvSpPr>
              <a:spLocks/>
            </p:cNvSpPr>
            <p:nvPr/>
          </p:nvSpPr>
          <p:spPr bwMode="auto">
            <a:xfrm>
              <a:off x="925" y="2553"/>
              <a:ext cx="2476" cy="271"/>
            </a:xfrm>
            <a:custGeom>
              <a:avLst/>
              <a:gdLst>
                <a:gd name="T0" fmla="*/ 0 w 3840"/>
                <a:gd name="T1" fmla="*/ 0 h 672"/>
                <a:gd name="T2" fmla="*/ 1 w 3840"/>
                <a:gd name="T3" fmla="*/ 0 h 672"/>
                <a:gd name="T4" fmla="*/ 1 w 3840"/>
                <a:gd name="T5" fmla="*/ 0 h 672"/>
                <a:gd name="T6" fmla="*/ 1 w 3840"/>
                <a:gd name="T7" fmla="*/ 0 h 672"/>
                <a:gd name="T8" fmla="*/ 1 w 3840"/>
                <a:gd name="T9" fmla="*/ 0 h 672"/>
                <a:gd name="T10" fmla="*/ 1 w 3840"/>
                <a:gd name="T11" fmla="*/ 0 h 672"/>
                <a:gd name="T12" fmla="*/ 1 w 3840"/>
                <a:gd name="T13" fmla="*/ 0 h 672"/>
                <a:gd name="T14" fmla="*/ 1 w 3840"/>
                <a:gd name="T15" fmla="*/ 0 h 672"/>
                <a:gd name="T16" fmla="*/ 1 w 3840"/>
                <a:gd name="T17" fmla="*/ 0 h 6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0"/>
                <a:gd name="T28" fmla="*/ 0 h 672"/>
                <a:gd name="T29" fmla="*/ 3840 w 3840"/>
                <a:gd name="T30" fmla="*/ 672 h 6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0" h="672">
                  <a:moveTo>
                    <a:pt x="0" y="672"/>
                  </a:moveTo>
                  <a:cubicBezTo>
                    <a:pt x="158" y="634"/>
                    <a:pt x="700" y="524"/>
                    <a:pt x="948" y="444"/>
                  </a:cubicBezTo>
                  <a:cubicBezTo>
                    <a:pt x="1196" y="364"/>
                    <a:pt x="1470" y="234"/>
                    <a:pt x="1488" y="192"/>
                  </a:cubicBezTo>
                  <a:lnTo>
                    <a:pt x="1056" y="192"/>
                  </a:lnTo>
                  <a:lnTo>
                    <a:pt x="1920" y="0"/>
                  </a:lnTo>
                  <a:lnTo>
                    <a:pt x="2736" y="192"/>
                  </a:lnTo>
                  <a:lnTo>
                    <a:pt x="2352" y="192"/>
                  </a:lnTo>
                  <a:cubicBezTo>
                    <a:pt x="2361" y="230"/>
                    <a:pt x="2542" y="340"/>
                    <a:pt x="2790" y="420"/>
                  </a:cubicBezTo>
                  <a:cubicBezTo>
                    <a:pt x="3038" y="500"/>
                    <a:pt x="3621" y="619"/>
                    <a:pt x="3840" y="672"/>
                  </a:cubicBezTo>
                </a:path>
              </a:pathLst>
            </a:custGeom>
            <a:gradFill rotWithShape="0">
              <a:gsLst>
                <a:gs pos="0">
                  <a:srgbClr val="C9AD35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33" name="Freeform 60"/>
            <p:cNvSpPr>
              <a:spLocks/>
            </p:cNvSpPr>
            <p:nvPr/>
          </p:nvSpPr>
          <p:spPr bwMode="auto">
            <a:xfrm>
              <a:off x="973" y="2495"/>
              <a:ext cx="2380" cy="336"/>
            </a:xfrm>
            <a:custGeom>
              <a:avLst/>
              <a:gdLst>
                <a:gd name="T0" fmla="*/ 0 w 2382"/>
                <a:gd name="T1" fmla="*/ 2 h 408"/>
                <a:gd name="T2" fmla="*/ 588 w 2382"/>
                <a:gd name="T3" fmla="*/ 2 h 408"/>
                <a:gd name="T4" fmla="*/ 866 w 2382"/>
                <a:gd name="T5" fmla="*/ 2 h 408"/>
                <a:gd name="T6" fmla="*/ 598 w 2382"/>
                <a:gd name="T7" fmla="*/ 2 h 408"/>
                <a:gd name="T8" fmla="*/ 1140 w 2382"/>
                <a:gd name="T9" fmla="*/ 0 h 408"/>
                <a:gd name="T10" fmla="*/ 1640 w 2382"/>
                <a:gd name="T11" fmla="*/ 2 h 408"/>
                <a:gd name="T12" fmla="*/ 1402 w 2382"/>
                <a:gd name="T13" fmla="*/ 2 h 408"/>
                <a:gd name="T14" fmla="*/ 1674 w 2382"/>
                <a:gd name="T15" fmla="*/ 2 h 408"/>
                <a:gd name="T16" fmla="*/ 2268 w 2382"/>
                <a:gd name="T17" fmla="*/ 2 h 4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82"/>
                <a:gd name="T28" fmla="*/ 0 h 408"/>
                <a:gd name="T29" fmla="*/ 2382 w 2382"/>
                <a:gd name="T30" fmla="*/ 408 h 40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82" h="408">
                  <a:moveTo>
                    <a:pt x="0" y="408"/>
                  </a:moveTo>
                  <a:cubicBezTo>
                    <a:pt x="98" y="388"/>
                    <a:pt x="434" y="328"/>
                    <a:pt x="588" y="286"/>
                  </a:cubicBezTo>
                  <a:cubicBezTo>
                    <a:pt x="742" y="243"/>
                    <a:pt x="912" y="173"/>
                    <a:pt x="923" y="150"/>
                  </a:cubicBezTo>
                  <a:lnTo>
                    <a:pt x="655" y="150"/>
                  </a:lnTo>
                  <a:lnTo>
                    <a:pt x="1197" y="0"/>
                  </a:lnTo>
                  <a:lnTo>
                    <a:pt x="1697" y="150"/>
                  </a:lnTo>
                  <a:lnTo>
                    <a:pt x="1459" y="150"/>
                  </a:lnTo>
                  <a:cubicBezTo>
                    <a:pt x="1465" y="171"/>
                    <a:pt x="1577" y="230"/>
                    <a:pt x="1731" y="273"/>
                  </a:cubicBezTo>
                  <a:cubicBezTo>
                    <a:pt x="1885" y="316"/>
                    <a:pt x="2246" y="380"/>
                    <a:pt x="2382" y="408"/>
                  </a:cubicBezTo>
                </a:path>
              </a:pathLst>
            </a:custGeom>
            <a:gradFill rotWithShape="0">
              <a:gsLst>
                <a:gs pos="0">
                  <a:srgbClr val="DDD493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134" name="Text Box 61"/>
          <p:cNvSpPr txBox="1">
            <a:spLocks noChangeArrowheads="1"/>
          </p:cNvSpPr>
          <p:nvPr/>
        </p:nvSpPr>
        <p:spPr bwMode="auto">
          <a:xfrm>
            <a:off x="1533525" y="3088933"/>
            <a:ext cx="3817938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7" tIns="0" rIns="91047" bIns="0" anchor="ctr">
            <a:spAutoFit/>
          </a:bodyPr>
          <a:lstStyle>
            <a:lvl1pPr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0" lang="ko-KR" altLang="en-US" sz="1500" b="1" dirty="0">
                <a:solidFill>
                  <a:srgbClr val="FF0000"/>
                </a:solidFill>
                <a:latin typeface="+mn-ea"/>
                <a:ea typeface="+mn-ea"/>
              </a:rPr>
              <a:t>효율적인 사용</a:t>
            </a:r>
            <a:r>
              <a:rPr kumimoji="0" lang="ko-KR" altLang="en-US" sz="1500" b="1" dirty="0">
                <a:solidFill>
                  <a:srgbClr val="663300"/>
                </a:solidFill>
                <a:latin typeface="+mn-ea"/>
                <a:ea typeface="+mn-ea"/>
              </a:rPr>
              <a:t>과 안정적인 </a:t>
            </a:r>
            <a:r>
              <a:rPr kumimoji="0" lang="ko-KR" altLang="en-US" sz="1500" b="1" dirty="0" smtClean="0">
                <a:solidFill>
                  <a:srgbClr val="FF0000"/>
                </a:solidFill>
                <a:latin typeface="+mn-ea"/>
                <a:ea typeface="+mn-ea"/>
              </a:rPr>
              <a:t>성능평가 운영능력</a:t>
            </a:r>
            <a:r>
              <a:rPr kumimoji="0" lang="ko-KR" altLang="en-US" sz="1500" b="1" dirty="0" smtClean="0">
                <a:solidFill>
                  <a:srgbClr val="663300"/>
                </a:solidFill>
                <a:latin typeface="+mn-ea"/>
                <a:ea typeface="+mn-ea"/>
              </a:rPr>
              <a:t> </a:t>
            </a:r>
            <a:endParaRPr kumimoji="0" lang="ko-KR" altLang="en-US" sz="1500" b="1" dirty="0">
              <a:solidFill>
                <a:srgbClr val="663300"/>
              </a:solidFill>
              <a:latin typeface="+mn-ea"/>
              <a:ea typeface="+mn-ea"/>
            </a:endParaRPr>
          </a:p>
          <a:p>
            <a:pPr algn="ctr"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0" lang="ko-KR" altLang="en-US" sz="1500" b="1" dirty="0">
                <a:solidFill>
                  <a:srgbClr val="663300"/>
                </a:solidFill>
                <a:latin typeface="+mn-ea"/>
                <a:ea typeface="+mn-ea"/>
              </a:rPr>
              <a:t>배양을 위한 체계적 교육 수행</a:t>
            </a:r>
          </a:p>
        </p:txBody>
      </p:sp>
      <p:grpSp>
        <p:nvGrpSpPr>
          <p:cNvPr id="135" name="Group 62"/>
          <p:cNvGrpSpPr>
            <a:grpSpLocks/>
          </p:cNvGrpSpPr>
          <p:nvPr/>
        </p:nvGrpSpPr>
        <p:grpSpPr bwMode="auto">
          <a:xfrm>
            <a:off x="557213" y="4133854"/>
            <a:ext cx="2497137" cy="1778000"/>
            <a:chOff x="247" y="3091"/>
            <a:chExt cx="1868" cy="1152"/>
          </a:xfrm>
        </p:grpSpPr>
        <p:grpSp>
          <p:nvGrpSpPr>
            <p:cNvPr id="136" name="Group 63"/>
            <p:cNvGrpSpPr>
              <a:grpSpLocks/>
            </p:cNvGrpSpPr>
            <p:nvPr/>
          </p:nvGrpSpPr>
          <p:grpSpPr bwMode="auto">
            <a:xfrm>
              <a:off x="247" y="3091"/>
              <a:ext cx="1868" cy="1152"/>
              <a:chOff x="247" y="3055"/>
              <a:chExt cx="1868" cy="1152"/>
            </a:xfrm>
          </p:grpSpPr>
          <p:sp>
            <p:nvSpPr>
              <p:cNvPr id="138" name="AutoShape 64"/>
              <p:cNvSpPr>
                <a:spLocks noChangeArrowheads="1"/>
              </p:cNvSpPr>
              <p:nvPr/>
            </p:nvSpPr>
            <p:spPr bwMode="auto">
              <a:xfrm>
                <a:off x="247" y="3055"/>
                <a:ext cx="1868" cy="1152"/>
              </a:xfrm>
              <a:prstGeom prst="roundRect">
                <a:avLst>
                  <a:gd name="adj" fmla="val 560"/>
                </a:avLst>
              </a:prstGeom>
              <a:solidFill>
                <a:srgbClr val="99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9" name="AutoShape 65"/>
              <p:cNvSpPr>
                <a:spLocks noChangeArrowheads="1"/>
              </p:cNvSpPr>
              <p:nvPr/>
            </p:nvSpPr>
            <p:spPr bwMode="auto">
              <a:xfrm>
                <a:off x="259" y="3069"/>
                <a:ext cx="1844" cy="169"/>
              </a:xfrm>
              <a:prstGeom prst="roundRect">
                <a:avLst>
                  <a:gd name="adj" fmla="val 6750"/>
                </a:avLst>
              </a:prstGeom>
              <a:gradFill rotWithShape="1">
                <a:gsLst>
                  <a:gs pos="0">
                    <a:srgbClr val="CFCB95"/>
                  </a:gs>
                  <a:gs pos="100000">
                    <a:srgbClr val="E3E1C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0" name="AutoShape 66"/>
              <p:cNvSpPr>
                <a:spLocks noChangeArrowheads="1"/>
              </p:cNvSpPr>
              <p:nvPr/>
            </p:nvSpPr>
            <p:spPr bwMode="auto">
              <a:xfrm>
                <a:off x="259" y="3222"/>
                <a:ext cx="1845" cy="971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kumimoji="0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1" name="Rectangle 67"/>
              <p:cNvSpPr>
                <a:spLocks noChangeArrowheads="1"/>
              </p:cNvSpPr>
              <p:nvPr/>
            </p:nvSpPr>
            <p:spPr bwMode="auto">
              <a:xfrm>
                <a:off x="940" y="3085"/>
                <a:ext cx="492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kumimoji="0" lang="en-US" altLang="en-US" sz="1200" dirty="0">
                    <a:solidFill>
                      <a:srgbClr val="663300"/>
                    </a:solidFill>
                    <a:latin typeface="+mn-ea"/>
                    <a:ea typeface="+mn-ea"/>
                  </a:rPr>
                  <a:t>고 려 사 항</a:t>
                </a:r>
              </a:p>
            </p:txBody>
          </p:sp>
        </p:grpSp>
        <p:sp>
          <p:nvSpPr>
            <p:cNvPr id="137" name="AutoShape 68"/>
            <p:cNvSpPr>
              <a:spLocks noChangeArrowheads="1"/>
            </p:cNvSpPr>
            <p:nvPr/>
          </p:nvSpPr>
          <p:spPr bwMode="auto">
            <a:xfrm>
              <a:off x="266" y="3246"/>
              <a:ext cx="1833" cy="985"/>
            </a:xfrm>
            <a:prstGeom prst="roundRect">
              <a:avLst>
                <a:gd name="adj" fmla="val 94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82800" rIns="55728" bIns="47183"/>
            <a:lstStyle>
              <a:lvl1pPr marL="92075" indent="-92075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절차에 의한 교육 계획 수립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교육대상</a:t>
              </a:r>
              <a:r>
                <a:rPr lang="en-US" altLang="ko-KR" sz="1000" dirty="0">
                  <a:solidFill>
                    <a:srgbClr val="4D4D4D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과정</a:t>
              </a:r>
              <a:r>
                <a:rPr lang="en-US" altLang="ko-KR" sz="1000" dirty="0">
                  <a:solidFill>
                    <a:srgbClr val="4D4D4D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단계별 교육계획 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다양한 방법의 교육지원 및 교육시설 활용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사용자 계층별 교육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시스템 운영 환경에 대한 조기 적응 및 </a:t>
              </a:r>
              <a:b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</a:b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자체 운영능력 확보</a:t>
              </a:r>
            </a:p>
          </p:txBody>
        </p:sp>
      </p:grpSp>
      <p:grpSp>
        <p:nvGrpSpPr>
          <p:cNvPr id="142" name="Group 69"/>
          <p:cNvGrpSpPr>
            <a:grpSpLocks/>
          </p:cNvGrpSpPr>
          <p:nvPr/>
        </p:nvGrpSpPr>
        <p:grpSpPr bwMode="auto">
          <a:xfrm>
            <a:off x="3822700" y="4133854"/>
            <a:ext cx="2497138" cy="1778000"/>
            <a:chOff x="2195" y="3091"/>
            <a:chExt cx="1868" cy="1152"/>
          </a:xfrm>
        </p:grpSpPr>
        <p:grpSp>
          <p:nvGrpSpPr>
            <p:cNvPr id="143" name="Group 70"/>
            <p:cNvGrpSpPr>
              <a:grpSpLocks/>
            </p:cNvGrpSpPr>
            <p:nvPr/>
          </p:nvGrpSpPr>
          <p:grpSpPr bwMode="auto">
            <a:xfrm>
              <a:off x="2195" y="3091"/>
              <a:ext cx="1868" cy="1152"/>
              <a:chOff x="247" y="3055"/>
              <a:chExt cx="1868" cy="1152"/>
            </a:xfrm>
          </p:grpSpPr>
          <p:sp>
            <p:nvSpPr>
              <p:cNvPr id="145" name="AutoShape 71"/>
              <p:cNvSpPr>
                <a:spLocks noChangeArrowheads="1"/>
              </p:cNvSpPr>
              <p:nvPr/>
            </p:nvSpPr>
            <p:spPr bwMode="auto">
              <a:xfrm>
                <a:off x="247" y="3055"/>
                <a:ext cx="1868" cy="1152"/>
              </a:xfrm>
              <a:prstGeom prst="roundRect">
                <a:avLst>
                  <a:gd name="adj" fmla="val 560"/>
                </a:avLst>
              </a:prstGeom>
              <a:solidFill>
                <a:srgbClr val="99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6" name="AutoShape 72"/>
              <p:cNvSpPr>
                <a:spLocks noChangeArrowheads="1"/>
              </p:cNvSpPr>
              <p:nvPr/>
            </p:nvSpPr>
            <p:spPr bwMode="auto">
              <a:xfrm>
                <a:off x="259" y="3069"/>
                <a:ext cx="1844" cy="169"/>
              </a:xfrm>
              <a:prstGeom prst="roundRect">
                <a:avLst>
                  <a:gd name="adj" fmla="val 6750"/>
                </a:avLst>
              </a:prstGeom>
              <a:gradFill rotWithShape="1">
                <a:gsLst>
                  <a:gs pos="0">
                    <a:srgbClr val="CFCB95"/>
                  </a:gs>
                  <a:gs pos="100000">
                    <a:srgbClr val="E3E1C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7" name="AutoShape 73"/>
              <p:cNvSpPr>
                <a:spLocks noChangeArrowheads="1"/>
              </p:cNvSpPr>
              <p:nvPr/>
            </p:nvSpPr>
            <p:spPr bwMode="auto">
              <a:xfrm>
                <a:off x="259" y="3222"/>
                <a:ext cx="1845" cy="971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kumimoji="0" lang="ko-KR" altLang="en-US" sz="9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48" name="Rectangle 74"/>
              <p:cNvSpPr>
                <a:spLocks noChangeArrowheads="1"/>
              </p:cNvSpPr>
              <p:nvPr/>
            </p:nvSpPr>
            <p:spPr bwMode="auto">
              <a:xfrm>
                <a:off x="866" y="3085"/>
                <a:ext cx="645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kumimoji="0" lang="en-US" altLang="en-US" sz="1200" dirty="0">
                    <a:solidFill>
                      <a:srgbClr val="663300"/>
                    </a:solidFill>
                    <a:latin typeface="+mn-ea"/>
                    <a:ea typeface="+mn-ea"/>
                  </a:rPr>
                  <a:t>교육훈련 전략</a:t>
                </a:r>
              </a:p>
            </p:txBody>
          </p:sp>
        </p:grpSp>
        <p:sp>
          <p:nvSpPr>
            <p:cNvPr id="144" name="AutoShape 75"/>
            <p:cNvSpPr>
              <a:spLocks noChangeArrowheads="1"/>
            </p:cNvSpPr>
            <p:nvPr/>
          </p:nvSpPr>
          <p:spPr bwMode="auto">
            <a:xfrm>
              <a:off x="2224" y="3246"/>
              <a:ext cx="1833" cy="985"/>
            </a:xfrm>
            <a:prstGeom prst="roundRect">
              <a:avLst>
                <a:gd name="adj" fmla="val 94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82800" rIns="55728" bIns="47183"/>
            <a:lstStyle>
              <a:lvl1pPr marL="92075" indent="-92075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교육목적에 부합하는 차별화된 맞춤형 교육과정 수립</a:t>
              </a:r>
            </a:p>
            <a:p>
              <a:pPr eaLnBrk="1" hangingPunct="1">
                <a:lnSpc>
                  <a:spcPct val="11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사례 및 실습 중심의 교육</a:t>
              </a:r>
            </a:p>
            <a:p>
              <a:pPr eaLnBrk="1" hangingPunct="1">
                <a:lnSpc>
                  <a:spcPct val="11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시스템 개발에 지장을 초래하지 않는 교육 기간 및 장소 선정 </a:t>
              </a:r>
            </a:p>
            <a:p>
              <a:pPr eaLnBrk="1" hangingPunct="1">
                <a:lnSpc>
                  <a:spcPct val="11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평가 결과 피드백 및 교육 반영</a:t>
              </a:r>
            </a:p>
            <a:p>
              <a:pPr eaLnBrk="1" hangingPunct="1">
                <a:lnSpc>
                  <a:spcPct val="11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시스템 구성 및 프로그램 체계 이해를 통한 신속한 장애대처 능력 배양</a:t>
              </a:r>
            </a:p>
          </p:txBody>
        </p:sp>
      </p:grpSp>
      <p:grpSp>
        <p:nvGrpSpPr>
          <p:cNvPr id="149" name="그룹 1"/>
          <p:cNvGrpSpPr>
            <a:grpSpLocks/>
          </p:cNvGrpSpPr>
          <p:nvPr/>
        </p:nvGrpSpPr>
        <p:grpSpPr bwMode="auto">
          <a:xfrm>
            <a:off x="546100" y="7214089"/>
            <a:ext cx="5802313" cy="2046662"/>
            <a:chOff x="546100" y="7656997"/>
            <a:chExt cx="5802647" cy="1334603"/>
          </a:xfrm>
        </p:grpSpPr>
        <p:sp>
          <p:nvSpPr>
            <p:cNvPr id="150" name="AutoShape 77"/>
            <p:cNvSpPr>
              <a:spLocks noChangeArrowheads="1"/>
            </p:cNvSpPr>
            <p:nvPr/>
          </p:nvSpPr>
          <p:spPr bwMode="auto">
            <a:xfrm>
              <a:off x="546100" y="7659561"/>
              <a:ext cx="2863678" cy="1332039"/>
            </a:xfrm>
            <a:prstGeom prst="roundRect">
              <a:avLst>
                <a:gd name="adj" fmla="val 1347"/>
              </a:avLst>
            </a:prstGeom>
            <a:gradFill rotWithShape="1">
              <a:gsLst>
                <a:gs pos="0">
                  <a:srgbClr val="84A0BE"/>
                </a:gs>
                <a:gs pos="100000">
                  <a:srgbClr val="D5DEE9"/>
                </a:gs>
              </a:gsLst>
              <a:lin ang="5400000" scaled="1"/>
            </a:gradFill>
            <a:ln w="9525" algn="ctr">
              <a:solidFill>
                <a:srgbClr val="6E8E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1" name="AutoShape 78"/>
            <p:cNvSpPr>
              <a:spLocks noChangeArrowheads="1"/>
            </p:cNvSpPr>
            <p:nvPr/>
          </p:nvSpPr>
          <p:spPr bwMode="auto">
            <a:xfrm>
              <a:off x="685188" y="7656997"/>
              <a:ext cx="2582410" cy="20601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ko-KR" altLang="ko-KR" sz="1100" dirty="0">
                  <a:solidFill>
                    <a:srgbClr val="FFFFFF"/>
                  </a:solidFill>
                  <a:latin typeface="+mn-ea"/>
                  <a:ea typeface="+mn-ea"/>
                </a:rPr>
                <a:t>고객 필요사항 </a:t>
              </a:r>
            </a:p>
          </p:txBody>
        </p:sp>
        <p:sp>
          <p:nvSpPr>
            <p:cNvPr id="152" name="AutoShape 79"/>
            <p:cNvSpPr>
              <a:spLocks noChangeArrowheads="1"/>
            </p:cNvSpPr>
            <p:nvPr/>
          </p:nvSpPr>
          <p:spPr bwMode="auto">
            <a:xfrm>
              <a:off x="561554" y="7874356"/>
              <a:ext cx="2832769" cy="1092519"/>
            </a:xfrm>
            <a:prstGeom prst="roundRect">
              <a:avLst>
                <a:gd name="adj" fmla="val 94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82800" rIns="55728" bIns="47183"/>
            <a:lstStyle>
              <a:lvl1pPr marL="92075" indent="-92075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빠른 시간 내에 시스템의 운영 및 유지보수에 필요한 기술을 습득</a:t>
              </a: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사용자들에게 쉽게 이해</a:t>
              </a:r>
              <a:r>
                <a:rPr lang="en-US" altLang="ko-KR" sz="1000" dirty="0">
                  <a:solidFill>
                    <a:srgbClr val="4D4D4D"/>
                  </a:solidFill>
                  <a:latin typeface="+mn-ea"/>
                  <a:ea typeface="+mn-ea"/>
                </a:rPr>
                <a:t>·</a:t>
              </a: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인지 시키는 교육</a:t>
              </a: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업무담당자를 전임 강사로 양성하여 사용자에 대한 지속적인 전파교육 실시 </a:t>
              </a:r>
              <a:endParaRPr lang="en-US" altLang="ko-KR" sz="1000" dirty="0" smtClean="0">
                <a:solidFill>
                  <a:srgbClr val="4D4D4D"/>
                </a:solidFill>
                <a:latin typeface="+mn-ea"/>
                <a:ea typeface="+mn-ea"/>
              </a:endParaRP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본 과업에서 사용되는 각종 도구의 사용법</a:t>
              </a:r>
              <a:endParaRPr lang="ko-KR" altLang="en-US" sz="1000" dirty="0">
                <a:solidFill>
                  <a:srgbClr val="4D4D4D"/>
                </a:solidFill>
                <a:latin typeface="+mn-ea"/>
                <a:ea typeface="+mn-ea"/>
              </a:endParaRPr>
            </a:p>
          </p:txBody>
        </p:sp>
        <p:sp>
          <p:nvSpPr>
            <p:cNvPr id="153" name="AutoShape 80"/>
            <p:cNvSpPr>
              <a:spLocks noChangeArrowheads="1"/>
            </p:cNvSpPr>
            <p:nvPr/>
          </p:nvSpPr>
          <p:spPr bwMode="auto">
            <a:xfrm>
              <a:off x="3483147" y="7659561"/>
              <a:ext cx="2865600" cy="1332039"/>
            </a:xfrm>
            <a:prstGeom prst="roundRect">
              <a:avLst>
                <a:gd name="adj" fmla="val 1347"/>
              </a:avLst>
            </a:prstGeom>
            <a:gradFill rotWithShape="1">
              <a:gsLst>
                <a:gs pos="0">
                  <a:srgbClr val="84A0BE"/>
                </a:gs>
                <a:gs pos="100000">
                  <a:srgbClr val="D5DEE9"/>
                </a:gs>
              </a:gsLst>
              <a:lin ang="5400000" scaled="1"/>
            </a:gradFill>
            <a:ln w="9525" algn="ctr">
              <a:solidFill>
                <a:srgbClr val="6E8E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54" name="AutoShape 81"/>
            <p:cNvSpPr>
              <a:spLocks noChangeArrowheads="1"/>
            </p:cNvSpPr>
            <p:nvPr/>
          </p:nvSpPr>
          <p:spPr bwMode="auto">
            <a:xfrm>
              <a:off x="3622236" y="7656997"/>
              <a:ext cx="2582410" cy="20601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ko-KR" altLang="ko-KR" sz="1100" dirty="0">
                  <a:solidFill>
                    <a:srgbClr val="FFFFFF"/>
                  </a:solidFill>
                  <a:latin typeface="+mn-ea"/>
                  <a:ea typeface="+mn-ea"/>
                </a:rPr>
                <a:t>필요교육</a:t>
              </a:r>
            </a:p>
          </p:txBody>
        </p:sp>
        <p:sp>
          <p:nvSpPr>
            <p:cNvPr id="155" name="AutoShape 82"/>
            <p:cNvSpPr>
              <a:spLocks noChangeArrowheads="1"/>
            </p:cNvSpPr>
            <p:nvPr/>
          </p:nvSpPr>
          <p:spPr bwMode="auto">
            <a:xfrm>
              <a:off x="3524874" y="7865084"/>
              <a:ext cx="2781770" cy="1092519"/>
            </a:xfrm>
            <a:prstGeom prst="roundRect">
              <a:avLst>
                <a:gd name="adj" fmla="val 94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54000" rIns="55728" bIns="72000"/>
            <a:lstStyle>
              <a:lvl1pPr marL="92075" indent="-92075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42975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4297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시스템 사용법</a:t>
              </a: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시스템 </a:t>
              </a: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운영 방법</a:t>
              </a: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비상복구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및 장애대처 </a:t>
              </a:r>
              <a:r>
                <a:rPr lang="ko-KR" altLang="en-US" sz="1000" dirty="0">
                  <a:solidFill>
                    <a:srgbClr val="4D4D4D"/>
                  </a:solidFill>
                  <a:latin typeface="+mn-ea"/>
                  <a:ea typeface="+mn-ea"/>
                </a:rPr>
                <a:t>방법</a:t>
              </a:r>
            </a:p>
            <a:p>
              <a:pPr eaLnBrk="1" hangingPunct="1">
                <a:lnSpc>
                  <a:spcPct val="15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 성능평가 도구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전자책 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DRM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상호운용성 평가 도구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전자책 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DRM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자가 진단기 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윈도우용 특징정보 추출기</a:t>
              </a:r>
              <a:r>
                <a:rPr lang="en-US" altLang="ko-KR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 smtClean="0">
                  <a:solidFill>
                    <a:srgbClr val="4D4D4D"/>
                  </a:solidFill>
                  <a:latin typeface="+mn-ea"/>
                  <a:ea typeface="+mn-ea"/>
                </a:rPr>
                <a:t>데이터셋 생성 도구 등 </a:t>
              </a:r>
              <a:r>
                <a:rPr lang="ko-KR" altLang="en-US" sz="1000" dirty="0" smtClean="0">
                  <a:solidFill>
                    <a:srgbClr val="FF0000"/>
                  </a:solidFill>
                  <a:latin typeface="+mn-ea"/>
                  <a:ea typeface="+mn-ea"/>
                </a:rPr>
                <a:t>각종 성능평가 관련 도구</a:t>
              </a:r>
              <a:endParaRPr lang="ko-KR" altLang="en-US" sz="10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56" name="AutoShape 83"/>
          <p:cNvSpPr>
            <a:spLocks noChangeArrowheads="1"/>
          </p:cNvSpPr>
          <p:nvPr/>
        </p:nvSpPr>
        <p:spPr bwMode="auto">
          <a:xfrm rot="16200000">
            <a:off x="2310607" y="4906172"/>
            <a:ext cx="1752600" cy="242887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319 w 21600"/>
              <a:gd name="T13" fmla="*/ 5366 h 21600"/>
              <a:gd name="T14" fmla="*/ 16281 w 21600"/>
              <a:gd name="T15" fmla="*/ 1623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029" y="21600"/>
                </a:lnTo>
                <a:lnTo>
                  <a:pt x="1457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57" name="AutoShape 84"/>
          <p:cNvSpPr>
            <a:spLocks noChangeArrowheads="1"/>
          </p:cNvSpPr>
          <p:nvPr/>
        </p:nvSpPr>
        <p:spPr bwMode="auto">
          <a:xfrm rot="5400000" flipH="1">
            <a:off x="2818607" y="4906172"/>
            <a:ext cx="1752600" cy="242887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319 w 21600"/>
              <a:gd name="T13" fmla="*/ 5366 h 21600"/>
              <a:gd name="T14" fmla="*/ 16281 w 21600"/>
              <a:gd name="T15" fmla="*/ 1623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029" y="21600"/>
                </a:lnTo>
                <a:lnTo>
                  <a:pt x="1457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grpSp>
        <p:nvGrpSpPr>
          <p:cNvPr id="158" name="Group 85"/>
          <p:cNvGrpSpPr>
            <a:grpSpLocks/>
          </p:cNvGrpSpPr>
          <p:nvPr/>
        </p:nvGrpSpPr>
        <p:grpSpPr bwMode="auto">
          <a:xfrm>
            <a:off x="2906713" y="4513266"/>
            <a:ext cx="1016000" cy="1011238"/>
            <a:chOff x="1217" y="3669"/>
            <a:chExt cx="374" cy="375"/>
          </a:xfrm>
        </p:grpSpPr>
        <p:grpSp>
          <p:nvGrpSpPr>
            <p:cNvPr id="159" name="Group 86"/>
            <p:cNvGrpSpPr>
              <a:grpSpLocks/>
            </p:cNvGrpSpPr>
            <p:nvPr/>
          </p:nvGrpSpPr>
          <p:grpSpPr bwMode="auto">
            <a:xfrm>
              <a:off x="1217" y="3669"/>
              <a:ext cx="374" cy="375"/>
              <a:chOff x="4141" y="1749"/>
              <a:chExt cx="820" cy="820"/>
            </a:xfrm>
          </p:grpSpPr>
          <p:sp>
            <p:nvSpPr>
              <p:cNvPr id="161" name="Oval 87"/>
              <p:cNvSpPr>
                <a:spLocks noChangeArrowheads="1"/>
              </p:cNvSpPr>
              <p:nvPr/>
            </p:nvSpPr>
            <p:spPr bwMode="auto">
              <a:xfrm>
                <a:off x="4141" y="1749"/>
                <a:ext cx="820" cy="820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rgbClr val="D2AF2E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2" name="Oval 88"/>
              <p:cNvSpPr>
                <a:spLocks noChangeArrowheads="1"/>
              </p:cNvSpPr>
              <p:nvPr/>
            </p:nvSpPr>
            <p:spPr bwMode="auto">
              <a:xfrm>
                <a:off x="4177" y="1787"/>
                <a:ext cx="748" cy="74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F9F4E3"/>
                  </a:gs>
                  <a:gs pos="100000">
                    <a:srgbClr val="FFFFFF"/>
                  </a:gs>
                </a:gsLst>
                <a:lin ang="5400000" scaled="1"/>
              </a:gradFill>
              <a:ln w="9525" algn="ctr">
                <a:solidFill>
                  <a:srgbClr val="E7D48D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60" name="Text Box 89"/>
            <p:cNvSpPr txBox="1">
              <a:spLocks noChangeArrowheads="1"/>
            </p:cNvSpPr>
            <p:nvPr/>
          </p:nvSpPr>
          <p:spPr bwMode="auto">
            <a:xfrm>
              <a:off x="1270" y="3804"/>
              <a:ext cx="271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kumimoji="0" lang="ko-KR" altLang="en-US" sz="1200" b="1" dirty="0">
                  <a:solidFill>
                    <a:srgbClr val="663300"/>
                  </a:solidFill>
                  <a:latin typeface="+mn-ea"/>
                  <a:ea typeface="+mn-ea"/>
                </a:rPr>
                <a:t>교육목표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34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231986" y="694469"/>
            <a:ext cx="150790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15.2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교육훈련 방안 및 일정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15.2. </a:t>
            </a:r>
            <a:r>
              <a:rPr lang="ko-KR" altLang="en-US" sz="1600" dirty="0" smtClean="0">
                <a:latin typeface="+mn-ea"/>
                <a:ea typeface="+mn-ea"/>
              </a:rPr>
              <a:t>교육훈련 방안 및 일정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 smtClean="0">
                <a:solidFill>
                  <a:srgbClr val="8B8B8B"/>
                </a:solidFill>
                <a:latin typeface="+mn-ea"/>
                <a:ea typeface="+mn-ea"/>
              </a:rPr>
              <a:t>수행사는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고객사의 관리자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사용자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개발자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운영자에 대한 체계적인 교육훈련을 실시합니다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r>
              <a:rPr lang="ko-KR" altLang="en-US" sz="1200">
                <a:solidFill>
                  <a:srgbClr val="8B8B8B"/>
                </a:solidFill>
                <a:latin typeface="+mn-ea"/>
                <a:ea typeface="+mn-ea"/>
              </a:rPr>
              <a:t>또한 </a:t>
            </a:r>
            <a:r>
              <a:rPr lang="ko-KR" altLang="en-US" sz="1200" smtClean="0">
                <a:solidFill>
                  <a:srgbClr val="8B8B8B"/>
                </a:solidFill>
                <a:latin typeface="+mn-ea"/>
                <a:ea typeface="+mn-ea"/>
              </a:rPr>
              <a:t>수행사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소속의 전문화된 기술지원팀이 적극적으로 지원하여 보다 더 체계적인 교육 훈련이 진행되도록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0330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교육훈련 방안 및 일정</a:t>
              </a:r>
            </a:p>
          </p:txBody>
        </p:sp>
      </p:grpSp>
      <p:sp>
        <p:nvSpPr>
          <p:cNvPr id="118" name="직사각형 58"/>
          <p:cNvSpPr>
            <a:spLocks noChangeArrowheads="1"/>
          </p:cNvSpPr>
          <p:nvPr/>
        </p:nvSpPr>
        <p:spPr bwMode="auto">
          <a:xfrm>
            <a:off x="404813" y="2634411"/>
            <a:ext cx="6048375" cy="641267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98" name="Rectangle 61"/>
          <p:cNvSpPr>
            <a:spLocks noChangeArrowheads="1"/>
          </p:cNvSpPr>
          <p:nvPr/>
        </p:nvSpPr>
        <p:spPr bwMode="auto">
          <a:xfrm>
            <a:off x="617538" y="2787988"/>
            <a:ext cx="5649912" cy="3448050"/>
          </a:xfrm>
          <a:prstGeom prst="rect">
            <a:avLst/>
          </a:prstGeom>
          <a:solidFill>
            <a:srgbClr val="DCE8E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360000" rIns="0"/>
          <a:lstStyle>
            <a:lvl1pPr marL="133350" indent="-1333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endParaRPr lang="ko-KR" altLang="ko-KR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9" name="AutoShape 62"/>
          <p:cNvSpPr>
            <a:spLocks noChangeArrowheads="1"/>
          </p:cNvSpPr>
          <p:nvPr/>
        </p:nvSpPr>
        <p:spPr bwMode="auto">
          <a:xfrm>
            <a:off x="912813" y="3226138"/>
            <a:ext cx="371475" cy="2936875"/>
          </a:xfrm>
          <a:prstGeom prst="can">
            <a:avLst>
              <a:gd name="adj" fmla="val 14667"/>
            </a:avLst>
          </a:prstGeom>
          <a:gradFill rotWithShape="0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0" scaled="1"/>
          </a:gradFill>
          <a:ln w="9525">
            <a:solidFill>
              <a:sysClr val="window" lastClr="FFFFFF"/>
            </a:solidFill>
            <a:round/>
            <a:headEnd/>
            <a:tailEnd/>
          </a:ln>
        </p:spPr>
        <p:txBody>
          <a:bodyPr wrap="none" tIns="0" bIns="0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 dirty="0" smtClea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00" name="Rectangle 63"/>
          <p:cNvSpPr>
            <a:spLocks noChangeArrowheads="1"/>
          </p:cNvSpPr>
          <p:nvPr/>
        </p:nvSpPr>
        <p:spPr bwMode="auto">
          <a:xfrm>
            <a:off x="606425" y="6317000"/>
            <a:ext cx="5662613" cy="2850738"/>
          </a:xfrm>
          <a:prstGeom prst="rect">
            <a:avLst/>
          </a:prstGeom>
          <a:solidFill>
            <a:srgbClr val="DCE8E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360000" rIns="0"/>
          <a:lstStyle>
            <a:lvl1pPr marL="133350" indent="-1333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                 </a:t>
            </a:r>
            <a:endParaRPr lang="ko-KR" altLang="ko-KR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1" name="Rectangle 64"/>
          <p:cNvSpPr>
            <a:spLocks noChangeArrowheads="1"/>
          </p:cNvSpPr>
          <p:nvPr/>
        </p:nvSpPr>
        <p:spPr bwMode="auto">
          <a:xfrm>
            <a:off x="666750" y="6424950"/>
            <a:ext cx="2211388" cy="247650"/>
          </a:xfrm>
          <a:prstGeom prst="rect">
            <a:avLst/>
          </a:prstGeom>
          <a:solidFill>
            <a:sysClr val="window" lastClr="FFFFFF"/>
          </a:solidFill>
          <a:ln w="12700" algn="ctr">
            <a:solidFill>
              <a:srgbClr val="588D9A"/>
            </a:solidFill>
            <a:miter lim="800000"/>
            <a:headEnd/>
            <a:tailEnd/>
          </a:ln>
        </p:spPr>
        <p:txBody>
          <a:bodyPr lIns="0" rIns="0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교육훈련 일정</a:t>
            </a:r>
          </a:p>
        </p:txBody>
      </p:sp>
      <p:graphicFrame>
        <p:nvGraphicFramePr>
          <p:cNvPr id="102" name="Group 244"/>
          <p:cNvGraphicFramePr>
            <a:graphicFrameLocks noGrp="1"/>
          </p:cNvGraphicFramePr>
          <p:nvPr>
            <p:extLst/>
          </p:nvPr>
        </p:nvGraphicFramePr>
        <p:xfrm>
          <a:off x="685800" y="6715463"/>
          <a:ext cx="5481636" cy="2362201"/>
        </p:xfrm>
        <a:graphic>
          <a:graphicData uri="http://schemas.openxmlformats.org/drawingml/2006/table">
            <a:tbl>
              <a:tblPr/>
              <a:tblGrid>
                <a:gridCol w="611618"/>
                <a:gridCol w="979734"/>
                <a:gridCol w="403926"/>
                <a:gridCol w="402492"/>
                <a:gridCol w="402493"/>
                <a:gridCol w="402492"/>
                <a:gridCol w="402493"/>
                <a:gridCol w="408221"/>
                <a:gridCol w="408221"/>
                <a:gridCol w="1059946"/>
              </a:tblGrid>
              <a:tr h="26035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+1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+2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+3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+4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+5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+6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</a:t>
                      </a:r>
                    </a:p>
                  </a:txBody>
                  <a:tcPr marL="46807" marR="46807" marT="36635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30956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개요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55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관리방안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03213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운영자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개요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77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활용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및 운영방안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778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위험상황 및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응급조치법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3778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성능평가 도구</a:t>
                      </a:r>
                    </a:p>
                  </a:txBody>
                  <a:tcPr marL="46807" marR="0" marT="32971" marB="36635" anchor="ctr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-13335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Char char="¡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807" marR="0" marT="32971" marB="36635" horzOverflow="overflow">
                    <a:lnL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pSp>
        <p:nvGrpSpPr>
          <p:cNvPr id="103" name="Group 141"/>
          <p:cNvGrpSpPr>
            <a:grpSpLocks/>
          </p:cNvGrpSpPr>
          <p:nvPr/>
        </p:nvGrpSpPr>
        <p:grpSpPr bwMode="auto">
          <a:xfrm>
            <a:off x="1693863" y="3362663"/>
            <a:ext cx="4492625" cy="1433512"/>
            <a:chOff x="969" y="2104"/>
            <a:chExt cx="2904" cy="820"/>
          </a:xfrm>
        </p:grpSpPr>
        <p:sp>
          <p:nvSpPr>
            <p:cNvPr id="104" name="Rectangle 142"/>
            <p:cNvSpPr>
              <a:spLocks noChangeArrowheads="1"/>
            </p:cNvSpPr>
            <p:nvPr/>
          </p:nvSpPr>
          <p:spPr bwMode="auto">
            <a:xfrm>
              <a:off x="969" y="2104"/>
              <a:ext cx="607" cy="223"/>
            </a:xfrm>
            <a:prstGeom prst="rect">
              <a:avLst/>
            </a:prstGeom>
            <a:solidFill>
              <a:srgbClr val="5189C7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90000" rIns="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 smtClean="0">
                  <a:solidFill>
                    <a:prstClr val="white"/>
                  </a:solidFill>
                  <a:latin typeface="+mn-ea"/>
                  <a:ea typeface="+mn-ea"/>
                </a:rPr>
                <a:t>집합교육</a:t>
              </a:r>
            </a:p>
          </p:txBody>
        </p:sp>
        <p:sp>
          <p:nvSpPr>
            <p:cNvPr id="105" name="Rectangle 143"/>
            <p:cNvSpPr>
              <a:spLocks noChangeArrowheads="1"/>
            </p:cNvSpPr>
            <p:nvPr/>
          </p:nvSpPr>
          <p:spPr bwMode="auto">
            <a:xfrm>
              <a:off x="1564" y="2104"/>
              <a:ext cx="2309" cy="22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54000" tIns="18000" rIns="18000" bIns="1800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ctr" hangingPunct="1">
                <a:spcBef>
                  <a:spcPts val="0"/>
                </a:spcBef>
                <a:spcAft>
                  <a:spcPct val="10000"/>
                </a:spcAft>
                <a:buClr>
                  <a:srgbClr val="969696"/>
                </a:buClr>
                <a:buSzPct val="75000"/>
                <a:buFont typeface="Wingdings" pitchFamily="2" charset="2"/>
                <a:buNone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고객 요구 장소에서 실시되는 교육으로 교육대상자의 업무에 지장이 없도록 하기 위한 교육방법</a:t>
              </a:r>
            </a:p>
          </p:txBody>
        </p:sp>
        <p:sp>
          <p:nvSpPr>
            <p:cNvPr id="106" name="Rectangle 144"/>
            <p:cNvSpPr>
              <a:spLocks noChangeArrowheads="1"/>
            </p:cNvSpPr>
            <p:nvPr/>
          </p:nvSpPr>
          <p:spPr bwMode="auto">
            <a:xfrm>
              <a:off x="969" y="2327"/>
              <a:ext cx="607" cy="133"/>
            </a:xfrm>
            <a:prstGeom prst="rect">
              <a:avLst/>
            </a:prstGeom>
            <a:solidFill>
              <a:srgbClr val="5189C7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90000" rIns="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 smtClean="0">
                  <a:solidFill>
                    <a:prstClr val="white"/>
                  </a:solidFill>
                  <a:latin typeface="+mn-ea"/>
                  <a:ea typeface="+mn-ea"/>
                </a:rPr>
                <a:t>맨투맨교육</a:t>
              </a:r>
            </a:p>
          </p:txBody>
        </p:sp>
        <p:sp>
          <p:nvSpPr>
            <p:cNvPr id="107" name="Rectangle 145"/>
            <p:cNvSpPr>
              <a:spLocks noChangeArrowheads="1"/>
            </p:cNvSpPr>
            <p:nvPr/>
          </p:nvSpPr>
          <p:spPr bwMode="auto">
            <a:xfrm>
              <a:off x="1564" y="2327"/>
              <a:ext cx="2309" cy="13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54000" tIns="18000" rIns="18000" bIns="1800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ctr" hangingPunct="1">
                <a:spcBef>
                  <a:spcPts val="0"/>
                </a:spcBef>
                <a:spcAft>
                  <a:spcPct val="10000"/>
                </a:spcAft>
                <a:buClr>
                  <a:srgbClr val="969696"/>
                </a:buClr>
                <a:buSzPct val="75000"/>
                <a:buFont typeface="Wingdings" pitchFamily="2" charset="2"/>
                <a:buNone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이해도 증대를 위한 현장 실습위주의 교육방법</a:t>
              </a:r>
            </a:p>
          </p:txBody>
        </p:sp>
        <p:sp>
          <p:nvSpPr>
            <p:cNvPr id="108" name="Rectangle 146"/>
            <p:cNvSpPr>
              <a:spLocks noChangeArrowheads="1"/>
            </p:cNvSpPr>
            <p:nvPr/>
          </p:nvSpPr>
          <p:spPr bwMode="auto">
            <a:xfrm>
              <a:off x="969" y="2461"/>
              <a:ext cx="607" cy="243"/>
            </a:xfrm>
            <a:prstGeom prst="rect">
              <a:avLst/>
            </a:prstGeom>
            <a:solidFill>
              <a:srgbClr val="5189C7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90000" rIns="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 smtClean="0">
                  <a:solidFill>
                    <a:prstClr val="white"/>
                  </a:solidFill>
                  <a:latin typeface="+mn-ea"/>
                  <a:ea typeface="+mn-ea"/>
                </a:rPr>
                <a:t>온라인 교육</a:t>
              </a:r>
            </a:p>
          </p:txBody>
        </p:sp>
        <p:sp>
          <p:nvSpPr>
            <p:cNvPr id="109" name="Rectangle 147"/>
            <p:cNvSpPr>
              <a:spLocks noChangeArrowheads="1"/>
            </p:cNvSpPr>
            <p:nvPr/>
          </p:nvSpPr>
          <p:spPr bwMode="auto">
            <a:xfrm>
              <a:off x="1564" y="2461"/>
              <a:ext cx="2309" cy="24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54000" tIns="18000" rIns="18000" bIns="1800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ctr" hangingPunct="1">
                <a:spcBef>
                  <a:spcPts val="0"/>
                </a:spcBef>
                <a:spcAft>
                  <a:spcPct val="10000"/>
                </a:spcAft>
                <a:buClr>
                  <a:srgbClr val="969696"/>
                </a:buClr>
                <a:buSzPct val="75000"/>
                <a:buFont typeface="Wingdings" pitchFamily="2" charset="2"/>
                <a:buNone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다수의 교육참여가 어려운 사용자를 온라인 교육 및 홍보자료를 배포함으로써 자기학습이 가능한 교육방법</a:t>
              </a:r>
            </a:p>
          </p:txBody>
        </p:sp>
        <p:sp>
          <p:nvSpPr>
            <p:cNvPr id="110" name="Rectangle 148"/>
            <p:cNvSpPr>
              <a:spLocks noChangeArrowheads="1"/>
            </p:cNvSpPr>
            <p:nvPr/>
          </p:nvSpPr>
          <p:spPr bwMode="auto">
            <a:xfrm>
              <a:off x="969" y="2700"/>
              <a:ext cx="607" cy="224"/>
            </a:xfrm>
            <a:prstGeom prst="rect">
              <a:avLst/>
            </a:prstGeom>
            <a:solidFill>
              <a:srgbClr val="5189C7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90000" rIns="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kern="0" dirty="0" smtClean="0">
                  <a:solidFill>
                    <a:prstClr val="white"/>
                  </a:solidFill>
                  <a:latin typeface="+mn-ea"/>
                  <a:ea typeface="+mn-ea"/>
                </a:rPr>
                <a:t>기술세미나</a:t>
              </a:r>
            </a:p>
          </p:txBody>
        </p:sp>
        <p:sp>
          <p:nvSpPr>
            <p:cNvPr id="111" name="Rectangle 149"/>
            <p:cNvSpPr>
              <a:spLocks noChangeArrowheads="1"/>
            </p:cNvSpPr>
            <p:nvPr/>
          </p:nvSpPr>
          <p:spPr bwMode="auto">
            <a:xfrm>
              <a:off x="1564" y="2700"/>
              <a:ext cx="2309" cy="224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54000" tIns="18000" rIns="18000" bIns="18000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ctr" hangingPunct="1">
                <a:spcBef>
                  <a:spcPts val="0"/>
                </a:spcBef>
                <a:spcAft>
                  <a:spcPct val="10000"/>
                </a:spcAft>
                <a:buClr>
                  <a:srgbClr val="969696"/>
                </a:buClr>
                <a:buSzPct val="75000"/>
                <a:buFont typeface="Wingdings" pitchFamily="2" charset="2"/>
                <a:buNone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프로젝트의 개발과 관련하여 필요한 기술세미나를 실시 한 후 보고회의</a:t>
              </a:r>
              <a:r>
                <a:rPr lang="en-US" altLang="ko-KR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검토회의를 통해 이해 증진을 위한 교육방법</a:t>
              </a:r>
            </a:p>
          </p:txBody>
        </p:sp>
      </p:grpSp>
      <p:sp>
        <p:nvSpPr>
          <p:cNvPr id="112" name="AutoShape 150"/>
          <p:cNvSpPr>
            <a:spLocks noChangeArrowheads="1"/>
          </p:cNvSpPr>
          <p:nvPr/>
        </p:nvSpPr>
        <p:spPr bwMode="auto">
          <a:xfrm>
            <a:off x="765175" y="3854788"/>
            <a:ext cx="881063" cy="314325"/>
          </a:xfrm>
          <a:prstGeom prst="rightArrow">
            <a:avLst>
              <a:gd name="adj1" fmla="val 59370"/>
              <a:gd name="adj2" fmla="val 37319"/>
            </a:avLst>
          </a:prstGeom>
          <a:solidFill>
            <a:sysClr val="window" lastClr="FFFFFF"/>
          </a:solidFill>
          <a:ln w="3175">
            <a:solidFill>
              <a:srgbClr val="0099CC"/>
            </a:solidFill>
            <a:miter lim="800000"/>
            <a:headEnd/>
            <a:tailEnd type="none" w="sm" len="med"/>
          </a:ln>
        </p:spPr>
        <p:txBody>
          <a:bodyPr wrap="none" tIns="46800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 dirty="0" smtClea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3" name="AutoShape 151"/>
          <p:cNvSpPr>
            <a:spLocks noChangeArrowheads="1"/>
          </p:cNvSpPr>
          <p:nvPr/>
        </p:nvSpPr>
        <p:spPr bwMode="auto">
          <a:xfrm>
            <a:off x="752475" y="3530938"/>
            <a:ext cx="692150" cy="1001712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525">
            <a:solidFill>
              <a:sysClr val="window" lastClr="FFFFFF"/>
            </a:solidFill>
            <a:round/>
            <a:headEnd/>
            <a:tailEnd/>
          </a:ln>
          <a:effectLst>
            <a:outerShdw dist="53882" dir="8100000" algn="ctr" rotWithShape="0">
              <a:srgbClr val="0099CC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교육방법에 따라 효과적인 교육지원</a:t>
            </a:r>
          </a:p>
        </p:txBody>
      </p:sp>
      <p:sp>
        <p:nvSpPr>
          <p:cNvPr id="114" name="AutoShape 152"/>
          <p:cNvSpPr>
            <a:spLocks noChangeArrowheads="1"/>
          </p:cNvSpPr>
          <p:nvPr/>
        </p:nvSpPr>
        <p:spPr bwMode="auto">
          <a:xfrm>
            <a:off x="765175" y="5058113"/>
            <a:ext cx="881063" cy="314325"/>
          </a:xfrm>
          <a:prstGeom prst="rightArrow">
            <a:avLst>
              <a:gd name="adj1" fmla="val 59370"/>
              <a:gd name="adj2" fmla="val 37319"/>
            </a:avLst>
          </a:prstGeom>
          <a:solidFill>
            <a:sysClr val="window" lastClr="FFFFFF"/>
          </a:solidFill>
          <a:ln w="3175">
            <a:solidFill>
              <a:srgbClr val="0099CC"/>
            </a:solidFill>
            <a:miter lim="800000"/>
            <a:headEnd/>
            <a:tailEnd type="none" w="sm" len="med"/>
          </a:ln>
        </p:spPr>
        <p:txBody>
          <a:bodyPr wrap="none" tIns="46800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 dirty="0" smtClea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5" name="AutoShape 153"/>
          <p:cNvSpPr>
            <a:spLocks noChangeArrowheads="1"/>
          </p:cNvSpPr>
          <p:nvPr/>
        </p:nvSpPr>
        <p:spPr bwMode="auto">
          <a:xfrm>
            <a:off x="752475" y="4839038"/>
            <a:ext cx="692150" cy="1001712"/>
          </a:xfrm>
          <a:prstGeom prst="roundRect">
            <a:avLst>
              <a:gd name="adj" fmla="val 16667"/>
            </a:avLst>
          </a:prstGeom>
          <a:solidFill>
            <a:srgbClr val="0099CC"/>
          </a:solidFill>
          <a:ln w="9525">
            <a:solidFill>
              <a:sysClr val="window" lastClr="FFFFFF"/>
            </a:solidFill>
            <a:round/>
            <a:headEnd/>
            <a:tailEnd/>
          </a:ln>
          <a:effectLst>
            <a:outerShdw dist="53882" dir="8100000" algn="ctr" rotWithShape="0">
              <a:srgbClr val="0099CC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대상자별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차별화된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교육</a:t>
            </a:r>
          </a:p>
        </p:txBody>
      </p:sp>
      <p:grpSp>
        <p:nvGrpSpPr>
          <p:cNvPr id="116" name="Group 154"/>
          <p:cNvGrpSpPr>
            <a:grpSpLocks/>
          </p:cNvGrpSpPr>
          <p:nvPr/>
        </p:nvGrpSpPr>
        <p:grpSpPr bwMode="auto">
          <a:xfrm>
            <a:off x="1746250" y="5058113"/>
            <a:ext cx="4324350" cy="1282700"/>
            <a:chOff x="922" y="3273"/>
            <a:chExt cx="2009" cy="733"/>
          </a:xfrm>
        </p:grpSpPr>
        <p:sp>
          <p:nvSpPr>
            <p:cNvPr id="117" name="Text Box 155"/>
            <p:cNvSpPr txBox="1">
              <a:spLocks noChangeAspect="1" noChangeArrowheads="1"/>
            </p:cNvSpPr>
            <p:nvPr/>
          </p:nvSpPr>
          <p:spPr bwMode="auto">
            <a:xfrm>
              <a:off x="1876" y="3523"/>
              <a:ext cx="1055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90500" indent="-1905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Clr>
                  <a:srgbClr val="CC6600"/>
                </a:buClr>
                <a:buFont typeface="Wingdings" panose="05000000000000000000" pitchFamily="2" charset="2"/>
                <a:buChar char="à"/>
              </a:pP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시스템 개요</a:t>
              </a:r>
            </a:p>
            <a:p>
              <a:pPr eaLnBrk="1" hangingPunct="1">
                <a:buClr>
                  <a:srgbClr val="CC6600"/>
                </a:buClr>
                <a:buFont typeface="Wingdings" panose="05000000000000000000" pitchFamily="2" charset="2"/>
                <a:buChar char="à"/>
              </a:pP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시스템운영교육</a:t>
              </a:r>
            </a:p>
            <a:p>
              <a:pPr eaLnBrk="1" hangingPunct="1">
                <a:buClr>
                  <a:srgbClr val="CC6600"/>
                </a:buClr>
                <a:buFont typeface="Wingdings" panose="05000000000000000000" pitchFamily="2" charset="2"/>
                <a:buChar char="à"/>
              </a:pP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문제발생시 신속히 조치할 수 있는</a:t>
              </a:r>
              <a:r>
                <a:rPr lang="en-US" altLang="ko-KR" sz="1000" dirty="0">
                  <a:solidFill>
                    <a:srgbClr val="292929"/>
                  </a:solidFill>
                  <a:latin typeface="+mn-ea"/>
                  <a:ea typeface="+mn-ea"/>
                </a:rPr>
                <a:t/>
              </a:r>
              <a:br>
                <a:rPr lang="en-US" altLang="ko-KR" sz="1000" dirty="0">
                  <a:solidFill>
                    <a:srgbClr val="292929"/>
                  </a:solidFill>
                  <a:latin typeface="+mn-ea"/>
                  <a:ea typeface="+mn-ea"/>
                </a:rPr>
              </a:b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능력배양</a:t>
              </a:r>
            </a:p>
          </p:txBody>
        </p:sp>
        <p:sp>
          <p:nvSpPr>
            <p:cNvPr id="163" name="Text Box 156"/>
            <p:cNvSpPr txBox="1">
              <a:spLocks noChangeArrowheads="1"/>
            </p:cNvSpPr>
            <p:nvPr/>
          </p:nvSpPr>
          <p:spPr bwMode="auto">
            <a:xfrm>
              <a:off x="987" y="3523"/>
              <a:ext cx="1105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90500" indent="-1905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Clr>
                  <a:srgbClr val="CC6600"/>
                </a:buClr>
                <a:buFont typeface="Wingdings" panose="05000000000000000000" pitchFamily="2" charset="2"/>
                <a:buChar char="à"/>
              </a:pP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시스템 개요</a:t>
              </a:r>
            </a:p>
            <a:p>
              <a:pPr eaLnBrk="1" hangingPunct="1">
                <a:buClr>
                  <a:srgbClr val="CC6600"/>
                </a:buClr>
                <a:buFont typeface="Wingdings" panose="05000000000000000000" pitchFamily="2" charset="2"/>
                <a:buChar char="à"/>
              </a:pP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기반환경 관리교육</a:t>
              </a:r>
            </a:p>
            <a:p>
              <a:pPr eaLnBrk="1" hangingPunct="1">
                <a:buClr>
                  <a:srgbClr val="CC6600"/>
                </a:buClr>
                <a:buFont typeface="Wingdings" panose="05000000000000000000" pitchFamily="2" charset="2"/>
                <a:buChar char="à"/>
              </a:pPr>
              <a:r>
                <a:rPr lang="ko-KR" altLang="en-US" sz="1000" dirty="0">
                  <a:solidFill>
                    <a:srgbClr val="292929"/>
                  </a:solidFill>
                  <a:latin typeface="+mn-ea"/>
                  <a:ea typeface="+mn-ea"/>
                </a:rPr>
                <a:t>시스템 관리교육</a:t>
              </a:r>
            </a:p>
          </p:txBody>
        </p:sp>
        <p:grpSp>
          <p:nvGrpSpPr>
            <p:cNvPr id="164" name="Group 157"/>
            <p:cNvGrpSpPr>
              <a:grpSpLocks/>
            </p:cNvGrpSpPr>
            <p:nvPr/>
          </p:nvGrpSpPr>
          <p:grpSpPr bwMode="auto">
            <a:xfrm flipH="1">
              <a:off x="922" y="3273"/>
              <a:ext cx="966" cy="190"/>
              <a:chOff x="1453" y="5513"/>
              <a:chExt cx="810" cy="239"/>
            </a:xfrm>
          </p:grpSpPr>
          <p:sp>
            <p:nvSpPr>
              <p:cNvPr id="168" name="AutoShape 158"/>
              <p:cNvSpPr>
                <a:spLocks noChangeArrowheads="1"/>
              </p:cNvSpPr>
              <p:nvPr/>
            </p:nvSpPr>
            <p:spPr bwMode="auto">
              <a:xfrm>
                <a:off x="1453" y="5513"/>
                <a:ext cx="809" cy="239"/>
              </a:xfrm>
              <a:prstGeom prst="homePlate">
                <a:avLst>
                  <a:gd name="adj" fmla="val 32188"/>
                </a:avLst>
              </a:prstGeom>
              <a:gradFill rotWithShape="1">
                <a:gsLst>
                  <a:gs pos="0">
                    <a:srgbClr val="80A7D2"/>
                  </a:gs>
                  <a:gs pos="50000">
                    <a:srgbClr val="F0F4FA"/>
                  </a:gs>
                  <a:gs pos="100000">
                    <a:srgbClr val="80A7D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>
                  <a:lnSpc>
                    <a:spcPct val="130000"/>
                  </a:lnSpc>
                  <a:buFont typeface="나눔바른고딕"/>
                  <a:buNone/>
                </a:pPr>
                <a:endParaRPr lang="ko-KR" altLang="ko-KR" sz="9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9" name="AutoShape 159"/>
              <p:cNvSpPr>
                <a:spLocks noChangeArrowheads="1"/>
              </p:cNvSpPr>
              <p:nvPr/>
            </p:nvSpPr>
            <p:spPr bwMode="auto">
              <a:xfrm>
                <a:off x="1453" y="5538"/>
                <a:ext cx="810" cy="190"/>
              </a:xfrm>
              <a:prstGeom prst="homePlate">
                <a:avLst>
                  <a:gd name="adj" fmla="val 62625"/>
                </a:avLst>
              </a:prstGeom>
              <a:gradFill rotWithShape="1">
                <a:gsLst>
                  <a:gs pos="0">
                    <a:srgbClr val="D4E9F8"/>
                  </a:gs>
                  <a:gs pos="50000">
                    <a:srgbClr val="FFFFFF"/>
                  </a:gs>
                  <a:gs pos="100000">
                    <a:srgbClr val="D4E9F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>
                  <a:lnSpc>
                    <a:spcPct val="90000"/>
                  </a:lnSpc>
                  <a:buFont typeface="나눔바른고딕"/>
                  <a:buNone/>
                </a:pPr>
                <a:r>
                  <a:rPr lang="ko-KR" altLang="en-US" sz="1000" dirty="0">
                    <a:solidFill>
                      <a:srgbClr val="000000"/>
                    </a:solidFill>
                    <a:latin typeface="+mn-ea"/>
                    <a:ea typeface="+mn-ea"/>
                  </a:rPr>
                  <a:t>시스템 관리자</a:t>
                </a:r>
              </a:p>
            </p:txBody>
          </p:sp>
        </p:grpSp>
        <p:grpSp>
          <p:nvGrpSpPr>
            <p:cNvPr id="165" name="Group 160"/>
            <p:cNvGrpSpPr>
              <a:grpSpLocks/>
            </p:cNvGrpSpPr>
            <p:nvPr/>
          </p:nvGrpSpPr>
          <p:grpSpPr bwMode="auto">
            <a:xfrm flipH="1">
              <a:off x="1870" y="3273"/>
              <a:ext cx="1061" cy="190"/>
              <a:chOff x="1453" y="5513"/>
              <a:chExt cx="810" cy="239"/>
            </a:xfrm>
          </p:grpSpPr>
          <p:sp>
            <p:nvSpPr>
              <p:cNvPr id="166" name="AutoShape 161"/>
              <p:cNvSpPr>
                <a:spLocks noChangeArrowheads="1"/>
              </p:cNvSpPr>
              <p:nvPr/>
            </p:nvSpPr>
            <p:spPr bwMode="auto">
              <a:xfrm>
                <a:off x="1453" y="5513"/>
                <a:ext cx="809" cy="239"/>
              </a:xfrm>
              <a:prstGeom prst="homePlate">
                <a:avLst>
                  <a:gd name="adj" fmla="val 32188"/>
                </a:avLst>
              </a:prstGeom>
              <a:gradFill rotWithShape="1">
                <a:gsLst>
                  <a:gs pos="0">
                    <a:srgbClr val="80A7D2"/>
                  </a:gs>
                  <a:gs pos="50000">
                    <a:srgbClr val="F0F4FA"/>
                  </a:gs>
                  <a:gs pos="100000">
                    <a:srgbClr val="80A7D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>
                  <a:lnSpc>
                    <a:spcPct val="130000"/>
                  </a:lnSpc>
                  <a:buFont typeface="나눔바른고딕"/>
                  <a:buNone/>
                </a:pPr>
                <a:endParaRPr lang="ko-KR" altLang="ko-KR" sz="9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67" name="AutoShape 162"/>
              <p:cNvSpPr>
                <a:spLocks noChangeArrowheads="1"/>
              </p:cNvSpPr>
              <p:nvPr/>
            </p:nvSpPr>
            <p:spPr bwMode="auto">
              <a:xfrm>
                <a:off x="1453" y="5538"/>
                <a:ext cx="810" cy="190"/>
              </a:xfrm>
              <a:prstGeom prst="homePlate">
                <a:avLst>
                  <a:gd name="adj" fmla="val 62625"/>
                </a:avLst>
              </a:prstGeom>
              <a:gradFill rotWithShape="1">
                <a:gsLst>
                  <a:gs pos="0">
                    <a:srgbClr val="D4E9F8"/>
                  </a:gs>
                  <a:gs pos="50000">
                    <a:srgbClr val="FFFFFF"/>
                  </a:gs>
                  <a:gs pos="100000">
                    <a:srgbClr val="D4E9F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r>
                  <a:rPr lang="ko-KR" altLang="en-US" sz="1000" dirty="0">
                    <a:solidFill>
                      <a:srgbClr val="000000"/>
                    </a:solidFill>
                    <a:latin typeface="+mn-ea"/>
                    <a:ea typeface="+mn-ea"/>
                  </a:rPr>
                  <a:t>시스템 운영자</a:t>
                </a:r>
              </a:p>
            </p:txBody>
          </p:sp>
        </p:grpSp>
      </p:grpSp>
      <p:sp>
        <p:nvSpPr>
          <p:cNvPr id="170" name="Rectangle 163"/>
          <p:cNvSpPr>
            <a:spLocks noChangeArrowheads="1"/>
          </p:cNvSpPr>
          <p:nvPr/>
        </p:nvSpPr>
        <p:spPr bwMode="auto">
          <a:xfrm>
            <a:off x="754063" y="2856250"/>
            <a:ext cx="2211387" cy="249238"/>
          </a:xfrm>
          <a:prstGeom prst="rect">
            <a:avLst/>
          </a:prstGeom>
          <a:solidFill>
            <a:sysClr val="window" lastClr="FFFFFF"/>
          </a:solidFill>
          <a:ln w="12700" algn="ctr">
            <a:solidFill>
              <a:srgbClr val="588D9A"/>
            </a:solidFill>
            <a:miter lim="800000"/>
            <a:headEnd/>
            <a:tailEnd/>
          </a:ln>
        </p:spPr>
        <p:txBody>
          <a:bodyPr lIns="0" rIns="0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교육훈련 방안</a:t>
            </a:r>
          </a:p>
        </p:txBody>
      </p:sp>
      <p:sp>
        <p:nvSpPr>
          <p:cNvPr id="171" name="Text Box 164"/>
          <p:cNvSpPr txBox="1">
            <a:spLocks noChangeArrowheads="1"/>
          </p:cNvSpPr>
          <p:nvPr/>
        </p:nvSpPr>
        <p:spPr bwMode="auto">
          <a:xfrm>
            <a:off x="3297238" y="7409200"/>
            <a:ext cx="1239837" cy="14234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시스템 관리교육</a:t>
            </a:r>
          </a:p>
        </p:txBody>
      </p:sp>
      <p:sp>
        <p:nvSpPr>
          <p:cNvPr id="172" name="Text Box 165"/>
          <p:cNvSpPr txBox="1">
            <a:spLocks noChangeArrowheads="1"/>
          </p:cNvSpPr>
          <p:nvPr/>
        </p:nvSpPr>
        <p:spPr bwMode="auto">
          <a:xfrm>
            <a:off x="3732213" y="7110750"/>
            <a:ext cx="822325" cy="14234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시스템 소개</a:t>
            </a:r>
          </a:p>
        </p:txBody>
      </p:sp>
      <p:grpSp>
        <p:nvGrpSpPr>
          <p:cNvPr id="173" name="그룹 54"/>
          <p:cNvGrpSpPr>
            <a:grpSpLocks/>
          </p:cNvGrpSpPr>
          <p:nvPr/>
        </p:nvGrpSpPr>
        <p:grpSpPr bwMode="auto">
          <a:xfrm>
            <a:off x="4749800" y="7433013"/>
            <a:ext cx="255588" cy="92075"/>
            <a:chOff x="4600575" y="8091488"/>
            <a:chExt cx="261938" cy="92075"/>
          </a:xfrm>
        </p:grpSpPr>
        <p:sp>
          <p:nvSpPr>
            <p:cNvPr id="174" name="Line 166"/>
            <p:cNvSpPr>
              <a:spLocks noChangeShapeType="1"/>
            </p:cNvSpPr>
            <p:nvPr/>
          </p:nvSpPr>
          <p:spPr bwMode="auto">
            <a:xfrm>
              <a:off x="4686803" y="8137525"/>
              <a:ext cx="91109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prstClr val="black"/>
                </a:solidFill>
                <a:latin typeface="+mn-ea"/>
              </a:endParaRPr>
            </a:p>
          </p:txBody>
        </p:sp>
        <p:pic>
          <p:nvPicPr>
            <p:cNvPr id="175" name="Picture 167" descr="투명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58919" r="72762" b="28645"/>
            <a:stretch>
              <a:fillRect/>
            </a:stretch>
          </p:blipFill>
          <p:spPr bwMode="auto">
            <a:xfrm>
              <a:off x="4600575" y="8091488"/>
              <a:ext cx="936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6" name="Picture 168" descr="투명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58919" r="72762" b="28645"/>
            <a:stretch>
              <a:fillRect/>
            </a:stretch>
          </p:blipFill>
          <p:spPr bwMode="auto">
            <a:xfrm>
              <a:off x="4768850" y="8091488"/>
              <a:ext cx="93663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7" name="Picture 169" descr="투명구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58919" r="72762" b="28645"/>
          <a:stretch>
            <a:fillRect/>
          </a:stretch>
        </p:blipFill>
        <p:spPr bwMode="auto">
          <a:xfrm>
            <a:off x="4629150" y="7125038"/>
            <a:ext cx="92075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8" name="Text Box 170"/>
          <p:cNvSpPr txBox="1">
            <a:spLocks noChangeArrowheads="1"/>
          </p:cNvSpPr>
          <p:nvPr/>
        </p:nvSpPr>
        <p:spPr bwMode="auto">
          <a:xfrm>
            <a:off x="3062288" y="8061663"/>
            <a:ext cx="1430337" cy="14234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시스템 활용 및 운영교육</a:t>
            </a:r>
          </a:p>
        </p:txBody>
      </p:sp>
      <p:sp>
        <p:nvSpPr>
          <p:cNvPr id="179" name="Text Box 171"/>
          <p:cNvSpPr txBox="1">
            <a:spLocks noChangeArrowheads="1"/>
          </p:cNvSpPr>
          <p:nvPr/>
        </p:nvSpPr>
        <p:spPr bwMode="auto">
          <a:xfrm>
            <a:off x="3467100" y="7745750"/>
            <a:ext cx="1069975" cy="14234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구축시스템 소개</a:t>
            </a:r>
          </a:p>
        </p:txBody>
      </p:sp>
      <p:sp>
        <p:nvSpPr>
          <p:cNvPr id="180" name="Text Box 172"/>
          <p:cNvSpPr txBox="1">
            <a:spLocks noChangeArrowheads="1"/>
          </p:cNvSpPr>
          <p:nvPr/>
        </p:nvSpPr>
        <p:spPr bwMode="auto">
          <a:xfrm>
            <a:off x="3467100" y="8444250"/>
            <a:ext cx="1079500" cy="142347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위험대처 교육</a:t>
            </a:r>
          </a:p>
        </p:txBody>
      </p:sp>
      <p:pic>
        <p:nvPicPr>
          <p:cNvPr id="181" name="Picture 174" descr="투명구슬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58919" r="72762" b="28645"/>
          <a:stretch>
            <a:fillRect/>
          </a:stretch>
        </p:blipFill>
        <p:spPr bwMode="auto">
          <a:xfrm>
            <a:off x="4746625" y="8452188"/>
            <a:ext cx="92075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2" name="그룹 53"/>
          <p:cNvGrpSpPr>
            <a:grpSpLocks/>
          </p:cNvGrpSpPr>
          <p:nvPr/>
        </p:nvGrpSpPr>
        <p:grpSpPr bwMode="auto">
          <a:xfrm>
            <a:off x="4835525" y="8452188"/>
            <a:ext cx="171450" cy="90487"/>
            <a:chOff x="4694238" y="9110663"/>
            <a:chExt cx="176212" cy="90487"/>
          </a:xfrm>
        </p:grpSpPr>
        <p:sp>
          <p:nvSpPr>
            <p:cNvPr id="183" name="Line 173"/>
            <p:cNvSpPr>
              <a:spLocks noChangeShapeType="1"/>
            </p:cNvSpPr>
            <p:nvPr/>
          </p:nvSpPr>
          <p:spPr bwMode="auto">
            <a:xfrm>
              <a:off x="4694238" y="9155113"/>
              <a:ext cx="91369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prstClr val="black"/>
                </a:solidFill>
                <a:latin typeface="+mn-ea"/>
              </a:endParaRPr>
            </a:p>
          </p:txBody>
        </p:sp>
        <p:pic>
          <p:nvPicPr>
            <p:cNvPr id="184" name="Picture 175" descr="투명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58919" r="72762" b="28645"/>
            <a:stretch>
              <a:fillRect/>
            </a:stretch>
          </p:blipFill>
          <p:spPr bwMode="auto">
            <a:xfrm>
              <a:off x="4776788" y="9110663"/>
              <a:ext cx="93662" cy="90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5" name="Group 176"/>
          <p:cNvGrpSpPr>
            <a:grpSpLocks/>
          </p:cNvGrpSpPr>
          <p:nvPr/>
        </p:nvGrpSpPr>
        <p:grpSpPr bwMode="auto">
          <a:xfrm>
            <a:off x="4749800" y="8085475"/>
            <a:ext cx="255588" cy="92075"/>
            <a:chOff x="3318" y="5008"/>
            <a:chExt cx="165" cy="52"/>
          </a:xfrm>
        </p:grpSpPr>
        <p:sp>
          <p:nvSpPr>
            <p:cNvPr id="186" name="Line 177"/>
            <p:cNvSpPr>
              <a:spLocks noChangeShapeType="1"/>
            </p:cNvSpPr>
            <p:nvPr/>
          </p:nvSpPr>
          <p:spPr bwMode="auto">
            <a:xfrm>
              <a:off x="3372" y="5034"/>
              <a:ext cx="5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prstClr val="black"/>
                </a:solidFill>
                <a:latin typeface="+mn-ea"/>
              </a:endParaRPr>
            </a:p>
          </p:txBody>
        </p:sp>
        <p:pic>
          <p:nvPicPr>
            <p:cNvPr id="187" name="Picture 178" descr="투명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58919" r="72762" b="28645"/>
            <a:stretch>
              <a:fillRect/>
            </a:stretch>
          </p:blipFill>
          <p:spPr bwMode="auto">
            <a:xfrm>
              <a:off x="3318" y="5008"/>
              <a:ext cx="59" cy="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179" descr="투명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58919" r="72762" b="28645"/>
            <a:stretch>
              <a:fillRect/>
            </a:stretch>
          </p:blipFill>
          <p:spPr bwMode="auto">
            <a:xfrm>
              <a:off x="3424" y="5008"/>
              <a:ext cx="59" cy="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89" name="Picture 180" descr="투명구슬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58919" r="72762" b="28645"/>
          <a:stretch>
            <a:fillRect/>
          </a:stretch>
        </p:blipFill>
        <p:spPr bwMode="auto">
          <a:xfrm>
            <a:off x="4648200" y="7761625"/>
            <a:ext cx="92075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 Box 172"/>
          <p:cNvSpPr txBox="1">
            <a:spLocks noChangeArrowheads="1"/>
          </p:cNvSpPr>
          <p:nvPr/>
        </p:nvSpPr>
        <p:spPr bwMode="auto">
          <a:xfrm>
            <a:off x="3175686" y="8780801"/>
            <a:ext cx="1370914" cy="138499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kern="0" dirty="0" smtClean="0">
                <a:solidFill>
                  <a:prstClr val="black"/>
                </a:solidFill>
                <a:latin typeface="+mn-ea"/>
                <a:ea typeface="+mn-ea"/>
              </a:rPr>
              <a:t>각종 평가 관련 도구 교육</a:t>
            </a:r>
          </a:p>
        </p:txBody>
      </p:sp>
      <p:pic>
        <p:nvPicPr>
          <p:cNvPr id="64" name="Picture 174" descr="투명구슬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58919" r="72762" b="28645"/>
          <a:stretch>
            <a:fillRect/>
          </a:stretch>
        </p:blipFill>
        <p:spPr bwMode="auto">
          <a:xfrm>
            <a:off x="4746625" y="8810987"/>
            <a:ext cx="92075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그룹 53"/>
          <p:cNvGrpSpPr>
            <a:grpSpLocks/>
          </p:cNvGrpSpPr>
          <p:nvPr/>
        </p:nvGrpSpPr>
        <p:grpSpPr bwMode="auto">
          <a:xfrm>
            <a:off x="4835525" y="8810987"/>
            <a:ext cx="171450" cy="90487"/>
            <a:chOff x="4694238" y="9110663"/>
            <a:chExt cx="176212" cy="90487"/>
          </a:xfrm>
        </p:grpSpPr>
        <p:sp>
          <p:nvSpPr>
            <p:cNvPr id="66" name="Line 173"/>
            <p:cNvSpPr>
              <a:spLocks noChangeShapeType="1"/>
            </p:cNvSpPr>
            <p:nvPr/>
          </p:nvSpPr>
          <p:spPr bwMode="auto">
            <a:xfrm>
              <a:off x="4694238" y="9155113"/>
              <a:ext cx="91369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prstClr val="black"/>
                </a:solidFill>
                <a:latin typeface="+mn-ea"/>
              </a:endParaRPr>
            </a:p>
          </p:txBody>
        </p:sp>
        <p:pic>
          <p:nvPicPr>
            <p:cNvPr id="67" name="Picture 175" descr="투명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3" t="58919" r="72762" b="28645"/>
            <a:stretch>
              <a:fillRect/>
            </a:stretch>
          </p:blipFill>
          <p:spPr bwMode="auto">
            <a:xfrm>
              <a:off x="4776788" y="9110663"/>
              <a:ext cx="93662" cy="90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8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교육계획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9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15.</a:t>
            </a:r>
          </a:p>
        </p:txBody>
      </p:sp>
      <p:sp>
        <p:nvSpPr>
          <p:cNvPr id="70" name="Text Box 51"/>
          <p:cNvSpPr txBox="1">
            <a:spLocks noChangeArrowheads="1"/>
          </p:cNvSpPr>
          <p:nvPr/>
        </p:nvSpPr>
        <p:spPr bwMode="auto">
          <a:xfrm>
            <a:off x="6015855" y="466868"/>
            <a:ext cx="7240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15. </a:t>
            </a:r>
            <a:r>
              <a:rPr lang="ko-KR" altLang="en-US" smtClean="0">
                <a:latin typeface="+mn-ea"/>
                <a:ea typeface="+mn-ea"/>
              </a:rPr>
              <a:t>교육계획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54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231986" y="694469"/>
            <a:ext cx="150790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15.3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교육훈련 조직 및 절차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15.3. </a:t>
            </a:r>
            <a:r>
              <a:rPr lang="ko-KR" altLang="en-US" sz="1600" dirty="0" smtClean="0">
                <a:latin typeface="+mn-ea"/>
                <a:ea typeface="+mn-ea"/>
              </a:rPr>
              <a:t>교육훈련 조직 및 절차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 smtClean="0">
                <a:solidFill>
                  <a:srgbClr val="8B8B8B"/>
                </a:solidFill>
                <a:latin typeface="+mn-ea"/>
                <a:ea typeface="+mn-ea"/>
              </a:rPr>
              <a:t>수행사는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효과적인 교육훈련 실시를 위하여 교육 담당자를 선정하고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교육과정 개발과 교육 계획을 수립하여 본 사업에 적합한 교육을 적기에 실시하도록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또한 주관 기관의 프로젝트 추진팀 및 사업수행팀과 공급 업체간 상시적인 협조 관계를 유지하여 계획된 교육이 원활이 이루어질 수 있도록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endParaRPr lang="en-US" altLang="ko-KR" sz="1200" dirty="0">
              <a:solidFill>
                <a:srgbClr val="8B8B8B"/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62128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교육훈련 </a:t>
              </a:r>
              <a:r>
                <a:rPr lang="ko-KR" altLang="en-US" sz="1100" dirty="0" smtClean="0">
                  <a:latin typeface="+mn-ea"/>
                </a:rPr>
                <a:t>조직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18" name="직사각형 58"/>
          <p:cNvSpPr>
            <a:spLocks noChangeArrowheads="1"/>
          </p:cNvSpPr>
          <p:nvPr/>
        </p:nvSpPr>
        <p:spPr bwMode="auto">
          <a:xfrm>
            <a:off x="404813" y="2634411"/>
            <a:ext cx="6048375" cy="260260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63" name="AutoShape 10"/>
          <p:cNvSpPr>
            <a:spLocks noChangeArrowheads="1"/>
          </p:cNvSpPr>
          <p:nvPr/>
        </p:nvSpPr>
        <p:spPr bwMode="auto">
          <a:xfrm>
            <a:off x="4149725" y="2776877"/>
            <a:ext cx="2155825" cy="2667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EAEAEA"/>
            </a:solidFill>
            <a:round/>
            <a:headEnd/>
            <a:tailEnd/>
          </a:ln>
        </p:spPr>
        <p:txBody>
          <a:bodyPr wrap="none" lIns="72000" tIns="45715" rIns="0" bIns="45715" anchor="ctr"/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§"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교육훈련계획의 조정 및 감독</a:t>
            </a:r>
          </a:p>
        </p:txBody>
      </p:sp>
      <p:sp>
        <p:nvSpPr>
          <p:cNvPr id="64" name="AutoShape 11"/>
          <p:cNvSpPr>
            <a:spLocks noChangeArrowheads="1"/>
          </p:cNvSpPr>
          <p:nvPr/>
        </p:nvSpPr>
        <p:spPr bwMode="auto">
          <a:xfrm>
            <a:off x="4149725" y="3178515"/>
            <a:ext cx="2155825" cy="3937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9525">
            <a:solidFill>
              <a:srgbClr val="EAEAEA"/>
            </a:solidFill>
            <a:round/>
            <a:headEnd/>
            <a:tailEnd/>
          </a:ln>
        </p:spPr>
        <p:txBody>
          <a:bodyPr wrap="none" lIns="72000" tIns="45715" rIns="0" bIns="45715" anchor="ctr"/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§"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교육계획 수립 및 교육 집행</a:t>
            </a:r>
            <a:r>
              <a:rPr kumimoji="0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</a:p>
          <a:p>
            <a:pPr>
              <a:buSzPct val="80000"/>
              <a:buFont typeface="Wingdings" panose="05000000000000000000" pitchFamily="2" charset="2"/>
              <a:buChar char="§"/>
            </a:pPr>
            <a:r>
              <a:rPr kumimoji="0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교육 전반에 걸친 지원 활동</a:t>
            </a: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3346450" y="2957852"/>
            <a:ext cx="1588" cy="73977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5715" rIns="0" bIns="45715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66" name="Rectangle 13" descr="안산ITS_Q"/>
          <p:cNvSpPr>
            <a:spLocks noChangeArrowheads="1"/>
          </p:cNvSpPr>
          <p:nvPr/>
        </p:nvSpPr>
        <p:spPr bwMode="auto">
          <a:xfrm>
            <a:off x="2557463" y="2754652"/>
            <a:ext cx="1555750" cy="304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54000" rIns="90000" b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사업책임자</a:t>
            </a:r>
            <a:r>
              <a:rPr lang="en-US" altLang="ko-KR" sz="1200" dirty="0">
                <a:solidFill>
                  <a:srgbClr val="FFFFFF"/>
                </a:solidFill>
                <a:latin typeface="+mn-ea"/>
                <a:ea typeface="+mn-ea"/>
              </a:rPr>
              <a:t>(PM)</a:t>
            </a:r>
          </a:p>
        </p:txBody>
      </p:sp>
      <p:sp>
        <p:nvSpPr>
          <p:cNvPr id="67" name="Rectangle 14" descr="안산ITS_Q"/>
          <p:cNvSpPr>
            <a:spLocks noChangeArrowheads="1"/>
          </p:cNvSpPr>
          <p:nvPr/>
        </p:nvSpPr>
        <p:spPr bwMode="auto">
          <a:xfrm>
            <a:off x="2557463" y="3222965"/>
            <a:ext cx="1555750" cy="3032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54000" rIns="90000" b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교육훈련 지원팀</a:t>
            </a:r>
          </a:p>
        </p:txBody>
      </p:sp>
      <p:sp>
        <p:nvSpPr>
          <p:cNvPr id="68" name="Freeform 15"/>
          <p:cNvSpPr>
            <a:spLocks/>
          </p:cNvSpPr>
          <p:nvPr/>
        </p:nvSpPr>
        <p:spPr bwMode="auto">
          <a:xfrm>
            <a:off x="1243013" y="3696040"/>
            <a:ext cx="4206875" cy="184150"/>
          </a:xfrm>
          <a:custGeom>
            <a:avLst/>
            <a:gdLst>
              <a:gd name="T0" fmla="*/ 0 w 2812"/>
              <a:gd name="T1" fmla="*/ 2147483646 h 136"/>
              <a:gd name="T2" fmla="*/ 0 w 2812"/>
              <a:gd name="T3" fmla="*/ 0 h 136"/>
              <a:gd name="T4" fmla="*/ 2147483646 w 2812"/>
              <a:gd name="T5" fmla="*/ 0 h 136"/>
              <a:gd name="T6" fmla="*/ 2147483646 w 2812"/>
              <a:gd name="T7" fmla="*/ 2147483646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812"/>
              <a:gd name="T13" fmla="*/ 0 h 136"/>
              <a:gd name="T14" fmla="*/ 2812 w 2812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12" h="136">
                <a:moveTo>
                  <a:pt x="0" y="91"/>
                </a:moveTo>
                <a:lnTo>
                  <a:pt x="0" y="0"/>
                </a:lnTo>
                <a:lnTo>
                  <a:pt x="2812" y="0"/>
                </a:lnTo>
                <a:lnTo>
                  <a:pt x="2812" y="136"/>
                </a:lnTo>
              </a:path>
            </a:pathLst>
          </a:cu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5715" rIns="0" bIns="45715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69" name="Freeform 16"/>
          <p:cNvSpPr>
            <a:spLocks/>
          </p:cNvSpPr>
          <p:nvPr/>
        </p:nvSpPr>
        <p:spPr bwMode="auto">
          <a:xfrm>
            <a:off x="2628900" y="3696040"/>
            <a:ext cx="1455738" cy="184150"/>
          </a:xfrm>
          <a:custGeom>
            <a:avLst/>
            <a:gdLst>
              <a:gd name="T0" fmla="*/ 0 w 2812"/>
              <a:gd name="T1" fmla="*/ 2147483646 h 136"/>
              <a:gd name="T2" fmla="*/ 0 w 2812"/>
              <a:gd name="T3" fmla="*/ 0 h 136"/>
              <a:gd name="T4" fmla="*/ 0 w 2812"/>
              <a:gd name="T5" fmla="*/ 0 h 136"/>
              <a:gd name="T6" fmla="*/ 0 w 2812"/>
              <a:gd name="T7" fmla="*/ 2147483646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2812"/>
              <a:gd name="T13" fmla="*/ 0 h 136"/>
              <a:gd name="T14" fmla="*/ 2812 w 2812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12" h="136">
                <a:moveTo>
                  <a:pt x="0" y="91"/>
                </a:moveTo>
                <a:lnTo>
                  <a:pt x="0" y="0"/>
                </a:lnTo>
                <a:lnTo>
                  <a:pt x="2812" y="0"/>
                </a:lnTo>
                <a:lnTo>
                  <a:pt x="2812" y="136"/>
                </a:lnTo>
              </a:path>
            </a:pathLst>
          </a:cu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5715" rIns="0" bIns="45715"/>
          <a:lstStyle/>
          <a:p>
            <a:endParaRPr lang="ko-KR" altLang="en-US" dirty="0">
              <a:latin typeface="+mn-ea"/>
            </a:endParaRPr>
          </a:p>
        </p:txBody>
      </p:sp>
      <p:grpSp>
        <p:nvGrpSpPr>
          <p:cNvPr id="70" name="Group 17"/>
          <p:cNvGrpSpPr>
            <a:grpSpLocks/>
          </p:cNvGrpSpPr>
          <p:nvPr/>
        </p:nvGrpSpPr>
        <p:grpSpPr bwMode="auto">
          <a:xfrm>
            <a:off x="596900" y="3777002"/>
            <a:ext cx="5481638" cy="1314450"/>
            <a:chOff x="322" y="2685"/>
            <a:chExt cx="3664" cy="929"/>
          </a:xfrm>
        </p:grpSpPr>
        <p:grpSp>
          <p:nvGrpSpPr>
            <p:cNvPr id="71" name="Group 18"/>
            <p:cNvGrpSpPr>
              <a:grpSpLocks/>
            </p:cNvGrpSpPr>
            <p:nvPr/>
          </p:nvGrpSpPr>
          <p:grpSpPr bwMode="auto">
            <a:xfrm>
              <a:off x="322" y="2685"/>
              <a:ext cx="3664" cy="214"/>
              <a:chOff x="334" y="2629"/>
              <a:chExt cx="3784" cy="270"/>
            </a:xfrm>
          </p:grpSpPr>
          <p:sp>
            <p:nvSpPr>
              <p:cNvPr id="76" name="Rectangle 19" descr="안산ITS_b"/>
              <p:cNvSpPr>
                <a:spLocks noChangeArrowheads="1"/>
              </p:cNvSpPr>
              <p:nvPr/>
            </p:nvSpPr>
            <p:spPr bwMode="auto">
              <a:xfrm>
                <a:off x="334" y="2629"/>
                <a:ext cx="896" cy="270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54000" rIns="90000" bIns="540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2" name="Rectangle 20" descr="안산ITS_b"/>
              <p:cNvSpPr>
                <a:spLocks noChangeArrowheads="1"/>
              </p:cNvSpPr>
              <p:nvPr/>
            </p:nvSpPr>
            <p:spPr bwMode="auto">
              <a:xfrm>
                <a:off x="1296" y="2629"/>
                <a:ext cx="896" cy="270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54000" rIns="90000" bIns="540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3" name="Rectangle 21" descr="안산ITS_b"/>
              <p:cNvSpPr>
                <a:spLocks noChangeArrowheads="1"/>
              </p:cNvSpPr>
              <p:nvPr/>
            </p:nvSpPr>
            <p:spPr bwMode="auto">
              <a:xfrm>
                <a:off x="2259" y="2629"/>
                <a:ext cx="896" cy="270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54000" rIns="90000" bIns="540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4" name="Rectangle 22" descr="안산ITS_b"/>
              <p:cNvSpPr>
                <a:spLocks noChangeArrowheads="1"/>
              </p:cNvSpPr>
              <p:nvPr/>
            </p:nvSpPr>
            <p:spPr bwMode="auto">
              <a:xfrm>
                <a:off x="3222" y="2629"/>
                <a:ext cx="896" cy="270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54000" rIns="90000" bIns="54000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SzPct val="80000"/>
                </a:pPr>
                <a:endParaRPr lang="ko-KR" altLang="ko-KR" sz="8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72" name="Rectangle 23"/>
            <p:cNvSpPr>
              <a:spLocks noChangeArrowheads="1"/>
            </p:cNvSpPr>
            <p:nvPr/>
          </p:nvSpPr>
          <p:spPr bwMode="auto">
            <a:xfrm>
              <a:off x="330" y="2925"/>
              <a:ext cx="854" cy="6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0" tIns="45715" rIns="0" bIns="45715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73" name="Rectangle 24"/>
            <p:cNvSpPr>
              <a:spLocks noChangeArrowheads="1"/>
            </p:cNvSpPr>
            <p:nvPr/>
          </p:nvSpPr>
          <p:spPr bwMode="auto">
            <a:xfrm>
              <a:off x="1260" y="2926"/>
              <a:ext cx="854" cy="6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0" tIns="45715" rIns="0" bIns="45715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74" name="Rectangle 25"/>
            <p:cNvSpPr>
              <a:spLocks noChangeArrowheads="1"/>
            </p:cNvSpPr>
            <p:nvPr/>
          </p:nvSpPr>
          <p:spPr bwMode="auto">
            <a:xfrm>
              <a:off x="2190" y="2926"/>
              <a:ext cx="854" cy="6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0" tIns="45715" rIns="0" bIns="45715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75" name="Rectangle 26"/>
            <p:cNvSpPr>
              <a:spLocks noChangeArrowheads="1"/>
            </p:cNvSpPr>
            <p:nvPr/>
          </p:nvSpPr>
          <p:spPr bwMode="auto">
            <a:xfrm>
              <a:off x="3126" y="2926"/>
              <a:ext cx="854" cy="6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99CC"/>
              </a:solidFill>
              <a:miter lim="800000"/>
              <a:headEnd/>
              <a:tailEnd/>
            </a:ln>
          </p:spPr>
          <p:txBody>
            <a:bodyPr wrap="none" lIns="0" tIns="45715" rIns="0" bIns="45715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85" name="AutoShape 27"/>
          <p:cNvSpPr>
            <a:spLocks noChangeArrowheads="1"/>
          </p:cNvSpPr>
          <p:nvPr/>
        </p:nvSpPr>
        <p:spPr bwMode="auto">
          <a:xfrm>
            <a:off x="731838" y="3754777"/>
            <a:ext cx="1017587" cy="3079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30000"/>
              </a:lnSpc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시스템 개발부문</a:t>
            </a:r>
          </a:p>
        </p:txBody>
      </p:sp>
      <p:sp>
        <p:nvSpPr>
          <p:cNvPr id="86" name="AutoShape 28"/>
          <p:cNvSpPr>
            <a:spLocks noChangeArrowheads="1"/>
          </p:cNvSpPr>
          <p:nvPr/>
        </p:nvSpPr>
        <p:spPr bwMode="auto">
          <a:xfrm>
            <a:off x="2135188" y="3754777"/>
            <a:ext cx="1017587" cy="3079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30000"/>
              </a:lnSpc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전문교육 조직</a:t>
            </a:r>
          </a:p>
        </p:txBody>
      </p:sp>
      <p:sp>
        <p:nvSpPr>
          <p:cNvPr id="87" name="AutoShape 29"/>
          <p:cNvSpPr>
            <a:spLocks noChangeArrowheads="1"/>
          </p:cNvSpPr>
          <p:nvPr/>
        </p:nvSpPr>
        <p:spPr bwMode="auto">
          <a:xfrm>
            <a:off x="3521075" y="3762715"/>
            <a:ext cx="1019175" cy="3079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공급업체</a:t>
            </a:r>
          </a:p>
        </p:txBody>
      </p:sp>
      <p:sp>
        <p:nvSpPr>
          <p:cNvPr id="88" name="AutoShape 30"/>
          <p:cNvSpPr>
            <a:spLocks noChangeArrowheads="1"/>
          </p:cNvSpPr>
          <p:nvPr/>
        </p:nvSpPr>
        <p:spPr bwMode="auto">
          <a:xfrm>
            <a:off x="4933950" y="3754777"/>
            <a:ext cx="1000125" cy="3079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기술지원 부문</a:t>
            </a:r>
          </a:p>
        </p:txBody>
      </p: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623888" y="4127840"/>
            <a:ext cx="1252537" cy="7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5" rIns="0" bIns="45715">
            <a:spAutoFit/>
          </a:bodyPr>
          <a:lstStyle>
            <a:lvl1pPr marL="173038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시스템 개발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운영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지침서 작성 및 교육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사용자 매뉴얼 작성 및 교육</a:t>
            </a:r>
          </a:p>
        </p:txBody>
      </p:sp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2014538" y="4118315"/>
            <a:ext cx="126682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5" rIns="0" bIns="45715">
            <a:spAutoFit/>
          </a:bodyPr>
          <a:lstStyle>
            <a:lvl1pPr marL="173038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전반적 교육 체계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에 대한 지원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사용자 별 다양한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프로그램 준비</a:t>
            </a:r>
          </a:p>
        </p:txBody>
      </p:sp>
      <p:sp>
        <p:nvSpPr>
          <p:cNvPr id="91" name="Text Box 33"/>
          <p:cNvSpPr txBox="1">
            <a:spLocks noChangeArrowheads="1"/>
          </p:cNvSpPr>
          <p:nvPr/>
        </p:nvSpPr>
        <p:spPr bwMode="auto">
          <a:xfrm>
            <a:off x="3405188" y="4113552"/>
            <a:ext cx="121602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5" rIns="0" bIns="45715">
            <a:spAutoFit/>
          </a:bodyPr>
          <a:lstStyle>
            <a:lvl1pPr marL="173038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공급 제품에 대한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교육교재 제공 및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교육</a:t>
            </a:r>
          </a:p>
        </p:txBody>
      </p:sp>
      <p:sp>
        <p:nvSpPr>
          <p:cNvPr id="92" name="Text Box 34"/>
          <p:cNvSpPr txBox="1">
            <a:spLocks noChangeArrowheads="1"/>
          </p:cNvSpPr>
          <p:nvPr/>
        </p:nvSpPr>
        <p:spPr bwMode="auto">
          <a:xfrm>
            <a:off x="4806950" y="4113552"/>
            <a:ext cx="1262063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5715" rIns="0" bIns="45715">
            <a:spAutoFit/>
          </a:bodyPr>
          <a:lstStyle>
            <a:lvl1pPr marL="173038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최신 정보기술에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대한 자료 제공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및 교육</a:t>
            </a:r>
          </a:p>
        </p:txBody>
      </p:sp>
      <p:grpSp>
        <p:nvGrpSpPr>
          <p:cNvPr id="93" name="그룹 92"/>
          <p:cNvGrpSpPr/>
          <p:nvPr/>
        </p:nvGrpSpPr>
        <p:grpSpPr>
          <a:xfrm>
            <a:off x="404812" y="5375041"/>
            <a:ext cx="6048375" cy="228610"/>
            <a:chOff x="404813" y="1878221"/>
            <a:chExt cx="6048375" cy="228610"/>
          </a:xfrm>
        </p:grpSpPr>
        <p:grpSp>
          <p:nvGrpSpPr>
            <p:cNvPr id="94" name="그룹 93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96" name="그룹 95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20" name="오각형 119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21" name="오각형 120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97" name="직사각형 96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19" name="직사각형 118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95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교육훈련 </a:t>
              </a:r>
              <a:r>
                <a:rPr lang="ko-KR" altLang="en-US" sz="1100" dirty="0" smtClean="0">
                  <a:latin typeface="+mn-ea"/>
                </a:rPr>
                <a:t>절차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202" name="Group 324"/>
          <p:cNvGraphicFramePr>
            <a:graphicFrameLocks noGrp="1"/>
          </p:cNvGraphicFramePr>
          <p:nvPr>
            <p:extLst/>
          </p:nvPr>
        </p:nvGraphicFramePr>
        <p:xfrm>
          <a:off x="404812" y="5749925"/>
          <a:ext cx="6048375" cy="3640138"/>
        </p:xfrm>
        <a:graphic>
          <a:graphicData uri="http://schemas.openxmlformats.org/drawingml/2006/table">
            <a:tbl>
              <a:tblPr/>
              <a:tblGrid>
                <a:gridCol w="686062"/>
                <a:gridCol w="1984653"/>
                <a:gridCol w="1607832"/>
                <a:gridCol w="1769828"/>
              </a:tblGrid>
              <a:tr h="3050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절차</a:t>
                      </a:r>
                    </a:p>
                  </a:txBody>
                  <a:tcPr marL="0" marR="0" marT="51271" marB="5127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수행사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51271" marB="5127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</a:txBody>
                  <a:tcPr marL="0" marR="0" marT="51271" marB="5127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8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방법</a:t>
                      </a:r>
                    </a:p>
                  </a:txBody>
                  <a:tcPr marL="0" marR="0" marT="51271" marB="5127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70974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</a:t>
                      </a:r>
                    </a:p>
                  </a:txBody>
                  <a:tcPr marL="0" marR="0" marT="40285" marB="4394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21974" marB="36623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21974" marB="36623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교육대상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일정 등을 한국저작권위원회와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협의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교육훈련계획서 작성</a:t>
                      </a:r>
                    </a:p>
                  </a:txBody>
                  <a:tcPr marL="46800" marR="18000" marT="21974" marB="36623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957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준비</a:t>
                      </a:r>
                    </a:p>
                  </a:txBody>
                  <a:tcPr marL="0" marR="0" marT="40285" marB="4394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교재작성 및 적절한 장소를 선정하여 교육환경 준비 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교육교재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CD)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제작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대상요원에게 교육    참석요청 공문 발송</a:t>
                      </a:r>
                    </a:p>
                  </a:txBody>
                  <a:tcPr marL="46800" marR="18000" marT="21974" marB="36623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5471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실행</a:t>
                      </a:r>
                    </a:p>
                  </a:txBody>
                  <a:tcPr marL="0" marR="0" marT="40285" marB="4394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교육실시 전에 대상자 확인 및 교재 배포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강의 및 실습으로 교육 실시</a:t>
                      </a:r>
                    </a:p>
                  </a:txBody>
                  <a:tcPr marL="46800" marR="18000" marT="21974" marB="36623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17485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</a:t>
                      </a:r>
                    </a:p>
                  </a:txBody>
                  <a:tcPr marL="0" marR="0" marT="40285" marB="43948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교육과목별로 교육평가 자료를 한국저작권위원회와 협의하여 작성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>
                            <a:lumMod val="50000"/>
                          </a:schemeClr>
                        </a:buClr>
                        <a:buSzPct val="90000"/>
                        <a:buFont typeface="Wingdings 2" pitchFamily="18" charset="2"/>
                        <a:buChar char="¡"/>
                        <a:tabLst>
                          <a:tab pos="238125" algn="l"/>
                        </a:tabLst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교육에 대한 이해도를 평가 및 분석하여 수준 미달자는  한국저작권위원회와 협의하여 재교육 실시</a:t>
                      </a:r>
                    </a:p>
                  </a:txBody>
                  <a:tcPr marL="46800" marR="18000" marT="21974" marB="36623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03" name="Group 264"/>
          <p:cNvGrpSpPr>
            <a:grpSpLocks/>
          </p:cNvGrpSpPr>
          <p:nvPr/>
        </p:nvGrpSpPr>
        <p:grpSpPr bwMode="auto">
          <a:xfrm>
            <a:off x="1519238" y="6126163"/>
            <a:ext cx="2974975" cy="2870200"/>
            <a:chOff x="937" y="3724"/>
            <a:chExt cx="1874" cy="1955"/>
          </a:xfrm>
        </p:grpSpPr>
        <p:sp>
          <p:nvSpPr>
            <p:cNvPr id="204" name="Rectangle 265"/>
            <p:cNvSpPr>
              <a:spLocks noChangeArrowheads="1"/>
            </p:cNvSpPr>
            <p:nvPr/>
          </p:nvSpPr>
          <p:spPr bwMode="auto">
            <a:xfrm>
              <a:off x="959" y="3724"/>
              <a:ext cx="749" cy="237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교육훈련 </a:t>
              </a:r>
            </a:p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계획수립</a:t>
              </a:r>
            </a:p>
          </p:txBody>
        </p:sp>
        <p:sp>
          <p:nvSpPr>
            <p:cNvPr id="205" name="Rectangle 266"/>
            <p:cNvSpPr>
              <a:spLocks noChangeArrowheads="1"/>
            </p:cNvSpPr>
            <p:nvPr/>
          </p:nvSpPr>
          <p:spPr bwMode="auto">
            <a:xfrm>
              <a:off x="959" y="4776"/>
              <a:ext cx="749" cy="129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교육실시</a:t>
              </a:r>
            </a:p>
          </p:txBody>
        </p:sp>
        <p:sp>
          <p:nvSpPr>
            <p:cNvPr id="206" name="Rectangle 267"/>
            <p:cNvSpPr>
              <a:spLocks noChangeArrowheads="1"/>
            </p:cNvSpPr>
            <p:nvPr/>
          </p:nvSpPr>
          <p:spPr bwMode="auto">
            <a:xfrm>
              <a:off x="959" y="4344"/>
              <a:ext cx="749" cy="13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교육환경 점검</a:t>
              </a:r>
            </a:p>
          </p:txBody>
        </p:sp>
        <p:sp>
          <p:nvSpPr>
            <p:cNvPr id="207" name="Rectangle 268"/>
            <p:cNvSpPr>
              <a:spLocks noChangeArrowheads="1"/>
            </p:cNvSpPr>
            <p:nvPr/>
          </p:nvSpPr>
          <p:spPr bwMode="auto">
            <a:xfrm>
              <a:off x="959" y="5261"/>
              <a:ext cx="749" cy="13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평가 및 분석 </a:t>
              </a:r>
            </a:p>
          </p:txBody>
        </p:sp>
        <p:sp>
          <p:nvSpPr>
            <p:cNvPr id="208" name="Text Box 269"/>
            <p:cNvSpPr txBox="1">
              <a:spLocks noChangeArrowheads="1"/>
            </p:cNvSpPr>
            <p:nvPr/>
          </p:nvSpPr>
          <p:spPr bwMode="auto">
            <a:xfrm>
              <a:off x="1142" y="4071"/>
              <a:ext cx="395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/>
              <a:r>
                <a:rPr lang="ko-KR" altLang="en-US" sz="1000" dirty="0">
                  <a:solidFill>
                    <a:srgbClr val="0000FF"/>
                  </a:solidFill>
                  <a:latin typeface="+mn-ea"/>
                  <a:ea typeface="+mn-ea"/>
                </a:rPr>
                <a:t>보고 및 협의</a:t>
              </a:r>
            </a:p>
          </p:txBody>
        </p:sp>
        <p:sp>
          <p:nvSpPr>
            <p:cNvPr id="209" name="Rectangle 270"/>
            <p:cNvSpPr>
              <a:spLocks noChangeArrowheads="1"/>
            </p:cNvSpPr>
            <p:nvPr/>
          </p:nvSpPr>
          <p:spPr bwMode="auto">
            <a:xfrm>
              <a:off x="2063" y="5551"/>
              <a:ext cx="748" cy="128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종 료 </a:t>
              </a:r>
            </a:p>
          </p:txBody>
        </p:sp>
        <p:sp>
          <p:nvSpPr>
            <p:cNvPr id="210" name="Text Box 271"/>
            <p:cNvSpPr txBox="1">
              <a:spLocks noChangeArrowheads="1"/>
            </p:cNvSpPr>
            <p:nvPr/>
          </p:nvSpPr>
          <p:spPr bwMode="auto">
            <a:xfrm>
              <a:off x="1785" y="5182"/>
              <a:ext cx="287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/>
              <a:r>
                <a:rPr lang="ko-KR" altLang="en-US" sz="1000" dirty="0">
                  <a:solidFill>
                    <a:srgbClr val="0000FF"/>
                  </a:solidFill>
                  <a:latin typeface="+mn-ea"/>
                  <a:ea typeface="+mn-ea"/>
                </a:rPr>
                <a:t>결과보고</a:t>
              </a:r>
            </a:p>
          </p:txBody>
        </p:sp>
        <p:sp>
          <p:nvSpPr>
            <p:cNvPr id="211" name="Rectangle 272"/>
            <p:cNvSpPr>
              <a:spLocks noChangeArrowheads="1"/>
            </p:cNvSpPr>
            <p:nvPr/>
          </p:nvSpPr>
          <p:spPr bwMode="auto">
            <a:xfrm>
              <a:off x="2062" y="4344"/>
              <a:ext cx="747" cy="13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교육소집</a:t>
              </a:r>
            </a:p>
          </p:txBody>
        </p:sp>
        <p:sp>
          <p:nvSpPr>
            <p:cNvPr id="212" name="Rectangle 273"/>
            <p:cNvSpPr>
              <a:spLocks noChangeArrowheads="1"/>
            </p:cNvSpPr>
            <p:nvPr/>
          </p:nvSpPr>
          <p:spPr bwMode="auto">
            <a:xfrm>
              <a:off x="2062" y="4776"/>
              <a:ext cx="747" cy="129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0" r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교육수강</a:t>
              </a:r>
            </a:p>
          </p:txBody>
        </p:sp>
        <p:sp>
          <p:nvSpPr>
            <p:cNvPr id="213" name="Text Box 274"/>
            <p:cNvSpPr txBox="1">
              <a:spLocks noChangeArrowheads="1"/>
            </p:cNvSpPr>
            <p:nvPr/>
          </p:nvSpPr>
          <p:spPr bwMode="auto">
            <a:xfrm>
              <a:off x="2480" y="4200"/>
              <a:ext cx="287" cy="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/>
              <a:r>
                <a:rPr lang="ko-KR" altLang="en-US" sz="1000" dirty="0">
                  <a:solidFill>
                    <a:srgbClr val="0000FF"/>
                  </a:solidFill>
                  <a:latin typeface="+mn-ea"/>
                  <a:ea typeface="+mn-ea"/>
                </a:rPr>
                <a:t>참석요청</a:t>
              </a:r>
            </a:p>
          </p:txBody>
        </p:sp>
        <p:cxnSp>
          <p:nvCxnSpPr>
            <p:cNvPr id="214" name="AutoShape 275"/>
            <p:cNvCxnSpPr>
              <a:cxnSpLocks noChangeShapeType="1"/>
              <a:stCxn id="204" idx="2"/>
            </p:cNvCxnSpPr>
            <p:nvPr/>
          </p:nvCxnSpPr>
          <p:spPr bwMode="auto">
            <a:xfrm rot="16200000" flipH="1">
              <a:off x="1789" y="3505"/>
              <a:ext cx="78" cy="987"/>
            </a:xfrm>
            <a:prstGeom prst="bentConnector2">
              <a:avLst/>
            </a:prstGeom>
            <a:noFill/>
            <a:ln w="3175">
              <a:solidFill>
                <a:srgbClr val="4D4D4D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" name="AutoShape 276"/>
            <p:cNvCxnSpPr>
              <a:cxnSpLocks noChangeShapeType="1"/>
            </p:cNvCxnSpPr>
            <p:nvPr/>
          </p:nvCxnSpPr>
          <p:spPr bwMode="auto">
            <a:xfrm rot="10800000" flipH="1">
              <a:off x="937" y="3842"/>
              <a:ext cx="1" cy="1485"/>
            </a:xfrm>
            <a:prstGeom prst="bentConnector3">
              <a:avLst>
                <a:gd name="adj1" fmla="val -14400005"/>
              </a:avLst>
            </a:prstGeom>
            <a:noFill/>
            <a:ln w="3175">
              <a:solidFill>
                <a:srgbClr val="4D4D4D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" name="AutoShape 277"/>
            <p:cNvCxnSpPr>
              <a:cxnSpLocks noChangeShapeType="1"/>
              <a:endCxn id="211" idx="0"/>
            </p:cNvCxnSpPr>
            <p:nvPr/>
          </p:nvCxnSpPr>
          <p:spPr bwMode="auto">
            <a:xfrm rot="5400000">
              <a:off x="2343" y="4252"/>
              <a:ext cx="185" cy="0"/>
            </a:xfrm>
            <a:prstGeom prst="straightConnector1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7" name="AutoShape 278"/>
            <p:cNvCxnSpPr>
              <a:cxnSpLocks noChangeShapeType="1"/>
            </p:cNvCxnSpPr>
            <p:nvPr/>
          </p:nvCxnSpPr>
          <p:spPr bwMode="auto">
            <a:xfrm rot="10800000" flipV="1">
              <a:off x="1278" y="4212"/>
              <a:ext cx="1157" cy="132"/>
            </a:xfrm>
            <a:prstGeom prst="bentConnector2">
              <a:avLst/>
            </a:prstGeom>
            <a:noFill/>
            <a:ln w="3175">
              <a:solidFill>
                <a:srgbClr val="4D4D4D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8" name="AutoShape 279"/>
            <p:cNvCxnSpPr>
              <a:cxnSpLocks noChangeShapeType="1"/>
              <a:stCxn id="206" idx="2"/>
              <a:endCxn id="205" idx="0"/>
            </p:cNvCxnSpPr>
            <p:nvPr/>
          </p:nvCxnSpPr>
          <p:spPr bwMode="auto">
            <a:xfrm>
              <a:off x="1334" y="4476"/>
              <a:ext cx="0" cy="300"/>
            </a:xfrm>
            <a:prstGeom prst="straightConnector1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AutoShape 280"/>
            <p:cNvCxnSpPr>
              <a:cxnSpLocks noChangeShapeType="1"/>
              <a:stCxn id="211" idx="2"/>
              <a:endCxn id="212" idx="0"/>
            </p:cNvCxnSpPr>
            <p:nvPr/>
          </p:nvCxnSpPr>
          <p:spPr bwMode="auto">
            <a:xfrm rot="5400000">
              <a:off x="2285" y="4626"/>
              <a:ext cx="301" cy="0"/>
            </a:xfrm>
            <a:prstGeom prst="straightConnector1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0" name="AutoShape 281"/>
            <p:cNvCxnSpPr>
              <a:cxnSpLocks noChangeShapeType="1"/>
              <a:stCxn id="207" idx="3"/>
            </p:cNvCxnSpPr>
            <p:nvPr/>
          </p:nvCxnSpPr>
          <p:spPr bwMode="auto">
            <a:xfrm>
              <a:off x="1708" y="5327"/>
              <a:ext cx="613" cy="2"/>
            </a:xfrm>
            <a:prstGeom prst="bentConnector3">
              <a:avLst>
                <a:gd name="adj1" fmla="val 49917"/>
              </a:avLst>
            </a:prstGeom>
            <a:noFill/>
            <a:ln w="3175">
              <a:solidFill>
                <a:srgbClr val="4D4D4D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1" name="AutoShape 282"/>
            <p:cNvCxnSpPr>
              <a:cxnSpLocks noChangeShapeType="1"/>
              <a:endCxn id="209" idx="0"/>
            </p:cNvCxnSpPr>
            <p:nvPr/>
          </p:nvCxnSpPr>
          <p:spPr bwMode="auto">
            <a:xfrm rot="16200000" flipH="1">
              <a:off x="2386" y="5500"/>
              <a:ext cx="101" cy="1"/>
            </a:xfrm>
            <a:prstGeom prst="bentConnector3">
              <a:avLst>
                <a:gd name="adj1" fmla="val 49505"/>
              </a:avLst>
            </a:prstGeom>
            <a:noFill/>
            <a:ln w="3175">
              <a:solidFill>
                <a:srgbClr val="4D4D4D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2" name="Text Box 283"/>
            <p:cNvSpPr txBox="1">
              <a:spLocks noChangeArrowheads="1"/>
            </p:cNvSpPr>
            <p:nvPr/>
          </p:nvSpPr>
          <p:spPr bwMode="auto">
            <a:xfrm>
              <a:off x="1084" y="5406"/>
              <a:ext cx="43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/>
              <a:r>
                <a:rPr lang="ko-KR" altLang="en-US" sz="1000" dirty="0">
                  <a:solidFill>
                    <a:srgbClr val="0000FF"/>
                  </a:solidFill>
                  <a:latin typeface="+mn-ea"/>
                  <a:ea typeface="+mn-ea"/>
                </a:rPr>
                <a:t>차기교육훈련</a:t>
              </a:r>
            </a:p>
            <a:p>
              <a:pPr algn="ctr" eaLnBrk="1" fontAlgn="ctr" hangingPunct="1"/>
              <a:r>
                <a:rPr lang="ko-KR" altLang="en-US" sz="1000" dirty="0">
                  <a:solidFill>
                    <a:srgbClr val="0000FF"/>
                  </a:solidFill>
                  <a:latin typeface="+mn-ea"/>
                  <a:ea typeface="+mn-ea"/>
                </a:rPr>
                <a:t>계획에  반영</a:t>
              </a:r>
            </a:p>
          </p:txBody>
        </p:sp>
        <p:cxnSp>
          <p:nvCxnSpPr>
            <p:cNvPr id="223" name="AutoShape 284"/>
            <p:cNvCxnSpPr>
              <a:cxnSpLocks noChangeShapeType="1"/>
              <a:stCxn id="212" idx="2"/>
              <a:endCxn id="207" idx="0"/>
            </p:cNvCxnSpPr>
            <p:nvPr/>
          </p:nvCxnSpPr>
          <p:spPr bwMode="auto">
            <a:xfrm rot="5400000">
              <a:off x="1707" y="4532"/>
              <a:ext cx="356" cy="1102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rgbClr val="4D4D4D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24" name="Group 285"/>
            <p:cNvGrpSpPr>
              <a:grpSpLocks/>
            </p:cNvGrpSpPr>
            <p:nvPr/>
          </p:nvGrpSpPr>
          <p:grpSpPr bwMode="auto">
            <a:xfrm>
              <a:off x="2137" y="3915"/>
              <a:ext cx="598" cy="243"/>
              <a:chOff x="2842" y="5136"/>
              <a:chExt cx="912" cy="336"/>
            </a:xfrm>
          </p:grpSpPr>
          <p:pic>
            <p:nvPicPr>
              <p:cNvPr id="228" name="Picture 286" descr="마름모"/>
              <p:cNvPicPr>
                <a:picLocks noChangeAspect="1" noChangeArrowheads="1"/>
              </p:cNvPicPr>
              <p:nvPr/>
            </p:nvPicPr>
            <p:blipFill>
              <a:blip r:embed="rId4">
                <a:lum bright="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2" y="5136"/>
                <a:ext cx="91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9" name="Rectangle 287"/>
              <p:cNvSpPr>
                <a:spLocks noChangeArrowheads="1"/>
              </p:cNvSpPr>
              <p:nvPr/>
            </p:nvSpPr>
            <p:spPr bwMode="auto">
              <a:xfrm>
                <a:off x="3007" y="5142"/>
                <a:ext cx="60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/>
                <a:r>
                  <a:rPr lang="ko-KR" altLang="en-US" sz="1000" dirty="0">
                    <a:solidFill>
                      <a:srgbClr val="4D4D4D"/>
                    </a:solidFill>
                    <a:latin typeface="+mn-ea"/>
                    <a:ea typeface="+mn-ea"/>
                  </a:rPr>
                  <a:t>조정 및 승인</a:t>
                </a:r>
              </a:p>
            </p:txBody>
          </p:sp>
        </p:grpSp>
        <p:grpSp>
          <p:nvGrpSpPr>
            <p:cNvPr id="225" name="Group 288"/>
            <p:cNvGrpSpPr>
              <a:grpSpLocks/>
            </p:cNvGrpSpPr>
            <p:nvPr/>
          </p:nvGrpSpPr>
          <p:grpSpPr bwMode="auto">
            <a:xfrm>
              <a:off x="2137" y="5207"/>
              <a:ext cx="598" cy="243"/>
              <a:chOff x="2842" y="5136"/>
              <a:chExt cx="912" cy="336"/>
            </a:xfrm>
          </p:grpSpPr>
          <p:pic>
            <p:nvPicPr>
              <p:cNvPr id="226" name="Picture 289" descr="마름모"/>
              <p:cNvPicPr>
                <a:picLocks noChangeAspect="1" noChangeArrowheads="1"/>
              </p:cNvPicPr>
              <p:nvPr/>
            </p:nvPicPr>
            <p:blipFill>
              <a:blip r:embed="rId4">
                <a:lum bright="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42" y="5136"/>
                <a:ext cx="91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7" name="Rectangle 290"/>
              <p:cNvSpPr>
                <a:spLocks noChangeArrowheads="1"/>
              </p:cNvSpPr>
              <p:nvPr/>
            </p:nvSpPr>
            <p:spPr bwMode="auto">
              <a:xfrm>
                <a:off x="3007" y="5165"/>
                <a:ext cx="60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/>
                <a:r>
                  <a:rPr lang="ko-KR" altLang="en-US" sz="1000" dirty="0">
                    <a:solidFill>
                      <a:srgbClr val="4D4D4D"/>
                    </a:solidFill>
                    <a:latin typeface="+mn-ea"/>
                    <a:ea typeface="+mn-ea"/>
                  </a:rPr>
                  <a:t>평가 및 승인</a:t>
                </a:r>
              </a:p>
            </p:txBody>
          </p:sp>
        </p:grpSp>
      </p:grpSp>
      <p:sp>
        <p:nvSpPr>
          <p:cNvPr id="98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교육계획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9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15.</a:t>
            </a:r>
          </a:p>
        </p:txBody>
      </p:sp>
      <p:sp>
        <p:nvSpPr>
          <p:cNvPr id="100" name="Text Box 51"/>
          <p:cNvSpPr txBox="1">
            <a:spLocks noChangeArrowheads="1"/>
          </p:cNvSpPr>
          <p:nvPr/>
        </p:nvSpPr>
        <p:spPr bwMode="auto">
          <a:xfrm>
            <a:off x="6015855" y="466868"/>
            <a:ext cx="7240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15. </a:t>
            </a:r>
            <a:r>
              <a:rPr lang="ko-KR" altLang="en-US" smtClean="0">
                <a:latin typeface="+mn-ea"/>
                <a:ea typeface="+mn-ea"/>
              </a:rPr>
              <a:t>교육계획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38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631134" y="694469"/>
            <a:ext cx="110876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15.4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교육훈련 내용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3.4. </a:t>
            </a:r>
            <a:r>
              <a:rPr lang="ko-KR" altLang="en-US" sz="1600" dirty="0" smtClean="0">
                <a:latin typeface="+mn-ea"/>
                <a:ea typeface="+mn-ea"/>
              </a:rPr>
              <a:t>교육훈련 내용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본 </a:t>
            </a:r>
            <a:r>
              <a:rPr lang="ko-KR" altLang="en-US" sz="1200" dirty="0" err="1" smtClean="0">
                <a:solidFill>
                  <a:srgbClr val="8B8B8B"/>
                </a:solidFill>
                <a:latin typeface="+mn-ea"/>
                <a:ea typeface="+mn-ea"/>
              </a:rPr>
              <a:t>수행사는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관리자를 위한 교육을 한국저작권위원회와 협의하여 결정하며 기본적으로 사업 소개를 비롯하여 구축시스템에 대한 관리 등을 실시합니다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6285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교육훈련 </a:t>
              </a:r>
              <a:r>
                <a:rPr lang="ko-KR" altLang="en-US" sz="1100" dirty="0" smtClean="0">
                  <a:latin typeface="+mn-ea"/>
                </a:rPr>
                <a:t>내용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98" name="Group 197"/>
          <p:cNvGraphicFramePr>
            <a:graphicFrameLocks noGrp="1"/>
          </p:cNvGraphicFramePr>
          <p:nvPr>
            <p:extLst/>
          </p:nvPr>
        </p:nvGraphicFramePr>
        <p:xfrm>
          <a:off x="404813" y="2556567"/>
          <a:ext cx="6048375" cy="6859521"/>
        </p:xfrm>
        <a:graphic>
          <a:graphicData uri="http://schemas.openxmlformats.org/drawingml/2006/table">
            <a:tbl>
              <a:tblPr/>
              <a:tblGrid>
                <a:gridCol w="503907"/>
                <a:gridCol w="936105"/>
                <a:gridCol w="2376338"/>
                <a:gridCol w="792013"/>
                <a:gridCol w="576064"/>
                <a:gridCol w="863948"/>
              </a:tblGrid>
              <a:tr h="3032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교육과목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교육내용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인원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52199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소개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소개</a:t>
                      </a:r>
                    </a:p>
                  </a:txBody>
                  <a:tcPr marL="57150" marR="57150" marT="45729" marB="4572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협의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요청 시 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추가교육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실시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331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활용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활용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시스템 작동 및 운영 실습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솔루션 및 소프트웨어별 커스터마이징 방법 및 운영 교육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응용 어플리케이션 운영 및 개발 방법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기능 개선 사항에 대한 교육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사업관리시스템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7150" marR="57150" marT="45729" marB="4572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협의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5318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운영교육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운영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각종 솔루션을 포함한 소프트웨어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하드웨어별 운영 교육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응용 어플리케이션 운영 관리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통합 데이터베이스 운영 관리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응용프로그램 사용법 교육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통합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</a:p>
                  </a:txBody>
                  <a:tcPr marL="57150" marR="57150" marT="45729" marB="4572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협의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0319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위험관리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위험상황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응급조치법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일반적 응급상황 조치법</a:t>
                      </a:r>
                    </a:p>
                  </a:txBody>
                  <a:tcPr marL="57150" marR="57150" marT="45729" marB="4572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협의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0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상황별 응급조치법</a:t>
                      </a:r>
                    </a:p>
                  </a:txBody>
                  <a:tcPr marL="57150" marR="57150" marT="45729" marB="4572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협의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5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각종 도구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필터링 기술 성능평가 도구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포렌식마크 기술 성능평가 도구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전자책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DRM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상호운용성 평가 도구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데이타셋 생성 도구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윈도우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특징정보 추출기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57150" marR="57150" marT="45729" marB="4572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협의</a:t>
                      </a: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971" marB="4397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교육계획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15.</a:t>
            </a:r>
          </a:p>
        </p:txBody>
      </p: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6015855" y="466868"/>
            <a:ext cx="7240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15. </a:t>
            </a:r>
            <a:r>
              <a:rPr lang="ko-KR" altLang="en-US" smtClean="0">
                <a:latin typeface="+mn-ea"/>
                <a:ea typeface="+mn-ea"/>
              </a:rPr>
              <a:t>교육계획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340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773802" y="466868"/>
            <a:ext cx="9660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16. </a:t>
            </a:r>
            <a:r>
              <a:rPr lang="ko-KR" altLang="en-US" dirty="0">
                <a:latin typeface="+mn-ea"/>
                <a:ea typeface="+mn-ea"/>
              </a:rPr>
              <a:t>유지보수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44948" y="694469"/>
            <a:ext cx="99494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16.1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목표 및 전략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16. </a:t>
            </a:r>
            <a:r>
              <a:rPr lang="ko-KR" altLang="en-US" sz="1600" dirty="0" smtClean="0">
                <a:latin typeface="+mn-ea"/>
                <a:ea typeface="+mn-ea"/>
              </a:rPr>
              <a:t>유지보수 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16.1. </a:t>
            </a:r>
            <a:r>
              <a:rPr lang="ko-KR" altLang="en-US" sz="1600" dirty="0" smtClean="0">
                <a:latin typeface="+mn-ea"/>
                <a:ea typeface="+mn-ea"/>
              </a:rPr>
              <a:t>목표 및 전략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유지보수는 운영 중에 발생하는 시스템 결함 수정 또는 개선을 수행하는 지원업무로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rgbClr val="8B8B8B"/>
                </a:solidFill>
                <a:latin typeface="+mn-ea"/>
                <a:ea typeface="+mn-ea"/>
              </a:rPr>
              <a:t>수행사는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시스템장애 시 신속한 대처를 위하여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년간 무상하자보수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를 지원합니다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endParaRPr lang="en-US" altLang="ko-KR" sz="1200" dirty="0" smtClean="0">
              <a:solidFill>
                <a:srgbClr val="8B8B8B"/>
              </a:solidFill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또한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무상하자보수기간 종료 후 한국저작권위원회와 별도의 유상유지보수 계약으로 안정적인 시스템 운영을 지원할 수 있도록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681617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유지보수 목표 및 전략</a:t>
              </a:r>
            </a:p>
          </p:txBody>
        </p:sp>
      </p:grpSp>
      <p:grpSp>
        <p:nvGrpSpPr>
          <p:cNvPr id="16" name="Group 236"/>
          <p:cNvGrpSpPr>
            <a:grpSpLocks/>
          </p:cNvGrpSpPr>
          <p:nvPr/>
        </p:nvGrpSpPr>
        <p:grpSpPr bwMode="auto">
          <a:xfrm>
            <a:off x="488950" y="3576159"/>
            <a:ext cx="5880100" cy="536575"/>
            <a:chOff x="1557" y="1458"/>
            <a:chExt cx="4283" cy="64"/>
          </a:xfrm>
        </p:grpSpPr>
        <p:sp>
          <p:nvSpPr>
            <p:cNvPr id="17" name="Arc 237"/>
            <p:cNvSpPr>
              <a:spLocks/>
            </p:cNvSpPr>
            <p:nvPr/>
          </p:nvSpPr>
          <p:spPr bwMode="auto">
            <a:xfrm flipH="1">
              <a:off x="1557" y="1458"/>
              <a:ext cx="4283" cy="44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b="1" dirty="0">
                <a:latin typeface="+mn-ea"/>
              </a:endParaRPr>
            </a:p>
          </p:txBody>
        </p:sp>
        <p:sp>
          <p:nvSpPr>
            <p:cNvPr id="18" name="Arc 238"/>
            <p:cNvSpPr>
              <a:spLocks/>
            </p:cNvSpPr>
            <p:nvPr/>
          </p:nvSpPr>
          <p:spPr bwMode="auto">
            <a:xfrm flipH="1">
              <a:off x="1743" y="1478"/>
              <a:ext cx="3911" cy="44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b="1" dirty="0">
                <a:latin typeface="+mn-ea"/>
              </a:endParaRPr>
            </a:p>
          </p:txBody>
        </p:sp>
        <p:sp>
          <p:nvSpPr>
            <p:cNvPr id="19" name="Arc 239"/>
            <p:cNvSpPr>
              <a:spLocks/>
            </p:cNvSpPr>
            <p:nvPr/>
          </p:nvSpPr>
          <p:spPr bwMode="auto">
            <a:xfrm flipH="1">
              <a:off x="2000" y="1463"/>
              <a:ext cx="3397" cy="44"/>
            </a:xfrm>
            <a:custGeom>
              <a:avLst/>
              <a:gdLst>
                <a:gd name="T0" fmla="*/ 0 w 42782"/>
                <a:gd name="T1" fmla="*/ 0 h 21600"/>
                <a:gd name="T2" fmla="*/ 0 w 42782"/>
                <a:gd name="T3" fmla="*/ 0 h 21600"/>
                <a:gd name="T4" fmla="*/ 0 w 42782"/>
                <a:gd name="T5" fmla="*/ 0 h 21600"/>
                <a:gd name="T6" fmla="*/ 0 60000 65536"/>
                <a:gd name="T7" fmla="*/ 0 60000 65536"/>
                <a:gd name="T8" fmla="*/ 0 60000 65536"/>
                <a:gd name="T9" fmla="*/ 0 w 42782"/>
                <a:gd name="T10" fmla="*/ 0 h 21600"/>
                <a:gd name="T11" fmla="*/ 42782 w 427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782" h="21600" fill="none" extrusionOk="0">
                  <a:moveTo>
                    <a:pt x="0" y="18644"/>
                  </a:moveTo>
                  <a:cubicBezTo>
                    <a:pt x="1476" y="7958"/>
                    <a:pt x="10609" y="-1"/>
                    <a:pt x="21397" y="0"/>
                  </a:cubicBezTo>
                  <a:cubicBezTo>
                    <a:pt x="32152" y="0"/>
                    <a:pt x="41268" y="7912"/>
                    <a:pt x="42782" y="18560"/>
                  </a:cubicBezTo>
                </a:path>
                <a:path w="42782" h="21600" stroke="0" extrusionOk="0">
                  <a:moveTo>
                    <a:pt x="0" y="18644"/>
                  </a:moveTo>
                  <a:cubicBezTo>
                    <a:pt x="1476" y="7958"/>
                    <a:pt x="10609" y="-1"/>
                    <a:pt x="21397" y="0"/>
                  </a:cubicBezTo>
                  <a:cubicBezTo>
                    <a:pt x="32152" y="0"/>
                    <a:pt x="41268" y="7912"/>
                    <a:pt x="42782" y="18560"/>
                  </a:cubicBezTo>
                  <a:lnTo>
                    <a:pt x="21397" y="21600"/>
                  </a:lnTo>
                  <a:lnTo>
                    <a:pt x="0" y="18644"/>
                  </a:lnTo>
                  <a:close/>
                </a:path>
              </a:pathLst>
            </a:custGeom>
            <a:gradFill rotWithShape="1">
              <a:gsLst>
                <a:gs pos="0">
                  <a:srgbClr val="F5F5F5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b="1" dirty="0">
                <a:latin typeface="+mn-ea"/>
              </a:endParaRPr>
            </a:p>
          </p:txBody>
        </p:sp>
      </p:grpSp>
      <p:grpSp>
        <p:nvGrpSpPr>
          <p:cNvPr id="28" name="Group 243"/>
          <p:cNvGrpSpPr>
            <a:grpSpLocks/>
          </p:cNvGrpSpPr>
          <p:nvPr/>
        </p:nvGrpSpPr>
        <p:grpSpPr bwMode="auto">
          <a:xfrm>
            <a:off x="831850" y="4111146"/>
            <a:ext cx="5194300" cy="1008063"/>
            <a:chOff x="358" y="2984"/>
            <a:chExt cx="3596" cy="488"/>
          </a:xfrm>
        </p:grpSpPr>
        <p:grpSp>
          <p:nvGrpSpPr>
            <p:cNvPr id="29" name="Group 244"/>
            <p:cNvGrpSpPr>
              <a:grpSpLocks/>
            </p:cNvGrpSpPr>
            <p:nvPr/>
          </p:nvGrpSpPr>
          <p:grpSpPr bwMode="auto">
            <a:xfrm>
              <a:off x="358" y="2984"/>
              <a:ext cx="3596" cy="488"/>
              <a:chOff x="925" y="2495"/>
              <a:chExt cx="2476" cy="336"/>
            </a:xfrm>
          </p:grpSpPr>
          <p:sp>
            <p:nvSpPr>
              <p:cNvPr id="31" name="Freeform 245"/>
              <p:cNvSpPr>
                <a:spLocks/>
              </p:cNvSpPr>
              <p:nvPr/>
            </p:nvSpPr>
            <p:spPr bwMode="auto">
              <a:xfrm>
                <a:off x="925" y="2553"/>
                <a:ext cx="2476" cy="271"/>
              </a:xfrm>
              <a:custGeom>
                <a:avLst/>
                <a:gdLst>
                  <a:gd name="T0" fmla="*/ 0 w 3840"/>
                  <a:gd name="T1" fmla="*/ 0 h 672"/>
                  <a:gd name="T2" fmla="*/ 1 w 3840"/>
                  <a:gd name="T3" fmla="*/ 0 h 672"/>
                  <a:gd name="T4" fmla="*/ 1 w 3840"/>
                  <a:gd name="T5" fmla="*/ 0 h 672"/>
                  <a:gd name="T6" fmla="*/ 1 w 3840"/>
                  <a:gd name="T7" fmla="*/ 0 h 672"/>
                  <a:gd name="T8" fmla="*/ 1 w 3840"/>
                  <a:gd name="T9" fmla="*/ 0 h 672"/>
                  <a:gd name="T10" fmla="*/ 1 w 3840"/>
                  <a:gd name="T11" fmla="*/ 0 h 672"/>
                  <a:gd name="T12" fmla="*/ 1 w 3840"/>
                  <a:gd name="T13" fmla="*/ 0 h 672"/>
                  <a:gd name="T14" fmla="*/ 1 w 3840"/>
                  <a:gd name="T15" fmla="*/ 0 h 672"/>
                  <a:gd name="T16" fmla="*/ 1 w 3840"/>
                  <a:gd name="T17" fmla="*/ 0 h 6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0"/>
                  <a:gd name="T28" fmla="*/ 0 h 672"/>
                  <a:gd name="T29" fmla="*/ 3840 w 3840"/>
                  <a:gd name="T30" fmla="*/ 672 h 6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0" h="672">
                    <a:moveTo>
                      <a:pt x="0" y="672"/>
                    </a:moveTo>
                    <a:cubicBezTo>
                      <a:pt x="158" y="634"/>
                      <a:pt x="700" y="524"/>
                      <a:pt x="948" y="444"/>
                    </a:cubicBezTo>
                    <a:cubicBezTo>
                      <a:pt x="1196" y="364"/>
                      <a:pt x="1470" y="234"/>
                      <a:pt x="1488" y="192"/>
                    </a:cubicBezTo>
                    <a:lnTo>
                      <a:pt x="1056" y="192"/>
                    </a:lnTo>
                    <a:lnTo>
                      <a:pt x="1920" y="0"/>
                    </a:lnTo>
                    <a:lnTo>
                      <a:pt x="2736" y="192"/>
                    </a:lnTo>
                    <a:lnTo>
                      <a:pt x="2352" y="192"/>
                    </a:lnTo>
                    <a:cubicBezTo>
                      <a:pt x="2361" y="230"/>
                      <a:pt x="2542" y="340"/>
                      <a:pt x="2790" y="420"/>
                    </a:cubicBezTo>
                    <a:cubicBezTo>
                      <a:pt x="3038" y="500"/>
                      <a:pt x="3621" y="619"/>
                      <a:pt x="3840" y="672"/>
                    </a:cubicBezTo>
                  </a:path>
                </a:pathLst>
              </a:custGeom>
              <a:gradFill rotWithShape="0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32" name="Freeform 246"/>
              <p:cNvSpPr>
                <a:spLocks/>
              </p:cNvSpPr>
              <p:nvPr/>
            </p:nvSpPr>
            <p:spPr bwMode="auto">
              <a:xfrm>
                <a:off x="973" y="2495"/>
                <a:ext cx="2380" cy="336"/>
              </a:xfrm>
              <a:custGeom>
                <a:avLst/>
                <a:gdLst>
                  <a:gd name="T0" fmla="*/ 0 w 2382"/>
                  <a:gd name="T1" fmla="*/ 2 h 408"/>
                  <a:gd name="T2" fmla="*/ 588 w 2382"/>
                  <a:gd name="T3" fmla="*/ 2 h 408"/>
                  <a:gd name="T4" fmla="*/ 865 w 2382"/>
                  <a:gd name="T5" fmla="*/ 2 h 408"/>
                  <a:gd name="T6" fmla="*/ 597 w 2382"/>
                  <a:gd name="T7" fmla="*/ 2 h 408"/>
                  <a:gd name="T8" fmla="*/ 1139 w 2382"/>
                  <a:gd name="T9" fmla="*/ 0 h 408"/>
                  <a:gd name="T10" fmla="*/ 1639 w 2382"/>
                  <a:gd name="T11" fmla="*/ 2 h 408"/>
                  <a:gd name="T12" fmla="*/ 1401 w 2382"/>
                  <a:gd name="T13" fmla="*/ 2 h 408"/>
                  <a:gd name="T14" fmla="*/ 1673 w 2382"/>
                  <a:gd name="T15" fmla="*/ 2 h 408"/>
                  <a:gd name="T16" fmla="*/ 2266 w 2382"/>
                  <a:gd name="T17" fmla="*/ 2 h 40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382"/>
                  <a:gd name="T28" fmla="*/ 0 h 408"/>
                  <a:gd name="T29" fmla="*/ 2382 w 2382"/>
                  <a:gd name="T30" fmla="*/ 408 h 40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382" h="408">
                    <a:moveTo>
                      <a:pt x="0" y="408"/>
                    </a:moveTo>
                    <a:cubicBezTo>
                      <a:pt x="98" y="388"/>
                      <a:pt x="434" y="328"/>
                      <a:pt x="588" y="286"/>
                    </a:cubicBezTo>
                    <a:cubicBezTo>
                      <a:pt x="742" y="243"/>
                      <a:pt x="912" y="173"/>
                      <a:pt x="923" y="150"/>
                    </a:cubicBezTo>
                    <a:lnTo>
                      <a:pt x="655" y="150"/>
                    </a:lnTo>
                    <a:lnTo>
                      <a:pt x="1197" y="0"/>
                    </a:lnTo>
                    <a:lnTo>
                      <a:pt x="1697" y="150"/>
                    </a:lnTo>
                    <a:lnTo>
                      <a:pt x="1459" y="150"/>
                    </a:lnTo>
                    <a:cubicBezTo>
                      <a:pt x="1465" y="171"/>
                      <a:pt x="1577" y="230"/>
                      <a:pt x="1731" y="273"/>
                    </a:cubicBezTo>
                    <a:cubicBezTo>
                      <a:pt x="1885" y="316"/>
                      <a:pt x="2246" y="380"/>
                      <a:pt x="2382" y="408"/>
                    </a:cubicBezTo>
                  </a:path>
                </a:pathLst>
              </a:custGeom>
              <a:gradFill rotWithShape="0"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100000">
                    <a:schemeClr val="accent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30" name="Text Box 247"/>
            <p:cNvSpPr txBox="1">
              <a:spLocks noChangeArrowheads="1"/>
            </p:cNvSpPr>
            <p:nvPr/>
          </p:nvSpPr>
          <p:spPr bwMode="auto">
            <a:xfrm>
              <a:off x="1171" y="3179"/>
              <a:ext cx="1907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46800" anchor="ctr"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buSzPct val="80000"/>
              </a:pPr>
              <a:r>
                <a:rPr lang="ko-KR" altLang="en-US" sz="1200" i="1" dirty="0">
                  <a:solidFill>
                    <a:srgbClr val="CC6600"/>
                  </a:solidFill>
                  <a:latin typeface="+mn-ea"/>
                  <a:ea typeface="+mn-ea"/>
                </a:rPr>
                <a:t>유지보수 전략</a:t>
              </a:r>
            </a:p>
          </p:txBody>
        </p:sp>
      </p:grpSp>
      <p:grpSp>
        <p:nvGrpSpPr>
          <p:cNvPr id="33" name="그룹 45"/>
          <p:cNvGrpSpPr>
            <a:grpSpLocks/>
          </p:cNvGrpSpPr>
          <p:nvPr/>
        </p:nvGrpSpPr>
        <p:grpSpPr bwMode="auto">
          <a:xfrm>
            <a:off x="549275" y="4877910"/>
            <a:ext cx="1919288" cy="3862911"/>
            <a:chOff x="406788" y="5465763"/>
            <a:chExt cx="1919637" cy="3859212"/>
          </a:xfrm>
        </p:grpSpPr>
        <p:grpSp>
          <p:nvGrpSpPr>
            <p:cNvPr id="34" name="Group 299"/>
            <p:cNvGrpSpPr>
              <a:grpSpLocks/>
            </p:cNvGrpSpPr>
            <p:nvPr/>
          </p:nvGrpSpPr>
          <p:grpSpPr bwMode="auto">
            <a:xfrm>
              <a:off x="406788" y="5465763"/>
              <a:ext cx="1919637" cy="3859212"/>
              <a:chOff x="256" y="3443"/>
              <a:chExt cx="972" cy="2431"/>
            </a:xfrm>
          </p:grpSpPr>
          <p:sp>
            <p:nvSpPr>
              <p:cNvPr id="36" name="Rectangle 300"/>
              <p:cNvSpPr>
                <a:spLocks noChangeArrowheads="1"/>
              </p:cNvSpPr>
              <p:nvPr/>
            </p:nvSpPr>
            <p:spPr bwMode="auto">
              <a:xfrm>
                <a:off x="261" y="3443"/>
                <a:ext cx="967" cy="267"/>
              </a:xfrm>
              <a:prstGeom prst="rect">
                <a:avLst/>
              </a:prstGeom>
              <a:solidFill>
                <a:srgbClr val="7A98B8"/>
              </a:solidFill>
              <a:ln>
                <a:noFill/>
              </a:ln>
              <a:effectLst>
                <a:outerShdw dist="12700" dir="16200000" algn="ctr" rotWithShape="0">
                  <a:srgbClr val="4D6D91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 smtClean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7" name="Rectangle 301"/>
              <p:cNvSpPr>
                <a:spLocks noChangeArrowheads="1"/>
              </p:cNvSpPr>
              <p:nvPr/>
            </p:nvSpPr>
            <p:spPr bwMode="auto">
              <a:xfrm>
                <a:off x="256" y="3703"/>
                <a:ext cx="965" cy="2171"/>
              </a:xfrm>
              <a:prstGeom prst="rect">
                <a:avLst/>
              </a:prstGeom>
              <a:solidFill>
                <a:sysClr val="window" lastClr="FFFFFF"/>
              </a:solidFill>
              <a:ln w="9525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 smtClean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8" name="Rectangle 302"/>
              <p:cNvSpPr>
                <a:spLocks noChangeArrowheads="1"/>
              </p:cNvSpPr>
              <p:nvPr/>
            </p:nvSpPr>
            <p:spPr bwMode="auto">
              <a:xfrm>
                <a:off x="411" y="3506"/>
                <a:ext cx="66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ko-KR" sz="1200" b="1" kern="0" dirty="0" smtClean="0">
                    <a:solidFill>
                      <a:prstClr val="white"/>
                    </a:solidFill>
                    <a:latin typeface="+mn-ea"/>
                    <a:ea typeface="+mn-ea"/>
                  </a:rPr>
                  <a:t>신속한 지원체계 운영</a:t>
                </a:r>
              </a:p>
            </p:txBody>
          </p:sp>
        </p:grpSp>
        <p:sp>
          <p:nvSpPr>
            <p:cNvPr id="35" name="Text Box 303"/>
            <p:cNvSpPr txBox="1">
              <a:spLocks noChangeArrowheads="1"/>
            </p:cNvSpPr>
            <p:nvPr/>
          </p:nvSpPr>
          <p:spPr bwMode="gray">
            <a:xfrm>
              <a:off x="478239" y="5965346"/>
              <a:ext cx="1708461" cy="2951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>
              <a:spAutoFit/>
            </a:bodyPr>
            <a:lstStyle>
              <a:lvl1pPr marL="95250" indent="-952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안정화 기간 이후 한국저작권위원회 전담지원조직 </a:t>
              </a:r>
              <a:r>
                <a:rPr lang="ko-KR" altLang="en-US" sz="1000" kern="0" dirty="0" err="1" smtClean="0">
                  <a:solidFill>
                    <a:prstClr val="black"/>
                  </a:solidFill>
                  <a:latin typeface="+mn-ea"/>
                  <a:ea typeface="+mn-ea"/>
                </a:rPr>
                <a:t>수행사</a:t>
              </a: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내 운영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수행사의 지식관리시스템을 통한 솔루션 담당자의 지속적인 지원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en-US" altLang="ko-KR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H/W, S/W </a:t>
              </a: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공급업체와 신속한 비상연락 지원체계 구축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한국저작권위원회 정보시스템 유지보수 조직과의 유기적인 연계</a:t>
              </a:r>
            </a:p>
          </p:txBody>
        </p:sp>
      </p:grpSp>
      <p:grpSp>
        <p:nvGrpSpPr>
          <p:cNvPr id="39" name="Group 304"/>
          <p:cNvGrpSpPr>
            <a:grpSpLocks/>
          </p:cNvGrpSpPr>
          <p:nvPr/>
        </p:nvGrpSpPr>
        <p:grpSpPr bwMode="auto">
          <a:xfrm>
            <a:off x="2493963" y="4877909"/>
            <a:ext cx="1919287" cy="3862910"/>
            <a:chOff x="256" y="3443"/>
            <a:chExt cx="972" cy="2431"/>
          </a:xfrm>
        </p:grpSpPr>
        <p:grpSp>
          <p:nvGrpSpPr>
            <p:cNvPr id="40" name="Group 305"/>
            <p:cNvGrpSpPr>
              <a:grpSpLocks/>
            </p:cNvGrpSpPr>
            <p:nvPr/>
          </p:nvGrpSpPr>
          <p:grpSpPr bwMode="auto">
            <a:xfrm>
              <a:off x="256" y="3443"/>
              <a:ext cx="972" cy="2431"/>
              <a:chOff x="256" y="3443"/>
              <a:chExt cx="972" cy="2431"/>
            </a:xfrm>
          </p:grpSpPr>
          <p:sp>
            <p:nvSpPr>
              <p:cNvPr id="42" name="Rectangle 306"/>
              <p:cNvSpPr>
                <a:spLocks noChangeArrowheads="1"/>
              </p:cNvSpPr>
              <p:nvPr/>
            </p:nvSpPr>
            <p:spPr bwMode="auto">
              <a:xfrm>
                <a:off x="261" y="3443"/>
                <a:ext cx="967" cy="267"/>
              </a:xfrm>
              <a:prstGeom prst="rect">
                <a:avLst/>
              </a:prstGeom>
              <a:solidFill>
                <a:srgbClr val="7A98B8"/>
              </a:solidFill>
              <a:ln>
                <a:noFill/>
              </a:ln>
              <a:effectLst>
                <a:outerShdw dist="12700" dir="16200000" algn="ctr" rotWithShape="0">
                  <a:srgbClr val="4D6D91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 smtClean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3" name="Rectangle 307"/>
              <p:cNvSpPr>
                <a:spLocks noChangeArrowheads="1"/>
              </p:cNvSpPr>
              <p:nvPr/>
            </p:nvSpPr>
            <p:spPr bwMode="auto">
              <a:xfrm>
                <a:off x="256" y="3703"/>
                <a:ext cx="965" cy="2171"/>
              </a:xfrm>
              <a:prstGeom prst="rect">
                <a:avLst/>
              </a:prstGeom>
              <a:solidFill>
                <a:sysClr val="window" lastClr="FFFFFF"/>
              </a:solidFill>
              <a:ln w="9525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 smtClean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4" name="Rectangle 308"/>
              <p:cNvSpPr>
                <a:spLocks noChangeArrowheads="1"/>
              </p:cNvSpPr>
              <p:nvPr/>
            </p:nvSpPr>
            <p:spPr bwMode="auto">
              <a:xfrm>
                <a:off x="593" y="3472"/>
                <a:ext cx="29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auto" hangingPunct="1">
                  <a:lnSpc>
                    <a:spcPct val="150000"/>
                  </a:lnSpc>
                  <a:spcBef>
                    <a:spcPct val="70000"/>
                  </a:spcBef>
                  <a:spcAft>
                    <a:spcPts val="0"/>
                  </a:spcAft>
                  <a:defRPr/>
                </a:pPr>
                <a:r>
                  <a:rPr lang="ko-KR" altLang="ko-KR" sz="1200" b="1" kern="0" dirty="0" smtClean="0">
                    <a:solidFill>
                      <a:prstClr val="white"/>
                    </a:solidFill>
                    <a:latin typeface="+mn-ea"/>
                    <a:ea typeface="+mn-ea"/>
                  </a:rPr>
                  <a:t>기술 지원</a:t>
                </a:r>
              </a:p>
            </p:txBody>
          </p:sp>
        </p:grpSp>
        <p:sp>
          <p:nvSpPr>
            <p:cNvPr id="41" name="Text Box 309"/>
            <p:cNvSpPr txBox="1">
              <a:spLocks noChangeArrowheads="1"/>
            </p:cNvSpPr>
            <p:nvPr/>
          </p:nvSpPr>
          <p:spPr bwMode="gray">
            <a:xfrm>
              <a:off x="292" y="3758"/>
              <a:ext cx="865" cy="1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>
              <a:spAutoFit/>
            </a:bodyPr>
            <a:lstStyle>
              <a:lvl1pPr marL="95250" indent="-952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구축 시 도입되는 </a:t>
              </a:r>
              <a:r>
                <a:rPr lang="en-US" altLang="ko-KR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H/W, S/W </a:t>
              </a: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설치 시 공급업체의 </a:t>
              </a:r>
              <a:r>
                <a:rPr lang="en-US" altLang="ko-KR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Man To Man </a:t>
              </a: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기술지원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제품별 전문 교육 실시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소프트웨어의 업그레이드 시 공급업체의 기술자료 제공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신기술 관련 자료 요청 시 상시 제공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관심 분야의 세미나 정보 제공 및 필요 시 공동참여 유도</a:t>
              </a:r>
            </a:p>
          </p:txBody>
        </p:sp>
      </p:grpSp>
      <p:grpSp>
        <p:nvGrpSpPr>
          <p:cNvPr id="45" name="Group 310"/>
          <p:cNvGrpSpPr>
            <a:grpSpLocks/>
          </p:cNvGrpSpPr>
          <p:nvPr/>
        </p:nvGrpSpPr>
        <p:grpSpPr bwMode="auto">
          <a:xfrm>
            <a:off x="4437063" y="4877910"/>
            <a:ext cx="1909762" cy="3862911"/>
            <a:chOff x="255" y="3443"/>
            <a:chExt cx="967" cy="2431"/>
          </a:xfrm>
        </p:grpSpPr>
        <p:grpSp>
          <p:nvGrpSpPr>
            <p:cNvPr id="46" name="Group 311"/>
            <p:cNvGrpSpPr>
              <a:grpSpLocks/>
            </p:cNvGrpSpPr>
            <p:nvPr/>
          </p:nvGrpSpPr>
          <p:grpSpPr bwMode="auto">
            <a:xfrm>
              <a:off x="255" y="3443"/>
              <a:ext cx="967" cy="2431"/>
              <a:chOff x="255" y="3443"/>
              <a:chExt cx="967" cy="2431"/>
            </a:xfrm>
          </p:grpSpPr>
          <p:sp>
            <p:nvSpPr>
              <p:cNvPr id="48" name="Rectangle 312"/>
              <p:cNvSpPr>
                <a:spLocks noChangeArrowheads="1"/>
              </p:cNvSpPr>
              <p:nvPr/>
            </p:nvSpPr>
            <p:spPr bwMode="auto">
              <a:xfrm>
                <a:off x="255" y="3443"/>
                <a:ext cx="967" cy="267"/>
              </a:xfrm>
              <a:prstGeom prst="rect">
                <a:avLst/>
              </a:prstGeom>
              <a:solidFill>
                <a:srgbClr val="7A98B8"/>
              </a:solidFill>
              <a:ln>
                <a:noFill/>
              </a:ln>
              <a:effectLst>
                <a:outerShdw dist="12700" dir="16200000" algn="ctr" rotWithShape="0">
                  <a:srgbClr val="4D6D91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 smtClean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49" name="Rectangle 313"/>
              <p:cNvSpPr>
                <a:spLocks noChangeArrowheads="1"/>
              </p:cNvSpPr>
              <p:nvPr/>
            </p:nvSpPr>
            <p:spPr bwMode="auto">
              <a:xfrm>
                <a:off x="256" y="3703"/>
                <a:ext cx="965" cy="2171"/>
              </a:xfrm>
              <a:prstGeom prst="rect">
                <a:avLst/>
              </a:prstGeom>
              <a:solidFill>
                <a:sysClr val="window" lastClr="FFFFFF"/>
              </a:solidFill>
              <a:ln w="9525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900" kern="0" dirty="0" smtClean="0">
                  <a:solidFill>
                    <a:prstClr val="white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0" name="Rectangle 314"/>
              <p:cNvSpPr>
                <a:spLocks noChangeArrowheads="1"/>
              </p:cNvSpPr>
              <p:nvPr/>
            </p:nvSpPr>
            <p:spPr bwMode="auto">
              <a:xfrm>
                <a:off x="473" y="3472"/>
                <a:ext cx="54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fontAlgn="auto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ko-KR" altLang="ko-KR" sz="1200" b="1" kern="0" dirty="0" smtClean="0">
                    <a:solidFill>
                      <a:prstClr val="white"/>
                    </a:solidFill>
                    <a:latin typeface="+mn-ea"/>
                    <a:ea typeface="+mn-ea"/>
                  </a:rPr>
                  <a:t>정기·비정기 방문</a:t>
                </a:r>
              </a:p>
            </p:txBody>
          </p:sp>
        </p:grpSp>
        <p:sp>
          <p:nvSpPr>
            <p:cNvPr id="47" name="Text Box 315"/>
            <p:cNvSpPr txBox="1">
              <a:spLocks noChangeArrowheads="1"/>
            </p:cNvSpPr>
            <p:nvPr/>
          </p:nvSpPr>
          <p:spPr bwMode="gray">
            <a:xfrm>
              <a:off x="292" y="3758"/>
              <a:ext cx="865" cy="1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rIns="54000">
              <a:spAutoFit/>
            </a:bodyPr>
            <a:lstStyle>
              <a:lvl1pPr marL="95250" indent="-952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190500" indent="-93663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err="1" smtClean="0">
                  <a:solidFill>
                    <a:prstClr val="black"/>
                  </a:solidFill>
                  <a:latin typeface="+mn-ea"/>
                  <a:ea typeface="+mn-ea"/>
                </a:rPr>
                <a:t>수행사와</a:t>
              </a: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 공급업체의 정기방문</a:t>
              </a:r>
            </a:p>
            <a:p>
              <a:pPr lvl="1" eaLnBrk="1" fontAlgn="auto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장애발생 방지</a:t>
              </a:r>
            </a:p>
            <a:p>
              <a:pPr lvl="1" eaLnBrk="1" fontAlgn="auto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주기적인 시스템 상태 파악</a:t>
              </a:r>
            </a:p>
            <a:p>
              <a:pPr lvl="1" eaLnBrk="1" fontAlgn="auto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무상유지보수 기간 중 업그레이드 및 복구상황 파악</a:t>
              </a:r>
            </a:p>
            <a:p>
              <a:pPr eaLnBrk="1" fontAlgn="auto" hangingPunct="1">
                <a:lnSpc>
                  <a:spcPct val="150000"/>
                </a:lnSpc>
                <a:spcBef>
                  <a:spcPct val="7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긴급 장애 시 비상연락 체계를 통한 신속한 장애처리 및 복구지원</a:t>
              </a:r>
            </a:p>
            <a:p>
              <a:pPr lvl="1" eaLnBrk="1" fontAlgn="auto" hangingPunct="1">
                <a:lnSpc>
                  <a:spcPct val="150000"/>
                </a:lnSpc>
                <a:spcBef>
                  <a:spcPct val="20000"/>
                </a:spcBef>
                <a:spcAft>
                  <a:spcPts val="0"/>
                </a:spcAft>
                <a:buFontTx/>
                <a:buChar char="-"/>
                <a:defRPr/>
              </a:pPr>
              <a:r>
                <a:rPr lang="ko-KR" altLang="en-US" sz="10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예비부품 확보로 주요부품문제 발생시 즉각 대처</a:t>
              </a:r>
            </a:p>
          </p:txBody>
        </p:sp>
      </p:grpSp>
      <p:sp>
        <p:nvSpPr>
          <p:cNvPr id="51" name="Text Box 271"/>
          <p:cNvSpPr txBox="1">
            <a:spLocks noChangeArrowheads="1"/>
          </p:cNvSpPr>
          <p:nvPr/>
        </p:nvSpPr>
        <p:spPr bwMode="auto">
          <a:xfrm>
            <a:off x="1468438" y="3325939"/>
            <a:ext cx="39211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47" tIns="0" rIns="91047" bIns="0" anchor="ctr">
            <a:spAutoFit/>
          </a:bodyPr>
          <a:lstStyle>
            <a:lvl1pPr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9112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</a:pPr>
            <a:r>
              <a:rPr lang="ko-KR" altLang="en-US" sz="1600" b="1" dirty="0" smtClean="0">
                <a:solidFill>
                  <a:srgbClr val="663300"/>
                </a:solidFill>
                <a:latin typeface="+mn-ea"/>
                <a:ea typeface="+mn-ea"/>
              </a:rPr>
              <a:t> </a:t>
            </a:r>
            <a:endParaRPr lang="ko-KR" altLang="en-US" sz="1600" b="1" dirty="0">
              <a:solidFill>
                <a:srgbClr val="663300"/>
              </a:solidFill>
              <a:latin typeface="+mn-ea"/>
              <a:ea typeface="+mn-ea"/>
            </a:endParaRP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</a:pPr>
            <a:r>
              <a:rPr lang="ko-KR" altLang="en-US" sz="1600" b="1" dirty="0">
                <a:solidFill>
                  <a:srgbClr val="663300"/>
                </a:solidFill>
                <a:latin typeface="+mn-ea"/>
                <a:ea typeface="+mn-ea"/>
              </a:rPr>
              <a:t>체계적이고 안정적인 운영 보장</a:t>
            </a:r>
          </a:p>
        </p:txBody>
      </p:sp>
      <p:sp>
        <p:nvSpPr>
          <p:cNvPr id="52" name="직사각형 58"/>
          <p:cNvSpPr>
            <a:spLocks noChangeArrowheads="1"/>
          </p:cNvSpPr>
          <p:nvPr/>
        </p:nvSpPr>
        <p:spPr bwMode="auto">
          <a:xfrm>
            <a:off x="404813" y="3184111"/>
            <a:ext cx="6048375" cy="581738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92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260840" y="694469"/>
            <a:ext cx="147905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16.2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유지보수 대상 및 범위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16.2. </a:t>
            </a:r>
            <a:r>
              <a:rPr lang="ko-KR" altLang="en-US" sz="1600" dirty="0" smtClean="0">
                <a:latin typeface="+mn-ea"/>
                <a:ea typeface="+mn-ea"/>
              </a:rPr>
              <a:t>유지보수 대상 및 범위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16.2.1. </a:t>
            </a:r>
            <a:r>
              <a:rPr lang="ko-KR" altLang="en-US" sz="1600" dirty="0" smtClean="0">
                <a:latin typeface="+mn-ea"/>
                <a:ea typeface="+mn-ea"/>
              </a:rPr>
              <a:t>유지보수 대상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 smtClean="0">
                <a:solidFill>
                  <a:srgbClr val="8B8B8B"/>
                </a:solidFill>
                <a:latin typeface="+mn-ea"/>
                <a:ea typeface="+mn-ea"/>
              </a:rPr>
              <a:t>수행사는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유지보수대상을 구축시스템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솔루션 및 기반시스템 분야로 구분하여 시스템 인도 후 무상하자보수 기간 내에 발생하는 결함과 장비에 대한 하자보수를 지원하며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추가 요구사항에 따른 유상유지보수 활동도 적극 수행합니다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389857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유지보수 정의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04812" y="6274587"/>
            <a:ext cx="6048375" cy="228610"/>
            <a:chOff x="404813" y="1878221"/>
            <a:chExt cx="6048375" cy="228610"/>
          </a:xfrm>
        </p:grpSpPr>
        <p:grpSp>
          <p:nvGrpSpPr>
            <p:cNvPr id="54" name="그룹 53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6" name="그룹 55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9" name="오각형 58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60" name="오각형 59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57" name="직사각형 56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58" name="직사각형 57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55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유지보수 </a:t>
              </a:r>
              <a:r>
                <a:rPr lang="ko-KR" altLang="en-US" sz="1100" dirty="0" smtClean="0">
                  <a:latin typeface="+mn-ea"/>
                </a:rPr>
                <a:t>대상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61" name="Group 127"/>
          <p:cNvGrpSpPr>
            <a:grpSpLocks/>
          </p:cNvGrpSpPr>
          <p:nvPr/>
        </p:nvGrpSpPr>
        <p:grpSpPr bwMode="auto">
          <a:xfrm>
            <a:off x="399986" y="2723251"/>
            <a:ext cx="6065394" cy="1863725"/>
            <a:chOff x="255" y="2034"/>
            <a:chExt cx="3813" cy="901"/>
          </a:xfrm>
        </p:grpSpPr>
        <p:sp>
          <p:nvSpPr>
            <p:cNvPr id="62" name="AutoShape 106"/>
            <p:cNvSpPr>
              <a:spLocks noChangeArrowheads="1"/>
            </p:cNvSpPr>
            <p:nvPr/>
          </p:nvSpPr>
          <p:spPr bwMode="auto">
            <a:xfrm>
              <a:off x="255" y="2034"/>
              <a:ext cx="777" cy="901"/>
            </a:xfrm>
            <a:prstGeom prst="roundRect">
              <a:avLst>
                <a:gd name="adj" fmla="val 3125"/>
              </a:avLst>
            </a:prstGeom>
            <a:gradFill rotWithShape="1">
              <a:gsLst>
                <a:gs pos="0">
                  <a:srgbClr val="A7CFE3"/>
                </a:gs>
                <a:gs pos="100000">
                  <a:srgbClr val="D9EDF7"/>
                </a:gs>
              </a:gsLst>
              <a:lin ang="0" scaled="1"/>
            </a:gradFill>
            <a:ln w="12700" algn="ctr">
              <a:solidFill>
                <a:srgbClr val="3D94B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 smtClean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63" name="AutoShape 107"/>
            <p:cNvSpPr>
              <a:spLocks noChangeArrowheads="1"/>
            </p:cNvSpPr>
            <p:nvPr/>
          </p:nvSpPr>
          <p:spPr bwMode="auto">
            <a:xfrm rot="-5400000">
              <a:off x="-153" y="2462"/>
              <a:ext cx="881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AF5FA"/>
                </a:gs>
                <a:gs pos="100000">
                  <a:srgbClr val="AAD1E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 smtClean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Rectangle 108"/>
            <p:cNvSpPr>
              <a:spLocks noChangeArrowheads="1"/>
            </p:cNvSpPr>
            <p:nvPr/>
          </p:nvSpPr>
          <p:spPr bwMode="auto">
            <a:xfrm>
              <a:off x="335" y="2585"/>
              <a:ext cx="47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auto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2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무상</a:t>
              </a:r>
              <a:br>
                <a:rPr lang="ko-KR" altLang="en-US" sz="1200" kern="0" dirty="0" smtClean="0">
                  <a:solidFill>
                    <a:prstClr val="black"/>
                  </a:solidFill>
                  <a:latin typeface="+mn-ea"/>
                  <a:ea typeface="+mn-ea"/>
                </a:rPr>
              </a:br>
              <a:r>
                <a:rPr lang="ko-KR" altLang="en-US" sz="12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하자보수</a:t>
              </a:r>
            </a:p>
          </p:txBody>
        </p:sp>
        <p:sp>
          <p:nvSpPr>
            <p:cNvPr id="65" name="AutoShape 109"/>
            <p:cNvSpPr>
              <a:spLocks noChangeArrowheads="1"/>
            </p:cNvSpPr>
            <p:nvPr/>
          </p:nvSpPr>
          <p:spPr bwMode="auto">
            <a:xfrm>
              <a:off x="888" y="2034"/>
              <a:ext cx="3180" cy="901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algn="ctr">
              <a:solidFill>
                <a:srgbClr val="3D94B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 smtClean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66" name="Rectangle 110"/>
            <p:cNvSpPr>
              <a:spLocks noChangeArrowheads="1"/>
            </p:cNvSpPr>
            <p:nvPr/>
          </p:nvSpPr>
          <p:spPr bwMode="auto">
            <a:xfrm>
              <a:off x="932" y="2092"/>
              <a:ext cx="3136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36000" anchor="ctr">
              <a:spAutoFit/>
            </a:bodyPr>
            <a:lstStyle>
              <a:lvl1pPr marL="93663" indent="-93663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인도 후 무상하자보수 기간 내에 발생하는 시스템 결함 하자보수 </a:t>
              </a:r>
              <a:b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</a:b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- 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검수 후 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12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개월 이내에 발생하는 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H/W 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및 시스템의 결함 하자보수</a:t>
              </a:r>
              <a:b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</a:b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- 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검수 후 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12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개월 이내에 발생하는 솔루션의 결함에 대한 하자보수</a:t>
              </a:r>
              <a:b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</a:b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- 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검수 후 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12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개월 이내에 발생하는 구축시스템의 결함 하자보수</a:t>
              </a:r>
            </a:p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운용자가 시스템 운용 및 하자보수를 수행할 수 있도록 기술전수 및 요구사항 응대</a:t>
              </a:r>
            </a:p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프로젝트 추진도중 주관기관의 사정에 의한 설치장비의 이전 등이 필요할 경우 제안업체는 기술지원 및 설치 등을 무상 지원</a:t>
              </a:r>
            </a:p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사용자의 고의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과실 및 천재지변에 의한 시스템 오류는 하자보수 대상 제외</a:t>
              </a:r>
            </a:p>
          </p:txBody>
        </p:sp>
        <p:pic>
          <p:nvPicPr>
            <p:cNvPr id="67" name="Picture 118" descr="사람-공구_1-[Converted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" y="2157"/>
              <a:ext cx="27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Line 120"/>
            <p:cNvSpPr>
              <a:spLocks noChangeShapeType="1"/>
            </p:cNvSpPr>
            <p:nvPr/>
          </p:nvSpPr>
          <p:spPr bwMode="auto">
            <a:xfrm>
              <a:off x="341" y="2525"/>
              <a:ext cx="499" cy="0"/>
            </a:xfrm>
            <a:prstGeom prst="line">
              <a:avLst/>
            </a:prstGeom>
            <a:noFill/>
            <a:ln w="9525">
              <a:solidFill>
                <a:srgbClr val="F3F9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kern="0" dirty="0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69" name="Group 126"/>
          <p:cNvGrpSpPr>
            <a:grpSpLocks/>
          </p:cNvGrpSpPr>
          <p:nvPr/>
        </p:nvGrpSpPr>
        <p:grpSpPr bwMode="auto">
          <a:xfrm>
            <a:off x="399986" y="4623490"/>
            <a:ext cx="6065394" cy="1457326"/>
            <a:chOff x="255" y="2985"/>
            <a:chExt cx="3813" cy="965"/>
          </a:xfrm>
        </p:grpSpPr>
        <p:sp>
          <p:nvSpPr>
            <p:cNvPr id="70" name="AutoShape 113"/>
            <p:cNvSpPr>
              <a:spLocks noChangeArrowheads="1"/>
            </p:cNvSpPr>
            <p:nvPr/>
          </p:nvSpPr>
          <p:spPr bwMode="auto">
            <a:xfrm>
              <a:off x="255" y="2985"/>
              <a:ext cx="777" cy="965"/>
            </a:xfrm>
            <a:prstGeom prst="roundRect">
              <a:avLst>
                <a:gd name="adj" fmla="val 3125"/>
              </a:avLst>
            </a:prstGeom>
            <a:gradFill rotWithShape="1">
              <a:gsLst>
                <a:gs pos="0">
                  <a:srgbClr val="A7CFE3"/>
                </a:gs>
                <a:gs pos="100000">
                  <a:srgbClr val="D9EDF7"/>
                </a:gs>
              </a:gsLst>
              <a:lin ang="0" scaled="1"/>
            </a:gradFill>
            <a:ln w="12700" algn="ctr">
              <a:solidFill>
                <a:srgbClr val="3D94B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 smtClean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71" name="AutoShape 114"/>
            <p:cNvSpPr>
              <a:spLocks noChangeArrowheads="1"/>
            </p:cNvSpPr>
            <p:nvPr/>
          </p:nvSpPr>
          <p:spPr bwMode="auto">
            <a:xfrm rot="-5400000">
              <a:off x="-186" y="3446"/>
              <a:ext cx="944" cy="4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AF5FA"/>
                </a:gs>
                <a:gs pos="100000">
                  <a:srgbClr val="AAD1E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 smtClean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72" name="Rectangle 115"/>
            <p:cNvSpPr>
              <a:spLocks noChangeArrowheads="1"/>
            </p:cNvSpPr>
            <p:nvPr/>
          </p:nvSpPr>
          <p:spPr bwMode="auto">
            <a:xfrm>
              <a:off x="335" y="3561"/>
              <a:ext cx="4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fontAlgn="auto" hangingPunct="1">
                <a:lnSpc>
                  <a:spcPct val="11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2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유상</a:t>
              </a:r>
              <a:br>
                <a:rPr lang="ko-KR" altLang="en-US" sz="1200" kern="0" dirty="0" smtClean="0">
                  <a:solidFill>
                    <a:prstClr val="black"/>
                  </a:solidFill>
                  <a:latin typeface="+mn-ea"/>
                  <a:ea typeface="+mn-ea"/>
                </a:rPr>
              </a:br>
              <a:r>
                <a:rPr lang="ko-KR" altLang="en-US" sz="120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유지보수</a:t>
              </a:r>
            </a:p>
          </p:txBody>
        </p:sp>
        <p:sp>
          <p:nvSpPr>
            <p:cNvPr id="73" name="AutoShape 116"/>
            <p:cNvSpPr>
              <a:spLocks noChangeArrowheads="1"/>
            </p:cNvSpPr>
            <p:nvPr/>
          </p:nvSpPr>
          <p:spPr bwMode="auto">
            <a:xfrm>
              <a:off x="888" y="2985"/>
              <a:ext cx="3180" cy="965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2700" algn="ctr">
              <a:solidFill>
                <a:srgbClr val="3D94B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kern="0" dirty="0" smtClean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74" name="Rectangle 117"/>
            <p:cNvSpPr>
              <a:spLocks noChangeArrowheads="1"/>
            </p:cNvSpPr>
            <p:nvPr/>
          </p:nvSpPr>
          <p:spPr bwMode="auto">
            <a:xfrm>
              <a:off x="932" y="3006"/>
              <a:ext cx="3132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rIns="36000" anchor="ctr">
              <a:spAutoFit/>
            </a:bodyPr>
            <a:lstStyle>
              <a:lvl1pPr marL="93663" indent="-93663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무상하자보수기간 종료 후의 시스템 유지보수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신기술 적용 및 시스템 고도화 등에 따른 시스템 버전 갱신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인도 후의 추가 요구사항 반영 및 장비 증설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유지보수 비용은 ‘정보통신부 소프트웨어 고시 사업대가 기준’ 용역유지보수 </a:t>
              </a:r>
              <a:b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</a:b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대가 산정에 의해 결정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시스템 운영을 위한 필요인원 및 업무량을 고려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담당부서와 협의 상주 지원 </a:t>
              </a:r>
            </a:p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buFontTx/>
                <a:buChar char="•"/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장비 운용에 필요한 소모품 교체 시 운영</a:t>
              </a:r>
              <a:r>
                <a:rPr lang="en-US" altLang="ko-KR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050" kern="0" dirty="0" smtClean="0">
                  <a:solidFill>
                    <a:prstClr val="black"/>
                  </a:solidFill>
                  <a:latin typeface="+mn-ea"/>
                  <a:ea typeface="+mn-ea"/>
                </a:rPr>
                <a:t>유지보수 담당부서와 협의 실비 처리</a:t>
              </a:r>
            </a:p>
          </p:txBody>
        </p:sp>
        <p:pic>
          <p:nvPicPr>
            <p:cNvPr id="75" name="Picture 119" descr="상승-돈_1-[Converted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" y="3079"/>
              <a:ext cx="400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Line 121"/>
            <p:cNvSpPr>
              <a:spLocks noChangeShapeType="1"/>
            </p:cNvSpPr>
            <p:nvPr/>
          </p:nvSpPr>
          <p:spPr bwMode="auto">
            <a:xfrm>
              <a:off x="341" y="3521"/>
              <a:ext cx="499" cy="0"/>
            </a:xfrm>
            <a:prstGeom prst="line">
              <a:avLst/>
            </a:prstGeom>
            <a:noFill/>
            <a:ln w="9525">
              <a:solidFill>
                <a:srgbClr val="F3F9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kern="0" dirty="0">
                <a:solidFill>
                  <a:prstClr val="black"/>
                </a:solidFill>
                <a:latin typeface="+mn-ea"/>
              </a:endParaRPr>
            </a:p>
          </p:txBody>
        </p:sp>
      </p:grpSp>
      <p:graphicFrame>
        <p:nvGraphicFramePr>
          <p:cNvPr id="82" name="Group 82"/>
          <p:cNvGraphicFramePr>
            <a:graphicFrameLocks noGrp="1"/>
          </p:cNvGraphicFramePr>
          <p:nvPr>
            <p:extLst/>
          </p:nvPr>
        </p:nvGraphicFramePr>
        <p:xfrm>
          <a:off x="419327" y="6657907"/>
          <a:ext cx="6033860" cy="2549526"/>
        </p:xfrm>
        <a:graphic>
          <a:graphicData uri="http://schemas.openxmlformats.org/drawingml/2006/table">
            <a:tbl>
              <a:tblPr/>
              <a:tblGrid>
                <a:gridCol w="1472832"/>
                <a:gridCol w="4561028"/>
              </a:tblGrid>
              <a:tr h="2880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대상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유지보수 내용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63516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응용 소프트웨어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상용 패키지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하자 발생 시 문제 유형 파악 후 즉시 조치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운영 중 발생한 고장 및 장애복구 기술지원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운영상의 문제점 해결 및 개선 지원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31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상용 소프트웨어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 지원 센터를 통한 원격 응대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On-Site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처리 지원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장애상황의 진단 및 분석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Version Upgrade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작업 지원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31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기반시스템</a:t>
                      </a: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(H/W,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S/W)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 장비 공급업체의 책임 지원 보증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도입 장비 주요 부품에 대한 지속적인 업그레이드 지원</a:t>
                      </a:r>
                    </a:p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 및 부품 생산 중단 시는 최소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개월 전에 서면통보 및 대책강구 지원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16.</a:t>
            </a:r>
          </a:p>
        </p:txBody>
      </p:sp>
      <p:sp>
        <p:nvSpPr>
          <p:cNvPr id="42" name="Text Box 51"/>
          <p:cNvSpPr txBox="1">
            <a:spLocks noChangeArrowheads="1"/>
          </p:cNvSpPr>
          <p:nvPr/>
        </p:nvSpPr>
        <p:spPr bwMode="auto">
          <a:xfrm>
            <a:off x="5773802" y="466868"/>
            <a:ext cx="9660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16. </a:t>
            </a:r>
            <a:r>
              <a:rPr lang="ko-KR" altLang="en-US" dirty="0">
                <a:latin typeface="+mn-ea"/>
                <a:ea typeface="+mn-ea"/>
              </a:rPr>
              <a:t>유지보수 계획</a:t>
            </a:r>
          </a:p>
        </p:txBody>
      </p:sp>
    </p:spTree>
    <p:extLst>
      <p:ext uri="{BB962C8B-B14F-4D97-AF65-F5344CB8AC3E}">
        <p14:creationId xmlns:p14="http://schemas.microsoft.com/office/powerpoint/2010/main" val="31377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16.2.2. </a:t>
            </a:r>
            <a:r>
              <a:rPr lang="ko-KR" altLang="en-US" sz="1600" dirty="0" smtClean="0">
                <a:latin typeface="+mn-ea"/>
                <a:ea typeface="+mn-ea"/>
              </a:rPr>
              <a:t>유지보수 범위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 smtClean="0">
                <a:solidFill>
                  <a:srgbClr val="8B8B8B"/>
                </a:solidFill>
                <a:latin typeface="+mn-ea"/>
                <a:ea typeface="+mn-ea"/>
              </a:rPr>
              <a:t>수행사는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구축 시스템의 응용 소프트웨어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상용 패키지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상용 소프트웨어 및 기반시스템에    대한 무상유지보수를 수행하고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특히 상용 패키지의 커스터마이징 된 패키지 솔루션부분에     대해서는 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S/W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공급업체와 유지보수 확약서를 통해 기능개선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재개발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유지보수 할 수 있도록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2349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유지보수 </a:t>
              </a:r>
              <a:r>
                <a:rPr lang="ko-KR" altLang="en-US" sz="1100" dirty="0" smtClean="0">
                  <a:latin typeface="+mn-ea"/>
                </a:rPr>
                <a:t>범위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40" name="Group 161"/>
          <p:cNvGraphicFramePr>
            <a:graphicFrameLocks noGrp="1"/>
          </p:cNvGraphicFramePr>
          <p:nvPr>
            <p:extLst/>
          </p:nvPr>
        </p:nvGraphicFramePr>
        <p:xfrm>
          <a:off x="404812" y="2672664"/>
          <a:ext cx="6048375" cy="6660381"/>
        </p:xfrm>
        <a:graphic>
          <a:graphicData uri="http://schemas.openxmlformats.org/drawingml/2006/table">
            <a:tbl>
              <a:tblPr/>
              <a:tblGrid>
                <a:gridCol w="792162"/>
                <a:gridCol w="3900735"/>
                <a:gridCol w="1355478"/>
              </a:tblGrid>
              <a:tr h="29843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 분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지원방법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 고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8925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운영지원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유상유지보수기간 중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CS(Customer Support)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요원을 활용한 적극적 운영지원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전문엔지니어를 활용한 비상지원체계 구축 및 상시 운용 지원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기본 무상유지보수 내역 포함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075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예방정비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현지 전담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A/S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요원 정기점검 및 요청 시 방문</a:t>
                      </a:r>
                    </a:p>
                    <a:p>
                      <a:pPr marL="358775" marR="0" lvl="1" indent="-176213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시스템의 장애접수 처리</a:t>
                      </a:r>
                    </a:p>
                    <a:p>
                      <a:pPr marL="358775" marR="0" lvl="1" indent="-176213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기술지원센터를 활용한 효과적인 지원</a:t>
                      </a:r>
                    </a:p>
                    <a:p>
                      <a:pPr marL="358775" marR="0" lvl="1" indent="-176213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정기점검 시 보고서 작성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교육지원</a:t>
                      </a:r>
                    </a:p>
                    <a:p>
                      <a:pPr marL="358775" marR="0" lvl="1" indent="-176213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Char char="Ø"/>
                        <a:tabLst>
                          <a:tab pos="266700" algn="l"/>
                        </a:tabLst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시스템의 효율적인 운영을 위한 이론과 실습을 병행한 교육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85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긴급정비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신속 정확한 장애 조치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전담 요원의 정확한 장애 원인 파악 및 조치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85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기술지원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제품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Upgrade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관련 최신 기술정보 제공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성능 향상을 위한 기술 자문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기술지원센터 활용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25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</a:t>
                      </a:r>
                      <a:b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버전관리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버전은 기존 공급된 버전의 상태유지를 기본으로 함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버전의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Upgrade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필요 시 제품 공급업체 및 고객과 비용 조건을 협의하여 추진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83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</a:t>
                      </a:r>
                      <a:b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성능관리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시스템의 성능은 시스템 설치 후 최적의 운영상태로 관리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시스템의 설치 후 신기술에 의한 성능 향상 방안이 있을 경우에 고객과 협의하여 추진하되 상세내용 </a:t>
                      </a:r>
                      <a:b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가격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투입인력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지원사항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일정 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은 별도 협의하여 진행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성능관리는 현지 유지보수 직원이 방문 시 시스템의 가동상태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현황 등을 파악하여 원인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대책 등에 대해 운영자와 협의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시스템의 설치 후 신기술에 의한 성능 향상 방안이 있을 경우에 주관사업자와 협의하여 추진</a:t>
                      </a:r>
                    </a:p>
                  </a:txBody>
                  <a:tcPr marL="89989" marR="89989" marT="43964" marB="4396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5260840" y="694469"/>
            <a:ext cx="147905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16.2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유지보수 대상 및 범위</a:t>
            </a:r>
          </a:p>
        </p:txBody>
      </p:sp>
      <p:sp>
        <p:nvSpPr>
          <p:cNvPr id="1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16.</a:t>
            </a:r>
          </a:p>
        </p:txBody>
      </p:sp>
      <p:sp>
        <p:nvSpPr>
          <p:cNvPr id="19" name="Text Box 51"/>
          <p:cNvSpPr txBox="1">
            <a:spLocks noChangeArrowheads="1"/>
          </p:cNvSpPr>
          <p:nvPr/>
        </p:nvSpPr>
        <p:spPr bwMode="auto">
          <a:xfrm>
            <a:off x="5773802" y="466868"/>
            <a:ext cx="9660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16. </a:t>
            </a:r>
            <a:r>
              <a:rPr lang="ko-KR" altLang="en-US" dirty="0">
                <a:latin typeface="+mn-ea"/>
                <a:ea typeface="+mn-ea"/>
              </a:rPr>
              <a:t>유지보수 계획</a:t>
            </a:r>
          </a:p>
        </p:txBody>
      </p:sp>
    </p:spTree>
    <p:extLst>
      <p:ext uri="{BB962C8B-B14F-4D97-AF65-F5344CB8AC3E}">
        <p14:creationId xmlns:p14="http://schemas.microsoft.com/office/powerpoint/2010/main" val="30001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659988" y="694469"/>
            <a:ext cx="10799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16.3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유지보수 조직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16.3. </a:t>
            </a:r>
            <a:r>
              <a:rPr lang="ko-KR" altLang="en-US" sz="1600" dirty="0" smtClean="0">
                <a:latin typeface="+mn-ea"/>
                <a:ea typeface="+mn-ea"/>
              </a:rPr>
              <a:t>유지보수 조직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 smtClean="0">
                <a:solidFill>
                  <a:srgbClr val="8B8B8B"/>
                </a:solidFill>
                <a:latin typeface="+mn-ea"/>
                <a:ea typeface="+mn-ea"/>
              </a:rPr>
              <a:t>수행사는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구축 시스템의 응용 소프트웨어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상용 패키지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상용 소프트웨어 및 기반시스템에    대한 무상유지보수를 수행하고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특히 상용 패키지의 커스터마이징 된 패키지 솔루션부분에     대해서는 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S/W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공급업체와 유지보수 확약서를 통해 기능개선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재개발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유지보수 할 수 있도록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2349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유지보수 </a:t>
              </a:r>
              <a:r>
                <a:rPr lang="ko-KR" altLang="en-US" sz="1100" dirty="0" smtClean="0">
                  <a:latin typeface="+mn-ea"/>
                </a:rPr>
                <a:t>조직 구성</a:t>
              </a:r>
              <a:endParaRPr lang="ko-KR" altLang="en-US" sz="1100" dirty="0">
                <a:latin typeface="+mn-ea"/>
              </a:endParaRPr>
            </a:p>
          </p:txBody>
        </p:sp>
      </p:grpSp>
      <p:pic>
        <p:nvPicPr>
          <p:cNvPr id="16" name="Picture 10" descr="안산ITS_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88" y="8591317"/>
            <a:ext cx="31623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11" descr="밝은 수평선"/>
          <p:cNvSpPr>
            <a:spLocks noChangeArrowheads="1"/>
          </p:cNvSpPr>
          <p:nvPr/>
        </p:nvSpPr>
        <p:spPr bwMode="auto">
          <a:xfrm>
            <a:off x="747713" y="4379679"/>
            <a:ext cx="5302250" cy="2311400"/>
          </a:xfrm>
          <a:prstGeom prst="roundRect">
            <a:avLst>
              <a:gd name="adj" fmla="val 6407"/>
            </a:avLst>
          </a:prstGeom>
          <a:pattFill prst="ltHorz">
            <a:fgClr>
              <a:srgbClr val="CCECFF"/>
            </a:fgClr>
            <a:bgClr>
              <a:srgbClr val="FFFFFF"/>
            </a:bgClr>
          </a:pattFill>
          <a:ln w="19050">
            <a:solidFill>
              <a:srgbClr val="0099CC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854075" y="4498742"/>
            <a:ext cx="1212850" cy="2073275"/>
            <a:chOff x="1776" y="3408"/>
            <a:chExt cx="846" cy="1059"/>
          </a:xfrm>
        </p:grpSpPr>
        <p:pic>
          <p:nvPicPr>
            <p:cNvPr id="19" name="Picture 13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408"/>
              <a:ext cx="84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4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/>
            <a:stretch>
              <a:fillRect/>
            </a:stretch>
          </p:blipFill>
          <p:spPr bwMode="auto">
            <a:xfrm>
              <a:off x="1776" y="3968"/>
              <a:ext cx="84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Group 15"/>
          <p:cNvGrpSpPr>
            <a:grpSpLocks/>
          </p:cNvGrpSpPr>
          <p:nvPr/>
        </p:nvGrpSpPr>
        <p:grpSpPr bwMode="auto">
          <a:xfrm>
            <a:off x="2135188" y="4498742"/>
            <a:ext cx="1211262" cy="2073275"/>
            <a:chOff x="1776" y="3408"/>
            <a:chExt cx="846" cy="1059"/>
          </a:xfrm>
        </p:grpSpPr>
        <p:pic>
          <p:nvPicPr>
            <p:cNvPr id="30" name="Picture 16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408"/>
              <a:ext cx="84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7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/>
            <a:stretch>
              <a:fillRect/>
            </a:stretch>
          </p:blipFill>
          <p:spPr bwMode="auto">
            <a:xfrm>
              <a:off x="1776" y="3968"/>
              <a:ext cx="84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18"/>
          <p:cNvGrpSpPr>
            <a:grpSpLocks/>
          </p:cNvGrpSpPr>
          <p:nvPr/>
        </p:nvGrpSpPr>
        <p:grpSpPr bwMode="auto">
          <a:xfrm>
            <a:off x="3416300" y="4498742"/>
            <a:ext cx="1211263" cy="2073275"/>
            <a:chOff x="1776" y="3408"/>
            <a:chExt cx="846" cy="1059"/>
          </a:xfrm>
        </p:grpSpPr>
        <p:pic>
          <p:nvPicPr>
            <p:cNvPr id="33" name="Picture 19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408"/>
              <a:ext cx="84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0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/>
            <a:stretch>
              <a:fillRect/>
            </a:stretch>
          </p:blipFill>
          <p:spPr bwMode="auto">
            <a:xfrm>
              <a:off x="1776" y="3968"/>
              <a:ext cx="84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 21"/>
          <p:cNvGrpSpPr>
            <a:grpSpLocks/>
          </p:cNvGrpSpPr>
          <p:nvPr/>
        </p:nvGrpSpPr>
        <p:grpSpPr bwMode="auto">
          <a:xfrm>
            <a:off x="4697413" y="4498742"/>
            <a:ext cx="1211262" cy="2073275"/>
            <a:chOff x="1776" y="3408"/>
            <a:chExt cx="846" cy="1059"/>
          </a:xfrm>
        </p:grpSpPr>
        <p:pic>
          <p:nvPicPr>
            <p:cNvPr id="36" name="Picture 22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408"/>
              <a:ext cx="846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23" descr="BMS-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/>
            <a:stretch>
              <a:fillRect/>
            </a:stretch>
          </p:blipFill>
          <p:spPr bwMode="auto">
            <a:xfrm>
              <a:off x="1776" y="3968"/>
              <a:ext cx="84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8" name="Group 24"/>
          <p:cNvGrpSpPr>
            <a:grpSpLocks/>
          </p:cNvGrpSpPr>
          <p:nvPr/>
        </p:nvGrpSpPr>
        <p:grpSpPr bwMode="auto">
          <a:xfrm>
            <a:off x="2020888" y="2835042"/>
            <a:ext cx="2668587" cy="1233487"/>
            <a:chOff x="-1105" y="2148"/>
            <a:chExt cx="1005" cy="758"/>
          </a:xfrm>
        </p:grpSpPr>
        <p:pic>
          <p:nvPicPr>
            <p:cNvPr id="39" name="Picture 25" descr="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040"/>
            <a:stretch>
              <a:fillRect/>
            </a:stretch>
          </p:blipFill>
          <p:spPr bwMode="auto">
            <a:xfrm>
              <a:off x="-1105" y="2148"/>
              <a:ext cx="1005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26" descr="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366"/>
            <a:stretch>
              <a:fillRect/>
            </a:stretch>
          </p:blipFill>
          <p:spPr bwMode="auto">
            <a:xfrm>
              <a:off x="-1105" y="2797"/>
              <a:ext cx="1005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27" descr="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170" b="4585"/>
            <a:stretch>
              <a:fillRect/>
            </a:stretch>
          </p:blipFill>
          <p:spPr bwMode="auto">
            <a:xfrm>
              <a:off x="-1105" y="2447"/>
              <a:ext cx="1005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AutoShape 28"/>
            <p:cNvSpPr>
              <a:spLocks noChangeArrowheads="1"/>
            </p:cNvSpPr>
            <p:nvPr/>
          </p:nvSpPr>
          <p:spPr bwMode="auto">
            <a:xfrm>
              <a:off x="-1063" y="2385"/>
              <a:ext cx="921" cy="465"/>
            </a:xfrm>
            <a:prstGeom prst="roundRect">
              <a:avLst>
                <a:gd name="adj" fmla="val 1755"/>
              </a:avLst>
            </a:prstGeom>
            <a:solidFill>
              <a:srgbClr val="EBF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4" name="AutoShape 29"/>
          <p:cNvSpPr>
            <a:spLocks noChangeArrowheads="1"/>
          </p:cNvSpPr>
          <p:nvPr/>
        </p:nvSpPr>
        <p:spPr bwMode="auto">
          <a:xfrm>
            <a:off x="3109913" y="8134117"/>
            <a:ext cx="676275" cy="401637"/>
          </a:xfrm>
          <a:prstGeom prst="upDownArrow">
            <a:avLst>
              <a:gd name="adj1" fmla="val 51685"/>
              <a:gd name="adj2" fmla="val 34560"/>
            </a:avLst>
          </a:prstGeom>
          <a:solidFill>
            <a:srgbClr val="3399FF"/>
          </a:solidFill>
          <a:ln w="19050" algn="ctr">
            <a:solidFill>
              <a:srgbClr val="0099CC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auto">
          <a:xfrm>
            <a:off x="1131888" y="7784867"/>
            <a:ext cx="1531937" cy="3143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20000"/>
              </a:lnSpc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기술지원 콜 센터</a:t>
            </a:r>
          </a:p>
        </p:txBody>
      </p:sp>
      <p:cxnSp>
        <p:nvCxnSpPr>
          <p:cNvPr id="46" name="AutoShape 31"/>
          <p:cNvCxnSpPr>
            <a:cxnSpLocks noChangeShapeType="1"/>
          </p:cNvCxnSpPr>
          <p:nvPr/>
        </p:nvCxnSpPr>
        <p:spPr bwMode="auto">
          <a:xfrm flipH="1">
            <a:off x="3376613" y="4079642"/>
            <a:ext cx="3175" cy="25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7" name="Group 33"/>
          <p:cNvGrpSpPr>
            <a:grpSpLocks/>
          </p:cNvGrpSpPr>
          <p:nvPr/>
        </p:nvGrpSpPr>
        <p:grpSpPr bwMode="auto">
          <a:xfrm>
            <a:off x="1692275" y="6921267"/>
            <a:ext cx="376238" cy="820737"/>
            <a:chOff x="932" y="4465"/>
            <a:chExt cx="262" cy="504"/>
          </a:xfrm>
        </p:grpSpPr>
        <p:pic>
          <p:nvPicPr>
            <p:cNvPr id="48" name="Picture 34" descr="ma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" y="4465"/>
              <a:ext cx="262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Rectangle 35"/>
            <p:cNvSpPr>
              <a:spLocks noChangeArrowheads="1"/>
            </p:cNvSpPr>
            <p:nvPr/>
          </p:nvSpPr>
          <p:spPr bwMode="auto">
            <a:xfrm>
              <a:off x="1038" y="4697"/>
              <a:ext cx="146" cy="96"/>
            </a:xfrm>
            <a:prstGeom prst="rect">
              <a:avLst/>
            </a:prstGeom>
            <a:solidFill>
              <a:srgbClr val="3366FF"/>
            </a:solidFill>
            <a:ln w="19050">
              <a:solidFill>
                <a:srgbClr val="3366FF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8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2585400" y="2830012"/>
            <a:ext cx="1545914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프로젝트 관리자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(PM)</a:t>
            </a:r>
          </a:p>
        </p:txBody>
      </p:sp>
      <p:sp>
        <p:nvSpPr>
          <p:cNvPr id="51" name="Rectangle 37"/>
          <p:cNvSpPr>
            <a:spLocks noChangeArrowheads="1"/>
          </p:cNvSpPr>
          <p:nvPr/>
        </p:nvSpPr>
        <p:spPr bwMode="auto">
          <a:xfrm>
            <a:off x="2147888" y="3289067"/>
            <a:ext cx="2430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3350" indent="-1333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80808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유지보수 조직 운영</a:t>
            </a:r>
          </a:p>
          <a:p>
            <a:pPr eaLnBrk="1" hangingPunct="1">
              <a:lnSpc>
                <a:spcPct val="130000"/>
              </a:lnSpc>
              <a:buClr>
                <a:srgbClr val="80808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 요구 분석 및 반영 총괄</a:t>
            </a:r>
          </a:p>
        </p:txBody>
      </p:sp>
      <p:sp>
        <p:nvSpPr>
          <p:cNvPr id="52" name="Rectangle 38"/>
          <p:cNvSpPr>
            <a:spLocks noChangeArrowheads="1"/>
          </p:cNvSpPr>
          <p:nvPr/>
        </p:nvSpPr>
        <p:spPr bwMode="auto">
          <a:xfrm>
            <a:off x="3582438" y="4522554"/>
            <a:ext cx="871049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기술지원팀</a:t>
            </a:r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4783339" y="4522554"/>
            <a:ext cx="1044173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사용자 지원팀</a:t>
            </a:r>
          </a:p>
        </p:txBody>
      </p:sp>
      <p:sp>
        <p:nvSpPr>
          <p:cNvPr id="54" name="Rectangle 40"/>
          <p:cNvSpPr>
            <a:spLocks noChangeArrowheads="1"/>
          </p:cNvSpPr>
          <p:nvPr/>
        </p:nvSpPr>
        <p:spPr bwMode="auto">
          <a:xfrm>
            <a:off x="2307675" y="4522554"/>
            <a:ext cx="871049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유지보수팀</a:t>
            </a:r>
          </a:p>
        </p:txBody>
      </p:sp>
      <p:sp>
        <p:nvSpPr>
          <p:cNvPr id="55" name="Rectangle 41"/>
          <p:cNvSpPr>
            <a:spLocks noChangeArrowheads="1"/>
          </p:cNvSpPr>
          <p:nvPr/>
        </p:nvSpPr>
        <p:spPr bwMode="auto">
          <a:xfrm>
            <a:off x="925714" y="4522554"/>
            <a:ext cx="1044173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시스템 관리팀</a:t>
            </a:r>
          </a:p>
        </p:txBody>
      </p:sp>
      <p:sp>
        <p:nvSpPr>
          <p:cNvPr id="56" name="Rectangle 42"/>
          <p:cNvSpPr>
            <a:spLocks noChangeArrowheads="1"/>
          </p:cNvSpPr>
          <p:nvPr/>
        </p:nvSpPr>
        <p:spPr bwMode="auto">
          <a:xfrm>
            <a:off x="868363" y="5773504"/>
            <a:ext cx="1143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서버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, S/W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등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사용자 계정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데이터베이스</a:t>
            </a:r>
          </a:p>
        </p:txBody>
      </p:sp>
      <p:sp>
        <p:nvSpPr>
          <p:cNvPr id="57" name="Rectangle 43"/>
          <p:cNvSpPr>
            <a:spLocks noChangeArrowheads="1"/>
          </p:cNvSpPr>
          <p:nvPr/>
        </p:nvSpPr>
        <p:spPr bwMode="auto">
          <a:xfrm>
            <a:off x="2135188" y="5773504"/>
            <a:ext cx="1212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협력 업체관리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정보서비스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업그레이드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서비스 관리</a:t>
            </a:r>
          </a:p>
        </p:txBody>
      </p:sp>
      <p:sp>
        <p:nvSpPr>
          <p:cNvPr id="58" name="Rectangle 44"/>
          <p:cNvSpPr>
            <a:spLocks noChangeArrowheads="1"/>
          </p:cNvSpPr>
          <p:nvPr/>
        </p:nvSpPr>
        <p:spPr bwMode="auto">
          <a:xfrm>
            <a:off x="3476625" y="5773504"/>
            <a:ext cx="1133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기술지원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장애복구 지원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기술이전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성능향상 방안</a:t>
            </a:r>
          </a:p>
        </p:txBody>
      </p:sp>
      <p:sp>
        <p:nvSpPr>
          <p:cNvPr id="59" name="Rectangle 45"/>
          <p:cNvSpPr>
            <a:spLocks noChangeArrowheads="1"/>
          </p:cNvSpPr>
          <p:nvPr/>
        </p:nvSpPr>
        <p:spPr bwMode="auto">
          <a:xfrm>
            <a:off x="4748213" y="5773504"/>
            <a:ext cx="115728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원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-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콜 처리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Help Desk</a:t>
            </a:r>
          </a:p>
          <a:p>
            <a:pPr eaLnBrk="1" hangingPunct="1"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교육훈련지원</a:t>
            </a:r>
          </a:p>
        </p:txBody>
      </p:sp>
      <p:pic>
        <p:nvPicPr>
          <p:cNvPr id="60" name="Picture 46" descr="BD07073_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5" y="5078179"/>
            <a:ext cx="630238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47" descr="BD06630_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5068654"/>
            <a:ext cx="688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48" descr="PE01844_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5117867"/>
            <a:ext cx="69215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49" descr="BD05068_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5127392"/>
            <a:ext cx="6604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" name="Group 50"/>
          <p:cNvGrpSpPr>
            <a:grpSpLocks/>
          </p:cNvGrpSpPr>
          <p:nvPr/>
        </p:nvGrpSpPr>
        <p:grpSpPr bwMode="auto">
          <a:xfrm>
            <a:off x="2676525" y="6930792"/>
            <a:ext cx="1546225" cy="1044575"/>
            <a:chOff x="1555" y="4549"/>
            <a:chExt cx="1079" cy="641"/>
          </a:xfrm>
        </p:grpSpPr>
        <p:pic>
          <p:nvPicPr>
            <p:cNvPr id="65" name="Picture 51" descr="BMS-1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" y="4549"/>
              <a:ext cx="1079" cy="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Picture 52" descr="BMS-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4" y="4580"/>
              <a:ext cx="96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" name="Rectangle 53"/>
          <p:cNvSpPr>
            <a:spLocks noChangeArrowheads="1"/>
          </p:cNvSpPr>
          <p:nvPr/>
        </p:nvSpPr>
        <p:spPr bwMode="auto">
          <a:xfrm>
            <a:off x="2961555" y="6916504"/>
            <a:ext cx="906315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비상 지원팀</a:t>
            </a:r>
          </a:p>
        </p:txBody>
      </p:sp>
      <p:sp>
        <p:nvSpPr>
          <p:cNvPr id="68" name="Rectangle 54"/>
          <p:cNvSpPr>
            <a:spLocks noChangeArrowheads="1"/>
          </p:cNvSpPr>
          <p:nvPr/>
        </p:nvSpPr>
        <p:spPr bwMode="auto">
          <a:xfrm>
            <a:off x="2709863" y="7232417"/>
            <a:ext cx="1512887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80808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원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-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콜 주담당</a:t>
            </a:r>
          </a:p>
          <a:p>
            <a:pPr eaLnBrk="1" hangingPunct="1">
              <a:lnSpc>
                <a:spcPct val="130000"/>
              </a:lnSpc>
              <a:buClr>
                <a:srgbClr val="808080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신속한 유지보수 및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차적 운영지원</a:t>
            </a:r>
          </a:p>
        </p:txBody>
      </p:sp>
      <p:sp>
        <p:nvSpPr>
          <p:cNvPr id="69" name="Rectangle 55"/>
          <p:cNvSpPr>
            <a:spLocks noChangeArrowheads="1"/>
          </p:cNvSpPr>
          <p:nvPr/>
        </p:nvSpPr>
        <p:spPr bwMode="auto">
          <a:xfrm>
            <a:off x="1893888" y="8635767"/>
            <a:ext cx="3113087" cy="37042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25000"/>
              </a:spcBef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FFFFFF"/>
                </a:solidFill>
                <a:latin typeface="+mn-ea"/>
                <a:ea typeface="+mn-ea"/>
              </a:rPr>
              <a:t>시스템 운영 담당자</a:t>
            </a:r>
          </a:p>
        </p:txBody>
      </p:sp>
      <p:sp>
        <p:nvSpPr>
          <p:cNvPr id="70" name="AutoShape 56"/>
          <p:cNvSpPr>
            <a:spLocks noChangeArrowheads="1"/>
          </p:cNvSpPr>
          <p:nvPr/>
        </p:nvSpPr>
        <p:spPr bwMode="auto">
          <a:xfrm rot="16200000">
            <a:off x="3965575" y="7222892"/>
            <a:ext cx="738188" cy="461962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9050" algn="ctr">
            <a:solidFill>
              <a:srgbClr val="0099CC"/>
            </a:solidFill>
            <a:prstDash val="sysDot"/>
            <a:miter lim="800000"/>
            <a:headEnd/>
            <a:tailEnd/>
          </a:ln>
        </p:spPr>
        <p:txBody>
          <a:bodyPr rot="10800000"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71" name="Picture 57" descr="BMS-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225" y="6930792"/>
            <a:ext cx="1544638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58" descr="BMS-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5" y="6951429"/>
            <a:ext cx="1428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59" descr="BS02091_[1]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7484829"/>
            <a:ext cx="71913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Rectangle 60"/>
          <p:cNvSpPr>
            <a:spLocks noChangeArrowheads="1"/>
          </p:cNvSpPr>
          <p:nvPr/>
        </p:nvSpPr>
        <p:spPr bwMode="auto">
          <a:xfrm>
            <a:off x="4784926" y="6972067"/>
            <a:ext cx="1044173" cy="46275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62797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협력업체 지원</a:t>
            </a:r>
          </a:p>
          <a:p>
            <a:pPr algn="ctr" eaLnBrk="1" hangingPunct="1">
              <a:buClr>
                <a:srgbClr val="666633"/>
              </a:buClr>
              <a:buSzPct val="80000"/>
            </a:pP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전문인력</a:t>
            </a:r>
          </a:p>
        </p:txBody>
      </p:sp>
      <p:cxnSp>
        <p:nvCxnSpPr>
          <p:cNvPr id="75" name="AutoShape 31"/>
          <p:cNvCxnSpPr>
            <a:cxnSpLocks noChangeShapeType="1"/>
          </p:cNvCxnSpPr>
          <p:nvPr/>
        </p:nvCxnSpPr>
        <p:spPr bwMode="auto">
          <a:xfrm flipH="1">
            <a:off x="3387725" y="6691079"/>
            <a:ext cx="3175" cy="255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직사각형 58"/>
          <p:cNvSpPr>
            <a:spLocks noChangeArrowheads="1"/>
          </p:cNvSpPr>
          <p:nvPr/>
        </p:nvSpPr>
        <p:spPr bwMode="auto">
          <a:xfrm>
            <a:off x="404813" y="2631567"/>
            <a:ext cx="6048375" cy="66046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82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16.</a:t>
            </a:r>
          </a:p>
        </p:txBody>
      </p:sp>
      <p:sp>
        <p:nvSpPr>
          <p:cNvPr id="84" name="Text Box 51"/>
          <p:cNvSpPr txBox="1">
            <a:spLocks noChangeArrowheads="1"/>
          </p:cNvSpPr>
          <p:nvPr/>
        </p:nvSpPr>
        <p:spPr bwMode="auto">
          <a:xfrm>
            <a:off x="5773802" y="466868"/>
            <a:ext cx="9660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16. </a:t>
            </a:r>
            <a:r>
              <a:rPr lang="ko-KR" altLang="en-US" dirty="0">
                <a:latin typeface="+mn-ea"/>
                <a:ea typeface="+mn-ea"/>
              </a:rPr>
              <a:t>유지보수 계획</a:t>
            </a:r>
          </a:p>
        </p:txBody>
      </p:sp>
    </p:spTree>
    <p:extLst>
      <p:ext uri="{BB962C8B-B14F-4D97-AF65-F5344CB8AC3E}">
        <p14:creationId xmlns:p14="http://schemas.microsoft.com/office/powerpoint/2010/main" val="237631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018787" y="694469"/>
            <a:ext cx="172110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16.4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유지보수 및 장애처리 절차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16.4. </a:t>
            </a:r>
            <a:r>
              <a:rPr lang="ko-KR" altLang="en-US" sz="1600" dirty="0" smtClean="0">
                <a:latin typeface="+mn-ea"/>
                <a:ea typeface="+mn-ea"/>
              </a:rPr>
              <a:t>유지보수 및 장애처리 절차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 smtClean="0">
                <a:solidFill>
                  <a:srgbClr val="8B8B8B"/>
                </a:solidFill>
                <a:latin typeface="+mn-ea"/>
                <a:ea typeface="+mn-ea"/>
              </a:rPr>
              <a:t>수행사는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하자보수 및 장애 발생 시 신속히 대응하고 시스템을 효율적으로 운영하기 위한 유지보수절차를 마련합니다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절차에 따라 비상연락망을 구축하여 사용자 지원창구를 통해 장애를 접수한 후 유지보수 전담인원에게 이관 함으로써 일관성 있는 항시 지원체계를 유지하겠습니다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2349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유지보수 절차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83" name="Rectangle 280"/>
          <p:cNvSpPr>
            <a:spLocks noChangeArrowheads="1"/>
          </p:cNvSpPr>
          <p:nvPr/>
        </p:nvSpPr>
        <p:spPr bwMode="auto">
          <a:xfrm>
            <a:off x="320634" y="8962839"/>
            <a:ext cx="5780218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600" tIns="46038" rIns="57600" bIns="46038"/>
          <a:lstStyle>
            <a:lvl1pPr marL="95250" indent="-9525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620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문제발생접수유형 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정보처리요청서 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(CSR), 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고객 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Claim, 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전화 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/ Fax / Mail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산출물 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: 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회의록</a:t>
            </a:r>
            <a:r>
              <a:rPr lang="en-US" altLang="ko-KR" sz="900" kern="0" dirty="0" smtClean="0">
                <a:solidFill>
                  <a:prstClr val="black"/>
                </a:solidFill>
                <a:latin typeface="+mn-ea"/>
                <a:ea typeface="+mn-ea"/>
              </a:rPr>
              <a:t>, </a:t>
            </a:r>
            <a:r>
              <a:rPr lang="ko-KR" altLang="en-US" sz="900" kern="0" dirty="0" smtClean="0">
                <a:solidFill>
                  <a:prstClr val="black"/>
                </a:solidFill>
                <a:latin typeface="+mn-ea"/>
                <a:ea typeface="+mn-ea"/>
              </a:rPr>
              <a:t>유지보수 이력관리</a:t>
            </a:r>
          </a:p>
        </p:txBody>
      </p:sp>
      <p:sp>
        <p:nvSpPr>
          <p:cNvPr id="164" name="Rectangle 129"/>
          <p:cNvSpPr>
            <a:spLocks noChangeArrowheads="1"/>
          </p:cNvSpPr>
          <p:nvPr/>
        </p:nvSpPr>
        <p:spPr bwMode="auto">
          <a:xfrm>
            <a:off x="1596684" y="4151069"/>
            <a:ext cx="1566491" cy="917831"/>
          </a:xfrm>
          <a:prstGeom prst="rect">
            <a:avLst/>
          </a:prstGeom>
          <a:solidFill>
            <a:srgbClr val="EFEED1"/>
          </a:solidFill>
          <a:ln w="19050" algn="ctr">
            <a:pattFill prst="dkUpDiag">
              <a:fgClr>
                <a:sysClr val="window" lastClr="FFFFFF"/>
              </a:fgClr>
              <a:bgClr>
                <a:srgbClr val="BAA762"/>
              </a:bgClr>
            </a:pattFill>
            <a:miter lim="800000"/>
            <a:headEnd/>
            <a:tailEnd/>
          </a:ln>
        </p:spPr>
        <p:txBody>
          <a:bodyPr lIns="0" tIns="35995" rIns="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kern="0" dirty="0" smtClean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65" name="Rectangle 138"/>
          <p:cNvSpPr>
            <a:spLocks noChangeArrowheads="1"/>
          </p:cNvSpPr>
          <p:nvPr/>
        </p:nvSpPr>
        <p:spPr bwMode="auto">
          <a:xfrm>
            <a:off x="1535222" y="3020314"/>
            <a:ext cx="1689415" cy="209698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운영 및 예방정비 계획 수립</a:t>
            </a:r>
          </a:p>
        </p:txBody>
      </p:sp>
      <p:sp>
        <p:nvSpPr>
          <p:cNvPr id="166" name="Rectangle 139"/>
          <p:cNvSpPr>
            <a:spLocks noChangeArrowheads="1"/>
          </p:cNvSpPr>
          <p:nvPr/>
        </p:nvSpPr>
        <p:spPr bwMode="auto">
          <a:xfrm>
            <a:off x="3442918" y="3302600"/>
            <a:ext cx="1382106" cy="211311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운영지원계획 수립</a:t>
            </a:r>
          </a:p>
        </p:txBody>
      </p:sp>
      <p:sp>
        <p:nvSpPr>
          <p:cNvPr id="167" name="AutoShape 140"/>
          <p:cNvSpPr>
            <a:spLocks noChangeArrowheads="1"/>
          </p:cNvSpPr>
          <p:nvPr/>
        </p:nvSpPr>
        <p:spPr bwMode="auto">
          <a:xfrm>
            <a:off x="2457151" y="3444549"/>
            <a:ext cx="538974" cy="354873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승인</a:t>
            </a:r>
          </a:p>
        </p:txBody>
      </p:sp>
      <p:sp>
        <p:nvSpPr>
          <p:cNvPr id="168" name="Rectangle 141"/>
          <p:cNvSpPr>
            <a:spLocks noChangeArrowheads="1"/>
          </p:cNvSpPr>
          <p:nvPr/>
        </p:nvSpPr>
        <p:spPr bwMode="auto">
          <a:xfrm>
            <a:off x="3442918" y="4007506"/>
            <a:ext cx="1382106" cy="214537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운영지원</a:t>
            </a:r>
          </a:p>
        </p:txBody>
      </p:sp>
      <p:sp>
        <p:nvSpPr>
          <p:cNvPr id="169" name="Rectangle 142"/>
          <p:cNvSpPr>
            <a:spLocks noChangeArrowheads="1"/>
          </p:cNvSpPr>
          <p:nvPr/>
        </p:nvSpPr>
        <p:spPr bwMode="auto">
          <a:xfrm>
            <a:off x="1691241" y="4222043"/>
            <a:ext cx="1382106" cy="209698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시스템 감시</a:t>
            </a:r>
            <a:r>
              <a:rPr lang="en-US" altLang="ko-KR" sz="900" kern="0" dirty="0" smtClean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관리</a:t>
            </a:r>
          </a:p>
        </p:txBody>
      </p:sp>
      <p:sp>
        <p:nvSpPr>
          <p:cNvPr id="170" name="Rectangle 143"/>
          <p:cNvSpPr>
            <a:spLocks noChangeArrowheads="1"/>
          </p:cNvSpPr>
          <p:nvPr/>
        </p:nvSpPr>
        <p:spPr bwMode="auto">
          <a:xfrm>
            <a:off x="1691241" y="4504329"/>
            <a:ext cx="1382106" cy="206472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장비관리</a:t>
            </a:r>
            <a:r>
              <a:rPr lang="en-US" altLang="ko-KR" sz="900" kern="0" dirty="0" smtClean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보안관리</a:t>
            </a:r>
          </a:p>
        </p:txBody>
      </p:sp>
      <p:sp>
        <p:nvSpPr>
          <p:cNvPr id="171" name="Rectangle 144"/>
          <p:cNvSpPr>
            <a:spLocks noChangeArrowheads="1"/>
          </p:cNvSpPr>
          <p:nvPr/>
        </p:nvSpPr>
        <p:spPr bwMode="auto">
          <a:xfrm>
            <a:off x="1691241" y="4785001"/>
            <a:ext cx="1382106" cy="216150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예방 정비</a:t>
            </a:r>
          </a:p>
        </p:txBody>
      </p:sp>
      <p:cxnSp>
        <p:nvCxnSpPr>
          <p:cNvPr id="172" name="AutoShape 146"/>
          <p:cNvCxnSpPr>
            <a:cxnSpLocks noChangeShapeType="1"/>
            <a:endCxn id="166" idx="0"/>
          </p:cNvCxnSpPr>
          <p:nvPr/>
        </p:nvCxnSpPr>
        <p:spPr bwMode="auto">
          <a:xfrm>
            <a:off x="3058387" y="3125163"/>
            <a:ext cx="1076372" cy="177436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AutoShape 147"/>
          <p:cNvCxnSpPr>
            <a:cxnSpLocks noChangeShapeType="1"/>
            <a:stCxn id="166" idx="2"/>
            <a:endCxn id="167" idx="3"/>
          </p:cNvCxnSpPr>
          <p:nvPr/>
        </p:nvCxnSpPr>
        <p:spPr bwMode="auto">
          <a:xfrm rot="5400000">
            <a:off x="3511011" y="2999025"/>
            <a:ext cx="108075" cy="1137846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AutoShape 148"/>
          <p:cNvCxnSpPr>
            <a:cxnSpLocks noChangeShapeType="1"/>
            <a:stCxn id="167" idx="0"/>
            <a:endCxn id="166" idx="1"/>
          </p:cNvCxnSpPr>
          <p:nvPr/>
        </p:nvCxnSpPr>
        <p:spPr bwMode="auto">
          <a:xfrm rot="5400000" flipH="1" flipV="1">
            <a:off x="3066632" y="3068263"/>
            <a:ext cx="36293" cy="716280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" name="Text Box 149"/>
          <p:cNvSpPr txBox="1">
            <a:spLocks noChangeArrowheads="1"/>
          </p:cNvSpPr>
          <p:nvPr/>
        </p:nvSpPr>
        <p:spPr bwMode="auto">
          <a:xfrm>
            <a:off x="2814891" y="3370348"/>
            <a:ext cx="341981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176" name="Text Box 150"/>
          <p:cNvSpPr txBox="1">
            <a:spLocks noChangeArrowheads="1"/>
          </p:cNvSpPr>
          <p:nvPr/>
        </p:nvSpPr>
        <p:spPr bwMode="auto">
          <a:xfrm>
            <a:off x="2758824" y="3720735"/>
            <a:ext cx="369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YES</a:t>
            </a:r>
          </a:p>
        </p:txBody>
      </p:sp>
      <p:cxnSp>
        <p:nvCxnSpPr>
          <p:cNvPr id="177" name="AutoShape 151"/>
          <p:cNvCxnSpPr>
            <a:cxnSpLocks noChangeShapeType="1"/>
            <a:stCxn id="167" idx="2"/>
            <a:endCxn id="168" idx="0"/>
          </p:cNvCxnSpPr>
          <p:nvPr/>
        </p:nvCxnSpPr>
        <p:spPr bwMode="auto">
          <a:xfrm rot="16200000" flipH="1">
            <a:off x="3326262" y="3199797"/>
            <a:ext cx="208084" cy="140733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AutoShape 153"/>
          <p:cNvCxnSpPr>
            <a:cxnSpLocks noChangeShapeType="1"/>
            <a:stCxn id="165" idx="2"/>
            <a:endCxn id="164" idx="0"/>
          </p:cNvCxnSpPr>
          <p:nvPr/>
        </p:nvCxnSpPr>
        <p:spPr bwMode="auto">
          <a:xfrm flipH="1">
            <a:off x="2379929" y="3230012"/>
            <a:ext cx="1576" cy="911378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" name="AutoShape 154"/>
          <p:cNvCxnSpPr>
            <a:cxnSpLocks noChangeShapeType="1"/>
            <a:stCxn id="168" idx="2"/>
            <a:endCxn id="169" idx="3"/>
          </p:cNvCxnSpPr>
          <p:nvPr/>
        </p:nvCxnSpPr>
        <p:spPr bwMode="auto">
          <a:xfrm rot="5400000">
            <a:off x="3551235" y="3744155"/>
            <a:ext cx="104849" cy="1060624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0" name="AutoShape 155"/>
          <p:cNvCxnSpPr>
            <a:cxnSpLocks noChangeShapeType="1"/>
            <a:stCxn id="168" idx="2"/>
            <a:endCxn id="170" idx="3"/>
          </p:cNvCxnSpPr>
          <p:nvPr/>
        </p:nvCxnSpPr>
        <p:spPr bwMode="auto">
          <a:xfrm rot="5400000">
            <a:off x="3410898" y="3884492"/>
            <a:ext cx="385522" cy="1060624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1" name="AutoShape 156"/>
          <p:cNvCxnSpPr>
            <a:cxnSpLocks noChangeShapeType="1"/>
            <a:stCxn id="168" idx="2"/>
            <a:endCxn id="171" idx="3"/>
          </p:cNvCxnSpPr>
          <p:nvPr/>
        </p:nvCxnSpPr>
        <p:spPr bwMode="auto">
          <a:xfrm rot="5400000">
            <a:off x="3268143" y="4027247"/>
            <a:ext cx="671033" cy="1060624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2" name="AutoShape 157"/>
          <p:cNvSpPr>
            <a:spLocks noChangeArrowheads="1"/>
          </p:cNvSpPr>
          <p:nvPr/>
        </p:nvSpPr>
        <p:spPr bwMode="auto">
          <a:xfrm>
            <a:off x="1781070" y="5564108"/>
            <a:ext cx="1215055" cy="495209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자체처리</a:t>
            </a:r>
          </a:p>
        </p:txBody>
      </p:sp>
      <p:sp>
        <p:nvSpPr>
          <p:cNvPr id="183" name="Rectangle 158"/>
          <p:cNvSpPr>
            <a:spLocks noChangeArrowheads="1"/>
          </p:cNvSpPr>
          <p:nvPr/>
        </p:nvSpPr>
        <p:spPr bwMode="auto">
          <a:xfrm>
            <a:off x="3442918" y="5696379"/>
            <a:ext cx="1382106" cy="222602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문제해결 조치 요청</a:t>
            </a:r>
          </a:p>
        </p:txBody>
      </p:sp>
      <p:sp>
        <p:nvSpPr>
          <p:cNvPr id="184" name="Rectangle 159"/>
          <p:cNvSpPr>
            <a:spLocks noChangeArrowheads="1"/>
          </p:cNvSpPr>
          <p:nvPr/>
        </p:nvSpPr>
        <p:spPr bwMode="auto">
          <a:xfrm>
            <a:off x="1691241" y="6194814"/>
            <a:ext cx="1382106" cy="351647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자체 해결을 위한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필요 조치 시행</a:t>
            </a:r>
          </a:p>
        </p:txBody>
      </p:sp>
      <p:cxnSp>
        <p:nvCxnSpPr>
          <p:cNvPr id="185" name="AutoShape 160"/>
          <p:cNvCxnSpPr>
            <a:cxnSpLocks noChangeShapeType="1"/>
            <a:stCxn id="164" idx="2"/>
            <a:endCxn id="226" idx="0"/>
          </p:cNvCxnSpPr>
          <p:nvPr/>
        </p:nvCxnSpPr>
        <p:spPr bwMode="auto">
          <a:xfrm>
            <a:off x="2379929" y="5078578"/>
            <a:ext cx="3152" cy="130658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6" name="AutoShape 161"/>
          <p:cNvCxnSpPr>
            <a:cxnSpLocks noChangeShapeType="1"/>
            <a:stCxn id="226" idx="2"/>
            <a:endCxn id="182" idx="0"/>
          </p:cNvCxnSpPr>
          <p:nvPr/>
        </p:nvCxnSpPr>
        <p:spPr bwMode="auto">
          <a:xfrm rot="16200000" flipH="1">
            <a:off x="2315277" y="5491595"/>
            <a:ext cx="140336" cy="6304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7" name="AutoShape 162"/>
          <p:cNvCxnSpPr>
            <a:cxnSpLocks noChangeShapeType="1"/>
            <a:stCxn id="182" idx="2"/>
            <a:endCxn id="184" idx="0"/>
          </p:cNvCxnSpPr>
          <p:nvPr/>
        </p:nvCxnSpPr>
        <p:spPr bwMode="auto">
          <a:xfrm rot="5400000">
            <a:off x="2313664" y="6128753"/>
            <a:ext cx="143562" cy="6304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8" name="AutoShape 163"/>
          <p:cNvCxnSpPr>
            <a:cxnSpLocks noChangeShapeType="1"/>
            <a:stCxn id="182" idx="3"/>
            <a:endCxn id="183" idx="1"/>
          </p:cNvCxnSpPr>
          <p:nvPr/>
        </p:nvCxnSpPr>
        <p:spPr bwMode="auto">
          <a:xfrm flipV="1">
            <a:off x="2996125" y="5807680"/>
            <a:ext cx="446793" cy="4033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9" name="AutoShape 164"/>
          <p:cNvSpPr>
            <a:spLocks noChangeArrowheads="1"/>
          </p:cNvSpPr>
          <p:nvPr/>
        </p:nvSpPr>
        <p:spPr bwMode="auto">
          <a:xfrm>
            <a:off x="3523291" y="6059317"/>
            <a:ext cx="1215055" cy="495209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하자</a:t>
            </a:r>
            <a:r>
              <a:rPr lang="en-US" altLang="ko-KR" sz="900" kern="0" dirty="0" smtClean="0">
                <a:solidFill>
                  <a:srgbClr val="FFFFFF"/>
                </a:solidFill>
                <a:latin typeface="+mn-ea"/>
                <a:ea typeface="+mn-ea"/>
              </a:rPr>
              <a:t>/</a:t>
            </a: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유지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보수 판단</a:t>
            </a:r>
          </a:p>
        </p:txBody>
      </p:sp>
      <p:cxnSp>
        <p:nvCxnSpPr>
          <p:cNvPr id="190" name="AutoShape 165"/>
          <p:cNvCxnSpPr>
            <a:cxnSpLocks noChangeShapeType="1"/>
            <a:stCxn id="183" idx="2"/>
            <a:endCxn id="189" idx="0"/>
          </p:cNvCxnSpPr>
          <p:nvPr/>
        </p:nvCxnSpPr>
        <p:spPr bwMode="auto">
          <a:xfrm rot="5400000">
            <a:off x="4062227" y="5988380"/>
            <a:ext cx="140336" cy="3152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1" name="Rectangle 166"/>
          <p:cNvSpPr>
            <a:spLocks noChangeArrowheads="1"/>
          </p:cNvSpPr>
          <p:nvPr/>
        </p:nvSpPr>
        <p:spPr bwMode="auto">
          <a:xfrm>
            <a:off x="3442918" y="6765837"/>
            <a:ext cx="1382106" cy="211311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하자보수 실시</a:t>
            </a:r>
          </a:p>
        </p:txBody>
      </p:sp>
      <p:sp>
        <p:nvSpPr>
          <p:cNvPr id="192" name="AutoShape 167"/>
          <p:cNvSpPr>
            <a:spLocks noChangeArrowheads="1"/>
          </p:cNvSpPr>
          <p:nvPr/>
        </p:nvSpPr>
        <p:spPr bwMode="auto">
          <a:xfrm>
            <a:off x="1790525" y="6623888"/>
            <a:ext cx="1215055" cy="488757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조치결과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승인</a:t>
            </a:r>
          </a:p>
        </p:txBody>
      </p:sp>
      <p:sp>
        <p:nvSpPr>
          <p:cNvPr id="193" name="AutoShape 168"/>
          <p:cNvSpPr>
            <a:spLocks noChangeArrowheads="1"/>
          </p:cNvSpPr>
          <p:nvPr/>
        </p:nvSpPr>
        <p:spPr bwMode="auto">
          <a:xfrm>
            <a:off x="1777918" y="7817552"/>
            <a:ext cx="1215055" cy="495209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조치결과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승인</a:t>
            </a:r>
          </a:p>
        </p:txBody>
      </p:sp>
      <p:sp>
        <p:nvSpPr>
          <p:cNvPr id="194" name="Rectangle 169"/>
          <p:cNvSpPr>
            <a:spLocks noChangeArrowheads="1"/>
          </p:cNvSpPr>
          <p:nvPr/>
        </p:nvSpPr>
        <p:spPr bwMode="auto">
          <a:xfrm>
            <a:off x="1691241" y="7188459"/>
            <a:ext cx="1382106" cy="214537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유상지원 범위협의</a:t>
            </a:r>
          </a:p>
        </p:txBody>
      </p:sp>
      <p:sp>
        <p:nvSpPr>
          <p:cNvPr id="195" name="AutoShape 170"/>
          <p:cNvSpPr>
            <a:spLocks noChangeArrowheads="1"/>
          </p:cNvSpPr>
          <p:nvPr/>
        </p:nvSpPr>
        <p:spPr bwMode="auto">
          <a:xfrm>
            <a:off x="3531171" y="7048123"/>
            <a:ext cx="1215055" cy="495209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무상지원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가능</a:t>
            </a:r>
          </a:p>
        </p:txBody>
      </p:sp>
      <p:sp>
        <p:nvSpPr>
          <p:cNvPr id="196" name="Rectangle 171"/>
          <p:cNvSpPr>
            <a:spLocks noChangeArrowheads="1"/>
          </p:cNvSpPr>
          <p:nvPr/>
        </p:nvSpPr>
        <p:spPr bwMode="auto">
          <a:xfrm>
            <a:off x="3442918" y="7685281"/>
            <a:ext cx="1382106" cy="216150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유지보수 실시</a:t>
            </a:r>
          </a:p>
        </p:txBody>
      </p:sp>
      <p:sp>
        <p:nvSpPr>
          <p:cNvPr id="197" name="Rectangle 172"/>
          <p:cNvSpPr>
            <a:spLocks noChangeArrowheads="1"/>
          </p:cNvSpPr>
          <p:nvPr/>
        </p:nvSpPr>
        <p:spPr bwMode="auto">
          <a:xfrm>
            <a:off x="3442918" y="8525685"/>
            <a:ext cx="1382106" cy="219376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장애발생</a:t>
            </a:r>
            <a:r>
              <a:rPr lang="en-US" altLang="ko-KR" sz="900" kern="0" dirty="0" smtClean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조치사항 기록</a:t>
            </a:r>
          </a:p>
        </p:txBody>
      </p:sp>
      <p:sp>
        <p:nvSpPr>
          <p:cNvPr id="198" name="Text Box 173"/>
          <p:cNvSpPr txBox="1">
            <a:spLocks noChangeArrowheads="1"/>
          </p:cNvSpPr>
          <p:nvPr/>
        </p:nvSpPr>
        <p:spPr bwMode="auto">
          <a:xfrm>
            <a:off x="4475163" y="6077061"/>
            <a:ext cx="562613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prstClr val="black"/>
                </a:solidFill>
                <a:latin typeface="+mn-ea"/>
                <a:ea typeface="+mn-ea"/>
              </a:rPr>
              <a:t>유지보수</a:t>
            </a:r>
          </a:p>
        </p:txBody>
      </p:sp>
      <p:cxnSp>
        <p:nvCxnSpPr>
          <p:cNvPr id="199" name="AutoShape 174"/>
          <p:cNvCxnSpPr>
            <a:cxnSpLocks noChangeShapeType="1"/>
            <a:stCxn id="189" idx="3"/>
            <a:endCxn id="195" idx="3"/>
          </p:cNvCxnSpPr>
          <p:nvPr/>
        </p:nvCxnSpPr>
        <p:spPr bwMode="auto">
          <a:xfrm>
            <a:off x="4738347" y="6307729"/>
            <a:ext cx="7880" cy="988805"/>
          </a:xfrm>
          <a:prstGeom prst="bentConnector3">
            <a:avLst>
              <a:gd name="adj1" fmla="val 3013588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" name="AutoShape 175"/>
          <p:cNvCxnSpPr>
            <a:cxnSpLocks noChangeShapeType="1"/>
            <a:stCxn id="189" idx="2"/>
            <a:endCxn id="191" idx="0"/>
          </p:cNvCxnSpPr>
          <p:nvPr/>
        </p:nvCxnSpPr>
        <p:spPr bwMode="auto">
          <a:xfrm rot="16200000" flipH="1">
            <a:off x="4026740" y="6659413"/>
            <a:ext cx="211311" cy="3152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1" name="AutoShape 176"/>
          <p:cNvCxnSpPr>
            <a:cxnSpLocks noChangeShapeType="1"/>
            <a:stCxn id="195" idx="1"/>
            <a:endCxn id="194" idx="3"/>
          </p:cNvCxnSpPr>
          <p:nvPr/>
        </p:nvCxnSpPr>
        <p:spPr bwMode="auto">
          <a:xfrm flipH="1">
            <a:off x="3073347" y="7295728"/>
            <a:ext cx="457824" cy="0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" name="AutoShape 177"/>
          <p:cNvCxnSpPr>
            <a:cxnSpLocks noChangeShapeType="1"/>
            <a:stCxn id="191" idx="1"/>
            <a:endCxn id="192" idx="3"/>
          </p:cNvCxnSpPr>
          <p:nvPr/>
        </p:nvCxnSpPr>
        <p:spPr bwMode="auto">
          <a:xfrm flipH="1" flipV="1">
            <a:off x="3005580" y="6868267"/>
            <a:ext cx="437338" cy="3226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3" name="Text Box 178"/>
          <p:cNvSpPr txBox="1">
            <a:spLocks noChangeArrowheads="1"/>
          </p:cNvSpPr>
          <p:nvPr/>
        </p:nvSpPr>
        <p:spPr bwMode="auto">
          <a:xfrm>
            <a:off x="4139487" y="6488391"/>
            <a:ext cx="376651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prstClr val="black"/>
                </a:solidFill>
                <a:latin typeface="+mn-ea"/>
                <a:ea typeface="+mn-ea"/>
              </a:rPr>
              <a:t>하자</a:t>
            </a:r>
          </a:p>
        </p:txBody>
      </p:sp>
      <p:cxnSp>
        <p:nvCxnSpPr>
          <p:cNvPr id="204" name="AutoShape 179"/>
          <p:cNvCxnSpPr>
            <a:cxnSpLocks noChangeShapeType="1"/>
            <a:stCxn id="192" idx="0"/>
            <a:endCxn id="203" idx="1"/>
          </p:cNvCxnSpPr>
          <p:nvPr/>
        </p:nvCxnSpPr>
        <p:spPr bwMode="auto">
          <a:xfrm rot="5400000" flipH="1" flipV="1">
            <a:off x="3255059" y="5739460"/>
            <a:ext cx="27422" cy="1741434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" name="Text Box 180"/>
          <p:cNvSpPr txBox="1">
            <a:spLocks noChangeArrowheads="1"/>
          </p:cNvSpPr>
          <p:nvPr/>
        </p:nvSpPr>
        <p:spPr bwMode="auto">
          <a:xfrm>
            <a:off x="2534372" y="6559366"/>
            <a:ext cx="341981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206" name="Text Box 181"/>
          <p:cNvSpPr txBox="1">
            <a:spLocks noChangeArrowheads="1"/>
          </p:cNvSpPr>
          <p:nvPr/>
        </p:nvSpPr>
        <p:spPr bwMode="auto">
          <a:xfrm>
            <a:off x="1553225" y="6845230"/>
            <a:ext cx="369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YES</a:t>
            </a:r>
          </a:p>
        </p:txBody>
      </p:sp>
      <p:cxnSp>
        <p:nvCxnSpPr>
          <p:cNvPr id="207" name="AutoShape 182"/>
          <p:cNvCxnSpPr>
            <a:cxnSpLocks noChangeShapeType="1"/>
            <a:stCxn id="192" idx="1"/>
            <a:endCxn id="197" idx="1"/>
          </p:cNvCxnSpPr>
          <p:nvPr/>
        </p:nvCxnSpPr>
        <p:spPr bwMode="auto">
          <a:xfrm rot="10800000" flipH="1" flipV="1">
            <a:off x="1790524" y="6868267"/>
            <a:ext cx="1652393" cy="1767106"/>
          </a:xfrm>
          <a:prstGeom prst="bentConnector3">
            <a:avLst>
              <a:gd name="adj1" fmla="val -13834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" name="AutoShape 183"/>
          <p:cNvCxnSpPr>
            <a:cxnSpLocks noChangeShapeType="1"/>
            <a:stCxn id="195" idx="2"/>
            <a:endCxn id="196" idx="0"/>
          </p:cNvCxnSpPr>
          <p:nvPr/>
        </p:nvCxnSpPr>
        <p:spPr bwMode="auto">
          <a:xfrm rot="5400000">
            <a:off x="4065360" y="7611136"/>
            <a:ext cx="141949" cy="4728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9" name="Text Box 184"/>
          <p:cNvSpPr txBox="1">
            <a:spLocks noChangeArrowheads="1"/>
          </p:cNvSpPr>
          <p:nvPr/>
        </p:nvSpPr>
        <p:spPr bwMode="auto">
          <a:xfrm>
            <a:off x="3279020" y="7265886"/>
            <a:ext cx="341981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210" name="Text Box 185"/>
          <p:cNvSpPr txBox="1">
            <a:spLocks noChangeArrowheads="1"/>
          </p:cNvSpPr>
          <p:nvPr/>
        </p:nvSpPr>
        <p:spPr bwMode="auto">
          <a:xfrm>
            <a:off x="4143306" y="7469484"/>
            <a:ext cx="369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YES</a:t>
            </a:r>
          </a:p>
        </p:txBody>
      </p:sp>
      <p:cxnSp>
        <p:nvCxnSpPr>
          <p:cNvPr id="211" name="AutoShape 186"/>
          <p:cNvCxnSpPr>
            <a:cxnSpLocks noChangeShapeType="1"/>
            <a:stCxn id="196" idx="2"/>
            <a:endCxn id="193" idx="3"/>
          </p:cNvCxnSpPr>
          <p:nvPr/>
        </p:nvCxnSpPr>
        <p:spPr bwMode="auto">
          <a:xfrm rot="5400000">
            <a:off x="3481609" y="7412795"/>
            <a:ext cx="163726" cy="1140998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2" name="AutoShape 187"/>
          <p:cNvCxnSpPr>
            <a:cxnSpLocks noChangeShapeType="1"/>
            <a:stCxn id="193" idx="0"/>
            <a:endCxn id="196" idx="1"/>
          </p:cNvCxnSpPr>
          <p:nvPr/>
        </p:nvCxnSpPr>
        <p:spPr bwMode="auto">
          <a:xfrm rot="5400000" flipH="1" flipV="1">
            <a:off x="2902084" y="7276718"/>
            <a:ext cx="24196" cy="1057472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AutoShape 188"/>
          <p:cNvCxnSpPr>
            <a:cxnSpLocks noChangeShapeType="1"/>
            <a:stCxn id="194" idx="2"/>
            <a:endCxn id="210" idx="1"/>
          </p:cNvCxnSpPr>
          <p:nvPr/>
        </p:nvCxnSpPr>
        <p:spPr bwMode="auto">
          <a:xfrm rot="16200000" flipH="1">
            <a:off x="3175695" y="6609595"/>
            <a:ext cx="174210" cy="1761012"/>
          </a:xfrm>
          <a:prstGeom prst="bentConnector2">
            <a:avLst/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4" name="AutoShape 189"/>
          <p:cNvCxnSpPr>
            <a:cxnSpLocks noChangeShapeType="1"/>
            <a:stCxn id="193" idx="2"/>
            <a:endCxn id="197" idx="0"/>
          </p:cNvCxnSpPr>
          <p:nvPr/>
        </p:nvCxnSpPr>
        <p:spPr bwMode="auto">
          <a:xfrm rot="16200000" flipH="1">
            <a:off x="3153246" y="7544960"/>
            <a:ext cx="212924" cy="17485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" name="AutoShape 190"/>
          <p:cNvCxnSpPr>
            <a:cxnSpLocks noChangeShapeType="1"/>
            <a:stCxn id="197" idx="3"/>
            <a:endCxn id="168" idx="3"/>
          </p:cNvCxnSpPr>
          <p:nvPr/>
        </p:nvCxnSpPr>
        <p:spPr bwMode="auto">
          <a:xfrm flipV="1">
            <a:off x="4825024" y="4115581"/>
            <a:ext cx="1576" cy="4524631"/>
          </a:xfrm>
          <a:prstGeom prst="bentConnector3">
            <a:avLst>
              <a:gd name="adj1" fmla="val 14300005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" name="Text Box 191"/>
          <p:cNvSpPr txBox="1">
            <a:spLocks noChangeArrowheads="1"/>
          </p:cNvSpPr>
          <p:nvPr/>
        </p:nvSpPr>
        <p:spPr bwMode="auto">
          <a:xfrm>
            <a:off x="2485518" y="7746577"/>
            <a:ext cx="341981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217" name="Text Box 192"/>
          <p:cNvSpPr txBox="1">
            <a:spLocks noChangeArrowheads="1"/>
          </p:cNvSpPr>
          <p:nvPr/>
        </p:nvSpPr>
        <p:spPr bwMode="auto">
          <a:xfrm>
            <a:off x="2435755" y="8221170"/>
            <a:ext cx="369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YES</a:t>
            </a:r>
          </a:p>
        </p:txBody>
      </p:sp>
      <p:sp>
        <p:nvSpPr>
          <p:cNvPr id="218" name="Rectangle 193"/>
          <p:cNvSpPr>
            <a:spLocks noChangeArrowheads="1"/>
          </p:cNvSpPr>
          <p:nvPr/>
        </p:nvSpPr>
        <p:spPr bwMode="auto">
          <a:xfrm>
            <a:off x="5335298" y="6681958"/>
            <a:ext cx="843132" cy="366164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하자보수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기술지원</a:t>
            </a:r>
          </a:p>
        </p:txBody>
      </p:sp>
      <p:sp>
        <p:nvSpPr>
          <p:cNvPr id="219" name="Rectangle 194"/>
          <p:cNvSpPr>
            <a:spLocks noChangeArrowheads="1"/>
          </p:cNvSpPr>
          <p:nvPr/>
        </p:nvSpPr>
        <p:spPr bwMode="auto">
          <a:xfrm>
            <a:off x="5335298" y="7607854"/>
            <a:ext cx="843132" cy="351647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유지보수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기술지원</a:t>
            </a:r>
          </a:p>
        </p:txBody>
      </p:sp>
      <p:cxnSp>
        <p:nvCxnSpPr>
          <p:cNvPr id="220" name="AutoShape 195"/>
          <p:cNvCxnSpPr>
            <a:cxnSpLocks noChangeShapeType="1"/>
            <a:stCxn id="218" idx="1"/>
            <a:endCxn id="191" idx="3"/>
          </p:cNvCxnSpPr>
          <p:nvPr/>
        </p:nvCxnSpPr>
        <p:spPr bwMode="auto">
          <a:xfrm flipH="1">
            <a:off x="4825024" y="6865040"/>
            <a:ext cx="510274" cy="6453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1" name="AutoShape 196"/>
          <p:cNvCxnSpPr>
            <a:cxnSpLocks noChangeShapeType="1"/>
            <a:stCxn id="219" idx="1"/>
            <a:endCxn id="196" idx="3"/>
          </p:cNvCxnSpPr>
          <p:nvPr/>
        </p:nvCxnSpPr>
        <p:spPr bwMode="auto">
          <a:xfrm flipH="1">
            <a:off x="4825024" y="7783678"/>
            <a:ext cx="510274" cy="9678"/>
          </a:xfrm>
          <a:prstGeom prst="straightConnector1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" name="Text Box 197"/>
          <p:cNvSpPr txBox="1">
            <a:spLocks noChangeArrowheads="1"/>
          </p:cNvSpPr>
          <p:nvPr/>
        </p:nvSpPr>
        <p:spPr bwMode="auto">
          <a:xfrm>
            <a:off x="2016553" y="5987083"/>
            <a:ext cx="3690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YES</a:t>
            </a:r>
          </a:p>
        </p:txBody>
      </p:sp>
      <p:sp>
        <p:nvSpPr>
          <p:cNvPr id="223" name="Text Box 198"/>
          <p:cNvSpPr txBox="1">
            <a:spLocks noChangeArrowheads="1"/>
          </p:cNvSpPr>
          <p:nvPr/>
        </p:nvSpPr>
        <p:spPr bwMode="auto">
          <a:xfrm>
            <a:off x="2963030" y="5610887"/>
            <a:ext cx="341981" cy="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 smtClean="0">
                <a:solidFill>
                  <a:prstClr val="black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224" name="Rectangle 199"/>
          <p:cNvSpPr>
            <a:spLocks noChangeArrowheads="1"/>
          </p:cNvSpPr>
          <p:nvPr/>
        </p:nvSpPr>
        <p:spPr bwMode="auto">
          <a:xfrm>
            <a:off x="5261229" y="3933306"/>
            <a:ext cx="992847" cy="366164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납품업체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003366"/>
                </a:solidFill>
                <a:latin typeface="+mn-ea"/>
                <a:ea typeface="+mn-ea"/>
              </a:rPr>
              <a:t>외부지원</a:t>
            </a:r>
          </a:p>
        </p:txBody>
      </p:sp>
      <p:cxnSp>
        <p:nvCxnSpPr>
          <p:cNvPr id="225" name="AutoShape 200"/>
          <p:cNvCxnSpPr>
            <a:cxnSpLocks noChangeShapeType="1"/>
            <a:stCxn id="224" idx="1"/>
            <a:endCxn id="168" idx="3"/>
          </p:cNvCxnSpPr>
          <p:nvPr/>
        </p:nvCxnSpPr>
        <p:spPr bwMode="auto">
          <a:xfrm rot="10800000">
            <a:off x="4825025" y="4114776"/>
            <a:ext cx="436205" cy="16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777777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" name="Rectangle 145"/>
          <p:cNvSpPr>
            <a:spLocks noChangeArrowheads="1"/>
          </p:cNvSpPr>
          <p:nvPr/>
        </p:nvSpPr>
        <p:spPr bwMode="auto">
          <a:xfrm>
            <a:off x="1691241" y="5209235"/>
            <a:ext cx="1382106" cy="214537"/>
          </a:xfrm>
          <a:prstGeom prst="rect">
            <a:avLst/>
          </a:prstGeom>
          <a:solidFill>
            <a:srgbClr val="4B82AF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900" kern="0" dirty="0" smtClean="0">
                <a:solidFill>
                  <a:srgbClr val="FFFFFF"/>
                </a:solidFill>
                <a:latin typeface="+mn-ea"/>
                <a:ea typeface="+mn-ea"/>
              </a:rPr>
              <a:t>문제 발생</a:t>
            </a:r>
          </a:p>
        </p:txBody>
      </p:sp>
      <p:graphicFrame>
        <p:nvGraphicFramePr>
          <p:cNvPr id="227" name="Group 82"/>
          <p:cNvGraphicFramePr>
            <a:graphicFrameLocks noGrp="1"/>
          </p:cNvGraphicFramePr>
          <p:nvPr>
            <p:extLst/>
          </p:nvPr>
        </p:nvGraphicFramePr>
        <p:xfrm>
          <a:off x="419327" y="2588822"/>
          <a:ext cx="6033860" cy="6355145"/>
        </p:xfrm>
        <a:graphic>
          <a:graphicData uri="http://schemas.openxmlformats.org/drawingml/2006/table">
            <a:tbl>
              <a:tblPr/>
              <a:tblGrid>
                <a:gridCol w="506948"/>
                <a:gridCol w="451263"/>
                <a:gridCol w="2042557"/>
                <a:gridCol w="1436914"/>
                <a:gridCol w="1596178"/>
              </a:tblGrid>
              <a:tr h="334485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조직구분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유지보수조직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수행사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장비공급업체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938719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운영지원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계획수립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1865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보수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활동</a:t>
                      </a: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8213">
                <a:tc vMerge="1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해결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조치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활동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863">
                <a:tc gridSpan="2">
                  <a:txBody>
                    <a:bodyPr/>
                    <a:lstStyle/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조치결과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98425" marR="0" lvl="0" indent="-98425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기록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16.</a:t>
            </a:r>
          </a:p>
        </p:txBody>
      </p:sp>
      <p:sp>
        <p:nvSpPr>
          <p:cNvPr id="85" name="Text Box 51"/>
          <p:cNvSpPr txBox="1">
            <a:spLocks noChangeArrowheads="1"/>
          </p:cNvSpPr>
          <p:nvPr/>
        </p:nvSpPr>
        <p:spPr bwMode="auto">
          <a:xfrm>
            <a:off x="5773802" y="466868"/>
            <a:ext cx="9660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16. </a:t>
            </a:r>
            <a:r>
              <a:rPr lang="ko-KR" altLang="en-US" dirty="0">
                <a:latin typeface="+mn-ea"/>
                <a:ea typeface="+mn-ea"/>
              </a:rPr>
              <a:t>유지보수 계획</a:t>
            </a:r>
          </a:p>
        </p:txBody>
      </p:sp>
    </p:spTree>
    <p:extLst>
      <p:ext uri="{BB962C8B-B14F-4D97-AF65-F5344CB8AC3E}">
        <p14:creationId xmlns:p14="http://schemas.microsoft.com/office/powerpoint/2010/main" val="31406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018787" y="694469"/>
            <a:ext cx="172110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16.4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유지보수 및 장애처리 절차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16.4. </a:t>
            </a:r>
            <a:r>
              <a:rPr lang="ko-KR" altLang="en-US" sz="1600" dirty="0" smtClean="0">
                <a:latin typeface="+mn-ea"/>
                <a:ea typeface="+mn-ea"/>
              </a:rPr>
              <a:t>유지보수 및 장애처리 절차 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계속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endParaRPr lang="en-US" altLang="ko-KR" sz="1200" dirty="0">
              <a:solidFill>
                <a:srgbClr val="8B8B8B"/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46386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장애 처리 절차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227" name="Group 82"/>
          <p:cNvGraphicFramePr>
            <a:graphicFrameLocks noGrp="1"/>
          </p:cNvGraphicFramePr>
          <p:nvPr>
            <p:extLst/>
          </p:nvPr>
        </p:nvGraphicFramePr>
        <p:xfrm>
          <a:off x="419327" y="1835623"/>
          <a:ext cx="6033860" cy="4310741"/>
        </p:xfrm>
        <a:graphic>
          <a:graphicData uri="http://schemas.openxmlformats.org/drawingml/2006/table">
            <a:tbl>
              <a:tblPr/>
              <a:tblGrid>
                <a:gridCol w="1231343"/>
                <a:gridCol w="1306286"/>
                <a:gridCol w="2280062"/>
                <a:gridCol w="1216169"/>
              </a:tblGrid>
              <a:tr h="33448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시스템사용자</a:t>
                      </a:r>
                    </a:p>
                  </a:txBody>
                  <a:tcPr marL="90004" marR="90004" marT="47620" marB="476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장애처리지원센터</a:t>
                      </a:r>
                    </a:p>
                  </a:txBody>
                  <a:tcPr marL="90004" marR="90004" marT="47620" marB="476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유지보수팀</a:t>
                      </a:r>
                    </a:p>
                  </a:txBody>
                  <a:tcPr marL="90004" marR="90004" marT="47620" marB="476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장비공급업체</a:t>
                      </a:r>
                    </a:p>
                  </a:txBody>
                  <a:tcPr marL="90004" marR="90004" marT="47620" marB="4762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39762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98425" marR="0" lvl="0" indent="-98425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4" marR="90004" marT="47620" marB="4762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" name="Line 299"/>
          <p:cNvSpPr>
            <a:spLocks noChangeShapeType="1"/>
          </p:cNvSpPr>
          <p:nvPr/>
        </p:nvSpPr>
        <p:spPr bwMode="auto">
          <a:xfrm>
            <a:off x="4641850" y="5382406"/>
            <a:ext cx="0" cy="319087"/>
          </a:xfrm>
          <a:prstGeom prst="line">
            <a:avLst/>
          </a:prstGeom>
          <a:noFill/>
          <a:ln w="9525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2" name="Line 300"/>
          <p:cNvSpPr>
            <a:spLocks noChangeShapeType="1"/>
          </p:cNvSpPr>
          <p:nvPr/>
        </p:nvSpPr>
        <p:spPr bwMode="auto">
          <a:xfrm flipH="1">
            <a:off x="3867150" y="5725306"/>
            <a:ext cx="774700" cy="0"/>
          </a:xfrm>
          <a:prstGeom prst="line">
            <a:avLst/>
          </a:prstGeom>
          <a:noFill/>
          <a:ln w="9525">
            <a:solidFill>
              <a:srgbClr val="777777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3" name="AutoShape 301"/>
          <p:cNvSpPr>
            <a:spLocks noChangeArrowheads="1"/>
          </p:cNvSpPr>
          <p:nvPr/>
        </p:nvSpPr>
        <p:spPr bwMode="auto">
          <a:xfrm>
            <a:off x="1868488" y="3615518"/>
            <a:ext cx="885825" cy="228600"/>
          </a:xfrm>
          <a:prstGeom prst="diamond">
            <a:avLst/>
          </a:prstGeom>
          <a:solidFill>
            <a:srgbClr val="B5D1E9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18000" tIns="35995" rIns="18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장비불량</a:t>
            </a:r>
            <a:r>
              <a:rPr lang="en-US" altLang="ko-KR" sz="800" dirty="0">
                <a:solidFill>
                  <a:srgbClr val="003366"/>
                </a:solidFill>
                <a:latin typeface="+mn-ea"/>
                <a:ea typeface="+mn-ea"/>
              </a:rPr>
              <a:t>?</a:t>
            </a:r>
          </a:p>
        </p:txBody>
      </p:sp>
      <p:sp>
        <p:nvSpPr>
          <p:cNvPr id="94" name="AutoShape 302"/>
          <p:cNvSpPr>
            <a:spLocks noChangeArrowheads="1"/>
          </p:cNvSpPr>
          <p:nvPr/>
        </p:nvSpPr>
        <p:spPr bwMode="auto">
          <a:xfrm>
            <a:off x="3027363" y="3993343"/>
            <a:ext cx="885825" cy="290513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18000" tIns="35995" rIns="18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현장처리가능</a:t>
            </a:r>
          </a:p>
        </p:txBody>
      </p:sp>
      <p:sp>
        <p:nvSpPr>
          <p:cNvPr id="95" name="Line 307"/>
          <p:cNvSpPr>
            <a:spLocks noChangeShapeType="1"/>
          </p:cNvSpPr>
          <p:nvPr/>
        </p:nvSpPr>
        <p:spPr bwMode="auto">
          <a:xfrm>
            <a:off x="2301875" y="2561418"/>
            <a:ext cx="0" cy="206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6" name="Line 308"/>
          <p:cNvSpPr>
            <a:spLocks noChangeShapeType="1"/>
          </p:cNvSpPr>
          <p:nvPr/>
        </p:nvSpPr>
        <p:spPr bwMode="auto">
          <a:xfrm>
            <a:off x="2301875" y="2996393"/>
            <a:ext cx="0" cy="206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7" name="Line 309"/>
          <p:cNvSpPr>
            <a:spLocks noChangeShapeType="1"/>
          </p:cNvSpPr>
          <p:nvPr/>
        </p:nvSpPr>
        <p:spPr bwMode="auto">
          <a:xfrm>
            <a:off x="2301875" y="3369456"/>
            <a:ext cx="0" cy="206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8" name="Line 310"/>
          <p:cNvSpPr>
            <a:spLocks noChangeShapeType="1"/>
          </p:cNvSpPr>
          <p:nvPr/>
        </p:nvSpPr>
        <p:spPr bwMode="auto">
          <a:xfrm>
            <a:off x="2311400" y="3837768"/>
            <a:ext cx="0" cy="206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99" name="Line 311"/>
          <p:cNvSpPr>
            <a:spLocks noChangeShapeType="1"/>
          </p:cNvSpPr>
          <p:nvPr/>
        </p:nvSpPr>
        <p:spPr bwMode="auto">
          <a:xfrm flipH="1">
            <a:off x="3865563" y="5847543"/>
            <a:ext cx="1900237" cy="0"/>
          </a:xfrm>
          <a:prstGeom prst="line">
            <a:avLst/>
          </a:prstGeom>
          <a:noFill/>
          <a:ln w="9525">
            <a:solidFill>
              <a:srgbClr val="777777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00" name="Line 312"/>
          <p:cNvSpPr>
            <a:spLocks noChangeShapeType="1"/>
          </p:cNvSpPr>
          <p:nvPr/>
        </p:nvSpPr>
        <p:spPr bwMode="auto">
          <a:xfrm>
            <a:off x="2722563" y="3729818"/>
            <a:ext cx="2482850" cy="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01" name="AutoShape 313"/>
          <p:cNvSpPr>
            <a:spLocks noChangeArrowheads="1"/>
          </p:cNvSpPr>
          <p:nvPr/>
        </p:nvSpPr>
        <p:spPr bwMode="auto">
          <a:xfrm>
            <a:off x="4189413" y="4563256"/>
            <a:ext cx="885825" cy="228600"/>
          </a:xfrm>
          <a:prstGeom prst="diamond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18000" tIns="35995" rIns="18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처리가능</a:t>
            </a:r>
            <a:r>
              <a:rPr lang="en-US" altLang="ko-KR" sz="800" dirty="0">
                <a:solidFill>
                  <a:srgbClr val="FFFFFF"/>
                </a:solidFill>
                <a:latin typeface="+mn-ea"/>
                <a:ea typeface="+mn-ea"/>
              </a:rPr>
              <a:t>?</a:t>
            </a:r>
          </a:p>
        </p:txBody>
      </p:sp>
      <p:sp>
        <p:nvSpPr>
          <p:cNvPr id="102" name="Line 314"/>
          <p:cNvSpPr>
            <a:spLocks noChangeShapeType="1"/>
          </p:cNvSpPr>
          <p:nvPr/>
        </p:nvSpPr>
        <p:spPr bwMode="auto">
          <a:xfrm>
            <a:off x="3471863" y="4274331"/>
            <a:ext cx="0" cy="206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grpSp>
        <p:nvGrpSpPr>
          <p:cNvPr id="103" name="Group 353"/>
          <p:cNvGrpSpPr>
            <a:grpSpLocks/>
          </p:cNvGrpSpPr>
          <p:nvPr/>
        </p:nvGrpSpPr>
        <p:grpSpPr bwMode="auto">
          <a:xfrm>
            <a:off x="3903663" y="4134631"/>
            <a:ext cx="738187" cy="406400"/>
            <a:chOff x="2463" y="2468"/>
            <a:chExt cx="484" cy="173"/>
          </a:xfrm>
        </p:grpSpPr>
        <p:sp>
          <p:nvSpPr>
            <p:cNvPr id="104" name="Line 315"/>
            <p:cNvSpPr>
              <a:spLocks noChangeShapeType="1"/>
            </p:cNvSpPr>
            <p:nvPr/>
          </p:nvSpPr>
          <p:spPr bwMode="auto">
            <a:xfrm>
              <a:off x="2463" y="2468"/>
              <a:ext cx="484" cy="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05" name="Line 316"/>
            <p:cNvSpPr>
              <a:spLocks noChangeShapeType="1"/>
            </p:cNvSpPr>
            <p:nvPr/>
          </p:nvSpPr>
          <p:spPr bwMode="auto">
            <a:xfrm>
              <a:off x="2947" y="2471"/>
              <a:ext cx="0" cy="17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106" name="Line 317"/>
          <p:cNvSpPr>
            <a:spLocks noChangeShapeType="1"/>
          </p:cNvSpPr>
          <p:nvPr/>
        </p:nvSpPr>
        <p:spPr bwMode="auto">
          <a:xfrm>
            <a:off x="4632325" y="4793443"/>
            <a:ext cx="0" cy="206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07" name="Line 318"/>
          <p:cNvSpPr>
            <a:spLocks noChangeShapeType="1"/>
          </p:cNvSpPr>
          <p:nvPr/>
        </p:nvSpPr>
        <p:spPr bwMode="auto">
          <a:xfrm>
            <a:off x="2760663" y="4150506"/>
            <a:ext cx="212725" cy="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grpSp>
        <p:nvGrpSpPr>
          <p:cNvPr id="108" name="Group 319"/>
          <p:cNvGrpSpPr>
            <a:grpSpLocks/>
          </p:cNvGrpSpPr>
          <p:nvPr/>
        </p:nvGrpSpPr>
        <p:grpSpPr bwMode="auto">
          <a:xfrm>
            <a:off x="5097463" y="4682318"/>
            <a:ext cx="890587" cy="796925"/>
            <a:chOff x="3284" y="3302"/>
            <a:chExt cx="468" cy="474"/>
          </a:xfrm>
        </p:grpSpPr>
        <p:sp>
          <p:nvSpPr>
            <p:cNvPr id="109" name="Line 320"/>
            <p:cNvSpPr>
              <a:spLocks noChangeShapeType="1"/>
            </p:cNvSpPr>
            <p:nvPr/>
          </p:nvSpPr>
          <p:spPr bwMode="auto">
            <a:xfrm>
              <a:off x="3284" y="3302"/>
              <a:ext cx="462" cy="0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10" name="Line 321"/>
            <p:cNvSpPr>
              <a:spLocks noChangeShapeType="1"/>
            </p:cNvSpPr>
            <p:nvPr/>
          </p:nvSpPr>
          <p:spPr bwMode="auto">
            <a:xfrm>
              <a:off x="3752" y="3302"/>
              <a:ext cx="0" cy="474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111" name="Rectangle 322"/>
          <p:cNvSpPr>
            <a:spLocks noChangeArrowheads="1"/>
          </p:cNvSpPr>
          <p:nvPr/>
        </p:nvSpPr>
        <p:spPr bwMode="auto">
          <a:xfrm>
            <a:off x="1741488" y="5593543"/>
            <a:ext cx="2079625" cy="357188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장애처리 보고서 작성 및 보고</a:t>
            </a:r>
          </a:p>
        </p:txBody>
      </p:sp>
      <p:sp>
        <p:nvSpPr>
          <p:cNvPr id="112" name="Line 323"/>
          <p:cNvSpPr>
            <a:spLocks noChangeShapeType="1"/>
          </p:cNvSpPr>
          <p:nvPr/>
        </p:nvSpPr>
        <p:spPr bwMode="auto">
          <a:xfrm>
            <a:off x="3460750" y="5114118"/>
            <a:ext cx="0" cy="434975"/>
          </a:xfrm>
          <a:prstGeom prst="line">
            <a:avLst/>
          </a:prstGeom>
          <a:noFill/>
          <a:ln w="9525">
            <a:solidFill>
              <a:srgbClr val="777777"/>
            </a:solidFill>
            <a:prstDash val="sysDot"/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13" name="Text Box 324"/>
          <p:cNvSpPr txBox="1">
            <a:spLocks noChangeArrowheads="1"/>
          </p:cNvSpPr>
          <p:nvPr/>
        </p:nvSpPr>
        <p:spPr bwMode="auto">
          <a:xfrm>
            <a:off x="2489200" y="3502806"/>
            <a:ext cx="4333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Yes</a:t>
            </a:r>
          </a:p>
        </p:txBody>
      </p:sp>
      <p:sp>
        <p:nvSpPr>
          <p:cNvPr id="114" name="Text Box 325"/>
          <p:cNvSpPr txBox="1">
            <a:spLocks noChangeArrowheads="1"/>
          </p:cNvSpPr>
          <p:nvPr/>
        </p:nvSpPr>
        <p:spPr bwMode="auto">
          <a:xfrm>
            <a:off x="2266950" y="3818718"/>
            <a:ext cx="433388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115" name="Text Box 326"/>
          <p:cNvSpPr txBox="1">
            <a:spLocks noChangeArrowheads="1"/>
          </p:cNvSpPr>
          <p:nvPr/>
        </p:nvSpPr>
        <p:spPr bwMode="auto">
          <a:xfrm>
            <a:off x="3414713" y="4260043"/>
            <a:ext cx="433387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Yes</a:t>
            </a:r>
          </a:p>
        </p:txBody>
      </p:sp>
      <p:sp>
        <p:nvSpPr>
          <p:cNvPr id="116" name="Text Box 327"/>
          <p:cNvSpPr txBox="1">
            <a:spLocks noChangeArrowheads="1"/>
          </p:cNvSpPr>
          <p:nvPr/>
        </p:nvSpPr>
        <p:spPr bwMode="auto">
          <a:xfrm>
            <a:off x="3968750" y="3879043"/>
            <a:ext cx="4333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117" name="Text Box 328"/>
          <p:cNvSpPr txBox="1">
            <a:spLocks noChangeArrowheads="1"/>
          </p:cNvSpPr>
          <p:nvPr/>
        </p:nvSpPr>
        <p:spPr bwMode="auto">
          <a:xfrm>
            <a:off x="4624388" y="4756931"/>
            <a:ext cx="433387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Yes</a:t>
            </a:r>
          </a:p>
        </p:txBody>
      </p:sp>
      <p:sp>
        <p:nvSpPr>
          <p:cNvPr id="118" name="Text Box 329"/>
          <p:cNvSpPr txBox="1">
            <a:spLocks noChangeArrowheads="1"/>
          </p:cNvSpPr>
          <p:nvPr/>
        </p:nvSpPr>
        <p:spPr bwMode="auto">
          <a:xfrm>
            <a:off x="4873625" y="4412443"/>
            <a:ext cx="433388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900" dirty="0">
                <a:solidFill>
                  <a:srgbClr val="000000"/>
                </a:solidFill>
                <a:latin typeface="+mn-ea"/>
                <a:ea typeface="+mn-ea"/>
              </a:rPr>
              <a:t>No</a:t>
            </a:r>
          </a:p>
        </p:txBody>
      </p:sp>
      <p:sp>
        <p:nvSpPr>
          <p:cNvPr id="119" name="Text Box 330"/>
          <p:cNvSpPr txBox="1">
            <a:spLocks noChangeArrowheads="1"/>
          </p:cNvSpPr>
          <p:nvPr/>
        </p:nvSpPr>
        <p:spPr bwMode="auto">
          <a:xfrm>
            <a:off x="5105400" y="4688668"/>
            <a:ext cx="97948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제품공급업체에 </a:t>
            </a:r>
          </a:p>
          <a:p>
            <a:pPr algn="ctr" eaLnBrk="1" hangingPunct="1"/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연락</a:t>
            </a:r>
          </a:p>
        </p:txBody>
      </p:sp>
      <p:sp>
        <p:nvSpPr>
          <p:cNvPr id="120" name="Rectangle 331"/>
          <p:cNvSpPr>
            <a:spLocks noChangeArrowheads="1"/>
          </p:cNvSpPr>
          <p:nvPr/>
        </p:nvSpPr>
        <p:spPr bwMode="auto">
          <a:xfrm>
            <a:off x="1817688" y="2374093"/>
            <a:ext cx="973137" cy="192088"/>
          </a:xfrm>
          <a:prstGeom prst="rect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장애접수</a:t>
            </a:r>
          </a:p>
        </p:txBody>
      </p:sp>
      <p:sp>
        <p:nvSpPr>
          <p:cNvPr id="121" name="Rectangle 332"/>
          <p:cNvSpPr>
            <a:spLocks noChangeArrowheads="1"/>
          </p:cNvSpPr>
          <p:nvPr/>
        </p:nvSpPr>
        <p:spPr bwMode="auto">
          <a:xfrm>
            <a:off x="1800225" y="2761443"/>
            <a:ext cx="971550" cy="288925"/>
          </a:xfrm>
          <a:prstGeom prst="rect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장애발생위치 추적</a:t>
            </a:r>
          </a:p>
        </p:txBody>
      </p:sp>
      <p:sp>
        <p:nvSpPr>
          <p:cNvPr id="122" name="Rectangle 333"/>
          <p:cNvSpPr>
            <a:spLocks noChangeArrowheads="1"/>
          </p:cNvSpPr>
          <p:nvPr/>
        </p:nvSpPr>
        <p:spPr bwMode="auto">
          <a:xfrm>
            <a:off x="1817688" y="3210706"/>
            <a:ext cx="973137" cy="192087"/>
          </a:xfrm>
          <a:prstGeom prst="rect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장애요소 식별</a:t>
            </a:r>
          </a:p>
        </p:txBody>
      </p:sp>
      <p:sp>
        <p:nvSpPr>
          <p:cNvPr id="123" name="Rectangle 334"/>
          <p:cNvSpPr>
            <a:spLocks noChangeArrowheads="1"/>
          </p:cNvSpPr>
          <p:nvPr/>
        </p:nvSpPr>
        <p:spPr bwMode="auto">
          <a:xfrm>
            <a:off x="1827213" y="4061606"/>
            <a:ext cx="971550" cy="334962"/>
          </a:xfrm>
          <a:prstGeom prst="rect">
            <a:avLst/>
          </a:prstGeom>
          <a:solidFill>
            <a:srgbClr val="7FA9CB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시스템 이상  </a:t>
            </a:r>
            <a:b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</a:br>
            <a:r>
              <a:rPr lang="ko-KR" altLang="en-US" sz="800" dirty="0">
                <a:solidFill>
                  <a:srgbClr val="FFFFFF"/>
                </a:solidFill>
                <a:latin typeface="+mn-ea"/>
                <a:ea typeface="+mn-ea"/>
              </a:rPr>
              <a:t>접수</a:t>
            </a:r>
          </a:p>
        </p:txBody>
      </p:sp>
      <p:sp>
        <p:nvSpPr>
          <p:cNvPr id="124" name="Rectangle 339"/>
          <p:cNvSpPr>
            <a:spLocks noChangeArrowheads="1"/>
          </p:cNvSpPr>
          <p:nvPr/>
        </p:nvSpPr>
        <p:spPr bwMode="auto">
          <a:xfrm>
            <a:off x="4067175" y="5009343"/>
            <a:ext cx="1111250" cy="192088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투입 후 장애처리</a:t>
            </a:r>
          </a:p>
        </p:txBody>
      </p:sp>
      <p:sp>
        <p:nvSpPr>
          <p:cNvPr id="125" name="Rectangle 340"/>
          <p:cNvSpPr>
            <a:spLocks noChangeArrowheads="1"/>
          </p:cNvSpPr>
          <p:nvPr/>
        </p:nvSpPr>
        <p:spPr bwMode="auto">
          <a:xfrm>
            <a:off x="4067175" y="5201431"/>
            <a:ext cx="1111250" cy="43815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조치완료 보고</a:t>
            </a:r>
          </a:p>
        </p:txBody>
      </p:sp>
      <p:sp>
        <p:nvSpPr>
          <p:cNvPr id="126" name="Rectangle 342"/>
          <p:cNvSpPr>
            <a:spLocks noChangeArrowheads="1"/>
          </p:cNvSpPr>
          <p:nvPr/>
        </p:nvSpPr>
        <p:spPr bwMode="auto">
          <a:xfrm>
            <a:off x="5294313" y="3496456"/>
            <a:ext cx="981075" cy="193675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장비조달</a:t>
            </a:r>
          </a:p>
        </p:txBody>
      </p:sp>
      <p:sp>
        <p:nvSpPr>
          <p:cNvPr id="127" name="Rectangle 343"/>
          <p:cNvSpPr>
            <a:spLocks noChangeArrowheads="1"/>
          </p:cNvSpPr>
          <p:nvPr/>
        </p:nvSpPr>
        <p:spPr bwMode="auto">
          <a:xfrm>
            <a:off x="5294313" y="3688543"/>
            <a:ext cx="981075" cy="436563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조치완료 보고</a:t>
            </a:r>
          </a:p>
        </p:txBody>
      </p:sp>
      <p:sp>
        <p:nvSpPr>
          <p:cNvPr id="128" name="Rectangle 345"/>
          <p:cNvSpPr>
            <a:spLocks noChangeArrowheads="1"/>
          </p:cNvSpPr>
          <p:nvPr/>
        </p:nvSpPr>
        <p:spPr bwMode="auto">
          <a:xfrm>
            <a:off x="5294313" y="5334781"/>
            <a:ext cx="981075" cy="192087"/>
          </a:xfrm>
          <a:prstGeom prst="rect">
            <a:avLst/>
          </a:prstGeom>
          <a:solidFill>
            <a:srgbClr val="DBE9F5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장애처리 </a:t>
            </a:r>
          </a:p>
        </p:txBody>
      </p:sp>
      <p:sp>
        <p:nvSpPr>
          <p:cNvPr id="129" name="Rectangle 346"/>
          <p:cNvSpPr>
            <a:spLocks noChangeArrowheads="1"/>
          </p:cNvSpPr>
          <p:nvPr/>
        </p:nvSpPr>
        <p:spPr bwMode="auto">
          <a:xfrm>
            <a:off x="5294313" y="5525281"/>
            <a:ext cx="981075" cy="438150"/>
          </a:xfrm>
          <a:prstGeom prst="rect">
            <a:avLst/>
          </a:prstGeom>
          <a:solidFill>
            <a:srgbClr val="FFFFFF"/>
          </a:solidFill>
          <a:ln w="6350" algn="ctr">
            <a:solidFill>
              <a:srgbClr val="29618F"/>
            </a:solidFill>
            <a:miter lim="800000"/>
            <a:headEnd/>
            <a:tailEnd/>
          </a:ln>
        </p:spPr>
        <p:txBody>
          <a:bodyPr lIns="54000" tIns="35995" rIns="54000" bIns="45714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800" dirty="0">
                <a:solidFill>
                  <a:srgbClr val="003366"/>
                </a:solidFill>
                <a:latin typeface="+mn-ea"/>
                <a:ea typeface="+mn-ea"/>
              </a:rPr>
              <a:t>조치완료 보고</a:t>
            </a:r>
          </a:p>
        </p:txBody>
      </p:sp>
      <p:sp>
        <p:nvSpPr>
          <p:cNvPr id="130" name="Line 306"/>
          <p:cNvSpPr>
            <a:spLocks noChangeShapeType="1"/>
          </p:cNvSpPr>
          <p:nvPr/>
        </p:nvSpPr>
        <p:spPr bwMode="auto">
          <a:xfrm>
            <a:off x="1606550" y="2464581"/>
            <a:ext cx="203200" cy="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grpSp>
        <p:nvGrpSpPr>
          <p:cNvPr id="131" name="Group 303"/>
          <p:cNvGrpSpPr>
            <a:grpSpLocks/>
          </p:cNvGrpSpPr>
          <p:nvPr/>
        </p:nvGrpSpPr>
        <p:grpSpPr bwMode="auto">
          <a:xfrm>
            <a:off x="611188" y="2374093"/>
            <a:ext cx="982662" cy="1358900"/>
            <a:chOff x="322" y="2001"/>
            <a:chExt cx="638" cy="777"/>
          </a:xfrm>
        </p:grpSpPr>
        <p:sp>
          <p:nvSpPr>
            <p:cNvPr id="132" name="Rectangle 304"/>
            <p:cNvSpPr>
              <a:spLocks noChangeArrowheads="1"/>
            </p:cNvSpPr>
            <p:nvPr/>
          </p:nvSpPr>
          <p:spPr bwMode="auto">
            <a:xfrm>
              <a:off x="322" y="2001"/>
              <a:ext cx="638" cy="110"/>
            </a:xfrm>
            <a:prstGeom prst="rect">
              <a:avLst/>
            </a:prstGeom>
            <a:solidFill>
              <a:srgbClr val="7FA9CB"/>
            </a:solidFill>
            <a:ln w="6350" algn="ctr">
              <a:solidFill>
                <a:srgbClr val="29618F"/>
              </a:solidFill>
              <a:miter lim="800000"/>
              <a:headEnd/>
              <a:tailEnd/>
            </a:ln>
          </p:spPr>
          <p:txBody>
            <a:bodyPr lIns="54000" tIns="35995" rIns="54000" bIns="45714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800" dirty="0">
                  <a:solidFill>
                    <a:srgbClr val="FFFFFF"/>
                  </a:solidFill>
                  <a:latin typeface="+mn-ea"/>
                  <a:ea typeface="+mn-ea"/>
                </a:rPr>
                <a:t>장애발견</a:t>
              </a:r>
            </a:p>
          </p:txBody>
        </p:sp>
        <p:sp>
          <p:nvSpPr>
            <p:cNvPr id="133" name="Rectangle 305"/>
            <p:cNvSpPr>
              <a:spLocks noChangeArrowheads="1"/>
            </p:cNvSpPr>
            <p:nvPr/>
          </p:nvSpPr>
          <p:spPr bwMode="auto">
            <a:xfrm>
              <a:off x="322" y="2114"/>
              <a:ext cx="638" cy="664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29618F"/>
              </a:solidFill>
              <a:miter lim="800000"/>
              <a:headEnd/>
              <a:tailEnd/>
            </a:ln>
          </p:spPr>
          <p:txBody>
            <a:bodyPr lIns="54000" tIns="35995" rIns="54000" bIns="45714" anchor="ctr"/>
            <a:lstStyle>
              <a:lvl1pPr marL="95250" indent="-952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FontTx/>
                <a:buChar char="•"/>
              </a:pPr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사용자 실수에 의한 장애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FontTx/>
                <a:buChar char="•"/>
              </a:pPr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시스템 이상에 의한 장애</a:t>
              </a:r>
            </a:p>
            <a:p>
              <a:pPr eaLnBrk="1" hangingPunct="1">
                <a:lnSpc>
                  <a:spcPct val="110000"/>
                </a:lnSpc>
                <a:spcBef>
                  <a:spcPct val="20000"/>
                </a:spcBef>
                <a:buFontTx/>
                <a:buChar char="•"/>
              </a:pPr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각종 재해에 의한 장애</a:t>
              </a:r>
            </a:p>
          </p:txBody>
        </p:sp>
      </p:grpSp>
      <p:grpSp>
        <p:nvGrpSpPr>
          <p:cNvPr id="134" name="Group 354"/>
          <p:cNvGrpSpPr>
            <a:grpSpLocks/>
          </p:cNvGrpSpPr>
          <p:nvPr/>
        </p:nvGrpSpPr>
        <p:grpSpPr bwMode="auto">
          <a:xfrm>
            <a:off x="2968625" y="4494993"/>
            <a:ext cx="981075" cy="630238"/>
            <a:chOff x="1851" y="2656"/>
            <a:chExt cx="643" cy="360"/>
          </a:xfrm>
        </p:grpSpPr>
        <p:sp>
          <p:nvSpPr>
            <p:cNvPr id="135" name="Rectangle 336"/>
            <p:cNvSpPr>
              <a:spLocks noChangeArrowheads="1"/>
            </p:cNvSpPr>
            <p:nvPr/>
          </p:nvSpPr>
          <p:spPr bwMode="auto">
            <a:xfrm>
              <a:off x="1851" y="2656"/>
              <a:ext cx="643" cy="110"/>
            </a:xfrm>
            <a:prstGeom prst="rect">
              <a:avLst/>
            </a:prstGeom>
            <a:solidFill>
              <a:srgbClr val="DBE9F5"/>
            </a:solidFill>
            <a:ln w="6350" algn="ctr">
              <a:solidFill>
                <a:srgbClr val="29618F"/>
              </a:solidFill>
              <a:miter lim="800000"/>
              <a:headEnd/>
              <a:tailEnd/>
            </a:ln>
          </p:spPr>
          <p:txBody>
            <a:bodyPr lIns="54000" tIns="35995" rIns="54000" bIns="45714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현장처리</a:t>
              </a:r>
            </a:p>
          </p:txBody>
        </p:sp>
        <p:sp>
          <p:nvSpPr>
            <p:cNvPr id="136" name="Rectangle 337"/>
            <p:cNvSpPr>
              <a:spLocks noChangeArrowheads="1"/>
            </p:cNvSpPr>
            <p:nvPr/>
          </p:nvSpPr>
          <p:spPr bwMode="auto">
            <a:xfrm>
              <a:off x="1851" y="2766"/>
              <a:ext cx="643" cy="250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29618F"/>
              </a:solidFill>
              <a:miter lim="800000"/>
              <a:headEnd/>
              <a:tailEnd/>
            </a:ln>
          </p:spPr>
          <p:txBody>
            <a:bodyPr lIns="54000" tIns="35995" rIns="54000" bIns="45714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/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조치완료 보고</a:t>
              </a: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404812" y="6402678"/>
            <a:ext cx="6048375" cy="228610"/>
            <a:chOff x="404813" y="1878221"/>
            <a:chExt cx="6048375" cy="228610"/>
          </a:xfrm>
        </p:grpSpPr>
        <p:grpSp>
          <p:nvGrpSpPr>
            <p:cNvPr id="138" name="그룹 13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40" name="그룹 13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43" name="오각형 14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44" name="오각형 14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41" name="직사각형 14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42" name="직사각형 14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3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장애 구분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45" name="Group 194"/>
          <p:cNvGraphicFramePr>
            <a:graphicFrameLocks noGrp="1"/>
          </p:cNvGraphicFramePr>
          <p:nvPr>
            <p:extLst/>
          </p:nvPr>
        </p:nvGraphicFramePr>
        <p:xfrm>
          <a:off x="404812" y="6795443"/>
          <a:ext cx="6048375" cy="2408172"/>
        </p:xfrm>
        <a:graphic>
          <a:graphicData uri="http://schemas.openxmlformats.org/drawingml/2006/table">
            <a:tbl>
              <a:tblPr/>
              <a:tblGrid>
                <a:gridCol w="956510"/>
                <a:gridCol w="927956"/>
                <a:gridCol w="4163909"/>
              </a:tblGrid>
              <a:tr h="25306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장애구분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장애처리방법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34837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응용시스템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중요장애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접수 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이내 장애처리 전문인력을 투입하여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이내 복구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단순장애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유지보수 인력 투입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373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하드웨어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중요장애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접수 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이내 장애처리 전문인력을 투입하여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이내 복구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단순장애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유지보수 인력 투입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807">
                <a:tc row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중요장애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접수 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이내 장애처리 전문인력을 투입하여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 이내  복구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Install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기록 유지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단순장애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장애처리 인력 투입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 재설치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기록 유지</a:t>
                      </a:r>
                    </a:p>
                  </a:txBody>
                  <a:tcPr marL="90000" marR="90000" marT="18317" marB="1831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16.</a:t>
            </a:r>
          </a:p>
        </p:txBody>
      </p:sp>
      <p:sp>
        <p:nvSpPr>
          <p:cNvPr id="73" name="Text Box 51"/>
          <p:cNvSpPr txBox="1">
            <a:spLocks noChangeArrowheads="1"/>
          </p:cNvSpPr>
          <p:nvPr/>
        </p:nvSpPr>
        <p:spPr bwMode="auto">
          <a:xfrm>
            <a:off x="5773802" y="466868"/>
            <a:ext cx="9660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16. </a:t>
            </a:r>
            <a:r>
              <a:rPr lang="ko-KR" altLang="en-US" dirty="0">
                <a:latin typeface="+mn-ea"/>
                <a:ea typeface="+mn-ea"/>
              </a:rPr>
              <a:t>유지보수 계획</a:t>
            </a:r>
          </a:p>
        </p:txBody>
      </p:sp>
    </p:spTree>
    <p:extLst>
      <p:ext uri="{BB962C8B-B14F-4D97-AF65-F5344CB8AC3E}">
        <p14:creationId xmlns:p14="http://schemas.microsoft.com/office/powerpoint/2010/main" val="176901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시스템 구성도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34716" y="466868"/>
            <a:ext cx="90517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5. </a:t>
            </a:r>
            <a:r>
              <a:rPr lang="ko-KR" altLang="en-US" smtClean="0"/>
              <a:t>시스템 구성도</a:t>
            </a:r>
            <a:endParaRPr lang="ko-KR" altLang="en-US" dirty="0"/>
          </a:p>
        </p:txBody>
      </p:sp>
      <p:grpSp>
        <p:nvGrpSpPr>
          <p:cNvPr id="68" name="Group 7"/>
          <p:cNvGrpSpPr>
            <a:grpSpLocks/>
          </p:cNvGrpSpPr>
          <p:nvPr/>
        </p:nvGrpSpPr>
        <p:grpSpPr bwMode="auto">
          <a:xfrm>
            <a:off x="1897063" y="3509963"/>
            <a:ext cx="3051175" cy="3390900"/>
            <a:chOff x="1207" y="2168"/>
            <a:chExt cx="1922" cy="2099"/>
          </a:xfrm>
        </p:grpSpPr>
        <p:pic>
          <p:nvPicPr>
            <p:cNvPr id="69" name="Picture 8" descr="A3대체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17" t="19495" r="14217" b="29562"/>
            <a:stretch>
              <a:fillRect/>
            </a:stretch>
          </p:blipFill>
          <p:spPr bwMode="auto">
            <a:xfrm>
              <a:off x="1207" y="2168"/>
              <a:ext cx="1922" cy="1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2110" y="4063"/>
              <a:ext cx="11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4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b="1" dirty="0" smtClean="0">
                <a:latin typeface="+mn-ea"/>
                <a:ea typeface="+mn-ea"/>
              </a:rPr>
              <a:t>5. </a:t>
            </a:r>
            <a:r>
              <a:rPr lang="ko-KR" altLang="en-US" sz="1600" b="1" smtClean="0">
                <a:latin typeface="+mn-ea"/>
                <a:ea typeface="+mn-ea"/>
              </a:rPr>
              <a:t>시스템 구성도</a:t>
            </a:r>
            <a:endParaRPr lang="en-US" altLang="ko-KR" sz="1600" b="1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b="1" dirty="0" smtClean="0">
                <a:latin typeface="+mn-ea"/>
                <a:ea typeface="+mn-ea"/>
              </a:rPr>
              <a:t>5.1. </a:t>
            </a:r>
            <a:r>
              <a:rPr lang="ko-KR" altLang="en-US" sz="1600" b="1" smtClean="0">
                <a:latin typeface="+mn-ea"/>
                <a:ea typeface="+mn-ea"/>
              </a:rPr>
              <a:t>목표시스템 구성도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/>
        </p:nvSpPr>
        <p:spPr bwMode="auto">
          <a:xfrm>
            <a:off x="5517321" y="694469"/>
            <a:ext cx="1222574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5.1 </a:t>
            </a:r>
            <a:r>
              <a:rPr lang="ko-KR" altLang="en-US" smtClean="0"/>
              <a:t>목표 시스템 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97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018787" y="694469"/>
            <a:ext cx="172110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16.4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유지보수 및 장애처리 절차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16.4. </a:t>
            </a:r>
            <a:r>
              <a:rPr lang="ko-KR" altLang="en-US" sz="1600" dirty="0" smtClean="0">
                <a:latin typeface="+mn-ea"/>
                <a:ea typeface="+mn-ea"/>
              </a:rPr>
              <a:t>유지보수 및 장애처리 절차 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계속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  <a:endParaRPr lang="en-US" altLang="ko-KR" sz="1200" dirty="0">
              <a:solidFill>
                <a:srgbClr val="8B8B8B"/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46386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유형별 장애처리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71" name="그룹 1"/>
          <p:cNvGrpSpPr>
            <a:grpSpLocks/>
          </p:cNvGrpSpPr>
          <p:nvPr/>
        </p:nvGrpSpPr>
        <p:grpSpPr bwMode="auto">
          <a:xfrm>
            <a:off x="476250" y="1942833"/>
            <a:ext cx="5905500" cy="1362075"/>
            <a:chOff x="476673" y="2144688"/>
            <a:chExt cx="5905078" cy="1361749"/>
          </a:xfrm>
        </p:grpSpPr>
        <p:grpSp>
          <p:nvGrpSpPr>
            <p:cNvPr id="72" name="Group 123"/>
            <p:cNvGrpSpPr>
              <a:grpSpLocks/>
            </p:cNvGrpSpPr>
            <p:nvPr/>
          </p:nvGrpSpPr>
          <p:grpSpPr bwMode="auto">
            <a:xfrm>
              <a:off x="476673" y="2144688"/>
              <a:ext cx="5905078" cy="1361749"/>
              <a:chOff x="279" y="2094"/>
              <a:chExt cx="3759" cy="826"/>
            </a:xfrm>
          </p:grpSpPr>
          <p:grpSp>
            <p:nvGrpSpPr>
              <p:cNvPr id="75" name="Group 124"/>
              <p:cNvGrpSpPr>
                <a:grpSpLocks/>
              </p:cNvGrpSpPr>
              <p:nvPr/>
            </p:nvGrpSpPr>
            <p:grpSpPr bwMode="auto">
              <a:xfrm>
                <a:off x="888" y="2099"/>
                <a:ext cx="3150" cy="821"/>
                <a:chOff x="888" y="1702"/>
                <a:chExt cx="3150" cy="660"/>
              </a:xfrm>
            </p:grpSpPr>
            <p:sp>
              <p:nvSpPr>
                <p:cNvPr id="83" name="Rectangle 125"/>
                <p:cNvSpPr>
                  <a:spLocks noChangeArrowheads="1"/>
                </p:cNvSpPr>
                <p:nvPr/>
              </p:nvSpPr>
              <p:spPr bwMode="auto">
                <a:xfrm>
                  <a:off x="912" y="1702"/>
                  <a:ext cx="3126" cy="660"/>
                </a:xfrm>
                <a:prstGeom prst="rect">
                  <a:avLst/>
                </a:prstGeom>
                <a:solidFill>
                  <a:srgbClr val="D1E3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84" name="Rectangle 126"/>
                <p:cNvSpPr>
                  <a:spLocks noChangeArrowheads="1"/>
                </p:cNvSpPr>
                <p:nvPr/>
              </p:nvSpPr>
              <p:spPr bwMode="auto">
                <a:xfrm>
                  <a:off x="888" y="1717"/>
                  <a:ext cx="3126" cy="6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85" name="Rectangle 127"/>
                <p:cNvSpPr>
                  <a:spLocks noChangeArrowheads="1"/>
                </p:cNvSpPr>
                <p:nvPr/>
              </p:nvSpPr>
              <p:spPr bwMode="auto">
                <a:xfrm>
                  <a:off x="3966" y="1717"/>
                  <a:ext cx="48" cy="63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D7E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76" name="Picture 128" descr="박스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279" y="2094"/>
                <a:ext cx="859" cy="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AutoShape 129"/>
              <p:cNvSpPr>
                <a:spLocks noChangeArrowheads="1"/>
              </p:cNvSpPr>
              <p:nvPr/>
            </p:nvSpPr>
            <p:spPr bwMode="auto">
              <a:xfrm>
                <a:off x="327" y="2133"/>
                <a:ext cx="773" cy="761"/>
              </a:xfrm>
              <a:prstGeom prst="roundRect">
                <a:avLst>
                  <a:gd name="adj" fmla="val 8250"/>
                </a:avLst>
              </a:prstGeom>
              <a:solidFill>
                <a:srgbClr val="D6EFF4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73" name="Text Box 130"/>
            <p:cNvSpPr txBox="1">
              <a:spLocks noChangeArrowheads="1"/>
            </p:cNvSpPr>
            <p:nvPr/>
          </p:nvSpPr>
          <p:spPr bwMode="auto">
            <a:xfrm>
              <a:off x="625910" y="2643529"/>
              <a:ext cx="1047802" cy="435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응용프로그램 장애</a:t>
              </a:r>
            </a:p>
          </p:txBody>
        </p:sp>
        <p:sp>
          <p:nvSpPr>
            <p:cNvPr id="74" name="Text Box 131"/>
            <p:cNvSpPr txBox="1">
              <a:spLocks noChangeArrowheads="1"/>
            </p:cNvSpPr>
            <p:nvPr/>
          </p:nvSpPr>
          <p:spPr bwMode="auto">
            <a:xfrm>
              <a:off x="1940768" y="2228703"/>
              <a:ext cx="4327877" cy="1069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1600" indent="-101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374650" indent="-8255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30000"/>
                </a:spcBef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▣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프로그램 손상 및 바이러스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응용시스템 장애대책 시나리오 작성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정확한 프로그램 변경관리 및 버전관리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주기적인 예방점검을 통한 장애 사전예방</a:t>
              </a:r>
            </a:p>
          </p:txBody>
        </p:sp>
      </p:grpSp>
      <p:grpSp>
        <p:nvGrpSpPr>
          <p:cNvPr id="86" name="그룹 2"/>
          <p:cNvGrpSpPr>
            <a:grpSpLocks/>
          </p:cNvGrpSpPr>
          <p:nvPr/>
        </p:nvGrpSpPr>
        <p:grpSpPr bwMode="auto">
          <a:xfrm>
            <a:off x="476250" y="3749408"/>
            <a:ext cx="5905500" cy="1535112"/>
            <a:chOff x="476673" y="4016896"/>
            <a:chExt cx="5905078" cy="1535031"/>
          </a:xfrm>
        </p:grpSpPr>
        <p:grpSp>
          <p:nvGrpSpPr>
            <p:cNvPr id="87" name="Group 132"/>
            <p:cNvGrpSpPr>
              <a:grpSpLocks/>
            </p:cNvGrpSpPr>
            <p:nvPr/>
          </p:nvGrpSpPr>
          <p:grpSpPr bwMode="auto">
            <a:xfrm>
              <a:off x="476673" y="4016896"/>
              <a:ext cx="5905078" cy="1535031"/>
              <a:chOff x="279" y="2094"/>
              <a:chExt cx="3759" cy="826"/>
            </a:xfrm>
          </p:grpSpPr>
          <p:grpSp>
            <p:nvGrpSpPr>
              <p:cNvPr id="90" name="Group 133"/>
              <p:cNvGrpSpPr>
                <a:grpSpLocks/>
              </p:cNvGrpSpPr>
              <p:nvPr/>
            </p:nvGrpSpPr>
            <p:grpSpPr bwMode="auto">
              <a:xfrm>
                <a:off x="888" y="2099"/>
                <a:ext cx="3150" cy="821"/>
                <a:chOff x="888" y="1702"/>
                <a:chExt cx="3150" cy="660"/>
              </a:xfrm>
            </p:grpSpPr>
            <p:sp>
              <p:nvSpPr>
                <p:cNvPr id="148" name="Rectangle 134"/>
                <p:cNvSpPr>
                  <a:spLocks noChangeArrowheads="1"/>
                </p:cNvSpPr>
                <p:nvPr/>
              </p:nvSpPr>
              <p:spPr bwMode="auto">
                <a:xfrm>
                  <a:off x="912" y="1702"/>
                  <a:ext cx="3126" cy="660"/>
                </a:xfrm>
                <a:prstGeom prst="rect">
                  <a:avLst/>
                </a:prstGeom>
                <a:solidFill>
                  <a:srgbClr val="D1E3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49" name="Rectangle 135"/>
                <p:cNvSpPr>
                  <a:spLocks noChangeArrowheads="1"/>
                </p:cNvSpPr>
                <p:nvPr/>
              </p:nvSpPr>
              <p:spPr bwMode="auto">
                <a:xfrm>
                  <a:off x="888" y="1717"/>
                  <a:ext cx="3126" cy="6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0" name="Rectangle 136"/>
                <p:cNvSpPr>
                  <a:spLocks noChangeArrowheads="1"/>
                </p:cNvSpPr>
                <p:nvPr/>
              </p:nvSpPr>
              <p:spPr bwMode="auto">
                <a:xfrm>
                  <a:off x="3966" y="1717"/>
                  <a:ext cx="48" cy="63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D7E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146" name="Picture 137" descr="박스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279" y="2094"/>
                <a:ext cx="859" cy="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7" name="AutoShape 138"/>
              <p:cNvSpPr>
                <a:spLocks noChangeArrowheads="1"/>
              </p:cNvSpPr>
              <p:nvPr/>
            </p:nvSpPr>
            <p:spPr bwMode="auto">
              <a:xfrm>
                <a:off x="327" y="2133"/>
                <a:ext cx="773" cy="761"/>
              </a:xfrm>
              <a:prstGeom prst="roundRect">
                <a:avLst>
                  <a:gd name="adj" fmla="val 8250"/>
                </a:avLst>
              </a:prstGeom>
              <a:solidFill>
                <a:srgbClr val="D6EFF4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88" name="Text Box 139"/>
            <p:cNvSpPr txBox="1">
              <a:spLocks noChangeArrowheads="1"/>
            </p:cNvSpPr>
            <p:nvPr/>
          </p:nvSpPr>
          <p:spPr bwMode="auto">
            <a:xfrm>
              <a:off x="625910" y="4605003"/>
              <a:ext cx="1047802" cy="435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데이터베이스 장애</a:t>
              </a:r>
            </a:p>
          </p:txBody>
        </p:sp>
        <p:sp>
          <p:nvSpPr>
            <p:cNvPr id="89" name="Text Box 140"/>
            <p:cNvSpPr txBox="1">
              <a:spLocks noChangeArrowheads="1"/>
            </p:cNvSpPr>
            <p:nvPr/>
          </p:nvSpPr>
          <p:spPr bwMode="auto">
            <a:xfrm>
              <a:off x="1940768" y="4100911"/>
              <a:ext cx="4327877" cy="1254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1600" indent="-101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374650" indent="-8255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▣ DBMS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장애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로그파일 이상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테이블 등 객체의 손상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정기적으로 로그파일의 용량초과 여부 점검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위험 수준 체크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데이터베이스 유지보수 담당자와 상시 연락체계 확립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온라인 방식의 완벽한 자동복구 및 백업 시나리오</a:t>
              </a:r>
            </a:p>
          </p:txBody>
        </p:sp>
      </p:grpSp>
      <p:grpSp>
        <p:nvGrpSpPr>
          <p:cNvPr id="151" name="그룹 3"/>
          <p:cNvGrpSpPr>
            <a:grpSpLocks/>
          </p:cNvGrpSpPr>
          <p:nvPr/>
        </p:nvGrpSpPr>
        <p:grpSpPr bwMode="auto">
          <a:xfrm>
            <a:off x="476250" y="5729020"/>
            <a:ext cx="5905500" cy="1535113"/>
            <a:chOff x="476673" y="5974253"/>
            <a:chExt cx="5905078" cy="1535031"/>
          </a:xfrm>
        </p:grpSpPr>
        <p:grpSp>
          <p:nvGrpSpPr>
            <p:cNvPr id="152" name="Group 141"/>
            <p:cNvGrpSpPr>
              <a:grpSpLocks/>
            </p:cNvGrpSpPr>
            <p:nvPr/>
          </p:nvGrpSpPr>
          <p:grpSpPr bwMode="auto">
            <a:xfrm>
              <a:off x="476673" y="5974253"/>
              <a:ext cx="5905078" cy="1535031"/>
              <a:chOff x="279" y="2094"/>
              <a:chExt cx="3759" cy="826"/>
            </a:xfrm>
          </p:grpSpPr>
          <p:grpSp>
            <p:nvGrpSpPr>
              <p:cNvPr id="155" name="Group 142"/>
              <p:cNvGrpSpPr>
                <a:grpSpLocks/>
              </p:cNvGrpSpPr>
              <p:nvPr/>
            </p:nvGrpSpPr>
            <p:grpSpPr bwMode="auto">
              <a:xfrm>
                <a:off x="888" y="2099"/>
                <a:ext cx="3150" cy="821"/>
                <a:chOff x="888" y="1702"/>
                <a:chExt cx="3150" cy="660"/>
              </a:xfrm>
            </p:grpSpPr>
            <p:sp>
              <p:nvSpPr>
                <p:cNvPr id="158" name="Rectangle 143"/>
                <p:cNvSpPr>
                  <a:spLocks noChangeArrowheads="1"/>
                </p:cNvSpPr>
                <p:nvPr/>
              </p:nvSpPr>
              <p:spPr bwMode="auto">
                <a:xfrm>
                  <a:off x="912" y="1702"/>
                  <a:ext cx="3126" cy="660"/>
                </a:xfrm>
                <a:prstGeom prst="rect">
                  <a:avLst/>
                </a:prstGeom>
                <a:solidFill>
                  <a:srgbClr val="D1E3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9" name="Rectangle 144"/>
                <p:cNvSpPr>
                  <a:spLocks noChangeArrowheads="1"/>
                </p:cNvSpPr>
                <p:nvPr/>
              </p:nvSpPr>
              <p:spPr bwMode="auto">
                <a:xfrm>
                  <a:off x="888" y="1717"/>
                  <a:ext cx="3126" cy="6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60" name="Rectangle 145"/>
                <p:cNvSpPr>
                  <a:spLocks noChangeArrowheads="1"/>
                </p:cNvSpPr>
                <p:nvPr/>
              </p:nvSpPr>
              <p:spPr bwMode="auto">
                <a:xfrm>
                  <a:off x="3966" y="1717"/>
                  <a:ext cx="48" cy="63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D7E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156" name="Picture 146" descr="박스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279" y="2094"/>
                <a:ext cx="859" cy="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7" name="AutoShape 147"/>
              <p:cNvSpPr>
                <a:spLocks noChangeArrowheads="1"/>
              </p:cNvSpPr>
              <p:nvPr/>
            </p:nvSpPr>
            <p:spPr bwMode="auto">
              <a:xfrm>
                <a:off x="327" y="2133"/>
                <a:ext cx="773" cy="761"/>
              </a:xfrm>
              <a:prstGeom prst="roundRect">
                <a:avLst>
                  <a:gd name="adj" fmla="val 8250"/>
                </a:avLst>
              </a:prstGeom>
              <a:solidFill>
                <a:srgbClr val="D6EFF4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53" name="Text Box 148"/>
            <p:cNvSpPr txBox="1">
              <a:spLocks noChangeArrowheads="1"/>
            </p:cNvSpPr>
            <p:nvPr/>
          </p:nvSpPr>
          <p:spPr bwMode="auto">
            <a:xfrm>
              <a:off x="629052" y="6515102"/>
              <a:ext cx="1047802" cy="261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하드웨어 장애</a:t>
              </a:r>
            </a:p>
          </p:txBody>
        </p:sp>
        <p:sp>
          <p:nvSpPr>
            <p:cNvPr id="154" name="Text Box 149"/>
            <p:cNvSpPr txBox="1">
              <a:spLocks noChangeArrowheads="1"/>
            </p:cNvSpPr>
            <p:nvPr/>
          </p:nvSpPr>
          <p:spPr bwMode="auto">
            <a:xfrm>
              <a:off x="1940768" y="6058268"/>
              <a:ext cx="4327877" cy="1254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1600" indent="-101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374650" indent="-8255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▣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하드디스크 물리적 결함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, CPU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및 메모리 결함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주기적인 하드디스크 점검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이상부품 발견 시 교체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장애조치 절차서 및 비상연락망 확립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정기적인 시스템 성능 점검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예방점검</a:t>
              </a: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)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20000"/>
                </a:spcBef>
                <a:buFont typeface="Wingdings" panose="05000000000000000000" pitchFamily="2" charset="2"/>
                <a:buChar char=""/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서버 등 하드웨어 운영팀과 긴밀한 협조체제 확립</a:t>
              </a:r>
            </a:p>
          </p:txBody>
        </p:sp>
      </p:grpSp>
      <p:grpSp>
        <p:nvGrpSpPr>
          <p:cNvPr id="161" name="그룹 4"/>
          <p:cNvGrpSpPr>
            <a:grpSpLocks/>
          </p:cNvGrpSpPr>
          <p:nvPr/>
        </p:nvGrpSpPr>
        <p:grpSpPr bwMode="auto">
          <a:xfrm>
            <a:off x="476250" y="7710220"/>
            <a:ext cx="5905500" cy="1362075"/>
            <a:chOff x="476673" y="7911731"/>
            <a:chExt cx="5905078" cy="1361749"/>
          </a:xfrm>
        </p:grpSpPr>
        <p:grpSp>
          <p:nvGrpSpPr>
            <p:cNvPr id="162" name="Group 150"/>
            <p:cNvGrpSpPr>
              <a:grpSpLocks/>
            </p:cNvGrpSpPr>
            <p:nvPr/>
          </p:nvGrpSpPr>
          <p:grpSpPr bwMode="auto">
            <a:xfrm>
              <a:off x="476673" y="7911731"/>
              <a:ext cx="5905078" cy="1361749"/>
              <a:chOff x="279" y="2094"/>
              <a:chExt cx="3759" cy="826"/>
            </a:xfrm>
          </p:grpSpPr>
          <p:grpSp>
            <p:nvGrpSpPr>
              <p:cNvPr id="165" name="Group 151"/>
              <p:cNvGrpSpPr>
                <a:grpSpLocks/>
              </p:cNvGrpSpPr>
              <p:nvPr/>
            </p:nvGrpSpPr>
            <p:grpSpPr bwMode="auto">
              <a:xfrm>
                <a:off x="888" y="2099"/>
                <a:ext cx="3150" cy="821"/>
                <a:chOff x="888" y="1702"/>
                <a:chExt cx="3150" cy="660"/>
              </a:xfrm>
            </p:grpSpPr>
            <p:sp>
              <p:nvSpPr>
                <p:cNvPr id="168" name="Rectangle 152"/>
                <p:cNvSpPr>
                  <a:spLocks noChangeArrowheads="1"/>
                </p:cNvSpPr>
                <p:nvPr/>
              </p:nvSpPr>
              <p:spPr bwMode="auto">
                <a:xfrm>
                  <a:off x="912" y="1702"/>
                  <a:ext cx="3126" cy="660"/>
                </a:xfrm>
                <a:prstGeom prst="rect">
                  <a:avLst/>
                </a:prstGeom>
                <a:solidFill>
                  <a:srgbClr val="D1E3F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69" name="Rectangle 153"/>
                <p:cNvSpPr>
                  <a:spLocks noChangeArrowheads="1"/>
                </p:cNvSpPr>
                <p:nvPr/>
              </p:nvSpPr>
              <p:spPr bwMode="auto">
                <a:xfrm>
                  <a:off x="888" y="1717"/>
                  <a:ext cx="3126" cy="6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70" name="Rectangle 154"/>
                <p:cNvSpPr>
                  <a:spLocks noChangeArrowheads="1"/>
                </p:cNvSpPr>
                <p:nvPr/>
              </p:nvSpPr>
              <p:spPr bwMode="auto">
                <a:xfrm>
                  <a:off x="3966" y="1717"/>
                  <a:ext cx="48" cy="63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B8D7E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</p:grpSp>
          <p:pic>
            <p:nvPicPr>
              <p:cNvPr id="166" name="Picture 155" descr="박스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279" y="2094"/>
                <a:ext cx="859" cy="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7" name="AutoShape 156"/>
              <p:cNvSpPr>
                <a:spLocks noChangeArrowheads="1"/>
              </p:cNvSpPr>
              <p:nvPr/>
            </p:nvSpPr>
            <p:spPr bwMode="auto">
              <a:xfrm>
                <a:off x="327" y="2133"/>
                <a:ext cx="773" cy="761"/>
              </a:xfrm>
              <a:prstGeom prst="roundRect">
                <a:avLst>
                  <a:gd name="adj" fmla="val 8250"/>
                </a:avLst>
              </a:prstGeom>
              <a:solidFill>
                <a:srgbClr val="D6EFF4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63" name="Text Box 157"/>
            <p:cNvSpPr txBox="1">
              <a:spLocks noChangeArrowheads="1"/>
            </p:cNvSpPr>
            <p:nvPr/>
          </p:nvSpPr>
          <p:spPr bwMode="auto">
            <a:xfrm>
              <a:off x="539511" y="8461008"/>
              <a:ext cx="1226886" cy="261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소프트웨어 장애</a:t>
              </a:r>
            </a:p>
          </p:txBody>
        </p:sp>
        <p:sp>
          <p:nvSpPr>
            <p:cNvPr id="164" name="Text Box 158"/>
            <p:cNvSpPr txBox="1">
              <a:spLocks noChangeArrowheads="1"/>
            </p:cNvSpPr>
            <p:nvPr/>
          </p:nvSpPr>
          <p:spPr bwMode="auto">
            <a:xfrm>
              <a:off x="1940768" y="7995746"/>
              <a:ext cx="4327877" cy="1069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1600" indent="-101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374650" indent="-8255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65175" algn="l"/>
                </a:tabLs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30000"/>
                </a:spcBef>
              </a:pPr>
              <a:r>
                <a:rPr lang="en-US" altLang="ko-KR" sz="1100" dirty="0">
                  <a:solidFill>
                    <a:srgbClr val="000000"/>
                  </a:solidFill>
                  <a:latin typeface="+mn-ea"/>
                  <a:ea typeface="+mn-ea"/>
                </a:rPr>
                <a:t>▣ </a:t>
              </a: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프로그램 이상 종료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소프트웨어 재설치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장애 기록 관리</a:t>
              </a:r>
            </a:p>
            <a:p>
              <a:pPr lvl="1" algn="just" eaLnBrk="1" hangingPunct="1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"/>
              </a:pPr>
              <a:r>
                <a:rPr lang="ko-KR" altLang="en-US" sz="1100" dirty="0">
                  <a:solidFill>
                    <a:srgbClr val="000000"/>
                  </a:solidFill>
                  <a:latin typeface="+mn-ea"/>
                  <a:ea typeface="+mn-ea"/>
                </a:rPr>
                <a:t> 버전 업 지원</a:t>
              </a:r>
            </a:p>
          </p:txBody>
        </p:sp>
      </p:grpSp>
      <p:sp>
        <p:nvSpPr>
          <p:cNvPr id="55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유지보수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16.</a:t>
            </a:r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5773802" y="466868"/>
            <a:ext cx="9660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16. </a:t>
            </a:r>
            <a:r>
              <a:rPr lang="ko-KR" altLang="en-US" dirty="0">
                <a:latin typeface="+mn-ea"/>
                <a:ea typeface="+mn-ea"/>
              </a:rPr>
              <a:t>유지보수 계획</a:t>
            </a:r>
          </a:p>
        </p:txBody>
      </p:sp>
    </p:spTree>
    <p:extLst>
      <p:ext uri="{BB962C8B-B14F-4D97-AF65-F5344CB8AC3E}">
        <p14:creationId xmlns:p14="http://schemas.microsoft.com/office/powerpoint/2010/main" val="59041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645562" y="694469"/>
            <a:ext cx="10943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17.1. </a:t>
            </a:r>
            <a:r>
              <a:rPr lang="ko-KR" altLang="en-US" smtClean="0">
                <a:latin typeface="+mn-ea"/>
                <a:ea typeface="+mn-ea"/>
              </a:rPr>
              <a:t>기술이전 목표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5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기술이전계획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17.</a:t>
            </a:r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5773801" y="466868"/>
            <a:ext cx="966094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17. </a:t>
            </a:r>
            <a:r>
              <a:rPr lang="ko-KR" altLang="en-US" smtClean="0">
                <a:latin typeface="+mn-ea"/>
                <a:ea typeface="+mn-ea"/>
              </a:rPr>
              <a:t>기술이전 </a:t>
            </a:r>
            <a:r>
              <a:rPr lang="ko-KR" altLang="en-US" dirty="0">
                <a:latin typeface="+mn-ea"/>
                <a:ea typeface="+mn-ea"/>
              </a:rPr>
              <a:t>계획</a:t>
            </a:r>
          </a:p>
        </p:txBody>
      </p:sp>
      <p:sp>
        <p:nvSpPr>
          <p:cNvPr id="58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17. </a:t>
            </a:r>
            <a:r>
              <a:rPr lang="ko-KR" altLang="en-US" sz="1600" smtClean="0">
                <a:latin typeface="+mn-ea"/>
                <a:ea typeface="+mn-ea"/>
              </a:rPr>
              <a:t>기술이전 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17.1. </a:t>
            </a:r>
            <a:r>
              <a:rPr lang="ko-KR" altLang="en-US" sz="1600" smtClean="0">
                <a:latin typeface="+mn-ea"/>
                <a:ea typeface="+mn-ea"/>
              </a:rPr>
              <a:t>기술이전 목표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시스템의 구축 완료 후 안정적이고 효율적으로 시스템을 운영하기 위한 시스템  운영자를 양성하기 위해서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rgbClr val="8B8B8B"/>
                </a:solidFill>
                <a:latin typeface="+mn-ea"/>
                <a:ea typeface="+mn-ea"/>
              </a:rPr>
              <a:t>시스템 운영 및 담당자를 대상으로 시스템의 설치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rgbClr val="8B8B8B"/>
                </a:solidFill>
                <a:latin typeface="+mn-ea"/>
                <a:ea typeface="+mn-ea"/>
              </a:rPr>
              <a:t>공정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>
                <a:solidFill>
                  <a:srgbClr val="8B8B8B"/>
                </a:solidFill>
                <a:latin typeface="+mn-ea"/>
                <a:ea typeface="+mn-ea"/>
              </a:rPr>
              <a:t>운영 단계에서부터 직접 참여하는 방식을 통해서 실질적인 기술이전 및 자체 운영능력을 확보하고 전문지식을 축적할 수 있도록 지원합니다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404812" y="2577709"/>
            <a:ext cx="6048375" cy="228610"/>
            <a:chOff x="404813" y="1878221"/>
            <a:chExt cx="6048375" cy="228610"/>
          </a:xfrm>
        </p:grpSpPr>
        <p:grpSp>
          <p:nvGrpSpPr>
            <p:cNvPr id="60" name="그룹 59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62" name="그룹 61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65" name="오각형 64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66" name="오각형 65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63" name="직사각형 62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64" name="직사각형 63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61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기술이전 목표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67" name="직사각형 58"/>
          <p:cNvSpPr>
            <a:spLocks noChangeArrowheads="1"/>
          </p:cNvSpPr>
          <p:nvPr/>
        </p:nvSpPr>
        <p:spPr bwMode="auto">
          <a:xfrm>
            <a:off x="404813" y="2987082"/>
            <a:ext cx="6048375" cy="63344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68" name="Group 116"/>
          <p:cNvGrpSpPr>
            <a:grpSpLocks/>
          </p:cNvGrpSpPr>
          <p:nvPr/>
        </p:nvGrpSpPr>
        <p:grpSpPr bwMode="auto">
          <a:xfrm>
            <a:off x="598488" y="3109615"/>
            <a:ext cx="5875337" cy="6211888"/>
            <a:chOff x="395" y="2232"/>
            <a:chExt cx="3701" cy="3966"/>
          </a:xfrm>
        </p:grpSpPr>
        <p:sp>
          <p:nvSpPr>
            <p:cNvPr id="69" name="AutoShape 10"/>
            <p:cNvSpPr>
              <a:spLocks noChangeArrowheads="1"/>
            </p:cNvSpPr>
            <p:nvPr/>
          </p:nvSpPr>
          <p:spPr bwMode="auto">
            <a:xfrm rot="-5400000">
              <a:off x="648" y="4227"/>
              <a:ext cx="261" cy="284"/>
            </a:xfrm>
            <a:prstGeom prst="rightArrow">
              <a:avLst>
                <a:gd name="adj1" fmla="val 61435"/>
                <a:gd name="adj2" fmla="val 36995"/>
              </a:avLst>
            </a:prstGeom>
            <a:gradFill rotWithShape="0">
              <a:gsLst>
                <a:gs pos="0">
                  <a:srgbClr val="0099CC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0" name="AutoShape 11"/>
            <p:cNvSpPr>
              <a:spLocks noChangeArrowheads="1"/>
            </p:cNvSpPr>
            <p:nvPr/>
          </p:nvSpPr>
          <p:spPr bwMode="auto">
            <a:xfrm rot="-5400000">
              <a:off x="3521" y="4227"/>
              <a:ext cx="261" cy="284"/>
            </a:xfrm>
            <a:prstGeom prst="rightArrow">
              <a:avLst>
                <a:gd name="adj1" fmla="val 61435"/>
                <a:gd name="adj2" fmla="val 36995"/>
              </a:avLst>
            </a:prstGeom>
            <a:gradFill rotWithShape="0">
              <a:gsLst>
                <a:gs pos="0">
                  <a:srgbClr val="0099CC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7" name="AutoShape 12"/>
            <p:cNvSpPr>
              <a:spLocks noChangeArrowheads="1"/>
            </p:cNvSpPr>
            <p:nvPr/>
          </p:nvSpPr>
          <p:spPr bwMode="auto">
            <a:xfrm>
              <a:off x="403" y="4450"/>
              <a:ext cx="3544" cy="624"/>
            </a:xfrm>
            <a:prstGeom prst="roundRect">
              <a:avLst>
                <a:gd name="adj" fmla="val 7486"/>
              </a:avLst>
            </a:prstGeom>
            <a:solidFill>
              <a:schemeClr val="bg1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AutoShape 13"/>
            <p:cNvSpPr>
              <a:spLocks noChangeArrowheads="1"/>
            </p:cNvSpPr>
            <p:nvPr/>
          </p:nvSpPr>
          <p:spPr bwMode="auto">
            <a:xfrm>
              <a:off x="953" y="4346"/>
              <a:ext cx="2444" cy="203"/>
            </a:xfrm>
            <a:prstGeom prst="roundRect">
              <a:avLst>
                <a:gd name="adj" fmla="val 50000"/>
              </a:avLst>
            </a:prstGeom>
            <a:solidFill>
              <a:srgbClr val="69B4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9" name="AutoShape 14"/>
            <p:cNvSpPr>
              <a:spLocks noChangeArrowheads="1"/>
            </p:cNvSpPr>
            <p:nvPr/>
          </p:nvSpPr>
          <p:spPr bwMode="auto">
            <a:xfrm>
              <a:off x="1785" y="4326"/>
              <a:ext cx="900" cy="20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30000"/>
                </a:lnSpc>
                <a:buSzPct val="80000"/>
              </a:pP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 이전 방법</a:t>
              </a:r>
            </a:p>
          </p:txBody>
        </p:sp>
        <p:sp>
          <p:nvSpPr>
            <p:cNvPr id="91" name="AutoShape 15"/>
            <p:cNvSpPr>
              <a:spLocks noChangeArrowheads="1"/>
            </p:cNvSpPr>
            <p:nvPr/>
          </p:nvSpPr>
          <p:spPr bwMode="auto">
            <a:xfrm>
              <a:off x="429" y="4941"/>
              <a:ext cx="3486" cy="11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2" name="AutoShape 16"/>
            <p:cNvSpPr>
              <a:spLocks noChangeArrowheads="1"/>
            </p:cNvSpPr>
            <p:nvPr/>
          </p:nvSpPr>
          <p:spPr bwMode="auto">
            <a:xfrm rot="-5400000">
              <a:off x="633" y="5044"/>
              <a:ext cx="291" cy="284"/>
            </a:xfrm>
            <a:prstGeom prst="rightArrow">
              <a:avLst>
                <a:gd name="adj1" fmla="val 61435"/>
                <a:gd name="adj2" fmla="val 37907"/>
              </a:avLst>
            </a:prstGeom>
            <a:gradFill rotWithShape="0">
              <a:gsLst>
                <a:gs pos="0">
                  <a:srgbClr val="0099CC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3" name="AutoShape 17"/>
            <p:cNvSpPr>
              <a:spLocks noChangeArrowheads="1"/>
            </p:cNvSpPr>
            <p:nvPr/>
          </p:nvSpPr>
          <p:spPr bwMode="auto">
            <a:xfrm rot="-5400000">
              <a:off x="3506" y="5044"/>
              <a:ext cx="291" cy="284"/>
            </a:xfrm>
            <a:prstGeom prst="rightArrow">
              <a:avLst>
                <a:gd name="adj1" fmla="val 61435"/>
                <a:gd name="adj2" fmla="val 37907"/>
              </a:avLst>
            </a:prstGeom>
            <a:gradFill rotWithShape="0">
              <a:gsLst>
                <a:gs pos="0">
                  <a:srgbClr val="0099CC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4" name="AutoShape 18"/>
            <p:cNvSpPr>
              <a:spLocks noChangeArrowheads="1"/>
            </p:cNvSpPr>
            <p:nvPr/>
          </p:nvSpPr>
          <p:spPr bwMode="auto">
            <a:xfrm>
              <a:off x="403" y="2356"/>
              <a:ext cx="3544" cy="790"/>
            </a:xfrm>
            <a:prstGeom prst="roundRect">
              <a:avLst>
                <a:gd name="adj" fmla="val 7486"/>
              </a:avLst>
            </a:prstGeom>
            <a:solidFill>
              <a:schemeClr val="bg1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5" name="AutoShape 19"/>
            <p:cNvSpPr>
              <a:spLocks noChangeArrowheads="1"/>
            </p:cNvSpPr>
            <p:nvPr/>
          </p:nvSpPr>
          <p:spPr bwMode="auto">
            <a:xfrm>
              <a:off x="953" y="2252"/>
              <a:ext cx="2444" cy="203"/>
            </a:xfrm>
            <a:prstGeom prst="roundRect">
              <a:avLst>
                <a:gd name="adj" fmla="val 50000"/>
              </a:avLst>
            </a:prstGeom>
            <a:solidFill>
              <a:srgbClr val="0099CC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6" name="AutoShape 20"/>
            <p:cNvSpPr>
              <a:spLocks noChangeArrowheads="1"/>
            </p:cNvSpPr>
            <p:nvPr/>
          </p:nvSpPr>
          <p:spPr bwMode="auto">
            <a:xfrm>
              <a:off x="1785" y="2232"/>
              <a:ext cx="900" cy="204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30000"/>
                </a:lnSpc>
                <a:buSzPct val="80000"/>
              </a:pPr>
              <a:r>
                <a:rPr lang="ko-KR" altLang="en-US"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 이전 목표</a:t>
              </a:r>
            </a:p>
          </p:txBody>
        </p:sp>
        <p:sp>
          <p:nvSpPr>
            <p:cNvPr id="97" name="AutoShape 21"/>
            <p:cNvSpPr>
              <a:spLocks noChangeArrowheads="1"/>
            </p:cNvSpPr>
            <p:nvPr/>
          </p:nvSpPr>
          <p:spPr bwMode="auto">
            <a:xfrm>
              <a:off x="429" y="3008"/>
              <a:ext cx="3486" cy="1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8" name="AutoShape 22"/>
            <p:cNvSpPr>
              <a:spLocks noChangeArrowheads="1"/>
            </p:cNvSpPr>
            <p:nvPr/>
          </p:nvSpPr>
          <p:spPr bwMode="auto">
            <a:xfrm>
              <a:off x="603" y="2456"/>
              <a:ext cx="3124" cy="627"/>
            </a:xfrm>
            <a:prstGeom prst="roundRect">
              <a:avLst>
                <a:gd name="adj" fmla="val 2359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46800" anchor="ctr"/>
            <a:lstStyle>
              <a:lvl1pPr marL="342900" indent="-3429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lvl="1" eaLnBrk="1" latinLnBrk="0" hangingPunct="1">
                <a:spcBef>
                  <a:spcPct val="4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kumimoji="0" lang="en-US" altLang="ko-KR" sz="12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시스템의 독자적 운영 가능한 자립기술 확보</a:t>
              </a:r>
              <a:endPara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eaLnBrk="1" latinLnBrk="0" hangingPunct="1">
                <a:spcBef>
                  <a:spcPct val="4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사업의 핵심요소 기술을 전담할 수 있는 전문요원 확보</a:t>
              </a:r>
              <a:endPara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eaLnBrk="1" latinLnBrk="0" hangingPunct="1">
                <a:spcBef>
                  <a:spcPct val="4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정보기술에 대한 지속적인 정보제공 및 기술자문</a:t>
              </a:r>
              <a:endParaRPr kumimoji="0" lang="en-US" altLang="ko-KR" sz="11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eaLnBrk="1" latinLnBrk="0" hangingPunct="1">
                <a:spcBef>
                  <a:spcPct val="4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시스템 구축 협조를 통한 안정적 운용기술 확보</a:t>
              </a:r>
            </a:p>
          </p:txBody>
        </p:sp>
        <p:sp>
          <p:nvSpPr>
            <p:cNvPr id="99" name="AutoShape 23"/>
            <p:cNvSpPr>
              <a:spLocks noChangeArrowheads="1"/>
            </p:cNvSpPr>
            <p:nvPr/>
          </p:nvSpPr>
          <p:spPr bwMode="auto">
            <a:xfrm rot="-5400000">
              <a:off x="2030" y="3092"/>
              <a:ext cx="291" cy="284"/>
            </a:xfrm>
            <a:prstGeom prst="rightArrow">
              <a:avLst>
                <a:gd name="adj1" fmla="val 61435"/>
                <a:gd name="adj2" fmla="val 37907"/>
              </a:avLst>
            </a:prstGeom>
            <a:gradFill rotWithShape="0">
              <a:gsLst>
                <a:gs pos="0">
                  <a:srgbClr val="0099CC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00" name="Group 24"/>
            <p:cNvGrpSpPr>
              <a:grpSpLocks/>
            </p:cNvGrpSpPr>
            <p:nvPr/>
          </p:nvGrpSpPr>
          <p:grpSpPr bwMode="auto">
            <a:xfrm>
              <a:off x="403" y="5118"/>
              <a:ext cx="3544" cy="943"/>
              <a:chOff x="242" y="4982"/>
              <a:chExt cx="3812" cy="886"/>
            </a:xfrm>
          </p:grpSpPr>
          <p:sp>
            <p:nvSpPr>
              <p:cNvPr id="140" name="AutoShape 25"/>
              <p:cNvSpPr>
                <a:spLocks noChangeArrowheads="1"/>
              </p:cNvSpPr>
              <p:nvPr/>
            </p:nvSpPr>
            <p:spPr bwMode="auto">
              <a:xfrm>
                <a:off x="242" y="5080"/>
                <a:ext cx="3812" cy="788"/>
              </a:xfrm>
              <a:prstGeom prst="roundRect">
                <a:avLst>
                  <a:gd name="adj" fmla="val 7486"/>
                </a:avLst>
              </a:prstGeom>
              <a:solidFill>
                <a:schemeClr val="bg1"/>
              </a:solidFill>
              <a:ln w="9525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 wrap="none" lIns="0" tIns="45715" rIns="0" bIns="45715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>
                  <a:buSzPct val="80000"/>
                </a:pPr>
                <a:endParaRPr lang="ko-KR" altLang="ko-KR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41" name="AutoShape 26"/>
              <p:cNvSpPr>
                <a:spLocks noChangeArrowheads="1"/>
              </p:cNvSpPr>
              <p:nvPr/>
            </p:nvSpPr>
            <p:spPr bwMode="auto">
              <a:xfrm>
                <a:off x="833" y="4982"/>
                <a:ext cx="2629" cy="191"/>
              </a:xfrm>
              <a:prstGeom prst="roundRect">
                <a:avLst>
                  <a:gd name="adj" fmla="val 50000"/>
                </a:avLst>
              </a:prstGeom>
              <a:solidFill>
                <a:srgbClr val="99CCFF"/>
              </a:solidFill>
              <a:ln w="9525">
                <a:solidFill>
                  <a:srgbClr val="DDDDDD"/>
                </a:solidFill>
                <a:round/>
                <a:headEnd/>
                <a:tailEnd/>
              </a:ln>
            </p:spPr>
            <p:txBody>
              <a:bodyPr wrap="none" lIns="0" tIns="45715" rIns="0" bIns="45715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latinLnBrk="0" hangingPunct="1">
                  <a:buSzPct val="80000"/>
                </a:pPr>
                <a:endParaRPr lang="ko-KR" altLang="ko-KR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01" name="AutoShape 27"/>
            <p:cNvSpPr>
              <a:spLocks noChangeArrowheads="1"/>
            </p:cNvSpPr>
            <p:nvPr/>
          </p:nvSpPr>
          <p:spPr bwMode="auto">
            <a:xfrm>
              <a:off x="1785" y="5090"/>
              <a:ext cx="900" cy="20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30000"/>
                </a:lnSpc>
                <a:buSzPct val="80000"/>
              </a:pPr>
              <a:r>
                <a: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 이전 대상</a:t>
              </a:r>
            </a:p>
          </p:txBody>
        </p:sp>
        <p:sp>
          <p:nvSpPr>
            <p:cNvPr id="102" name="AutoShape 28"/>
            <p:cNvSpPr>
              <a:spLocks noChangeArrowheads="1"/>
            </p:cNvSpPr>
            <p:nvPr/>
          </p:nvSpPr>
          <p:spPr bwMode="auto">
            <a:xfrm>
              <a:off x="429" y="5932"/>
              <a:ext cx="3486" cy="1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03" name="Group 29"/>
            <p:cNvGrpSpPr>
              <a:grpSpLocks/>
            </p:cNvGrpSpPr>
            <p:nvPr/>
          </p:nvGrpSpPr>
          <p:grpSpPr bwMode="auto">
            <a:xfrm>
              <a:off x="718" y="5327"/>
              <a:ext cx="2878" cy="871"/>
              <a:chOff x="589" y="5128"/>
              <a:chExt cx="3096" cy="818"/>
            </a:xfrm>
          </p:grpSpPr>
          <p:pic>
            <p:nvPicPr>
              <p:cNvPr id="137" name="Picture 30" descr="wing-blue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" y="5128"/>
                <a:ext cx="820" cy="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8" name="Picture 31" descr="wing-blue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7" y="5128"/>
                <a:ext cx="820" cy="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9" name="Picture 32" descr="wing-blue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5" y="5128"/>
                <a:ext cx="820" cy="8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4" name="Oval 33"/>
            <p:cNvSpPr>
              <a:spLocks noChangeArrowheads="1"/>
            </p:cNvSpPr>
            <p:nvPr/>
          </p:nvSpPr>
          <p:spPr bwMode="auto">
            <a:xfrm>
              <a:off x="1911" y="5459"/>
              <a:ext cx="498" cy="458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30000"/>
                </a:lnSpc>
                <a:buSzPct val="80000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솔루션</a:t>
              </a:r>
            </a:p>
            <a:p>
              <a:pPr algn="ctr" eaLnBrk="1" latinLnBrk="0" hangingPunct="1">
                <a:lnSpc>
                  <a:spcPct val="130000"/>
                </a:lnSpc>
                <a:buSzPct val="80000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 및 관리</a:t>
              </a:r>
            </a:p>
          </p:txBody>
        </p:sp>
        <p:sp>
          <p:nvSpPr>
            <p:cNvPr id="105" name="Oval 34"/>
            <p:cNvSpPr>
              <a:spLocks noChangeArrowheads="1"/>
            </p:cNvSpPr>
            <p:nvPr/>
          </p:nvSpPr>
          <p:spPr bwMode="auto">
            <a:xfrm>
              <a:off x="2965" y="5459"/>
              <a:ext cx="499" cy="458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어플리케이션</a:t>
              </a:r>
              <a:b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 및 관리</a:t>
              </a:r>
            </a:p>
          </p:txBody>
        </p:sp>
        <p:sp>
          <p:nvSpPr>
            <p:cNvPr id="106" name="Oval 35"/>
            <p:cNvSpPr>
              <a:spLocks noChangeArrowheads="1"/>
            </p:cNvSpPr>
            <p:nvPr/>
          </p:nvSpPr>
          <p:spPr bwMode="auto">
            <a:xfrm>
              <a:off x="851" y="5459"/>
              <a:ext cx="499" cy="458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서버 </a:t>
              </a:r>
            </a:p>
            <a:p>
              <a:pPr algn="ctr" eaLnBrk="1" latinLnBrk="0" hangingPunct="1">
                <a:buSzPct val="80000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 및 관리</a:t>
              </a:r>
            </a:p>
          </p:txBody>
        </p:sp>
        <p:grpSp>
          <p:nvGrpSpPr>
            <p:cNvPr id="107" name="Group 36"/>
            <p:cNvGrpSpPr>
              <a:grpSpLocks/>
            </p:cNvGrpSpPr>
            <p:nvPr/>
          </p:nvGrpSpPr>
          <p:grpSpPr bwMode="auto">
            <a:xfrm>
              <a:off x="395" y="4022"/>
              <a:ext cx="3566" cy="206"/>
              <a:chOff x="233" y="3788"/>
              <a:chExt cx="3998" cy="284"/>
            </a:xfrm>
          </p:grpSpPr>
          <p:pic>
            <p:nvPicPr>
              <p:cNvPr id="132" name="Picture 37" descr="2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" y="3788"/>
                <a:ext cx="775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3" name="Picture 38" descr="2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8" y="3788"/>
                <a:ext cx="775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4" name="Picture 39" descr="2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4" y="3788"/>
                <a:ext cx="775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5" name="Picture 40" descr="2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0" y="3788"/>
                <a:ext cx="775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6" name="Picture 41" descr="2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6" y="3788"/>
                <a:ext cx="775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8" name="Rectangle 42"/>
            <p:cNvSpPr>
              <a:spLocks noChangeArrowheads="1"/>
            </p:cNvSpPr>
            <p:nvPr/>
          </p:nvSpPr>
          <p:spPr bwMode="auto">
            <a:xfrm>
              <a:off x="450" y="3964"/>
              <a:ext cx="58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30000"/>
                </a:lnSpc>
                <a:buSzPct val="80000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전문교육과정</a:t>
              </a:r>
            </a:p>
          </p:txBody>
        </p:sp>
        <p:sp>
          <p:nvSpPr>
            <p:cNvPr id="109" name="Rectangle 43"/>
            <p:cNvSpPr>
              <a:spLocks noChangeArrowheads="1"/>
            </p:cNvSpPr>
            <p:nvPr/>
          </p:nvSpPr>
          <p:spPr bwMode="auto">
            <a:xfrm>
              <a:off x="1172" y="3964"/>
              <a:ext cx="58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30000"/>
                </a:lnSpc>
                <a:buSzPct val="80000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운영관리감독</a:t>
              </a:r>
            </a:p>
          </p:txBody>
        </p:sp>
        <p:sp>
          <p:nvSpPr>
            <p:cNvPr id="110" name="Rectangle 44"/>
            <p:cNvSpPr>
              <a:spLocks noChangeArrowheads="1"/>
            </p:cNvSpPr>
            <p:nvPr/>
          </p:nvSpPr>
          <p:spPr bwMode="auto">
            <a:xfrm>
              <a:off x="1864" y="3964"/>
              <a:ext cx="62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30000"/>
                </a:lnSpc>
                <a:buSzPct val="80000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안정적 협조체제</a:t>
              </a:r>
            </a:p>
          </p:txBody>
        </p:sp>
        <p:sp>
          <p:nvSpPr>
            <p:cNvPr id="111" name="Rectangle 45"/>
            <p:cNvSpPr>
              <a:spLocks noChangeArrowheads="1"/>
            </p:cNvSpPr>
            <p:nvPr/>
          </p:nvSpPr>
          <p:spPr bwMode="auto">
            <a:xfrm>
              <a:off x="2602" y="3980"/>
              <a:ext cx="58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80000"/>
                </a:lnSpc>
                <a:buSzPct val="80000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유지보수 지원</a:t>
              </a:r>
              <a:b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현장교육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  <p:sp>
          <p:nvSpPr>
            <p:cNvPr id="112" name="Rectangle 46"/>
            <p:cNvSpPr>
              <a:spLocks noChangeArrowheads="1"/>
            </p:cNvSpPr>
            <p:nvPr/>
          </p:nvSpPr>
          <p:spPr bwMode="auto">
            <a:xfrm>
              <a:off x="3323" y="3964"/>
              <a:ext cx="58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30000"/>
                </a:lnSpc>
                <a:buSzPct val="80000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기술문헌제공</a:t>
              </a:r>
            </a:p>
          </p:txBody>
        </p:sp>
        <p:sp>
          <p:nvSpPr>
            <p:cNvPr id="113" name="AutoShape 47"/>
            <p:cNvSpPr>
              <a:spLocks noChangeArrowheads="1"/>
            </p:cNvSpPr>
            <p:nvPr/>
          </p:nvSpPr>
          <p:spPr bwMode="auto">
            <a:xfrm>
              <a:off x="417" y="3244"/>
              <a:ext cx="657" cy="764"/>
            </a:xfrm>
            <a:prstGeom prst="roundRect">
              <a:avLst>
                <a:gd name="adj" fmla="val 7486"/>
              </a:avLst>
            </a:prstGeom>
            <a:solidFill>
              <a:srgbClr val="E7F6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4" name="AutoShape 48"/>
            <p:cNvSpPr>
              <a:spLocks noChangeArrowheads="1"/>
            </p:cNvSpPr>
            <p:nvPr/>
          </p:nvSpPr>
          <p:spPr bwMode="auto">
            <a:xfrm>
              <a:off x="1132" y="3244"/>
              <a:ext cx="656" cy="764"/>
            </a:xfrm>
            <a:prstGeom prst="roundRect">
              <a:avLst>
                <a:gd name="adj" fmla="val 7486"/>
              </a:avLst>
            </a:prstGeom>
            <a:solidFill>
              <a:srgbClr val="E7F6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5" name="AutoShape 49"/>
            <p:cNvSpPr>
              <a:spLocks noChangeArrowheads="1"/>
            </p:cNvSpPr>
            <p:nvPr/>
          </p:nvSpPr>
          <p:spPr bwMode="auto">
            <a:xfrm>
              <a:off x="1847" y="3244"/>
              <a:ext cx="656" cy="764"/>
            </a:xfrm>
            <a:prstGeom prst="roundRect">
              <a:avLst>
                <a:gd name="adj" fmla="val 7486"/>
              </a:avLst>
            </a:prstGeom>
            <a:solidFill>
              <a:srgbClr val="E7F6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AutoShape 50"/>
            <p:cNvSpPr>
              <a:spLocks noChangeArrowheads="1"/>
            </p:cNvSpPr>
            <p:nvPr/>
          </p:nvSpPr>
          <p:spPr bwMode="auto">
            <a:xfrm>
              <a:off x="2562" y="3244"/>
              <a:ext cx="656" cy="764"/>
            </a:xfrm>
            <a:prstGeom prst="roundRect">
              <a:avLst>
                <a:gd name="adj" fmla="val 7486"/>
              </a:avLst>
            </a:prstGeom>
            <a:solidFill>
              <a:srgbClr val="E7F6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7" name="AutoShape 51"/>
            <p:cNvSpPr>
              <a:spLocks noChangeArrowheads="1"/>
            </p:cNvSpPr>
            <p:nvPr/>
          </p:nvSpPr>
          <p:spPr bwMode="auto">
            <a:xfrm>
              <a:off x="3278" y="3244"/>
              <a:ext cx="656" cy="764"/>
            </a:xfrm>
            <a:prstGeom prst="roundRect">
              <a:avLst>
                <a:gd name="adj" fmla="val 7486"/>
              </a:avLst>
            </a:prstGeom>
            <a:solidFill>
              <a:srgbClr val="E7F6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 wrap="none" lIns="0" tIns="45715" rIns="0" bIns="45715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8" name="Text Box 52"/>
            <p:cNvSpPr txBox="1">
              <a:spLocks noChangeArrowheads="1"/>
            </p:cNvSpPr>
            <p:nvPr/>
          </p:nvSpPr>
          <p:spPr bwMode="auto">
            <a:xfrm>
              <a:off x="439" y="3670"/>
              <a:ext cx="617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5715" rIns="0" bIns="45715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교육훈련과</a:t>
              </a:r>
            </a:p>
            <a:p>
              <a:pPr algn="ctr" eaLnBrk="1" latinLnBrk="0" hangingPunct="1">
                <a:buSzPct val="80000"/>
              </a:pP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연계한 전담요원</a:t>
              </a:r>
              <a:b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양성</a:t>
              </a:r>
            </a:p>
          </p:txBody>
        </p:sp>
        <p:sp>
          <p:nvSpPr>
            <p:cNvPr id="119" name="Rectangle 53"/>
            <p:cNvSpPr>
              <a:spLocks noChangeArrowheads="1"/>
            </p:cNvSpPr>
            <p:nvPr/>
          </p:nvSpPr>
          <p:spPr bwMode="auto">
            <a:xfrm>
              <a:off x="1169" y="3712"/>
              <a:ext cx="58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5715" rIns="0" bIns="45715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10000"/>
                </a:lnSpc>
                <a:buSzPct val="80000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업무 분석</a:t>
              </a:r>
              <a:r>
                <a:rPr kumimoji="0" lang="en-US" altLang="ko-KR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kumimoji="0" lang="ko-KR" altLang="en-US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설계</a:t>
              </a:r>
              <a:r>
                <a:rPr kumimoji="0" lang="en-US" altLang="ko-KR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</a:p>
            <a:p>
              <a:pPr algn="ctr" eaLnBrk="1" latinLnBrk="0" hangingPunct="1">
                <a:lnSpc>
                  <a:spcPct val="110000"/>
                </a:lnSpc>
                <a:buSzPct val="80000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설치</a:t>
              </a:r>
              <a:r>
                <a:rPr kumimoji="0" lang="en-US" altLang="ko-KR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kumimoji="0" lang="ko-KR" altLang="en-US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테스트</a:t>
              </a:r>
            </a:p>
          </p:txBody>
        </p:sp>
        <p:sp>
          <p:nvSpPr>
            <p:cNvPr id="120" name="Rectangle 54"/>
            <p:cNvSpPr>
              <a:spLocks noChangeArrowheads="1"/>
            </p:cNvSpPr>
            <p:nvPr/>
          </p:nvSpPr>
          <p:spPr bwMode="auto">
            <a:xfrm>
              <a:off x="1896" y="3712"/>
              <a:ext cx="55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5715" rIns="0" bIns="45715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10000"/>
                </a:lnSpc>
                <a:buSzPct val="80000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지속적</a:t>
              </a:r>
            </a:p>
            <a:p>
              <a:pPr algn="ctr" eaLnBrk="1" latinLnBrk="0" hangingPunct="1">
                <a:lnSpc>
                  <a:spcPct val="110000"/>
                </a:lnSpc>
                <a:buSzPct val="80000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협력관계</a:t>
              </a:r>
            </a:p>
          </p:txBody>
        </p:sp>
        <p:sp>
          <p:nvSpPr>
            <p:cNvPr id="121" name="Rectangle 55"/>
            <p:cNvSpPr>
              <a:spLocks noChangeArrowheads="1"/>
            </p:cNvSpPr>
            <p:nvPr/>
          </p:nvSpPr>
          <p:spPr bwMode="auto">
            <a:xfrm>
              <a:off x="3328" y="3712"/>
              <a:ext cx="558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5715" rIns="0" bIns="45715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lnSpc>
                  <a:spcPct val="110000"/>
                </a:lnSpc>
                <a:buSzPct val="80000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 관련 </a:t>
              </a:r>
            </a:p>
            <a:p>
              <a:pPr algn="ctr" eaLnBrk="1" latinLnBrk="0" hangingPunct="1">
                <a:lnSpc>
                  <a:spcPct val="110000"/>
                </a:lnSpc>
                <a:buSzPct val="80000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정보제공</a:t>
              </a:r>
            </a:p>
          </p:txBody>
        </p:sp>
        <p:pic>
          <p:nvPicPr>
            <p:cNvPr id="122" name="Picture 56" descr="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75" t="4552" r="14180" b="13173"/>
            <a:stretch>
              <a:fillRect/>
            </a:stretch>
          </p:blipFill>
          <p:spPr bwMode="auto">
            <a:xfrm>
              <a:off x="586" y="3277"/>
              <a:ext cx="349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57" descr="디스크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09" t="4671" r="14815" b="13173"/>
            <a:stretch>
              <a:fillRect/>
            </a:stretch>
          </p:blipFill>
          <p:spPr bwMode="auto">
            <a:xfrm>
              <a:off x="1298" y="3277"/>
              <a:ext cx="344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4" name="Group 58"/>
            <p:cNvGrpSpPr>
              <a:grpSpLocks/>
            </p:cNvGrpSpPr>
            <p:nvPr/>
          </p:nvGrpSpPr>
          <p:grpSpPr bwMode="auto">
            <a:xfrm>
              <a:off x="1928" y="3247"/>
              <a:ext cx="498" cy="506"/>
              <a:chOff x="1890" y="3227"/>
              <a:chExt cx="536" cy="474"/>
            </a:xfrm>
          </p:grpSpPr>
          <p:pic>
            <p:nvPicPr>
              <p:cNvPr id="130" name="Picture 59" descr="BALL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0" y="3227"/>
                <a:ext cx="536" cy="4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1" name="Picture 60" descr="ㅌㅌ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73" y="3263"/>
                <a:ext cx="368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5" name="Picture 61" descr="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80" t="4671" r="14285" b="12096"/>
            <a:stretch>
              <a:fillRect/>
            </a:stretch>
          </p:blipFill>
          <p:spPr bwMode="auto">
            <a:xfrm>
              <a:off x="2783" y="3305"/>
              <a:ext cx="37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Oval 62"/>
            <p:cNvSpPr>
              <a:spLocks noChangeArrowheads="1"/>
            </p:cNvSpPr>
            <p:nvPr/>
          </p:nvSpPr>
          <p:spPr bwMode="auto">
            <a:xfrm>
              <a:off x="2606" y="3473"/>
              <a:ext cx="274" cy="2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99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예방</a:t>
              </a:r>
            </a:p>
            <a:p>
              <a:pPr algn="ctr" eaLnBrk="1" latinLnBrk="0" hangingPunct="1">
                <a:buSzPct val="80000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정비</a:t>
              </a:r>
            </a:p>
          </p:txBody>
        </p:sp>
        <p:sp>
          <p:nvSpPr>
            <p:cNvPr id="127" name="Oval 63"/>
            <p:cNvSpPr>
              <a:spLocks noChangeArrowheads="1"/>
            </p:cNvSpPr>
            <p:nvPr/>
          </p:nvSpPr>
          <p:spPr bwMode="auto">
            <a:xfrm>
              <a:off x="2835" y="3677"/>
              <a:ext cx="274" cy="2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99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긴급</a:t>
              </a:r>
            </a:p>
            <a:p>
              <a:pPr algn="ctr" eaLnBrk="1" latinLnBrk="0" hangingPunct="1">
                <a:buSzPct val="80000"/>
              </a:pPr>
              <a:r>
                <a:rPr kumimoji="0" lang="ko-KR" altLang="en-US" sz="10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정비</a:t>
              </a:r>
            </a:p>
          </p:txBody>
        </p:sp>
        <p:pic>
          <p:nvPicPr>
            <p:cNvPr id="128" name="Picture 64" descr="COM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2" y="3294"/>
              <a:ext cx="370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" name="AutoShape 65"/>
            <p:cNvSpPr>
              <a:spLocks noChangeArrowheads="1"/>
            </p:cNvSpPr>
            <p:nvPr/>
          </p:nvSpPr>
          <p:spPr bwMode="auto">
            <a:xfrm>
              <a:off x="416" y="4458"/>
              <a:ext cx="3680" cy="627"/>
            </a:xfrm>
            <a:prstGeom prst="roundRect">
              <a:avLst>
                <a:gd name="adj" fmla="val 2359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46800" anchor="ctr"/>
            <a:lstStyle>
              <a:lvl1pPr marL="180975" indent="-180975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구축 </a:t>
              </a:r>
              <a:r>
                <a:rPr kumimoji="0" lang="ko-KR" altLang="en-US" sz="1100" dirty="0" err="1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전과정에</a:t>
              </a:r>
              <a:r>
                <a:rPr kumimoji="0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걸쳐 프로젝트추진팀의 참여유도로 전문 기술요원 양성</a:t>
              </a:r>
            </a:p>
            <a:p>
              <a:pPr eaLnBrk="1" latinLnBrk="0" hangingPunct="1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교육 전문가에 의한 교육훈련을 통해 기술이전</a:t>
              </a:r>
            </a:p>
            <a:p>
              <a:pPr eaLnBrk="1" latinLnBrk="0" hangingPunct="1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kumimoji="0" lang="ko-KR" altLang="en-US" sz="11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적기의 교육훈련으로 시스템 운용에 효과적으로 적용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246413" y="694469"/>
            <a:ext cx="1493482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17.2. </a:t>
            </a:r>
            <a:r>
              <a:rPr lang="ko-KR" altLang="en-US" smtClean="0">
                <a:latin typeface="+mn-ea"/>
                <a:ea typeface="+mn-ea"/>
              </a:rPr>
              <a:t>기술이전 방법 및 절차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5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기술이전계획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17.</a:t>
            </a:r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5773801" y="466868"/>
            <a:ext cx="966094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17. </a:t>
            </a:r>
            <a:r>
              <a:rPr lang="ko-KR" altLang="en-US" smtClean="0">
                <a:latin typeface="+mn-ea"/>
                <a:ea typeface="+mn-ea"/>
              </a:rPr>
              <a:t>기술이전 </a:t>
            </a:r>
            <a:r>
              <a:rPr lang="ko-KR" altLang="en-US" dirty="0">
                <a:latin typeface="+mn-ea"/>
                <a:ea typeface="+mn-ea"/>
              </a:rPr>
              <a:t>계획</a:t>
            </a:r>
          </a:p>
        </p:txBody>
      </p:sp>
      <p:sp>
        <p:nvSpPr>
          <p:cNvPr id="58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0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17. 2. </a:t>
            </a:r>
            <a:r>
              <a:rPr lang="ko-KR" altLang="en-US" sz="1600" smtClean="0">
                <a:latin typeface="+mn-ea"/>
                <a:ea typeface="+mn-ea"/>
              </a:rPr>
              <a:t>기술이전 방법 및 절차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기술이전 체계는 형식적인 기술 이전에서 탈피하여 현실적이고 실질적인 기술이전의 제공을 기반으로 구성됩니다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r>
              <a:rPr lang="ko-KR" altLang="en-US" sz="1200">
                <a:solidFill>
                  <a:srgbClr val="8B8B8B"/>
                </a:solidFill>
                <a:latin typeface="+mn-ea"/>
                <a:ea typeface="+mn-ea"/>
              </a:rPr>
              <a:t>이러한 기술이전은 개발 시스템의 관련 기술정보에 관한 신속한 정보 제공과 체계적인 교육을 통해 성공적으로 이루어집니다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r>
              <a:rPr lang="ko-KR" altLang="en-US" sz="1200">
                <a:solidFill>
                  <a:srgbClr val="8B8B8B"/>
                </a:solidFill>
                <a:latin typeface="+mn-ea"/>
                <a:ea typeface="+mn-ea"/>
              </a:rPr>
              <a:t>기술 이전의 전반적인 운영 조직은 </a:t>
            </a:r>
            <a:r>
              <a:rPr lang="ko-KR" altLang="en-US" sz="1200" smtClean="0">
                <a:solidFill>
                  <a:srgbClr val="8B8B8B"/>
                </a:solidFill>
                <a:latin typeface="+mn-ea"/>
                <a:ea typeface="+mn-ea"/>
              </a:rPr>
              <a:t>수행사의 </a:t>
            </a:r>
            <a:r>
              <a:rPr lang="ko-KR" altLang="en-US" sz="1200">
                <a:solidFill>
                  <a:srgbClr val="8B8B8B"/>
                </a:solidFill>
                <a:latin typeface="+mn-ea"/>
                <a:ea typeface="+mn-ea"/>
              </a:rPr>
              <a:t>기술 지원팀을 기반으로 구성됩니다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404812" y="2577709"/>
            <a:ext cx="6048375" cy="228610"/>
            <a:chOff x="404813" y="1878221"/>
            <a:chExt cx="6048375" cy="228610"/>
          </a:xfrm>
        </p:grpSpPr>
        <p:grpSp>
          <p:nvGrpSpPr>
            <p:cNvPr id="74" name="그룹 73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76" name="그룹 75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83" name="오각형 8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84" name="오각형 8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81" name="직사각형 8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82" name="직사각형 8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75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기술이전 방법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85" name="직사각형 58"/>
          <p:cNvSpPr>
            <a:spLocks noChangeArrowheads="1"/>
          </p:cNvSpPr>
          <p:nvPr/>
        </p:nvSpPr>
        <p:spPr bwMode="auto">
          <a:xfrm>
            <a:off x="404813" y="2987082"/>
            <a:ext cx="6048375" cy="633442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86" name="Group 10"/>
          <p:cNvGrpSpPr>
            <a:grpSpLocks/>
          </p:cNvGrpSpPr>
          <p:nvPr/>
        </p:nvGrpSpPr>
        <p:grpSpPr bwMode="auto">
          <a:xfrm>
            <a:off x="1762125" y="7677087"/>
            <a:ext cx="4492625" cy="1184275"/>
            <a:chOff x="1017" y="4155"/>
            <a:chExt cx="2997" cy="735"/>
          </a:xfrm>
        </p:grpSpPr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1040" y="4155"/>
              <a:ext cx="2974" cy="735"/>
            </a:xfrm>
            <a:prstGeom prst="rect">
              <a:avLst/>
            </a:prstGeom>
            <a:gradFill rotWithShape="1">
              <a:gsLst>
                <a:gs pos="0">
                  <a:srgbClr val="DFEFFF"/>
                </a:gs>
                <a:gs pos="100000">
                  <a:srgbClr val="99CCFF"/>
                </a:gs>
              </a:gsLst>
              <a:lin ang="0" scaled="1"/>
            </a:gra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8" name="AutoShape 12"/>
            <p:cNvSpPr>
              <a:spLocks noChangeArrowheads="1"/>
            </p:cNvSpPr>
            <p:nvPr/>
          </p:nvSpPr>
          <p:spPr bwMode="auto">
            <a:xfrm>
              <a:off x="1017" y="4173"/>
              <a:ext cx="2974" cy="705"/>
            </a:xfrm>
            <a:prstGeom prst="roundRect">
              <a:avLst>
                <a:gd name="adj" fmla="val 9389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89" name="Picture 13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7665975"/>
            <a:ext cx="1195387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Rectangle 14"/>
          <p:cNvSpPr>
            <a:spLocks noChangeArrowheads="1"/>
          </p:cNvSpPr>
          <p:nvPr/>
        </p:nvSpPr>
        <p:spPr bwMode="auto">
          <a:xfrm>
            <a:off x="873366" y="7934262"/>
            <a:ext cx="771045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20000"/>
              </a:lnSpc>
              <a:buSzPct val="80000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기술세미나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 eaLnBrk="1" latinLnBrk="0" hangingPunct="1">
              <a:lnSpc>
                <a:spcPct val="120000"/>
              </a:lnSpc>
              <a:buSzPct val="80000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전시회 참석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algn="ctr" eaLnBrk="1" latinLnBrk="0" hangingPunct="1">
              <a:lnSpc>
                <a:spcPct val="120000"/>
              </a:lnSpc>
              <a:buSzPct val="80000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 관련</a:t>
            </a:r>
          </a:p>
          <a:p>
            <a:pPr algn="ctr" eaLnBrk="1" latinLnBrk="0" hangingPunct="1">
              <a:lnSpc>
                <a:spcPct val="120000"/>
              </a:lnSpc>
              <a:buSzPct val="80000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 제공</a:t>
            </a:r>
          </a:p>
        </p:txBody>
      </p:sp>
      <p:grpSp>
        <p:nvGrpSpPr>
          <p:cNvPr id="142" name="Group 16"/>
          <p:cNvGrpSpPr>
            <a:grpSpLocks/>
          </p:cNvGrpSpPr>
          <p:nvPr/>
        </p:nvGrpSpPr>
        <p:grpSpPr bwMode="auto">
          <a:xfrm>
            <a:off x="1762125" y="5991162"/>
            <a:ext cx="4492625" cy="1538288"/>
            <a:chOff x="1017" y="4155"/>
            <a:chExt cx="2997" cy="735"/>
          </a:xfrm>
        </p:grpSpPr>
        <p:sp>
          <p:nvSpPr>
            <p:cNvPr id="143" name="Rectangle 17"/>
            <p:cNvSpPr>
              <a:spLocks noChangeArrowheads="1"/>
            </p:cNvSpPr>
            <p:nvPr/>
          </p:nvSpPr>
          <p:spPr bwMode="auto">
            <a:xfrm>
              <a:off x="1040" y="4155"/>
              <a:ext cx="2974" cy="735"/>
            </a:xfrm>
            <a:prstGeom prst="rect">
              <a:avLst/>
            </a:prstGeom>
            <a:gradFill rotWithShape="1">
              <a:gsLst>
                <a:gs pos="0">
                  <a:srgbClr val="DFEFFF"/>
                </a:gs>
                <a:gs pos="100000">
                  <a:srgbClr val="99CCFF"/>
                </a:gs>
              </a:gsLst>
              <a:lin ang="0" scaled="1"/>
            </a:gra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4" name="AutoShape 18"/>
            <p:cNvSpPr>
              <a:spLocks noChangeArrowheads="1"/>
            </p:cNvSpPr>
            <p:nvPr/>
          </p:nvSpPr>
          <p:spPr bwMode="auto">
            <a:xfrm>
              <a:off x="1017" y="4173"/>
              <a:ext cx="2974" cy="705"/>
            </a:xfrm>
            <a:prstGeom prst="roundRect">
              <a:avLst>
                <a:gd name="adj" fmla="val 9389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5" name="Group 19"/>
          <p:cNvGrpSpPr>
            <a:grpSpLocks/>
          </p:cNvGrpSpPr>
          <p:nvPr/>
        </p:nvGrpSpPr>
        <p:grpSpPr bwMode="auto">
          <a:xfrm>
            <a:off x="684213" y="5978462"/>
            <a:ext cx="1195387" cy="1639888"/>
            <a:chOff x="202" y="4008"/>
            <a:chExt cx="826" cy="1056"/>
          </a:xfrm>
        </p:grpSpPr>
        <p:pic>
          <p:nvPicPr>
            <p:cNvPr id="146" name="Picture 20" descr="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" y="4238"/>
              <a:ext cx="82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21" descr="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338"/>
            <a:stretch>
              <a:fillRect/>
            </a:stretch>
          </p:blipFill>
          <p:spPr bwMode="auto">
            <a:xfrm>
              <a:off x="202" y="4008"/>
              <a:ext cx="826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8" name="Rectangle 22"/>
          <p:cNvSpPr>
            <a:spLocks noChangeArrowheads="1"/>
          </p:cNvSpPr>
          <p:nvPr/>
        </p:nvSpPr>
        <p:spPr bwMode="auto">
          <a:xfrm>
            <a:off x="989521" y="6551550"/>
            <a:ext cx="551433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20000"/>
              </a:lnSpc>
              <a:buSzPct val="80000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지속적인</a:t>
            </a:r>
          </a:p>
          <a:p>
            <a:pPr algn="ctr" eaLnBrk="1" latinLnBrk="0" hangingPunct="1">
              <a:lnSpc>
                <a:spcPct val="120000"/>
              </a:lnSpc>
              <a:buSzPct val="80000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기술이전</a:t>
            </a:r>
          </a:p>
        </p:txBody>
      </p:sp>
      <p:grpSp>
        <p:nvGrpSpPr>
          <p:cNvPr id="149" name="Group 24"/>
          <p:cNvGrpSpPr>
            <a:grpSpLocks/>
          </p:cNvGrpSpPr>
          <p:nvPr/>
        </p:nvGrpSpPr>
        <p:grpSpPr bwMode="auto">
          <a:xfrm>
            <a:off x="1762125" y="4843400"/>
            <a:ext cx="4492625" cy="998537"/>
            <a:chOff x="1017" y="4155"/>
            <a:chExt cx="2997" cy="735"/>
          </a:xfrm>
        </p:grpSpPr>
        <p:sp>
          <p:nvSpPr>
            <p:cNvPr id="150" name="Rectangle 25"/>
            <p:cNvSpPr>
              <a:spLocks noChangeArrowheads="1"/>
            </p:cNvSpPr>
            <p:nvPr/>
          </p:nvSpPr>
          <p:spPr bwMode="auto">
            <a:xfrm>
              <a:off x="1040" y="4155"/>
              <a:ext cx="2974" cy="735"/>
            </a:xfrm>
            <a:prstGeom prst="rect">
              <a:avLst/>
            </a:prstGeom>
            <a:gradFill rotWithShape="1">
              <a:gsLst>
                <a:gs pos="0">
                  <a:srgbClr val="DFEFFF"/>
                </a:gs>
                <a:gs pos="100000">
                  <a:srgbClr val="99CCFF"/>
                </a:gs>
              </a:gsLst>
              <a:lin ang="0" scaled="1"/>
            </a:gra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1" name="AutoShape 26"/>
            <p:cNvSpPr>
              <a:spLocks noChangeArrowheads="1"/>
            </p:cNvSpPr>
            <p:nvPr/>
          </p:nvSpPr>
          <p:spPr bwMode="auto">
            <a:xfrm>
              <a:off x="1017" y="4173"/>
              <a:ext cx="2974" cy="705"/>
            </a:xfrm>
            <a:prstGeom prst="roundRect">
              <a:avLst>
                <a:gd name="adj" fmla="val 9389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52" name="Picture 27" descr="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832287"/>
            <a:ext cx="1195387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Rectangle 28"/>
          <p:cNvSpPr>
            <a:spLocks noChangeArrowheads="1"/>
          </p:cNvSpPr>
          <p:nvPr/>
        </p:nvSpPr>
        <p:spPr bwMode="auto">
          <a:xfrm>
            <a:off x="903753" y="5172012"/>
            <a:ext cx="724557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20000"/>
              </a:lnSpc>
              <a:buSzPct val="80000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교육을 통한</a:t>
            </a:r>
          </a:p>
          <a:p>
            <a:pPr algn="ctr" eaLnBrk="1" latinLnBrk="0" hangingPunct="1">
              <a:lnSpc>
                <a:spcPct val="120000"/>
              </a:lnSpc>
              <a:buSzPct val="80000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기술이전</a:t>
            </a:r>
          </a:p>
        </p:txBody>
      </p:sp>
      <p:grpSp>
        <p:nvGrpSpPr>
          <p:cNvPr id="154" name="Group 30"/>
          <p:cNvGrpSpPr>
            <a:grpSpLocks/>
          </p:cNvGrpSpPr>
          <p:nvPr/>
        </p:nvGrpSpPr>
        <p:grpSpPr bwMode="auto">
          <a:xfrm>
            <a:off x="1762125" y="3159062"/>
            <a:ext cx="4492625" cy="1541463"/>
            <a:chOff x="1017" y="4155"/>
            <a:chExt cx="2997" cy="735"/>
          </a:xfrm>
        </p:grpSpPr>
        <p:sp>
          <p:nvSpPr>
            <p:cNvPr id="155" name="Rectangle 31"/>
            <p:cNvSpPr>
              <a:spLocks noChangeArrowheads="1"/>
            </p:cNvSpPr>
            <p:nvPr/>
          </p:nvSpPr>
          <p:spPr bwMode="auto">
            <a:xfrm>
              <a:off x="1040" y="4155"/>
              <a:ext cx="2974" cy="735"/>
            </a:xfrm>
            <a:prstGeom prst="rect">
              <a:avLst/>
            </a:prstGeom>
            <a:gradFill rotWithShape="1">
              <a:gsLst>
                <a:gs pos="0">
                  <a:srgbClr val="DFEFFF"/>
                </a:gs>
                <a:gs pos="100000">
                  <a:srgbClr val="99CCFF"/>
                </a:gs>
              </a:gsLst>
              <a:lin ang="0" scaled="1"/>
            </a:gra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6" name="AutoShape 32"/>
            <p:cNvSpPr>
              <a:spLocks noChangeArrowheads="1"/>
            </p:cNvSpPr>
            <p:nvPr/>
          </p:nvSpPr>
          <p:spPr bwMode="auto">
            <a:xfrm>
              <a:off x="1017" y="4173"/>
              <a:ext cx="2974" cy="705"/>
            </a:xfrm>
            <a:prstGeom prst="roundRect">
              <a:avLst>
                <a:gd name="adj" fmla="val 9389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>
                <a:buSzPct val="80000"/>
              </a:pPr>
              <a:endParaRPr lang="ko-KR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7" name="Group 33"/>
          <p:cNvGrpSpPr>
            <a:grpSpLocks/>
          </p:cNvGrpSpPr>
          <p:nvPr/>
        </p:nvGrpSpPr>
        <p:grpSpPr bwMode="auto">
          <a:xfrm>
            <a:off x="684213" y="3151125"/>
            <a:ext cx="1195387" cy="1646237"/>
            <a:chOff x="202" y="4008"/>
            <a:chExt cx="826" cy="1056"/>
          </a:xfrm>
        </p:grpSpPr>
        <p:pic>
          <p:nvPicPr>
            <p:cNvPr id="158" name="Picture 34" descr="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" y="4238"/>
              <a:ext cx="82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" name="Picture 35" descr="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338"/>
            <a:stretch>
              <a:fillRect/>
            </a:stretch>
          </p:blipFill>
          <p:spPr bwMode="auto">
            <a:xfrm>
              <a:off x="202" y="4008"/>
              <a:ext cx="826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0" name="Rectangle 36"/>
          <p:cNvSpPr>
            <a:spLocks noChangeArrowheads="1"/>
          </p:cNvSpPr>
          <p:nvPr/>
        </p:nvSpPr>
        <p:spPr bwMode="auto">
          <a:xfrm>
            <a:off x="827680" y="3574987"/>
            <a:ext cx="862416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20000"/>
              </a:lnSpc>
              <a:buSzPct val="80000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구축</a:t>
            </a:r>
          </a:p>
          <a:p>
            <a:pPr algn="ctr" eaLnBrk="1" latinLnBrk="0" hangingPunct="1">
              <a:lnSpc>
                <a:spcPct val="120000"/>
              </a:lnSpc>
              <a:buSzPct val="80000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시점부터</a:t>
            </a:r>
          </a:p>
          <a:p>
            <a:pPr algn="ctr" eaLnBrk="1" latinLnBrk="0" hangingPunct="1">
              <a:lnSpc>
                <a:spcPct val="120000"/>
              </a:lnSpc>
              <a:buSzPct val="80000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참여를 통한</a:t>
            </a:r>
          </a:p>
          <a:p>
            <a:pPr algn="ctr" eaLnBrk="1" latinLnBrk="0" hangingPunct="1">
              <a:lnSpc>
                <a:spcPct val="120000"/>
              </a:lnSpc>
              <a:buSzPct val="80000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기술이전</a:t>
            </a:r>
          </a:p>
        </p:txBody>
      </p:sp>
      <p:sp>
        <p:nvSpPr>
          <p:cNvPr id="161" name="Text Box 40"/>
          <p:cNvSpPr txBox="1">
            <a:spLocks noChangeArrowheads="1"/>
          </p:cNvSpPr>
          <p:nvPr/>
        </p:nvSpPr>
        <p:spPr bwMode="auto">
          <a:xfrm>
            <a:off x="1871663" y="3197162"/>
            <a:ext cx="4437062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lIns="90000" tIns="46800" rIns="90000" bIns="46800"/>
          <a:lstStyle/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환경분석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현황분석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 프로젝트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추진실무자가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참여함으로써 사용자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적극 반영</a:t>
            </a:r>
          </a:p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시 프로젝트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추진실무자가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관리 감독함으로써 체험적이고 실제적인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기술이전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가능</a:t>
            </a:r>
          </a:p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업무개선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정비 단계에서 프로젝트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추진실무자와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공동작업을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통하여 독자적인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업무수행능력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함양</a:t>
            </a:r>
          </a:p>
        </p:txBody>
      </p:sp>
      <p:sp>
        <p:nvSpPr>
          <p:cNvPr id="162" name="Text Box 41"/>
          <p:cNvSpPr txBox="1">
            <a:spLocks noChangeArrowheads="1"/>
          </p:cNvSpPr>
          <p:nvPr/>
        </p:nvSpPr>
        <p:spPr bwMode="auto">
          <a:xfrm>
            <a:off x="1871663" y="4973575"/>
            <a:ext cx="4652962" cy="109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lIns="90000" tIns="46800" rIns="90000" bIns="46800"/>
          <a:lstStyle/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전문기술요원에 의해 제품의 운영 및 유지보수에 대한 교육 이수</a:t>
            </a:r>
          </a:p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기술문헌과 운영 매뉴얼을 통한 교육</a:t>
            </a:r>
          </a:p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외부 강사 초빙을 통하여 교육 실시</a:t>
            </a:r>
          </a:p>
        </p:txBody>
      </p:sp>
      <p:sp>
        <p:nvSpPr>
          <p:cNvPr id="163" name="Text Box 42"/>
          <p:cNvSpPr txBox="1">
            <a:spLocks noChangeArrowheads="1"/>
          </p:cNvSpPr>
          <p:nvPr/>
        </p:nvSpPr>
        <p:spPr bwMode="auto">
          <a:xfrm>
            <a:off x="1871663" y="6146737"/>
            <a:ext cx="4652962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lIns="90000" tIns="46800" rIns="90000" bIns="46800"/>
          <a:lstStyle/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 표준화에 대한 노하우 제공</a:t>
            </a:r>
          </a:p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관련기술에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대한 각종 세미나 정보 제공 및 참석을 통한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기술이전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기술에 대한 </a:t>
            </a:r>
            <a:r>
              <a:rPr lang="ko-KR" altLang="en-US" sz="11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수행사가</a:t>
            </a:r>
            <a:r>
              <a:rPr lang="ko-KR" altLang="en-US" sz="11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발행하는 기술 자료 제공</a:t>
            </a:r>
          </a:p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업무개선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신규업무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분야에 대한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기술자문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ko-KR" altLang="en-US" sz="11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전략수립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지원</a:t>
            </a:r>
          </a:p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계획 실행을 위한 변화 관리 지원</a:t>
            </a:r>
          </a:p>
        </p:txBody>
      </p:sp>
      <p:sp>
        <p:nvSpPr>
          <p:cNvPr id="164" name="Text Box 43"/>
          <p:cNvSpPr txBox="1">
            <a:spLocks noChangeArrowheads="1"/>
          </p:cNvSpPr>
          <p:nvPr/>
        </p:nvSpPr>
        <p:spPr bwMode="auto">
          <a:xfrm>
            <a:off x="1871663" y="7866000"/>
            <a:ext cx="4652962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lIns="90000" tIns="46800" rIns="90000" bIns="46800"/>
          <a:lstStyle/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관련기술 세미나 및 전시회 관련 정보 전자메일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팩스 등으로 제공</a:t>
            </a:r>
          </a:p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기술관련 및 유지보수 관련 자료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 업데이트 및 유관정보 제공</a:t>
            </a:r>
          </a:p>
          <a:p>
            <a:pPr marL="180975" indent="-180975" eaLnBrk="0" latinLnBrk="0" hangingPunct="0">
              <a:lnSpc>
                <a:spcPct val="130000"/>
              </a:lnSpc>
              <a:buSzPct val="80000"/>
              <a:buFont typeface="Wingdings" pitchFamily="2" charset="2"/>
              <a:buChar char="§"/>
              <a:defRPr/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기술 동향 정보 제공</a:t>
            </a:r>
          </a:p>
        </p:txBody>
      </p:sp>
    </p:spTree>
    <p:extLst>
      <p:ext uri="{BB962C8B-B14F-4D97-AF65-F5344CB8AC3E}">
        <p14:creationId xmlns:p14="http://schemas.microsoft.com/office/powerpoint/2010/main" val="13230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659988" y="694469"/>
            <a:ext cx="10799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17.3. </a:t>
            </a:r>
            <a:r>
              <a:rPr lang="ko-KR" altLang="en-US" smtClean="0">
                <a:latin typeface="+mn-ea"/>
                <a:ea typeface="+mn-ea"/>
              </a:rPr>
              <a:t>기술이전 내용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5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기술이전계획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6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17.</a:t>
            </a:r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5773801" y="466868"/>
            <a:ext cx="966094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17. </a:t>
            </a:r>
            <a:r>
              <a:rPr lang="ko-KR" altLang="en-US" smtClean="0">
                <a:latin typeface="+mn-ea"/>
                <a:ea typeface="+mn-ea"/>
              </a:rPr>
              <a:t>기술이전 </a:t>
            </a:r>
            <a:r>
              <a:rPr lang="ko-KR" altLang="en-US" dirty="0">
                <a:latin typeface="+mn-ea"/>
                <a:ea typeface="+mn-ea"/>
              </a:rPr>
              <a:t>계획</a:t>
            </a:r>
          </a:p>
        </p:txBody>
      </p:sp>
      <p:sp>
        <p:nvSpPr>
          <p:cNvPr id="58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17. 3. </a:t>
            </a:r>
            <a:r>
              <a:rPr lang="ko-KR" altLang="en-US" sz="1600" smtClean="0">
                <a:latin typeface="+mn-ea"/>
                <a:ea typeface="+mn-ea"/>
              </a:rPr>
              <a:t>기술이전 내용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본 시스템을 자체적으로 완벽히 운영하기 위하여 업무 분야별로 세분화하여 기술 이전을 실시합니다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r>
              <a:rPr lang="ko-KR" altLang="en-US" sz="1200">
                <a:solidFill>
                  <a:srgbClr val="8B8B8B"/>
                </a:solidFill>
                <a:latin typeface="+mn-ea"/>
                <a:ea typeface="+mn-ea"/>
              </a:rPr>
              <a:t>각 분야별로 수행할 기술이전 내용 및 방법은 다음과 같습니다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404812" y="2148811"/>
            <a:ext cx="6048375" cy="228610"/>
            <a:chOff x="404813" y="1878221"/>
            <a:chExt cx="6048375" cy="228610"/>
          </a:xfrm>
        </p:grpSpPr>
        <p:grpSp>
          <p:nvGrpSpPr>
            <p:cNvPr id="45" name="그룹 44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47" name="그룹 46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0" name="오각형 49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51" name="오각형 50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8" name="직사각형 47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49" name="직사각형 48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46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기술이전 내용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2" name="직사각형 58"/>
          <p:cNvSpPr>
            <a:spLocks noChangeArrowheads="1"/>
          </p:cNvSpPr>
          <p:nvPr/>
        </p:nvSpPr>
        <p:spPr bwMode="auto">
          <a:xfrm>
            <a:off x="404813" y="5660299"/>
            <a:ext cx="6048375" cy="217454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15078"/>
              </p:ext>
            </p:extLst>
          </p:nvPr>
        </p:nvGraphicFramePr>
        <p:xfrm>
          <a:off x="471488" y="2567640"/>
          <a:ext cx="5962423" cy="2593395"/>
        </p:xfrm>
        <a:graphic>
          <a:graphicData uri="http://schemas.openxmlformats.org/drawingml/2006/table">
            <a:tbl>
              <a:tblPr/>
              <a:tblGrid>
                <a:gridCol w="1001052"/>
                <a:gridCol w="1805050"/>
                <a:gridCol w="2363189"/>
                <a:gridCol w="793132"/>
              </a:tblGrid>
              <a:tr h="151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   야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기술이전 내용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기술이전 방법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대상자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2515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사업관리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산출물의 내용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 보고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검토 회의 참석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5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하드웨어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소프트웨어 구성 내역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소프트웨어 운영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하드웨어 구성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산출물에 의한 기술 이전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워크샵에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의한 기술 이전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 설치 및 튜닝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단계 시 실습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시험 운영 참여를 통한 기술 이전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템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관리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복구 관리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백업 관리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이력 및 변경 관리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전담 조직 공동 참여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교육을 통한 기술 이전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지침서 개발 및 교육</a:t>
                      </a:r>
                    </a:p>
                    <a:p>
                      <a:pPr marL="104775" marR="0" lvl="0" indent="-104775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시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처리 </a:t>
                      </a: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공동참여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</a:t>
                      </a:r>
                    </a:p>
                  </a:txBody>
                  <a:tcPr marL="90000" marR="90000" marT="47616" marB="4761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4" name="그룹 53"/>
          <p:cNvGrpSpPr/>
          <p:nvPr/>
        </p:nvGrpSpPr>
        <p:grpSpPr>
          <a:xfrm>
            <a:off x="404812" y="5304455"/>
            <a:ext cx="6048375" cy="228610"/>
            <a:chOff x="404813" y="1878221"/>
            <a:chExt cx="6048375" cy="228610"/>
          </a:xfrm>
        </p:grpSpPr>
        <p:grpSp>
          <p:nvGrpSpPr>
            <p:cNvPr id="59" name="그룹 58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61" name="그룹 60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64" name="오각형 63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65" name="오각형 64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62" name="직사각형 61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63" name="직사각형 62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60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매뉴얼 제공 계획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66" name="Group 29"/>
          <p:cNvGrpSpPr>
            <a:grpSpLocks/>
          </p:cNvGrpSpPr>
          <p:nvPr/>
        </p:nvGrpSpPr>
        <p:grpSpPr bwMode="auto">
          <a:xfrm>
            <a:off x="4629150" y="5724476"/>
            <a:ext cx="1800225" cy="2027237"/>
            <a:chOff x="2867" y="3555"/>
            <a:chExt cx="1119" cy="1339"/>
          </a:xfrm>
        </p:grpSpPr>
        <p:pic>
          <p:nvPicPr>
            <p:cNvPr id="67" name="Picture 30" descr="BMS-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7" y="3555"/>
              <a:ext cx="1119" cy="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" name="Picture 31" descr="BMS-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/>
            <a:stretch>
              <a:fillRect/>
            </a:stretch>
          </p:blipFill>
          <p:spPr bwMode="auto">
            <a:xfrm>
              <a:off x="2867" y="4432"/>
              <a:ext cx="1119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32" descr="BMS-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 b="29793"/>
            <a:stretch>
              <a:fillRect/>
            </a:stretch>
          </p:blipFill>
          <p:spPr bwMode="auto">
            <a:xfrm>
              <a:off x="2867" y="3856"/>
              <a:ext cx="1119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4627563" y="5702251"/>
            <a:ext cx="1589087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30000"/>
              </a:lnSpc>
              <a:buSzPct val="80000"/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자료 작성</a:t>
            </a:r>
          </a:p>
        </p:txBody>
      </p:sp>
      <p:sp>
        <p:nvSpPr>
          <p:cNvPr id="71" name="Rectangle 34"/>
          <p:cNvSpPr>
            <a:spLocks noChangeArrowheads="1"/>
          </p:cNvSpPr>
          <p:nvPr/>
        </p:nvSpPr>
        <p:spPr bwMode="auto">
          <a:xfrm>
            <a:off x="4659313" y="5988001"/>
            <a:ext cx="1770062" cy="13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45715" rIns="72000" bIns="45715">
            <a:spAutoFit/>
          </a:bodyPr>
          <a:lstStyle>
            <a:lvl1pPr marL="85725" indent="-8572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절차와 사용자 지침서의 입력사항을 사용하여 시청각 자료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강의지침 등의 자료 작성</a:t>
            </a:r>
          </a:p>
          <a:p>
            <a:pPr eaLnBrk="1" latinLnBrk="0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교육세션과 자료에 대해 시범 시험 또는 시연을 통해서 교육 자료의 효율성 결정</a:t>
            </a:r>
          </a:p>
        </p:txBody>
      </p:sp>
      <p:sp>
        <p:nvSpPr>
          <p:cNvPr id="72" name="AutoShape 35"/>
          <p:cNvSpPr>
            <a:spLocks noChangeArrowheads="1"/>
          </p:cNvSpPr>
          <p:nvPr/>
        </p:nvSpPr>
        <p:spPr bwMode="auto">
          <a:xfrm>
            <a:off x="4179888" y="6513463"/>
            <a:ext cx="392112" cy="442913"/>
          </a:xfrm>
          <a:prstGeom prst="rightArrow">
            <a:avLst>
              <a:gd name="adj1" fmla="val 61435"/>
              <a:gd name="adj2" fmla="val 36995"/>
            </a:avLst>
          </a:prstGeom>
          <a:gradFill rotWithShape="0">
            <a:gsLst>
              <a:gs pos="0">
                <a:srgbClr val="FFFFFF"/>
              </a:gs>
              <a:gs pos="100000">
                <a:srgbClr val="0099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buSzPct val="80000"/>
            </a:pPr>
            <a:endParaRPr lang="ko-KR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7" name="Group 36"/>
          <p:cNvGrpSpPr>
            <a:grpSpLocks/>
          </p:cNvGrpSpPr>
          <p:nvPr/>
        </p:nvGrpSpPr>
        <p:grpSpPr bwMode="auto">
          <a:xfrm>
            <a:off x="2486025" y="5724476"/>
            <a:ext cx="1800225" cy="2027237"/>
            <a:chOff x="1586" y="3555"/>
            <a:chExt cx="1119" cy="1339"/>
          </a:xfrm>
        </p:grpSpPr>
        <p:pic>
          <p:nvPicPr>
            <p:cNvPr id="78" name="Picture 37" descr="BMS-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6" y="3555"/>
              <a:ext cx="1119" cy="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38" descr="BMS-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/>
            <a:stretch>
              <a:fillRect/>
            </a:stretch>
          </p:blipFill>
          <p:spPr bwMode="auto">
            <a:xfrm>
              <a:off x="1586" y="4432"/>
              <a:ext cx="1119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39" descr="BMS-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 b="29793"/>
            <a:stretch>
              <a:fillRect/>
            </a:stretch>
          </p:blipFill>
          <p:spPr bwMode="auto">
            <a:xfrm>
              <a:off x="1586" y="3856"/>
              <a:ext cx="1119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" name="Rectangle 40"/>
          <p:cNvSpPr>
            <a:spLocks noChangeArrowheads="1"/>
          </p:cNvSpPr>
          <p:nvPr/>
        </p:nvSpPr>
        <p:spPr bwMode="auto">
          <a:xfrm>
            <a:off x="2540000" y="5702251"/>
            <a:ext cx="15922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30000"/>
              </a:lnSpc>
              <a:buSzPct val="80000"/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지침서 작성</a:t>
            </a:r>
          </a:p>
        </p:txBody>
      </p:sp>
      <p:sp>
        <p:nvSpPr>
          <p:cNvPr id="93" name="Rectangle 41"/>
          <p:cNvSpPr>
            <a:spLocks noChangeArrowheads="1"/>
          </p:cNvSpPr>
          <p:nvPr/>
        </p:nvSpPr>
        <p:spPr bwMode="auto">
          <a:xfrm>
            <a:off x="2498725" y="5992763"/>
            <a:ext cx="1812925" cy="156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45715" rIns="72000" bIns="45715">
            <a:spAutoFit/>
          </a:bodyPr>
          <a:lstStyle>
            <a:lvl1pPr marL="85725" indent="-8572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상세한 사용자 및 운영자</a:t>
            </a:r>
          </a:p>
          <a:p>
            <a:pPr eaLnBrk="1" latinLnBrk="0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매뉴얼 작성</a:t>
            </a:r>
          </a:p>
          <a:p>
            <a:pPr eaLnBrk="1" latinLnBrk="0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 통제 절차를 사용자 지침서에 상세히 포함</a:t>
            </a:r>
          </a:p>
          <a:p>
            <a:pPr eaLnBrk="1" latinLnBrk="0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지침서 및 매뉴얼 작성에 필요한 모든 문서를 수집하며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추가적인 사용자 절차를 파악하고 개발</a:t>
            </a:r>
          </a:p>
        </p:txBody>
      </p:sp>
      <p:sp>
        <p:nvSpPr>
          <p:cNvPr id="94" name="AutoShape 42"/>
          <p:cNvSpPr>
            <a:spLocks noChangeArrowheads="1"/>
          </p:cNvSpPr>
          <p:nvPr/>
        </p:nvSpPr>
        <p:spPr bwMode="auto">
          <a:xfrm>
            <a:off x="2143125" y="6513463"/>
            <a:ext cx="390525" cy="442913"/>
          </a:xfrm>
          <a:prstGeom prst="rightArrow">
            <a:avLst>
              <a:gd name="adj1" fmla="val 61435"/>
              <a:gd name="adj2" fmla="val 36995"/>
            </a:avLst>
          </a:prstGeom>
          <a:gradFill rotWithShape="0">
            <a:gsLst>
              <a:gs pos="0">
                <a:srgbClr val="FFFFFF"/>
              </a:gs>
              <a:gs pos="100000">
                <a:srgbClr val="0099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buSzPct val="80000"/>
            </a:pPr>
            <a:endParaRPr lang="ko-KR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5" name="Group 43"/>
          <p:cNvGrpSpPr>
            <a:grpSpLocks/>
          </p:cNvGrpSpPr>
          <p:nvPr/>
        </p:nvGrpSpPr>
        <p:grpSpPr bwMode="auto">
          <a:xfrm>
            <a:off x="428625" y="5724476"/>
            <a:ext cx="1800225" cy="2027237"/>
            <a:chOff x="306" y="3555"/>
            <a:chExt cx="1119" cy="1339"/>
          </a:xfrm>
        </p:grpSpPr>
        <p:pic>
          <p:nvPicPr>
            <p:cNvPr id="96" name="Picture 44" descr="BMS-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" y="3555"/>
              <a:ext cx="1119" cy="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Picture 45" descr="BMS-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/>
            <a:stretch>
              <a:fillRect/>
            </a:stretch>
          </p:blipFill>
          <p:spPr bwMode="auto">
            <a:xfrm>
              <a:off x="306" y="4432"/>
              <a:ext cx="1119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Picture 46" descr="BMS-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80" b="29793"/>
            <a:stretch>
              <a:fillRect/>
            </a:stretch>
          </p:blipFill>
          <p:spPr bwMode="auto">
            <a:xfrm>
              <a:off x="306" y="3856"/>
              <a:ext cx="1119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" name="Rectangle 47"/>
          <p:cNvSpPr>
            <a:spLocks noChangeArrowheads="1"/>
          </p:cNvSpPr>
          <p:nvPr/>
        </p:nvSpPr>
        <p:spPr bwMode="auto">
          <a:xfrm>
            <a:off x="500063" y="5702251"/>
            <a:ext cx="15906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5" rIns="0" bIns="45715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0" hangingPunct="1">
              <a:lnSpc>
                <a:spcPct val="130000"/>
              </a:lnSpc>
              <a:buSzPct val="80000"/>
            </a:pPr>
            <a:r>
              <a:rPr lang="ko-KR" altLang="en-US" sz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절차 개발</a:t>
            </a:r>
          </a:p>
        </p:txBody>
      </p:sp>
      <p:sp>
        <p:nvSpPr>
          <p:cNvPr id="100" name="Rectangle 48"/>
          <p:cNvSpPr>
            <a:spLocks noChangeArrowheads="1"/>
          </p:cNvSpPr>
          <p:nvPr/>
        </p:nvSpPr>
        <p:spPr bwMode="auto">
          <a:xfrm>
            <a:off x="508000" y="5992763"/>
            <a:ext cx="1778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45715" rIns="72000" bIns="45715">
            <a:spAutoFit/>
          </a:bodyPr>
          <a:lstStyle>
            <a:lvl1pPr marL="85725" indent="-85725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분석 및 설계부터 사용자 절차 검토</a:t>
            </a:r>
          </a:p>
          <a:p>
            <a:pPr eaLnBrk="1" latinLnBrk="0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개발자는 성능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eaLnBrk="1" latinLnBrk="0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 통제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운용 절차를</a:t>
            </a:r>
          </a:p>
          <a:p>
            <a:pPr eaLnBrk="1" latinLnBrk="0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사용자 및 운영자의 관점에서 개발</a:t>
            </a:r>
          </a:p>
          <a:p>
            <a:pPr eaLnBrk="1" latinLnBrk="0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응용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S/W,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솔루션 등의</a:t>
            </a:r>
          </a:p>
          <a:p>
            <a:pPr eaLnBrk="1" latinLnBrk="0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분류에 따라 체계적인 개발</a:t>
            </a:r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13576"/>
              </p:ext>
            </p:extLst>
          </p:nvPr>
        </p:nvGraphicFramePr>
        <p:xfrm>
          <a:off x="471488" y="8016894"/>
          <a:ext cx="5962423" cy="1270762"/>
        </p:xfrm>
        <a:graphic>
          <a:graphicData uri="http://schemas.openxmlformats.org/drawingml/2006/table">
            <a:tbl>
              <a:tblPr/>
              <a:tblGrid>
                <a:gridCol w="1452315"/>
                <a:gridCol w="1626919"/>
                <a:gridCol w="1543792"/>
                <a:gridCol w="1339397"/>
              </a:tblGrid>
              <a:tr h="1869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종류</a:t>
                      </a:r>
                    </a:p>
                  </a:txBody>
                  <a:tcPr marL="90000" marR="90000" marT="47625" marB="4762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범위</a:t>
                      </a:r>
                    </a:p>
                  </a:txBody>
                  <a:tcPr marL="90000" marR="90000" marT="47625" marB="4762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제공형태</a:t>
                      </a:r>
                    </a:p>
                  </a:txBody>
                  <a:tcPr marL="90000" marR="90000" marT="47625" marB="4762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시기</a:t>
                      </a:r>
                    </a:p>
                  </a:txBody>
                  <a:tcPr marL="90000" marR="90000" marT="47625" marB="4762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2920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운영자 매뉴얼</a:t>
                      </a:r>
                    </a:p>
                  </a:txBody>
                  <a:tcPr marL="90000" marR="90000" marT="47625" marB="4762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관련 미디어 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한글 매뉴얼</a:t>
                      </a:r>
                    </a:p>
                  </a:txBody>
                  <a:tcPr marL="90000" marR="90000" marT="47625" marB="4762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CD</a:t>
                      </a:r>
                    </a:p>
                  </a:txBody>
                  <a:tcPr marL="90000" marR="90000" marT="47625" marB="4762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종료 시</a:t>
                      </a:r>
                    </a:p>
                  </a:txBody>
                  <a:tcPr marL="90000" marR="90000" marT="47625" marB="4762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0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운영체제 및</a:t>
                      </a:r>
                      <a:b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프로그램</a:t>
                      </a:r>
                    </a:p>
                  </a:txBody>
                  <a:tcPr marL="90000" marR="90000" marT="47625" marB="4762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관련 미디어 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한글 매뉴얼</a:t>
                      </a:r>
                    </a:p>
                  </a:txBody>
                  <a:tcPr marL="90000" marR="90000" marT="47625" marB="4762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책자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CD</a:t>
                      </a:r>
                    </a:p>
                  </a:txBody>
                  <a:tcPr marL="90000" marR="90000" marT="47625" marB="4762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종료 시</a:t>
                      </a:r>
                    </a:p>
                  </a:txBody>
                  <a:tcPr marL="90000" marR="90000" marT="47625" marB="4762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7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비상 대책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6001427" y="466868"/>
            <a:ext cx="73846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18. </a:t>
            </a:r>
            <a:r>
              <a:rPr lang="ko-KR" altLang="en-US" dirty="0">
                <a:latin typeface="+mn-ea"/>
                <a:ea typeface="+mn-ea"/>
              </a:rPr>
              <a:t>비상 대책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631134" y="694469"/>
            <a:ext cx="110876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18.1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>
                <a:latin typeface="+mn-ea"/>
                <a:ea typeface="+mn-ea"/>
              </a:rPr>
              <a:t>장애대책 </a:t>
            </a:r>
            <a:r>
              <a:rPr lang="ko-KR" altLang="en-US" smtClean="0">
                <a:latin typeface="+mn-ea"/>
                <a:ea typeface="+mn-ea"/>
              </a:rPr>
              <a:t>전략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316892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비상 대책 복구 전략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59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18. </a:t>
            </a:r>
            <a:r>
              <a:rPr lang="ko-KR" altLang="en-US" sz="1600" dirty="0" smtClean="0">
                <a:latin typeface="+mn-ea"/>
                <a:ea typeface="+mn-ea"/>
              </a:rPr>
              <a:t>비상 대책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18.1. </a:t>
            </a:r>
            <a:r>
              <a:rPr lang="ko-KR" altLang="en-US" sz="1600" dirty="0" smtClean="0">
                <a:latin typeface="+mn-ea"/>
                <a:ea typeface="+mn-ea"/>
              </a:rPr>
              <a:t>비상대책 전략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천재지변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화재 등 각종 위험요소로부터 전산자원을 보호하기 위해서는 완벽한 재난 복구계획이 수립되어 운영되어야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따라서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rgbClr val="8B8B8B"/>
                </a:solidFill>
                <a:latin typeface="+mn-ea"/>
                <a:ea typeface="+mn-ea"/>
              </a:rPr>
              <a:t>수행사는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시스템운영의 연속성을 보장하기 위한 정책으로 프로젝트 착수 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위험요소를 사전 식별하여 다음과 같은 프로세스를 통해 비상계획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(Emergency Planning)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및 재난복구계획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(Disaster Recovery Planning)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과 비상연락망을 수립하여 운영합니다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85" name="Oval 8"/>
          <p:cNvSpPr>
            <a:spLocks noChangeArrowheads="1"/>
          </p:cNvSpPr>
          <p:nvPr/>
        </p:nvSpPr>
        <p:spPr bwMode="auto">
          <a:xfrm rot="-69177">
            <a:off x="1954213" y="4394200"/>
            <a:ext cx="895350" cy="293688"/>
          </a:xfrm>
          <a:prstGeom prst="ellipse">
            <a:avLst/>
          </a:prstGeom>
          <a:gradFill rotWithShape="0">
            <a:gsLst>
              <a:gs pos="0">
                <a:srgbClr val="DDDDDD"/>
              </a:gs>
              <a:gs pos="50000">
                <a:srgbClr val="929292"/>
              </a:gs>
              <a:gs pos="100000">
                <a:srgbClr val="DDDDDD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6" name="Oval 9"/>
          <p:cNvSpPr>
            <a:spLocks noChangeArrowheads="1"/>
          </p:cNvSpPr>
          <p:nvPr/>
        </p:nvSpPr>
        <p:spPr bwMode="auto">
          <a:xfrm>
            <a:off x="1595438" y="3819525"/>
            <a:ext cx="863600" cy="863600"/>
          </a:xfrm>
          <a:prstGeom prst="ellipse">
            <a:avLst/>
          </a:prstGeom>
          <a:solidFill>
            <a:srgbClr val="527DD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7" name="Text Box 10"/>
          <p:cNvSpPr txBox="1">
            <a:spLocks noChangeArrowheads="1"/>
          </p:cNvSpPr>
          <p:nvPr/>
        </p:nvSpPr>
        <p:spPr bwMode="auto">
          <a:xfrm>
            <a:off x="1782309" y="4051300"/>
            <a:ext cx="448582" cy="40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85597" tIns="42798" rIns="85597" bIns="42798">
            <a:spAutoFit/>
          </a:bodyPr>
          <a:lstStyle>
            <a:lvl1pPr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kumimoji="0" lang="ko-KR" altLang="en-US" sz="1200" b="1" dirty="0">
                <a:solidFill>
                  <a:srgbClr val="FFFFFF"/>
                </a:solidFill>
                <a:latin typeface="+mn-ea"/>
                <a:ea typeface="+mn-ea"/>
              </a:rPr>
              <a:t>비상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kumimoji="0" lang="ko-KR" altLang="en-US" sz="1200" b="1" dirty="0">
                <a:solidFill>
                  <a:srgbClr val="FFFFFF"/>
                </a:solidFill>
                <a:latin typeface="+mn-ea"/>
                <a:ea typeface="+mn-ea"/>
              </a:rPr>
              <a:t>계획</a:t>
            </a:r>
          </a:p>
        </p:txBody>
      </p:sp>
      <p:sp>
        <p:nvSpPr>
          <p:cNvPr id="88" name="Text Box 11"/>
          <p:cNvSpPr txBox="1">
            <a:spLocks noChangeArrowheads="1"/>
          </p:cNvSpPr>
          <p:nvPr/>
        </p:nvSpPr>
        <p:spPr bwMode="auto">
          <a:xfrm>
            <a:off x="3298825" y="3533775"/>
            <a:ext cx="2039938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85597" tIns="42798" rIns="85597" bIns="42798" anchor="ctr"/>
          <a:lstStyle>
            <a:lvl1pPr marL="95250" indent="-952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비상연락망 구비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연락 우선순위 부여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자원별 관리담당자 선정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위험요소 별 </a:t>
            </a: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비상절차 작성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비상계획 운영</a:t>
            </a:r>
          </a:p>
        </p:txBody>
      </p:sp>
      <p:sp>
        <p:nvSpPr>
          <p:cNvPr id="89" name="Text Box 12"/>
          <p:cNvSpPr txBox="1">
            <a:spLocks noChangeArrowheads="1"/>
          </p:cNvSpPr>
          <p:nvPr/>
        </p:nvSpPr>
        <p:spPr bwMode="auto">
          <a:xfrm>
            <a:off x="3438525" y="7910513"/>
            <a:ext cx="20510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85597" tIns="42798" rIns="85597" bIns="42798" anchor="ctr"/>
          <a:lstStyle>
            <a:lvl1pPr marL="82550" indent="-825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>
              <a:lnSpc>
                <a:spcPct val="13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복구지원조직 구성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복구전력 구상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상세복구계획 작성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상세복구계획 검증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kumimoji="0"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상세복구계획 운영</a:t>
            </a:r>
          </a:p>
        </p:txBody>
      </p:sp>
      <p:sp>
        <p:nvSpPr>
          <p:cNvPr id="90" name="AutoShape 13"/>
          <p:cNvSpPr>
            <a:spLocks noChangeArrowheads="1"/>
          </p:cNvSpPr>
          <p:nvPr/>
        </p:nvSpPr>
        <p:spPr bwMode="auto">
          <a:xfrm>
            <a:off x="2657475" y="3937000"/>
            <a:ext cx="603250" cy="620713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222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45" name="Oval 14"/>
          <p:cNvSpPr>
            <a:spLocks noChangeArrowheads="1"/>
          </p:cNvSpPr>
          <p:nvPr/>
        </p:nvSpPr>
        <p:spPr bwMode="auto">
          <a:xfrm rot="-69177">
            <a:off x="1857375" y="8753475"/>
            <a:ext cx="895350" cy="293688"/>
          </a:xfrm>
          <a:prstGeom prst="ellipse">
            <a:avLst/>
          </a:prstGeom>
          <a:gradFill rotWithShape="0">
            <a:gsLst>
              <a:gs pos="0">
                <a:srgbClr val="DDDDDD"/>
              </a:gs>
              <a:gs pos="50000">
                <a:srgbClr val="929292"/>
              </a:gs>
              <a:gs pos="100000">
                <a:srgbClr val="DDDDDD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46" name="Oval 15"/>
          <p:cNvSpPr>
            <a:spLocks noChangeArrowheads="1"/>
          </p:cNvSpPr>
          <p:nvPr/>
        </p:nvSpPr>
        <p:spPr bwMode="auto">
          <a:xfrm>
            <a:off x="1754188" y="8180388"/>
            <a:ext cx="863600" cy="863600"/>
          </a:xfrm>
          <a:prstGeom prst="ellipse">
            <a:avLst/>
          </a:prstGeom>
          <a:solidFill>
            <a:srgbClr val="527DD4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47" name="Text Box 16"/>
          <p:cNvSpPr txBox="1">
            <a:spLocks noChangeArrowheads="1"/>
          </p:cNvSpPr>
          <p:nvPr/>
        </p:nvSpPr>
        <p:spPr bwMode="auto">
          <a:xfrm>
            <a:off x="1941059" y="8345488"/>
            <a:ext cx="448582" cy="56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85597" tIns="42798" rIns="85597" bIns="42798">
            <a:spAutoFit/>
          </a:bodyPr>
          <a:lstStyle>
            <a:lvl1pPr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712788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7127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kumimoji="0" lang="ko-KR" altLang="en-US" sz="1200" b="1" dirty="0">
                <a:solidFill>
                  <a:srgbClr val="FFFFFF"/>
                </a:solidFill>
                <a:latin typeface="+mn-ea"/>
                <a:ea typeface="+mn-ea"/>
              </a:rPr>
              <a:t>재난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kumimoji="0" lang="ko-KR" altLang="en-US" sz="1200" b="1" dirty="0">
                <a:solidFill>
                  <a:srgbClr val="FFFFFF"/>
                </a:solidFill>
                <a:latin typeface="+mn-ea"/>
                <a:ea typeface="+mn-ea"/>
              </a:rPr>
              <a:t>복구</a:t>
            </a:r>
          </a:p>
          <a:p>
            <a:pPr algn="ctr">
              <a:lnSpc>
                <a:spcPct val="80000"/>
              </a:lnSpc>
              <a:spcBef>
                <a:spcPct val="10000"/>
              </a:spcBef>
            </a:pPr>
            <a:r>
              <a:rPr kumimoji="0" lang="ko-KR" altLang="en-US" sz="1200" b="1" dirty="0">
                <a:solidFill>
                  <a:srgbClr val="FFFFFF"/>
                </a:solidFill>
                <a:latin typeface="+mn-ea"/>
                <a:ea typeface="+mn-ea"/>
              </a:rPr>
              <a:t>계획</a:t>
            </a:r>
          </a:p>
        </p:txBody>
      </p:sp>
      <p:sp>
        <p:nvSpPr>
          <p:cNvPr id="148" name="AutoShape 17"/>
          <p:cNvSpPr>
            <a:spLocks noChangeArrowheads="1"/>
          </p:cNvSpPr>
          <p:nvPr/>
        </p:nvSpPr>
        <p:spPr bwMode="auto">
          <a:xfrm>
            <a:off x="2657475" y="8277225"/>
            <a:ext cx="603250" cy="623888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222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49" name="AutoShape 18"/>
          <p:cNvSpPr>
            <a:spLocks noChangeArrowheads="1"/>
          </p:cNvSpPr>
          <p:nvPr/>
        </p:nvSpPr>
        <p:spPr bwMode="auto">
          <a:xfrm>
            <a:off x="561975" y="4613275"/>
            <a:ext cx="938213" cy="3335338"/>
          </a:xfrm>
          <a:prstGeom prst="roundRect">
            <a:avLst>
              <a:gd name="adj" fmla="val 8079"/>
            </a:avLst>
          </a:prstGeom>
          <a:solidFill>
            <a:srgbClr val="EBF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50" name="Oval 19"/>
          <p:cNvSpPr>
            <a:spLocks noChangeArrowheads="1"/>
          </p:cNvSpPr>
          <p:nvPr/>
        </p:nvSpPr>
        <p:spPr bwMode="auto">
          <a:xfrm>
            <a:off x="601663" y="4716463"/>
            <a:ext cx="850900" cy="847725"/>
          </a:xfrm>
          <a:prstGeom prst="ellipse">
            <a:avLst/>
          </a:prstGeom>
          <a:solidFill>
            <a:srgbClr val="FFFFCC"/>
          </a:solidFill>
          <a:ln w="9525">
            <a:solidFill>
              <a:srgbClr val="996600"/>
            </a:solidFill>
            <a:round/>
            <a:headEnd/>
            <a:tailEnd/>
          </a:ln>
        </p:spPr>
        <p:txBody>
          <a:bodyPr wrap="none" lIns="85597" tIns="42798" rIns="85597" bIns="42798" anchor="ctr"/>
          <a:lstStyle>
            <a:lvl1pPr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위험요소</a:t>
            </a:r>
          </a:p>
          <a:p>
            <a:pPr algn="ctr" eaLnBrk="1" hangingPunct="1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식별</a:t>
            </a:r>
          </a:p>
        </p:txBody>
      </p:sp>
      <p:sp>
        <p:nvSpPr>
          <p:cNvPr id="151" name="Oval 20"/>
          <p:cNvSpPr>
            <a:spLocks noChangeArrowheads="1"/>
          </p:cNvSpPr>
          <p:nvPr/>
        </p:nvSpPr>
        <p:spPr bwMode="auto">
          <a:xfrm>
            <a:off x="601663" y="5859463"/>
            <a:ext cx="854075" cy="852487"/>
          </a:xfrm>
          <a:prstGeom prst="ellipse">
            <a:avLst/>
          </a:prstGeom>
          <a:solidFill>
            <a:srgbClr val="FFFFCC"/>
          </a:solidFill>
          <a:ln w="9525">
            <a:solidFill>
              <a:srgbClr val="996600"/>
            </a:solidFill>
            <a:round/>
            <a:headEnd/>
            <a:tailEnd/>
          </a:ln>
        </p:spPr>
        <p:txBody>
          <a:bodyPr wrap="none" lIns="85597" tIns="42798" rIns="85597" bIns="42798" anchor="ctr"/>
          <a:lstStyle>
            <a:lvl1pPr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위험평가</a:t>
            </a:r>
          </a:p>
        </p:txBody>
      </p:sp>
      <p:sp>
        <p:nvSpPr>
          <p:cNvPr id="152" name="Oval 21"/>
          <p:cNvSpPr>
            <a:spLocks noChangeArrowheads="1"/>
          </p:cNvSpPr>
          <p:nvPr/>
        </p:nvSpPr>
        <p:spPr bwMode="auto">
          <a:xfrm>
            <a:off x="620713" y="6996113"/>
            <a:ext cx="854075" cy="850900"/>
          </a:xfrm>
          <a:prstGeom prst="ellipse">
            <a:avLst/>
          </a:prstGeom>
          <a:solidFill>
            <a:srgbClr val="FFFFCC"/>
          </a:solidFill>
          <a:ln w="9525">
            <a:solidFill>
              <a:srgbClr val="996600"/>
            </a:solidFill>
            <a:round/>
            <a:headEnd/>
            <a:tailEnd/>
          </a:ln>
        </p:spPr>
        <p:txBody>
          <a:bodyPr wrap="none" lIns="85597" tIns="42798" rIns="85597" bIns="42798" anchor="ctr"/>
          <a:lstStyle>
            <a:lvl1pPr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사전</a:t>
            </a:r>
          </a:p>
          <a:p>
            <a:pPr algn="ctr" eaLnBrk="1" hangingPunct="1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예방안  및 </a:t>
            </a:r>
          </a:p>
          <a:p>
            <a:pPr algn="ctr" eaLnBrk="1" hangingPunct="1"/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</a:rPr>
              <a:t>절차선정</a:t>
            </a:r>
          </a:p>
        </p:txBody>
      </p:sp>
      <p:sp>
        <p:nvSpPr>
          <p:cNvPr id="153" name="Line 22"/>
          <p:cNvSpPr>
            <a:spLocks noChangeShapeType="1"/>
          </p:cNvSpPr>
          <p:nvPr/>
        </p:nvSpPr>
        <p:spPr bwMode="auto">
          <a:xfrm>
            <a:off x="1022350" y="5576888"/>
            <a:ext cx="0" cy="215900"/>
          </a:xfrm>
          <a:prstGeom prst="line">
            <a:avLst/>
          </a:prstGeom>
          <a:noFill/>
          <a:ln w="9525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54" name="Line 23"/>
          <p:cNvSpPr>
            <a:spLocks noChangeShapeType="1"/>
          </p:cNvSpPr>
          <p:nvPr/>
        </p:nvSpPr>
        <p:spPr bwMode="auto">
          <a:xfrm>
            <a:off x="1022350" y="6734175"/>
            <a:ext cx="0" cy="214313"/>
          </a:xfrm>
          <a:prstGeom prst="line">
            <a:avLst/>
          </a:prstGeom>
          <a:noFill/>
          <a:ln w="9525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55" name="Freeform 24"/>
          <p:cNvSpPr>
            <a:spLocks/>
          </p:cNvSpPr>
          <p:nvPr/>
        </p:nvSpPr>
        <p:spPr bwMode="auto">
          <a:xfrm>
            <a:off x="1001713" y="4256088"/>
            <a:ext cx="609600" cy="357187"/>
          </a:xfrm>
          <a:custGeom>
            <a:avLst/>
            <a:gdLst>
              <a:gd name="T0" fmla="*/ 0 w 390"/>
              <a:gd name="T1" fmla="*/ 2147483646 h 288"/>
              <a:gd name="T2" fmla="*/ 0 w 390"/>
              <a:gd name="T3" fmla="*/ 0 h 288"/>
              <a:gd name="T4" fmla="*/ 2147483646 w 390"/>
              <a:gd name="T5" fmla="*/ 0 h 288"/>
              <a:gd name="T6" fmla="*/ 0 60000 65536"/>
              <a:gd name="T7" fmla="*/ 0 60000 65536"/>
              <a:gd name="T8" fmla="*/ 0 60000 65536"/>
              <a:gd name="T9" fmla="*/ 0 w 390"/>
              <a:gd name="T10" fmla="*/ 0 h 288"/>
              <a:gd name="T11" fmla="*/ 390 w 39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0" h="288">
                <a:moveTo>
                  <a:pt x="0" y="288"/>
                </a:moveTo>
                <a:lnTo>
                  <a:pt x="0" y="0"/>
                </a:lnTo>
                <a:lnTo>
                  <a:pt x="390" y="0"/>
                </a:lnTo>
              </a:path>
            </a:pathLst>
          </a:custGeom>
          <a:noFill/>
          <a:ln w="3175">
            <a:solidFill>
              <a:srgbClr val="3366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56" name="Freeform 25"/>
          <p:cNvSpPr>
            <a:spLocks/>
          </p:cNvSpPr>
          <p:nvPr/>
        </p:nvSpPr>
        <p:spPr bwMode="auto">
          <a:xfrm flipV="1">
            <a:off x="1001713" y="7958138"/>
            <a:ext cx="731837" cy="693737"/>
          </a:xfrm>
          <a:custGeom>
            <a:avLst/>
            <a:gdLst>
              <a:gd name="T0" fmla="*/ 0 w 390"/>
              <a:gd name="T1" fmla="*/ 2147483646 h 288"/>
              <a:gd name="T2" fmla="*/ 0 w 390"/>
              <a:gd name="T3" fmla="*/ 0 h 288"/>
              <a:gd name="T4" fmla="*/ 2147483646 w 390"/>
              <a:gd name="T5" fmla="*/ 0 h 288"/>
              <a:gd name="T6" fmla="*/ 0 60000 65536"/>
              <a:gd name="T7" fmla="*/ 0 60000 65536"/>
              <a:gd name="T8" fmla="*/ 0 60000 65536"/>
              <a:gd name="T9" fmla="*/ 0 w 390"/>
              <a:gd name="T10" fmla="*/ 0 h 288"/>
              <a:gd name="T11" fmla="*/ 390 w 39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0" h="288">
                <a:moveTo>
                  <a:pt x="0" y="288"/>
                </a:moveTo>
                <a:lnTo>
                  <a:pt x="0" y="0"/>
                </a:lnTo>
                <a:lnTo>
                  <a:pt x="390" y="0"/>
                </a:lnTo>
              </a:path>
            </a:pathLst>
          </a:custGeom>
          <a:noFill/>
          <a:ln w="3175">
            <a:solidFill>
              <a:srgbClr val="3366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57" name="Freeform 26"/>
          <p:cNvSpPr>
            <a:spLocks/>
          </p:cNvSpPr>
          <p:nvPr/>
        </p:nvSpPr>
        <p:spPr bwMode="auto">
          <a:xfrm>
            <a:off x="2024063" y="4686300"/>
            <a:ext cx="304800" cy="1508125"/>
          </a:xfrm>
          <a:custGeom>
            <a:avLst/>
            <a:gdLst>
              <a:gd name="T0" fmla="*/ 0 w 780"/>
              <a:gd name="T1" fmla="*/ 2147483646 h 804"/>
              <a:gd name="T2" fmla="*/ 0 w 780"/>
              <a:gd name="T3" fmla="*/ 2147483646 h 804"/>
              <a:gd name="T4" fmla="*/ 0 w 780"/>
              <a:gd name="T5" fmla="*/ 0 h 804"/>
              <a:gd name="T6" fmla="*/ 0 60000 65536"/>
              <a:gd name="T7" fmla="*/ 0 60000 65536"/>
              <a:gd name="T8" fmla="*/ 0 60000 65536"/>
              <a:gd name="T9" fmla="*/ 0 w 780"/>
              <a:gd name="T10" fmla="*/ 0 h 804"/>
              <a:gd name="T11" fmla="*/ 780 w 780"/>
              <a:gd name="T12" fmla="*/ 804 h 8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0" h="804">
                <a:moveTo>
                  <a:pt x="780" y="804"/>
                </a:moveTo>
                <a:lnTo>
                  <a:pt x="0" y="804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rgbClr val="3366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58" name="Text Box 27"/>
          <p:cNvSpPr txBox="1">
            <a:spLocks noChangeArrowheads="1"/>
          </p:cNvSpPr>
          <p:nvPr/>
        </p:nvSpPr>
        <p:spPr bwMode="auto">
          <a:xfrm>
            <a:off x="3138488" y="4943475"/>
            <a:ext cx="1000015" cy="27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597" tIns="42798" rIns="85597" bIns="42798">
            <a:spAutoFit/>
          </a:bodyPr>
          <a:lstStyle>
            <a:lvl1pPr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 defTabSz="855663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비상연락체계</a:t>
            </a:r>
          </a:p>
        </p:txBody>
      </p:sp>
      <p:grpSp>
        <p:nvGrpSpPr>
          <p:cNvPr id="159" name="Group 28"/>
          <p:cNvGrpSpPr>
            <a:grpSpLocks noChangeAspect="1"/>
          </p:cNvGrpSpPr>
          <p:nvPr/>
        </p:nvGrpSpPr>
        <p:grpSpPr bwMode="auto">
          <a:xfrm>
            <a:off x="2168525" y="5391150"/>
            <a:ext cx="4132263" cy="2509838"/>
            <a:chOff x="1437" y="3078"/>
            <a:chExt cx="2603" cy="1434"/>
          </a:xfrm>
        </p:grpSpPr>
        <p:sp>
          <p:nvSpPr>
            <p:cNvPr id="160" name="AutoShape 29"/>
            <p:cNvSpPr>
              <a:spLocks noChangeAspect="1" noChangeArrowheads="1" noTextEdit="1"/>
            </p:cNvSpPr>
            <p:nvPr/>
          </p:nvSpPr>
          <p:spPr bwMode="auto">
            <a:xfrm>
              <a:off x="1440" y="3083"/>
              <a:ext cx="2600" cy="1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grpSp>
          <p:nvGrpSpPr>
            <p:cNvPr id="161" name="Group 30"/>
            <p:cNvGrpSpPr>
              <a:grpSpLocks/>
            </p:cNvGrpSpPr>
            <p:nvPr/>
          </p:nvGrpSpPr>
          <p:grpSpPr bwMode="auto">
            <a:xfrm>
              <a:off x="1821" y="3078"/>
              <a:ext cx="826" cy="168"/>
              <a:chOff x="1821" y="3078"/>
              <a:chExt cx="826" cy="168"/>
            </a:xfrm>
          </p:grpSpPr>
          <p:sp>
            <p:nvSpPr>
              <p:cNvPr id="252" name="Rectangle 31"/>
              <p:cNvSpPr>
                <a:spLocks noChangeArrowheads="1"/>
              </p:cNvSpPr>
              <p:nvPr/>
            </p:nvSpPr>
            <p:spPr bwMode="auto">
              <a:xfrm>
                <a:off x="1821" y="3078"/>
                <a:ext cx="812" cy="155"/>
              </a:xfrm>
              <a:prstGeom prst="rect">
                <a:avLst/>
              </a:prstGeom>
              <a:solidFill>
                <a:srgbClr val="E5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3" name="Rectangle 32"/>
              <p:cNvSpPr>
                <a:spLocks noChangeArrowheads="1"/>
              </p:cNvSpPr>
              <p:nvPr/>
            </p:nvSpPr>
            <p:spPr bwMode="auto">
              <a:xfrm>
                <a:off x="1835" y="3091"/>
                <a:ext cx="812" cy="155"/>
              </a:xfrm>
              <a:prstGeom prst="rect">
                <a:avLst/>
              </a:prstGeom>
              <a:solidFill>
                <a:srgbClr val="7F8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4" name="Rectangle 33"/>
              <p:cNvSpPr>
                <a:spLocks noChangeArrowheads="1"/>
              </p:cNvSpPr>
              <p:nvPr/>
            </p:nvSpPr>
            <p:spPr bwMode="auto">
              <a:xfrm>
                <a:off x="1828" y="3084"/>
                <a:ext cx="812" cy="155"/>
              </a:xfrm>
              <a:prstGeom prst="rect">
                <a:avLst/>
              </a:prstGeom>
              <a:solidFill>
                <a:srgbClr val="D3E2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62" name="Rectangle 34"/>
            <p:cNvSpPr>
              <a:spLocks noChangeArrowheads="1"/>
            </p:cNvSpPr>
            <p:nvPr/>
          </p:nvSpPr>
          <p:spPr bwMode="auto">
            <a:xfrm>
              <a:off x="1929" y="3122"/>
              <a:ext cx="43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비상연락망</a:t>
              </a:r>
            </a:p>
          </p:txBody>
        </p:sp>
        <p:sp>
          <p:nvSpPr>
            <p:cNvPr id="163" name="Rectangle 35"/>
            <p:cNvSpPr>
              <a:spLocks noChangeArrowheads="1"/>
            </p:cNvSpPr>
            <p:nvPr/>
          </p:nvSpPr>
          <p:spPr bwMode="auto">
            <a:xfrm>
              <a:off x="2349" y="3117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64" name="Rectangle 36"/>
            <p:cNvSpPr>
              <a:spLocks noChangeArrowheads="1"/>
            </p:cNvSpPr>
            <p:nvPr/>
          </p:nvSpPr>
          <p:spPr bwMode="auto">
            <a:xfrm>
              <a:off x="2370" y="3122"/>
              <a:ext cx="19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 가동</a:t>
              </a:r>
            </a:p>
          </p:txBody>
        </p:sp>
        <p:grpSp>
          <p:nvGrpSpPr>
            <p:cNvPr id="165" name="Group 37"/>
            <p:cNvGrpSpPr>
              <a:grpSpLocks/>
            </p:cNvGrpSpPr>
            <p:nvPr/>
          </p:nvGrpSpPr>
          <p:grpSpPr bwMode="auto">
            <a:xfrm>
              <a:off x="1821" y="3442"/>
              <a:ext cx="826" cy="168"/>
              <a:chOff x="1821" y="3442"/>
              <a:chExt cx="826" cy="168"/>
            </a:xfrm>
          </p:grpSpPr>
          <p:sp>
            <p:nvSpPr>
              <p:cNvPr id="249" name="Rectangle 38"/>
              <p:cNvSpPr>
                <a:spLocks noChangeArrowheads="1"/>
              </p:cNvSpPr>
              <p:nvPr/>
            </p:nvSpPr>
            <p:spPr bwMode="auto">
              <a:xfrm>
                <a:off x="1821" y="3442"/>
                <a:ext cx="812" cy="155"/>
              </a:xfrm>
              <a:prstGeom prst="rect">
                <a:avLst/>
              </a:prstGeom>
              <a:solidFill>
                <a:srgbClr val="E5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0" name="Rectangle 39"/>
              <p:cNvSpPr>
                <a:spLocks noChangeArrowheads="1"/>
              </p:cNvSpPr>
              <p:nvPr/>
            </p:nvSpPr>
            <p:spPr bwMode="auto">
              <a:xfrm>
                <a:off x="1835" y="3455"/>
                <a:ext cx="812" cy="155"/>
              </a:xfrm>
              <a:prstGeom prst="rect">
                <a:avLst/>
              </a:prstGeom>
              <a:solidFill>
                <a:srgbClr val="7F8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1" name="Rectangle 40"/>
              <p:cNvSpPr>
                <a:spLocks noChangeArrowheads="1"/>
              </p:cNvSpPr>
              <p:nvPr/>
            </p:nvSpPr>
            <p:spPr bwMode="auto">
              <a:xfrm>
                <a:off x="1828" y="3448"/>
                <a:ext cx="812" cy="156"/>
              </a:xfrm>
              <a:prstGeom prst="rect">
                <a:avLst/>
              </a:prstGeom>
              <a:solidFill>
                <a:srgbClr val="D3E2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66" name="Rectangle 41"/>
            <p:cNvSpPr>
              <a:spLocks noChangeArrowheads="1"/>
            </p:cNvSpPr>
            <p:nvPr/>
          </p:nvSpPr>
          <p:spPr bwMode="auto">
            <a:xfrm>
              <a:off x="1960" y="3495"/>
              <a:ext cx="5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67" name="Rectangle 42"/>
            <p:cNvSpPr>
              <a:spLocks noChangeArrowheads="1"/>
            </p:cNvSpPr>
            <p:nvPr/>
          </p:nvSpPr>
          <p:spPr bwMode="auto">
            <a:xfrm>
              <a:off x="2024" y="3486"/>
              <a:ext cx="8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차</a:t>
              </a: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>
              <a:off x="2108" y="3481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69" name="Rectangle 44"/>
            <p:cNvSpPr>
              <a:spLocks noChangeArrowheads="1"/>
            </p:cNvSpPr>
            <p:nvPr/>
          </p:nvSpPr>
          <p:spPr bwMode="auto">
            <a:xfrm>
              <a:off x="2129" y="3486"/>
              <a:ext cx="17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담당</a:t>
              </a:r>
            </a:p>
          </p:txBody>
        </p:sp>
        <p:sp>
          <p:nvSpPr>
            <p:cNvPr id="170" name="Rectangle 45"/>
            <p:cNvSpPr>
              <a:spLocks noChangeArrowheads="1"/>
            </p:cNvSpPr>
            <p:nvPr/>
          </p:nvSpPr>
          <p:spPr bwMode="auto">
            <a:xfrm>
              <a:off x="2297" y="3481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71" name="Rectangle 46"/>
            <p:cNvSpPr>
              <a:spLocks noChangeArrowheads="1"/>
            </p:cNvSpPr>
            <p:nvPr/>
          </p:nvSpPr>
          <p:spPr bwMode="auto">
            <a:xfrm>
              <a:off x="2318" y="3486"/>
              <a:ext cx="17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연락</a:t>
              </a:r>
            </a:p>
          </p:txBody>
        </p:sp>
        <p:grpSp>
          <p:nvGrpSpPr>
            <p:cNvPr id="172" name="Group 47"/>
            <p:cNvGrpSpPr>
              <a:grpSpLocks/>
            </p:cNvGrpSpPr>
            <p:nvPr/>
          </p:nvGrpSpPr>
          <p:grpSpPr bwMode="auto">
            <a:xfrm>
              <a:off x="1821" y="3806"/>
              <a:ext cx="826" cy="169"/>
              <a:chOff x="1821" y="3806"/>
              <a:chExt cx="826" cy="169"/>
            </a:xfrm>
          </p:grpSpPr>
          <p:sp>
            <p:nvSpPr>
              <p:cNvPr id="246" name="Rectangle 48"/>
              <p:cNvSpPr>
                <a:spLocks noChangeArrowheads="1"/>
              </p:cNvSpPr>
              <p:nvPr/>
            </p:nvSpPr>
            <p:spPr bwMode="auto">
              <a:xfrm>
                <a:off x="1821" y="3806"/>
                <a:ext cx="812" cy="155"/>
              </a:xfrm>
              <a:prstGeom prst="rect">
                <a:avLst/>
              </a:prstGeom>
              <a:solidFill>
                <a:srgbClr val="E5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7" name="Rectangle 49"/>
              <p:cNvSpPr>
                <a:spLocks noChangeArrowheads="1"/>
              </p:cNvSpPr>
              <p:nvPr/>
            </p:nvSpPr>
            <p:spPr bwMode="auto">
              <a:xfrm>
                <a:off x="1835" y="3819"/>
                <a:ext cx="812" cy="156"/>
              </a:xfrm>
              <a:prstGeom prst="rect">
                <a:avLst/>
              </a:prstGeom>
              <a:solidFill>
                <a:srgbClr val="7F8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8" name="Rectangle 50"/>
              <p:cNvSpPr>
                <a:spLocks noChangeArrowheads="1"/>
              </p:cNvSpPr>
              <p:nvPr/>
            </p:nvSpPr>
            <p:spPr bwMode="auto">
              <a:xfrm>
                <a:off x="1828" y="3813"/>
                <a:ext cx="812" cy="155"/>
              </a:xfrm>
              <a:prstGeom prst="rect">
                <a:avLst/>
              </a:prstGeom>
              <a:solidFill>
                <a:srgbClr val="D3E2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73" name="Rectangle 51"/>
            <p:cNvSpPr>
              <a:spLocks noChangeArrowheads="1"/>
            </p:cNvSpPr>
            <p:nvPr/>
          </p:nvSpPr>
          <p:spPr bwMode="auto">
            <a:xfrm>
              <a:off x="1960" y="3859"/>
              <a:ext cx="5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174" name="Rectangle 52"/>
            <p:cNvSpPr>
              <a:spLocks noChangeArrowheads="1"/>
            </p:cNvSpPr>
            <p:nvPr/>
          </p:nvSpPr>
          <p:spPr bwMode="auto">
            <a:xfrm>
              <a:off x="2024" y="3850"/>
              <a:ext cx="8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차</a:t>
              </a:r>
            </a:p>
          </p:txBody>
        </p:sp>
        <p:sp>
          <p:nvSpPr>
            <p:cNvPr id="175" name="Rectangle 53"/>
            <p:cNvSpPr>
              <a:spLocks noChangeArrowheads="1"/>
            </p:cNvSpPr>
            <p:nvPr/>
          </p:nvSpPr>
          <p:spPr bwMode="auto">
            <a:xfrm>
              <a:off x="2108" y="3845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76" name="Rectangle 54"/>
            <p:cNvSpPr>
              <a:spLocks noChangeArrowheads="1"/>
            </p:cNvSpPr>
            <p:nvPr/>
          </p:nvSpPr>
          <p:spPr bwMode="auto">
            <a:xfrm>
              <a:off x="2129" y="3850"/>
              <a:ext cx="17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담당</a:t>
              </a:r>
            </a:p>
          </p:txBody>
        </p:sp>
        <p:sp>
          <p:nvSpPr>
            <p:cNvPr id="177" name="Rectangle 55"/>
            <p:cNvSpPr>
              <a:spLocks noChangeArrowheads="1"/>
            </p:cNvSpPr>
            <p:nvPr/>
          </p:nvSpPr>
          <p:spPr bwMode="auto">
            <a:xfrm>
              <a:off x="2297" y="3845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78" name="Rectangle 56"/>
            <p:cNvSpPr>
              <a:spLocks noChangeArrowheads="1"/>
            </p:cNvSpPr>
            <p:nvPr/>
          </p:nvSpPr>
          <p:spPr bwMode="auto">
            <a:xfrm>
              <a:off x="2318" y="3850"/>
              <a:ext cx="17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연락</a:t>
              </a:r>
            </a:p>
          </p:txBody>
        </p:sp>
        <p:grpSp>
          <p:nvGrpSpPr>
            <p:cNvPr id="179" name="Group 57"/>
            <p:cNvGrpSpPr>
              <a:grpSpLocks/>
            </p:cNvGrpSpPr>
            <p:nvPr/>
          </p:nvGrpSpPr>
          <p:grpSpPr bwMode="auto">
            <a:xfrm>
              <a:off x="1821" y="4170"/>
              <a:ext cx="826" cy="169"/>
              <a:chOff x="1821" y="4170"/>
              <a:chExt cx="826" cy="169"/>
            </a:xfrm>
          </p:grpSpPr>
          <p:sp>
            <p:nvSpPr>
              <p:cNvPr id="243" name="Rectangle 58"/>
              <p:cNvSpPr>
                <a:spLocks noChangeArrowheads="1"/>
              </p:cNvSpPr>
              <p:nvPr/>
            </p:nvSpPr>
            <p:spPr bwMode="auto">
              <a:xfrm>
                <a:off x="1821" y="4170"/>
                <a:ext cx="812" cy="155"/>
              </a:xfrm>
              <a:prstGeom prst="rect">
                <a:avLst/>
              </a:prstGeom>
              <a:solidFill>
                <a:srgbClr val="E5EE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4" name="Rectangle 59"/>
              <p:cNvSpPr>
                <a:spLocks noChangeArrowheads="1"/>
              </p:cNvSpPr>
              <p:nvPr/>
            </p:nvSpPr>
            <p:spPr bwMode="auto">
              <a:xfrm>
                <a:off x="1835" y="4184"/>
                <a:ext cx="812" cy="155"/>
              </a:xfrm>
              <a:prstGeom prst="rect">
                <a:avLst/>
              </a:prstGeom>
              <a:solidFill>
                <a:srgbClr val="7F88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5" name="Rectangle 60"/>
              <p:cNvSpPr>
                <a:spLocks noChangeArrowheads="1"/>
              </p:cNvSpPr>
              <p:nvPr/>
            </p:nvSpPr>
            <p:spPr bwMode="auto">
              <a:xfrm>
                <a:off x="1828" y="4177"/>
                <a:ext cx="812" cy="155"/>
              </a:xfrm>
              <a:prstGeom prst="rect">
                <a:avLst/>
              </a:prstGeom>
              <a:solidFill>
                <a:srgbClr val="D3E2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80" name="Rectangle 61"/>
            <p:cNvSpPr>
              <a:spLocks noChangeArrowheads="1"/>
            </p:cNvSpPr>
            <p:nvPr/>
          </p:nvSpPr>
          <p:spPr bwMode="auto">
            <a:xfrm>
              <a:off x="2013" y="4214"/>
              <a:ext cx="17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담당</a:t>
              </a:r>
            </a:p>
          </p:txBody>
        </p:sp>
        <p:sp>
          <p:nvSpPr>
            <p:cNvPr id="181" name="Rectangle 62"/>
            <p:cNvSpPr>
              <a:spLocks noChangeArrowheads="1"/>
            </p:cNvSpPr>
            <p:nvPr/>
          </p:nvSpPr>
          <p:spPr bwMode="auto">
            <a:xfrm>
              <a:off x="2181" y="4209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82" name="Rectangle 63"/>
            <p:cNvSpPr>
              <a:spLocks noChangeArrowheads="1"/>
            </p:cNvSpPr>
            <p:nvPr/>
          </p:nvSpPr>
          <p:spPr bwMode="auto">
            <a:xfrm>
              <a:off x="2202" y="4214"/>
              <a:ext cx="26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b="1" dirty="0">
                  <a:solidFill>
                    <a:srgbClr val="000000"/>
                  </a:solidFill>
                  <a:latin typeface="+mn-ea"/>
                  <a:ea typeface="+mn-ea"/>
                </a:rPr>
                <a:t>관리자</a:t>
              </a:r>
            </a:p>
          </p:txBody>
        </p:sp>
        <p:grpSp>
          <p:nvGrpSpPr>
            <p:cNvPr id="183" name="Group 64"/>
            <p:cNvGrpSpPr>
              <a:grpSpLocks/>
            </p:cNvGrpSpPr>
            <p:nvPr/>
          </p:nvGrpSpPr>
          <p:grpSpPr bwMode="auto">
            <a:xfrm>
              <a:off x="2726" y="3134"/>
              <a:ext cx="158" cy="57"/>
              <a:chOff x="2726" y="3134"/>
              <a:chExt cx="158" cy="57"/>
            </a:xfrm>
          </p:grpSpPr>
          <p:sp>
            <p:nvSpPr>
              <p:cNvPr id="241" name="Line 65"/>
              <p:cNvSpPr>
                <a:spLocks noChangeShapeType="1"/>
              </p:cNvSpPr>
              <p:nvPr/>
            </p:nvSpPr>
            <p:spPr bwMode="auto">
              <a:xfrm>
                <a:off x="2726" y="3162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42" name="Freeform 66"/>
              <p:cNvSpPr>
                <a:spLocks/>
              </p:cNvSpPr>
              <p:nvPr/>
            </p:nvSpPr>
            <p:spPr bwMode="auto">
              <a:xfrm>
                <a:off x="2825" y="3134"/>
                <a:ext cx="59" cy="57"/>
              </a:xfrm>
              <a:custGeom>
                <a:avLst/>
                <a:gdLst>
                  <a:gd name="T0" fmla="*/ 0 w 118"/>
                  <a:gd name="T1" fmla="*/ 1 h 113"/>
                  <a:gd name="T2" fmla="*/ 1 w 118"/>
                  <a:gd name="T3" fmla="*/ 1 h 113"/>
                  <a:gd name="T4" fmla="*/ 0 w 118"/>
                  <a:gd name="T5" fmla="*/ 0 h 113"/>
                  <a:gd name="T6" fmla="*/ 1 w 118"/>
                  <a:gd name="T7" fmla="*/ 1 h 113"/>
                  <a:gd name="T8" fmla="*/ 0 w 118"/>
                  <a:gd name="T9" fmla="*/ 1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113"/>
                    </a:moveTo>
                    <a:lnTo>
                      <a:pt x="118" y="56"/>
                    </a:lnTo>
                    <a:lnTo>
                      <a:pt x="0" y="0"/>
                    </a:lnTo>
                    <a:lnTo>
                      <a:pt x="37" y="56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grpSp>
          <p:nvGrpSpPr>
            <p:cNvPr id="184" name="Group 67"/>
            <p:cNvGrpSpPr>
              <a:grpSpLocks/>
            </p:cNvGrpSpPr>
            <p:nvPr/>
          </p:nvGrpSpPr>
          <p:grpSpPr bwMode="auto">
            <a:xfrm>
              <a:off x="2726" y="3508"/>
              <a:ext cx="158" cy="57"/>
              <a:chOff x="2726" y="3508"/>
              <a:chExt cx="158" cy="57"/>
            </a:xfrm>
          </p:grpSpPr>
          <p:sp>
            <p:nvSpPr>
              <p:cNvPr id="239" name="Line 68"/>
              <p:cNvSpPr>
                <a:spLocks noChangeShapeType="1"/>
              </p:cNvSpPr>
              <p:nvPr/>
            </p:nvSpPr>
            <p:spPr bwMode="auto">
              <a:xfrm>
                <a:off x="2726" y="3536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40" name="Freeform 69"/>
              <p:cNvSpPr>
                <a:spLocks/>
              </p:cNvSpPr>
              <p:nvPr/>
            </p:nvSpPr>
            <p:spPr bwMode="auto">
              <a:xfrm>
                <a:off x="2825" y="3508"/>
                <a:ext cx="59" cy="57"/>
              </a:xfrm>
              <a:custGeom>
                <a:avLst/>
                <a:gdLst>
                  <a:gd name="T0" fmla="*/ 0 w 118"/>
                  <a:gd name="T1" fmla="*/ 1 h 113"/>
                  <a:gd name="T2" fmla="*/ 1 w 118"/>
                  <a:gd name="T3" fmla="*/ 1 h 113"/>
                  <a:gd name="T4" fmla="*/ 0 w 118"/>
                  <a:gd name="T5" fmla="*/ 0 h 113"/>
                  <a:gd name="T6" fmla="*/ 1 w 118"/>
                  <a:gd name="T7" fmla="*/ 1 h 113"/>
                  <a:gd name="T8" fmla="*/ 0 w 118"/>
                  <a:gd name="T9" fmla="*/ 1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113"/>
                    </a:moveTo>
                    <a:lnTo>
                      <a:pt x="118" y="55"/>
                    </a:lnTo>
                    <a:lnTo>
                      <a:pt x="0" y="0"/>
                    </a:lnTo>
                    <a:lnTo>
                      <a:pt x="37" y="55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grpSp>
          <p:nvGrpSpPr>
            <p:cNvPr id="185" name="Group 70"/>
            <p:cNvGrpSpPr>
              <a:grpSpLocks/>
            </p:cNvGrpSpPr>
            <p:nvPr/>
          </p:nvGrpSpPr>
          <p:grpSpPr bwMode="auto">
            <a:xfrm>
              <a:off x="2726" y="3862"/>
              <a:ext cx="158" cy="57"/>
              <a:chOff x="2726" y="3862"/>
              <a:chExt cx="158" cy="57"/>
            </a:xfrm>
          </p:grpSpPr>
          <p:sp>
            <p:nvSpPr>
              <p:cNvPr id="237" name="Line 71"/>
              <p:cNvSpPr>
                <a:spLocks noChangeShapeType="1"/>
              </p:cNvSpPr>
              <p:nvPr/>
            </p:nvSpPr>
            <p:spPr bwMode="auto">
              <a:xfrm>
                <a:off x="2726" y="3890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38" name="Freeform 72"/>
              <p:cNvSpPr>
                <a:spLocks/>
              </p:cNvSpPr>
              <p:nvPr/>
            </p:nvSpPr>
            <p:spPr bwMode="auto">
              <a:xfrm>
                <a:off x="2825" y="3862"/>
                <a:ext cx="59" cy="57"/>
              </a:xfrm>
              <a:custGeom>
                <a:avLst/>
                <a:gdLst>
                  <a:gd name="T0" fmla="*/ 0 w 118"/>
                  <a:gd name="T1" fmla="*/ 1 h 113"/>
                  <a:gd name="T2" fmla="*/ 1 w 118"/>
                  <a:gd name="T3" fmla="*/ 1 h 113"/>
                  <a:gd name="T4" fmla="*/ 0 w 118"/>
                  <a:gd name="T5" fmla="*/ 0 h 113"/>
                  <a:gd name="T6" fmla="*/ 1 w 118"/>
                  <a:gd name="T7" fmla="*/ 1 h 113"/>
                  <a:gd name="T8" fmla="*/ 0 w 118"/>
                  <a:gd name="T9" fmla="*/ 1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113"/>
                    </a:moveTo>
                    <a:lnTo>
                      <a:pt x="118" y="55"/>
                    </a:lnTo>
                    <a:lnTo>
                      <a:pt x="0" y="0"/>
                    </a:lnTo>
                    <a:lnTo>
                      <a:pt x="37" y="55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grpSp>
          <p:nvGrpSpPr>
            <p:cNvPr id="186" name="Group 73"/>
            <p:cNvGrpSpPr>
              <a:grpSpLocks/>
            </p:cNvGrpSpPr>
            <p:nvPr/>
          </p:nvGrpSpPr>
          <p:grpSpPr bwMode="auto">
            <a:xfrm>
              <a:off x="2726" y="4237"/>
              <a:ext cx="158" cy="56"/>
              <a:chOff x="2726" y="4237"/>
              <a:chExt cx="158" cy="56"/>
            </a:xfrm>
          </p:grpSpPr>
          <p:sp>
            <p:nvSpPr>
              <p:cNvPr id="235" name="Line 74"/>
              <p:cNvSpPr>
                <a:spLocks noChangeShapeType="1"/>
              </p:cNvSpPr>
              <p:nvPr/>
            </p:nvSpPr>
            <p:spPr bwMode="auto">
              <a:xfrm>
                <a:off x="2726" y="4265"/>
                <a:ext cx="11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36" name="Freeform 75"/>
              <p:cNvSpPr>
                <a:spLocks/>
              </p:cNvSpPr>
              <p:nvPr/>
            </p:nvSpPr>
            <p:spPr bwMode="auto">
              <a:xfrm>
                <a:off x="2825" y="4237"/>
                <a:ext cx="59" cy="56"/>
              </a:xfrm>
              <a:custGeom>
                <a:avLst/>
                <a:gdLst>
                  <a:gd name="T0" fmla="*/ 0 w 118"/>
                  <a:gd name="T1" fmla="*/ 0 h 113"/>
                  <a:gd name="T2" fmla="*/ 1 w 118"/>
                  <a:gd name="T3" fmla="*/ 0 h 113"/>
                  <a:gd name="T4" fmla="*/ 0 w 118"/>
                  <a:gd name="T5" fmla="*/ 0 h 113"/>
                  <a:gd name="T6" fmla="*/ 1 w 118"/>
                  <a:gd name="T7" fmla="*/ 0 h 113"/>
                  <a:gd name="T8" fmla="*/ 0 w 118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113"/>
                    </a:moveTo>
                    <a:lnTo>
                      <a:pt x="118" y="56"/>
                    </a:lnTo>
                    <a:lnTo>
                      <a:pt x="0" y="0"/>
                    </a:lnTo>
                    <a:lnTo>
                      <a:pt x="37" y="56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sp>
          <p:nvSpPr>
            <p:cNvPr id="187" name="Rectangle 76"/>
            <p:cNvSpPr>
              <a:spLocks noChangeArrowheads="1"/>
            </p:cNvSpPr>
            <p:nvPr/>
          </p:nvSpPr>
          <p:spPr bwMode="auto">
            <a:xfrm>
              <a:off x="2921" y="3090"/>
              <a:ext cx="902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88" name="Rectangle 77"/>
            <p:cNvSpPr>
              <a:spLocks noChangeArrowheads="1"/>
            </p:cNvSpPr>
            <p:nvPr/>
          </p:nvSpPr>
          <p:spPr bwMode="auto">
            <a:xfrm>
              <a:off x="2972" y="3108"/>
              <a:ext cx="80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비상연락망 목록확인</a:t>
              </a:r>
            </a:p>
          </p:txBody>
        </p:sp>
        <p:sp>
          <p:nvSpPr>
            <p:cNvPr id="189" name="Rectangle 78"/>
            <p:cNvSpPr>
              <a:spLocks noChangeArrowheads="1"/>
            </p:cNvSpPr>
            <p:nvPr/>
          </p:nvSpPr>
          <p:spPr bwMode="auto">
            <a:xfrm>
              <a:off x="3393" y="3128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0" name="Rectangle 80"/>
            <p:cNvSpPr>
              <a:spLocks noChangeArrowheads="1"/>
            </p:cNvSpPr>
            <p:nvPr/>
          </p:nvSpPr>
          <p:spPr bwMode="auto">
            <a:xfrm>
              <a:off x="2921" y="3470"/>
              <a:ext cx="98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91" name="Rectangle 81"/>
            <p:cNvSpPr>
              <a:spLocks noChangeArrowheads="1"/>
            </p:cNvSpPr>
            <p:nvPr/>
          </p:nvSpPr>
          <p:spPr bwMode="auto">
            <a:xfrm>
              <a:off x="2972" y="3487"/>
              <a:ext cx="88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차 담당에게 비상연락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92" name="Rectangle 83"/>
            <p:cNvSpPr>
              <a:spLocks noChangeArrowheads="1"/>
            </p:cNvSpPr>
            <p:nvPr/>
          </p:nvSpPr>
          <p:spPr bwMode="auto">
            <a:xfrm>
              <a:off x="3098" y="3508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3" name="Rectangle 85"/>
            <p:cNvSpPr>
              <a:spLocks noChangeArrowheads="1"/>
            </p:cNvSpPr>
            <p:nvPr/>
          </p:nvSpPr>
          <p:spPr bwMode="auto">
            <a:xfrm>
              <a:off x="3477" y="3508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4" name="Rectangle 87"/>
            <p:cNvSpPr>
              <a:spLocks noChangeArrowheads="1"/>
            </p:cNvSpPr>
            <p:nvPr/>
          </p:nvSpPr>
          <p:spPr bwMode="auto">
            <a:xfrm>
              <a:off x="2921" y="3834"/>
              <a:ext cx="986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95" name="Rectangle 88"/>
            <p:cNvSpPr>
              <a:spLocks noChangeArrowheads="1"/>
            </p:cNvSpPr>
            <p:nvPr/>
          </p:nvSpPr>
          <p:spPr bwMode="auto">
            <a:xfrm>
              <a:off x="2972" y="3840"/>
              <a:ext cx="90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차 담당 연락 실패 시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2</a:t>
              </a:r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차 담당에게 비상 연락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96" name="Rectangle 90"/>
            <p:cNvSpPr>
              <a:spLocks noChangeArrowheads="1"/>
            </p:cNvSpPr>
            <p:nvPr/>
          </p:nvSpPr>
          <p:spPr bwMode="auto">
            <a:xfrm>
              <a:off x="3098" y="3872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7" name="Rectangle 92"/>
            <p:cNvSpPr>
              <a:spLocks noChangeArrowheads="1"/>
            </p:cNvSpPr>
            <p:nvPr/>
          </p:nvSpPr>
          <p:spPr bwMode="auto">
            <a:xfrm>
              <a:off x="3309" y="3872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8" name="Rectangle 94"/>
            <p:cNvSpPr>
              <a:spLocks noChangeArrowheads="1"/>
            </p:cNvSpPr>
            <p:nvPr/>
          </p:nvSpPr>
          <p:spPr bwMode="auto">
            <a:xfrm>
              <a:off x="3519" y="3872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199" name="Rectangle 96"/>
            <p:cNvSpPr>
              <a:spLocks noChangeArrowheads="1"/>
            </p:cNvSpPr>
            <p:nvPr/>
          </p:nvSpPr>
          <p:spPr bwMode="auto">
            <a:xfrm>
              <a:off x="2972" y="3969"/>
              <a:ext cx="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00" name="Rectangle 98"/>
            <p:cNvSpPr>
              <a:spLocks noChangeArrowheads="1"/>
            </p:cNvSpPr>
            <p:nvPr/>
          </p:nvSpPr>
          <p:spPr bwMode="auto">
            <a:xfrm>
              <a:off x="3098" y="3969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1" name="Rectangle 100"/>
            <p:cNvSpPr>
              <a:spLocks noChangeArrowheads="1"/>
            </p:cNvSpPr>
            <p:nvPr/>
          </p:nvSpPr>
          <p:spPr bwMode="auto">
            <a:xfrm>
              <a:off x="3477" y="3969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2" name="Rectangle 102"/>
            <p:cNvSpPr>
              <a:spLocks noChangeArrowheads="1"/>
            </p:cNvSpPr>
            <p:nvPr/>
          </p:nvSpPr>
          <p:spPr bwMode="auto">
            <a:xfrm>
              <a:off x="2921" y="4198"/>
              <a:ext cx="111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203" name="Rectangle 103"/>
            <p:cNvSpPr>
              <a:spLocks noChangeArrowheads="1"/>
            </p:cNvSpPr>
            <p:nvPr/>
          </p:nvSpPr>
          <p:spPr bwMode="auto">
            <a:xfrm>
              <a:off x="2972" y="4208"/>
              <a:ext cx="106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1,2</a:t>
              </a:r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차 담당 연락 실패 시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  <a:p>
              <a:pPr eaLnBrk="1" hangingPunct="1"/>
              <a:r>
                <a:rPr lang="ko-KR" altLang="en-US" sz="1200" dirty="0">
                  <a:solidFill>
                    <a:srgbClr val="000000"/>
                  </a:solidFill>
                  <a:latin typeface="+mn-ea"/>
                  <a:ea typeface="+mn-ea"/>
                </a:rPr>
                <a:t>담당 관리자에게 비상 연락</a:t>
              </a:r>
              <a:endParaRPr lang="en-US" altLang="ko-KR" sz="12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204" name="Rectangle 105"/>
            <p:cNvSpPr>
              <a:spLocks noChangeArrowheads="1"/>
            </p:cNvSpPr>
            <p:nvPr/>
          </p:nvSpPr>
          <p:spPr bwMode="auto">
            <a:xfrm>
              <a:off x="3183" y="4236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5" name="Rectangle 107"/>
            <p:cNvSpPr>
              <a:spLocks noChangeArrowheads="1"/>
            </p:cNvSpPr>
            <p:nvPr/>
          </p:nvSpPr>
          <p:spPr bwMode="auto">
            <a:xfrm>
              <a:off x="3393" y="4236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6" name="Rectangle 109"/>
            <p:cNvSpPr>
              <a:spLocks noChangeArrowheads="1"/>
            </p:cNvSpPr>
            <p:nvPr/>
          </p:nvSpPr>
          <p:spPr bwMode="auto">
            <a:xfrm>
              <a:off x="3603" y="4236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7" name="Rectangle 111"/>
            <p:cNvSpPr>
              <a:spLocks noChangeArrowheads="1"/>
            </p:cNvSpPr>
            <p:nvPr/>
          </p:nvSpPr>
          <p:spPr bwMode="auto">
            <a:xfrm>
              <a:off x="3897" y="4236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8" name="Rectangle 113"/>
            <p:cNvSpPr>
              <a:spLocks noChangeArrowheads="1"/>
            </p:cNvSpPr>
            <p:nvPr/>
          </p:nvSpPr>
          <p:spPr bwMode="auto">
            <a:xfrm>
              <a:off x="3140" y="4333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09" name="Rectangle 115"/>
            <p:cNvSpPr>
              <a:spLocks noChangeArrowheads="1"/>
            </p:cNvSpPr>
            <p:nvPr/>
          </p:nvSpPr>
          <p:spPr bwMode="auto">
            <a:xfrm>
              <a:off x="3603" y="4333"/>
              <a:ext cx="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10" name="Freeform 117"/>
            <p:cNvSpPr>
              <a:spLocks/>
            </p:cNvSpPr>
            <p:nvPr/>
          </p:nvSpPr>
          <p:spPr bwMode="auto">
            <a:xfrm>
              <a:off x="1602" y="3159"/>
              <a:ext cx="627" cy="1338"/>
            </a:xfrm>
            <a:custGeom>
              <a:avLst/>
              <a:gdLst>
                <a:gd name="T0" fmla="*/ 0 w 1255"/>
                <a:gd name="T1" fmla="*/ 0 h 2676"/>
                <a:gd name="T2" fmla="*/ 0 w 1255"/>
                <a:gd name="T3" fmla="*/ 0 h 2676"/>
                <a:gd name="T4" fmla="*/ 0 w 1255"/>
                <a:gd name="T5" fmla="*/ 1 h 2676"/>
                <a:gd name="T6" fmla="*/ 0 w 1255"/>
                <a:gd name="T7" fmla="*/ 1 h 2676"/>
                <a:gd name="T8" fmla="*/ 0 w 1255"/>
                <a:gd name="T9" fmla="*/ 1 h 2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5"/>
                <a:gd name="T16" fmla="*/ 0 h 2676"/>
                <a:gd name="T17" fmla="*/ 1255 w 1255"/>
                <a:gd name="T18" fmla="*/ 2676 h 26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5" h="2676">
                  <a:moveTo>
                    <a:pt x="447" y="0"/>
                  </a:moveTo>
                  <a:lnTo>
                    <a:pt x="0" y="0"/>
                  </a:lnTo>
                  <a:lnTo>
                    <a:pt x="0" y="2676"/>
                  </a:lnTo>
                  <a:lnTo>
                    <a:pt x="1255" y="2676"/>
                  </a:lnTo>
                  <a:lnTo>
                    <a:pt x="1255" y="2374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grpSp>
          <p:nvGrpSpPr>
            <p:cNvPr id="211" name="Group 118"/>
            <p:cNvGrpSpPr>
              <a:grpSpLocks/>
            </p:cNvGrpSpPr>
            <p:nvPr/>
          </p:nvGrpSpPr>
          <p:grpSpPr bwMode="auto">
            <a:xfrm>
              <a:off x="2200" y="3257"/>
              <a:ext cx="58" cy="188"/>
              <a:chOff x="2200" y="3257"/>
              <a:chExt cx="58" cy="188"/>
            </a:xfrm>
          </p:grpSpPr>
          <p:sp>
            <p:nvSpPr>
              <p:cNvPr id="233" name="Line 119"/>
              <p:cNvSpPr>
                <a:spLocks noChangeShapeType="1"/>
              </p:cNvSpPr>
              <p:nvPr/>
            </p:nvSpPr>
            <p:spPr bwMode="auto">
              <a:xfrm>
                <a:off x="2229" y="3257"/>
                <a:ext cx="1" cy="15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34" name="Freeform 120"/>
              <p:cNvSpPr>
                <a:spLocks/>
              </p:cNvSpPr>
              <p:nvPr/>
            </p:nvSpPr>
            <p:spPr bwMode="auto">
              <a:xfrm>
                <a:off x="2200" y="3389"/>
                <a:ext cx="58" cy="56"/>
              </a:xfrm>
              <a:custGeom>
                <a:avLst/>
                <a:gdLst>
                  <a:gd name="T0" fmla="*/ 0 w 118"/>
                  <a:gd name="T1" fmla="*/ 0 h 113"/>
                  <a:gd name="T2" fmla="*/ 0 w 118"/>
                  <a:gd name="T3" fmla="*/ 0 h 113"/>
                  <a:gd name="T4" fmla="*/ 0 w 118"/>
                  <a:gd name="T5" fmla="*/ 0 h 113"/>
                  <a:gd name="T6" fmla="*/ 0 w 118"/>
                  <a:gd name="T7" fmla="*/ 0 h 113"/>
                  <a:gd name="T8" fmla="*/ 0 w 118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0"/>
                    </a:moveTo>
                    <a:lnTo>
                      <a:pt x="60" y="113"/>
                    </a:lnTo>
                    <a:lnTo>
                      <a:pt x="118" y="0"/>
                    </a:lnTo>
                    <a:lnTo>
                      <a:pt x="60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grpSp>
          <p:nvGrpSpPr>
            <p:cNvPr id="212" name="Group 121"/>
            <p:cNvGrpSpPr>
              <a:grpSpLocks/>
            </p:cNvGrpSpPr>
            <p:nvPr/>
          </p:nvGrpSpPr>
          <p:grpSpPr bwMode="auto">
            <a:xfrm>
              <a:off x="2200" y="3621"/>
              <a:ext cx="58" cy="188"/>
              <a:chOff x="2200" y="3621"/>
              <a:chExt cx="58" cy="188"/>
            </a:xfrm>
          </p:grpSpPr>
          <p:sp>
            <p:nvSpPr>
              <p:cNvPr id="231" name="Line 122"/>
              <p:cNvSpPr>
                <a:spLocks noChangeShapeType="1"/>
              </p:cNvSpPr>
              <p:nvPr/>
            </p:nvSpPr>
            <p:spPr bwMode="auto">
              <a:xfrm>
                <a:off x="2229" y="3621"/>
                <a:ext cx="1" cy="15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32" name="Freeform 123"/>
              <p:cNvSpPr>
                <a:spLocks/>
              </p:cNvSpPr>
              <p:nvPr/>
            </p:nvSpPr>
            <p:spPr bwMode="auto">
              <a:xfrm>
                <a:off x="2200" y="3753"/>
                <a:ext cx="58" cy="56"/>
              </a:xfrm>
              <a:custGeom>
                <a:avLst/>
                <a:gdLst>
                  <a:gd name="T0" fmla="*/ 0 w 118"/>
                  <a:gd name="T1" fmla="*/ 0 h 113"/>
                  <a:gd name="T2" fmla="*/ 0 w 118"/>
                  <a:gd name="T3" fmla="*/ 0 h 113"/>
                  <a:gd name="T4" fmla="*/ 0 w 118"/>
                  <a:gd name="T5" fmla="*/ 0 h 113"/>
                  <a:gd name="T6" fmla="*/ 0 w 118"/>
                  <a:gd name="T7" fmla="*/ 0 h 113"/>
                  <a:gd name="T8" fmla="*/ 0 w 118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0"/>
                    </a:moveTo>
                    <a:lnTo>
                      <a:pt x="60" y="113"/>
                    </a:lnTo>
                    <a:lnTo>
                      <a:pt x="118" y="0"/>
                    </a:lnTo>
                    <a:lnTo>
                      <a:pt x="6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grpSp>
          <p:nvGrpSpPr>
            <p:cNvPr id="213" name="Group 124"/>
            <p:cNvGrpSpPr>
              <a:grpSpLocks/>
            </p:cNvGrpSpPr>
            <p:nvPr/>
          </p:nvGrpSpPr>
          <p:grpSpPr bwMode="auto">
            <a:xfrm>
              <a:off x="2200" y="3986"/>
              <a:ext cx="58" cy="188"/>
              <a:chOff x="2200" y="3986"/>
              <a:chExt cx="58" cy="188"/>
            </a:xfrm>
          </p:grpSpPr>
          <p:sp>
            <p:nvSpPr>
              <p:cNvPr id="229" name="Line 125"/>
              <p:cNvSpPr>
                <a:spLocks noChangeShapeType="1"/>
              </p:cNvSpPr>
              <p:nvPr/>
            </p:nvSpPr>
            <p:spPr bwMode="auto">
              <a:xfrm>
                <a:off x="2229" y="3986"/>
                <a:ext cx="1" cy="15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230" name="Freeform 126"/>
              <p:cNvSpPr>
                <a:spLocks/>
              </p:cNvSpPr>
              <p:nvPr/>
            </p:nvSpPr>
            <p:spPr bwMode="auto">
              <a:xfrm>
                <a:off x="2200" y="4117"/>
                <a:ext cx="58" cy="57"/>
              </a:xfrm>
              <a:custGeom>
                <a:avLst/>
                <a:gdLst>
                  <a:gd name="T0" fmla="*/ 0 w 118"/>
                  <a:gd name="T1" fmla="*/ 0 h 113"/>
                  <a:gd name="T2" fmla="*/ 0 w 118"/>
                  <a:gd name="T3" fmla="*/ 1 h 113"/>
                  <a:gd name="T4" fmla="*/ 0 w 118"/>
                  <a:gd name="T5" fmla="*/ 0 h 113"/>
                  <a:gd name="T6" fmla="*/ 0 w 118"/>
                  <a:gd name="T7" fmla="*/ 1 h 113"/>
                  <a:gd name="T8" fmla="*/ 0 w 118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8"/>
                  <a:gd name="T16" fmla="*/ 0 h 113"/>
                  <a:gd name="T17" fmla="*/ 118 w 118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8" h="113">
                    <a:moveTo>
                      <a:pt x="0" y="0"/>
                    </a:moveTo>
                    <a:lnTo>
                      <a:pt x="60" y="113"/>
                    </a:lnTo>
                    <a:lnTo>
                      <a:pt x="118" y="0"/>
                    </a:lnTo>
                    <a:lnTo>
                      <a:pt x="60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 dirty="0">
                  <a:latin typeface="+mn-ea"/>
                </a:endParaRPr>
              </a:p>
            </p:txBody>
          </p:sp>
        </p:grpSp>
        <p:grpSp>
          <p:nvGrpSpPr>
            <p:cNvPr id="214" name="Group 127"/>
            <p:cNvGrpSpPr>
              <a:grpSpLocks/>
            </p:cNvGrpSpPr>
            <p:nvPr/>
          </p:nvGrpSpPr>
          <p:grpSpPr bwMode="auto">
            <a:xfrm>
              <a:off x="1437" y="3444"/>
              <a:ext cx="333" cy="166"/>
              <a:chOff x="1437" y="3444"/>
              <a:chExt cx="333" cy="166"/>
            </a:xfrm>
          </p:grpSpPr>
          <p:sp>
            <p:nvSpPr>
              <p:cNvPr id="226" name="Rectangle 128"/>
              <p:cNvSpPr>
                <a:spLocks noChangeArrowheads="1"/>
              </p:cNvSpPr>
              <p:nvPr/>
            </p:nvSpPr>
            <p:spPr bwMode="auto">
              <a:xfrm>
                <a:off x="1437" y="3444"/>
                <a:ext cx="318" cy="153"/>
              </a:xfrm>
              <a:prstGeom prst="rect">
                <a:avLst/>
              </a:prstGeom>
              <a:solidFill>
                <a:srgbClr val="C0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7" name="Rectangle 129"/>
              <p:cNvSpPr>
                <a:spLocks noChangeArrowheads="1"/>
              </p:cNvSpPr>
              <p:nvPr/>
            </p:nvSpPr>
            <p:spPr bwMode="auto">
              <a:xfrm>
                <a:off x="1451" y="3458"/>
                <a:ext cx="319" cy="152"/>
              </a:xfrm>
              <a:prstGeom prst="rect">
                <a:avLst/>
              </a:prstGeom>
              <a:solidFill>
                <a:srgbClr val="5A6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8" name="Rectangle 130"/>
              <p:cNvSpPr>
                <a:spLocks noChangeArrowheads="1"/>
              </p:cNvSpPr>
              <p:nvPr/>
            </p:nvSpPr>
            <p:spPr bwMode="auto">
              <a:xfrm>
                <a:off x="1444" y="3451"/>
                <a:ext cx="319" cy="153"/>
              </a:xfrm>
              <a:prstGeom prst="rect">
                <a:avLst/>
              </a:prstGeom>
              <a:solidFill>
                <a:srgbClr val="96B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15" name="Rectangle 131"/>
            <p:cNvSpPr>
              <a:spLocks noChangeArrowheads="1"/>
            </p:cNvSpPr>
            <p:nvPr/>
          </p:nvSpPr>
          <p:spPr bwMode="auto">
            <a:xfrm>
              <a:off x="1481" y="3474"/>
              <a:ext cx="23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FF0000"/>
                  </a:solidFill>
                  <a:latin typeface="+mn-ea"/>
                  <a:ea typeface="+mn-ea"/>
                </a:rPr>
                <a:t>1</a:t>
              </a:r>
              <a:r>
                <a:rPr lang="ko-KR" altLang="en-US" sz="1200" b="1" dirty="0">
                  <a:solidFill>
                    <a:srgbClr val="FF0000"/>
                  </a:solidFill>
                  <a:latin typeface="+mn-ea"/>
                  <a:ea typeface="+mn-ea"/>
                </a:rPr>
                <a:t>단계</a:t>
              </a:r>
              <a:endParaRPr lang="en-US" altLang="ko-KR" sz="12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216" name="Group 135"/>
            <p:cNvGrpSpPr>
              <a:grpSpLocks/>
            </p:cNvGrpSpPr>
            <p:nvPr/>
          </p:nvGrpSpPr>
          <p:grpSpPr bwMode="auto">
            <a:xfrm>
              <a:off x="1437" y="3819"/>
              <a:ext cx="333" cy="166"/>
              <a:chOff x="1437" y="3819"/>
              <a:chExt cx="333" cy="166"/>
            </a:xfrm>
          </p:grpSpPr>
          <p:sp>
            <p:nvSpPr>
              <p:cNvPr id="223" name="Rectangle 136"/>
              <p:cNvSpPr>
                <a:spLocks noChangeArrowheads="1"/>
              </p:cNvSpPr>
              <p:nvPr/>
            </p:nvSpPr>
            <p:spPr bwMode="auto">
              <a:xfrm>
                <a:off x="1437" y="3819"/>
                <a:ext cx="318" cy="152"/>
              </a:xfrm>
              <a:prstGeom prst="rect">
                <a:avLst/>
              </a:prstGeom>
              <a:solidFill>
                <a:srgbClr val="C0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4" name="Rectangle 137"/>
              <p:cNvSpPr>
                <a:spLocks noChangeArrowheads="1"/>
              </p:cNvSpPr>
              <p:nvPr/>
            </p:nvSpPr>
            <p:spPr bwMode="auto">
              <a:xfrm>
                <a:off x="1451" y="3832"/>
                <a:ext cx="319" cy="153"/>
              </a:xfrm>
              <a:prstGeom prst="rect">
                <a:avLst/>
              </a:prstGeom>
              <a:solidFill>
                <a:srgbClr val="5A6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5" name="Rectangle 138"/>
              <p:cNvSpPr>
                <a:spLocks noChangeArrowheads="1"/>
              </p:cNvSpPr>
              <p:nvPr/>
            </p:nvSpPr>
            <p:spPr bwMode="auto">
              <a:xfrm>
                <a:off x="1444" y="3825"/>
                <a:ext cx="319" cy="153"/>
              </a:xfrm>
              <a:prstGeom prst="rect">
                <a:avLst/>
              </a:prstGeom>
              <a:solidFill>
                <a:srgbClr val="96B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17" name="Rectangle 139"/>
            <p:cNvSpPr>
              <a:spLocks noChangeArrowheads="1"/>
            </p:cNvSpPr>
            <p:nvPr/>
          </p:nvSpPr>
          <p:spPr bwMode="auto">
            <a:xfrm>
              <a:off x="1481" y="3848"/>
              <a:ext cx="23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FF0000"/>
                  </a:solidFill>
                  <a:latin typeface="+mn-ea"/>
                  <a:ea typeface="+mn-ea"/>
                </a:rPr>
                <a:t>2</a:t>
              </a:r>
              <a:r>
                <a:rPr lang="ko-KR" altLang="en-US" sz="1200" b="1" dirty="0">
                  <a:solidFill>
                    <a:srgbClr val="FF0000"/>
                  </a:solidFill>
                  <a:latin typeface="+mn-ea"/>
                  <a:ea typeface="+mn-ea"/>
                </a:rPr>
                <a:t>단계</a:t>
              </a:r>
              <a:endParaRPr lang="en-US" altLang="ko-KR" sz="12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grpSp>
          <p:nvGrpSpPr>
            <p:cNvPr id="218" name="Group 143"/>
            <p:cNvGrpSpPr>
              <a:grpSpLocks/>
            </p:cNvGrpSpPr>
            <p:nvPr/>
          </p:nvGrpSpPr>
          <p:grpSpPr bwMode="auto">
            <a:xfrm>
              <a:off x="1437" y="4183"/>
              <a:ext cx="333" cy="166"/>
              <a:chOff x="1437" y="4183"/>
              <a:chExt cx="333" cy="166"/>
            </a:xfrm>
          </p:grpSpPr>
          <p:sp>
            <p:nvSpPr>
              <p:cNvPr id="220" name="Rectangle 144"/>
              <p:cNvSpPr>
                <a:spLocks noChangeArrowheads="1"/>
              </p:cNvSpPr>
              <p:nvPr/>
            </p:nvSpPr>
            <p:spPr bwMode="auto">
              <a:xfrm>
                <a:off x="1437" y="4183"/>
                <a:ext cx="318" cy="152"/>
              </a:xfrm>
              <a:prstGeom prst="rect">
                <a:avLst/>
              </a:prstGeom>
              <a:solidFill>
                <a:srgbClr val="C0D5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1" name="Rectangle 145"/>
              <p:cNvSpPr>
                <a:spLocks noChangeArrowheads="1"/>
              </p:cNvSpPr>
              <p:nvPr/>
            </p:nvSpPr>
            <p:spPr bwMode="auto">
              <a:xfrm>
                <a:off x="1451" y="4196"/>
                <a:ext cx="319" cy="153"/>
              </a:xfrm>
              <a:prstGeom prst="rect">
                <a:avLst/>
              </a:prstGeom>
              <a:solidFill>
                <a:srgbClr val="5A6F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22" name="Rectangle 146"/>
              <p:cNvSpPr>
                <a:spLocks noChangeArrowheads="1"/>
              </p:cNvSpPr>
              <p:nvPr/>
            </p:nvSpPr>
            <p:spPr bwMode="auto">
              <a:xfrm>
                <a:off x="1444" y="4190"/>
                <a:ext cx="319" cy="152"/>
              </a:xfrm>
              <a:prstGeom prst="rect">
                <a:avLst/>
              </a:prstGeom>
              <a:solidFill>
                <a:srgbClr val="96B9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219" name="Rectangle 147"/>
            <p:cNvSpPr>
              <a:spLocks noChangeArrowheads="1"/>
            </p:cNvSpPr>
            <p:nvPr/>
          </p:nvSpPr>
          <p:spPr bwMode="auto">
            <a:xfrm>
              <a:off x="1481" y="4212"/>
              <a:ext cx="23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lang="en-US" altLang="ko-KR" sz="1200" b="1" dirty="0">
                  <a:solidFill>
                    <a:srgbClr val="FF0000"/>
                  </a:solidFill>
                  <a:latin typeface="+mn-ea"/>
                  <a:ea typeface="+mn-ea"/>
                </a:rPr>
                <a:t>3</a:t>
              </a:r>
              <a:r>
                <a:rPr lang="ko-KR" altLang="en-US" sz="1200" b="1" dirty="0">
                  <a:solidFill>
                    <a:srgbClr val="FF0000"/>
                  </a:solidFill>
                  <a:latin typeface="+mn-ea"/>
                  <a:ea typeface="+mn-ea"/>
                </a:rPr>
                <a:t>단계</a:t>
              </a:r>
              <a:endParaRPr lang="en-US" altLang="ko-KR" sz="1200" b="1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55" name="직사각형 58"/>
          <p:cNvSpPr>
            <a:spLocks noChangeArrowheads="1"/>
          </p:cNvSpPr>
          <p:nvPr/>
        </p:nvSpPr>
        <p:spPr bwMode="auto">
          <a:xfrm>
            <a:off x="404813" y="3533775"/>
            <a:ext cx="6048375" cy="584358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325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488466" y="694469"/>
            <a:ext cx="125142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18.2. </a:t>
            </a:r>
            <a:r>
              <a:rPr lang="ko-KR" altLang="en-US" smtClean="0">
                <a:latin typeface="+mn-ea"/>
                <a:ea typeface="+mn-ea"/>
              </a:rPr>
              <a:t>유형별 장애 대책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85054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유형별 장애 대책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예시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4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18.2. </a:t>
            </a:r>
            <a:r>
              <a:rPr lang="ko-KR" altLang="en-US" sz="1600" dirty="0" smtClean="0">
                <a:latin typeface="+mn-ea"/>
                <a:ea typeface="+mn-ea"/>
              </a:rPr>
              <a:t>유형별 장애 대책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예상되는 장애요인을 유형별로 파악하고 그 대책을 수립하여 장애에 신속히 대처합니다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132" name="Group 209"/>
          <p:cNvGraphicFramePr>
            <a:graphicFrameLocks noGrp="1"/>
          </p:cNvGraphicFramePr>
          <p:nvPr>
            <p:extLst/>
          </p:nvPr>
        </p:nvGraphicFramePr>
        <p:xfrm>
          <a:off x="419327" y="2337116"/>
          <a:ext cx="5962423" cy="6935473"/>
        </p:xfrm>
        <a:graphic>
          <a:graphicData uri="http://schemas.openxmlformats.org/drawingml/2006/table">
            <a:tbl>
              <a:tblPr/>
              <a:tblGrid>
                <a:gridCol w="851562"/>
                <a:gridCol w="1350614"/>
                <a:gridCol w="3760247"/>
              </a:tblGrid>
              <a:tr h="349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유형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대책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79060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하드웨어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CPU,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메모리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I/O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고장발생 부품을 자동으로 감지하고 리부팅을 통해 장애가 발생한 부품을 격리 시킨 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재구성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온라인 상태에서 고장 난 부품 교체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루트 디스크 장애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루트 디스크를 교체하며 운영체제 재설치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운영체제 백업 테이프를 통한 복구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7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내부 디스크 장애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디스크 교체 후 백업 테이프에 의한 복구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전원공급장치 고장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 부품을 확인 후 교체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전산실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UPS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통해 시스템의 안정적 전원을 공급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7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성능저하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 성능관리를 통해 서버의 성능 및 상태를 감시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사전 점검을 통한 장애 예방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 및 예방 점검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246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spc="-15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소프트웨어</a:t>
                      </a:r>
                    </a:p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로그파일 이상 및</a:t>
                      </a:r>
                    </a:p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프로그램 손상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주기적 로그 파일 점검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정기적인 시스템 소프트웨어의 기능성 점검 변경관리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필요 시 소프트웨어 재 설치 또는 백업 테이프를 사용하여 복구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2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응용 소프트웨어</a:t>
                      </a:r>
                    </a:p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장애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정기적인 튜닝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프로그램 이관 전 성능 테스트 실시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 프로세스 오류에 대한 백업 프로그램 준비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10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베이스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프로세스 장애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혹은 서버 프로세스의 장애 복구는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기능으로 자동으로 진행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프로세스의 장애 시 로그파일을 분석하여 원인을 찾아 조치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2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디스크 장애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주기적인 백업을 철저히 실시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정기적인 성능 검사와 디스크 성능 검사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심각한 디스크 오류 시에는 백업 테이프를 통해 복구</a:t>
                      </a:r>
                    </a:p>
                  </a:txBody>
                  <a:tcPr marL="90012" marR="90012" marT="43959" marB="43959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비상 대책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18.</a:t>
            </a:r>
          </a:p>
        </p:txBody>
      </p: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6001427" y="466868"/>
            <a:ext cx="73846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18. </a:t>
            </a:r>
            <a:r>
              <a:rPr lang="ko-KR" altLang="en-US" dirty="0">
                <a:latin typeface="+mn-ea"/>
                <a:ea typeface="+mn-ea"/>
              </a:rPr>
              <a:t>비상 대책</a:t>
            </a:r>
          </a:p>
        </p:txBody>
      </p:sp>
    </p:spTree>
    <p:extLst>
      <p:ext uri="{BB962C8B-B14F-4D97-AF65-F5344CB8AC3E}">
        <p14:creationId xmlns:p14="http://schemas.microsoft.com/office/powerpoint/2010/main" val="16941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926087" y="694469"/>
            <a:ext cx="81380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18.3 </a:t>
            </a:r>
            <a:r>
              <a:rPr lang="ko-KR" altLang="en-US" smtClean="0">
                <a:latin typeface="+mn-ea"/>
                <a:ea typeface="+mn-ea"/>
              </a:rPr>
              <a:t>백업 체계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9264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백업 및 복구관리 프로세스 </a:t>
              </a:r>
              <a:r>
                <a:rPr lang="en-US" altLang="ko-KR" sz="1100" dirty="0">
                  <a:latin typeface="+mn-ea"/>
                </a:rPr>
                <a:t>[ </a:t>
              </a:r>
              <a:r>
                <a:rPr lang="ko-KR" altLang="en-US" sz="1100" dirty="0">
                  <a:latin typeface="+mn-ea"/>
                </a:rPr>
                <a:t>예시 </a:t>
              </a:r>
              <a:r>
                <a:rPr lang="en-US" altLang="ko-KR" sz="1100" dirty="0">
                  <a:latin typeface="+mn-ea"/>
                </a:rPr>
                <a:t>]</a:t>
              </a:r>
            </a:p>
          </p:txBody>
        </p:sp>
      </p:grp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18.3. </a:t>
            </a:r>
            <a:r>
              <a:rPr lang="ko-KR" altLang="en-US" sz="1600" dirty="0" smtClean="0">
                <a:latin typeface="+mn-ea"/>
                <a:ea typeface="+mn-ea"/>
              </a:rPr>
              <a:t>백업 체계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운영환경의 데이터파일의 손실에 대비하여 백업관리 대상을 선정하고 백업 정책에 따라 데이터를 저장하며 장애 발생 시 백업 데이터를 통해 신속하게 복구하여 시스템의 피해를 최소화하도록 백업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/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복구관리를 수행합니다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6" name="직사각형 58"/>
          <p:cNvSpPr>
            <a:spLocks noChangeArrowheads="1"/>
          </p:cNvSpPr>
          <p:nvPr/>
        </p:nvSpPr>
        <p:spPr bwMode="auto">
          <a:xfrm>
            <a:off x="404813" y="2422914"/>
            <a:ext cx="6048375" cy="695444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 rot="16200000">
            <a:off x="1084263" y="5578881"/>
            <a:ext cx="5970588" cy="7762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94 w 21600"/>
              <a:gd name="T13" fmla="*/ 2994 h 21600"/>
              <a:gd name="T14" fmla="*/ 18606 w 21600"/>
              <a:gd name="T15" fmla="*/ 186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388" y="21600"/>
                </a:lnTo>
                <a:lnTo>
                  <a:pt x="192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631825" y="3088888"/>
            <a:ext cx="3086100" cy="5954712"/>
          </a:xfrm>
          <a:prstGeom prst="roundRect">
            <a:avLst>
              <a:gd name="adj" fmla="val 2968"/>
            </a:avLst>
          </a:prstGeom>
          <a:solidFill>
            <a:schemeClr val="bg1"/>
          </a:solidFill>
          <a:ln w="25400" algn="ctr">
            <a:solidFill>
              <a:srgbClr val="2C78A6"/>
            </a:solidFill>
            <a:round/>
            <a:headEnd/>
            <a:tailEnd/>
          </a:ln>
          <a:effectLst>
            <a:outerShdw dist="127000" dir="16200000" algn="ctr" rotWithShape="0">
              <a:srgbClr val="3E7AAC"/>
            </a:outerShdw>
          </a:effec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/>
            <a:endParaRPr lang="ko-KR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9" name="AutoShape 18"/>
          <p:cNvSpPr>
            <a:spLocks/>
          </p:cNvSpPr>
          <p:nvPr/>
        </p:nvSpPr>
        <p:spPr bwMode="auto">
          <a:xfrm rot="5400000">
            <a:off x="2006600" y="1815713"/>
            <a:ext cx="339725" cy="2190750"/>
          </a:xfrm>
          <a:prstGeom prst="leftBracket">
            <a:avLst>
              <a:gd name="adj" fmla="val 72905"/>
            </a:avLst>
          </a:prstGeom>
          <a:gradFill rotWithShape="1">
            <a:gsLst>
              <a:gs pos="0">
                <a:srgbClr val="4A8ABE"/>
              </a:gs>
              <a:gs pos="100000">
                <a:srgbClr val="2C567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3366"/>
              </a:solidFill>
              <a:latin typeface="+mn-ea"/>
              <a:ea typeface="+mn-ea"/>
            </a:endParaRPr>
          </a:p>
        </p:txBody>
      </p:sp>
      <p:sp>
        <p:nvSpPr>
          <p:cNvPr id="28" name="AutoShape 19"/>
          <p:cNvSpPr>
            <a:spLocks/>
          </p:cNvSpPr>
          <p:nvPr/>
        </p:nvSpPr>
        <p:spPr bwMode="auto">
          <a:xfrm rot="5400000">
            <a:off x="2016919" y="1924457"/>
            <a:ext cx="319087" cy="1993900"/>
          </a:xfrm>
          <a:prstGeom prst="leftBracket">
            <a:avLst>
              <a:gd name="adj" fmla="val 68476"/>
            </a:avLst>
          </a:prstGeom>
          <a:gradFill rotWithShape="1">
            <a:gsLst>
              <a:gs pos="0">
                <a:srgbClr val="FFFFFF"/>
              </a:gs>
              <a:gs pos="100000">
                <a:srgbClr val="D5E7EF"/>
              </a:gs>
            </a:gsLst>
            <a:lin ang="0" scaled="1"/>
          </a:gradFill>
          <a:ln w="19050">
            <a:solidFill>
              <a:srgbClr val="2C78A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1200" dirty="0">
              <a:solidFill>
                <a:srgbClr val="003366"/>
              </a:solidFill>
              <a:latin typeface="+mn-ea"/>
              <a:ea typeface="+mn-ea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1665288" y="2841238"/>
            <a:ext cx="1047750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000000"/>
              </a:buClr>
              <a:buSzPct val="80000"/>
            </a:pPr>
            <a:r>
              <a:rPr kumimoji="0" lang="ko-KR" altLang="en-US" sz="1200" b="1" dirty="0">
                <a:solidFill>
                  <a:srgbClr val="003366"/>
                </a:solidFill>
                <a:latin typeface="+mn-ea"/>
                <a:ea typeface="+mn-ea"/>
              </a:rPr>
              <a:t>백업 및 복구관리 프로세스</a:t>
            </a:r>
          </a:p>
        </p:txBody>
      </p:sp>
      <p:sp>
        <p:nvSpPr>
          <p:cNvPr id="30" name="AutoShape 21"/>
          <p:cNvSpPr>
            <a:spLocks noChangeArrowheads="1"/>
          </p:cNvSpPr>
          <p:nvPr/>
        </p:nvSpPr>
        <p:spPr bwMode="auto">
          <a:xfrm>
            <a:off x="4041775" y="3412738"/>
            <a:ext cx="2271713" cy="5262562"/>
          </a:xfrm>
          <a:prstGeom prst="roundRect">
            <a:avLst>
              <a:gd name="adj" fmla="val 4282"/>
            </a:avLst>
          </a:prstGeom>
          <a:solidFill>
            <a:srgbClr val="FFFFFF"/>
          </a:solidFill>
          <a:ln w="25400" algn="ctr">
            <a:solidFill>
              <a:srgbClr val="72B1D8"/>
            </a:solidFill>
            <a:round/>
            <a:headEnd/>
            <a:tailEnd/>
          </a:ln>
          <a:effectLst>
            <a:outerShdw dist="139700" dir="16200000" algn="ctr" rotWithShape="0">
              <a:srgbClr val="80B9DC"/>
            </a:outerShdw>
          </a:effec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r"/>
            <a:endParaRPr kumimoji="0" lang="ko-KR" altLang="en-US" sz="9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grpSp>
        <p:nvGrpSpPr>
          <p:cNvPr id="31" name="Group 22"/>
          <p:cNvGrpSpPr>
            <a:grpSpLocks/>
          </p:cNvGrpSpPr>
          <p:nvPr/>
        </p:nvGrpSpPr>
        <p:grpSpPr bwMode="auto">
          <a:xfrm>
            <a:off x="4092575" y="3623875"/>
            <a:ext cx="2141538" cy="1403350"/>
            <a:chOff x="-1903" y="5677"/>
            <a:chExt cx="1298" cy="329"/>
          </a:xfrm>
        </p:grpSpPr>
        <p:sp>
          <p:nvSpPr>
            <p:cNvPr id="32" name="AutoShape 23"/>
            <p:cNvSpPr>
              <a:spLocks noChangeArrowheads="1"/>
            </p:cNvSpPr>
            <p:nvPr/>
          </p:nvSpPr>
          <p:spPr bwMode="auto">
            <a:xfrm>
              <a:off x="-1864" y="5677"/>
              <a:ext cx="1244" cy="329"/>
            </a:xfrm>
            <a:prstGeom prst="roundRect">
              <a:avLst>
                <a:gd name="adj" fmla="val 16667"/>
              </a:avLst>
            </a:prstGeom>
            <a:solidFill>
              <a:srgbClr val="B5D5EB"/>
            </a:solidFill>
            <a:ln w="9525" algn="ctr">
              <a:solidFill>
                <a:srgbClr val="67ABE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Freeform 24"/>
            <p:cNvSpPr>
              <a:spLocks/>
            </p:cNvSpPr>
            <p:nvPr/>
          </p:nvSpPr>
          <p:spPr bwMode="auto">
            <a:xfrm>
              <a:off x="-1903" y="5818"/>
              <a:ext cx="1298" cy="181"/>
            </a:xfrm>
            <a:custGeom>
              <a:avLst/>
              <a:gdLst>
                <a:gd name="T0" fmla="*/ 2 w 1688"/>
                <a:gd name="T1" fmla="*/ 0 h 426"/>
                <a:gd name="T2" fmla="*/ 2 w 1688"/>
                <a:gd name="T3" fmla="*/ 0 h 426"/>
                <a:gd name="T4" fmla="*/ 2 w 1688"/>
                <a:gd name="T5" fmla="*/ 0 h 426"/>
                <a:gd name="T6" fmla="*/ 2 w 1688"/>
                <a:gd name="T7" fmla="*/ 0 h 426"/>
                <a:gd name="T8" fmla="*/ 2 w 168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8"/>
                <a:gd name="T16" fmla="*/ 0 h 426"/>
                <a:gd name="T17" fmla="*/ 1688 w 168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8" h="426">
                  <a:moveTo>
                    <a:pt x="196" y="418"/>
                  </a:moveTo>
                  <a:cubicBezTo>
                    <a:pt x="392" y="418"/>
                    <a:pt x="1267" y="426"/>
                    <a:pt x="1534" y="415"/>
                  </a:cubicBezTo>
                  <a:cubicBezTo>
                    <a:pt x="1688" y="415"/>
                    <a:pt x="1649" y="204"/>
                    <a:pt x="1534" y="79"/>
                  </a:cubicBezTo>
                  <a:cubicBezTo>
                    <a:pt x="1284" y="24"/>
                    <a:pt x="426" y="0"/>
                    <a:pt x="178" y="55"/>
                  </a:cubicBezTo>
                  <a:cubicBezTo>
                    <a:pt x="117" y="139"/>
                    <a:pt x="0" y="418"/>
                    <a:pt x="196" y="418"/>
                  </a:cubicBezTo>
                  <a:close/>
                </a:path>
              </a:pathLst>
            </a:custGeom>
            <a:gradFill rotWithShape="1">
              <a:gsLst>
                <a:gs pos="0">
                  <a:srgbClr val="B5D5EB"/>
                </a:gs>
                <a:gs pos="100000">
                  <a:srgbClr val="E9F2F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34" name="AutoShape 25"/>
            <p:cNvSpPr>
              <a:spLocks noChangeArrowheads="1"/>
            </p:cNvSpPr>
            <p:nvPr/>
          </p:nvSpPr>
          <p:spPr bwMode="auto">
            <a:xfrm>
              <a:off x="-1830" y="5685"/>
              <a:ext cx="11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F2F9"/>
                </a:gs>
                <a:gs pos="100000">
                  <a:srgbClr val="B5D5E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4141788" y="3649275"/>
            <a:ext cx="20431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266700" indent="-87313"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5725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백업관리 대상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시스템 파일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어플리케이션 실행 파일 및 구성파일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DB data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파일 등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개발소스 및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Library, Log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파일</a:t>
            </a:r>
          </a:p>
        </p:txBody>
      </p:sp>
      <p:grpSp>
        <p:nvGrpSpPr>
          <p:cNvPr id="36" name="Group 27"/>
          <p:cNvGrpSpPr>
            <a:grpSpLocks/>
          </p:cNvGrpSpPr>
          <p:nvPr/>
        </p:nvGrpSpPr>
        <p:grpSpPr bwMode="auto">
          <a:xfrm>
            <a:off x="4092575" y="5311388"/>
            <a:ext cx="2141538" cy="1406525"/>
            <a:chOff x="-1903" y="5677"/>
            <a:chExt cx="1298" cy="329"/>
          </a:xfrm>
        </p:grpSpPr>
        <p:sp>
          <p:nvSpPr>
            <p:cNvPr id="37" name="AutoShape 28"/>
            <p:cNvSpPr>
              <a:spLocks noChangeArrowheads="1"/>
            </p:cNvSpPr>
            <p:nvPr/>
          </p:nvSpPr>
          <p:spPr bwMode="auto">
            <a:xfrm>
              <a:off x="-1864" y="5677"/>
              <a:ext cx="1244" cy="329"/>
            </a:xfrm>
            <a:prstGeom prst="roundRect">
              <a:avLst>
                <a:gd name="adj" fmla="val 16667"/>
              </a:avLst>
            </a:prstGeom>
            <a:solidFill>
              <a:srgbClr val="B5D5EB"/>
            </a:solidFill>
            <a:ln w="9525" algn="ctr">
              <a:solidFill>
                <a:srgbClr val="67ABE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38" name="Freeform 29"/>
            <p:cNvSpPr>
              <a:spLocks/>
            </p:cNvSpPr>
            <p:nvPr/>
          </p:nvSpPr>
          <p:spPr bwMode="auto">
            <a:xfrm>
              <a:off x="-1903" y="5818"/>
              <a:ext cx="1298" cy="181"/>
            </a:xfrm>
            <a:custGeom>
              <a:avLst/>
              <a:gdLst>
                <a:gd name="T0" fmla="*/ 2 w 1688"/>
                <a:gd name="T1" fmla="*/ 0 h 426"/>
                <a:gd name="T2" fmla="*/ 2 w 1688"/>
                <a:gd name="T3" fmla="*/ 0 h 426"/>
                <a:gd name="T4" fmla="*/ 2 w 1688"/>
                <a:gd name="T5" fmla="*/ 0 h 426"/>
                <a:gd name="T6" fmla="*/ 2 w 1688"/>
                <a:gd name="T7" fmla="*/ 0 h 426"/>
                <a:gd name="T8" fmla="*/ 2 w 168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8"/>
                <a:gd name="T16" fmla="*/ 0 h 426"/>
                <a:gd name="T17" fmla="*/ 1688 w 168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8" h="426">
                  <a:moveTo>
                    <a:pt x="196" y="418"/>
                  </a:moveTo>
                  <a:cubicBezTo>
                    <a:pt x="392" y="418"/>
                    <a:pt x="1267" y="426"/>
                    <a:pt x="1534" y="415"/>
                  </a:cubicBezTo>
                  <a:cubicBezTo>
                    <a:pt x="1688" y="415"/>
                    <a:pt x="1649" y="204"/>
                    <a:pt x="1534" y="79"/>
                  </a:cubicBezTo>
                  <a:cubicBezTo>
                    <a:pt x="1284" y="24"/>
                    <a:pt x="426" y="0"/>
                    <a:pt x="178" y="55"/>
                  </a:cubicBezTo>
                  <a:cubicBezTo>
                    <a:pt x="117" y="139"/>
                    <a:pt x="0" y="418"/>
                    <a:pt x="196" y="418"/>
                  </a:cubicBezTo>
                  <a:close/>
                </a:path>
              </a:pathLst>
            </a:custGeom>
            <a:gradFill rotWithShape="1">
              <a:gsLst>
                <a:gs pos="0">
                  <a:srgbClr val="B5D5EB"/>
                </a:gs>
                <a:gs pos="100000">
                  <a:srgbClr val="E9F2F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39" name="AutoShape 30"/>
            <p:cNvSpPr>
              <a:spLocks noChangeArrowheads="1"/>
            </p:cNvSpPr>
            <p:nvPr/>
          </p:nvSpPr>
          <p:spPr bwMode="auto">
            <a:xfrm>
              <a:off x="-1830" y="5685"/>
              <a:ext cx="11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F2F9"/>
                </a:gs>
                <a:gs pos="100000">
                  <a:srgbClr val="B5D5E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4116388" y="5381238"/>
            <a:ext cx="2095500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266700" indent="-87313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백업주기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대상별 일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주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월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연단위 백업 수행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Incremental, Full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백업 정의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하드웨어 및 소프트웨어의 변경이 있을 경우 사전 백업 수행</a:t>
            </a:r>
          </a:p>
        </p:txBody>
      </p:sp>
      <p:grpSp>
        <p:nvGrpSpPr>
          <p:cNvPr id="41" name="Group 32"/>
          <p:cNvGrpSpPr>
            <a:grpSpLocks/>
          </p:cNvGrpSpPr>
          <p:nvPr/>
        </p:nvGrpSpPr>
        <p:grpSpPr bwMode="auto">
          <a:xfrm>
            <a:off x="4092575" y="6992550"/>
            <a:ext cx="2141538" cy="1408113"/>
            <a:chOff x="-1903" y="5677"/>
            <a:chExt cx="1298" cy="329"/>
          </a:xfrm>
        </p:grpSpPr>
        <p:sp>
          <p:nvSpPr>
            <p:cNvPr id="42" name="AutoShape 33"/>
            <p:cNvSpPr>
              <a:spLocks noChangeArrowheads="1"/>
            </p:cNvSpPr>
            <p:nvPr/>
          </p:nvSpPr>
          <p:spPr bwMode="auto">
            <a:xfrm>
              <a:off x="-1864" y="5677"/>
              <a:ext cx="1244" cy="329"/>
            </a:xfrm>
            <a:prstGeom prst="roundRect">
              <a:avLst>
                <a:gd name="adj" fmla="val 16667"/>
              </a:avLst>
            </a:prstGeom>
            <a:solidFill>
              <a:srgbClr val="B5D5EB"/>
            </a:solidFill>
            <a:ln w="9525" algn="ctr">
              <a:solidFill>
                <a:srgbClr val="67ABE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43" name="Freeform 34"/>
            <p:cNvSpPr>
              <a:spLocks/>
            </p:cNvSpPr>
            <p:nvPr/>
          </p:nvSpPr>
          <p:spPr bwMode="auto">
            <a:xfrm>
              <a:off x="-1903" y="5818"/>
              <a:ext cx="1298" cy="181"/>
            </a:xfrm>
            <a:custGeom>
              <a:avLst/>
              <a:gdLst>
                <a:gd name="T0" fmla="*/ 2 w 1688"/>
                <a:gd name="T1" fmla="*/ 0 h 426"/>
                <a:gd name="T2" fmla="*/ 2 w 1688"/>
                <a:gd name="T3" fmla="*/ 0 h 426"/>
                <a:gd name="T4" fmla="*/ 2 w 1688"/>
                <a:gd name="T5" fmla="*/ 0 h 426"/>
                <a:gd name="T6" fmla="*/ 2 w 1688"/>
                <a:gd name="T7" fmla="*/ 0 h 426"/>
                <a:gd name="T8" fmla="*/ 2 w 168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8"/>
                <a:gd name="T16" fmla="*/ 0 h 426"/>
                <a:gd name="T17" fmla="*/ 1688 w 168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8" h="426">
                  <a:moveTo>
                    <a:pt x="196" y="418"/>
                  </a:moveTo>
                  <a:cubicBezTo>
                    <a:pt x="392" y="418"/>
                    <a:pt x="1267" y="426"/>
                    <a:pt x="1534" y="415"/>
                  </a:cubicBezTo>
                  <a:cubicBezTo>
                    <a:pt x="1688" y="415"/>
                    <a:pt x="1649" y="204"/>
                    <a:pt x="1534" y="79"/>
                  </a:cubicBezTo>
                  <a:cubicBezTo>
                    <a:pt x="1284" y="24"/>
                    <a:pt x="426" y="0"/>
                    <a:pt x="178" y="55"/>
                  </a:cubicBezTo>
                  <a:cubicBezTo>
                    <a:pt x="117" y="139"/>
                    <a:pt x="0" y="418"/>
                    <a:pt x="196" y="418"/>
                  </a:cubicBezTo>
                  <a:close/>
                </a:path>
              </a:pathLst>
            </a:custGeom>
            <a:gradFill rotWithShape="1">
              <a:gsLst>
                <a:gs pos="0">
                  <a:srgbClr val="B5D5EB"/>
                </a:gs>
                <a:gs pos="100000">
                  <a:srgbClr val="E9F2F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44" name="AutoShape 35"/>
            <p:cNvSpPr>
              <a:spLocks noChangeArrowheads="1"/>
            </p:cNvSpPr>
            <p:nvPr/>
          </p:nvSpPr>
          <p:spPr bwMode="auto">
            <a:xfrm>
              <a:off x="-1830" y="5685"/>
              <a:ext cx="11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F2F9"/>
                </a:gs>
                <a:gs pos="100000">
                  <a:srgbClr val="B5D5E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5" name="Text Box 36"/>
          <p:cNvSpPr txBox="1">
            <a:spLocks noChangeArrowheads="1"/>
          </p:cNvSpPr>
          <p:nvPr/>
        </p:nvSpPr>
        <p:spPr bwMode="auto">
          <a:xfrm>
            <a:off x="4125913" y="7076688"/>
            <a:ext cx="20828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179388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Blip>
                <a:blip r:embed="rId2"/>
              </a:buBlip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백업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복구절차검증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정기적으로 백업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복구 절차 </a:t>
            </a:r>
            <a:b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모의  시험</a:t>
            </a:r>
          </a:p>
          <a:p>
            <a:pPr lvl="1" eaLnBrk="1" hangingPunct="1">
              <a:spcBef>
                <a:spcPct val="30000"/>
              </a:spcBef>
              <a:buSzPct val="80000"/>
              <a:buFontTx/>
              <a:buChar char="•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선별된 대상을 기준으로</a:t>
            </a:r>
            <a:b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  복구우선순위 결정</a:t>
            </a:r>
          </a:p>
        </p:txBody>
      </p:sp>
      <p:cxnSp>
        <p:nvCxnSpPr>
          <p:cNvPr id="46" name="AutoShape 37"/>
          <p:cNvCxnSpPr>
            <a:cxnSpLocks noChangeShapeType="1"/>
            <a:stCxn id="61" idx="2"/>
            <a:endCxn id="69" idx="0"/>
          </p:cNvCxnSpPr>
          <p:nvPr/>
        </p:nvCxnSpPr>
        <p:spPr bwMode="auto">
          <a:xfrm>
            <a:off x="1190625" y="4238238"/>
            <a:ext cx="0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38"/>
          <p:cNvCxnSpPr>
            <a:cxnSpLocks noChangeShapeType="1"/>
            <a:stCxn id="62" idx="2"/>
            <a:endCxn id="63" idx="0"/>
          </p:cNvCxnSpPr>
          <p:nvPr/>
        </p:nvCxnSpPr>
        <p:spPr bwMode="auto">
          <a:xfrm>
            <a:off x="1190625" y="6208325"/>
            <a:ext cx="0" cy="796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39"/>
          <p:cNvCxnSpPr>
            <a:cxnSpLocks noChangeShapeType="1"/>
            <a:stCxn id="64" idx="2"/>
            <a:endCxn id="65" idx="0"/>
          </p:cNvCxnSpPr>
          <p:nvPr/>
        </p:nvCxnSpPr>
        <p:spPr bwMode="auto">
          <a:xfrm>
            <a:off x="2671763" y="4238238"/>
            <a:ext cx="0" cy="292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40"/>
          <p:cNvCxnSpPr>
            <a:cxnSpLocks noChangeShapeType="1"/>
            <a:stCxn id="67" idx="2"/>
            <a:endCxn id="68" idx="0"/>
          </p:cNvCxnSpPr>
          <p:nvPr/>
        </p:nvCxnSpPr>
        <p:spPr bwMode="auto">
          <a:xfrm>
            <a:off x="2671763" y="7059225"/>
            <a:ext cx="0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1"/>
          <p:cNvCxnSpPr>
            <a:cxnSpLocks noChangeShapeType="1"/>
            <a:stCxn id="68" idx="2"/>
            <a:endCxn id="66" idx="0"/>
          </p:cNvCxnSpPr>
          <p:nvPr/>
        </p:nvCxnSpPr>
        <p:spPr bwMode="auto">
          <a:xfrm>
            <a:off x="2671763" y="807840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42"/>
          <p:cNvCxnSpPr>
            <a:cxnSpLocks noChangeShapeType="1"/>
            <a:stCxn id="63" idx="3"/>
            <a:endCxn id="62" idx="3"/>
          </p:cNvCxnSpPr>
          <p:nvPr/>
        </p:nvCxnSpPr>
        <p:spPr bwMode="auto">
          <a:xfrm flipH="1" flipV="1">
            <a:off x="1625600" y="5967025"/>
            <a:ext cx="47625" cy="1363663"/>
          </a:xfrm>
          <a:prstGeom prst="bentConnector3">
            <a:avLst>
              <a:gd name="adj1" fmla="val -47666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43"/>
          <p:cNvCxnSpPr>
            <a:cxnSpLocks noChangeShapeType="1"/>
            <a:stCxn id="68" idx="3"/>
            <a:endCxn id="70" idx="3"/>
          </p:cNvCxnSpPr>
          <p:nvPr/>
        </p:nvCxnSpPr>
        <p:spPr bwMode="auto">
          <a:xfrm flipH="1" flipV="1">
            <a:off x="3100388" y="5463788"/>
            <a:ext cx="39687" cy="2303462"/>
          </a:xfrm>
          <a:prstGeom prst="bentConnector3">
            <a:avLst>
              <a:gd name="adj1" fmla="val -576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 Box 44"/>
          <p:cNvSpPr txBox="1">
            <a:spLocks noChangeArrowheads="1"/>
          </p:cNvSpPr>
          <p:nvPr/>
        </p:nvSpPr>
        <p:spPr bwMode="auto">
          <a:xfrm>
            <a:off x="3098362" y="6467088"/>
            <a:ext cx="550151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rgbClr val="000000"/>
              </a:buClr>
              <a:buSzPct val="80000"/>
              <a:buFont typeface="나눔바른고딕"/>
              <a:buNone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복구실패</a:t>
            </a:r>
          </a:p>
        </p:txBody>
      </p:sp>
      <p:cxnSp>
        <p:nvCxnSpPr>
          <p:cNvPr id="54" name="AutoShape 45"/>
          <p:cNvCxnSpPr>
            <a:cxnSpLocks noChangeShapeType="1"/>
            <a:stCxn id="65" idx="2"/>
            <a:endCxn id="70" idx="0"/>
          </p:cNvCxnSpPr>
          <p:nvPr/>
        </p:nvCxnSpPr>
        <p:spPr bwMode="auto">
          <a:xfrm>
            <a:off x="2671763" y="5016113"/>
            <a:ext cx="0" cy="204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46"/>
          <p:cNvCxnSpPr>
            <a:cxnSpLocks noChangeShapeType="1"/>
            <a:stCxn id="70" idx="2"/>
            <a:endCxn id="71" idx="0"/>
          </p:cNvCxnSpPr>
          <p:nvPr/>
        </p:nvCxnSpPr>
        <p:spPr bwMode="auto">
          <a:xfrm>
            <a:off x="2671763" y="5708263"/>
            <a:ext cx="0" cy="188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47"/>
          <p:cNvCxnSpPr>
            <a:cxnSpLocks noChangeShapeType="1"/>
            <a:stCxn id="71" idx="2"/>
            <a:endCxn id="67" idx="0"/>
          </p:cNvCxnSpPr>
          <p:nvPr/>
        </p:nvCxnSpPr>
        <p:spPr bwMode="auto">
          <a:xfrm>
            <a:off x="2671763" y="6381363"/>
            <a:ext cx="0" cy="188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48"/>
          <p:cNvCxnSpPr>
            <a:cxnSpLocks noChangeShapeType="1"/>
            <a:stCxn id="69" idx="2"/>
            <a:endCxn id="62" idx="0"/>
          </p:cNvCxnSpPr>
          <p:nvPr/>
        </p:nvCxnSpPr>
        <p:spPr bwMode="auto">
          <a:xfrm>
            <a:off x="1190625" y="5273288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49"/>
          <p:cNvSpPr txBox="1">
            <a:spLocks noChangeArrowheads="1"/>
          </p:cNvSpPr>
          <p:nvPr/>
        </p:nvSpPr>
        <p:spPr bwMode="auto">
          <a:xfrm>
            <a:off x="1190187" y="7851388"/>
            <a:ext cx="550151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rgbClr val="000000"/>
              </a:buClr>
              <a:buSzPct val="80000"/>
              <a:buFont typeface="나눔바른고딕"/>
              <a:buNone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백업성공</a:t>
            </a:r>
          </a:p>
        </p:txBody>
      </p:sp>
      <p:sp>
        <p:nvSpPr>
          <p:cNvPr id="60" name="Text Box 50"/>
          <p:cNvSpPr txBox="1">
            <a:spLocks noChangeArrowheads="1"/>
          </p:cNvSpPr>
          <p:nvPr/>
        </p:nvSpPr>
        <p:spPr bwMode="auto">
          <a:xfrm>
            <a:off x="1615637" y="6468675"/>
            <a:ext cx="550151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rgbClr val="000000"/>
              </a:buClr>
              <a:buSzPct val="80000"/>
              <a:buFont typeface="나눔바른고딕"/>
              <a:buNone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백업실패</a:t>
            </a:r>
          </a:p>
        </p:txBody>
      </p:sp>
      <p:sp>
        <p:nvSpPr>
          <p:cNvPr id="61" name="Rectangle 51" descr="00"/>
          <p:cNvSpPr>
            <a:spLocks noChangeArrowheads="1"/>
          </p:cNvSpPr>
          <p:nvPr/>
        </p:nvSpPr>
        <p:spPr bwMode="auto">
          <a:xfrm>
            <a:off x="754063" y="3752463"/>
            <a:ext cx="871537" cy="4857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백업 정책 협의</a:t>
            </a:r>
            <a:r>
              <a:rPr lang="en-US" altLang="ko-KR" sz="900" dirty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결정</a:t>
            </a:r>
          </a:p>
        </p:txBody>
      </p:sp>
      <p:sp>
        <p:nvSpPr>
          <p:cNvPr id="62" name="Rectangle 52" descr="00"/>
          <p:cNvSpPr>
            <a:spLocks noChangeArrowheads="1"/>
          </p:cNvSpPr>
          <p:nvPr/>
        </p:nvSpPr>
        <p:spPr bwMode="auto">
          <a:xfrm>
            <a:off x="754063" y="5724138"/>
            <a:ext cx="871537" cy="4841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자동 백업</a:t>
            </a:r>
          </a:p>
        </p:txBody>
      </p:sp>
      <p:sp>
        <p:nvSpPr>
          <p:cNvPr id="63" name="AutoShape 53" descr="00"/>
          <p:cNvSpPr>
            <a:spLocks noChangeArrowheads="1"/>
          </p:cNvSpPr>
          <p:nvPr/>
        </p:nvSpPr>
        <p:spPr bwMode="auto">
          <a:xfrm>
            <a:off x="706438" y="7005250"/>
            <a:ext cx="966787" cy="647700"/>
          </a:xfrm>
          <a:prstGeom prst="flowChartDecision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 algn="ctr">
            <a:solidFill>
              <a:srgbClr val="2E5C8A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FFFFFF"/>
                </a:solidFill>
                <a:latin typeface="+mn-ea"/>
                <a:ea typeface="+mn-ea"/>
              </a:rPr>
              <a:t>백업</a:t>
            </a:r>
          </a:p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FFFFFF"/>
                </a:solidFill>
                <a:latin typeface="+mn-ea"/>
                <a:ea typeface="+mn-ea"/>
              </a:rPr>
              <a:t>상태</a:t>
            </a:r>
          </a:p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FFFFFF"/>
                </a:solidFill>
                <a:latin typeface="+mn-ea"/>
                <a:ea typeface="+mn-ea"/>
              </a:rPr>
              <a:t>확인</a:t>
            </a:r>
          </a:p>
        </p:txBody>
      </p:sp>
      <p:sp>
        <p:nvSpPr>
          <p:cNvPr id="64" name="Rectangle 54" descr="00"/>
          <p:cNvSpPr>
            <a:spLocks noChangeArrowheads="1"/>
          </p:cNvSpPr>
          <p:nvPr/>
        </p:nvSpPr>
        <p:spPr bwMode="auto">
          <a:xfrm>
            <a:off x="2243138" y="3752463"/>
            <a:ext cx="857250" cy="4857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장애발생</a:t>
            </a:r>
          </a:p>
        </p:txBody>
      </p:sp>
      <p:sp>
        <p:nvSpPr>
          <p:cNvPr id="65" name="Rectangle 55" descr="00"/>
          <p:cNvSpPr>
            <a:spLocks noChangeArrowheads="1"/>
          </p:cNvSpPr>
          <p:nvPr/>
        </p:nvSpPr>
        <p:spPr bwMode="auto">
          <a:xfrm>
            <a:off x="2243138" y="4530338"/>
            <a:ext cx="857250" cy="4857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비상연락</a:t>
            </a:r>
          </a:p>
        </p:txBody>
      </p:sp>
      <p:sp>
        <p:nvSpPr>
          <p:cNvPr id="66" name="Rectangle 56" descr="00"/>
          <p:cNvSpPr>
            <a:spLocks noChangeArrowheads="1"/>
          </p:cNvSpPr>
          <p:nvPr/>
        </p:nvSpPr>
        <p:spPr bwMode="auto">
          <a:xfrm>
            <a:off x="2243138" y="8421300"/>
            <a:ext cx="857250" cy="490538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결과확인</a:t>
            </a:r>
            <a:r>
              <a:rPr lang="en-US" altLang="ko-KR" sz="900" dirty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br>
              <a:rPr lang="en-US" altLang="ko-KR" sz="900" dirty="0">
                <a:solidFill>
                  <a:srgbClr val="003366"/>
                </a:solidFill>
                <a:latin typeface="+mn-ea"/>
                <a:ea typeface="+mn-ea"/>
              </a:rPr>
            </a:b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보고</a:t>
            </a:r>
            <a:r>
              <a:rPr lang="en-US" altLang="ko-KR" sz="900" dirty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기록</a:t>
            </a:r>
          </a:p>
        </p:txBody>
      </p:sp>
      <p:sp>
        <p:nvSpPr>
          <p:cNvPr id="67" name="Rectangle 57" descr="00"/>
          <p:cNvSpPr>
            <a:spLocks noChangeArrowheads="1"/>
          </p:cNvSpPr>
          <p:nvPr/>
        </p:nvSpPr>
        <p:spPr bwMode="auto">
          <a:xfrm>
            <a:off x="2243138" y="6570275"/>
            <a:ext cx="857250" cy="4889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복구대상데이터결정</a:t>
            </a:r>
          </a:p>
        </p:txBody>
      </p:sp>
      <p:sp>
        <p:nvSpPr>
          <p:cNvPr id="68" name="AutoShape 58" descr="00"/>
          <p:cNvSpPr>
            <a:spLocks noChangeArrowheads="1"/>
          </p:cNvSpPr>
          <p:nvPr/>
        </p:nvSpPr>
        <p:spPr bwMode="auto">
          <a:xfrm>
            <a:off x="2203450" y="7456100"/>
            <a:ext cx="936625" cy="622300"/>
          </a:xfrm>
          <a:prstGeom prst="flowChartDecision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 algn="ctr">
            <a:solidFill>
              <a:srgbClr val="2E5C8A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FFFFFF"/>
                </a:solidFill>
                <a:latin typeface="+mn-ea"/>
                <a:ea typeface="+mn-ea"/>
              </a:rPr>
              <a:t>복구 실시</a:t>
            </a:r>
          </a:p>
        </p:txBody>
      </p:sp>
      <p:sp>
        <p:nvSpPr>
          <p:cNvPr id="69" name="Rectangle 59" descr="00"/>
          <p:cNvSpPr>
            <a:spLocks noChangeArrowheads="1"/>
          </p:cNvSpPr>
          <p:nvPr/>
        </p:nvSpPr>
        <p:spPr bwMode="auto">
          <a:xfrm>
            <a:off x="754063" y="4789100"/>
            <a:ext cx="871537" cy="4841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백업 스케줄 설정</a:t>
            </a:r>
            <a:r>
              <a:rPr lang="en-US" altLang="ko-KR" sz="900" dirty="0">
                <a:solidFill>
                  <a:srgbClr val="003366"/>
                </a:solidFill>
                <a:latin typeface="+mn-ea"/>
                <a:ea typeface="+mn-ea"/>
              </a:rPr>
              <a:t>/</a:t>
            </a: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조정</a:t>
            </a:r>
          </a:p>
        </p:txBody>
      </p:sp>
      <p:sp>
        <p:nvSpPr>
          <p:cNvPr id="70" name="Rectangle 60" descr="00"/>
          <p:cNvSpPr>
            <a:spLocks noChangeArrowheads="1"/>
          </p:cNvSpPr>
          <p:nvPr/>
        </p:nvSpPr>
        <p:spPr bwMode="auto">
          <a:xfrm>
            <a:off x="2243138" y="5220900"/>
            <a:ext cx="857250" cy="4873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복구대상</a:t>
            </a:r>
            <a:b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</a:b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데이터결정</a:t>
            </a:r>
          </a:p>
        </p:txBody>
      </p:sp>
      <p:sp>
        <p:nvSpPr>
          <p:cNvPr id="71" name="Rectangle 61" descr="00"/>
          <p:cNvSpPr>
            <a:spLocks noChangeArrowheads="1"/>
          </p:cNvSpPr>
          <p:nvPr/>
        </p:nvSpPr>
        <p:spPr bwMode="auto">
          <a:xfrm>
            <a:off x="2243138" y="5897175"/>
            <a:ext cx="857250" cy="4841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데이터보유</a:t>
            </a:r>
            <a:b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</a:b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내역확인</a:t>
            </a:r>
          </a:p>
        </p:txBody>
      </p:sp>
      <p:sp>
        <p:nvSpPr>
          <p:cNvPr id="72" name="AutoShape 62"/>
          <p:cNvSpPr>
            <a:spLocks noChangeArrowheads="1"/>
          </p:cNvSpPr>
          <p:nvPr/>
        </p:nvSpPr>
        <p:spPr bwMode="auto">
          <a:xfrm flipV="1">
            <a:off x="800100" y="8332400"/>
            <a:ext cx="808038" cy="1444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3" name="Freeform 63"/>
          <p:cNvSpPr>
            <a:spLocks/>
          </p:cNvSpPr>
          <p:nvPr/>
        </p:nvSpPr>
        <p:spPr bwMode="auto">
          <a:xfrm>
            <a:off x="773113" y="8556238"/>
            <a:ext cx="850900" cy="319087"/>
          </a:xfrm>
          <a:custGeom>
            <a:avLst/>
            <a:gdLst>
              <a:gd name="T0" fmla="*/ 2147483646 w 1688"/>
              <a:gd name="T1" fmla="*/ 2147483646 h 426"/>
              <a:gd name="T2" fmla="*/ 2147483646 w 1688"/>
              <a:gd name="T3" fmla="*/ 2147483646 h 426"/>
              <a:gd name="T4" fmla="*/ 2147483646 w 1688"/>
              <a:gd name="T5" fmla="*/ 2147483646 h 426"/>
              <a:gd name="T6" fmla="*/ 2147483646 w 1688"/>
              <a:gd name="T7" fmla="*/ 2147483646 h 426"/>
              <a:gd name="T8" fmla="*/ 2147483646 w 1688"/>
              <a:gd name="T9" fmla="*/ 2147483646 h 4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8"/>
              <a:gd name="T16" fmla="*/ 0 h 426"/>
              <a:gd name="T17" fmla="*/ 1688 w 1688"/>
              <a:gd name="T18" fmla="*/ 426 h 4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8" h="426">
                <a:moveTo>
                  <a:pt x="196" y="418"/>
                </a:moveTo>
                <a:cubicBezTo>
                  <a:pt x="392" y="418"/>
                  <a:pt x="1267" y="426"/>
                  <a:pt x="1534" y="415"/>
                </a:cubicBezTo>
                <a:cubicBezTo>
                  <a:pt x="1688" y="415"/>
                  <a:pt x="1649" y="204"/>
                  <a:pt x="1534" y="79"/>
                </a:cubicBezTo>
                <a:cubicBezTo>
                  <a:pt x="1284" y="24"/>
                  <a:pt x="426" y="0"/>
                  <a:pt x="178" y="55"/>
                </a:cubicBezTo>
                <a:cubicBezTo>
                  <a:pt x="117" y="139"/>
                  <a:pt x="0" y="418"/>
                  <a:pt x="196" y="418"/>
                </a:cubicBez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74" name="Rectangle 64" descr="00"/>
          <p:cNvSpPr>
            <a:spLocks noChangeArrowheads="1"/>
          </p:cNvSpPr>
          <p:nvPr/>
        </p:nvSpPr>
        <p:spPr bwMode="auto">
          <a:xfrm>
            <a:off x="766763" y="8440350"/>
            <a:ext cx="871537" cy="471488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 algn="ctr">
            <a:solidFill>
              <a:srgbClr val="67ABE3"/>
            </a:solidFill>
            <a:miter lim="800000"/>
            <a:headEnd/>
            <a:tailEnd/>
          </a:ln>
        </p:spPr>
        <p:txBody>
          <a:bodyPr lIns="18000" rIns="18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solidFill>
                  <a:srgbClr val="003366"/>
                </a:solidFill>
                <a:latin typeface="+mn-ea"/>
                <a:ea typeface="+mn-ea"/>
              </a:rPr>
              <a:t>보관 프로세스 이행</a:t>
            </a:r>
          </a:p>
        </p:txBody>
      </p:sp>
      <p:sp>
        <p:nvSpPr>
          <p:cNvPr id="75" name="Text Box 65"/>
          <p:cNvSpPr txBox="1">
            <a:spLocks noChangeArrowheads="1"/>
          </p:cNvSpPr>
          <p:nvPr/>
        </p:nvSpPr>
        <p:spPr bwMode="auto">
          <a:xfrm>
            <a:off x="2666562" y="8078400"/>
            <a:ext cx="550151" cy="2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rgbClr val="000000"/>
              </a:buClr>
              <a:buSzPct val="80000"/>
              <a:buFont typeface="나눔바른고딕"/>
              <a:buNone/>
            </a:pPr>
            <a:r>
              <a:rPr lang="ko-KR" altLang="en-US" sz="800" dirty="0">
                <a:solidFill>
                  <a:srgbClr val="000000"/>
                </a:solidFill>
                <a:latin typeface="+mn-ea"/>
                <a:ea typeface="+mn-ea"/>
              </a:rPr>
              <a:t>복구완료</a:t>
            </a:r>
          </a:p>
        </p:txBody>
      </p:sp>
      <p:cxnSp>
        <p:nvCxnSpPr>
          <p:cNvPr id="76" name="AutoShape 66"/>
          <p:cNvCxnSpPr>
            <a:cxnSpLocks noChangeShapeType="1"/>
            <a:stCxn id="63" idx="2"/>
            <a:endCxn id="74" idx="0"/>
          </p:cNvCxnSpPr>
          <p:nvPr/>
        </p:nvCxnSpPr>
        <p:spPr bwMode="auto">
          <a:xfrm>
            <a:off x="1190625" y="7652950"/>
            <a:ext cx="12700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Oval 67" descr="05"/>
          <p:cNvSpPr>
            <a:spLocks noChangeArrowheads="1"/>
          </p:cNvSpPr>
          <p:nvPr/>
        </p:nvSpPr>
        <p:spPr bwMode="auto">
          <a:xfrm>
            <a:off x="855663" y="3215888"/>
            <a:ext cx="623887" cy="411162"/>
          </a:xfrm>
          <a:prstGeom prst="ellipse">
            <a:avLst/>
          </a:prstGeom>
          <a:blipFill dpi="0" rotWithShape="1">
            <a:blip r:embed="rId9">
              <a:lum bright="-6000"/>
            </a:blip>
            <a:srcRect/>
            <a:stretch>
              <a:fillRect/>
            </a:stretch>
          </a:blip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10000"/>
              </a:lnSpc>
              <a:buSzPct val="80000"/>
            </a:pPr>
            <a:r>
              <a:rPr lang="ko-KR" altLang="en-US" sz="1000" dirty="0">
                <a:solidFill>
                  <a:srgbClr val="FFFFFF"/>
                </a:solidFill>
                <a:latin typeface="+mn-ea"/>
                <a:ea typeface="+mn-ea"/>
              </a:rPr>
              <a:t>백 업</a:t>
            </a:r>
          </a:p>
        </p:txBody>
      </p:sp>
      <p:sp>
        <p:nvSpPr>
          <p:cNvPr id="82" name="Oval 68" descr="05"/>
          <p:cNvSpPr>
            <a:spLocks noChangeArrowheads="1"/>
          </p:cNvSpPr>
          <p:nvPr/>
        </p:nvSpPr>
        <p:spPr bwMode="auto">
          <a:xfrm>
            <a:off x="2336800" y="3215888"/>
            <a:ext cx="623888" cy="411162"/>
          </a:xfrm>
          <a:prstGeom prst="ellipse">
            <a:avLst/>
          </a:prstGeom>
          <a:blipFill dpi="0" rotWithShape="1">
            <a:blip r:embed="rId9">
              <a:lum bright="-6000"/>
            </a:blip>
            <a:srcRect/>
            <a:stretch>
              <a:fillRect/>
            </a:stretch>
          </a:blip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lnSpc>
                <a:spcPct val="110000"/>
              </a:lnSpc>
              <a:buSzPct val="80000"/>
            </a:pPr>
            <a:r>
              <a:rPr lang="ko-KR" altLang="en-US" sz="1000" dirty="0">
                <a:solidFill>
                  <a:srgbClr val="FFFFFF"/>
                </a:solidFill>
                <a:latin typeface="+mn-ea"/>
                <a:ea typeface="+mn-ea"/>
              </a:rPr>
              <a:t>복 구</a:t>
            </a:r>
          </a:p>
        </p:txBody>
      </p:sp>
      <p:sp>
        <p:nvSpPr>
          <p:cNvPr id="83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비상 대책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18.</a:t>
            </a:r>
          </a:p>
        </p:txBody>
      </p:sp>
      <p:sp>
        <p:nvSpPr>
          <p:cNvPr id="85" name="Text Box 51"/>
          <p:cNvSpPr txBox="1">
            <a:spLocks noChangeArrowheads="1"/>
          </p:cNvSpPr>
          <p:nvPr/>
        </p:nvSpPr>
        <p:spPr bwMode="auto">
          <a:xfrm>
            <a:off x="6001427" y="466868"/>
            <a:ext cx="73846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18. </a:t>
            </a:r>
            <a:r>
              <a:rPr lang="ko-KR" altLang="en-US" dirty="0">
                <a:latin typeface="+mn-ea"/>
                <a:ea typeface="+mn-ea"/>
              </a:rPr>
              <a:t>비상 대책</a:t>
            </a:r>
          </a:p>
        </p:txBody>
      </p:sp>
    </p:spTree>
    <p:extLst>
      <p:ext uri="{BB962C8B-B14F-4D97-AF65-F5344CB8AC3E}">
        <p14:creationId xmlns:p14="http://schemas.microsoft.com/office/powerpoint/2010/main" val="15047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911659" y="694469"/>
            <a:ext cx="82823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18.4 </a:t>
            </a:r>
            <a:r>
              <a:rPr lang="ko-KR" altLang="en-US" smtClean="0">
                <a:latin typeface="+mn-ea"/>
                <a:ea typeface="+mn-ea"/>
              </a:rPr>
              <a:t>백업 정책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381854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백업 정책</a:t>
              </a:r>
              <a:r>
                <a:rPr lang="en-US" altLang="ko-KR" sz="1100" dirty="0">
                  <a:latin typeface="+mn-ea"/>
                </a:rPr>
                <a:t>[</a:t>
              </a:r>
              <a:r>
                <a:rPr lang="ko-KR" altLang="en-US" sz="1100" dirty="0">
                  <a:latin typeface="+mn-ea"/>
                </a:rPr>
                <a:t>예시</a:t>
              </a:r>
              <a:r>
                <a:rPr lang="en-US" altLang="ko-KR" sz="1100" dirty="0">
                  <a:latin typeface="+mn-ea"/>
                </a:rPr>
                <a:t>]</a:t>
              </a:r>
            </a:p>
          </p:txBody>
        </p:sp>
      </p:grp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0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18.4. </a:t>
            </a:r>
            <a:r>
              <a:rPr lang="ko-KR" altLang="en-US" sz="1600" dirty="0" smtClean="0">
                <a:latin typeface="+mn-ea"/>
                <a:ea typeface="+mn-ea"/>
              </a:rPr>
              <a:t>백업 정책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운영환경 데이터의 유형과 중요도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복구 목표 시간을 고려하여 백업 함으로써 개발 업무의 중단 없이 빠르고 안정적인 백업을 수행하며 장애 시 최단시간내의 복구를 보장합니다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파일시스템은 주기적인 전체 백업과 주간 증가분 백업을 수행하며 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OS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에 대하여 시스템 변경 전후 백업을 수행함으로써 장애 시 즉각적으로 복구하는 대응체계를 마련하겠습니다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83" name="Group 84"/>
          <p:cNvGraphicFramePr>
            <a:graphicFrameLocks noGrp="1"/>
          </p:cNvGraphicFramePr>
          <p:nvPr>
            <p:extLst/>
          </p:nvPr>
        </p:nvGraphicFramePr>
        <p:xfrm>
          <a:off x="487363" y="2809937"/>
          <a:ext cx="5900737" cy="4434010"/>
        </p:xfrm>
        <a:graphic>
          <a:graphicData uri="http://schemas.openxmlformats.org/drawingml/2006/table">
            <a:tbl>
              <a:tblPr/>
              <a:tblGrid>
                <a:gridCol w="842520"/>
                <a:gridCol w="1235187"/>
                <a:gridCol w="1786423"/>
                <a:gridCol w="2036607"/>
              </a:tblGrid>
              <a:tr h="342546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백업대상 </a:t>
                      </a:r>
                    </a:p>
                  </a:txBody>
                  <a:tcPr marL="90003" marR="90003" marT="43934" marB="4393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백업주기</a:t>
                      </a:r>
                    </a:p>
                  </a:txBody>
                  <a:tcPr marL="90003" marR="90003" marT="43934" marB="4393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보관주기</a:t>
                      </a:r>
                    </a:p>
                  </a:txBody>
                  <a:tcPr marL="90003" marR="90003" marT="43934" marB="4393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백업정책</a:t>
                      </a:r>
                    </a:p>
                  </a:txBody>
                  <a:tcPr marL="90003" marR="90003" marT="43934" marB="4393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503629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</a:t>
                      </a:r>
                    </a:p>
                  </a:txBody>
                  <a:tcPr marL="90003" marR="90003" marT="43934" marB="4393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</a:t>
                      </a:r>
                    </a:p>
                  </a:txBody>
                  <a:tcPr marL="90003" marR="90003" marT="43934" marB="4393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 백업 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 보관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주말 백업 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개월 보관</a:t>
                      </a:r>
                    </a:p>
                  </a:txBody>
                  <a:tcPr marL="90003" marR="90003" marT="43934" marB="4393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 환경 전체 데이터 및 소스 코드의 전체 백업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저작권위원회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49D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정보화 관리팀의 백업 정책 우선</a:t>
                      </a:r>
                    </a:p>
                  </a:txBody>
                  <a:tcPr marL="90000" marR="90000" marT="43197" marB="4319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3028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O/S</a:t>
                      </a:r>
                    </a:p>
                  </a:txBody>
                  <a:tcPr marL="90003" marR="90003" marT="43934" marB="4393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변경 작업 전후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전후</a:t>
                      </a:r>
                    </a:p>
                  </a:txBody>
                  <a:tcPr marL="90003" marR="90003" marT="43934" marB="4393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주말 백업 분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개월 보관</a:t>
                      </a:r>
                    </a:p>
                  </a:txBody>
                  <a:tcPr marL="90003" marR="90003" marT="43934" marB="43934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운영체제가 제공하는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O/S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백업 유틸리티를 이용하여 백업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저작권위원회 정보화 관리팀의 백업 정책 우선</a:t>
                      </a:r>
                    </a:p>
                  </a:txBody>
                  <a:tcPr marL="90000" marR="90000" marT="43197" marB="4319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4807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결과 로그 및 스크립트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7" marB="4319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 기술업체의 성능평가 완료 후</a:t>
                      </a:r>
                    </a:p>
                  </a:txBody>
                  <a:tcPr marL="90000" marR="90000" marT="43197" marB="4319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모든 성능평가 로그 및 스크립트 보관</a:t>
                      </a:r>
                    </a:p>
                  </a:txBody>
                  <a:tcPr marL="90000" marR="90000" marT="43197" marB="4319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49D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서버의 지정된 폴더에 백업</a:t>
                      </a:r>
                    </a:p>
                  </a:txBody>
                  <a:tcPr marL="90000" marR="90000" marT="43197" marB="43197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비상 대책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18.</a:t>
            </a:r>
          </a:p>
        </p:txBody>
      </p: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6001427" y="466868"/>
            <a:ext cx="73846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18. </a:t>
            </a:r>
            <a:r>
              <a:rPr lang="ko-KR" altLang="en-US" dirty="0">
                <a:latin typeface="+mn-ea"/>
                <a:ea typeface="+mn-ea"/>
              </a:rPr>
              <a:t>비상 대책</a:t>
            </a:r>
          </a:p>
        </p:txBody>
      </p:sp>
    </p:spTree>
    <p:extLst>
      <p:ext uri="{BB962C8B-B14F-4D97-AF65-F5344CB8AC3E}">
        <p14:creationId xmlns:p14="http://schemas.microsoft.com/office/powerpoint/2010/main" val="30985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기밀 보안 대책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744948" y="466868"/>
            <a:ext cx="99494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19. </a:t>
            </a:r>
            <a:r>
              <a:rPr lang="ko-KR" altLang="en-US" dirty="0">
                <a:latin typeface="+mn-ea"/>
                <a:ea typeface="+mn-ea"/>
              </a:rPr>
              <a:t>기밀 보안 대책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631134" y="694469"/>
            <a:ext cx="110876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19.1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기밀 보안 방안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5527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보안 관리 단계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97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19. </a:t>
            </a:r>
            <a:r>
              <a:rPr lang="ko-KR" altLang="en-US" sz="1600" dirty="0" smtClean="0">
                <a:latin typeface="+mn-ea"/>
                <a:ea typeface="+mn-ea"/>
              </a:rPr>
              <a:t>기밀 보안 대책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19.1. </a:t>
            </a:r>
            <a:r>
              <a:rPr lang="ko-KR" altLang="en-US" sz="1600" dirty="0" smtClean="0">
                <a:latin typeface="+mn-ea"/>
                <a:ea typeface="+mn-ea"/>
              </a:rPr>
              <a:t>기밀보안 방안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본 사업 수행을 통해 획득하게 되는 각종 자료 및 정보 자산에 대한 훼손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유출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오용 및 불법적 접근 등의 사전 방지를 위하여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철저한 보안관리 체계를 구축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하도록 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56" name="그룹 1"/>
          <p:cNvGrpSpPr>
            <a:grpSpLocks/>
          </p:cNvGrpSpPr>
          <p:nvPr/>
        </p:nvGrpSpPr>
        <p:grpSpPr bwMode="auto">
          <a:xfrm>
            <a:off x="419327" y="2615889"/>
            <a:ext cx="6033860" cy="3686175"/>
            <a:chOff x="419327" y="2901126"/>
            <a:chExt cx="6033860" cy="3685410"/>
          </a:xfrm>
        </p:grpSpPr>
        <p:sp>
          <p:nvSpPr>
            <p:cNvPr id="57" name="Rectangle 39"/>
            <p:cNvSpPr>
              <a:spLocks noChangeArrowheads="1"/>
            </p:cNvSpPr>
            <p:nvPr/>
          </p:nvSpPr>
          <p:spPr bwMode="auto">
            <a:xfrm>
              <a:off x="419327" y="2933258"/>
              <a:ext cx="6033860" cy="3653278"/>
            </a:xfrm>
            <a:prstGeom prst="rect">
              <a:avLst/>
            </a:prstGeom>
            <a:noFill/>
            <a:ln w="12700" algn="ctr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grpSp>
          <p:nvGrpSpPr>
            <p:cNvPr id="58" name="Group 40"/>
            <p:cNvGrpSpPr>
              <a:grpSpLocks/>
            </p:cNvGrpSpPr>
            <p:nvPr/>
          </p:nvGrpSpPr>
          <p:grpSpPr bwMode="auto">
            <a:xfrm>
              <a:off x="1136502" y="3324431"/>
              <a:ext cx="4773613" cy="233307"/>
              <a:chOff x="708" y="2434"/>
              <a:chExt cx="3007" cy="166"/>
            </a:xfrm>
          </p:grpSpPr>
          <p:sp>
            <p:nvSpPr>
              <p:cNvPr id="134" name="Rectangle 41"/>
              <p:cNvSpPr>
                <a:spLocks noChangeArrowheads="1"/>
              </p:cNvSpPr>
              <p:nvPr/>
            </p:nvSpPr>
            <p:spPr bwMode="auto">
              <a:xfrm>
                <a:off x="708" y="2434"/>
                <a:ext cx="3007" cy="16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5" name="Rectangle 42"/>
              <p:cNvSpPr>
                <a:spLocks noChangeArrowheads="1"/>
              </p:cNvSpPr>
              <p:nvPr/>
            </p:nvSpPr>
            <p:spPr bwMode="auto">
              <a:xfrm>
                <a:off x="723" y="2434"/>
                <a:ext cx="2325" cy="1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59" name="Group 43"/>
            <p:cNvGrpSpPr>
              <a:grpSpLocks/>
            </p:cNvGrpSpPr>
            <p:nvPr/>
          </p:nvGrpSpPr>
          <p:grpSpPr bwMode="auto">
            <a:xfrm>
              <a:off x="1136502" y="4689346"/>
              <a:ext cx="4773613" cy="243086"/>
              <a:chOff x="708" y="3400"/>
              <a:chExt cx="3007" cy="173"/>
            </a:xfrm>
          </p:grpSpPr>
          <p:sp>
            <p:nvSpPr>
              <p:cNvPr id="132" name="Rectangle 44"/>
              <p:cNvSpPr>
                <a:spLocks noChangeArrowheads="1"/>
              </p:cNvSpPr>
              <p:nvPr/>
            </p:nvSpPr>
            <p:spPr bwMode="auto">
              <a:xfrm>
                <a:off x="708" y="3400"/>
                <a:ext cx="3007" cy="16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3" name="Rectangle 45"/>
              <p:cNvSpPr>
                <a:spLocks noChangeArrowheads="1"/>
              </p:cNvSpPr>
              <p:nvPr/>
            </p:nvSpPr>
            <p:spPr bwMode="auto">
              <a:xfrm>
                <a:off x="723" y="3407"/>
                <a:ext cx="2325" cy="1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60" name="Group 46"/>
            <p:cNvGrpSpPr>
              <a:grpSpLocks/>
            </p:cNvGrpSpPr>
            <p:nvPr/>
          </p:nvGrpSpPr>
          <p:grpSpPr bwMode="auto">
            <a:xfrm>
              <a:off x="1136502" y="6022129"/>
              <a:ext cx="4773613" cy="234704"/>
              <a:chOff x="708" y="4343"/>
              <a:chExt cx="3007" cy="165"/>
            </a:xfrm>
          </p:grpSpPr>
          <p:sp>
            <p:nvSpPr>
              <p:cNvPr id="130" name="Rectangle 47"/>
              <p:cNvSpPr>
                <a:spLocks noChangeArrowheads="1"/>
              </p:cNvSpPr>
              <p:nvPr/>
            </p:nvSpPr>
            <p:spPr bwMode="auto">
              <a:xfrm>
                <a:off x="708" y="4344"/>
                <a:ext cx="3007" cy="1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1" name="Rectangle 48"/>
              <p:cNvSpPr>
                <a:spLocks noChangeArrowheads="1"/>
              </p:cNvSpPr>
              <p:nvPr/>
            </p:nvSpPr>
            <p:spPr bwMode="auto">
              <a:xfrm>
                <a:off x="723" y="4343"/>
                <a:ext cx="232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1" name="Text Box 49"/>
            <p:cNvSpPr txBox="1">
              <a:spLocks noChangeArrowheads="1"/>
            </p:cNvSpPr>
            <p:nvPr/>
          </p:nvSpPr>
          <p:spPr bwMode="auto">
            <a:xfrm>
              <a:off x="609452" y="4552436"/>
              <a:ext cx="298480" cy="1061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SzPct val="80000"/>
              </a:pPr>
              <a:r>
                <a:rPr kumimoji="0" lang="ko-KR" altLang="en-US" sz="1000" dirty="0">
                  <a:solidFill>
                    <a:srgbClr val="FFFFFF"/>
                  </a:solidFill>
                  <a:latin typeface="+mn-ea"/>
                  <a:ea typeface="+mn-ea"/>
                </a:rPr>
                <a:t>프</a:t>
              </a:r>
            </a:p>
            <a:p>
              <a:pPr eaLnBrk="1" hangingPunct="1">
                <a:buSzPct val="80000"/>
              </a:pPr>
              <a:r>
                <a:rPr kumimoji="0" lang="ko-KR" altLang="en-US" sz="1000" dirty="0">
                  <a:solidFill>
                    <a:srgbClr val="FFFFFF"/>
                  </a:solidFill>
                  <a:latin typeface="+mn-ea"/>
                  <a:ea typeface="+mn-ea"/>
                </a:rPr>
                <a:t>로</a:t>
              </a:r>
            </a:p>
            <a:p>
              <a:pPr eaLnBrk="1" hangingPunct="1">
                <a:buSzPct val="80000"/>
              </a:pPr>
              <a:r>
                <a:rPr kumimoji="0" lang="ko-KR" altLang="en-US" sz="1000" dirty="0">
                  <a:solidFill>
                    <a:srgbClr val="FFFFFF"/>
                  </a:solidFill>
                  <a:latin typeface="+mn-ea"/>
                  <a:ea typeface="+mn-ea"/>
                </a:rPr>
                <a:t>젝</a:t>
              </a:r>
            </a:p>
            <a:p>
              <a:pPr eaLnBrk="1" hangingPunct="1">
                <a:buSzPct val="80000"/>
              </a:pPr>
              <a:r>
                <a:rPr kumimoji="0" lang="ko-KR" altLang="en-US" sz="1000" dirty="0">
                  <a:solidFill>
                    <a:srgbClr val="FFFFFF"/>
                  </a:solidFill>
                  <a:latin typeface="+mn-ea"/>
                  <a:ea typeface="+mn-ea"/>
                </a:rPr>
                <a:t>트</a:t>
              </a:r>
            </a:p>
            <a:p>
              <a:pPr eaLnBrk="1" hangingPunct="1">
                <a:lnSpc>
                  <a:spcPct val="30000"/>
                </a:lnSpc>
                <a:buSzPct val="80000"/>
              </a:pPr>
              <a:endParaRPr kumimoji="0" lang="ko-KR" altLang="en-US" sz="1000" dirty="0">
                <a:solidFill>
                  <a:srgbClr val="FFFFFF"/>
                </a:solidFill>
                <a:latin typeface="+mn-ea"/>
                <a:ea typeface="+mn-ea"/>
              </a:endParaRPr>
            </a:p>
            <a:p>
              <a:pPr eaLnBrk="1" hangingPunct="1">
                <a:buSzPct val="80000"/>
              </a:pPr>
              <a:r>
                <a:rPr kumimoji="0" lang="ko-KR" altLang="en-US" sz="1000" dirty="0">
                  <a:solidFill>
                    <a:srgbClr val="FFFFFF"/>
                  </a:solidFill>
                  <a:latin typeface="+mn-ea"/>
                  <a:ea typeface="+mn-ea"/>
                </a:rPr>
                <a:t>진</a:t>
              </a:r>
            </a:p>
            <a:p>
              <a:pPr eaLnBrk="1" hangingPunct="1">
                <a:buSzPct val="80000"/>
              </a:pPr>
              <a:r>
                <a:rPr kumimoji="0" lang="ko-KR" altLang="en-US" sz="1000" dirty="0">
                  <a:solidFill>
                    <a:srgbClr val="FFFFFF"/>
                  </a:solidFill>
                  <a:latin typeface="+mn-ea"/>
                  <a:ea typeface="+mn-ea"/>
                </a:rPr>
                <a:t>행</a:t>
              </a:r>
            </a:p>
          </p:txBody>
        </p:sp>
        <p:pic>
          <p:nvPicPr>
            <p:cNvPr id="62" name="Picture 50" descr="관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23" b="13580"/>
            <a:stretch>
              <a:fillRect/>
            </a:stretch>
          </p:blipFill>
          <p:spPr bwMode="auto">
            <a:xfrm>
              <a:off x="5011589" y="3070169"/>
              <a:ext cx="663575" cy="368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51" descr="관찰사람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1277" y="4458833"/>
              <a:ext cx="584200" cy="442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52" descr="파일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2552" y="5808381"/>
              <a:ext cx="501650" cy="375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Text Box 53"/>
            <p:cNvSpPr txBox="1">
              <a:spLocks noChangeArrowheads="1"/>
            </p:cNvSpPr>
            <p:nvPr/>
          </p:nvSpPr>
          <p:spPr bwMode="auto">
            <a:xfrm>
              <a:off x="4974956" y="3423622"/>
              <a:ext cx="813043" cy="507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kumimoji="0" lang="ko-KR" altLang="en-US" sz="900" dirty="0" err="1" smtClean="0">
                  <a:solidFill>
                    <a:srgbClr val="000000"/>
                  </a:solidFill>
                  <a:latin typeface="+mn-ea"/>
                  <a:ea typeface="+mn-ea"/>
                </a:rPr>
                <a:t>수행사</a:t>
              </a:r>
              <a:r>
                <a:rPr kumimoji="0" lang="ko-KR" altLang="en-US" sz="900" dirty="0" smtClean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사내</a:t>
              </a:r>
            </a:p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정보보안팀</a:t>
              </a:r>
            </a:p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보안착수지원</a:t>
              </a:r>
            </a:p>
          </p:txBody>
        </p:sp>
        <p:sp>
          <p:nvSpPr>
            <p:cNvPr id="66" name="Text Box 54"/>
            <p:cNvSpPr txBox="1">
              <a:spLocks noChangeArrowheads="1"/>
            </p:cNvSpPr>
            <p:nvPr/>
          </p:nvSpPr>
          <p:spPr bwMode="auto">
            <a:xfrm>
              <a:off x="4993770" y="4940815"/>
              <a:ext cx="697627" cy="369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정보보안팀</a:t>
              </a:r>
            </a:p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보안점검</a:t>
              </a:r>
            </a:p>
          </p:txBody>
        </p:sp>
        <p:sp>
          <p:nvSpPr>
            <p:cNvPr id="67" name="Text Box 55"/>
            <p:cNvSpPr txBox="1">
              <a:spLocks noChangeArrowheads="1"/>
            </p:cNvSpPr>
            <p:nvPr/>
          </p:nvSpPr>
          <p:spPr bwMode="auto">
            <a:xfrm>
              <a:off x="4935206" y="6166025"/>
              <a:ext cx="825867" cy="369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보안관리자</a:t>
              </a:r>
            </a:p>
            <a:p>
              <a:pPr algn="ctr" eaLnBrk="1" hangingPunct="1">
                <a:buSzPct val="80000"/>
              </a:pPr>
              <a:r>
                <a:rPr kumimoji="0"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보안점검 확인</a:t>
              </a:r>
            </a:p>
          </p:txBody>
        </p:sp>
        <p:sp>
          <p:nvSpPr>
            <p:cNvPr id="68" name="AutoShape 56"/>
            <p:cNvSpPr>
              <a:spLocks noChangeArrowheads="1"/>
            </p:cNvSpPr>
            <p:nvPr/>
          </p:nvSpPr>
          <p:spPr bwMode="auto">
            <a:xfrm>
              <a:off x="560239" y="5691029"/>
              <a:ext cx="503238" cy="864772"/>
            </a:xfrm>
            <a:prstGeom prst="downArrow">
              <a:avLst>
                <a:gd name="adj1" fmla="val 71611"/>
                <a:gd name="adj2" fmla="val 32228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69" name="AutoShape 57"/>
            <p:cNvSpPr>
              <a:spLocks noChangeArrowheads="1"/>
            </p:cNvSpPr>
            <p:nvPr/>
          </p:nvSpPr>
          <p:spPr bwMode="auto">
            <a:xfrm>
              <a:off x="561827" y="3927956"/>
              <a:ext cx="503238" cy="1791014"/>
            </a:xfrm>
            <a:prstGeom prst="downArrow">
              <a:avLst>
                <a:gd name="adj1" fmla="val 71694"/>
                <a:gd name="adj2" fmla="val 4455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70" name="AutoShape 58"/>
            <p:cNvSpPr>
              <a:spLocks noChangeArrowheads="1"/>
            </p:cNvSpPr>
            <p:nvPr/>
          </p:nvSpPr>
          <p:spPr bwMode="auto">
            <a:xfrm>
              <a:off x="560239" y="3272741"/>
              <a:ext cx="503238" cy="864772"/>
            </a:xfrm>
            <a:prstGeom prst="downArrow">
              <a:avLst>
                <a:gd name="adj1" fmla="val 71611"/>
                <a:gd name="adj2" fmla="val 32228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91" name="Text Box 59"/>
            <p:cNvSpPr txBox="1">
              <a:spLocks noChangeArrowheads="1"/>
            </p:cNvSpPr>
            <p:nvPr/>
          </p:nvSpPr>
          <p:spPr bwMode="auto">
            <a:xfrm>
              <a:off x="646034" y="4431989"/>
              <a:ext cx="353943" cy="1095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 eaLnBrk="1" hangingPunct="1">
                <a:buSzPct val="80000"/>
              </a:pPr>
              <a:r>
                <a:rPr lang="ko-KR" altLang="en-US" sz="1100" dirty="0">
                  <a:solidFill>
                    <a:srgbClr val="003366"/>
                  </a:solidFill>
                  <a:latin typeface="+mn-ea"/>
                  <a:ea typeface="+mn-ea"/>
                </a:rPr>
                <a:t>프로젝트 진행</a:t>
              </a:r>
            </a:p>
          </p:txBody>
        </p:sp>
        <p:sp>
          <p:nvSpPr>
            <p:cNvPr id="92" name="Text Box 60"/>
            <p:cNvSpPr txBox="1">
              <a:spLocks noChangeArrowheads="1"/>
            </p:cNvSpPr>
            <p:nvPr/>
          </p:nvSpPr>
          <p:spPr bwMode="auto">
            <a:xfrm>
              <a:off x="646034" y="6026586"/>
              <a:ext cx="353943" cy="416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 eaLnBrk="1" hangingPunct="1">
                <a:buSzPct val="80000"/>
              </a:pPr>
              <a:r>
                <a:rPr lang="ko-KR" altLang="en-US" sz="1100" dirty="0">
                  <a:solidFill>
                    <a:srgbClr val="003366"/>
                  </a:solidFill>
                  <a:latin typeface="+mn-ea"/>
                  <a:ea typeface="+mn-ea"/>
                </a:rPr>
                <a:t>종료</a:t>
              </a:r>
            </a:p>
          </p:txBody>
        </p:sp>
        <p:sp>
          <p:nvSpPr>
            <p:cNvPr id="93" name="Text Box 61"/>
            <p:cNvSpPr txBox="1">
              <a:spLocks noChangeArrowheads="1"/>
            </p:cNvSpPr>
            <p:nvPr/>
          </p:nvSpPr>
          <p:spPr bwMode="auto">
            <a:xfrm>
              <a:off x="646034" y="2901126"/>
              <a:ext cx="353943" cy="1170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 eaLnBrk="1" hangingPunct="1">
                <a:buSzPct val="80000"/>
              </a:pPr>
              <a:r>
                <a:rPr lang="ko-KR" altLang="en-US" sz="1100" dirty="0">
                  <a:solidFill>
                    <a:srgbClr val="003366"/>
                  </a:solidFill>
                  <a:latin typeface="+mn-ea"/>
                  <a:ea typeface="+mn-ea"/>
                </a:rPr>
                <a:t>프로젝트 착수</a:t>
              </a:r>
            </a:p>
          </p:txBody>
        </p:sp>
        <p:sp>
          <p:nvSpPr>
            <p:cNvPr id="94" name="AutoShape 62"/>
            <p:cNvSpPr>
              <a:spLocks noChangeArrowheads="1"/>
            </p:cNvSpPr>
            <p:nvPr/>
          </p:nvSpPr>
          <p:spPr bwMode="auto">
            <a:xfrm>
              <a:off x="1117452" y="3112080"/>
              <a:ext cx="1711325" cy="26404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95" name="Text Box 63"/>
            <p:cNvSpPr txBox="1">
              <a:spLocks noChangeArrowheads="1"/>
            </p:cNvSpPr>
            <p:nvPr/>
          </p:nvSpPr>
          <p:spPr bwMode="auto">
            <a:xfrm>
              <a:off x="1230164" y="3253182"/>
              <a:ext cx="1189038" cy="233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보안서약서 작성</a:t>
              </a:r>
            </a:p>
          </p:txBody>
        </p:sp>
        <p:sp>
          <p:nvSpPr>
            <p:cNvPr id="96" name="Text Box 64"/>
            <p:cNvSpPr txBox="1">
              <a:spLocks noChangeArrowheads="1"/>
            </p:cNvSpPr>
            <p:nvPr/>
          </p:nvSpPr>
          <p:spPr bwMode="auto">
            <a:xfrm>
              <a:off x="1230164" y="4799713"/>
              <a:ext cx="1408113" cy="593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환경관리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 출입통제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 전산장비 관리</a:t>
              </a:r>
            </a:p>
          </p:txBody>
        </p:sp>
        <p:sp>
          <p:nvSpPr>
            <p:cNvPr id="97" name="Text Box 65"/>
            <p:cNvSpPr txBox="1">
              <a:spLocks noChangeArrowheads="1"/>
            </p:cNvSpPr>
            <p:nvPr/>
          </p:nvSpPr>
          <p:spPr bwMode="auto">
            <a:xfrm>
              <a:off x="3552677" y="4665596"/>
              <a:ext cx="1163638" cy="590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92075" indent="-92075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PC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서버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네트워크 보안관리 </a:t>
              </a:r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552677" y="4008984"/>
              <a:ext cx="1328738" cy="595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인원보안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 보안교육</a:t>
              </a: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/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점검활동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 중요문서 관리</a:t>
              </a:r>
            </a:p>
          </p:txBody>
        </p:sp>
        <p:sp>
          <p:nvSpPr>
            <p:cNvPr id="99" name="AutoShape 67"/>
            <p:cNvSpPr>
              <a:spLocks noChangeArrowheads="1"/>
            </p:cNvSpPr>
            <p:nvPr/>
          </p:nvSpPr>
          <p:spPr bwMode="auto">
            <a:xfrm>
              <a:off x="2925614" y="3116271"/>
              <a:ext cx="1711325" cy="25705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944664" y="3253182"/>
              <a:ext cx="1187450" cy="233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보안교육 실시</a:t>
              </a:r>
            </a:p>
          </p:txBody>
        </p:sp>
        <p:sp>
          <p:nvSpPr>
            <p:cNvPr id="101" name="AutoShape 69"/>
            <p:cNvSpPr>
              <a:spLocks noChangeArrowheads="1"/>
            </p:cNvSpPr>
            <p:nvPr/>
          </p:nvSpPr>
          <p:spPr bwMode="auto">
            <a:xfrm>
              <a:off x="1130152" y="3412445"/>
              <a:ext cx="1711325" cy="3646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02" name="AutoShape 70"/>
            <p:cNvSpPr>
              <a:spLocks noChangeArrowheads="1"/>
            </p:cNvSpPr>
            <p:nvPr/>
          </p:nvSpPr>
          <p:spPr bwMode="auto">
            <a:xfrm>
              <a:off x="2925614" y="3416636"/>
              <a:ext cx="1711325" cy="361835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03" name="Text Box 71"/>
            <p:cNvSpPr txBox="1">
              <a:spLocks noChangeArrowheads="1"/>
            </p:cNvSpPr>
            <p:nvPr/>
          </p:nvSpPr>
          <p:spPr bwMode="auto">
            <a:xfrm>
              <a:off x="1230164" y="3445974"/>
              <a:ext cx="1504950" cy="410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프로젝트 </a:t>
              </a: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PC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보안설정 </a:t>
              </a:r>
            </a:p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 네트워크연결 설정 점검</a:t>
              </a:r>
            </a:p>
          </p:txBody>
        </p:sp>
        <p:sp>
          <p:nvSpPr>
            <p:cNvPr id="104" name="Text Box 72"/>
            <p:cNvSpPr txBox="1">
              <a:spLocks noChangeArrowheads="1"/>
            </p:cNvSpPr>
            <p:nvPr/>
          </p:nvSpPr>
          <p:spPr bwMode="auto">
            <a:xfrm>
              <a:off x="2944664" y="3445974"/>
              <a:ext cx="1784350" cy="231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spcBef>
                  <a:spcPct val="3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보안관리자 임명</a:t>
              </a:r>
            </a:p>
          </p:txBody>
        </p:sp>
        <p:sp>
          <p:nvSpPr>
            <p:cNvPr id="105" name="AutoShape 73"/>
            <p:cNvSpPr>
              <a:spLocks noChangeArrowheads="1"/>
            </p:cNvSpPr>
            <p:nvPr/>
          </p:nvSpPr>
          <p:spPr bwMode="auto">
            <a:xfrm>
              <a:off x="1479402" y="5447943"/>
              <a:ext cx="2952750" cy="21933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106" name="Text Box 74"/>
            <p:cNvSpPr txBox="1">
              <a:spLocks noChangeArrowheads="1"/>
            </p:cNvSpPr>
            <p:nvPr/>
          </p:nvSpPr>
          <p:spPr bwMode="auto">
            <a:xfrm>
              <a:off x="1107927" y="5438163"/>
              <a:ext cx="3292475" cy="234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10000"/>
                </a:spcBef>
                <a:buSzPct val="80000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점검결과 취약점 개선여부 이후 재검사 실시</a:t>
              </a:r>
            </a:p>
          </p:txBody>
        </p:sp>
        <p:sp>
          <p:nvSpPr>
            <p:cNvPr id="107" name="Text Box 75"/>
            <p:cNvSpPr txBox="1">
              <a:spLocks noChangeArrowheads="1"/>
            </p:cNvSpPr>
            <p:nvPr/>
          </p:nvSpPr>
          <p:spPr bwMode="auto">
            <a:xfrm>
              <a:off x="1230164" y="5839116"/>
              <a:ext cx="1587500" cy="22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PC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내 중요 정보 삭제</a:t>
              </a:r>
            </a:p>
          </p:txBody>
        </p:sp>
        <p:sp>
          <p:nvSpPr>
            <p:cNvPr id="108" name="Text Box 76"/>
            <p:cNvSpPr txBox="1">
              <a:spLocks noChangeArrowheads="1"/>
            </p:cNvSpPr>
            <p:nvPr/>
          </p:nvSpPr>
          <p:spPr bwMode="auto">
            <a:xfrm>
              <a:off x="3046264" y="5839116"/>
              <a:ext cx="1366838" cy="22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개발 서버 계정 삭제</a:t>
              </a:r>
            </a:p>
          </p:txBody>
        </p:sp>
        <p:sp>
          <p:nvSpPr>
            <p:cNvPr id="109" name="Text Box 77"/>
            <p:cNvSpPr txBox="1">
              <a:spLocks noChangeArrowheads="1"/>
            </p:cNvSpPr>
            <p:nvPr/>
          </p:nvSpPr>
          <p:spPr bwMode="auto">
            <a:xfrm>
              <a:off x="1230164" y="6038894"/>
              <a:ext cx="3392488" cy="22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 점검 확인서를 작성하여 정보보호 담당자에게 제출</a:t>
              </a:r>
            </a:p>
          </p:txBody>
        </p:sp>
        <p:sp>
          <p:nvSpPr>
            <p:cNvPr id="110" name="Text Box 78"/>
            <p:cNvSpPr txBox="1">
              <a:spLocks noChangeArrowheads="1"/>
            </p:cNvSpPr>
            <p:nvPr/>
          </p:nvSpPr>
          <p:spPr bwMode="auto">
            <a:xfrm>
              <a:off x="1230164" y="3045022"/>
              <a:ext cx="3452813" cy="22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정보보안관리지침서 수립 및 감리조직 심의요청</a:t>
              </a:r>
            </a:p>
          </p:txBody>
        </p:sp>
        <p:sp>
          <p:nvSpPr>
            <p:cNvPr id="111" name="Text Box 79"/>
            <p:cNvSpPr txBox="1">
              <a:spLocks noChangeArrowheads="1"/>
            </p:cNvSpPr>
            <p:nvPr/>
          </p:nvSpPr>
          <p:spPr bwMode="auto">
            <a:xfrm>
              <a:off x="1230164" y="6242862"/>
              <a:ext cx="3579813" cy="220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7620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10000"/>
                </a:spcBef>
                <a:buSzPct val="80000"/>
                <a:buFontTx/>
                <a:buChar char="•"/>
              </a:pP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운영을 위한 정보보안 관리지침서 제출</a:t>
              </a:r>
            </a:p>
          </p:txBody>
        </p:sp>
        <p:grpSp>
          <p:nvGrpSpPr>
            <p:cNvPr id="112" name="Group 80"/>
            <p:cNvGrpSpPr>
              <a:grpSpLocks/>
            </p:cNvGrpSpPr>
            <p:nvPr/>
          </p:nvGrpSpPr>
          <p:grpSpPr bwMode="auto">
            <a:xfrm>
              <a:off x="5913276" y="3011493"/>
              <a:ext cx="396875" cy="3526147"/>
              <a:chOff x="3749" y="2215"/>
              <a:chExt cx="250" cy="2469"/>
            </a:xfrm>
          </p:grpSpPr>
          <p:grpSp>
            <p:nvGrpSpPr>
              <p:cNvPr id="124" name="Group 81"/>
              <p:cNvGrpSpPr>
                <a:grpSpLocks/>
              </p:cNvGrpSpPr>
              <p:nvPr/>
            </p:nvGrpSpPr>
            <p:grpSpPr bwMode="auto">
              <a:xfrm rot="5400000">
                <a:off x="2639" y="3325"/>
                <a:ext cx="2469" cy="250"/>
                <a:chOff x="2159" y="3886"/>
                <a:chExt cx="3128" cy="169"/>
              </a:xfrm>
            </p:grpSpPr>
            <p:sp>
              <p:nvSpPr>
                <p:cNvPr id="126" name="AutoShape 82"/>
                <p:cNvSpPr>
                  <a:spLocks noChangeArrowheads="1"/>
                </p:cNvSpPr>
                <p:nvPr/>
              </p:nvSpPr>
              <p:spPr bwMode="auto">
                <a:xfrm>
                  <a:off x="2159" y="3886"/>
                  <a:ext cx="3128" cy="169"/>
                </a:xfrm>
                <a:prstGeom prst="roundRect">
                  <a:avLst>
                    <a:gd name="adj" fmla="val 10060"/>
                  </a:avLst>
                </a:prstGeom>
                <a:solidFill>
                  <a:srgbClr val="95DAE3"/>
                </a:solidFill>
                <a:ln w="9525" algn="ctr">
                  <a:solidFill>
                    <a:srgbClr val="6DB6FF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rgbClr val="FFFFFF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27" name="Group 83"/>
                <p:cNvGrpSpPr>
                  <a:grpSpLocks/>
                </p:cNvGrpSpPr>
                <p:nvPr/>
              </p:nvGrpSpPr>
              <p:grpSpPr bwMode="auto">
                <a:xfrm>
                  <a:off x="2171" y="3892"/>
                  <a:ext cx="3104" cy="91"/>
                  <a:chOff x="2205" y="3892"/>
                  <a:chExt cx="3040" cy="91"/>
                </a:xfrm>
              </p:grpSpPr>
              <p:sp>
                <p:nvSpPr>
                  <p:cNvPr id="128" name="AutoShape 84"/>
                  <p:cNvSpPr>
                    <a:spLocks noChangeArrowheads="1"/>
                  </p:cNvSpPr>
                  <p:nvPr/>
                </p:nvSpPr>
                <p:spPr bwMode="auto">
                  <a:xfrm>
                    <a:off x="2205" y="3892"/>
                    <a:ext cx="3040" cy="91"/>
                  </a:xfrm>
                  <a:prstGeom prst="roundRect">
                    <a:avLst>
                      <a:gd name="adj" fmla="val 25806"/>
                    </a:avLst>
                  </a:prstGeom>
                  <a:solidFill>
                    <a:srgbClr val="ADE2E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rgbClr val="FFFFFF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29" name="AutoShape 85"/>
                  <p:cNvSpPr>
                    <a:spLocks noChangeArrowheads="1"/>
                  </p:cNvSpPr>
                  <p:nvPr/>
                </p:nvSpPr>
                <p:spPr bwMode="auto">
                  <a:xfrm>
                    <a:off x="2205" y="3892"/>
                    <a:ext cx="3040" cy="38"/>
                  </a:xfrm>
                  <a:prstGeom prst="roundRect">
                    <a:avLst>
                      <a:gd name="adj" fmla="val 25806"/>
                    </a:avLst>
                  </a:prstGeom>
                  <a:solidFill>
                    <a:srgbClr val="DBF2F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rot="10800000" vert="eaVert"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rgbClr val="FFFFFF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25" name="Text Box 86"/>
              <p:cNvSpPr txBox="1">
                <a:spLocks noChangeArrowheads="1"/>
              </p:cNvSpPr>
              <p:nvPr/>
            </p:nvSpPr>
            <p:spPr bwMode="auto">
              <a:xfrm>
                <a:off x="3768" y="2912"/>
                <a:ext cx="211" cy="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SzPct val="80000"/>
                </a:pPr>
                <a:r>
                  <a:rPr kumimoji="0" lang="ko-KR" altLang="en-US" sz="1200" b="1" dirty="0">
                    <a:solidFill>
                      <a:srgbClr val="003366"/>
                    </a:solidFill>
                    <a:latin typeface="+mn-ea"/>
                    <a:ea typeface="+mn-ea"/>
                  </a:rPr>
                  <a:t>보</a:t>
                </a:r>
              </a:p>
              <a:p>
                <a:pPr eaLnBrk="1" hangingPunct="1">
                  <a:buSzPct val="80000"/>
                </a:pPr>
                <a:r>
                  <a:rPr kumimoji="0" lang="ko-KR" altLang="en-US" sz="1200" b="1" dirty="0">
                    <a:solidFill>
                      <a:srgbClr val="003366"/>
                    </a:solidFill>
                    <a:latin typeface="+mn-ea"/>
                    <a:ea typeface="+mn-ea"/>
                  </a:rPr>
                  <a:t>안</a:t>
                </a:r>
              </a:p>
              <a:p>
                <a:pPr eaLnBrk="1" hangingPunct="1">
                  <a:buSzPct val="80000"/>
                </a:pPr>
                <a:r>
                  <a:rPr kumimoji="0" lang="ko-KR" altLang="en-US" sz="1200" b="1" dirty="0">
                    <a:solidFill>
                      <a:srgbClr val="003366"/>
                    </a:solidFill>
                    <a:latin typeface="+mn-ea"/>
                    <a:ea typeface="+mn-ea"/>
                  </a:rPr>
                  <a:t>관</a:t>
                </a:r>
              </a:p>
              <a:p>
                <a:pPr eaLnBrk="1" hangingPunct="1">
                  <a:buSzPct val="80000"/>
                </a:pPr>
                <a:r>
                  <a:rPr kumimoji="0" lang="ko-KR" altLang="en-US" sz="1200" b="1" dirty="0">
                    <a:solidFill>
                      <a:srgbClr val="003366"/>
                    </a:solidFill>
                    <a:latin typeface="+mn-ea"/>
                    <a:ea typeface="+mn-ea"/>
                  </a:rPr>
                  <a:t>리</a:t>
                </a:r>
              </a:p>
              <a:p>
                <a:pPr eaLnBrk="1" hangingPunct="1">
                  <a:buSzPct val="80000"/>
                </a:pPr>
                <a:endParaRPr kumimoji="0" lang="ko-KR" altLang="en-US" sz="1200" b="1" dirty="0">
                  <a:solidFill>
                    <a:srgbClr val="003366"/>
                  </a:solidFill>
                  <a:latin typeface="+mn-ea"/>
                  <a:ea typeface="+mn-ea"/>
                </a:endParaRPr>
              </a:p>
              <a:p>
                <a:pPr eaLnBrk="1" hangingPunct="1">
                  <a:buSzPct val="80000"/>
                </a:pPr>
                <a:r>
                  <a:rPr kumimoji="0" lang="ko-KR" altLang="en-US" sz="1200" b="1" dirty="0">
                    <a:solidFill>
                      <a:srgbClr val="003366"/>
                    </a:solidFill>
                    <a:latin typeface="+mn-ea"/>
                    <a:ea typeface="+mn-ea"/>
                  </a:rPr>
                  <a:t>흐</a:t>
                </a:r>
              </a:p>
              <a:p>
                <a:pPr eaLnBrk="1" hangingPunct="1">
                  <a:buSzPct val="80000"/>
                </a:pPr>
                <a:r>
                  <a:rPr kumimoji="0" lang="ko-KR" altLang="en-US" sz="1200" b="1" dirty="0">
                    <a:solidFill>
                      <a:srgbClr val="003366"/>
                    </a:solidFill>
                    <a:latin typeface="+mn-ea"/>
                    <a:ea typeface="+mn-ea"/>
                  </a:rPr>
                  <a:t>름</a:t>
                </a:r>
              </a:p>
            </p:txBody>
          </p:sp>
        </p:grpSp>
        <p:grpSp>
          <p:nvGrpSpPr>
            <p:cNvPr id="113" name="Group 97"/>
            <p:cNvGrpSpPr>
              <a:grpSpLocks/>
            </p:cNvGrpSpPr>
            <p:nvPr/>
          </p:nvGrpSpPr>
          <p:grpSpPr bwMode="auto">
            <a:xfrm>
              <a:off x="2119164" y="4062072"/>
              <a:ext cx="1427163" cy="1306239"/>
              <a:chOff x="1332" y="3039"/>
              <a:chExt cx="899" cy="863"/>
            </a:xfrm>
          </p:grpSpPr>
          <p:sp>
            <p:nvSpPr>
              <p:cNvPr id="114" name="Oval 98"/>
              <p:cNvSpPr>
                <a:spLocks noChangeArrowheads="1"/>
              </p:cNvSpPr>
              <p:nvPr/>
            </p:nvSpPr>
            <p:spPr bwMode="auto">
              <a:xfrm rot="-1093026">
                <a:off x="1783" y="3704"/>
                <a:ext cx="448" cy="161"/>
              </a:xfrm>
              <a:prstGeom prst="ellipse">
                <a:avLst/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15" name="Group 99"/>
              <p:cNvGrpSpPr>
                <a:grpSpLocks/>
              </p:cNvGrpSpPr>
              <p:nvPr/>
            </p:nvGrpSpPr>
            <p:grpSpPr bwMode="auto">
              <a:xfrm>
                <a:off x="1332" y="3039"/>
                <a:ext cx="851" cy="863"/>
                <a:chOff x="2269" y="4476"/>
                <a:chExt cx="1479" cy="1411"/>
              </a:xfrm>
            </p:grpSpPr>
            <p:grpSp>
              <p:nvGrpSpPr>
                <p:cNvPr id="117" name="Group 100"/>
                <p:cNvGrpSpPr>
                  <a:grpSpLocks/>
                </p:cNvGrpSpPr>
                <p:nvPr/>
              </p:nvGrpSpPr>
              <p:grpSpPr bwMode="auto">
                <a:xfrm rot="815182" flipH="1">
                  <a:off x="2269" y="4476"/>
                  <a:ext cx="1479" cy="1411"/>
                  <a:chOff x="2265" y="4486"/>
                  <a:chExt cx="1479" cy="1411"/>
                </a:xfrm>
              </p:grpSpPr>
              <p:sp>
                <p:nvSpPr>
                  <p:cNvPr id="121" name="Freeform 101"/>
                  <p:cNvSpPr>
                    <a:spLocks/>
                  </p:cNvSpPr>
                  <p:nvPr/>
                </p:nvSpPr>
                <p:spPr bwMode="auto">
                  <a:xfrm rot="-5806060" flipH="1" flipV="1">
                    <a:off x="2021" y="5023"/>
                    <a:ext cx="1118" cy="630"/>
                  </a:xfrm>
                  <a:custGeom>
                    <a:avLst/>
                    <a:gdLst>
                      <a:gd name="T0" fmla="*/ 1220 w 1091"/>
                      <a:gd name="T1" fmla="*/ 48264 h 570"/>
                      <a:gd name="T2" fmla="*/ 254 w 1091"/>
                      <a:gd name="T3" fmla="*/ 66918 h 570"/>
                      <a:gd name="T4" fmla="*/ 0 w 1091"/>
                      <a:gd name="T5" fmla="*/ 141862 h 570"/>
                      <a:gd name="T6" fmla="*/ 146 w 1091"/>
                      <a:gd name="T7" fmla="*/ 129459 h 570"/>
                      <a:gd name="T8" fmla="*/ 324 w 1091"/>
                      <a:gd name="T9" fmla="*/ 139260 h 570"/>
                      <a:gd name="T10" fmla="*/ 513 w 1091"/>
                      <a:gd name="T11" fmla="*/ 147063 h 570"/>
                      <a:gd name="T12" fmla="*/ 710 w 1091"/>
                      <a:gd name="T13" fmla="*/ 154522 h 570"/>
                      <a:gd name="T14" fmla="*/ 919 w 1091"/>
                      <a:gd name="T15" fmla="*/ 160397 h 570"/>
                      <a:gd name="T16" fmla="*/ 1121 w 1091"/>
                      <a:gd name="T17" fmla="*/ 164941 h 570"/>
                      <a:gd name="T18" fmla="*/ 1340 w 1091"/>
                      <a:gd name="T19" fmla="*/ 168535 h 570"/>
                      <a:gd name="T20" fmla="*/ 1571 w 1091"/>
                      <a:gd name="T21" fmla="*/ 170787 h 570"/>
                      <a:gd name="T22" fmla="*/ 1794 w 1091"/>
                      <a:gd name="T23" fmla="*/ 170816 h 570"/>
                      <a:gd name="T24" fmla="*/ 2017 w 1091"/>
                      <a:gd name="T25" fmla="*/ 170787 h 570"/>
                      <a:gd name="T26" fmla="*/ 2259 w 1091"/>
                      <a:gd name="T27" fmla="*/ 168431 h 570"/>
                      <a:gd name="T28" fmla="*/ 2470 w 1091"/>
                      <a:gd name="T29" fmla="*/ 164892 h 570"/>
                      <a:gd name="T30" fmla="*/ 2689 w 1091"/>
                      <a:gd name="T31" fmla="*/ 160238 h 570"/>
                      <a:gd name="T32" fmla="*/ 2894 w 1091"/>
                      <a:gd name="T33" fmla="*/ 154359 h 570"/>
                      <a:gd name="T34" fmla="*/ 3084 w 1091"/>
                      <a:gd name="T35" fmla="*/ 146780 h 570"/>
                      <a:gd name="T36" fmla="*/ 3272 w 1091"/>
                      <a:gd name="T37" fmla="*/ 137573 h 570"/>
                      <a:gd name="T38" fmla="*/ 3447 w 1091"/>
                      <a:gd name="T39" fmla="*/ 128469 h 570"/>
                      <a:gd name="T40" fmla="*/ 3617 w 1091"/>
                      <a:gd name="T41" fmla="*/ 117728 h 570"/>
                      <a:gd name="T42" fmla="*/ 3776 w 1091"/>
                      <a:gd name="T43" fmla="*/ 105975 h 570"/>
                      <a:gd name="T44" fmla="*/ 3902 w 1091"/>
                      <a:gd name="T45" fmla="*/ 93699 h 570"/>
                      <a:gd name="T46" fmla="*/ 4034 w 1091"/>
                      <a:gd name="T47" fmla="*/ 80344 h 570"/>
                      <a:gd name="T48" fmla="*/ 4158 w 1091"/>
                      <a:gd name="T49" fmla="*/ 66918 h 570"/>
                      <a:gd name="T50" fmla="*/ 4253 w 1091"/>
                      <a:gd name="T51" fmla="*/ 52076 h 570"/>
                      <a:gd name="T52" fmla="*/ 4330 w 1091"/>
                      <a:gd name="T53" fmla="*/ 36707 h 570"/>
                      <a:gd name="T54" fmla="*/ 4386 w 1091"/>
                      <a:gd name="T55" fmla="*/ 20730 h 570"/>
                      <a:gd name="T56" fmla="*/ 3605 w 1091"/>
                      <a:gd name="T57" fmla="*/ 37002 h 570"/>
                      <a:gd name="T58" fmla="*/ 3116 w 1091"/>
                      <a:gd name="T59" fmla="*/ 0 h 570"/>
                      <a:gd name="T60" fmla="*/ 3078 w 1091"/>
                      <a:gd name="T61" fmla="*/ 7666 h 570"/>
                      <a:gd name="T62" fmla="*/ 3039 w 1091"/>
                      <a:gd name="T63" fmla="*/ 15447 h 570"/>
                      <a:gd name="T64" fmla="*/ 2980 w 1091"/>
                      <a:gd name="T65" fmla="*/ 22912 h 570"/>
                      <a:gd name="T66" fmla="*/ 2926 w 1091"/>
                      <a:gd name="T67" fmla="*/ 29351 h 570"/>
                      <a:gd name="T68" fmla="*/ 2857 w 1091"/>
                      <a:gd name="T69" fmla="*/ 35970 h 570"/>
                      <a:gd name="T70" fmla="*/ 2786 w 1091"/>
                      <a:gd name="T71" fmla="*/ 42067 h 570"/>
                      <a:gd name="T72" fmla="*/ 2704 w 1091"/>
                      <a:gd name="T73" fmla="*/ 47221 h 570"/>
                      <a:gd name="T74" fmla="*/ 2626 w 1091"/>
                      <a:gd name="T75" fmla="*/ 53344 h 570"/>
                      <a:gd name="T76" fmla="*/ 2441 w 1091"/>
                      <a:gd name="T77" fmla="*/ 61597 h 570"/>
                      <a:gd name="T78" fmla="*/ 2237 w 1091"/>
                      <a:gd name="T79" fmla="*/ 68081 h 570"/>
                      <a:gd name="T80" fmla="*/ 2017 w 1091"/>
                      <a:gd name="T81" fmla="*/ 72475 h 570"/>
                      <a:gd name="T82" fmla="*/ 1912 w 1091"/>
                      <a:gd name="T83" fmla="*/ 73962 h 570"/>
                      <a:gd name="T84" fmla="*/ 1794 w 1091"/>
                      <a:gd name="T85" fmla="*/ 74042 h 570"/>
                      <a:gd name="T86" fmla="*/ 1607 w 1091"/>
                      <a:gd name="T87" fmla="*/ 72987 h 570"/>
                      <a:gd name="T88" fmla="*/ 1422 w 1091"/>
                      <a:gd name="T89" fmla="*/ 70314 h 570"/>
                      <a:gd name="T90" fmla="*/ 1236 w 1091"/>
                      <a:gd name="T91" fmla="*/ 65261 h 570"/>
                      <a:gd name="T92" fmla="*/ 1075 w 1091"/>
                      <a:gd name="T93" fmla="*/ 58959 h 570"/>
                      <a:gd name="T94" fmla="*/ 1220 w 1091"/>
                      <a:gd name="T95" fmla="*/ 48264 h 570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1091"/>
                      <a:gd name="T145" fmla="*/ 0 h 570"/>
                      <a:gd name="T146" fmla="*/ 1091 w 1091"/>
                      <a:gd name="T147" fmla="*/ 570 h 570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1091" h="570">
                        <a:moveTo>
                          <a:pt x="303" y="159"/>
                        </a:moveTo>
                        <a:lnTo>
                          <a:pt x="62" y="222"/>
                        </a:lnTo>
                        <a:lnTo>
                          <a:pt x="0" y="472"/>
                        </a:lnTo>
                        <a:lnTo>
                          <a:pt x="39" y="432"/>
                        </a:lnTo>
                        <a:lnTo>
                          <a:pt x="82" y="463"/>
                        </a:lnTo>
                        <a:lnTo>
                          <a:pt x="128" y="490"/>
                        </a:lnTo>
                        <a:lnTo>
                          <a:pt x="177" y="514"/>
                        </a:lnTo>
                        <a:lnTo>
                          <a:pt x="227" y="534"/>
                        </a:lnTo>
                        <a:lnTo>
                          <a:pt x="279" y="550"/>
                        </a:lnTo>
                        <a:lnTo>
                          <a:pt x="333" y="562"/>
                        </a:lnTo>
                        <a:lnTo>
                          <a:pt x="389" y="568"/>
                        </a:lnTo>
                        <a:lnTo>
                          <a:pt x="446" y="569"/>
                        </a:lnTo>
                        <a:lnTo>
                          <a:pt x="503" y="568"/>
                        </a:lnTo>
                        <a:lnTo>
                          <a:pt x="559" y="561"/>
                        </a:lnTo>
                        <a:lnTo>
                          <a:pt x="614" y="549"/>
                        </a:lnTo>
                        <a:lnTo>
                          <a:pt x="667" y="533"/>
                        </a:lnTo>
                        <a:lnTo>
                          <a:pt x="718" y="513"/>
                        </a:lnTo>
                        <a:lnTo>
                          <a:pt x="767" y="488"/>
                        </a:lnTo>
                        <a:lnTo>
                          <a:pt x="813" y="459"/>
                        </a:lnTo>
                        <a:lnTo>
                          <a:pt x="856" y="428"/>
                        </a:lnTo>
                        <a:lnTo>
                          <a:pt x="898" y="392"/>
                        </a:lnTo>
                        <a:lnTo>
                          <a:pt x="936" y="354"/>
                        </a:lnTo>
                        <a:lnTo>
                          <a:pt x="970" y="313"/>
                        </a:lnTo>
                        <a:lnTo>
                          <a:pt x="1002" y="268"/>
                        </a:lnTo>
                        <a:lnTo>
                          <a:pt x="1030" y="222"/>
                        </a:lnTo>
                        <a:lnTo>
                          <a:pt x="1054" y="173"/>
                        </a:lnTo>
                        <a:lnTo>
                          <a:pt x="1075" y="122"/>
                        </a:lnTo>
                        <a:lnTo>
                          <a:pt x="1090" y="68"/>
                        </a:lnTo>
                        <a:lnTo>
                          <a:pt x="895" y="124"/>
                        </a:lnTo>
                        <a:lnTo>
                          <a:pt x="774" y="0"/>
                        </a:lnTo>
                        <a:lnTo>
                          <a:pt x="765" y="25"/>
                        </a:lnTo>
                        <a:lnTo>
                          <a:pt x="754" y="51"/>
                        </a:lnTo>
                        <a:lnTo>
                          <a:pt x="741" y="75"/>
                        </a:lnTo>
                        <a:lnTo>
                          <a:pt x="727" y="98"/>
                        </a:lnTo>
                        <a:lnTo>
                          <a:pt x="710" y="120"/>
                        </a:lnTo>
                        <a:lnTo>
                          <a:pt x="692" y="140"/>
                        </a:lnTo>
                        <a:lnTo>
                          <a:pt x="673" y="158"/>
                        </a:lnTo>
                        <a:lnTo>
                          <a:pt x="652" y="176"/>
                        </a:lnTo>
                        <a:lnTo>
                          <a:pt x="606" y="205"/>
                        </a:lnTo>
                        <a:lnTo>
                          <a:pt x="556" y="227"/>
                        </a:lnTo>
                        <a:lnTo>
                          <a:pt x="503" y="242"/>
                        </a:lnTo>
                        <a:lnTo>
                          <a:pt x="474" y="245"/>
                        </a:lnTo>
                        <a:lnTo>
                          <a:pt x="446" y="246"/>
                        </a:lnTo>
                        <a:lnTo>
                          <a:pt x="397" y="243"/>
                        </a:lnTo>
                        <a:lnTo>
                          <a:pt x="351" y="233"/>
                        </a:lnTo>
                        <a:lnTo>
                          <a:pt x="307" y="217"/>
                        </a:lnTo>
                        <a:lnTo>
                          <a:pt x="267" y="195"/>
                        </a:lnTo>
                        <a:lnTo>
                          <a:pt x="303" y="159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FFDD4B"/>
                      </a:gs>
                      <a:gs pos="100000">
                        <a:srgbClr val="FFEEA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 dirty="0">
                      <a:latin typeface="+mn-ea"/>
                    </a:endParaRPr>
                  </a:p>
                </p:txBody>
              </p:sp>
              <p:sp>
                <p:nvSpPr>
                  <p:cNvPr id="122" name="Freeform 102"/>
                  <p:cNvSpPr>
                    <a:spLocks/>
                  </p:cNvSpPr>
                  <p:nvPr/>
                </p:nvSpPr>
                <p:spPr bwMode="auto">
                  <a:xfrm rot="-5806060" flipH="1" flipV="1">
                    <a:off x="2817" y="4946"/>
                    <a:ext cx="921" cy="933"/>
                  </a:xfrm>
                  <a:custGeom>
                    <a:avLst/>
                    <a:gdLst>
                      <a:gd name="T0" fmla="*/ 2014 w 898"/>
                      <a:gd name="T1" fmla="*/ 165609 h 847"/>
                      <a:gd name="T2" fmla="*/ 2751 w 898"/>
                      <a:gd name="T3" fmla="*/ 209708 h 847"/>
                      <a:gd name="T4" fmla="*/ 3790 w 898"/>
                      <a:gd name="T5" fmla="*/ 192130 h 847"/>
                      <a:gd name="T6" fmla="*/ 3573 w 898"/>
                      <a:gd name="T7" fmla="*/ 188317 h 847"/>
                      <a:gd name="T8" fmla="*/ 3582 w 898"/>
                      <a:gd name="T9" fmla="*/ 177064 h 847"/>
                      <a:gd name="T10" fmla="*/ 3586 w 898"/>
                      <a:gd name="T11" fmla="*/ 165263 h 847"/>
                      <a:gd name="T12" fmla="*/ 3585 w 898"/>
                      <a:gd name="T13" fmla="*/ 156642 h 847"/>
                      <a:gd name="T14" fmla="*/ 3581 w 898"/>
                      <a:gd name="T15" fmla="*/ 148009 h 847"/>
                      <a:gd name="T16" fmla="*/ 3563 w 898"/>
                      <a:gd name="T17" fmla="*/ 140199 h 847"/>
                      <a:gd name="T18" fmla="*/ 3535 w 898"/>
                      <a:gd name="T19" fmla="*/ 132124 h 847"/>
                      <a:gd name="T20" fmla="*/ 3496 w 898"/>
                      <a:gd name="T21" fmla="*/ 124215 h 847"/>
                      <a:gd name="T22" fmla="*/ 3468 w 898"/>
                      <a:gd name="T23" fmla="*/ 116118 h 847"/>
                      <a:gd name="T24" fmla="*/ 3419 w 898"/>
                      <a:gd name="T25" fmla="*/ 108307 h 847"/>
                      <a:gd name="T26" fmla="*/ 3362 w 898"/>
                      <a:gd name="T27" fmla="*/ 100880 h 847"/>
                      <a:gd name="T28" fmla="*/ 3320 w 898"/>
                      <a:gd name="T29" fmla="*/ 93355 h 847"/>
                      <a:gd name="T30" fmla="*/ 3251 w 898"/>
                      <a:gd name="T31" fmla="*/ 86249 h 847"/>
                      <a:gd name="T32" fmla="*/ 3176 w 898"/>
                      <a:gd name="T33" fmla="*/ 79732 h 847"/>
                      <a:gd name="T34" fmla="*/ 3106 w 898"/>
                      <a:gd name="T35" fmla="*/ 73108 h 847"/>
                      <a:gd name="T36" fmla="*/ 3025 w 898"/>
                      <a:gd name="T37" fmla="*/ 65953 h 847"/>
                      <a:gd name="T38" fmla="*/ 2944 w 898"/>
                      <a:gd name="T39" fmla="*/ 60251 h 847"/>
                      <a:gd name="T40" fmla="*/ 2775 w 898"/>
                      <a:gd name="T41" fmla="*/ 48624 h 847"/>
                      <a:gd name="T42" fmla="*/ 2575 w 898"/>
                      <a:gd name="T43" fmla="*/ 38073 h 847"/>
                      <a:gd name="T44" fmla="*/ 2454 w 898"/>
                      <a:gd name="T45" fmla="*/ 32636 h 847"/>
                      <a:gd name="T46" fmla="*/ 2344 w 898"/>
                      <a:gd name="T47" fmla="*/ 28486 h 847"/>
                      <a:gd name="T48" fmla="*/ 2229 w 898"/>
                      <a:gd name="T49" fmla="*/ 23752 h 847"/>
                      <a:gd name="T50" fmla="*/ 2117 w 898"/>
                      <a:gd name="T51" fmla="*/ 20096 h 847"/>
                      <a:gd name="T52" fmla="*/ 1999 w 898"/>
                      <a:gd name="T53" fmla="*/ 16374 h 847"/>
                      <a:gd name="T54" fmla="*/ 1867 w 898"/>
                      <a:gd name="T55" fmla="*/ 13160 h 847"/>
                      <a:gd name="T56" fmla="*/ 1741 w 898"/>
                      <a:gd name="T57" fmla="*/ 9846 h 847"/>
                      <a:gd name="T58" fmla="*/ 1610 w 898"/>
                      <a:gd name="T59" fmla="*/ 7366 h 847"/>
                      <a:gd name="T60" fmla="*/ 1477 w 898"/>
                      <a:gd name="T61" fmla="*/ 5196 h 847"/>
                      <a:gd name="T62" fmla="*/ 1337 w 898"/>
                      <a:gd name="T63" fmla="*/ 3529 h 847"/>
                      <a:gd name="T64" fmla="*/ 1203 w 898"/>
                      <a:gd name="T65" fmla="*/ 1794 h 847"/>
                      <a:gd name="T66" fmla="*/ 1060 w 898"/>
                      <a:gd name="T67" fmla="*/ 4 h 847"/>
                      <a:gd name="T68" fmla="*/ 926 w 898"/>
                      <a:gd name="T69" fmla="*/ 1 h 847"/>
                      <a:gd name="T70" fmla="*/ 776 w 898"/>
                      <a:gd name="T71" fmla="*/ 0 h 847"/>
                      <a:gd name="T72" fmla="*/ 574 w 898"/>
                      <a:gd name="T73" fmla="*/ 2 h 847"/>
                      <a:gd name="T74" fmla="*/ 372 w 898"/>
                      <a:gd name="T75" fmla="*/ 1629 h 847"/>
                      <a:gd name="T76" fmla="*/ 174 w 898"/>
                      <a:gd name="T77" fmla="*/ 3887 h 847"/>
                      <a:gd name="T78" fmla="*/ 0 w 898"/>
                      <a:gd name="T79" fmla="*/ 6458 h 847"/>
                      <a:gd name="T80" fmla="*/ 634 w 898"/>
                      <a:gd name="T81" fmla="*/ 42068 h 847"/>
                      <a:gd name="T82" fmla="*/ 445 w 898"/>
                      <a:gd name="T83" fmla="*/ 82529 h 847"/>
                      <a:gd name="T84" fmla="*/ 604 w 898"/>
                      <a:gd name="T85" fmla="*/ 80693 h 847"/>
                      <a:gd name="T86" fmla="*/ 776 w 898"/>
                      <a:gd name="T87" fmla="*/ 80027 h 847"/>
                      <a:gd name="T88" fmla="*/ 926 w 898"/>
                      <a:gd name="T89" fmla="*/ 80693 h 847"/>
                      <a:gd name="T90" fmla="*/ 1065 w 898"/>
                      <a:gd name="T91" fmla="*/ 82149 h 847"/>
                      <a:gd name="T92" fmla="*/ 1203 w 898"/>
                      <a:gd name="T93" fmla="*/ 84158 h 847"/>
                      <a:gd name="T94" fmla="*/ 1336 w 898"/>
                      <a:gd name="T95" fmla="*/ 86877 h 847"/>
                      <a:gd name="T96" fmla="*/ 1463 w 898"/>
                      <a:gd name="T97" fmla="*/ 90490 h 847"/>
                      <a:gd name="T98" fmla="*/ 1590 w 898"/>
                      <a:gd name="T99" fmla="*/ 94802 h 847"/>
                      <a:gd name="T100" fmla="*/ 1693 w 898"/>
                      <a:gd name="T101" fmla="*/ 100017 h 847"/>
                      <a:gd name="T102" fmla="*/ 1789 w 898"/>
                      <a:gd name="T103" fmla="*/ 105399 h 847"/>
                      <a:gd name="T104" fmla="*/ 1883 w 898"/>
                      <a:gd name="T105" fmla="*/ 111123 h 847"/>
                      <a:gd name="T106" fmla="*/ 1970 w 898"/>
                      <a:gd name="T107" fmla="*/ 117481 h 847"/>
                      <a:gd name="T108" fmla="*/ 2050 w 898"/>
                      <a:gd name="T109" fmla="*/ 124520 h 847"/>
                      <a:gd name="T110" fmla="*/ 2108 w 898"/>
                      <a:gd name="T111" fmla="*/ 132377 h 847"/>
                      <a:gd name="T112" fmla="*/ 2161 w 898"/>
                      <a:gd name="T113" fmla="*/ 139876 h 847"/>
                      <a:gd name="T114" fmla="*/ 2187 w 898"/>
                      <a:gd name="T115" fmla="*/ 148009 h 847"/>
                      <a:gd name="T116" fmla="*/ 2215 w 898"/>
                      <a:gd name="T117" fmla="*/ 156642 h 847"/>
                      <a:gd name="T118" fmla="*/ 2217 w 898"/>
                      <a:gd name="T119" fmla="*/ 165263 h 847"/>
                      <a:gd name="T120" fmla="*/ 2217 w 898"/>
                      <a:gd name="T121" fmla="*/ 168540 h 847"/>
                      <a:gd name="T122" fmla="*/ 2014 w 898"/>
                      <a:gd name="T123" fmla="*/ 165609 h 847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w 898"/>
                      <a:gd name="T187" fmla="*/ 0 h 847"/>
                      <a:gd name="T188" fmla="*/ 898 w 898"/>
                      <a:gd name="T189" fmla="*/ 847 h 847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T186" t="T187" r="T188" b="T189"/>
                    <a:pathLst>
                      <a:path w="898" h="847">
                        <a:moveTo>
                          <a:pt x="477" y="668"/>
                        </a:moveTo>
                        <a:lnTo>
                          <a:pt x="651" y="846"/>
                        </a:lnTo>
                        <a:lnTo>
                          <a:pt x="897" y="775"/>
                        </a:lnTo>
                        <a:lnTo>
                          <a:pt x="843" y="761"/>
                        </a:lnTo>
                        <a:lnTo>
                          <a:pt x="847" y="715"/>
                        </a:lnTo>
                        <a:lnTo>
                          <a:pt x="849" y="667"/>
                        </a:lnTo>
                        <a:lnTo>
                          <a:pt x="848" y="632"/>
                        </a:lnTo>
                        <a:lnTo>
                          <a:pt x="846" y="598"/>
                        </a:lnTo>
                        <a:lnTo>
                          <a:pt x="842" y="566"/>
                        </a:lnTo>
                        <a:lnTo>
                          <a:pt x="836" y="533"/>
                        </a:lnTo>
                        <a:lnTo>
                          <a:pt x="828" y="501"/>
                        </a:lnTo>
                        <a:lnTo>
                          <a:pt x="819" y="469"/>
                        </a:lnTo>
                        <a:lnTo>
                          <a:pt x="809" y="438"/>
                        </a:lnTo>
                        <a:lnTo>
                          <a:pt x="796" y="408"/>
                        </a:lnTo>
                        <a:lnTo>
                          <a:pt x="784" y="378"/>
                        </a:lnTo>
                        <a:lnTo>
                          <a:pt x="769" y="349"/>
                        </a:lnTo>
                        <a:lnTo>
                          <a:pt x="753" y="321"/>
                        </a:lnTo>
                        <a:lnTo>
                          <a:pt x="736" y="295"/>
                        </a:lnTo>
                        <a:lnTo>
                          <a:pt x="717" y="267"/>
                        </a:lnTo>
                        <a:lnTo>
                          <a:pt x="697" y="243"/>
                        </a:lnTo>
                        <a:lnTo>
                          <a:pt x="654" y="196"/>
                        </a:lnTo>
                        <a:lnTo>
                          <a:pt x="607" y="153"/>
                        </a:lnTo>
                        <a:lnTo>
                          <a:pt x="581" y="132"/>
                        </a:lnTo>
                        <a:lnTo>
                          <a:pt x="555" y="114"/>
                        </a:lnTo>
                        <a:lnTo>
                          <a:pt x="528" y="96"/>
                        </a:lnTo>
                        <a:lnTo>
                          <a:pt x="501" y="81"/>
                        </a:lnTo>
                        <a:lnTo>
                          <a:pt x="472" y="66"/>
                        </a:lnTo>
                        <a:lnTo>
                          <a:pt x="442" y="53"/>
                        </a:lnTo>
                        <a:lnTo>
                          <a:pt x="412" y="40"/>
                        </a:lnTo>
                        <a:lnTo>
                          <a:pt x="381" y="30"/>
                        </a:lnTo>
                        <a:lnTo>
                          <a:pt x="349" y="21"/>
                        </a:lnTo>
                        <a:lnTo>
                          <a:pt x="317" y="14"/>
                        </a:lnTo>
                        <a:lnTo>
                          <a:pt x="285" y="7"/>
                        </a:lnTo>
                        <a:lnTo>
                          <a:pt x="251" y="4"/>
                        </a:lnTo>
                        <a:lnTo>
                          <a:pt x="218" y="1"/>
                        </a:lnTo>
                        <a:lnTo>
                          <a:pt x="183" y="0"/>
                        </a:lnTo>
                        <a:lnTo>
                          <a:pt x="136" y="2"/>
                        </a:lnTo>
                        <a:lnTo>
                          <a:pt x="89" y="6"/>
                        </a:lnTo>
                        <a:lnTo>
                          <a:pt x="44" y="15"/>
                        </a:lnTo>
                        <a:lnTo>
                          <a:pt x="0" y="26"/>
                        </a:lnTo>
                        <a:lnTo>
                          <a:pt x="150" y="171"/>
                        </a:lnTo>
                        <a:lnTo>
                          <a:pt x="105" y="333"/>
                        </a:lnTo>
                        <a:lnTo>
                          <a:pt x="143" y="326"/>
                        </a:lnTo>
                        <a:lnTo>
                          <a:pt x="183" y="324"/>
                        </a:lnTo>
                        <a:lnTo>
                          <a:pt x="218" y="326"/>
                        </a:lnTo>
                        <a:lnTo>
                          <a:pt x="252" y="331"/>
                        </a:lnTo>
                        <a:lnTo>
                          <a:pt x="285" y="339"/>
                        </a:lnTo>
                        <a:lnTo>
                          <a:pt x="316" y="351"/>
                        </a:lnTo>
                        <a:lnTo>
                          <a:pt x="346" y="365"/>
                        </a:lnTo>
                        <a:lnTo>
                          <a:pt x="375" y="383"/>
                        </a:lnTo>
                        <a:lnTo>
                          <a:pt x="401" y="403"/>
                        </a:lnTo>
                        <a:lnTo>
                          <a:pt x="424" y="425"/>
                        </a:lnTo>
                        <a:lnTo>
                          <a:pt x="447" y="449"/>
                        </a:lnTo>
                        <a:lnTo>
                          <a:pt x="467" y="475"/>
                        </a:lnTo>
                        <a:lnTo>
                          <a:pt x="484" y="503"/>
                        </a:lnTo>
                        <a:lnTo>
                          <a:pt x="499" y="534"/>
                        </a:lnTo>
                        <a:lnTo>
                          <a:pt x="511" y="565"/>
                        </a:lnTo>
                        <a:lnTo>
                          <a:pt x="518" y="598"/>
                        </a:lnTo>
                        <a:lnTo>
                          <a:pt x="523" y="632"/>
                        </a:lnTo>
                        <a:lnTo>
                          <a:pt x="525" y="667"/>
                        </a:lnTo>
                        <a:lnTo>
                          <a:pt x="525" y="680"/>
                        </a:lnTo>
                        <a:lnTo>
                          <a:pt x="477" y="668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BFD98B"/>
                      </a:gs>
                      <a:gs pos="100000">
                        <a:srgbClr val="DFECC5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 dirty="0">
                      <a:latin typeface="+mn-ea"/>
                    </a:endParaRPr>
                  </a:p>
                </p:txBody>
              </p:sp>
              <p:sp>
                <p:nvSpPr>
                  <p:cNvPr id="123" name="Freeform 103"/>
                  <p:cNvSpPr>
                    <a:spLocks/>
                  </p:cNvSpPr>
                  <p:nvPr/>
                </p:nvSpPr>
                <p:spPr bwMode="auto">
                  <a:xfrm rot="-5806060" flipH="1" flipV="1">
                    <a:off x="2733" y="4152"/>
                    <a:ext cx="603" cy="1271"/>
                  </a:xfrm>
                  <a:custGeom>
                    <a:avLst/>
                    <a:gdLst>
                      <a:gd name="T0" fmla="*/ 1935 w 589"/>
                      <a:gd name="T1" fmla="*/ 103927 h 1151"/>
                      <a:gd name="T2" fmla="*/ 1857 w 589"/>
                      <a:gd name="T3" fmla="*/ 107323 h 1151"/>
                      <a:gd name="T4" fmla="*/ 1786 w 589"/>
                      <a:gd name="T5" fmla="*/ 111436 h 1151"/>
                      <a:gd name="T6" fmla="*/ 1714 w 589"/>
                      <a:gd name="T7" fmla="*/ 115090 h 1151"/>
                      <a:gd name="T8" fmla="*/ 1648 w 589"/>
                      <a:gd name="T9" fmla="*/ 119605 h 1151"/>
                      <a:gd name="T10" fmla="*/ 1532 w 589"/>
                      <a:gd name="T11" fmla="*/ 129544 h 1151"/>
                      <a:gd name="T12" fmla="*/ 1431 w 589"/>
                      <a:gd name="T13" fmla="*/ 139719 h 1151"/>
                      <a:gd name="T14" fmla="*/ 1346 w 589"/>
                      <a:gd name="T15" fmla="*/ 151248 h 1151"/>
                      <a:gd name="T16" fmla="*/ 1284 w 589"/>
                      <a:gd name="T17" fmla="*/ 163681 h 1151"/>
                      <a:gd name="T18" fmla="*/ 1247 w 589"/>
                      <a:gd name="T19" fmla="*/ 176624 h 1151"/>
                      <a:gd name="T20" fmla="*/ 1238 w 589"/>
                      <a:gd name="T21" fmla="*/ 190383 h 1151"/>
                      <a:gd name="T22" fmla="*/ 1246 w 589"/>
                      <a:gd name="T23" fmla="*/ 200445 h 1151"/>
                      <a:gd name="T24" fmla="*/ 1259 w 589"/>
                      <a:gd name="T25" fmla="*/ 209939 h 1151"/>
                      <a:gd name="T26" fmla="*/ 1289 w 589"/>
                      <a:gd name="T27" fmla="*/ 218822 h 1151"/>
                      <a:gd name="T28" fmla="*/ 1330 w 589"/>
                      <a:gd name="T29" fmla="*/ 228031 h 1151"/>
                      <a:gd name="T30" fmla="*/ 1392 w 589"/>
                      <a:gd name="T31" fmla="*/ 236090 h 1151"/>
                      <a:gd name="T32" fmla="*/ 1450 w 589"/>
                      <a:gd name="T33" fmla="*/ 244420 h 1151"/>
                      <a:gd name="T34" fmla="*/ 1520 w 589"/>
                      <a:gd name="T35" fmla="*/ 251570 h 1151"/>
                      <a:gd name="T36" fmla="*/ 1605 w 589"/>
                      <a:gd name="T37" fmla="*/ 258423 h 1151"/>
                      <a:gd name="T38" fmla="*/ 968 w 589"/>
                      <a:gd name="T39" fmla="*/ 270958 h 1151"/>
                      <a:gd name="T40" fmla="*/ 782 w 589"/>
                      <a:gd name="T41" fmla="*/ 327710 h 1151"/>
                      <a:gd name="T42" fmla="*/ 613 w 589"/>
                      <a:gd name="T43" fmla="*/ 314255 h 1151"/>
                      <a:gd name="T44" fmla="*/ 455 w 589"/>
                      <a:gd name="T45" fmla="*/ 299207 h 1151"/>
                      <a:gd name="T46" fmla="*/ 317 w 589"/>
                      <a:gd name="T47" fmla="*/ 283065 h 1151"/>
                      <a:gd name="T48" fmla="*/ 202 w 589"/>
                      <a:gd name="T49" fmla="*/ 266349 h 1151"/>
                      <a:gd name="T50" fmla="*/ 118 w 589"/>
                      <a:gd name="T51" fmla="*/ 248470 h 1151"/>
                      <a:gd name="T52" fmla="*/ 15 w 589"/>
                      <a:gd name="T53" fmla="*/ 229698 h 1151"/>
                      <a:gd name="T54" fmla="*/ 4 w 589"/>
                      <a:gd name="T55" fmla="*/ 210232 h 1151"/>
                      <a:gd name="T56" fmla="*/ 0 w 589"/>
                      <a:gd name="T57" fmla="*/ 190383 h 1151"/>
                      <a:gd name="T58" fmla="*/ 2 w 589"/>
                      <a:gd name="T59" fmla="*/ 176073 h 1151"/>
                      <a:gd name="T60" fmla="*/ 8 w 589"/>
                      <a:gd name="T61" fmla="*/ 161178 h 1151"/>
                      <a:gd name="T62" fmla="*/ 18 w 589"/>
                      <a:gd name="T63" fmla="*/ 146972 h 1151"/>
                      <a:gd name="T64" fmla="*/ 115 w 589"/>
                      <a:gd name="T65" fmla="*/ 133827 h 1151"/>
                      <a:gd name="T66" fmla="*/ 172 w 589"/>
                      <a:gd name="T67" fmla="*/ 119700 h 1151"/>
                      <a:gd name="T68" fmla="*/ 262 w 589"/>
                      <a:gd name="T69" fmla="*/ 107236 h 1151"/>
                      <a:gd name="T70" fmla="*/ 341 w 589"/>
                      <a:gd name="T71" fmla="*/ 95086 h 1151"/>
                      <a:gd name="T72" fmla="*/ 444 w 589"/>
                      <a:gd name="T73" fmla="*/ 83048 h 1151"/>
                      <a:gd name="T74" fmla="*/ 562 w 589"/>
                      <a:gd name="T75" fmla="*/ 71818 h 1151"/>
                      <a:gd name="T76" fmla="*/ 678 w 589"/>
                      <a:gd name="T77" fmla="*/ 61676 h 1151"/>
                      <a:gd name="T78" fmla="*/ 811 w 589"/>
                      <a:gd name="T79" fmla="*/ 51602 h 1151"/>
                      <a:gd name="T80" fmla="*/ 956 w 589"/>
                      <a:gd name="T81" fmla="*/ 42691 h 1151"/>
                      <a:gd name="T82" fmla="*/ 1103 w 589"/>
                      <a:gd name="T83" fmla="*/ 34525 h 1151"/>
                      <a:gd name="T84" fmla="*/ 1254 w 589"/>
                      <a:gd name="T85" fmla="*/ 27021 h 1151"/>
                      <a:gd name="T86" fmla="*/ 1425 w 589"/>
                      <a:gd name="T87" fmla="*/ 20189 h 1151"/>
                      <a:gd name="T88" fmla="*/ 1592 w 589"/>
                      <a:gd name="T89" fmla="*/ 14631 h 1151"/>
                      <a:gd name="T90" fmla="*/ 1540 w 589"/>
                      <a:gd name="T91" fmla="*/ 0 h 1151"/>
                      <a:gd name="T92" fmla="*/ 2240 w 589"/>
                      <a:gd name="T93" fmla="*/ 51335 h 1151"/>
                      <a:gd name="T94" fmla="*/ 1988 w 589"/>
                      <a:gd name="T95" fmla="*/ 119605 h 1151"/>
                      <a:gd name="T96" fmla="*/ 1935 w 589"/>
                      <a:gd name="T97" fmla="*/ 103927 h 1151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589"/>
                      <a:gd name="T148" fmla="*/ 0 h 1151"/>
                      <a:gd name="T149" fmla="*/ 589 w 589"/>
                      <a:gd name="T150" fmla="*/ 1151 h 1151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589" h="1151">
                        <a:moveTo>
                          <a:pt x="506" y="365"/>
                        </a:moveTo>
                        <a:lnTo>
                          <a:pt x="487" y="377"/>
                        </a:lnTo>
                        <a:lnTo>
                          <a:pt x="468" y="390"/>
                        </a:lnTo>
                        <a:lnTo>
                          <a:pt x="449" y="404"/>
                        </a:lnTo>
                        <a:lnTo>
                          <a:pt x="432" y="419"/>
                        </a:lnTo>
                        <a:lnTo>
                          <a:pt x="401" y="453"/>
                        </a:lnTo>
                        <a:lnTo>
                          <a:pt x="375" y="490"/>
                        </a:lnTo>
                        <a:lnTo>
                          <a:pt x="353" y="531"/>
                        </a:lnTo>
                        <a:lnTo>
                          <a:pt x="337" y="574"/>
                        </a:lnTo>
                        <a:lnTo>
                          <a:pt x="327" y="620"/>
                        </a:lnTo>
                        <a:lnTo>
                          <a:pt x="324" y="668"/>
                        </a:lnTo>
                        <a:lnTo>
                          <a:pt x="326" y="703"/>
                        </a:lnTo>
                        <a:lnTo>
                          <a:pt x="330" y="736"/>
                        </a:lnTo>
                        <a:lnTo>
                          <a:pt x="338" y="768"/>
                        </a:lnTo>
                        <a:lnTo>
                          <a:pt x="349" y="800"/>
                        </a:lnTo>
                        <a:lnTo>
                          <a:pt x="364" y="829"/>
                        </a:lnTo>
                        <a:lnTo>
                          <a:pt x="380" y="857"/>
                        </a:lnTo>
                        <a:lnTo>
                          <a:pt x="399" y="882"/>
                        </a:lnTo>
                        <a:lnTo>
                          <a:pt x="421" y="907"/>
                        </a:lnTo>
                        <a:lnTo>
                          <a:pt x="255" y="950"/>
                        </a:lnTo>
                        <a:lnTo>
                          <a:pt x="206" y="1150"/>
                        </a:lnTo>
                        <a:lnTo>
                          <a:pt x="161" y="1102"/>
                        </a:lnTo>
                        <a:lnTo>
                          <a:pt x="120" y="1049"/>
                        </a:lnTo>
                        <a:lnTo>
                          <a:pt x="85" y="993"/>
                        </a:lnTo>
                        <a:lnTo>
                          <a:pt x="55" y="934"/>
                        </a:lnTo>
                        <a:lnTo>
                          <a:pt x="32" y="872"/>
                        </a:lnTo>
                        <a:lnTo>
                          <a:pt x="15" y="806"/>
                        </a:lnTo>
                        <a:lnTo>
                          <a:pt x="4" y="738"/>
                        </a:lnTo>
                        <a:lnTo>
                          <a:pt x="0" y="668"/>
                        </a:lnTo>
                        <a:lnTo>
                          <a:pt x="2" y="617"/>
                        </a:lnTo>
                        <a:lnTo>
                          <a:pt x="8" y="566"/>
                        </a:lnTo>
                        <a:lnTo>
                          <a:pt x="18" y="516"/>
                        </a:lnTo>
                        <a:lnTo>
                          <a:pt x="31" y="468"/>
                        </a:lnTo>
                        <a:lnTo>
                          <a:pt x="48" y="421"/>
                        </a:lnTo>
                        <a:lnTo>
                          <a:pt x="68" y="376"/>
                        </a:lnTo>
                        <a:lnTo>
                          <a:pt x="91" y="333"/>
                        </a:lnTo>
                        <a:lnTo>
                          <a:pt x="117" y="292"/>
                        </a:lnTo>
                        <a:lnTo>
                          <a:pt x="147" y="253"/>
                        </a:lnTo>
                        <a:lnTo>
                          <a:pt x="178" y="216"/>
                        </a:lnTo>
                        <a:lnTo>
                          <a:pt x="212" y="181"/>
                        </a:lnTo>
                        <a:lnTo>
                          <a:pt x="250" y="150"/>
                        </a:lnTo>
                        <a:lnTo>
                          <a:pt x="289" y="120"/>
                        </a:lnTo>
                        <a:lnTo>
                          <a:pt x="329" y="94"/>
                        </a:lnTo>
                        <a:lnTo>
                          <a:pt x="373" y="71"/>
                        </a:lnTo>
                        <a:lnTo>
                          <a:pt x="417" y="51"/>
                        </a:lnTo>
                        <a:lnTo>
                          <a:pt x="403" y="0"/>
                        </a:lnTo>
                        <a:lnTo>
                          <a:pt x="588" y="179"/>
                        </a:lnTo>
                        <a:lnTo>
                          <a:pt x="522" y="419"/>
                        </a:lnTo>
                        <a:lnTo>
                          <a:pt x="506" y="365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C5EDFA"/>
                      </a:gs>
                      <a:gs pos="100000">
                        <a:srgbClr val="40C2F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905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 dirty="0">
                      <a:latin typeface="+mn-ea"/>
                    </a:endParaRPr>
                  </a:p>
                </p:txBody>
              </p:sp>
            </p:grpSp>
            <p:sp>
              <p:nvSpPr>
                <p:cNvPr id="118" name="WordArt 104"/>
                <p:cNvSpPr>
                  <a:spLocks noChangeArrowheads="1" noChangeShapeType="1" noTextEdit="1"/>
                </p:cNvSpPr>
                <p:nvPr/>
              </p:nvSpPr>
              <p:spPr bwMode="auto">
                <a:xfrm rot="217977">
                  <a:off x="2756" y="4653"/>
                  <a:ext cx="558" cy="126"/>
                </a:xfrm>
                <a:prstGeom prst="rect">
                  <a:avLst/>
                </a:prstGeom>
              </p:spPr>
              <p:txBody>
                <a:bodyPr spcFirstLastPara="1" wrap="none" fromWordArt="1">
                  <a:prstTxWarp prst="textArchUp">
                    <a:avLst>
                      <a:gd name="adj" fmla="val 10800004"/>
                    </a:avLst>
                  </a:prstTxWarp>
                </a:bodyPr>
                <a:lstStyle/>
                <a:p>
                  <a:pPr algn="ctr"/>
                  <a:r>
                    <a:rPr lang="ko-KR" altLang="en-US" sz="1600" kern="10" dirty="0">
                      <a:ln w="9525">
                        <a:solidFill>
                          <a:srgbClr val="003366"/>
                        </a:solidFill>
                        <a:round/>
                        <a:headEnd/>
                        <a:tailEnd/>
                      </a:ln>
                      <a:solidFill>
                        <a:srgbClr val="003366"/>
                      </a:solidFill>
                      <a:latin typeface="+mn-ea"/>
                    </a:rPr>
                    <a:t>관리적 보안</a:t>
                  </a:r>
                </a:p>
              </p:txBody>
            </p:sp>
            <p:sp>
              <p:nvSpPr>
                <p:cNvPr id="119" name="WordArt 105"/>
                <p:cNvSpPr>
                  <a:spLocks noChangeArrowheads="1" noChangeShapeType="1" noTextEdit="1"/>
                </p:cNvSpPr>
                <p:nvPr/>
              </p:nvSpPr>
              <p:spPr bwMode="auto">
                <a:xfrm rot="3674436">
                  <a:off x="2381" y="5307"/>
                  <a:ext cx="440" cy="136"/>
                </a:xfrm>
                <a:prstGeom prst="rect">
                  <a:avLst/>
                </a:prstGeom>
              </p:spPr>
              <p:txBody>
                <a:bodyPr spcFirstLastPara="1" wrap="none" fromWordArt="1">
                  <a:prstTxWarp prst="textArchDown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ko-KR" altLang="en-US" sz="1400" kern="10" dirty="0">
                      <a:ln w="9525">
                        <a:solidFill>
                          <a:srgbClr val="336600"/>
                        </a:solidFill>
                        <a:round/>
                        <a:headEnd/>
                        <a:tailEnd/>
                      </a:ln>
                      <a:solidFill>
                        <a:srgbClr val="336600"/>
                      </a:solidFill>
                      <a:latin typeface="+mn-ea"/>
                    </a:rPr>
                    <a:t>물리적 보안</a:t>
                  </a:r>
                </a:p>
              </p:txBody>
            </p:sp>
            <p:sp>
              <p:nvSpPr>
                <p:cNvPr id="120" name="WordArt 106"/>
                <p:cNvSpPr>
                  <a:spLocks noChangeArrowheads="1" noChangeShapeType="1" noTextEdit="1"/>
                </p:cNvSpPr>
                <p:nvPr/>
              </p:nvSpPr>
              <p:spPr bwMode="auto">
                <a:xfrm rot="-3152425">
                  <a:off x="3157" y="5299"/>
                  <a:ext cx="486" cy="228"/>
                </a:xfrm>
                <a:prstGeom prst="rect">
                  <a:avLst/>
                </a:prstGeom>
              </p:spPr>
              <p:txBody>
                <a:bodyPr spcFirstLastPara="1" wrap="none" fromWordArt="1">
                  <a:prstTxWarp prst="textArchDown">
                    <a:avLst>
                      <a:gd name="adj" fmla="val 0"/>
                    </a:avLst>
                  </a:prstTxWarp>
                </a:bodyPr>
                <a:lstStyle/>
                <a:p>
                  <a:pPr algn="ctr"/>
                  <a:r>
                    <a:rPr lang="ko-KR" altLang="en-US" sz="1600" kern="10" dirty="0">
                      <a:ln w="9525">
                        <a:solidFill>
                          <a:srgbClr val="CC6600"/>
                        </a:solidFill>
                        <a:round/>
                        <a:headEnd/>
                        <a:tailEnd/>
                      </a:ln>
                      <a:solidFill>
                        <a:srgbClr val="CC6600"/>
                      </a:solidFill>
                      <a:latin typeface="+mn-ea"/>
                    </a:rPr>
                    <a:t>기술적 보안</a:t>
                  </a:r>
                </a:p>
              </p:txBody>
            </p:sp>
          </p:grpSp>
          <p:pic>
            <p:nvPicPr>
              <p:cNvPr id="116" name="Picture 107" descr="원gray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" y="3244"/>
                <a:ext cx="462" cy="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36" name="그룹 135"/>
          <p:cNvGrpSpPr/>
          <p:nvPr/>
        </p:nvGrpSpPr>
        <p:grpSpPr>
          <a:xfrm>
            <a:off x="404812" y="6506939"/>
            <a:ext cx="6048375" cy="228610"/>
            <a:chOff x="404813" y="1878221"/>
            <a:chExt cx="6048375" cy="228610"/>
          </a:xfrm>
        </p:grpSpPr>
        <p:grpSp>
          <p:nvGrpSpPr>
            <p:cNvPr id="137" name="그룹 136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39" name="그룹 138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42" name="오각형 141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43" name="오각형 142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40" name="직사각형 139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41" name="직사각형 140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38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정보보호 담당자 업무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44" name="Group 152"/>
          <p:cNvGraphicFramePr>
            <a:graphicFrameLocks noGrp="1"/>
          </p:cNvGraphicFramePr>
          <p:nvPr>
            <p:extLst/>
          </p:nvPr>
        </p:nvGraphicFramePr>
        <p:xfrm>
          <a:off x="404813" y="6936455"/>
          <a:ext cx="6048374" cy="2279349"/>
        </p:xfrm>
        <a:graphic>
          <a:graphicData uri="http://schemas.openxmlformats.org/drawingml/2006/table">
            <a:tbl>
              <a:tblPr/>
              <a:tblGrid>
                <a:gridCol w="1655761"/>
                <a:gridCol w="4392613"/>
              </a:tblGrid>
              <a:tr h="117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       분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역    할    및    책    임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24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관리자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보안 관리자 선정 및 지속적 점검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보안관리자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보안점검 및 각종 시건 상태의 확인 및 감독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요원의 전입 및 전출 시 서약서 접수 및 보안조치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정보보안 관리지침서 작성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수행 요원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보안관리 규정 준수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 책임자의 지시에 따라 보안업무를 수행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프로그램 소스 및 관련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유출 방지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수행사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정보보안팀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프로젝트팀 요청에 따른 보안교육 및 보안점검 실시</a:t>
                      </a:r>
                    </a:p>
                  </a:txBody>
                  <a:tcPr marL="90009" marR="90009" marT="43950" marB="43950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0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기밀 보안 대책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19.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744948" y="466868"/>
            <a:ext cx="99494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19. </a:t>
            </a:r>
            <a:r>
              <a:rPr lang="ko-KR" altLang="en-US" dirty="0">
                <a:latin typeface="+mn-ea"/>
                <a:ea typeface="+mn-ea"/>
              </a:rPr>
              <a:t>기밀 보안 대책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260840" y="694469"/>
            <a:ext cx="147905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19.2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보안대상 및 관리 절차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0792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보안 관리 대상 및 절차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55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0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19.2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보안대상 및 관리 절차</a:t>
            </a:r>
            <a:endParaRPr lang="en-US" altLang="ko-KR" sz="1600" dirty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본 사업의 정보자산을 보호하기 위하여 발생 가능한 모든 위험 요소들과 취약점을 사전에 파악하여 </a:t>
            </a:r>
            <a:r>
              <a:rPr lang="ko-KR" altLang="en-US" sz="1200" dirty="0" smtClean="0">
                <a:solidFill>
                  <a:srgbClr val="8B8B8B"/>
                </a:solidFill>
                <a:latin typeface="+mn-ea"/>
                <a:ea typeface="+mn-ea"/>
              </a:rPr>
              <a:t>보안정책</a:t>
            </a:r>
            <a:r>
              <a:rPr lang="en-US" altLang="ko-KR" sz="1200" dirty="0" smtClean="0">
                <a:solidFill>
                  <a:srgbClr val="8B8B8B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및 지침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인원 보안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문서 보안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작업장 보안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통신 보안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시스템 보안 및 개인정보 등으로 보안 대책을 수립하고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보안 관리절차에 따라 적절한 보안대응책을 마련하여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8B8B8B"/>
                </a:solidFill>
                <a:latin typeface="+mn-ea"/>
                <a:ea typeface="+mn-ea"/>
              </a:rPr>
              <a:t>본 사업 이외의 목적에 이용되지 않도록 지속적인 보안점검을 실시합니다</a:t>
            </a:r>
            <a:r>
              <a:rPr lang="en-US" altLang="ko-KR" sz="1200" dirty="0">
                <a:solidFill>
                  <a:srgbClr val="8B8B8B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136" name="그룹 135"/>
          <p:cNvGrpSpPr/>
          <p:nvPr/>
        </p:nvGrpSpPr>
        <p:grpSpPr>
          <a:xfrm>
            <a:off x="404812" y="6376311"/>
            <a:ext cx="6048375" cy="228610"/>
            <a:chOff x="404813" y="1878221"/>
            <a:chExt cx="6048375" cy="228610"/>
          </a:xfrm>
        </p:grpSpPr>
        <p:grpSp>
          <p:nvGrpSpPr>
            <p:cNvPr id="137" name="그룹 136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39" name="그룹 138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42" name="오각형 141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43" name="오각형 142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40" name="직사각형 139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41" name="직사각형 140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38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정보보호 단계별 절차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84" name="Group 425"/>
          <p:cNvGraphicFramePr>
            <a:graphicFrameLocks noGrp="1"/>
          </p:cNvGraphicFramePr>
          <p:nvPr>
            <p:extLst/>
          </p:nvPr>
        </p:nvGraphicFramePr>
        <p:xfrm>
          <a:off x="404812" y="2742788"/>
          <a:ext cx="6031614" cy="3408940"/>
        </p:xfrm>
        <a:graphic>
          <a:graphicData uri="http://schemas.openxmlformats.org/drawingml/2006/table">
            <a:tbl>
              <a:tblPr/>
              <a:tblGrid>
                <a:gridCol w="1020145"/>
                <a:gridCol w="5011469"/>
              </a:tblGrid>
              <a:tr h="3607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보안정책 및 지침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 관리정책 수립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인원보안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문서보안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작업장 보안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출입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통신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시설 등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시스템보안에 대한 지침 수립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인원 보안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투입인원은 보안서약서 작성 및 출입증 패용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방문객은 방문객 출입대장에 기록 후 보안책임자의 승인 받음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방문객의 방문시간은 정상근무시간에 한하며 지정된 장소에서만 허용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문서 보안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대외비 문서는 본인에게 직접 전달하는 것을 원칙으로 함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비밀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대외비 문서를 팩스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전자우편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우편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복사 등을 이용할 시 통제 및 기록관리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 및 프로젝트 수행 중 발생된 자료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출력물 별도 관리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5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작업장 보안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 개발을 위해 운영되는 서버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네트워크 장비는 보안이 유지되는 장소에 설치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장비위치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네트워크 구성요소와 접속장치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하드웨어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소프트웨어의 등록사항을 기록 및 관리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중요 장비가 설치되어 있는 곳에 통제구역으로 설정 및 관리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통신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전화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/FAX/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인터넷 사용은 보안책임자의 통제 하에 사용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 관련 자료에 대한 유출방지를 위해 이동식 대용량 저장장치는 보안책임자의 승인 후 사용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보안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별 인증부여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권한관리 및 접근통제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5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개인정보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0F7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Arial" pitchFamily="34" charset="0"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 별 인증부여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권한관리 및 접근통제</a:t>
                      </a:r>
                    </a:p>
                  </a:txBody>
                  <a:tcPr marL="90000" marR="90000" marT="43201" marB="43201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7" name="Group 46"/>
          <p:cNvGrpSpPr>
            <a:grpSpLocks/>
          </p:cNvGrpSpPr>
          <p:nvPr/>
        </p:nvGrpSpPr>
        <p:grpSpPr bwMode="auto">
          <a:xfrm>
            <a:off x="479425" y="6891870"/>
            <a:ext cx="2144713" cy="1952361"/>
            <a:chOff x="255" y="4338"/>
            <a:chExt cx="1351" cy="1476"/>
          </a:xfrm>
        </p:grpSpPr>
        <p:grpSp>
          <p:nvGrpSpPr>
            <p:cNvPr id="200" name="Group 47"/>
            <p:cNvGrpSpPr>
              <a:grpSpLocks/>
            </p:cNvGrpSpPr>
            <p:nvPr/>
          </p:nvGrpSpPr>
          <p:grpSpPr bwMode="auto">
            <a:xfrm>
              <a:off x="255" y="4338"/>
              <a:ext cx="1351" cy="1476"/>
              <a:chOff x="255" y="4338"/>
              <a:chExt cx="1567" cy="1476"/>
            </a:xfrm>
          </p:grpSpPr>
          <p:sp>
            <p:nvSpPr>
              <p:cNvPr id="208" name="Rectangle 48"/>
              <p:cNvSpPr>
                <a:spLocks noChangeArrowheads="1"/>
              </p:cNvSpPr>
              <p:nvPr/>
            </p:nvSpPr>
            <p:spPr bwMode="auto">
              <a:xfrm>
                <a:off x="255" y="4351"/>
                <a:ext cx="1567" cy="265"/>
              </a:xfrm>
              <a:prstGeom prst="rect">
                <a:avLst/>
              </a:prstGeom>
              <a:solidFill>
                <a:srgbClr val="7A98B8"/>
              </a:solidFill>
              <a:ln>
                <a:noFill/>
              </a:ln>
              <a:effectLst>
                <a:outerShdw dist="25400" dir="16200000" algn="ctr" rotWithShape="0">
                  <a:srgbClr val="4D6D91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09" name="Rectangle 49"/>
              <p:cNvSpPr>
                <a:spLocks noChangeArrowheads="1"/>
              </p:cNvSpPr>
              <p:nvPr/>
            </p:nvSpPr>
            <p:spPr bwMode="auto">
              <a:xfrm>
                <a:off x="256" y="4475"/>
                <a:ext cx="1565" cy="1339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10" name="Rectangle 50"/>
              <p:cNvSpPr>
                <a:spLocks noChangeArrowheads="1"/>
              </p:cNvSpPr>
              <p:nvPr/>
            </p:nvSpPr>
            <p:spPr bwMode="auto">
              <a:xfrm>
                <a:off x="763" y="4338"/>
                <a:ext cx="550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ko-KR" altLang="ko-KR" sz="1100" dirty="0">
                    <a:solidFill>
                      <a:srgbClr val="FFFFFF"/>
                    </a:solidFill>
                    <a:latin typeface="+mn-ea"/>
                    <a:ea typeface="+mn-ea"/>
                  </a:rPr>
                  <a:t>분석  및  평가</a:t>
                </a:r>
              </a:p>
            </p:txBody>
          </p:sp>
        </p:grpSp>
        <p:sp>
          <p:nvSpPr>
            <p:cNvPr id="201" name="Rectangle 51"/>
            <p:cNvSpPr>
              <a:spLocks noChangeArrowheads="1"/>
            </p:cNvSpPr>
            <p:nvPr/>
          </p:nvSpPr>
          <p:spPr bwMode="gray">
            <a:xfrm>
              <a:off x="315" y="4533"/>
              <a:ext cx="1230" cy="146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보호되어야 할 보안 대상 및 보안기준</a:t>
              </a:r>
            </a:p>
          </p:txBody>
        </p:sp>
        <p:sp>
          <p:nvSpPr>
            <p:cNvPr id="202" name="Rectangle 52"/>
            <p:cNvSpPr>
              <a:spLocks noChangeArrowheads="1"/>
            </p:cNvSpPr>
            <p:nvPr/>
          </p:nvSpPr>
          <p:spPr bwMode="gray">
            <a:xfrm>
              <a:off x="315" y="4714"/>
              <a:ext cx="1230" cy="147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보안관리요원의 역할 및 책임정의</a:t>
              </a:r>
            </a:p>
          </p:txBody>
        </p:sp>
        <p:sp>
          <p:nvSpPr>
            <p:cNvPr id="203" name="Rectangle 53"/>
            <p:cNvSpPr>
              <a:spLocks noChangeArrowheads="1"/>
            </p:cNvSpPr>
            <p:nvPr/>
          </p:nvSpPr>
          <p:spPr bwMode="gray">
            <a:xfrm>
              <a:off x="315" y="4896"/>
              <a:ext cx="1230" cy="144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자료 및 문서 관리기준</a:t>
              </a:r>
            </a:p>
          </p:txBody>
        </p:sp>
        <p:sp>
          <p:nvSpPr>
            <p:cNvPr id="204" name="Rectangle 54"/>
            <p:cNvSpPr>
              <a:spLocks noChangeArrowheads="1"/>
            </p:cNvSpPr>
            <p:nvPr/>
          </p:nvSpPr>
          <p:spPr bwMode="gray">
            <a:xfrm>
              <a:off x="315" y="5075"/>
              <a:ext cx="1230" cy="146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장비</a:t>
              </a:r>
              <a:r>
                <a:rPr lang="en-US" altLang="ko-KR" sz="900" dirty="0">
                  <a:solidFill>
                    <a:srgbClr val="000000"/>
                  </a:solidFill>
                  <a:latin typeface="+mn-ea"/>
                  <a:ea typeface="+mn-ea"/>
                </a:rPr>
                <a:t>,  </a:t>
              </a: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시설 및 시스템 보안 기준</a:t>
              </a:r>
            </a:p>
          </p:txBody>
        </p:sp>
        <p:sp>
          <p:nvSpPr>
            <p:cNvPr id="205" name="Rectangle 55"/>
            <p:cNvSpPr>
              <a:spLocks noChangeArrowheads="1"/>
            </p:cNvSpPr>
            <p:nvPr/>
          </p:nvSpPr>
          <p:spPr bwMode="gray">
            <a:xfrm>
              <a:off x="315" y="5256"/>
              <a:ext cx="1230" cy="146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제한구역 및 통제구역</a:t>
              </a:r>
            </a:p>
          </p:txBody>
        </p:sp>
        <p:sp>
          <p:nvSpPr>
            <p:cNvPr id="206" name="Rectangle 56"/>
            <p:cNvSpPr>
              <a:spLocks noChangeArrowheads="1"/>
            </p:cNvSpPr>
            <p:nvPr/>
          </p:nvSpPr>
          <p:spPr bwMode="gray">
            <a:xfrm>
              <a:off x="315" y="5436"/>
              <a:ext cx="1230" cy="145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사고발생에 따른 결과분석</a:t>
              </a:r>
            </a:p>
          </p:txBody>
        </p:sp>
        <p:sp>
          <p:nvSpPr>
            <p:cNvPr id="207" name="Rectangle 57"/>
            <p:cNvSpPr>
              <a:spLocks noChangeArrowheads="1"/>
            </p:cNvSpPr>
            <p:nvPr/>
          </p:nvSpPr>
          <p:spPr bwMode="gray">
            <a:xfrm>
              <a:off x="315" y="5616"/>
              <a:ext cx="1230" cy="147"/>
            </a:xfrm>
            <a:prstGeom prst="rect">
              <a:avLst/>
            </a:prstGeom>
            <a:gradFill rotWithShape="1">
              <a:gsLst>
                <a:gs pos="0">
                  <a:srgbClr val="FCFCFC"/>
                </a:gs>
                <a:gs pos="50000">
                  <a:srgbClr val="DDDDDD"/>
                </a:gs>
                <a:gs pos="100000">
                  <a:srgbClr val="FCFCFC"/>
                </a:gs>
              </a:gsLst>
              <a:lin ang="5400000" scaled="1"/>
            </a:gradFill>
            <a:ln w="3175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rIns="9000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 eaLnBrk="1" fontAlgn="ctr" hangingPunct="1">
                <a:lnSpc>
                  <a:spcPct val="95000"/>
                </a:lnSpc>
                <a:buFont typeface="Symbol" panose="05050102010706020507" pitchFamily="18" charset="2"/>
                <a:buNone/>
              </a:pPr>
              <a:r>
                <a:rPr lang="ko-KR" altLang="en-US" sz="900" dirty="0">
                  <a:solidFill>
                    <a:srgbClr val="000000"/>
                  </a:solidFill>
                  <a:latin typeface="+mn-ea"/>
                  <a:ea typeface="+mn-ea"/>
                </a:rPr>
                <a:t>정보자산의 분류 및 등록</a:t>
              </a:r>
            </a:p>
          </p:txBody>
        </p:sp>
      </p:grpSp>
      <p:grpSp>
        <p:nvGrpSpPr>
          <p:cNvPr id="88" name="Group 58"/>
          <p:cNvGrpSpPr>
            <a:grpSpLocks/>
          </p:cNvGrpSpPr>
          <p:nvPr/>
        </p:nvGrpSpPr>
        <p:grpSpPr bwMode="auto">
          <a:xfrm>
            <a:off x="3081525" y="6891870"/>
            <a:ext cx="1420813" cy="1952361"/>
            <a:chOff x="1740" y="4338"/>
            <a:chExt cx="895" cy="1476"/>
          </a:xfrm>
        </p:grpSpPr>
        <p:grpSp>
          <p:nvGrpSpPr>
            <p:cNvPr id="175" name="Group 59"/>
            <p:cNvGrpSpPr>
              <a:grpSpLocks/>
            </p:cNvGrpSpPr>
            <p:nvPr/>
          </p:nvGrpSpPr>
          <p:grpSpPr bwMode="auto">
            <a:xfrm>
              <a:off x="1740" y="4338"/>
              <a:ext cx="895" cy="1476"/>
              <a:chOff x="255" y="4338"/>
              <a:chExt cx="1567" cy="1476"/>
            </a:xfrm>
          </p:grpSpPr>
          <p:sp>
            <p:nvSpPr>
              <p:cNvPr id="197" name="Rectangle 60"/>
              <p:cNvSpPr>
                <a:spLocks noChangeArrowheads="1"/>
              </p:cNvSpPr>
              <p:nvPr/>
            </p:nvSpPr>
            <p:spPr bwMode="auto">
              <a:xfrm>
                <a:off x="255" y="4351"/>
                <a:ext cx="1567" cy="265"/>
              </a:xfrm>
              <a:prstGeom prst="rect">
                <a:avLst/>
              </a:prstGeom>
              <a:solidFill>
                <a:srgbClr val="7A98B8"/>
              </a:solidFill>
              <a:ln>
                <a:noFill/>
              </a:ln>
              <a:effectLst>
                <a:outerShdw dist="25400" dir="16200000" algn="ctr" rotWithShape="0">
                  <a:srgbClr val="4D6D91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8" name="Rectangle 61"/>
              <p:cNvSpPr>
                <a:spLocks noChangeArrowheads="1"/>
              </p:cNvSpPr>
              <p:nvPr/>
            </p:nvSpPr>
            <p:spPr bwMode="auto">
              <a:xfrm>
                <a:off x="256" y="4475"/>
                <a:ext cx="1565" cy="1339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99" name="Rectangle 62"/>
              <p:cNvSpPr>
                <a:spLocks noChangeArrowheads="1"/>
              </p:cNvSpPr>
              <p:nvPr/>
            </p:nvSpPr>
            <p:spPr bwMode="auto">
              <a:xfrm>
                <a:off x="677" y="4338"/>
                <a:ext cx="725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ko-KR" altLang="ko-KR" sz="1100" dirty="0">
                    <a:solidFill>
                      <a:srgbClr val="FFFFFF"/>
                    </a:solidFill>
                    <a:latin typeface="+mn-ea"/>
                    <a:ea typeface="+mn-ea"/>
                  </a:rPr>
                  <a:t>보안 대응책</a:t>
                </a:r>
              </a:p>
            </p:txBody>
          </p:sp>
        </p:grpSp>
        <p:grpSp>
          <p:nvGrpSpPr>
            <p:cNvPr id="176" name="Group 63"/>
            <p:cNvGrpSpPr>
              <a:grpSpLocks/>
            </p:cNvGrpSpPr>
            <p:nvPr/>
          </p:nvGrpSpPr>
          <p:grpSpPr bwMode="auto">
            <a:xfrm>
              <a:off x="1844" y="4561"/>
              <a:ext cx="686" cy="301"/>
              <a:chOff x="1833" y="4561"/>
              <a:chExt cx="709" cy="301"/>
            </a:xfrm>
          </p:grpSpPr>
          <p:grpSp>
            <p:nvGrpSpPr>
              <p:cNvPr id="191" name="Group 64"/>
              <p:cNvGrpSpPr>
                <a:grpSpLocks/>
              </p:cNvGrpSpPr>
              <p:nvPr/>
            </p:nvGrpSpPr>
            <p:grpSpPr bwMode="auto">
              <a:xfrm>
                <a:off x="1833" y="4561"/>
                <a:ext cx="709" cy="301"/>
                <a:chOff x="-1514" y="1623"/>
                <a:chExt cx="693" cy="302"/>
              </a:xfrm>
            </p:grpSpPr>
            <p:sp>
              <p:nvSpPr>
                <p:cNvPr id="193" name="AutoShape 65"/>
                <p:cNvSpPr>
                  <a:spLocks noChangeArrowheads="1"/>
                </p:cNvSpPr>
                <p:nvPr/>
              </p:nvSpPr>
              <p:spPr bwMode="auto">
                <a:xfrm>
                  <a:off x="-1514" y="1623"/>
                  <a:ext cx="693" cy="302"/>
                </a:xfrm>
                <a:prstGeom prst="roundRect">
                  <a:avLst>
                    <a:gd name="adj" fmla="val 10060"/>
                  </a:avLst>
                </a:prstGeom>
                <a:gradFill rotWithShape="1">
                  <a:gsLst>
                    <a:gs pos="0">
                      <a:srgbClr val="84C4E4"/>
                    </a:gs>
                    <a:gs pos="100000">
                      <a:srgbClr val="D4EAF6"/>
                    </a:gs>
                  </a:gsLst>
                  <a:lin ang="5400000" scaled="1"/>
                </a:gradFill>
                <a:ln w="12700" algn="ctr">
                  <a:solidFill>
                    <a:srgbClr val="318FC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94" name="Group 66"/>
                <p:cNvGrpSpPr>
                  <a:grpSpLocks/>
                </p:cNvGrpSpPr>
                <p:nvPr/>
              </p:nvGrpSpPr>
              <p:grpSpPr bwMode="auto">
                <a:xfrm>
                  <a:off x="-1500" y="1629"/>
                  <a:ext cx="664" cy="108"/>
                  <a:chOff x="-1505" y="1629"/>
                  <a:chExt cx="675" cy="108"/>
                </a:xfrm>
              </p:grpSpPr>
              <p:sp>
                <p:nvSpPr>
                  <p:cNvPr id="195" name="AutoShape 67"/>
                  <p:cNvSpPr>
                    <a:spLocks noChangeArrowheads="1"/>
                  </p:cNvSpPr>
                  <p:nvPr/>
                </p:nvSpPr>
                <p:spPr bwMode="auto">
                  <a:xfrm>
                    <a:off x="-1505" y="1629"/>
                    <a:ext cx="675" cy="108"/>
                  </a:xfrm>
                  <a:prstGeom prst="roundRect">
                    <a:avLst>
                      <a:gd name="adj" fmla="val 20176"/>
                    </a:avLst>
                  </a:prstGeom>
                  <a:gradFill rotWithShape="1">
                    <a:gsLst>
                      <a:gs pos="0">
                        <a:srgbClr val="D1E8F8"/>
                      </a:gs>
                      <a:gs pos="100000">
                        <a:srgbClr val="C0E0F6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96" name="AutoShape 68"/>
                  <p:cNvSpPr>
                    <a:spLocks noChangeArrowheads="1"/>
                  </p:cNvSpPr>
                  <p:nvPr/>
                </p:nvSpPr>
                <p:spPr bwMode="auto">
                  <a:xfrm>
                    <a:off x="-1491" y="1630"/>
                    <a:ext cx="657" cy="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92" name="Rectangle 69"/>
              <p:cNvSpPr>
                <a:spLocks noChangeArrowheads="1"/>
              </p:cNvSpPr>
              <p:nvPr/>
            </p:nvSpPr>
            <p:spPr bwMode="auto">
              <a:xfrm>
                <a:off x="1994" y="4597"/>
                <a:ext cx="3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주기적 보안</a:t>
                </a:r>
              </a:p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관리 교육</a:t>
                </a:r>
              </a:p>
            </p:txBody>
          </p:sp>
        </p:grpSp>
        <p:grpSp>
          <p:nvGrpSpPr>
            <p:cNvPr id="177" name="Group 70"/>
            <p:cNvGrpSpPr>
              <a:grpSpLocks/>
            </p:cNvGrpSpPr>
            <p:nvPr/>
          </p:nvGrpSpPr>
          <p:grpSpPr bwMode="auto">
            <a:xfrm>
              <a:off x="1844" y="4996"/>
              <a:ext cx="686" cy="301"/>
              <a:chOff x="1833" y="4971"/>
              <a:chExt cx="709" cy="301"/>
            </a:xfrm>
          </p:grpSpPr>
          <p:grpSp>
            <p:nvGrpSpPr>
              <p:cNvPr id="185" name="Group 71"/>
              <p:cNvGrpSpPr>
                <a:grpSpLocks/>
              </p:cNvGrpSpPr>
              <p:nvPr/>
            </p:nvGrpSpPr>
            <p:grpSpPr bwMode="auto">
              <a:xfrm>
                <a:off x="1833" y="4971"/>
                <a:ext cx="709" cy="301"/>
                <a:chOff x="-1514" y="1623"/>
                <a:chExt cx="693" cy="302"/>
              </a:xfrm>
            </p:grpSpPr>
            <p:sp>
              <p:nvSpPr>
                <p:cNvPr id="187" name="AutoShape 72"/>
                <p:cNvSpPr>
                  <a:spLocks noChangeArrowheads="1"/>
                </p:cNvSpPr>
                <p:nvPr/>
              </p:nvSpPr>
              <p:spPr bwMode="auto">
                <a:xfrm>
                  <a:off x="-1514" y="1623"/>
                  <a:ext cx="693" cy="302"/>
                </a:xfrm>
                <a:prstGeom prst="roundRect">
                  <a:avLst>
                    <a:gd name="adj" fmla="val 10060"/>
                  </a:avLst>
                </a:prstGeom>
                <a:gradFill rotWithShape="1">
                  <a:gsLst>
                    <a:gs pos="0">
                      <a:srgbClr val="84C4E4"/>
                    </a:gs>
                    <a:gs pos="100000">
                      <a:srgbClr val="D4EAF6"/>
                    </a:gs>
                  </a:gsLst>
                  <a:lin ang="5400000" scaled="1"/>
                </a:gradFill>
                <a:ln w="12700" algn="ctr">
                  <a:solidFill>
                    <a:srgbClr val="318FC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88" name="Group 73"/>
                <p:cNvGrpSpPr>
                  <a:grpSpLocks/>
                </p:cNvGrpSpPr>
                <p:nvPr/>
              </p:nvGrpSpPr>
              <p:grpSpPr bwMode="auto">
                <a:xfrm>
                  <a:off x="-1500" y="1629"/>
                  <a:ext cx="664" cy="108"/>
                  <a:chOff x="-1505" y="1629"/>
                  <a:chExt cx="675" cy="108"/>
                </a:xfrm>
              </p:grpSpPr>
              <p:sp>
                <p:nvSpPr>
                  <p:cNvPr id="189" name="AutoShape 74"/>
                  <p:cNvSpPr>
                    <a:spLocks noChangeArrowheads="1"/>
                  </p:cNvSpPr>
                  <p:nvPr/>
                </p:nvSpPr>
                <p:spPr bwMode="auto">
                  <a:xfrm>
                    <a:off x="-1505" y="1629"/>
                    <a:ext cx="675" cy="108"/>
                  </a:xfrm>
                  <a:prstGeom prst="roundRect">
                    <a:avLst>
                      <a:gd name="adj" fmla="val 20176"/>
                    </a:avLst>
                  </a:prstGeom>
                  <a:gradFill rotWithShape="1">
                    <a:gsLst>
                      <a:gs pos="0">
                        <a:srgbClr val="D1E8F8"/>
                      </a:gs>
                      <a:gs pos="100000">
                        <a:srgbClr val="C0E0F6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90" name="AutoShape 75"/>
                  <p:cNvSpPr>
                    <a:spLocks noChangeArrowheads="1"/>
                  </p:cNvSpPr>
                  <p:nvPr/>
                </p:nvSpPr>
                <p:spPr bwMode="auto">
                  <a:xfrm>
                    <a:off x="-1491" y="1630"/>
                    <a:ext cx="657" cy="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86" name="Rectangle 76"/>
              <p:cNvSpPr>
                <a:spLocks noChangeArrowheads="1"/>
              </p:cNvSpPr>
              <p:nvPr/>
            </p:nvSpPr>
            <p:spPr bwMode="auto">
              <a:xfrm>
                <a:off x="1932" y="5005"/>
                <a:ext cx="51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효과적인 보안</a:t>
                </a:r>
              </a:p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정책 수립</a:t>
                </a:r>
                <a:r>
                  <a:rPr lang="en-US" altLang="ko-KR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/</a:t>
                </a: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적용</a:t>
                </a:r>
              </a:p>
            </p:txBody>
          </p:sp>
        </p:grpSp>
        <p:grpSp>
          <p:nvGrpSpPr>
            <p:cNvPr id="178" name="Group 77"/>
            <p:cNvGrpSpPr>
              <a:grpSpLocks/>
            </p:cNvGrpSpPr>
            <p:nvPr/>
          </p:nvGrpSpPr>
          <p:grpSpPr bwMode="auto">
            <a:xfrm>
              <a:off x="1844" y="5432"/>
              <a:ext cx="686" cy="301"/>
              <a:chOff x="1833" y="5381"/>
              <a:chExt cx="709" cy="301"/>
            </a:xfrm>
          </p:grpSpPr>
          <p:grpSp>
            <p:nvGrpSpPr>
              <p:cNvPr id="179" name="Group 78"/>
              <p:cNvGrpSpPr>
                <a:grpSpLocks/>
              </p:cNvGrpSpPr>
              <p:nvPr/>
            </p:nvGrpSpPr>
            <p:grpSpPr bwMode="auto">
              <a:xfrm>
                <a:off x="1833" y="5381"/>
                <a:ext cx="709" cy="301"/>
                <a:chOff x="-1514" y="1623"/>
                <a:chExt cx="693" cy="302"/>
              </a:xfrm>
            </p:grpSpPr>
            <p:sp>
              <p:nvSpPr>
                <p:cNvPr id="181" name="AutoShape 79"/>
                <p:cNvSpPr>
                  <a:spLocks noChangeArrowheads="1"/>
                </p:cNvSpPr>
                <p:nvPr/>
              </p:nvSpPr>
              <p:spPr bwMode="auto">
                <a:xfrm>
                  <a:off x="-1514" y="1623"/>
                  <a:ext cx="693" cy="302"/>
                </a:xfrm>
                <a:prstGeom prst="roundRect">
                  <a:avLst>
                    <a:gd name="adj" fmla="val 10060"/>
                  </a:avLst>
                </a:prstGeom>
                <a:gradFill rotWithShape="1">
                  <a:gsLst>
                    <a:gs pos="0">
                      <a:srgbClr val="84C4E4"/>
                    </a:gs>
                    <a:gs pos="100000">
                      <a:srgbClr val="D4EAF6"/>
                    </a:gs>
                  </a:gsLst>
                  <a:lin ang="5400000" scaled="1"/>
                </a:gradFill>
                <a:ln w="12700" algn="ctr">
                  <a:solidFill>
                    <a:srgbClr val="318FC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82" name="Group 80"/>
                <p:cNvGrpSpPr>
                  <a:grpSpLocks/>
                </p:cNvGrpSpPr>
                <p:nvPr/>
              </p:nvGrpSpPr>
              <p:grpSpPr bwMode="auto">
                <a:xfrm>
                  <a:off x="-1500" y="1629"/>
                  <a:ext cx="664" cy="108"/>
                  <a:chOff x="-1505" y="1629"/>
                  <a:chExt cx="675" cy="108"/>
                </a:xfrm>
              </p:grpSpPr>
              <p:sp>
                <p:nvSpPr>
                  <p:cNvPr id="183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-1505" y="1629"/>
                    <a:ext cx="675" cy="108"/>
                  </a:xfrm>
                  <a:prstGeom prst="roundRect">
                    <a:avLst>
                      <a:gd name="adj" fmla="val 20176"/>
                    </a:avLst>
                  </a:prstGeom>
                  <a:gradFill rotWithShape="1">
                    <a:gsLst>
                      <a:gs pos="0">
                        <a:srgbClr val="D1E8F8"/>
                      </a:gs>
                      <a:gs pos="100000">
                        <a:srgbClr val="C0E0F6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84" name="AutoShape 82"/>
                  <p:cNvSpPr>
                    <a:spLocks noChangeArrowheads="1"/>
                  </p:cNvSpPr>
                  <p:nvPr/>
                </p:nvSpPr>
                <p:spPr bwMode="auto">
                  <a:xfrm>
                    <a:off x="-1491" y="1630"/>
                    <a:ext cx="657" cy="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80" name="Rectangle 83"/>
              <p:cNvSpPr>
                <a:spLocks noChangeArrowheads="1"/>
              </p:cNvSpPr>
              <p:nvPr/>
            </p:nvSpPr>
            <p:spPr bwMode="auto">
              <a:xfrm>
                <a:off x="1994" y="5415"/>
                <a:ext cx="3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사고발생</a:t>
                </a:r>
              </a:p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003366"/>
                    </a:solidFill>
                    <a:latin typeface="+mn-ea"/>
                    <a:ea typeface="+mn-ea"/>
                  </a:rPr>
                  <a:t>방지책 강구</a:t>
                </a:r>
              </a:p>
            </p:txBody>
          </p:sp>
        </p:grpSp>
      </p:grpSp>
      <p:grpSp>
        <p:nvGrpSpPr>
          <p:cNvPr id="89" name="Group 84"/>
          <p:cNvGrpSpPr>
            <a:grpSpLocks/>
          </p:cNvGrpSpPr>
          <p:nvPr/>
        </p:nvGrpSpPr>
        <p:grpSpPr bwMode="auto">
          <a:xfrm>
            <a:off x="4947850" y="6887368"/>
            <a:ext cx="1420813" cy="1956863"/>
            <a:chOff x="3167" y="4335"/>
            <a:chExt cx="895" cy="1477"/>
          </a:xfrm>
        </p:grpSpPr>
        <p:grpSp>
          <p:nvGrpSpPr>
            <p:cNvPr id="150" name="Group 85"/>
            <p:cNvGrpSpPr>
              <a:grpSpLocks/>
            </p:cNvGrpSpPr>
            <p:nvPr/>
          </p:nvGrpSpPr>
          <p:grpSpPr bwMode="auto">
            <a:xfrm>
              <a:off x="3167" y="4335"/>
              <a:ext cx="895" cy="1477"/>
              <a:chOff x="255" y="4337"/>
              <a:chExt cx="1567" cy="1477"/>
            </a:xfrm>
          </p:grpSpPr>
          <p:sp>
            <p:nvSpPr>
              <p:cNvPr id="172" name="Rectangle 86"/>
              <p:cNvSpPr>
                <a:spLocks noChangeArrowheads="1"/>
              </p:cNvSpPr>
              <p:nvPr/>
            </p:nvSpPr>
            <p:spPr bwMode="auto">
              <a:xfrm>
                <a:off x="255" y="4351"/>
                <a:ext cx="1567" cy="267"/>
              </a:xfrm>
              <a:prstGeom prst="rect">
                <a:avLst/>
              </a:prstGeom>
              <a:solidFill>
                <a:srgbClr val="7A98B8"/>
              </a:solidFill>
              <a:ln>
                <a:noFill/>
              </a:ln>
              <a:effectLst>
                <a:outerShdw dist="25400" dir="16200000" algn="ctr" rotWithShape="0">
                  <a:srgbClr val="4D6D91"/>
                </a:outerShdw>
              </a:effectLst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73" name="Rectangle 87"/>
              <p:cNvSpPr>
                <a:spLocks noChangeArrowheads="1"/>
              </p:cNvSpPr>
              <p:nvPr/>
            </p:nvSpPr>
            <p:spPr bwMode="auto">
              <a:xfrm>
                <a:off x="256" y="4475"/>
                <a:ext cx="1565" cy="1339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C0C0C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r"/>
                <a:endParaRPr kumimoji="0" lang="ko-KR" altLang="en-US" sz="9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74" name="Rectangle 88"/>
              <p:cNvSpPr>
                <a:spLocks noChangeArrowheads="1"/>
              </p:cNvSpPr>
              <p:nvPr/>
            </p:nvSpPr>
            <p:spPr bwMode="auto">
              <a:xfrm>
                <a:off x="607" y="4337"/>
                <a:ext cx="863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</a:pPr>
                <a:r>
                  <a:rPr lang="ko-KR" altLang="ko-KR" sz="1100" dirty="0">
                    <a:solidFill>
                      <a:srgbClr val="FFFFFF"/>
                    </a:solidFill>
                    <a:latin typeface="+mn-ea"/>
                    <a:ea typeface="+mn-ea"/>
                  </a:rPr>
                  <a:t>지속적인 점검</a:t>
                </a:r>
              </a:p>
            </p:txBody>
          </p:sp>
        </p:grpSp>
        <p:grpSp>
          <p:nvGrpSpPr>
            <p:cNvPr id="151" name="Group 89"/>
            <p:cNvGrpSpPr>
              <a:grpSpLocks/>
            </p:cNvGrpSpPr>
            <p:nvPr/>
          </p:nvGrpSpPr>
          <p:grpSpPr bwMode="auto">
            <a:xfrm>
              <a:off x="3247" y="4559"/>
              <a:ext cx="734" cy="322"/>
              <a:chOff x="3271" y="4559"/>
              <a:chExt cx="686" cy="322"/>
            </a:xfrm>
          </p:grpSpPr>
          <p:grpSp>
            <p:nvGrpSpPr>
              <p:cNvPr id="166" name="Group 90"/>
              <p:cNvGrpSpPr>
                <a:grpSpLocks/>
              </p:cNvGrpSpPr>
              <p:nvPr/>
            </p:nvGrpSpPr>
            <p:grpSpPr bwMode="auto">
              <a:xfrm>
                <a:off x="3271" y="4559"/>
                <a:ext cx="686" cy="322"/>
                <a:chOff x="3271" y="4559"/>
                <a:chExt cx="686" cy="301"/>
              </a:xfrm>
            </p:grpSpPr>
            <p:sp>
              <p:nvSpPr>
                <p:cNvPr id="168" name="AutoShape 91"/>
                <p:cNvSpPr>
                  <a:spLocks noChangeArrowheads="1"/>
                </p:cNvSpPr>
                <p:nvPr/>
              </p:nvSpPr>
              <p:spPr bwMode="auto">
                <a:xfrm>
                  <a:off x="3271" y="4559"/>
                  <a:ext cx="686" cy="301"/>
                </a:xfrm>
                <a:prstGeom prst="roundRect">
                  <a:avLst>
                    <a:gd name="adj" fmla="val 4319"/>
                  </a:avLst>
                </a:prstGeom>
                <a:gradFill rotWithShape="1">
                  <a:gsLst>
                    <a:gs pos="0">
                      <a:srgbClr val="4073A2"/>
                    </a:gs>
                    <a:gs pos="100000">
                      <a:srgbClr val="92AFCA"/>
                    </a:gs>
                  </a:gsLst>
                  <a:lin ang="5400000" scaled="1"/>
                </a:gradFill>
                <a:ln w="12700" algn="ctr">
                  <a:solidFill>
                    <a:srgbClr val="3366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69" name="Group 92"/>
                <p:cNvGrpSpPr>
                  <a:grpSpLocks/>
                </p:cNvGrpSpPr>
                <p:nvPr/>
              </p:nvGrpSpPr>
              <p:grpSpPr bwMode="auto">
                <a:xfrm>
                  <a:off x="3286" y="4565"/>
                  <a:ext cx="656" cy="108"/>
                  <a:chOff x="3286" y="4565"/>
                  <a:chExt cx="656" cy="108"/>
                </a:xfrm>
              </p:grpSpPr>
              <p:sp>
                <p:nvSpPr>
                  <p:cNvPr id="170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3286" y="4565"/>
                    <a:ext cx="656" cy="108"/>
                  </a:xfrm>
                  <a:prstGeom prst="roundRect">
                    <a:avLst>
                      <a:gd name="adj" fmla="val 9259"/>
                    </a:avLst>
                  </a:prstGeom>
                  <a:gradFill rotWithShape="1">
                    <a:gsLst>
                      <a:gs pos="0">
                        <a:srgbClr val="83A5C3"/>
                      </a:gs>
                      <a:gs pos="100000">
                        <a:srgbClr val="5F8AB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71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3295" y="4566"/>
                    <a:ext cx="639" cy="1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83A5C3"/>
                      </a:gs>
                      <a:gs pos="50000">
                        <a:srgbClr val="FFFFFF"/>
                      </a:gs>
                      <a:gs pos="100000">
                        <a:srgbClr val="83A5C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67" name="Rectangle 95"/>
              <p:cNvSpPr>
                <a:spLocks noChangeArrowheads="1"/>
              </p:cNvSpPr>
              <p:nvPr/>
            </p:nvSpPr>
            <p:spPr bwMode="auto">
              <a:xfrm>
                <a:off x="3295" y="4608"/>
                <a:ext cx="639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 smtClean="0">
                    <a:solidFill>
                      <a:srgbClr val="FFFFFF"/>
                    </a:solidFill>
                    <a:latin typeface="+mn-ea"/>
                    <a:ea typeface="+mn-ea"/>
                  </a:rPr>
                  <a:t>보안체제의 효과성에</a:t>
                </a:r>
                <a:endParaRPr lang="ko-KR" altLang="en-US" sz="1000" dirty="0">
                  <a:solidFill>
                    <a:srgbClr val="FFFFFF"/>
                  </a:solidFill>
                  <a:latin typeface="+mn-ea"/>
                  <a:ea typeface="+mn-ea"/>
                </a:endParaRPr>
              </a:p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  <a:t>대한 감사</a:t>
                </a:r>
              </a:p>
            </p:txBody>
          </p:sp>
        </p:grpSp>
        <p:grpSp>
          <p:nvGrpSpPr>
            <p:cNvPr id="152" name="Group 96"/>
            <p:cNvGrpSpPr>
              <a:grpSpLocks/>
            </p:cNvGrpSpPr>
            <p:nvPr/>
          </p:nvGrpSpPr>
          <p:grpSpPr bwMode="auto">
            <a:xfrm>
              <a:off x="3247" y="4979"/>
              <a:ext cx="734" cy="322"/>
              <a:chOff x="3271" y="4559"/>
              <a:chExt cx="686" cy="322"/>
            </a:xfrm>
          </p:grpSpPr>
          <p:grpSp>
            <p:nvGrpSpPr>
              <p:cNvPr id="160" name="Group 97"/>
              <p:cNvGrpSpPr>
                <a:grpSpLocks/>
              </p:cNvGrpSpPr>
              <p:nvPr/>
            </p:nvGrpSpPr>
            <p:grpSpPr bwMode="auto">
              <a:xfrm>
                <a:off x="3271" y="4559"/>
                <a:ext cx="686" cy="322"/>
                <a:chOff x="3271" y="4559"/>
                <a:chExt cx="686" cy="301"/>
              </a:xfrm>
            </p:grpSpPr>
            <p:sp>
              <p:nvSpPr>
                <p:cNvPr id="162" name="AutoShape 98"/>
                <p:cNvSpPr>
                  <a:spLocks noChangeArrowheads="1"/>
                </p:cNvSpPr>
                <p:nvPr/>
              </p:nvSpPr>
              <p:spPr bwMode="auto">
                <a:xfrm>
                  <a:off x="3271" y="4559"/>
                  <a:ext cx="686" cy="301"/>
                </a:xfrm>
                <a:prstGeom prst="roundRect">
                  <a:avLst>
                    <a:gd name="adj" fmla="val 4319"/>
                  </a:avLst>
                </a:prstGeom>
                <a:gradFill rotWithShape="1">
                  <a:gsLst>
                    <a:gs pos="0">
                      <a:srgbClr val="4073A2"/>
                    </a:gs>
                    <a:gs pos="100000">
                      <a:srgbClr val="92AFCA"/>
                    </a:gs>
                  </a:gsLst>
                  <a:lin ang="5400000" scaled="1"/>
                </a:gradFill>
                <a:ln w="12700" algn="ctr">
                  <a:solidFill>
                    <a:srgbClr val="3366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63" name="Group 99"/>
                <p:cNvGrpSpPr>
                  <a:grpSpLocks/>
                </p:cNvGrpSpPr>
                <p:nvPr/>
              </p:nvGrpSpPr>
              <p:grpSpPr bwMode="auto">
                <a:xfrm>
                  <a:off x="3286" y="4565"/>
                  <a:ext cx="656" cy="108"/>
                  <a:chOff x="3286" y="4565"/>
                  <a:chExt cx="656" cy="108"/>
                </a:xfrm>
              </p:grpSpPr>
              <p:sp>
                <p:nvSpPr>
                  <p:cNvPr id="164" name="AutoShape 100"/>
                  <p:cNvSpPr>
                    <a:spLocks noChangeArrowheads="1"/>
                  </p:cNvSpPr>
                  <p:nvPr/>
                </p:nvSpPr>
                <p:spPr bwMode="auto">
                  <a:xfrm>
                    <a:off x="3286" y="4565"/>
                    <a:ext cx="656" cy="108"/>
                  </a:xfrm>
                  <a:prstGeom prst="roundRect">
                    <a:avLst>
                      <a:gd name="adj" fmla="val 9259"/>
                    </a:avLst>
                  </a:prstGeom>
                  <a:gradFill rotWithShape="1">
                    <a:gsLst>
                      <a:gs pos="0">
                        <a:srgbClr val="83A5C3"/>
                      </a:gs>
                      <a:gs pos="100000">
                        <a:srgbClr val="5F8AB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65" name="AutoShape 101"/>
                  <p:cNvSpPr>
                    <a:spLocks noChangeArrowheads="1"/>
                  </p:cNvSpPr>
                  <p:nvPr/>
                </p:nvSpPr>
                <p:spPr bwMode="auto">
                  <a:xfrm>
                    <a:off x="3295" y="4566"/>
                    <a:ext cx="639" cy="1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83A5C3"/>
                      </a:gs>
                      <a:gs pos="50000">
                        <a:srgbClr val="FFFFFF"/>
                      </a:gs>
                      <a:gs pos="100000">
                        <a:srgbClr val="83A5C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61" name="Rectangle 102"/>
              <p:cNvSpPr>
                <a:spLocks noChangeArrowheads="1"/>
              </p:cNvSpPr>
              <p:nvPr/>
            </p:nvSpPr>
            <p:spPr bwMode="auto">
              <a:xfrm>
                <a:off x="3363" y="4608"/>
                <a:ext cx="503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  <a:t>주기적인 검증을 </a:t>
                </a:r>
                <a:b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</a:br>
                <a: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  <a:t>통한 보안 유지</a:t>
                </a:r>
              </a:p>
            </p:txBody>
          </p:sp>
        </p:grpSp>
        <p:grpSp>
          <p:nvGrpSpPr>
            <p:cNvPr id="153" name="Group 103"/>
            <p:cNvGrpSpPr>
              <a:grpSpLocks/>
            </p:cNvGrpSpPr>
            <p:nvPr/>
          </p:nvGrpSpPr>
          <p:grpSpPr bwMode="auto">
            <a:xfrm>
              <a:off x="3247" y="5399"/>
              <a:ext cx="734" cy="322"/>
              <a:chOff x="3271" y="4559"/>
              <a:chExt cx="686" cy="322"/>
            </a:xfrm>
          </p:grpSpPr>
          <p:grpSp>
            <p:nvGrpSpPr>
              <p:cNvPr id="154" name="Group 104"/>
              <p:cNvGrpSpPr>
                <a:grpSpLocks/>
              </p:cNvGrpSpPr>
              <p:nvPr/>
            </p:nvGrpSpPr>
            <p:grpSpPr bwMode="auto">
              <a:xfrm>
                <a:off x="3271" y="4559"/>
                <a:ext cx="686" cy="322"/>
                <a:chOff x="3271" y="4559"/>
                <a:chExt cx="686" cy="301"/>
              </a:xfrm>
            </p:grpSpPr>
            <p:sp>
              <p:nvSpPr>
                <p:cNvPr id="156" name="AutoShape 105"/>
                <p:cNvSpPr>
                  <a:spLocks noChangeArrowheads="1"/>
                </p:cNvSpPr>
                <p:nvPr/>
              </p:nvSpPr>
              <p:spPr bwMode="auto">
                <a:xfrm>
                  <a:off x="3271" y="4559"/>
                  <a:ext cx="686" cy="301"/>
                </a:xfrm>
                <a:prstGeom prst="roundRect">
                  <a:avLst>
                    <a:gd name="adj" fmla="val 4319"/>
                  </a:avLst>
                </a:prstGeom>
                <a:gradFill rotWithShape="1">
                  <a:gsLst>
                    <a:gs pos="0">
                      <a:srgbClr val="4073A2"/>
                    </a:gs>
                    <a:gs pos="100000">
                      <a:srgbClr val="92AFCA"/>
                    </a:gs>
                  </a:gsLst>
                  <a:lin ang="5400000" scaled="1"/>
                </a:gradFill>
                <a:ln w="12700" algn="ctr">
                  <a:solidFill>
                    <a:srgbClr val="336699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r"/>
                  <a:endParaRPr kumimoji="0" lang="ko-KR" altLang="en-US" sz="9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57" name="Group 106"/>
                <p:cNvGrpSpPr>
                  <a:grpSpLocks/>
                </p:cNvGrpSpPr>
                <p:nvPr/>
              </p:nvGrpSpPr>
              <p:grpSpPr bwMode="auto">
                <a:xfrm>
                  <a:off x="3286" y="4565"/>
                  <a:ext cx="656" cy="108"/>
                  <a:chOff x="3286" y="4565"/>
                  <a:chExt cx="656" cy="108"/>
                </a:xfrm>
              </p:grpSpPr>
              <p:sp>
                <p:nvSpPr>
                  <p:cNvPr id="158" name="AutoShape 107"/>
                  <p:cNvSpPr>
                    <a:spLocks noChangeArrowheads="1"/>
                  </p:cNvSpPr>
                  <p:nvPr/>
                </p:nvSpPr>
                <p:spPr bwMode="auto">
                  <a:xfrm>
                    <a:off x="3286" y="4565"/>
                    <a:ext cx="656" cy="108"/>
                  </a:xfrm>
                  <a:prstGeom prst="roundRect">
                    <a:avLst>
                      <a:gd name="adj" fmla="val 9259"/>
                    </a:avLst>
                  </a:prstGeom>
                  <a:gradFill rotWithShape="1">
                    <a:gsLst>
                      <a:gs pos="0">
                        <a:srgbClr val="83A5C3"/>
                      </a:gs>
                      <a:gs pos="100000">
                        <a:srgbClr val="5F8AB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9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95" y="4566"/>
                    <a:ext cx="639" cy="1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83A5C3"/>
                      </a:gs>
                      <a:gs pos="50000">
                        <a:srgbClr val="FFFFFF"/>
                      </a:gs>
                      <a:gs pos="100000">
                        <a:srgbClr val="83A5C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r"/>
                    <a:endParaRPr kumimoji="0" lang="ko-KR" altLang="en-US" sz="900" dirty="0">
                      <a:solidFill>
                        <a:schemeClr val="bg1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155" name="Rectangle 109"/>
              <p:cNvSpPr>
                <a:spLocks noChangeArrowheads="1"/>
              </p:cNvSpPr>
              <p:nvPr/>
            </p:nvSpPr>
            <p:spPr bwMode="auto">
              <a:xfrm>
                <a:off x="3329" y="4608"/>
                <a:ext cx="570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>
                  <a:buClr>
                    <a:schemeClr val="tx1"/>
                  </a:buClr>
                  <a:buSzPct val="80000"/>
                </a:pPr>
                <a: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  <a:t>사전예방을 통한</a:t>
                </a:r>
                <a:b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</a:br>
                <a:r>
                  <a:rPr lang="ko-KR" altLang="en-US" sz="1000" dirty="0">
                    <a:solidFill>
                      <a:srgbClr val="FFFFFF"/>
                    </a:solidFill>
                    <a:latin typeface="+mn-ea"/>
                    <a:ea typeface="+mn-ea"/>
                  </a:rPr>
                  <a:t>보안 위협의 최소화</a:t>
                </a:r>
              </a:p>
            </p:txBody>
          </p:sp>
        </p:grpSp>
      </p:grpSp>
      <p:grpSp>
        <p:nvGrpSpPr>
          <p:cNvPr id="90" name="Group 110"/>
          <p:cNvGrpSpPr>
            <a:grpSpLocks/>
          </p:cNvGrpSpPr>
          <p:nvPr/>
        </p:nvGrpSpPr>
        <p:grpSpPr bwMode="auto">
          <a:xfrm>
            <a:off x="4576313" y="7267842"/>
            <a:ext cx="298450" cy="1370013"/>
            <a:chOff x="2614" y="2241"/>
            <a:chExt cx="259" cy="944"/>
          </a:xfrm>
        </p:grpSpPr>
        <p:sp>
          <p:nvSpPr>
            <p:cNvPr id="148" name="AutoShape 111"/>
            <p:cNvSpPr>
              <a:spLocks noChangeArrowheads="1"/>
            </p:cNvSpPr>
            <p:nvPr/>
          </p:nvSpPr>
          <p:spPr bwMode="auto">
            <a:xfrm rot="5400000">
              <a:off x="2272" y="2583"/>
              <a:ext cx="944" cy="25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3366"/>
                </a:gs>
                <a:gs pos="100000">
                  <a:srgbClr val="DFE5E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49" name="AutoShape 112"/>
            <p:cNvSpPr>
              <a:spLocks noChangeArrowheads="1"/>
            </p:cNvSpPr>
            <p:nvPr/>
          </p:nvSpPr>
          <p:spPr bwMode="auto">
            <a:xfrm rot="5400000">
              <a:off x="2253" y="2602"/>
              <a:ext cx="944" cy="22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45" name="Group 113"/>
          <p:cNvGrpSpPr>
            <a:grpSpLocks/>
          </p:cNvGrpSpPr>
          <p:nvPr/>
        </p:nvGrpSpPr>
        <p:grpSpPr bwMode="auto">
          <a:xfrm>
            <a:off x="2709988" y="7267842"/>
            <a:ext cx="298450" cy="1370013"/>
            <a:chOff x="2614" y="2241"/>
            <a:chExt cx="259" cy="944"/>
          </a:xfrm>
        </p:grpSpPr>
        <p:sp>
          <p:nvSpPr>
            <p:cNvPr id="146" name="AutoShape 114"/>
            <p:cNvSpPr>
              <a:spLocks noChangeArrowheads="1"/>
            </p:cNvSpPr>
            <p:nvPr/>
          </p:nvSpPr>
          <p:spPr bwMode="auto">
            <a:xfrm rot="5400000">
              <a:off x="2272" y="2583"/>
              <a:ext cx="944" cy="25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3366"/>
                </a:gs>
                <a:gs pos="100000">
                  <a:srgbClr val="DFE5E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147" name="AutoShape 115"/>
            <p:cNvSpPr>
              <a:spLocks noChangeArrowheads="1"/>
            </p:cNvSpPr>
            <p:nvPr/>
          </p:nvSpPr>
          <p:spPr bwMode="auto">
            <a:xfrm rot="5400000">
              <a:off x="2253" y="2602"/>
              <a:ext cx="944" cy="222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r"/>
              <a:endParaRPr kumimoji="0" lang="ko-KR" altLang="en-US" sz="9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11" name="직사각형 58"/>
          <p:cNvSpPr>
            <a:spLocks noChangeArrowheads="1"/>
          </p:cNvSpPr>
          <p:nvPr/>
        </p:nvSpPr>
        <p:spPr bwMode="auto">
          <a:xfrm>
            <a:off x="404813" y="6721472"/>
            <a:ext cx="6048375" cy="233407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465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시스템 구성도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34716" y="466868"/>
            <a:ext cx="90517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5. </a:t>
            </a:r>
            <a:r>
              <a:rPr lang="ko-KR" altLang="en-US" smtClean="0"/>
              <a:t>시스템 구성도</a:t>
            </a:r>
            <a:endParaRPr lang="ko-KR" altLang="en-US" dirty="0"/>
          </a:p>
        </p:txBody>
      </p:sp>
      <p:grpSp>
        <p:nvGrpSpPr>
          <p:cNvPr id="68" name="Group 7"/>
          <p:cNvGrpSpPr>
            <a:grpSpLocks/>
          </p:cNvGrpSpPr>
          <p:nvPr/>
        </p:nvGrpSpPr>
        <p:grpSpPr bwMode="auto">
          <a:xfrm>
            <a:off x="1897063" y="3509963"/>
            <a:ext cx="3051175" cy="3390900"/>
            <a:chOff x="1207" y="2168"/>
            <a:chExt cx="1922" cy="2099"/>
          </a:xfrm>
        </p:grpSpPr>
        <p:pic>
          <p:nvPicPr>
            <p:cNvPr id="69" name="Picture 8" descr="A3대체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17" t="19495" r="14217" b="29562"/>
            <a:stretch>
              <a:fillRect/>
            </a:stretch>
          </p:blipFill>
          <p:spPr bwMode="auto">
            <a:xfrm>
              <a:off x="1207" y="2168"/>
              <a:ext cx="1922" cy="1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2110" y="4063"/>
              <a:ext cx="11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8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b="1" dirty="0" smtClean="0">
                <a:latin typeface="+mn-ea"/>
                <a:ea typeface="+mn-ea"/>
              </a:rPr>
              <a:t>5.2. </a:t>
            </a:r>
            <a:r>
              <a:rPr lang="ko-KR" altLang="en-US" sz="1600" b="1" smtClean="0">
                <a:latin typeface="+mn-ea"/>
                <a:ea typeface="+mn-ea"/>
              </a:rPr>
              <a:t>하드웨어 구성도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/>
        </p:nvSpPr>
        <p:spPr bwMode="auto">
          <a:xfrm>
            <a:off x="5645560" y="694469"/>
            <a:ext cx="109433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5.2 </a:t>
            </a:r>
            <a:r>
              <a:rPr lang="ko-KR" altLang="en-US" smtClean="0"/>
              <a:t>하드웨어 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70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사업 수행 조직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20288" y="466868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6. </a:t>
            </a:r>
            <a:r>
              <a:rPr lang="ko-KR" altLang="en-US" smtClean="0">
                <a:latin typeface="+mn-ea"/>
                <a:ea typeface="+mn-ea"/>
              </a:rPr>
              <a:t>사업 수행 조직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991809" y="694469"/>
            <a:ext cx="74808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6.1. </a:t>
            </a:r>
            <a:r>
              <a:rPr lang="ko-KR" altLang="en-US" dirty="0">
                <a:latin typeface="+mn-ea"/>
                <a:ea typeface="+mn-ea"/>
              </a:rPr>
              <a:t>수행조직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6. </a:t>
            </a:r>
            <a:r>
              <a:rPr lang="ko-KR" altLang="en-US" sz="1600" smtClean="0">
                <a:latin typeface="+mn-ea"/>
                <a:ea typeface="+mn-ea"/>
              </a:rPr>
              <a:t>사업 수행 조직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6.1. </a:t>
            </a:r>
            <a:r>
              <a:rPr lang="ko-KR" altLang="en-US" sz="1600" dirty="0" smtClean="0">
                <a:latin typeface="+mn-ea"/>
                <a:ea typeface="+mn-ea"/>
              </a:rPr>
              <a:t>수행조직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성공적인 사업수행을 위해 사업수행책임자는 임원급으로 하며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신속한 의사결정과 원활한 지원체계 구조를 확립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하고 사업수행관리자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(PM)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는 수행기간 중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100%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투입하여 사업주관사인 주관기관에서 제시한 요구사항에 전념할 수 있도록 조직을 구성 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6776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수행 조직도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90" name="직사각형 58"/>
          <p:cNvSpPr>
            <a:spLocks noChangeArrowheads="1"/>
          </p:cNvSpPr>
          <p:nvPr/>
        </p:nvSpPr>
        <p:spPr bwMode="auto">
          <a:xfrm>
            <a:off x="404813" y="2879069"/>
            <a:ext cx="6048375" cy="637180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93" name="Rectangle 116"/>
          <p:cNvSpPr>
            <a:spLocks noChangeArrowheads="1"/>
          </p:cNvSpPr>
          <p:nvPr/>
        </p:nvSpPr>
        <p:spPr bwMode="auto">
          <a:xfrm>
            <a:off x="1144171" y="5258639"/>
            <a:ext cx="5078821" cy="4004074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588D9A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lIns="54000" tIns="36000" rIns="18000"/>
          <a:lstStyle>
            <a:lvl1pPr marL="133350" indent="-1333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Wingdings 2" panose="05020102010507070707" pitchFamily="18" charset="2"/>
              <a:buNone/>
            </a:pPr>
            <a:endParaRPr lang="ko-KR" altLang="en-US" sz="9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4" name="Rectangle 117"/>
          <p:cNvSpPr>
            <a:spLocks noChangeArrowheads="1"/>
          </p:cNvSpPr>
          <p:nvPr/>
        </p:nvSpPr>
        <p:spPr bwMode="auto">
          <a:xfrm>
            <a:off x="690563" y="3153484"/>
            <a:ext cx="300813" cy="1973270"/>
          </a:xfrm>
          <a:prstGeom prst="rect">
            <a:avLst/>
          </a:prstGeom>
          <a:solidFill>
            <a:srgbClr val="9DB7CF"/>
          </a:solidFill>
          <a:ln w="3175" algn="ctr">
            <a:solidFill>
              <a:srgbClr val="6F99B9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발</a:t>
            </a:r>
          </a:p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주</a:t>
            </a:r>
          </a:p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처</a:t>
            </a:r>
          </a:p>
        </p:txBody>
      </p:sp>
      <p:sp>
        <p:nvSpPr>
          <p:cNvPr id="95" name="Rectangle 118"/>
          <p:cNvSpPr>
            <a:spLocks noChangeArrowheads="1"/>
          </p:cNvSpPr>
          <p:nvPr/>
        </p:nvSpPr>
        <p:spPr bwMode="auto">
          <a:xfrm>
            <a:off x="1160730" y="3153484"/>
            <a:ext cx="5078821" cy="197327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933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lIns="54000" tIns="36000" rIns="18000"/>
          <a:lstStyle>
            <a:lvl1pPr marL="133350" indent="-1333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Wingdings 2" panose="05020102010507070707" pitchFamily="18" charset="2"/>
              <a:buNone/>
            </a:pPr>
            <a:endParaRPr lang="ko-KR" altLang="en-US" sz="9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96" name="AutoShape 119"/>
          <p:cNvCxnSpPr>
            <a:cxnSpLocks noChangeShapeType="1"/>
            <a:stCxn id="99" idx="0"/>
            <a:endCxn id="101" idx="2"/>
          </p:cNvCxnSpPr>
          <p:nvPr/>
        </p:nvCxnSpPr>
        <p:spPr bwMode="auto">
          <a:xfrm flipV="1">
            <a:off x="3687415" y="3672584"/>
            <a:ext cx="2388" cy="1866642"/>
          </a:xfrm>
          <a:prstGeom prst="straightConnector1">
            <a:avLst/>
          </a:prstGeom>
          <a:noFill/>
          <a:ln w="3175">
            <a:solidFill>
              <a:srgbClr val="4D4D4D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Rectangle 121"/>
          <p:cNvSpPr>
            <a:spLocks noChangeArrowheads="1"/>
          </p:cNvSpPr>
          <p:nvPr/>
        </p:nvSpPr>
        <p:spPr bwMode="auto">
          <a:xfrm>
            <a:off x="690563" y="5258639"/>
            <a:ext cx="300813" cy="4004074"/>
          </a:xfrm>
          <a:prstGeom prst="rect">
            <a:avLst/>
          </a:prstGeom>
          <a:solidFill>
            <a:srgbClr val="9DB7CF"/>
          </a:solidFill>
          <a:ln w="3175" algn="ctr">
            <a:solidFill>
              <a:srgbClr val="6F99B9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제</a:t>
            </a:r>
          </a:p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안</a:t>
            </a:r>
          </a:p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사</a:t>
            </a:r>
          </a:p>
        </p:txBody>
      </p:sp>
      <p:grpSp>
        <p:nvGrpSpPr>
          <p:cNvPr id="98" name="그룹 49"/>
          <p:cNvGrpSpPr>
            <a:grpSpLocks/>
          </p:cNvGrpSpPr>
          <p:nvPr/>
        </p:nvGrpSpPr>
        <p:grpSpPr bwMode="auto">
          <a:xfrm>
            <a:off x="2542851" y="5539226"/>
            <a:ext cx="2289128" cy="378411"/>
            <a:chOff x="2867025" y="5775920"/>
            <a:chExt cx="1447800" cy="419100"/>
          </a:xfrm>
        </p:grpSpPr>
        <p:sp>
          <p:nvSpPr>
            <p:cNvPr id="99" name="Rectangle 135"/>
            <p:cNvSpPr>
              <a:spLocks noChangeArrowheads="1"/>
            </p:cNvSpPr>
            <p:nvPr/>
          </p:nvSpPr>
          <p:spPr bwMode="auto">
            <a:xfrm>
              <a:off x="2867025" y="5775920"/>
              <a:ext cx="1447800" cy="231775"/>
            </a:xfrm>
            <a:prstGeom prst="rect">
              <a:avLst/>
            </a:prstGeom>
            <a:solidFill>
              <a:srgbClr val="D3DEE9"/>
            </a:solidFill>
            <a:ln w="3175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90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사업수행 총괄</a:t>
              </a:r>
            </a:p>
          </p:txBody>
        </p:sp>
        <p:sp>
          <p:nvSpPr>
            <p:cNvPr id="100" name="Rectangle 139"/>
            <p:cNvSpPr>
              <a:spLocks noChangeArrowheads="1"/>
            </p:cNvSpPr>
            <p:nvPr/>
          </p:nvSpPr>
          <p:spPr bwMode="auto">
            <a:xfrm>
              <a:off x="2867025" y="6007695"/>
              <a:ext cx="1447800" cy="187325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dirty="0" smtClean="0">
                  <a:solidFill>
                    <a:srgbClr val="000000"/>
                  </a:solidFill>
                  <a:latin typeface="나눔바른고딕"/>
                  <a:ea typeface="+mn-ea"/>
                </a:rPr>
                <a:t>주식회사 </a:t>
              </a:r>
              <a:r>
                <a:rPr lang="ko-KR" altLang="en-US" sz="1000" dirty="0" err="1" smtClean="0">
                  <a:solidFill>
                    <a:srgbClr val="000000"/>
                  </a:solidFill>
                  <a:latin typeface="나눔바른고딕"/>
                  <a:ea typeface="+mn-ea"/>
                </a:rPr>
                <a:t>굿씽크</a:t>
              </a:r>
              <a:endParaRPr lang="ko-KR" altLang="en-US" sz="1000" dirty="0">
                <a:solidFill>
                  <a:srgbClr val="000000"/>
                </a:solidFill>
                <a:latin typeface="나눔바른고딕"/>
                <a:ea typeface="+mn-ea"/>
              </a:endParaRPr>
            </a:p>
          </p:txBody>
        </p:sp>
      </p:grpSp>
      <p:sp>
        <p:nvSpPr>
          <p:cNvPr id="101" name="Rectangle 140"/>
          <p:cNvSpPr>
            <a:spLocks noChangeArrowheads="1"/>
          </p:cNvSpPr>
          <p:nvPr/>
        </p:nvSpPr>
        <p:spPr bwMode="auto">
          <a:xfrm>
            <a:off x="2510722" y="3378092"/>
            <a:ext cx="2358162" cy="294492"/>
          </a:xfrm>
          <a:prstGeom prst="rect">
            <a:avLst/>
          </a:prstGeom>
          <a:solidFill>
            <a:srgbClr val="DCDA92"/>
          </a:solidFill>
          <a:ln w="3175" algn="ctr">
            <a:solidFill>
              <a:srgbClr val="B1A663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문화체육관광부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3" name="Rectangle 161"/>
          <p:cNvSpPr>
            <a:spLocks noChangeArrowheads="1"/>
          </p:cNvSpPr>
          <p:nvPr/>
        </p:nvSpPr>
        <p:spPr bwMode="auto">
          <a:xfrm>
            <a:off x="1649727" y="6807500"/>
            <a:ext cx="1715624" cy="325049"/>
          </a:xfrm>
          <a:prstGeom prst="rect">
            <a:avLst/>
          </a:prstGeom>
          <a:solidFill>
            <a:srgbClr val="D3DEE9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전략사업부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27" name="그룹 74"/>
          <p:cNvGrpSpPr>
            <a:grpSpLocks/>
          </p:cNvGrpSpPr>
          <p:nvPr/>
        </p:nvGrpSpPr>
        <p:grpSpPr bwMode="auto">
          <a:xfrm>
            <a:off x="2507539" y="4156281"/>
            <a:ext cx="2358162" cy="637086"/>
            <a:chOff x="2814638" y="3295041"/>
            <a:chExt cx="1557337" cy="705589"/>
          </a:xfrm>
        </p:grpSpPr>
        <p:sp>
          <p:nvSpPr>
            <p:cNvPr id="128" name="Rectangle 120"/>
            <p:cNvSpPr>
              <a:spLocks noChangeArrowheads="1"/>
            </p:cNvSpPr>
            <p:nvPr/>
          </p:nvSpPr>
          <p:spPr bwMode="auto">
            <a:xfrm>
              <a:off x="2814638" y="3588375"/>
              <a:ext cx="1557337" cy="412255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1A663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dirty="0" smtClean="0">
                  <a:solidFill>
                    <a:srgbClr val="000000"/>
                  </a:solidFill>
                  <a:latin typeface="+mn-ea"/>
                  <a:ea typeface="+mn-ea"/>
                </a:rPr>
                <a:t>저작권기술팀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 smtClean="0">
                  <a:solidFill>
                    <a:srgbClr val="000000"/>
                  </a:solidFill>
                  <a:latin typeface="+mn-ea"/>
                  <a:ea typeface="+mn-ea"/>
                </a:rPr>
                <a:t>정보화관리팀</a:t>
              </a:r>
              <a:endParaRPr lang="ko-KR" altLang="en-US" sz="10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9" name="Rectangle 140"/>
            <p:cNvSpPr>
              <a:spLocks noChangeArrowheads="1"/>
            </p:cNvSpPr>
            <p:nvPr/>
          </p:nvSpPr>
          <p:spPr bwMode="auto">
            <a:xfrm>
              <a:off x="2814638" y="3295041"/>
              <a:ext cx="1557337" cy="273659"/>
            </a:xfrm>
            <a:prstGeom prst="rect">
              <a:avLst/>
            </a:prstGeom>
            <a:solidFill>
              <a:srgbClr val="DCDA92"/>
            </a:solidFill>
            <a:ln w="3175" algn="ctr">
              <a:solidFill>
                <a:srgbClr val="B1A663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dirty="0" smtClean="0">
                  <a:solidFill>
                    <a:srgbClr val="000000"/>
                  </a:solidFill>
                  <a:latin typeface="+mn-ea"/>
                  <a:ea typeface="+mn-ea"/>
                </a:rPr>
                <a:t>한국저작권위원회</a:t>
              </a:r>
              <a:endParaRPr lang="ko-KR" altLang="en-US" sz="10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0" name="Rectangle 120"/>
          <p:cNvSpPr>
            <a:spLocks noChangeArrowheads="1"/>
          </p:cNvSpPr>
          <p:nvPr/>
        </p:nvSpPr>
        <p:spPr bwMode="auto">
          <a:xfrm>
            <a:off x="2507539" y="3672584"/>
            <a:ext cx="2358162" cy="189206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1A663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사업기획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예산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총괄 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131" name="꺾인 연결선 130"/>
          <p:cNvCxnSpPr>
            <a:stCxn id="100" idx="2"/>
            <a:endCxn id="137" idx="0"/>
          </p:cNvCxnSpPr>
          <p:nvPr/>
        </p:nvCxnSpPr>
        <p:spPr>
          <a:xfrm rot="5400000">
            <a:off x="2885331" y="5500967"/>
            <a:ext cx="385414" cy="121875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1395929" y="6674323"/>
            <a:ext cx="2144747" cy="23665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37" name="Rectangle 161"/>
          <p:cNvSpPr>
            <a:spLocks noChangeArrowheads="1"/>
          </p:cNvSpPr>
          <p:nvPr/>
        </p:nvSpPr>
        <p:spPr bwMode="auto">
          <a:xfrm>
            <a:off x="1386167" y="6303051"/>
            <a:ext cx="2164986" cy="325049"/>
          </a:xfrm>
          <a:prstGeom prst="rect">
            <a:avLst/>
          </a:prstGeom>
          <a:solidFill>
            <a:srgbClr val="92D050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smtClean="0">
                <a:solidFill>
                  <a:srgbClr val="000000"/>
                </a:solidFill>
                <a:latin typeface="+mn-ea"/>
                <a:ea typeface="+mn-ea"/>
              </a:rPr>
              <a:t>주식회사 굿씽크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9" name="Rectangle 161"/>
          <p:cNvSpPr>
            <a:spLocks noChangeArrowheads="1"/>
          </p:cNvSpPr>
          <p:nvPr/>
        </p:nvSpPr>
        <p:spPr bwMode="auto">
          <a:xfrm>
            <a:off x="4112257" y="6807500"/>
            <a:ext cx="1715624" cy="325049"/>
          </a:xfrm>
          <a:prstGeom prst="rect">
            <a:avLst/>
          </a:prstGeom>
          <a:solidFill>
            <a:srgbClr val="D3DEE9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SW</a:t>
            </a:r>
            <a:r>
              <a:rPr lang="ko-KR" altLang="en-US" sz="1000" smtClean="0">
                <a:solidFill>
                  <a:srgbClr val="000000"/>
                </a:solidFill>
                <a:latin typeface="+mn-ea"/>
                <a:ea typeface="+mn-ea"/>
              </a:rPr>
              <a:t>연구소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1" name="Rectangle 161"/>
          <p:cNvSpPr>
            <a:spLocks noChangeArrowheads="1"/>
          </p:cNvSpPr>
          <p:nvPr/>
        </p:nvSpPr>
        <p:spPr bwMode="auto">
          <a:xfrm>
            <a:off x="4112257" y="7366516"/>
            <a:ext cx="1715624" cy="325049"/>
          </a:xfrm>
          <a:prstGeom prst="rect">
            <a:avLst/>
          </a:prstGeom>
          <a:solidFill>
            <a:srgbClr val="D3DEE9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ea typeface="+mn-ea"/>
              </a:rPr>
              <a:t>품질보증팀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836586" y="6674323"/>
            <a:ext cx="2144747" cy="23665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4" name="Rectangle 161"/>
          <p:cNvSpPr>
            <a:spLocks noChangeArrowheads="1"/>
          </p:cNvSpPr>
          <p:nvPr/>
        </p:nvSpPr>
        <p:spPr bwMode="auto">
          <a:xfrm>
            <a:off x="3826824" y="6303051"/>
            <a:ext cx="2164986" cy="325049"/>
          </a:xfrm>
          <a:prstGeom prst="rect">
            <a:avLst/>
          </a:prstGeom>
          <a:solidFill>
            <a:srgbClr val="92D050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엘에스웨어</a:t>
            </a:r>
            <a:r>
              <a:rPr lang="en-US" altLang="ko-KR" sz="100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000" smtClean="0">
                <a:solidFill>
                  <a:srgbClr val="000000"/>
                </a:solidFill>
                <a:latin typeface="+mn-ea"/>
                <a:ea typeface="+mn-ea"/>
              </a:rPr>
              <a:t>주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46" name="꺾인 연결선 45"/>
          <p:cNvCxnSpPr>
            <a:stCxn id="100" idx="2"/>
            <a:endCxn id="44" idx="0"/>
          </p:cNvCxnSpPr>
          <p:nvPr/>
        </p:nvCxnSpPr>
        <p:spPr>
          <a:xfrm rot="16200000" flipH="1">
            <a:off x="4105659" y="5499393"/>
            <a:ext cx="385414" cy="1221902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161"/>
          <p:cNvSpPr>
            <a:spLocks noChangeArrowheads="1"/>
          </p:cNvSpPr>
          <p:nvPr/>
        </p:nvSpPr>
        <p:spPr bwMode="auto">
          <a:xfrm>
            <a:off x="4112257" y="7925532"/>
            <a:ext cx="1715624" cy="325049"/>
          </a:xfrm>
          <a:prstGeom prst="rect">
            <a:avLst/>
          </a:prstGeom>
          <a:solidFill>
            <a:srgbClr val="D3DEE9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SW</a:t>
            </a:r>
            <a:r>
              <a:rPr lang="ko-KR" altLang="en-US" sz="1000" smtClean="0">
                <a:solidFill>
                  <a:srgbClr val="000000"/>
                </a:solidFill>
                <a:latin typeface="+mn-ea"/>
                <a:ea typeface="+mn-ea"/>
              </a:rPr>
              <a:t>연구소 디자인파트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0" name="Rectangle 161"/>
          <p:cNvSpPr>
            <a:spLocks noChangeArrowheads="1"/>
          </p:cNvSpPr>
          <p:nvPr/>
        </p:nvSpPr>
        <p:spPr bwMode="auto">
          <a:xfrm>
            <a:off x="1660609" y="7286480"/>
            <a:ext cx="1715624" cy="325049"/>
          </a:xfrm>
          <a:prstGeom prst="rect">
            <a:avLst/>
          </a:prstGeom>
          <a:solidFill>
            <a:srgbClr val="D3DEE9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공공사업</a:t>
            </a: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2252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9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1954</TotalTime>
  <Words>13458</Words>
  <Application>Microsoft Office PowerPoint</Application>
  <PresentationFormat>A4 용지(210x297mm)</PresentationFormat>
  <Paragraphs>4135</Paragraphs>
  <Slides>79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79</vt:i4>
      </vt:variant>
    </vt:vector>
  </HeadingPairs>
  <TitlesOfParts>
    <vt:vector size="96" baseType="lpstr">
      <vt:lpstr>Times New Roman</vt:lpstr>
      <vt:lpstr>Verdana</vt:lpstr>
      <vt:lpstr>Arial</vt:lpstr>
      <vt:lpstr>산돌고딕 L</vt:lpstr>
      <vt:lpstr>나눔고딕 ExtraBold</vt:lpstr>
      <vt:lpstr>Wingdings</vt:lpstr>
      <vt:lpstr>Wingdings 2</vt:lpstr>
      <vt:lpstr>나눔바른고딕</vt:lpstr>
      <vt:lpstr>바탕</vt:lpstr>
      <vt:lpstr>굴림체</vt:lpstr>
      <vt:lpstr>Wingdings 3</vt:lpstr>
      <vt:lpstr>Symbol</vt:lpstr>
      <vt:lpstr>돋움체</vt:lpstr>
      <vt:lpstr>맑은 고딕</vt:lpstr>
      <vt:lpstr>굴림</vt:lpstr>
      <vt:lpstr>HY견고딕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강유정</dc:creator>
  <cp:lastModifiedBy>신 창권</cp:lastModifiedBy>
  <cp:revision>179</cp:revision>
  <cp:lastPrinted>2018-06-05T01:40:11Z</cp:lastPrinted>
  <dcterms:created xsi:type="dcterms:W3CDTF">2017-02-14T08:25:27Z</dcterms:created>
  <dcterms:modified xsi:type="dcterms:W3CDTF">2018-06-05T04:44:47Z</dcterms:modified>
</cp:coreProperties>
</file>