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438" r:id="rId2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EDF9A5"/>
    <a:srgbClr val="000000"/>
    <a:srgbClr val="B2B2B2"/>
    <a:srgbClr val="87B6E1"/>
    <a:srgbClr val="B6D5F8"/>
    <a:srgbClr val="CAE1FA"/>
    <a:srgbClr val="D1E5FB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46" d="100"/>
          <a:sy n="46" d="100"/>
        </p:scale>
        <p:origin x="720" y="48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2018-06-05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38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21986" r="-2122" b="834"/>
          <a:stretch/>
        </p:blipFill>
        <p:spPr bwMode="auto">
          <a:xfrm flipV="1">
            <a:off x="3544" y="-4"/>
            <a:ext cx="1328789" cy="102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56768" r="-2123" b="836"/>
          <a:stretch/>
        </p:blipFill>
        <p:spPr bwMode="auto">
          <a:xfrm flipH="1" flipV="1">
            <a:off x="9850592" y="1621"/>
            <a:ext cx="4417179" cy="9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3544" y="961509"/>
            <a:ext cx="14256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사업수행계획서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12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" y="213729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Group 348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98475421"/>
              </p:ext>
            </p:extLst>
          </p:nvPr>
        </p:nvGraphicFramePr>
        <p:xfrm>
          <a:off x="481025" y="1292664"/>
          <a:ext cx="13225628" cy="7818037"/>
        </p:xfrm>
        <a:graphic>
          <a:graphicData uri="http://schemas.openxmlformats.org/drawingml/2006/table">
            <a:tbl>
              <a:tblPr/>
              <a:tblGrid>
                <a:gridCol w="721093"/>
                <a:gridCol w="899046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1109129"/>
              </a:tblGrid>
              <a:tr h="303418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                                             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594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47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7133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9C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37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2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공통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0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개선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886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도구 개선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880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사업관리 시스템 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4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원본확보 및 검증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4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변형물 생성 및 검증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60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운영 지원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21417" marR="21417" marT="21417" marB="21417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9494598"/>
            <a:ext cx="1049628" cy="514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Line 775"/>
          <p:cNvSpPr>
            <a:spLocks noChangeShapeType="1"/>
          </p:cNvSpPr>
          <p:nvPr/>
        </p:nvSpPr>
        <p:spPr bwMode="auto">
          <a:xfrm>
            <a:off x="2096473" y="6526034"/>
            <a:ext cx="9746396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099" name="Text Box 51"/>
          <p:cNvSpPr txBox="1">
            <a:spLocks noChangeArrowheads="1"/>
          </p:cNvSpPr>
          <p:nvPr/>
        </p:nvSpPr>
        <p:spPr bwMode="auto">
          <a:xfrm>
            <a:off x="12950562" y="484353"/>
            <a:ext cx="113413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squar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4. </a:t>
            </a:r>
            <a:r>
              <a:rPr lang="ko-KR" altLang="en-US" smtClean="0"/>
              <a:t>사업 추진 일정</a:t>
            </a:r>
            <a:endParaRPr lang="en-US" altLang="ko-KR" dirty="0"/>
          </a:p>
        </p:txBody>
      </p:sp>
      <p:sp>
        <p:nvSpPr>
          <p:cNvPr id="108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dirty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사업 추진 일정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131" name="Line 932"/>
          <p:cNvSpPr>
            <a:spLocks noChangeShapeType="1"/>
          </p:cNvSpPr>
          <p:nvPr/>
        </p:nvSpPr>
        <p:spPr bwMode="auto">
          <a:xfrm flipV="1">
            <a:off x="9593497" y="3551237"/>
            <a:ext cx="10383" cy="3442412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3" name="Line 775"/>
          <p:cNvSpPr>
            <a:spLocks noChangeShapeType="1"/>
          </p:cNvSpPr>
          <p:nvPr/>
        </p:nvSpPr>
        <p:spPr bwMode="auto">
          <a:xfrm>
            <a:off x="5869602" y="8076996"/>
            <a:ext cx="52050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4" name="Line 775"/>
          <p:cNvSpPr>
            <a:spLocks noChangeShapeType="1"/>
          </p:cNvSpPr>
          <p:nvPr/>
        </p:nvSpPr>
        <p:spPr bwMode="auto">
          <a:xfrm>
            <a:off x="3651954" y="7448737"/>
            <a:ext cx="7464330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41" name="Line 11"/>
          <p:cNvSpPr>
            <a:spLocks noChangeShapeType="1"/>
          </p:cNvSpPr>
          <p:nvPr/>
        </p:nvSpPr>
        <p:spPr bwMode="auto">
          <a:xfrm flipV="1">
            <a:off x="2134304" y="2444145"/>
            <a:ext cx="10438213" cy="0"/>
          </a:xfrm>
          <a:prstGeom prst="line">
            <a:avLst/>
          </a:prstGeom>
          <a:noFill/>
          <a:ln w="25400">
            <a:pattFill prst="dkUpDiag">
              <a:fgClr>
                <a:srgbClr val="D9D9A3"/>
              </a:fgClr>
              <a:bgClr>
                <a:srgbClr val="B0A074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44" name="Text Box 14"/>
          <p:cNvSpPr txBox="1">
            <a:spLocks noChangeArrowheads="1"/>
          </p:cNvSpPr>
          <p:nvPr/>
        </p:nvSpPr>
        <p:spPr bwMode="auto">
          <a:xfrm>
            <a:off x="2058302" y="2134582"/>
            <a:ext cx="6254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착수보고</a:t>
            </a:r>
          </a:p>
        </p:txBody>
      </p:sp>
      <p:sp>
        <p:nvSpPr>
          <p:cNvPr id="147" name="AutoShape 45"/>
          <p:cNvSpPr>
            <a:spLocks noChangeArrowheads="1"/>
          </p:cNvSpPr>
          <p:nvPr/>
        </p:nvSpPr>
        <p:spPr bwMode="auto">
          <a:xfrm>
            <a:off x="9917815" y="2439382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8" name="AutoShape 46"/>
          <p:cNvSpPr>
            <a:spLocks noChangeArrowheads="1"/>
          </p:cNvSpPr>
          <p:nvPr/>
        </p:nvSpPr>
        <p:spPr bwMode="auto">
          <a:xfrm>
            <a:off x="5778568" y="2447320"/>
            <a:ext cx="120650" cy="65087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7106354" y="2148870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중간보고</a:t>
            </a:r>
          </a:p>
        </p:txBody>
      </p:sp>
      <p:sp>
        <p:nvSpPr>
          <p:cNvPr id="153" name="Text Box 99"/>
          <p:cNvSpPr txBox="1">
            <a:spLocks noChangeArrowheads="1"/>
          </p:cNvSpPr>
          <p:nvPr/>
        </p:nvSpPr>
        <p:spPr bwMode="auto">
          <a:xfrm>
            <a:off x="11341377" y="2131407"/>
            <a:ext cx="6588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157" name="Text Box 887"/>
          <p:cNvSpPr txBox="1">
            <a:spLocks noChangeArrowheads="1"/>
          </p:cNvSpPr>
          <p:nvPr/>
        </p:nvSpPr>
        <p:spPr bwMode="auto">
          <a:xfrm>
            <a:off x="5705543" y="2523520"/>
            <a:ext cx="627063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solidFill>
                  <a:srgbClr val="006600"/>
                </a:solidFill>
                <a:latin typeface="+mn-ea"/>
                <a:ea typeface="+mn-ea"/>
              </a:rPr>
              <a:t>중간 감리</a:t>
            </a:r>
          </a:p>
        </p:txBody>
      </p:sp>
      <p:sp>
        <p:nvSpPr>
          <p:cNvPr id="158" name="Text Box 888"/>
          <p:cNvSpPr txBox="1">
            <a:spLocks noChangeArrowheads="1"/>
          </p:cNvSpPr>
          <p:nvPr/>
        </p:nvSpPr>
        <p:spPr bwMode="auto">
          <a:xfrm>
            <a:off x="9589203" y="2529870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최종 감리</a:t>
            </a:r>
          </a:p>
        </p:txBody>
      </p:sp>
      <p:pic>
        <p:nvPicPr>
          <p:cNvPr id="159" name="Picture 912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89" y="2320320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" name="Picture 918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6" y="2344132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919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444" y="2344132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AutoShape 159"/>
          <p:cNvSpPr>
            <a:spLocks noChangeArrowheads="1"/>
          </p:cNvSpPr>
          <p:nvPr/>
        </p:nvSpPr>
        <p:spPr bwMode="auto">
          <a:xfrm flipV="1">
            <a:off x="2139065" y="8558850"/>
            <a:ext cx="9703803" cy="24376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4" name="Line 775"/>
          <p:cNvSpPr>
            <a:spLocks noChangeShapeType="1"/>
          </p:cNvSpPr>
          <p:nvPr/>
        </p:nvSpPr>
        <p:spPr bwMode="auto">
          <a:xfrm flipV="1">
            <a:off x="2129541" y="8807374"/>
            <a:ext cx="9740806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5" name="Text Box 32"/>
          <p:cNvSpPr txBox="1">
            <a:spLocks noChangeArrowheads="1"/>
          </p:cNvSpPr>
          <p:nvPr/>
        </p:nvSpPr>
        <p:spPr bwMode="auto">
          <a:xfrm>
            <a:off x="6559723" y="8605325"/>
            <a:ext cx="4376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 지원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66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8753399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157" y="8753399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AutoShape 19"/>
          <p:cNvSpPr>
            <a:spLocks noChangeArrowheads="1"/>
          </p:cNvSpPr>
          <p:nvPr/>
        </p:nvSpPr>
        <p:spPr bwMode="auto">
          <a:xfrm rot="10800000" flipV="1">
            <a:off x="2788960" y="2487007"/>
            <a:ext cx="123825" cy="666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69" name="AutoShape 92"/>
          <p:cNvSpPr>
            <a:spLocks noChangeArrowheads="1"/>
          </p:cNvSpPr>
          <p:nvPr/>
        </p:nvSpPr>
        <p:spPr bwMode="auto">
          <a:xfrm rot="10800000" flipV="1">
            <a:off x="3540291" y="2468003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70" name="Text Box 726"/>
          <p:cNvSpPr txBox="1">
            <a:spLocks noChangeArrowheads="1"/>
          </p:cNvSpPr>
          <p:nvPr/>
        </p:nvSpPr>
        <p:spPr bwMode="auto">
          <a:xfrm>
            <a:off x="2470590" y="2561620"/>
            <a:ext cx="800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분석합동검토</a:t>
            </a:r>
          </a:p>
        </p:txBody>
      </p:sp>
      <p:sp>
        <p:nvSpPr>
          <p:cNvPr id="171" name="Text Box 728"/>
          <p:cNvSpPr txBox="1">
            <a:spLocks noChangeArrowheads="1"/>
          </p:cNvSpPr>
          <p:nvPr/>
        </p:nvSpPr>
        <p:spPr bwMode="auto">
          <a:xfrm>
            <a:off x="3157105" y="2529916"/>
            <a:ext cx="8302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설계합동검토</a:t>
            </a:r>
          </a:p>
        </p:txBody>
      </p:sp>
      <p:sp>
        <p:nvSpPr>
          <p:cNvPr id="172" name="AutoShape 7" descr="넓은 하향 대각선"/>
          <p:cNvSpPr>
            <a:spLocks noChangeArrowheads="1"/>
          </p:cNvSpPr>
          <p:nvPr/>
        </p:nvSpPr>
        <p:spPr bwMode="auto">
          <a:xfrm flipV="1">
            <a:off x="3602988" y="3001403"/>
            <a:ext cx="8239880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64 w 21600"/>
              <a:gd name="T13" fmla="*/ 1964 h 21600"/>
              <a:gd name="T14" fmla="*/ 19636 w 21600"/>
              <a:gd name="T15" fmla="*/ 196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7" y="21600"/>
                </a:lnTo>
                <a:lnTo>
                  <a:pt x="212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3" name="AutoShape 8" descr="넓은 하향 대각선"/>
          <p:cNvSpPr>
            <a:spLocks noChangeArrowheads="1"/>
          </p:cNvSpPr>
          <p:nvPr/>
        </p:nvSpPr>
        <p:spPr bwMode="auto">
          <a:xfrm flipV="1">
            <a:off x="2105729" y="3023628"/>
            <a:ext cx="1486971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9 w 21600"/>
              <a:gd name="T13" fmla="*/ 2169 h 21600"/>
              <a:gd name="T14" fmla="*/ 19431 w 21600"/>
              <a:gd name="T15" fmla="*/ 194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38" y="21600"/>
                </a:lnTo>
                <a:lnTo>
                  <a:pt x="208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7" name="Text Box 10"/>
          <p:cNvSpPr txBox="1">
            <a:spLocks noChangeArrowheads="1"/>
          </p:cNvSpPr>
          <p:nvPr/>
        </p:nvSpPr>
        <p:spPr bwMode="auto">
          <a:xfrm>
            <a:off x="6130042" y="3063228"/>
            <a:ext cx="3339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프로젝트 사업관리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품질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사업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변경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자원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위험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통제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일정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산출물관리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78" name="Text Box 49"/>
          <p:cNvSpPr txBox="1">
            <a:spLocks noChangeArrowheads="1"/>
          </p:cNvSpPr>
          <p:nvPr/>
        </p:nvSpPr>
        <p:spPr bwMode="auto">
          <a:xfrm>
            <a:off x="2511029" y="3043278"/>
            <a:ext cx="6155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사업범위정의</a:t>
            </a:r>
          </a:p>
        </p:txBody>
      </p:sp>
      <p:sp>
        <p:nvSpPr>
          <p:cNvPr id="179" name="AutoShape 50"/>
          <p:cNvSpPr>
            <a:spLocks noChangeArrowheads="1"/>
          </p:cNvSpPr>
          <p:nvPr/>
        </p:nvSpPr>
        <p:spPr bwMode="auto">
          <a:xfrm flipV="1">
            <a:off x="2105729" y="3195077"/>
            <a:ext cx="726727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환경 준비</a:t>
            </a:r>
          </a:p>
        </p:txBody>
      </p:sp>
      <p:sp>
        <p:nvSpPr>
          <p:cNvPr id="181" name="AutoShape 51"/>
          <p:cNvSpPr>
            <a:spLocks noChangeArrowheads="1"/>
          </p:cNvSpPr>
          <p:nvPr/>
        </p:nvSpPr>
        <p:spPr bwMode="auto">
          <a:xfrm flipV="1">
            <a:off x="2842744" y="3209365"/>
            <a:ext cx="742570" cy="166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사업분석</a:t>
            </a:r>
          </a:p>
        </p:txBody>
      </p:sp>
      <p:sp>
        <p:nvSpPr>
          <p:cNvPr id="182" name="AutoShape 54"/>
          <p:cNvSpPr>
            <a:spLocks noChangeArrowheads="1"/>
          </p:cNvSpPr>
          <p:nvPr/>
        </p:nvSpPr>
        <p:spPr bwMode="auto">
          <a:xfrm flipV="1">
            <a:off x="5860787" y="3204601"/>
            <a:ext cx="1489616" cy="1492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8 w 21600"/>
              <a:gd name="T13" fmla="*/ 2978 h 21600"/>
              <a:gd name="T14" fmla="*/ 18622 w 21600"/>
              <a:gd name="T15" fmla="*/ 186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55" y="21600"/>
                </a:lnTo>
                <a:lnTo>
                  <a:pt x="192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감리 및 중간보고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3" name="Line 746"/>
          <p:cNvSpPr>
            <a:spLocks noChangeShapeType="1"/>
          </p:cNvSpPr>
          <p:nvPr/>
        </p:nvSpPr>
        <p:spPr bwMode="auto">
          <a:xfrm flipV="1">
            <a:off x="2134304" y="3368115"/>
            <a:ext cx="1045851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4" name="Oval 749"/>
          <p:cNvSpPr>
            <a:spLocks noChangeArrowheads="1"/>
          </p:cNvSpPr>
          <p:nvPr/>
        </p:nvSpPr>
        <p:spPr bwMode="auto">
          <a:xfrm flipH="1">
            <a:off x="2810853" y="3342155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85" name="Oval 751"/>
          <p:cNvSpPr>
            <a:spLocks noChangeArrowheads="1"/>
          </p:cNvSpPr>
          <p:nvPr/>
        </p:nvSpPr>
        <p:spPr bwMode="auto">
          <a:xfrm flipH="1">
            <a:off x="5817098" y="3333190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87" name="AutoShape 52"/>
          <p:cNvSpPr>
            <a:spLocks noChangeArrowheads="1"/>
          </p:cNvSpPr>
          <p:nvPr/>
        </p:nvSpPr>
        <p:spPr bwMode="auto">
          <a:xfrm flipV="1">
            <a:off x="9609907" y="3172851"/>
            <a:ext cx="1103053" cy="1793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감리</a:t>
            </a:r>
          </a:p>
        </p:txBody>
      </p:sp>
      <p:sp>
        <p:nvSpPr>
          <p:cNvPr id="188" name="AutoShape 52"/>
          <p:cNvSpPr>
            <a:spLocks noChangeArrowheads="1"/>
          </p:cNvSpPr>
          <p:nvPr/>
        </p:nvSpPr>
        <p:spPr bwMode="auto">
          <a:xfrm flipV="1">
            <a:off x="10740438" y="3179166"/>
            <a:ext cx="1078083" cy="17466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검수 및 전화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91" name="Oval 751"/>
          <p:cNvSpPr>
            <a:spLocks noChangeArrowheads="1"/>
          </p:cNvSpPr>
          <p:nvPr/>
        </p:nvSpPr>
        <p:spPr bwMode="auto">
          <a:xfrm flipH="1">
            <a:off x="7321669" y="3339540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93" name="Oval 751"/>
          <p:cNvSpPr>
            <a:spLocks noChangeArrowheads="1"/>
          </p:cNvSpPr>
          <p:nvPr/>
        </p:nvSpPr>
        <p:spPr bwMode="auto">
          <a:xfrm flipH="1">
            <a:off x="9550682" y="3323665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94" name="Oval 751"/>
          <p:cNvSpPr>
            <a:spLocks noChangeArrowheads="1"/>
          </p:cNvSpPr>
          <p:nvPr/>
        </p:nvSpPr>
        <p:spPr bwMode="auto">
          <a:xfrm flipH="1">
            <a:off x="10685383" y="3326840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98" name="Text Box 94"/>
          <p:cNvSpPr txBox="1">
            <a:spLocks noChangeArrowheads="1"/>
          </p:cNvSpPr>
          <p:nvPr/>
        </p:nvSpPr>
        <p:spPr bwMode="auto">
          <a:xfrm>
            <a:off x="8801321" y="2575907"/>
            <a:ext cx="965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개발합동검토</a:t>
            </a:r>
          </a:p>
        </p:txBody>
      </p:sp>
      <p:sp>
        <p:nvSpPr>
          <p:cNvPr id="204" name="AutoShape 96"/>
          <p:cNvSpPr>
            <a:spLocks noChangeArrowheads="1"/>
          </p:cNvSpPr>
          <p:nvPr/>
        </p:nvSpPr>
        <p:spPr bwMode="auto">
          <a:xfrm rot="10800000" flipV="1">
            <a:off x="9536333" y="2518757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205" name="AutoShape 249"/>
          <p:cNvSpPr>
            <a:spLocks noChangeArrowheads="1"/>
          </p:cNvSpPr>
          <p:nvPr/>
        </p:nvSpPr>
        <p:spPr bwMode="auto">
          <a:xfrm rot="10800000" flipV="1">
            <a:off x="2134303" y="3403040"/>
            <a:ext cx="1462088" cy="2215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0 w 21600"/>
              <a:gd name="T13" fmla="*/ 3660 h 21600"/>
              <a:gd name="T14" fmla="*/ 17940 w 21600"/>
              <a:gd name="T15" fmla="*/ 17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20" y="21600"/>
                </a:lnTo>
                <a:lnTo>
                  <a:pt x="178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600">
                <a:latin typeface="+mn-ea"/>
                <a:ea typeface="+mn-ea"/>
              </a:rPr>
              <a:t>착수 </a:t>
            </a:r>
            <a:r>
              <a:rPr lang="en-US" altLang="ko-KR" sz="600">
                <a:latin typeface="+mn-ea"/>
                <a:ea typeface="+mn-ea"/>
              </a:rPr>
              <a:t>/</a:t>
            </a:r>
            <a:r>
              <a:rPr lang="ko-KR" altLang="en-US" sz="600">
                <a:latin typeface="+mn-ea"/>
                <a:ea typeface="+mn-ea"/>
              </a:rPr>
              <a:t>수행 보고 준비</a:t>
            </a:r>
            <a:endParaRPr lang="en-US" altLang="ko-KR" sz="600">
              <a:latin typeface="+mn-ea"/>
              <a:ea typeface="+mn-ea"/>
            </a:endParaRPr>
          </a:p>
        </p:txBody>
      </p:sp>
      <p:sp>
        <p:nvSpPr>
          <p:cNvPr id="207" name="AutoShape 184" descr="어두운 상향 대각선"/>
          <p:cNvSpPr>
            <a:spLocks noChangeArrowheads="1"/>
          </p:cNvSpPr>
          <p:nvPr/>
        </p:nvSpPr>
        <p:spPr bwMode="auto">
          <a:xfrm flipV="1">
            <a:off x="10732496" y="3773749"/>
            <a:ext cx="1087738" cy="3524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094 w 21600"/>
              <a:gd name="T13" fmla="*/ 2094 h 21600"/>
              <a:gd name="T14" fmla="*/ 19506 w 21600"/>
              <a:gd name="T15" fmla="*/ 195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8" y="21600"/>
                </a:lnTo>
                <a:lnTo>
                  <a:pt x="210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08" name="Text Box 185"/>
          <p:cNvSpPr txBox="1">
            <a:spLocks noChangeArrowheads="1"/>
          </p:cNvSpPr>
          <p:nvPr/>
        </p:nvSpPr>
        <p:spPr bwMode="auto">
          <a:xfrm>
            <a:off x="11210866" y="3932086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전환</a:t>
            </a:r>
          </a:p>
        </p:txBody>
      </p:sp>
      <p:sp>
        <p:nvSpPr>
          <p:cNvPr id="209" name="AutoShape 186"/>
          <p:cNvSpPr>
            <a:spLocks noChangeArrowheads="1"/>
          </p:cNvSpPr>
          <p:nvPr/>
        </p:nvSpPr>
        <p:spPr bwMode="auto">
          <a:xfrm flipV="1">
            <a:off x="8835725" y="3953139"/>
            <a:ext cx="1871159" cy="1857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통합시험</a:t>
            </a:r>
          </a:p>
        </p:txBody>
      </p:sp>
      <p:sp>
        <p:nvSpPr>
          <p:cNvPr id="210" name="AutoShape 153" descr="어두운 상향 대각선"/>
          <p:cNvSpPr>
            <a:spLocks noChangeArrowheads="1"/>
          </p:cNvSpPr>
          <p:nvPr/>
        </p:nvSpPr>
        <p:spPr bwMode="auto">
          <a:xfrm flipV="1">
            <a:off x="3614005" y="3768987"/>
            <a:ext cx="5988697" cy="3603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258 w 21600"/>
              <a:gd name="T13" fmla="*/ 2258 h 21600"/>
              <a:gd name="T14" fmla="*/ 19342 w 21600"/>
              <a:gd name="T15" fmla="*/ 193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16" y="21600"/>
                </a:lnTo>
                <a:lnTo>
                  <a:pt x="2068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11" name="Text Box 29"/>
          <p:cNvSpPr txBox="1">
            <a:spLocks noChangeArrowheads="1"/>
          </p:cNvSpPr>
          <p:nvPr/>
        </p:nvSpPr>
        <p:spPr bwMode="auto">
          <a:xfrm>
            <a:off x="6624239" y="3785563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구현</a:t>
            </a:r>
          </a:p>
        </p:txBody>
      </p:sp>
      <p:sp>
        <p:nvSpPr>
          <p:cNvPr id="212" name="AutoShape 154"/>
          <p:cNvSpPr>
            <a:spLocks noChangeArrowheads="1"/>
          </p:cNvSpPr>
          <p:nvPr/>
        </p:nvSpPr>
        <p:spPr bwMode="auto">
          <a:xfrm flipV="1">
            <a:off x="3580004" y="3948375"/>
            <a:ext cx="6022698" cy="2047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496 w 21600"/>
              <a:gd name="T13" fmla="*/ 2496 h 21600"/>
              <a:gd name="T14" fmla="*/ 19104 w 21600"/>
              <a:gd name="T15" fmla="*/ 1910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392" y="21600"/>
                </a:lnTo>
                <a:lnTo>
                  <a:pt x="2020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코딩 및 단위시험</a:t>
            </a:r>
          </a:p>
        </p:txBody>
      </p:sp>
      <p:sp>
        <p:nvSpPr>
          <p:cNvPr id="225" name="Line 761"/>
          <p:cNvSpPr>
            <a:spLocks noChangeShapeType="1"/>
          </p:cNvSpPr>
          <p:nvPr/>
        </p:nvSpPr>
        <p:spPr bwMode="auto">
          <a:xfrm>
            <a:off x="2072391" y="4129352"/>
            <a:ext cx="9770478" cy="13984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27" name="Picture 768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687" y="408966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" name="Line 932"/>
          <p:cNvSpPr>
            <a:spLocks noChangeShapeType="1"/>
          </p:cNvSpPr>
          <p:nvPr/>
        </p:nvSpPr>
        <p:spPr bwMode="auto">
          <a:xfrm flipV="1">
            <a:off x="11870347" y="3243881"/>
            <a:ext cx="0" cy="5724608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30" name="Text Box 77"/>
          <p:cNvSpPr txBox="1">
            <a:spLocks noChangeArrowheads="1"/>
          </p:cNvSpPr>
          <p:nvPr/>
        </p:nvSpPr>
        <p:spPr bwMode="auto">
          <a:xfrm>
            <a:off x="11173510" y="2800406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800080"/>
                </a:solidFill>
                <a:latin typeface="+mn-ea"/>
                <a:ea typeface="+mn-ea"/>
              </a:rPr>
              <a:t>운영자교육</a:t>
            </a:r>
          </a:p>
        </p:txBody>
      </p:sp>
      <p:sp>
        <p:nvSpPr>
          <p:cNvPr id="231" name="Line 896"/>
          <p:cNvSpPr>
            <a:spLocks noChangeShapeType="1"/>
          </p:cNvSpPr>
          <p:nvPr/>
        </p:nvSpPr>
        <p:spPr bwMode="auto">
          <a:xfrm>
            <a:off x="11135946" y="2756050"/>
            <a:ext cx="697428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32" name="Text Box 77"/>
          <p:cNvSpPr txBox="1">
            <a:spLocks noChangeArrowheads="1"/>
          </p:cNvSpPr>
          <p:nvPr/>
        </p:nvSpPr>
        <p:spPr bwMode="auto">
          <a:xfrm>
            <a:off x="10106889" y="2797996"/>
            <a:ext cx="1009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 dirty="0">
                <a:solidFill>
                  <a:srgbClr val="CC0000"/>
                </a:solidFill>
                <a:latin typeface="+mn-ea"/>
                <a:ea typeface="+mn-ea"/>
              </a:rPr>
              <a:t>데이터 </a:t>
            </a:r>
            <a:r>
              <a:rPr lang="en-US" altLang="ko-KR" sz="800" dirty="0">
                <a:solidFill>
                  <a:srgbClr val="CC0000"/>
                </a:solidFill>
                <a:latin typeface="+mn-ea"/>
                <a:ea typeface="+mn-ea"/>
              </a:rPr>
              <a:t>Integration</a:t>
            </a:r>
            <a:endParaRPr lang="ko-KR" altLang="en-US" sz="80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237" name="Line 896"/>
          <p:cNvSpPr>
            <a:spLocks noChangeShapeType="1"/>
          </p:cNvSpPr>
          <p:nvPr/>
        </p:nvSpPr>
        <p:spPr bwMode="auto">
          <a:xfrm>
            <a:off x="10334559" y="2756681"/>
            <a:ext cx="770947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39" name="Picture 750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40" y="33284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1" name="Picture 748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66" y="33284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885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881" y="3306203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3" name="Picture 76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58" y="409125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5" name="AutoShape 155" descr="어두운 상향 대각선"/>
          <p:cNvSpPr>
            <a:spLocks noChangeArrowheads="1"/>
          </p:cNvSpPr>
          <p:nvPr/>
        </p:nvSpPr>
        <p:spPr bwMode="auto">
          <a:xfrm flipV="1">
            <a:off x="3620204" y="7139174"/>
            <a:ext cx="147319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원본확보</a:t>
            </a:r>
          </a:p>
        </p:txBody>
      </p:sp>
      <p:pic>
        <p:nvPicPr>
          <p:cNvPr id="256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92" y="737571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" name="AutoShape 155" descr="어두운 상향 대각선"/>
          <p:cNvSpPr>
            <a:spLocks noChangeArrowheads="1"/>
          </p:cNvSpPr>
          <p:nvPr/>
        </p:nvSpPr>
        <p:spPr bwMode="auto">
          <a:xfrm flipV="1">
            <a:off x="5109278" y="7138221"/>
            <a:ext cx="73818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60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429" y="737571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AutoShape 155" descr="어두운 상향 대각선"/>
          <p:cNvSpPr>
            <a:spLocks noChangeArrowheads="1"/>
          </p:cNvSpPr>
          <p:nvPr/>
        </p:nvSpPr>
        <p:spPr bwMode="auto">
          <a:xfrm flipV="1">
            <a:off x="5862299" y="7142352"/>
            <a:ext cx="73129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dirty="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98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920" y="7390004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9" name="AutoShape 155" descr="어두운 상향 대각선"/>
          <p:cNvSpPr>
            <a:spLocks noChangeArrowheads="1"/>
          </p:cNvSpPr>
          <p:nvPr/>
        </p:nvSpPr>
        <p:spPr bwMode="auto">
          <a:xfrm flipV="1">
            <a:off x="5868014" y="7776357"/>
            <a:ext cx="2933307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작업</a:t>
            </a:r>
          </a:p>
        </p:txBody>
      </p:sp>
      <p:pic>
        <p:nvPicPr>
          <p:cNvPr id="300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64" y="801447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1" name="AutoShape 155" descr="어두운 상향 대각선"/>
          <p:cNvSpPr>
            <a:spLocks noChangeArrowheads="1"/>
          </p:cNvSpPr>
          <p:nvPr/>
        </p:nvSpPr>
        <p:spPr bwMode="auto">
          <a:xfrm flipV="1">
            <a:off x="8867445" y="7766509"/>
            <a:ext cx="71199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302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552" y="8014479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4" name="AutoShape 155" descr="어두운 상향 대각선"/>
          <p:cNvSpPr>
            <a:spLocks noChangeArrowheads="1"/>
          </p:cNvSpPr>
          <p:nvPr/>
        </p:nvSpPr>
        <p:spPr bwMode="auto">
          <a:xfrm flipV="1">
            <a:off x="9613040" y="7766511"/>
            <a:ext cx="72151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dirty="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306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35" y="7377300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5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558" y="801447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0" name="Text Box 29"/>
          <p:cNvSpPr txBox="1">
            <a:spLocks noChangeArrowheads="1"/>
          </p:cNvSpPr>
          <p:nvPr/>
        </p:nvSpPr>
        <p:spPr bwMode="auto">
          <a:xfrm>
            <a:off x="12857855" y="8663765"/>
            <a:ext cx="67326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상시 운영 지원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81" name="AutoShape 155" descr="어두운 상향 대각선"/>
          <p:cNvSpPr>
            <a:spLocks noChangeArrowheads="1"/>
          </p:cNvSpPr>
          <p:nvPr/>
        </p:nvSpPr>
        <p:spPr bwMode="auto">
          <a:xfrm flipV="1">
            <a:off x="2143930" y="6238699"/>
            <a:ext cx="674931" cy="27780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382" name="AutoShape 159"/>
          <p:cNvSpPr>
            <a:spLocks noChangeArrowheads="1"/>
          </p:cNvSpPr>
          <p:nvPr/>
        </p:nvSpPr>
        <p:spPr bwMode="auto">
          <a:xfrm flipV="1">
            <a:off x="4748282" y="6241878"/>
            <a:ext cx="4833018" cy="25875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84" name="Text Box 32"/>
          <p:cNvSpPr txBox="1">
            <a:spLocks noChangeArrowheads="1"/>
          </p:cNvSpPr>
          <p:nvPr/>
        </p:nvSpPr>
        <p:spPr bwMode="auto">
          <a:xfrm>
            <a:off x="6868078" y="6328748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구현</a:t>
            </a:r>
          </a:p>
        </p:txBody>
      </p:sp>
      <p:pic>
        <p:nvPicPr>
          <p:cNvPr id="385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45" y="645459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6" name="AutoShape 155" descr="어두운 상향 대각선"/>
          <p:cNvSpPr>
            <a:spLocks noChangeArrowheads="1"/>
          </p:cNvSpPr>
          <p:nvPr/>
        </p:nvSpPr>
        <p:spPr bwMode="auto">
          <a:xfrm flipV="1">
            <a:off x="2854260" y="6238696"/>
            <a:ext cx="740546" cy="27907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설계</a:t>
            </a:r>
            <a:endParaRPr lang="ko-KR" altLang="ko-KR" sz="800" dirty="0">
              <a:latin typeface="+mn-ea"/>
              <a:ea typeface="+mn-ea"/>
            </a:endParaRPr>
          </a:p>
        </p:txBody>
      </p:sp>
      <p:sp>
        <p:nvSpPr>
          <p:cNvPr id="389" name="AutoShape 160"/>
          <p:cNvSpPr>
            <a:spLocks noChangeArrowheads="1"/>
          </p:cNvSpPr>
          <p:nvPr/>
        </p:nvSpPr>
        <p:spPr bwMode="auto">
          <a:xfrm flipV="1">
            <a:off x="9609077" y="6230912"/>
            <a:ext cx="1090901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테스트</a:t>
            </a:r>
            <a:r>
              <a:rPr lang="en-US" altLang="ko-KR" sz="800">
                <a:latin typeface="+mn-ea"/>
                <a:ea typeface="+mn-ea"/>
              </a:rPr>
              <a:t> 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92" name="AutoShape 160"/>
          <p:cNvSpPr>
            <a:spLocks noChangeArrowheads="1"/>
          </p:cNvSpPr>
          <p:nvPr/>
        </p:nvSpPr>
        <p:spPr bwMode="auto">
          <a:xfrm flipV="1">
            <a:off x="10708062" y="6230912"/>
            <a:ext cx="1105561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전환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94" name="Line 931"/>
          <p:cNvSpPr>
            <a:spLocks noChangeShapeType="1"/>
          </p:cNvSpPr>
          <p:nvPr/>
        </p:nvSpPr>
        <p:spPr bwMode="auto">
          <a:xfrm flipH="1" flipV="1">
            <a:off x="2842743" y="3554308"/>
            <a:ext cx="12696" cy="3439341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95" name="Line 931"/>
          <p:cNvSpPr>
            <a:spLocks noChangeShapeType="1"/>
          </p:cNvSpPr>
          <p:nvPr/>
        </p:nvSpPr>
        <p:spPr bwMode="auto">
          <a:xfrm flipH="1" flipV="1">
            <a:off x="3580004" y="3554308"/>
            <a:ext cx="12696" cy="3439341"/>
          </a:xfrm>
          <a:prstGeom prst="line">
            <a:avLst/>
          </a:prstGeom>
          <a:noFill/>
          <a:ln w="28575">
            <a:pattFill prst="dkUpDiag">
              <a:fgClr>
                <a:srgbClr val="CC6600"/>
              </a:fgClr>
              <a:bgClr>
                <a:srgbClr val="FFCC00"/>
              </a:bgClr>
            </a:patt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96" name="Line 775"/>
          <p:cNvSpPr>
            <a:spLocks noChangeShapeType="1"/>
          </p:cNvSpPr>
          <p:nvPr/>
        </p:nvSpPr>
        <p:spPr bwMode="auto">
          <a:xfrm>
            <a:off x="2096472" y="5672954"/>
            <a:ext cx="1049634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97" name="AutoShape 155" descr="어두운 상향 대각선"/>
          <p:cNvSpPr>
            <a:spLocks noChangeArrowheads="1"/>
          </p:cNvSpPr>
          <p:nvPr/>
        </p:nvSpPr>
        <p:spPr bwMode="auto">
          <a:xfrm flipV="1">
            <a:off x="2143930" y="5385619"/>
            <a:ext cx="674931" cy="27780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398" name="AutoShape 159"/>
          <p:cNvSpPr>
            <a:spLocks noChangeArrowheads="1"/>
          </p:cNvSpPr>
          <p:nvPr/>
        </p:nvSpPr>
        <p:spPr bwMode="auto">
          <a:xfrm flipV="1">
            <a:off x="3620204" y="5388798"/>
            <a:ext cx="4844677" cy="25875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99" name="Text Box 32"/>
          <p:cNvSpPr txBox="1">
            <a:spLocks noChangeArrowheads="1"/>
          </p:cNvSpPr>
          <p:nvPr/>
        </p:nvSpPr>
        <p:spPr bwMode="auto">
          <a:xfrm>
            <a:off x="5920627" y="5475668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400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45" y="560151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" name="AutoShape 155" descr="어두운 상향 대각선"/>
          <p:cNvSpPr>
            <a:spLocks noChangeArrowheads="1"/>
          </p:cNvSpPr>
          <p:nvPr/>
        </p:nvSpPr>
        <p:spPr bwMode="auto">
          <a:xfrm flipV="1">
            <a:off x="2870640" y="5385618"/>
            <a:ext cx="724166" cy="27907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설계</a:t>
            </a:r>
            <a:endParaRPr lang="ko-KR" altLang="ko-KR" sz="800" dirty="0">
              <a:latin typeface="+mn-ea"/>
              <a:ea typeface="+mn-ea"/>
            </a:endParaRPr>
          </a:p>
        </p:txBody>
      </p:sp>
      <p:pic>
        <p:nvPicPr>
          <p:cNvPr id="402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36" y="561421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3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8" y="561897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" name="Line 775"/>
          <p:cNvSpPr>
            <a:spLocks noChangeShapeType="1"/>
          </p:cNvSpPr>
          <p:nvPr/>
        </p:nvSpPr>
        <p:spPr bwMode="auto">
          <a:xfrm>
            <a:off x="2096471" y="4927987"/>
            <a:ext cx="10496349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10" name="AutoShape 155" descr="어두운 상향 대각선"/>
          <p:cNvSpPr>
            <a:spLocks noChangeArrowheads="1"/>
          </p:cNvSpPr>
          <p:nvPr/>
        </p:nvSpPr>
        <p:spPr bwMode="auto">
          <a:xfrm flipV="1">
            <a:off x="2143930" y="4640652"/>
            <a:ext cx="674931" cy="27780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411" name="AutoShape 159"/>
          <p:cNvSpPr>
            <a:spLocks noChangeArrowheads="1"/>
          </p:cNvSpPr>
          <p:nvPr/>
        </p:nvSpPr>
        <p:spPr bwMode="auto">
          <a:xfrm flipV="1">
            <a:off x="3620204" y="4643831"/>
            <a:ext cx="4844677" cy="25875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12" name="Text Box 32"/>
          <p:cNvSpPr txBox="1">
            <a:spLocks noChangeArrowheads="1"/>
          </p:cNvSpPr>
          <p:nvPr/>
        </p:nvSpPr>
        <p:spPr bwMode="auto">
          <a:xfrm>
            <a:off x="5920627" y="4730701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413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45" y="4856550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" name="AutoShape 155" descr="어두운 상향 대각선"/>
          <p:cNvSpPr>
            <a:spLocks noChangeArrowheads="1"/>
          </p:cNvSpPr>
          <p:nvPr/>
        </p:nvSpPr>
        <p:spPr bwMode="auto">
          <a:xfrm flipV="1">
            <a:off x="2870640" y="4640651"/>
            <a:ext cx="724166" cy="27907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설계</a:t>
            </a:r>
            <a:endParaRPr lang="ko-KR" altLang="ko-KR" sz="800" dirty="0">
              <a:latin typeface="+mn-ea"/>
              <a:ea typeface="+mn-ea"/>
            </a:endParaRPr>
          </a:p>
        </p:txBody>
      </p:sp>
      <p:pic>
        <p:nvPicPr>
          <p:cNvPr id="415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36" y="4869250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6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8" y="487401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7" name="AutoShape 160"/>
          <p:cNvSpPr>
            <a:spLocks noChangeArrowheads="1"/>
          </p:cNvSpPr>
          <p:nvPr/>
        </p:nvSpPr>
        <p:spPr bwMode="auto">
          <a:xfrm flipV="1">
            <a:off x="8467726" y="4632862"/>
            <a:ext cx="73436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테스트</a:t>
            </a:r>
            <a:r>
              <a:rPr lang="en-US" altLang="ko-KR" sz="800">
                <a:latin typeface="+mn-ea"/>
                <a:ea typeface="+mn-ea"/>
              </a:rPr>
              <a:t> 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419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143" y="4861470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" name="AutoShape 160"/>
          <p:cNvSpPr>
            <a:spLocks noChangeArrowheads="1"/>
          </p:cNvSpPr>
          <p:nvPr/>
        </p:nvSpPr>
        <p:spPr bwMode="auto">
          <a:xfrm flipV="1">
            <a:off x="9237082" y="4632862"/>
            <a:ext cx="680733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전환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421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49" y="4861470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2" name="AutoShape 155" descr="어두운 상향 대각선"/>
          <p:cNvSpPr>
            <a:spLocks noChangeArrowheads="1"/>
          </p:cNvSpPr>
          <p:nvPr/>
        </p:nvSpPr>
        <p:spPr bwMode="auto">
          <a:xfrm flipV="1">
            <a:off x="2143930" y="3843615"/>
            <a:ext cx="674931" cy="27780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pic>
        <p:nvPicPr>
          <p:cNvPr id="423" name="Picture 779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45" y="4059513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" name="AutoShape 155" descr="어두운 상향 대각선"/>
          <p:cNvSpPr>
            <a:spLocks noChangeArrowheads="1"/>
          </p:cNvSpPr>
          <p:nvPr/>
        </p:nvSpPr>
        <p:spPr bwMode="auto">
          <a:xfrm flipV="1">
            <a:off x="2870640" y="3843614"/>
            <a:ext cx="724166" cy="27907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설계</a:t>
            </a:r>
            <a:endParaRPr lang="ko-KR" altLang="ko-KR" sz="800" dirty="0">
              <a:latin typeface="+mn-ea"/>
              <a:ea typeface="+mn-ea"/>
            </a:endParaRPr>
          </a:p>
        </p:txBody>
      </p:sp>
      <p:pic>
        <p:nvPicPr>
          <p:cNvPr id="425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36" y="4072213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6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8" y="4076975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AutoShape 155" descr="어두운 상향 대각선"/>
          <p:cNvSpPr>
            <a:spLocks noChangeArrowheads="1"/>
          </p:cNvSpPr>
          <p:nvPr/>
        </p:nvSpPr>
        <p:spPr bwMode="auto">
          <a:xfrm>
            <a:off x="3231169" y="6517774"/>
            <a:ext cx="1477757" cy="24725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latin typeface="+mn-ea"/>
              <a:ea typeface="+mn-ea"/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3862956" y="6602587"/>
            <a:ext cx="30296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디자인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5" name="AutoShape 155" descr="어두운 상향 대각선"/>
          <p:cNvSpPr>
            <a:spLocks noChangeArrowheads="1"/>
          </p:cNvSpPr>
          <p:nvPr/>
        </p:nvSpPr>
        <p:spPr bwMode="auto">
          <a:xfrm flipV="1">
            <a:off x="3609926" y="6238695"/>
            <a:ext cx="1099000" cy="27907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err="1" smtClean="0">
                <a:latin typeface="+mn-ea"/>
                <a:ea typeface="+mn-ea"/>
              </a:rPr>
              <a:t>퍼블리싱</a:t>
            </a:r>
            <a:endParaRPr lang="ko-KR" altLang="ko-KR" sz="800" dirty="0">
              <a:latin typeface="+mn-ea"/>
              <a:ea typeface="+mn-ea"/>
            </a:endParaRPr>
          </a:p>
        </p:txBody>
      </p:sp>
      <p:sp>
        <p:nvSpPr>
          <p:cNvPr id="136" name="AutoShape 155" descr="어두운 상향 대각선"/>
          <p:cNvSpPr>
            <a:spLocks noChangeArrowheads="1"/>
          </p:cNvSpPr>
          <p:nvPr/>
        </p:nvSpPr>
        <p:spPr bwMode="auto">
          <a:xfrm>
            <a:off x="2117242" y="6517774"/>
            <a:ext cx="1118000" cy="24725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latin typeface="+mn-ea"/>
              <a:ea typeface="+mn-ea"/>
            </a:endParaRPr>
          </a:p>
        </p:txBody>
      </p:sp>
      <p:sp>
        <p:nvSpPr>
          <p:cNvPr id="137" name="Text Box 32"/>
          <p:cNvSpPr txBox="1">
            <a:spLocks noChangeArrowheads="1"/>
          </p:cNvSpPr>
          <p:nvPr/>
        </p:nvSpPr>
        <p:spPr bwMode="auto">
          <a:xfrm>
            <a:off x="2380809" y="6602587"/>
            <a:ext cx="60593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개발환경구축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87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36" y="646729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98" y="647205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55" y="647205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52" y="6472059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8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40" y="4861470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AutoShape 160"/>
          <p:cNvSpPr>
            <a:spLocks noChangeArrowheads="1"/>
          </p:cNvSpPr>
          <p:nvPr/>
        </p:nvSpPr>
        <p:spPr bwMode="auto">
          <a:xfrm flipV="1">
            <a:off x="8467726" y="5375975"/>
            <a:ext cx="73436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테스트</a:t>
            </a:r>
            <a:r>
              <a:rPr lang="en-US" altLang="ko-KR" sz="800">
                <a:latin typeface="+mn-ea"/>
                <a:ea typeface="+mn-ea"/>
              </a:rPr>
              <a:t> 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43" name="AutoShape 160"/>
          <p:cNvSpPr>
            <a:spLocks noChangeArrowheads="1"/>
          </p:cNvSpPr>
          <p:nvPr/>
        </p:nvSpPr>
        <p:spPr bwMode="auto">
          <a:xfrm flipV="1">
            <a:off x="9237082" y="5375975"/>
            <a:ext cx="680733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전환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45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49" y="5604583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140" y="5604583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6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67" y="560643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0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659" y="645951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935" y="645951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214" y="645951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AutoShape 52"/>
          <p:cNvSpPr>
            <a:spLocks noChangeArrowheads="1"/>
          </p:cNvSpPr>
          <p:nvPr/>
        </p:nvSpPr>
        <p:spPr bwMode="auto">
          <a:xfrm flipV="1">
            <a:off x="11853345" y="3172852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1" name="AutoShape 52"/>
          <p:cNvSpPr>
            <a:spLocks noChangeArrowheads="1"/>
          </p:cNvSpPr>
          <p:nvPr/>
        </p:nvSpPr>
        <p:spPr bwMode="auto">
          <a:xfrm flipV="1">
            <a:off x="9995291" y="4630255"/>
            <a:ext cx="2575358" cy="27645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4" name="AutoShape 52"/>
          <p:cNvSpPr>
            <a:spLocks noChangeArrowheads="1"/>
          </p:cNvSpPr>
          <p:nvPr/>
        </p:nvSpPr>
        <p:spPr bwMode="auto">
          <a:xfrm flipV="1">
            <a:off x="9995291" y="5384461"/>
            <a:ext cx="2575358" cy="27645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5" name="AutoShape 52"/>
          <p:cNvSpPr>
            <a:spLocks noChangeArrowheads="1"/>
          </p:cNvSpPr>
          <p:nvPr/>
        </p:nvSpPr>
        <p:spPr bwMode="auto">
          <a:xfrm flipV="1">
            <a:off x="11853345" y="6315397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운영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60" name="AutoShape 159"/>
          <p:cNvSpPr>
            <a:spLocks noChangeArrowheads="1"/>
          </p:cNvSpPr>
          <p:nvPr/>
        </p:nvSpPr>
        <p:spPr bwMode="auto">
          <a:xfrm>
            <a:off x="6995041" y="6529250"/>
            <a:ext cx="2555642" cy="24475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90000"/>
              <a:alpha val="50195"/>
            </a:scheme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4" name="AutoShape 159"/>
          <p:cNvSpPr>
            <a:spLocks noChangeArrowheads="1"/>
          </p:cNvSpPr>
          <p:nvPr/>
        </p:nvSpPr>
        <p:spPr bwMode="auto">
          <a:xfrm>
            <a:off x="4718829" y="6529250"/>
            <a:ext cx="2242198" cy="24475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90000"/>
              <a:alpha val="50195"/>
            </a:scheme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175" name="Picture 781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00" y="6471616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 Box 32"/>
          <p:cNvSpPr txBox="1">
            <a:spLocks noChangeArrowheads="1"/>
          </p:cNvSpPr>
          <p:nvPr/>
        </p:nvSpPr>
        <p:spPr bwMode="auto">
          <a:xfrm>
            <a:off x="5378144" y="6597472"/>
            <a:ext cx="100989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데이터 이관 대상 정리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80" name="Text Box 32"/>
          <p:cNvSpPr txBox="1">
            <a:spLocks noChangeArrowheads="1"/>
          </p:cNvSpPr>
          <p:nvPr/>
        </p:nvSpPr>
        <p:spPr bwMode="auto">
          <a:xfrm>
            <a:off x="7930935" y="6597472"/>
            <a:ext cx="53860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데이터 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49" name="Text Box 77"/>
          <p:cNvSpPr txBox="1">
            <a:spLocks noChangeArrowheads="1"/>
          </p:cNvSpPr>
          <p:nvPr/>
        </p:nvSpPr>
        <p:spPr bwMode="auto">
          <a:xfrm>
            <a:off x="1896555" y="2806802"/>
            <a:ext cx="1905318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 smtClean="0">
                <a:solidFill>
                  <a:srgbClr val="800080"/>
                </a:solidFill>
                <a:latin typeface="+mn-ea"/>
                <a:ea typeface="+mn-ea"/>
              </a:rPr>
              <a:t>소프트웨어저장소 </a:t>
            </a:r>
            <a:r>
              <a:rPr lang="ko-KR" altLang="en-US" sz="800" smtClean="0">
                <a:solidFill>
                  <a:srgbClr val="800080"/>
                </a:solidFill>
                <a:latin typeface="+mn-ea"/>
                <a:ea typeface="+mn-ea"/>
              </a:rPr>
              <a:t>계획</a:t>
            </a:r>
            <a:r>
              <a:rPr lang="en-US" altLang="ko-KR" sz="800" dirty="0" smtClean="0">
                <a:solidFill>
                  <a:srgbClr val="800080"/>
                </a:solidFill>
                <a:latin typeface="+mn-ea"/>
                <a:ea typeface="+mn-ea"/>
              </a:rPr>
              <a:t>FP </a:t>
            </a:r>
            <a:r>
              <a:rPr lang="ko-KR" altLang="en-US" sz="800" smtClean="0">
                <a:solidFill>
                  <a:srgbClr val="800080"/>
                </a:solidFill>
                <a:latin typeface="+mn-ea"/>
                <a:ea typeface="+mn-ea"/>
              </a:rPr>
              <a:t>등록</a:t>
            </a:r>
            <a:endParaRPr lang="ko-KR" altLang="en-US" sz="800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156" name="Line 896"/>
          <p:cNvSpPr>
            <a:spLocks noChangeShapeType="1"/>
          </p:cNvSpPr>
          <p:nvPr/>
        </p:nvSpPr>
        <p:spPr bwMode="auto">
          <a:xfrm>
            <a:off x="2126172" y="2756050"/>
            <a:ext cx="1453832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86" name="Text Box 77"/>
          <p:cNvSpPr txBox="1">
            <a:spLocks noChangeArrowheads="1"/>
          </p:cNvSpPr>
          <p:nvPr/>
        </p:nvSpPr>
        <p:spPr bwMode="auto">
          <a:xfrm>
            <a:off x="10609184" y="2570989"/>
            <a:ext cx="2488322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solidFill>
                  <a:srgbClr val="800080"/>
                </a:solidFill>
                <a:latin typeface="+mn-ea"/>
                <a:ea typeface="+mn-ea"/>
              </a:rPr>
              <a:t>소프트웨어사업정보 저장소 종료</a:t>
            </a:r>
            <a:r>
              <a:rPr lang="en-US" altLang="ko-KR" sz="800" dirty="0" smtClean="0">
                <a:solidFill>
                  <a:srgbClr val="800080"/>
                </a:solidFill>
                <a:latin typeface="+mn-ea"/>
                <a:ea typeface="+mn-ea"/>
              </a:rPr>
              <a:t>FP </a:t>
            </a:r>
            <a:r>
              <a:rPr lang="ko-KR" altLang="en-US" sz="800" smtClean="0">
                <a:solidFill>
                  <a:srgbClr val="800080"/>
                </a:solidFill>
                <a:latin typeface="+mn-ea"/>
                <a:ea typeface="+mn-ea"/>
              </a:rPr>
              <a:t>등록</a:t>
            </a:r>
            <a:endParaRPr lang="ko-KR" altLang="en-US" sz="800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189" name="Line 896"/>
          <p:cNvSpPr>
            <a:spLocks noChangeShapeType="1"/>
          </p:cNvSpPr>
          <p:nvPr/>
        </p:nvSpPr>
        <p:spPr bwMode="auto">
          <a:xfrm>
            <a:off x="11108132" y="2526633"/>
            <a:ext cx="1469471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90" name="Text Box 77"/>
          <p:cNvSpPr txBox="1">
            <a:spLocks noChangeArrowheads="1"/>
          </p:cNvSpPr>
          <p:nvPr/>
        </p:nvSpPr>
        <p:spPr bwMode="auto">
          <a:xfrm>
            <a:off x="11917739" y="2800406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en-US" altLang="ko-KR" sz="800" dirty="0" smtClean="0">
                <a:solidFill>
                  <a:srgbClr val="800080"/>
                </a:solidFill>
                <a:latin typeface="+mn-ea"/>
                <a:ea typeface="+mn-ea"/>
              </a:rPr>
              <a:t>SW</a:t>
            </a:r>
            <a:r>
              <a:rPr lang="ko-KR" altLang="en-US" sz="800" smtClean="0">
                <a:solidFill>
                  <a:srgbClr val="800080"/>
                </a:solidFill>
                <a:latin typeface="+mn-ea"/>
                <a:ea typeface="+mn-ea"/>
              </a:rPr>
              <a:t>임치</a:t>
            </a:r>
            <a:endParaRPr lang="ko-KR" altLang="en-US" sz="800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192" name="Line 896"/>
          <p:cNvSpPr>
            <a:spLocks noChangeShapeType="1"/>
          </p:cNvSpPr>
          <p:nvPr/>
        </p:nvSpPr>
        <p:spPr bwMode="auto">
          <a:xfrm>
            <a:off x="11880175" y="2756050"/>
            <a:ext cx="697428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95" name="Text Box 29"/>
          <p:cNvSpPr txBox="1">
            <a:spLocks noChangeArrowheads="1"/>
          </p:cNvSpPr>
          <p:nvPr/>
        </p:nvSpPr>
        <p:spPr bwMode="auto">
          <a:xfrm>
            <a:off x="12784116" y="3861342"/>
            <a:ext cx="82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단계별 산출물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 eaLnBrk="1" hangingPunct="1">
              <a:buSzPct val="80000"/>
            </a:pPr>
            <a:r>
              <a:rPr lang="ko-KR" altLang="en-US" sz="800" dirty="0" err="1" smtClean="0">
                <a:latin typeface="+mn-ea"/>
                <a:ea typeface="+mn-ea"/>
              </a:rPr>
              <a:t>정보화관리시스템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상시 등록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96" name="AutoShape 155" descr="어두운 상향 대각선"/>
          <p:cNvSpPr>
            <a:spLocks noChangeArrowheads="1"/>
          </p:cNvSpPr>
          <p:nvPr/>
        </p:nvSpPr>
        <p:spPr bwMode="auto">
          <a:xfrm flipV="1">
            <a:off x="10384993" y="7142352"/>
            <a:ext cx="73129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파일 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97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614" y="7390004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06" y="7390004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AutoShape 155" descr="어두운 상향 대각선"/>
          <p:cNvSpPr>
            <a:spLocks noChangeArrowheads="1"/>
          </p:cNvSpPr>
          <p:nvPr/>
        </p:nvSpPr>
        <p:spPr bwMode="auto">
          <a:xfrm flipV="1">
            <a:off x="10367103" y="7766511"/>
            <a:ext cx="72151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파일 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01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884" y="80160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5" name="Picture 784" descr="원_남보라"/>
          <p:cNvPicPr>
            <a:picLocks noChangeAspect="1" noChangeArrowheads="1"/>
          </p:cNvPicPr>
          <p:nvPr/>
        </p:nvPicPr>
        <p:blipFill>
          <a:blip r:embed="rId4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821" y="80160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7771</TotalTime>
  <Words>130</Words>
  <Application>Microsoft Office PowerPoint</Application>
  <PresentationFormat>사용자 지정</PresentationFormat>
  <Paragraphs>67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Wingdings</vt:lpstr>
      <vt:lpstr>Wingdings 2</vt:lpstr>
      <vt:lpstr>22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신 창권</cp:lastModifiedBy>
  <cp:revision>1201</cp:revision>
  <cp:lastPrinted>2018-06-05T01:37:21Z</cp:lastPrinted>
  <dcterms:created xsi:type="dcterms:W3CDTF">2007-05-22T01:31:14Z</dcterms:created>
  <dcterms:modified xsi:type="dcterms:W3CDTF">2018-06-05T01:37:24Z</dcterms:modified>
</cp:coreProperties>
</file>