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438" r:id="rId2"/>
    <p:sldId id="439" r:id="rId3"/>
  </p:sldIdLst>
  <p:sldSz cx="14257338" cy="9904413"/>
  <p:notesSz cx="10234613" cy="71040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6"/>
    <a:srgbClr val="EDF9A5"/>
    <a:srgbClr val="000000"/>
    <a:srgbClr val="B2B2B2"/>
    <a:srgbClr val="87B6E1"/>
    <a:srgbClr val="B6D5F8"/>
    <a:srgbClr val="CAE1FA"/>
    <a:srgbClr val="D1E5FB"/>
    <a:srgbClr val="DC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46" d="100"/>
          <a:sy n="46" d="100"/>
        </p:scale>
        <p:origin x="720" y="48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236"/>
        <p:guide pos="3224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02" y="0"/>
            <a:ext cx="4435486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547"/>
            <a:ext cx="4435487" cy="356517"/>
          </a:xfrm>
          <a:prstGeom prst="rect">
            <a:avLst/>
          </a:prstGeom>
        </p:spPr>
        <p:txBody>
          <a:bodyPr vert="horz" lIns="94028" tIns="47014" rIns="94028" bIns="470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5876" y="0"/>
            <a:ext cx="4437112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2018-06-05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31813"/>
            <a:ext cx="38338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1" tIns="47394" rIns="94791" bIns="47394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9" y="3372952"/>
            <a:ext cx="8186715" cy="3197157"/>
          </a:xfrm>
          <a:prstGeom prst="rect">
            <a:avLst/>
          </a:prstGeom>
        </p:spPr>
        <p:txBody>
          <a:bodyPr vert="horz" lIns="94791" tIns="47394" rIns="94791" bIns="47394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546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5876" y="6747546"/>
            <a:ext cx="4437112" cy="354875"/>
          </a:xfrm>
          <a:prstGeom prst="rect">
            <a:avLst/>
          </a:prstGeom>
        </p:spPr>
        <p:txBody>
          <a:bodyPr vert="horz" wrap="square" lIns="94791" tIns="47394" rIns="94791" bIns="4739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7388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" t="21986" r="-2122" b="834"/>
          <a:stretch/>
        </p:blipFill>
        <p:spPr bwMode="auto">
          <a:xfrm flipV="1">
            <a:off x="3544" y="-4"/>
            <a:ext cx="1328789" cy="102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 t="56768" r="-2123" b="836"/>
          <a:stretch/>
        </p:blipFill>
        <p:spPr bwMode="auto">
          <a:xfrm flipH="1" flipV="1">
            <a:off x="9850592" y="1621"/>
            <a:ext cx="4417179" cy="9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 userDrawn="1"/>
        </p:nvSpPr>
        <p:spPr>
          <a:xfrm>
            <a:off x="3544" y="961509"/>
            <a:ext cx="14256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600" b="1" smtClean="0">
                <a:solidFill>
                  <a:schemeClr val="bg1"/>
                </a:solidFill>
                <a:latin typeface="+mj-lt"/>
                <a:ea typeface="+mn-ea"/>
              </a:rPr>
              <a:t>사업수행계획서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12" name="그림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" y="213729"/>
            <a:ext cx="549970" cy="5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1" y="9494598"/>
            <a:ext cx="1049628" cy="5140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51"/>
          <p:cNvSpPr txBox="1">
            <a:spLocks noChangeArrowheads="1"/>
          </p:cNvSpPr>
          <p:nvPr/>
        </p:nvSpPr>
        <p:spPr bwMode="auto">
          <a:xfrm>
            <a:off x="13091352" y="452253"/>
            <a:ext cx="99334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5. </a:t>
            </a:r>
            <a:r>
              <a:rPr lang="ko-KR" altLang="en-US" smtClean="0"/>
              <a:t>시스템 구성도</a:t>
            </a:r>
            <a:endParaRPr lang="en-US" altLang="ko-KR" dirty="0"/>
          </a:p>
        </p:txBody>
      </p:sp>
      <p:sp>
        <p:nvSpPr>
          <p:cNvPr id="4100" name="Text Box 50"/>
          <p:cNvSpPr txBox="1">
            <a:spLocks noChangeArrowheads="1"/>
          </p:cNvSpPr>
          <p:nvPr/>
        </p:nvSpPr>
        <p:spPr bwMode="auto">
          <a:xfrm>
            <a:off x="12724265" y="709196"/>
            <a:ext cx="136043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5.1. </a:t>
            </a:r>
            <a:r>
              <a:rPr lang="ko-KR" altLang="en-US" smtClean="0"/>
              <a:t>목표시스템 구성도</a:t>
            </a:r>
            <a:endParaRPr lang="ko-KR" altLang="en-US" dirty="0"/>
          </a:p>
        </p:txBody>
      </p:sp>
      <p:sp>
        <p:nvSpPr>
          <p:cNvPr id="108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dirty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시스템구성도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135" name="Rectangle 491"/>
          <p:cNvSpPr>
            <a:spLocks noChangeArrowheads="1"/>
          </p:cNvSpPr>
          <p:nvPr/>
        </p:nvSpPr>
        <p:spPr bwMode="auto">
          <a:xfrm>
            <a:off x="523081" y="2374900"/>
            <a:ext cx="2330450" cy="32337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7" name="Rectangle 100"/>
          <p:cNvSpPr txBox="1">
            <a:spLocks noChangeArrowheads="1"/>
          </p:cNvSpPr>
          <p:nvPr/>
        </p:nvSpPr>
        <p:spPr bwMode="auto">
          <a:xfrm>
            <a:off x="481013" y="1925638"/>
            <a:ext cx="13300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SzPct val="90000"/>
              <a:buFont typeface="Wingdings 2" panose="05020102010507070707" pitchFamily="18" charset="2"/>
              <a:buNone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서비스들이 안정적인 구성으로 운영 유지 될 수 있도록 전체 시스템에 대한 구성을 명확히 하고 서비스가 운영될 수 있도록 하겠습니다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Rectangle 112"/>
          <p:cNvSpPr txBox="1">
            <a:spLocks noChangeArrowheads="1"/>
          </p:cNvSpPr>
          <p:nvPr/>
        </p:nvSpPr>
        <p:spPr bwMode="auto">
          <a:xfrm>
            <a:off x="481013" y="1185863"/>
            <a:ext cx="58959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3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5. 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시스템 구성도</a:t>
            </a:r>
            <a:endParaRPr lang="en-US" altLang="ko-KR" sz="13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  </a:t>
            </a:r>
            <a:r>
              <a:rPr lang="en-US" altLang="ko-KR" sz="13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5.1</a:t>
            </a:r>
            <a:r>
              <a:rPr lang="en-US" altLang="ko-KR" sz="1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. </a:t>
            </a:r>
            <a:r>
              <a:rPr lang="ko-KR" altLang="en-US" sz="13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목표시스템 구성도</a:t>
            </a:r>
            <a:endParaRPr lang="en-US" altLang="ko-KR" sz="13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</p:txBody>
      </p:sp>
      <p:sp>
        <p:nvSpPr>
          <p:cNvPr id="140" name="AutoShape 122"/>
          <p:cNvSpPr>
            <a:spLocks noChangeArrowheads="1"/>
          </p:cNvSpPr>
          <p:nvPr/>
        </p:nvSpPr>
        <p:spPr bwMode="auto">
          <a:xfrm>
            <a:off x="523081" y="2392363"/>
            <a:ext cx="2330450" cy="241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일반 권리자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42" name="Rectangle 491"/>
          <p:cNvSpPr>
            <a:spLocks noChangeArrowheads="1"/>
          </p:cNvSpPr>
          <p:nvPr/>
        </p:nvSpPr>
        <p:spPr bwMode="auto">
          <a:xfrm>
            <a:off x="540544" y="2719388"/>
            <a:ext cx="2292350" cy="27987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Rectangle 491"/>
          <p:cNvSpPr>
            <a:spLocks noChangeArrowheads="1"/>
          </p:cNvSpPr>
          <p:nvPr/>
        </p:nvSpPr>
        <p:spPr bwMode="auto">
          <a:xfrm>
            <a:off x="523081" y="6119813"/>
            <a:ext cx="2330450" cy="3233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AutoShape 122"/>
          <p:cNvSpPr>
            <a:spLocks noChangeArrowheads="1"/>
          </p:cNvSpPr>
          <p:nvPr/>
        </p:nvSpPr>
        <p:spPr bwMode="auto">
          <a:xfrm>
            <a:off x="523081" y="6137275"/>
            <a:ext cx="2330450" cy="239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사업자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권리자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)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46" name="Rectangle 491"/>
          <p:cNvSpPr>
            <a:spLocks noChangeArrowheads="1"/>
          </p:cNvSpPr>
          <p:nvPr/>
        </p:nvSpPr>
        <p:spPr bwMode="auto">
          <a:xfrm>
            <a:off x="540544" y="6464300"/>
            <a:ext cx="2292350" cy="27971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Rectangle 491"/>
          <p:cNvSpPr>
            <a:spLocks noChangeArrowheads="1"/>
          </p:cNvSpPr>
          <p:nvPr/>
        </p:nvSpPr>
        <p:spPr bwMode="auto">
          <a:xfrm>
            <a:off x="3447050" y="2374900"/>
            <a:ext cx="7345183" cy="696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Rectangle 491"/>
          <p:cNvSpPr>
            <a:spLocks noChangeArrowheads="1"/>
          </p:cNvSpPr>
          <p:nvPr/>
        </p:nvSpPr>
        <p:spPr bwMode="auto">
          <a:xfrm>
            <a:off x="3488324" y="2719388"/>
            <a:ext cx="7240883" cy="654208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Rectangle 491"/>
          <p:cNvSpPr>
            <a:spLocks noChangeArrowheads="1"/>
          </p:cNvSpPr>
          <p:nvPr/>
        </p:nvSpPr>
        <p:spPr bwMode="auto">
          <a:xfrm>
            <a:off x="11450638" y="2382252"/>
            <a:ext cx="2330450" cy="2475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AutoShape 122"/>
          <p:cNvSpPr>
            <a:spLocks noChangeArrowheads="1"/>
          </p:cNvSpPr>
          <p:nvPr/>
        </p:nvSpPr>
        <p:spPr bwMode="auto">
          <a:xfrm>
            <a:off x="11450638" y="2399714"/>
            <a:ext cx="2330450" cy="239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기술업체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56" name="Rectangle 491"/>
          <p:cNvSpPr>
            <a:spLocks noChangeArrowheads="1"/>
          </p:cNvSpPr>
          <p:nvPr/>
        </p:nvSpPr>
        <p:spPr bwMode="auto">
          <a:xfrm>
            <a:off x="11469688" y="2726740"/>
            <a:ext cx="2290763" cy="20980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4" name="Rectangle 491"/>
          <p:cNvSpPr>
            <a:spLocks noChangeArrowheads="1"/>
          </p:cNvSpPr>
          <p:nvPr/>
        </p:nvSpPr>
        <p:spPr bwMode="auto">
          <a:xfrm>
            <a:off x="11450638" y="5559388"/>
            <a:ext cx="2330450" cy="14930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5" name="AutoShape 122"/>
          <p:cNvSpPr>
            <a:spLocks noChangeArrowheads="1"/>
          </p:cNvSpPr>
          <p:nvPr/>
        </p:nvSpPr>
        <p:spPr bwMode="auto">
          <a:xfrm>
            <a:off x="11450638" y="5596277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OSP</a:t>
            </a:r>
          </a:p>
        </p:txBody>
      </p:sp>
      <p:sp>
        <p:nvSpPr>
          <p:cNvPr id="176" name="Rectangle 491"/>
          <p:cNvSpPr>
            <a:spLocks noChangeArrowheads="1"/>
          </p:cNvSpPr>
          <p:nvPr/>
        </p:nvSpPr>
        <p:spPr bwMode="auto">
          <a:xfrm>
            <a:off x="11469688" y="5988808"/>
            <a:ext cx="2290763" cy="10302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 bwMode="auto">
          <a:xfrm>
            <a:off x="665956" y="5106988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신청</a:t>
            </a:r>
          </a:p>
        </p:txBody>
      </p:sp>
      <p:sp>
        <p:nvSpPr>
          <p:cNvPr id="189" name="모서리가 둥근 직사각형 188"/>
          <p:cNvSpPr/>
          <p:nvPr/>
        </p:nvSpPr>
        <p:spPr bwMode="auto">
          <a:xfrm>
            <a:off x="661194" y="8853488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서비스 제공</a:t>
            </a:r>
          </a:p>
        </p:txBody>
      </p:sp>
      <p:sp>
        <p:nvSpPr>
          <p:cNvPr id="195" name="모서리가 둥근 직사각형 194"/>
          <p:cNvSpPr/>
          <p:nvPr/>
        </p:nvSpPr>
        <p:spPr bwMode="auto">
          <a:xfrm>
            <a:off x="11614151" y="6133791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이행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 bwMode="auto">
          <a:xfrm>
            <a:off x="11614151" y="2827105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</a:p>
        </p:txBody>
      </p:sp>
      <p:sp>
        <p:nvSpPr>
          <p:cNvPr id="199" name="위쪽/아래쪽 화살표 198"/>
          <p:cNvSpPr/>
          <p:nvPr/>
        </p:nvSpPr>
        <p:spPr>
          <a:xfrm>
            <a:off x="1862931" y="3513138"/>
            <a:ext cx="200025" cy="392112"/>
          </a:xfrm>
          <a:prstGeom prst="upDownArrow">
            <a:avLst>
              <a:gd name="adj1" fmla="val 50000"/>
              <a:gd name="adj2" fmla="val 423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0" name="그림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4" y="3159125"/>
            <a:ext cx="4365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1" name="그룹 152"/>
          <p:cNvGrpSpPr>
            <a:grpSpLocks/>
          </p:cNvGrpSpPr>
          <p:nvPr/>
        </p:nvGrpSpPr>
        <p:grpSpPr bwMode="auto">
          <a:xfrm>
            <a:off x="1156494" y="3959225"/>
            <a:ext cx="1619250" cy="555625"/>
            <a:chOff x="1168537" y="2782866"/>
            <a:chExt cx="1296689" cy="554410"/>
          </a:xfrm>
        </p:grpSpPr>
        <p:sp>
          <p:nvSpPr>
            <p:cNvPr id="202" name="직사각형 201"/>
            <p:cNvSpPr/>
            <p:nvPr/>
          </p:nvSpPr>
          <p:spPr bwMode="auto">
            <a:xfrm>
              <a:off x="1169808" y="2782866"/>
              <a:ext cx="1295418" cy="2170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 추출 모듈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(exe)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3" name="직사각형 202"/>
            <p:cNvSpPr/>
            <p:nvPr/>
          </p:nvSpPr>
          <p:spPr bwMode="auto">
            <a:xfrm>
              <a:off x="1169808" y="2982454"/>
              <a:ext cx="1295418" cy="2170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 추출 모듈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(exe)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3" name="직사각형 212"/>
            <p:cNvSpPr/>
            <p:nvPr/>
          </p:nvSpPr>
          <p:spPr bwMode="auto">
            <a:xfrm>
              <a:off x="1168537" y="3132937"/>
              <a:ext cx="1281434" cy="2043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………….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14" name="직사각형 253"/>
          <p:cNvSpPr>
            <a:spLocks noChangeArrowheads="1"/>
          </p:cNvSpPr>
          <p:nvPr/>
        </p:nvSpPr>
        <p:spPr bwMode="auto">
          <a:xfrm>
            <a:off x="691356" y="3578225"/>
            <a:ext cx="704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5" name="직사각형 255"/>
          <p:cNvSpPr>
            <a:spLocks noChangeArrowheads="1"/>
          </p:cNvSpPr>
          <p:nvPr/>
        </p:nvSpPr>
        <p:spPr bwMode="auto">
          <a:xfrm>
            <a:off x="691356" y="4249738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6" name="직사각형 260"/>
          <p:cNvSpPr>
            <a:spLocks noChangeArrowheads="1"/>
          </p:cNvSpPr>
          <p:nvPr/>
        </p:nvSpPr>
        <p:spPr bwMode="auto">
          <a:xfrm>
            <a:off x="1639094" y="3590925"/>
            <a:ext cx="64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7" name="그림 1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" y="3881438"/>
            <a:ext cx="4016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" name="그림 1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" y="6557963"/>
            <a:ext cx="4365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" name="직사각형 253"/>
          <p:cNvSpPr>
            <a:spLocks noChangeArrowheads="1"/>
          </p:cNvSpPr>
          <p:nvPr/>
        </p:nvSpPr>
        <p:spPr bwMode="auto">
          <a:xfrm>
            <a:off x="843756" y="6977063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0" name="직사각형 255"/>
          <p:cNvSpPr>
            <a:spLocks noChangeArrowheads="1"/>
          </p:cNvSpPr>
          <p:nvPr/>
        </p:nvSpPr>
        <p:spPr bwMode="auto">
          <a:xfrm>
            <a:off x="1816894" y="6980238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21" name="그림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06" y="6550025"/>
            <a:ext cx="4016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" name="모서리가 둥근 직사각형 221"/>
          <p:cNvSpPr/>
          <p:nvPr/>
        </p:nvSpPr>
        <p:spPr bwMode="auto">
          <a:xfrm>
            <a:off x="564356" y="7523163"/>
            <a:ext cx="1073150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FTP 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sp>
        <p:nvSpPr>
          <p:cNvPr id="223" name="모서리가 둥근 직사각형 222"/>
          <p:cNvSpPr/>
          <p:nvPr/>
        </p:nvSpPr>
        <p:spPr bwMode="auto">
          <a:xfrm>
            <a:off x="1697831" y="7523163"/>
            <a:ext cx="1074738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모니터링</a:t>
            </a:r>
          </a:p>
        </p:txBody>
      </p:sp>
      <p:sp>
        <p:nvSpPr>
          <p:cNvPr id="224" name="모서리가 둥근 직사각형 223"/>
          <p:cNvSpPr/>
          <p:nvPr/>
        </p:nvSpPr>
        <p:spPr bwMode="auto">
          <a:xfrm>
            <a:off x="564356" y="8062913"/>
            <a:ext cx="1073150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웹 콘솔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(WAS)</a:t>
            </a:r>
            <a:endParaRPr lang="ko-KR" altLang="en-US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8" name="모서리가 둥근 직사각형 227"/>
          <p:cNvSpPr/>
          <p:nvPr/>
        </p:nvSpPr>
        <p:spPr bwMode="auto">
          <a:xfrm>
            <a:off x="1697831" y="8062913"/>
            <a:ext cx="1074738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</a:t>
            </a: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전송</a:t>
            </a:r>
          </a:p>
        </p:txBody>
      </p:sp>
      <p:sp>
        <p:nvSpPr>
          <p:cNvPr id="233" name="모서리가 둥근 직사각형 232"/>
          <p:cNvSpPr/>
          <p:nvPr/>
        </p:nvSpPr>
        <p:spPr bwMode="auto">
          <a:xfrm>
            <a:off x="3609181" y="2947175"/>
            <a:ext cx="6997502" cy="1108074"/>
          </a:xfrm>
          <a:prstGeom prst="roundRect">
            <a:avLst>
              <a:gd name="adj" fmla="val 1058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 bwMode="auto">
          <a:xfrm>
            <a:off x="3609181" y="2769235"/>
            <a:ext cx="6997502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 이용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(http://www.copyright.or.kr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 bwMode="auto">
          <a:xfrm>
            <a:off x="3705652" y="3278963"/>
            <a:ext cx="1608401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조치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</a:p>
        </p:txBody>
      </p:sp>
      <p:sp>
        <p:nvSpPr>
          <p:cNvPr id="236" name="모서리가 둥근 직사각형 235"/>
          <p:cNvSpPr/>
          <p:nvPr/>
        </p:nvSpPr>
        <p:spPr bwMode="auto">
          <a:xfrm>
            <a:off x="3707240" y="3662927"/>
            <a:ext cx="1607014" cy="30321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신청</a:t>
            </a:r>
          </a:p>
        </p:txBody>
      </p:sp>
      <p:sp>
        <p:nvSpPr>
          <p:cNvPr id="238" name="모서리가 둥근 직사각형 237"/>
          <p:cNvSpPr/>
          <p:nvPr/>
        </p:nvSpPr>
        <p:spPr bwMode="auto">
          <a:xfrm>
            <a:off x="3609182" y="4613324"/>
            <a:ext cx="4350544" cy="2398328"/>
          </a:xfrm>
          <a:prstGeom prst="roundRect">
            <a:avLst>
              <a:gd name="adj" fmla="val 399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 bwMode="auto">
          <a:xfrm>
            <a:off x="3609182" y="4485384"/>
            <a:ext cx="4350544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관리 시스템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(TMIS)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1" name="AutoShape 122"/>
          <p:cNvSpPr>
            <a:spLocks noChangeArrowheads="1"/>
          </p:cNvSpPr>
          <p:nvPr/>
        </p:nvSpPr>
        <p:spPr bwMode="auto">
          <a:xfrm>
            <a:off x="5574300" y="2401888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한국저작권위원회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grpSp>
        <p:nvGrpSpPr>
          <p:cNvPr id="242" name="그룹 121"/>
          <p:cNvGrpSpPr>
            <a:grpSpLocks/>
          </p:cNvGrpSpPr>
          <p:nvPr/>
        </p:nvGrpSpPr>
        <p:grpSpPr bwMode="auto">
          <a:xfrm>
            <a:off x="3418474" y="6258502"/>
            <a:ext cx="1436687" cy="612477"/>
            <a:chOff x="2573073" y="5736275"/>
            <a:chExt cx="864096" cy="440861"/>
          </a:xfrm>
        </p:grpSpPr>
        <p:pic>
          <p:nvPicPr>
            <p:cNvPr id="243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직사각형 123"/>
            <p:cNvSpPr>
              <a:spLocks noChangeArrowheads="1"/>
            </p:cNvSpPr>
            <p:nvPr/>
          </p:nvSpPr>
          <p:spPr bwMode="auto">
            <a:xfrm>
              <a:off x="2573073" y="5923830"/>
              <a:ext cx="864096" cy="15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5" name="그룹 121"/>
          <p:cNvGrpSpPr>
            <a:grpSpLocks/>
          </p:cNvGrpSpPr>
          <p:nvPr/>
        </p:nvGrpSpPr>
        <p:grpSpPr bwMode="auto">
          <a:xfrm>
            <a:off x="4224234" y="6258502"/>
            <a:ext cx="1435100" cy="612477"/>
            <a:chOff x="2564904" y="5736275"/>
            <a:chExt cx="864096" cy="440861"/>
          </a:xfrm>
        </p:grpSpPr>
        <p:pic>
          <p:nvPicPr>
            <p:cNvPr id="246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" name="직사각형 123"/>
            <p:cNvSpPr>
              <a:spLocks noChangeArrowheads="1"/>
            </p:cNvSpPr>
            <p:nvPr/>
          </p:nvSpPr>
          <p:spPr bwMode="auto">
            <a:xfrm>
              <a:off x="2564904" y="5923922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데이타셋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8" name="그룹 121"/>
          <p:cNvGrpSpPr>
            <a:grpSpLocks/>
          </p:cNvGrpSpPr>
          <p:nvPr/>
        </p:nvGrpSpPr>
        <p:grpSpPr bwMode="auto">
          <a:xfrm>
            <a:off x="5061847" y="6258502"/>
            <a:ext cx="1436687" cy="612477"/>
            <a:chOff x="2571693" y="5736275"/>
            <a:chExt cx="864096" cy="440861"/>
          </a:xfrm>
        </p:grpSpPr>
        <p:pic>
          <p:nvPicPr>
            <p:cNvPr id="249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직사각형 123"/>
            <p:cNvSpPr>
              <a:spLocks noChangeArrowheads="1"/>
            </p:cNvSpPr>
            <p:nvPr/>
          </p:nvSpPr>
          <p:spPr bwMode="auto">
            <a:xfrm>
              <a:off x="2571693" y="5899829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조치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4" name="그룹 121"/>
          <p:cNvGrpSpPr>
            <a:grpSpLocks/>
          </p:cNvGrpSpPr>
          <p:nvPr/>
        </p:nvGrpSpPr>
        <p:grpSpPr bwMode="auto">
          <a:xfrm>
            <a:off x="5901047" y="6258502"/>
            <a:ext cx="1436688" cy="612477"/>
            <a:chOff x="2579800" y="5736275"/>
            <a:chExt cx="864096" cy="440861"/>
          </a:xfrm>
        </p:grpSpPr>
        <p:pic>
          <p:nvPicPr>
            <p:cNvPr id="257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직사각형 123"/>
            <p:cNvSpPr>
              <a:spLocks noChangeArrowheads="1"/>
            </p:cNvSpPr>
            <p:nvPr/>
          </p:nvSpPr>
          <p:spPr bwMode="auto">
            <a:xfrm>
              <a:off x="2579800" y="5887719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공용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특징정보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61" name="그룹 121"/>
          <p:cNvGrpSpPr>
            <a:grpSpLocks/>
          </p:cNvGrpSpPr>
          <p:nvPr/>
        </p:nvGrpSpPr>
        <p:grpSpPr bwMode="auto">
          <a:xfrm>
            <a:off x="6690311" y="6258502"/>
            <a:ext cx="1436688" cy="612477"/>
            <a:chOff x="2564904" y="5736275"/>
            <a:chExt cx="864096" cy="440861"/>
          </a:xfrm>
        </p:grpSpPr>
        <p:pic>
          <p:nvPicPr>
            <p:cNvPr id="262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3" name="직사각형 123"/>
            <p:cNvSpPr>
              <a:spLocks noChangeArrowheads="1"/>
            </p:cNvSpPr>
            <p:nvPr/>
          </p:nvSpPr>
          <p:spPr bwMode="auto">
            <a:xfrm>
              <a:off x="2564904" y="5890147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전자책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DRM</a:t>
              </a:r>
            </a:p>
          </p:txBody>
        </p:sp>
      </p:grpSp>
      <p:sp>
        <p:nvSpPr>
          <p:cNvPr id="264" name="모서리가 둥근 직사각형 263"/>
          <p:cNvSpPr/>
          <p:nvPr/>
        </p:nvSpPr>
        <p:spPr bwMode="auto">
          <a:xfrm>
            <a:off x="3731867" y="4962665"/>
            <a:ext cx="1998455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신청 관리</a:t>
            </a:r>
          </a:p>
        </p:txBody>
      </p:sp>
      <p:sp>
        <p:nvSpPr>
          <p:cNvPr id="265" name="모서리가 둥근 직사각형 264"/>
          <p:cNvSpPr/>
          <p:nvPr/>
        </p:nvSpPr>
        <p:spPr bwMode="auto">
          <a:xfrm>
            <a:off x="5816165" y="4962665"/>
            <a:ext cx="1998456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관리</a:t>
            </a:r>
          </a:p>
        </p:txBody>
      </p:sp>
      <p:sp>
        <p:nvSpPr>
          <p:cNvPr id="266" name="모서리가 둥근 직사각형 265"/>
          <p:cNvSpPr/>
          <p:nvPr/>
        </p:nvSpPr>
        <p:spPr bwMode="auto">
          <a:xfrm>
            <a:off x="3731867" y="5277178"/>
            <a:ext cx="1998455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신청 관리</a:t>
            </a:r>
          </a:p>
        </p:txBody>
      </p:sp>
      <p:sp>
        <p:nvSpPr>
          <p:cNvPr id="267" name="모서리가 둥근 직사각형 266"/>
          <p:cNvSpPr/>
          <p:nvPr/>
        </p:nvSpPr>
        <p:spPr bwMode="auto">
          <a:xfrm>
            <a:off x="5816165" y="5277178"/>
            <a:ext cx="1998456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en-US" altLang="ko-KR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운용성 평가 관리</a:t>
            </a:r>
          </a:p>
        </p:txBody>
      </p:sp>
      <p:sp>
        <p:nvSpPr>
          <p:cNvPr id="268" name="모서리가 둥근 직사각형 267"/>
          <p:cNvSpPr/>
          <p:nvPr/>
        </p:nvSpPr>
        <p:spPr bwMode="auto">
          <a:xfrm>
            <a:off x="3731867" y="5588653"/>
            <a:ext cx="1998455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결과 관리</a:t>
            </a:r>
          </a:p>
        </p:txBody>
      </p:sp>
      <p:sp>
        <p:nvSpPr>
          <p:cNvPr id="269" name="모서리가 둥근 직사각형 268"/>
          <p:cNvSpPr/>
          <p:nvPr/>
        </p:nvSpPr>
        <p:spPr bwMode="auto">
          <a:xfrm>
            <a:off x="5816165" y="5588653"/>
            <a:ext cx="1998456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 관리</a:t>
            </a:r>
          </a:p>
        </p:txBody>
      </p:sp>
      <p:sp>
        <p:nvSpPr>
          <p:cNvPr id="270" name="모서리가 둥근 직사각형 269"/>
          <p:cNvSpPr/>
          <p:nvPr/>
        </p:nvSpPr>
        <p:spPr bwMode="auto">
          <a:xfrm>
            <a:off x="3731867" y="5915041"/>
            <a:ext cx="1998455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결과 보고서</a:t>
            </a:r>
          </a:p>
        </p:txBody>
      </p:sp>
      <p:sp>
        <p:nvSpPr>
          <p:cNvPr id="271" name="모서리가 둥근 직사각형 270"/>
          <p:cNvSpPr/>
          <p:nvPr/>
        </p:nvSpPr>
        <p:spPr bwMode="auto">
          <a:xfrm>
            <a:off x="5816165" y="5915041"/>
            <a:ext cx="1998456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관리</a:t>
            </a:r>
          </a:p>
        </p:txBody>
      </p:sp>
      <p:sp>
        <p:nvSpPr>
          <p:cNvPr id="284" name="모서리가 둥근 직사각형 283"/>
          <p:cNvSpPr/>
          <p:nvPr/>
        </p:nvSpPr>
        <p:spPr bwMode="auto">
          <a:xfrm>
            <a:off x="3609181" y="7648575"/>
            <a:ext cx="6982330" cy="1535113"/>
          </a:xfrm>
          <a:prstGeom prst="roundRect">
            <a:avLst>
              <a:gd name="adj" fmla="val 1058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5" name="모서리가 둥근 직사각형 284"/>
          <p:cNvSpPr/>
          <p:nvPr/>
        </p:nvSpPr>
        <p:spPr bwMode="auto">
          <a:xfrm>
            <a:off x="3609181" y="7470636"/>
            <a:ext cx="6982330" cy="355877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평가실</a:t>
            </a:r>
          </a:p>
        </p:txBody>
      </p:sp>
      <p:sp>
        <p:nvSpPr>
          <p:cNvPr id="286" name="모서리가 둥근 직사각형 285"/>
          <p:cNvSpPr/>
          <p:nvPr/>
        </p:nvSpPr>
        <p:spPr bwMode="auto">
          <a:xfrm>
            <a:off x="4198833" y="8015288"/>
            <a:ext cx="1841500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도구</a:t>
            </a:r>
          </a:p>
        </p:txBody>
      </p:sp>
      <p:sp>
        <p:nvSpPr>
          <p:cNvPr id="287" name="모서리가 둥근 직사각형 286"/>
          <p:cNvSpPr/>
          <p:nvPr/>
        </p:nvSpPr>
        <p:spPr bwMode="auto">
          <a:xfrm>
            <a:off x="6129233" y="8008938"/>
            <a:ext cx="1839912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도구</a:t>
            </a:r>
          </a:p>
        </p:txBody>
      </p:sp>
      <p:sp>
        <p:nvSpPr>
          <p:cNvPr id="288" name="모서리가 둥근 직사각형 287"/>
          <p:cNvSpPr/>
          <p:nvPr/>
        </p:nvSpPr>
        <p:spPr bwMode="auto">
          <a:xfrm>
            <a:off x="8045345" y="8015288"/>
            <a:ext cx="1841500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도구</a:t>
            </a:r>
          </a:p>
        </p:txBody>
      </p:sp>
      <p:sp>
        <p:nvSpPr>
          <p:cNvPr id="289" name="순서도: 다중 문서 288"/>
          <p:cNvSpPr/>
          <p:nvPr/>
        </p:nvSpPr>
        <p:spPr bwMode="auto">
          <a:xfrm>
            <a:off x="4265508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0" name="순서도: 다중 문서 289"/>
          <p:cNvSpPr/>
          <p:nvPr/>
        </p:nvSpPr>
        <p:spPr bwMode="auto">
          <a:xfrm>
            <a:off x="5433908" y="84470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1" name="순서도: 다중 문서 290"/>
          <p:cNvSpPr/>
          <p:nvPr/>
        </p:nvSpPr>
        <p:spPr bwMode="auto">
          <a:xfrm>
            <a:off x="6594370" y="8447088"/>
            <a:ext cx="931863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2" name="순서도: 다중 문서 291"/>
          <p:cNvSpPr/>
          <p:nvPr/>
        </p:nvSpPr>
        <p:spPr bwMode="auto">
          <a:xfrm>
            <a:off x="7742133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7" name="순서도: 다중 문서 296"/>
          <p:cNvSpPr/>
          <p:nvPr/>
        </p:nvSpPr>
        <p:spPr bwMode="auto">
          <a:xfrm>
            <a:off x="8904183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ePub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303" name="왼쪽/오른쪽 화살표 302"/>
          <p:cNvSpPr/>
          <p:nvPr/>
        </p:nvSpPr>
        <p:spPr bwMode="auto">
          <a:xfrm>
            <a:off x="2853531" y="4054475"/>
            <a:ext cx="569912" cy="441325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26" name="왼쪽/오른쪽 화살표 325"/>
          <p:cNvSpPr/>
          <p:nvPr/>
        </p:nvSpPr>
        <p:spPr bwMode="auto">
          <a:xfrm>
            <a:off x="2864644" y="7569200"/>
            <a:ext cx="569912" cy="439738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27" name="왼쪽/오른쪽 화살표 326"/>
          <p:cNvSpPr/>
          <p:nvPr/>
        </p:nvSpPr>
        <p:spPr bwMode="auto">
          <a:xfrm>
            <a:off x="10820809" y="3533976"/>
            <a:ext cx="601253" cy="441325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29" name="모서리가 둥근 직사각형 328"/>
          <p:cNvSpPr/>
          <p:nvPr/>
        </p:nvSpPr>
        <p:spPr bwMode="auto">
          <a:xfrm>
            <a:off x="1516856" y="2803525"/>
            <a:ext cx="1074738" cy="596900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추출기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(Windows)</a:t>
            </a:r>
            <a:endParaRPr lang="ko-KR" altLang="en-US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0" name="모서리가 둥근 직사각형 329"/>
          <p:cNvSpPr/>
          <p:nvPr/>
        </p:nvSpPr>
        <p:spPr bwMode="auto">
          <a:xfrm>
            <a:off x="11620501" y="4177944"/>
            <a:ext cx="2041525" cy="4870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2" name="모서리가 둥근 직사각형 331"/>
          <p:cNvSpPr/>
          <p:nvPr/>
        </p:nvSpPr>
        <p:spPr bwMode="auto">
          <a:xfrm>
            <a:off x="5377946" y="3278963"/>
            <a:ext cx="2697862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서비스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3" name="모서리가 둥근 직사각형 332"/>
          <p:cNvSpPr/>
          <p:nvPr/>
        </p:nvSpPr>
        <p:spPr bwMode="auto">
          <a:xfrm>
            <a:off x="5375115" y="3674040"/>
            <a:ext cx="2697862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운용성 평가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4" name="모서리가 둥근 직사각형 333"/>
          <p:cNvSpPr/>
          <p:nvPr/>
        </p:nvSpPr>
        <p:spPr bwMode="auto">
          <a:xfrm>
            <a:off x="11620501" y="3617516"/>
            <a:ext cx="2041525" cy="46835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5" name="모서리가 둥근 직사각형 334"/>
          <p:cNvSpPr/>
          <p:nvPr/>
        </p:nvSpPr>
        <p:spPr bwMode="auto">
          <a:xfrm>
            <a:off x="11614151" y="6526971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실태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점검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8" name="모서리가 둥근 직사각형 337"/>
          <p:cNvSpPr/>
          <p:nvPr/>
        </p:nvSpPr>
        <p:spPr bwMode="auto">
          <a:xfrm>
            <a:off x="11614151" y="3205787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 성능평가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</a:p>
        </p:txBody>
      </p:sp>
      <p:sp>
        <p:nvSpPr>
          <p:cNvPr id="339" name="왼쪽/오른쪽 화살표 338"/>
          <p:cNvSpPr/>
          <p:nvPr/>
        </p:nvSpPr>
        <p:spPr bwMode="auto">
          <a:xfrm rot="5400000">
            <a:off x="12368601" y="5100990"/>
            <a:ext cx="567548" cy="282575"/>
          </a:xfrm>
          <a:prstGeom prst="leftRightArrow">
            <a:avLst>
              <a:gd name="adj1" fmla="val 60765"/>
              <a:gd name="adj2" fmla="val 44618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40" name="모서리가 둥근 직사각형 339"/>
          <p:cNvSpPr/>
          <p:nvPr/>
        </p:nvSpPr>
        <p:spPr bwMode="auto">
          <a:xfrm>
            <a:off x="8075808" y="4613324"/>
            <a:ext cx="2530875" cy="2398328"/>
          </a:xfrm>
          <a:prstGeom prst="roundRect">
            <a:avLst>
              <a:gd name="adj" fmla="val 399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1" name="모서리가 둥근 직사각형 340"/>
          <p:cNvSpPr/>
          <p:nvPr/>
        </p:nvSpPr>
        <p:spPr bwMode="auto">
          <a:xfrm>
            <a:off x="8075808" y="4485384"/>
            <a:ext cx="2530875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사업관리시스템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2" name="모서리가 둥근 직사각형 341"/>
          <p:cNvSpPr/>
          <p:nvPr/>
        </p:nvSpPr>
        <p:spPr bwMode="auto">
          <a:xfrm>
            <a:off x="8176898" y="4962665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과제공고관리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3" name="모서리가 둥근 직사각형 342"/>
          <p:cNvSpPr/>
          <p:nvPr/>
        </p:nvSpPr>
        <p:spPr bwMode="auto">
          <a:xfrm>
            <a:off x="8176898" y="5277178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수요조사관리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4" name="모서리가 둥근 직사각형 343"/>
          <p:cNvSpPr/>
          <p:nvPr/>
        </p:nvSpPr>
        <p:spPr bwMode="auto">
          <a:xfrm>
            <a:off x="8176898" y="5588653"/>
            <a:ext cx="1124787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과제신청관리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5" name="모서리가 둥근 직사각형 344"/>
          <p:cNvSpPr/>
          <p:nvPr/>
        </p:nvSpPr>
        <p:spPr bwMode="auto">
          <a:xfrm>
            <a:off x="8176898" y="5915041"/>
            <a:ext cx="1124787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과제협약관리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6" name="모서리가 둥근 직사각형 345"/>
          <p:cNvSpPr/>
          <p:nvPr/>
        </p:nvSpPr>
        <p:spPr bwMode="auto">
          <a:xfrm>
            <a:off x="8182054" y="3278963"/>
            <a:ext cx="1063668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과제공고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7" name="모서리가 둥근 직사각형 346"/>
          <p:cNvSpPr/>
          <p:nvPr/>
        </p:nvSpPr>
        <p:spPr bwMode="auto">
          <a:xfrm>
            <a:off x="9331972" y="3278963"/>
            <a:ext cx="1063668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수요조사신청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8" name="모서리가 둥근 직사각형 347"/>
          <p:cNvSpPr/>
          <p:nvPr/>
        </p:nvSpPr>
        <p:spPr bwMode="auto">
          <a:xfrm>
            <a:off x="8182054" y="3633977"/>
            <a:ext cx="1063668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9" name="모서리가 둥근 직사각형 348"/>
          <p:cNvSpPr/>
          <p:nvPr/>
        </p:nvSpPr>
        <p:spPr bwMode="auto">
          <a:xfrm>
            <a:off x="9331972" y="3633977"/>
            <a:ext cx="1063668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과제진행관리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0" name="모서리가 둥근 직사각형 349"/>
          <p:cNvSpPr/>
          <p:nvPr/>
        </p:nvSpPr>
        <p:spPr bwMode="auto">
          <a:xfrm>
            <a:off x="9369233" y="4962665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인터넷공시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1" name="모서리가 둥근 직사각형 350"/>
          <p:cNvSpPr/>
          <p:nvPr/>
        </p:nvSpPr>
        <p:spPr bwMode="auto">
          <a:xfrm>
            <a:off x="9369233" y="5277178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사업수행관리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2" name="모서리가 둥근 직사각형 351"/>
          <p:cNvSpPr/>
          <p:nvPr/>
        </p:nvSpPr>
        <p:spPr bwMode="auto">
          <a:xfrm>
            <a:off x="9369233" y="5588653"/>
            <a:ext cx="1124787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3" name="모서리가 둥근 직사각형 352"/>
          <p:cNvSpPr/>
          <p:nvPr/>
        </p:nvSpPr>
        <p:spPr bwMode="auto">
          <a:xfrm>
            <a:off x="9369233" y="5915041"/>
            <a:ext cx="1124787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통계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54" name="그룹 121"/>
          <p:cNvGrpSpPr>
            <a:grpSpLocks/>
          </p:cNvGrpSpPr>
          <p:nvPr/>
        </p:nvGrpSpPr>
        <p:grpSpPr bwMode="auto">
          <a:xfrm>
            <a:off x="7792916" y="6258502"/>
            <a:ext cx="1436688" cy="612477"/>
            <a:chOff x="2564904" y="5736275"/>
            <a:chExt cx="864096" cy="440861"/>
          </a:xfrm>
        </p:grpSpPr>
        <p:pic>
          <p:nvPicPr>
            <p:cNvPr id="355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수요조사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7" name="그룹 121"/>
          <p:cNvGrpSpPr>
            <a:grpSpLocks/>
          </p:cNvGrpSpPr>
          <p:nvPr/>
        </p:nvGrpSpPr>
        <p:grpSpPr bwMode="auto">
          <a:xfrm>
            <a:off x="8610828" y="6258502"/>
            <a:ext cx="1436688" cy="612477"/>
            <a:chOff x="2564904" y="5736275"/>
            <a:chExt cx="864096" cy="440861"/>
          </a:xfrm>
        </p:grpSpPr>
        <p:pic>
          <p:nvPicPr>
            <p:cNvPr id="358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과제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0" name="그룹 121"/>
          <p:cNvGrpSpPr>
            <a:grpSpLocks/>
          </p:cNvGrpSpPr>
          <p:nvPr/>
        </p:nvGrpSpPr>
        <p:grpSpPr bwMode="auto">
          <a:xfrm>
            <a:off x="9446106" y="6258502"/>
            <a:ext cx="1436688" cy="612477"/>
            <a:chOff x="2564904" y="5736275"/>
            <a:chExt cx="864096" cy="440861"/>
          </a:xfrm>
        </p:grpSpPr>
        <p:pic>
          <p:nvPicPr>
            <p:cNvPr id="361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성과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3" name="왼쪽/오른쪽 화살표 362"/>
          <p:cNvSpPr/>
          <p:nvPr/>
        </p:nvSpPr>
        <p:spPr bwMode="auto">
          <a:xfrm rot="5400000">
            <a:off x="4861148" y="7016879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64" name="왼쪽/오른쪽 화살표 363"/>
          <p:cNvSpPr/>
          <p:nvPr/>
        </p:nvSpPr>
        <p:spPr bwMode="auto">
          <a:xfrm rot="5400000">
            <a:off x="6510394" y="7016880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65" name="왼쪽/오른쪽 화살표 364"/>
          <p:cNvSpPr/>
          <p:nvPr/>
        </p:nvSpPr>
        <p:spPr bwMode="auto">
          <a:xfrm rot="5400000">
            <a:off x="4861148" y="4012779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66" name="왼쪽/오른쪽 화살표 365"/>
          <p:cNvSpPr/>
          <p:nvPr/>
        </p:nvSpPr>
        <p:spPr bwMode="auto">
          <a:xfrm rot="5400000">
            <a:off x="6510394" y="4012780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67" name="왼쪽/오른쪽 화살표 366"/>
          <p:cNvSpPr/>
          <p:nvPr/>
        </p:nvSpPr>
        <p:spPr bwMode="auto">
          <a:xfrm rot="5400000">
            <a:off x="9156066" y="4012781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8133837" y="3187311"/>
            <a:ext cx="2360183" cy="81230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8" name="모서리가 둥근 직사각형 367"/>
          <p:cNvSpPr/>
          <p:nvPr/>
        </p:nvSpPr>
        <p:spPr bwMode="auto">
          <a:xfrm>
            <a:off x="8027274" y="4419923"/>
            <a:ext cx="2701933" cy="2730177"/>
          </a:xfrm>
          <a:prstGeom prst="roundRect">
            <a:avLst>
              <a:gd name="adj" fmla="val 6558"/>
            </a:avLst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9" name="모서리가 둥근 직사각형 368"/>
          <p:cNvSpPr/>
          <p:nvPr/>
        </p:nvSpPr>
        <p:spPr bwMode="auto">
          <a:xfrm>
            <a:off x="11969461" y="8885323"/>
            <a:ext cx="1323298" cy="3761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부분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0" name="모서리가 둥근 직사각형 369"/>
          <p:cNvSpPr/>
          <p:nvPr/>
        </p:nvSpPr>
        <p:spPr bwMode="auto">
          <a:xfrm>
            <a:off x="3644203" y="5145510"/>
            <a:ext cx="2191634" cy="111064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1" name="모서리가 둥근 직사각형 370"/>
          <p:cNvSpPr/>
          <p:nvPr/>
        </p:nvSpPr>
        <p:spPr bwMode="auto">
          <a:xfrm>
            <a:off x="4092961" y="7936675"/>
            <a:ext cx="3952384" cy="48125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1"/>
          <p:cNvSpPr>
            <a:spLocks noChangeArrowheads="1"/>
          </p:cNvSpPr>
          <p:nvPr/>
        </p:nvSpPr>
        <p:spPr bwMode="auto">
          <a:xfrm>
            <a:off x="3045783" y="2106196"/>
            <a:ext cx="10358433" cy="72809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91"/>
          <p:cNvSpPr>
            <a:spLocks noChangeArrowheads="1"/>
          </p:cNvSpPr>
          <p:nvPr/>
        </p:nvSpPr>
        <p:spPr bwMode="auto">
          <a:xfrm>
            <a:off x="3132782" y="2591661"/>
            <a:ext cx="10207215" cy="67534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Rectangle 100"/>
          <p:cNvSpPr txBox="1">
            <a:spLocks noChangeArrowheads="1"/>
          </p:cNvSpPr>
          <p:nvPr/>
        </p:nvSpPr>
        <p:spPr bwMode="auto">
          <a:xfrm>
            <a:off x="481013" y="1541670"/>
            <a:ext cx="13300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r>
              <a:rPr lang="ko-KR" altLang="en-US" sz="1200" b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서비스들이 안정적인 구성으로 운영 유지 될 수 있도록 전체 시스템에 대한 구성을 명확히 하고 서비스가 운영될 수 있도록 하겠습니다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b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112"/>
          <p:cNvSpPr txBox="1">
            <a:spLocks noChangeArrowheads="1"/>
          </p:cNvSpPr>
          <p:nvPr/>
        </p:nvSpPr>
        <p:spPr bwMode="auto">
          <a:xfrm>
            <a:off x="481013" y="1185863"/>
            <a:ext cx="5895975" cy="25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  5.2. </a:t>
            </a:r>
            <a:r>
              <a:rPr lang="ko-KR" altLang="en-US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하드웨어 구성도</a:t>
            </a:r>
            <a:endParaRPr lang="en-US" altLang="ko-KR" sz="13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</p:txBody>
      </p:sp>
      <p:sp>
        <p:nvSpPr>
          <p:cNvPr id="6" name="AutoShape 122"/>
          <p:cNvSpPr>
            <a:spLocks noChangeArrowheads="1"/>
          </p:cNvSpPr>
          <p:nvPr/>
        </p:nvSpPr>
        <p:spPr bwMode="auto">
          <a:xfrm>
            <a:off x="6935916" y="2090754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한국저작권위원회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05623"/>
              </p:ext>
            </p:extLst>
          </p:nvPr>
        </p:nvGraphicFramePr>
        <p:xfrm>
          <a:off x="4417401" y="4083864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DCIS8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192.168.39.113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2008 R2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462"/>
          <p:cNvGrpSpPr>
            <a:grpSpLocks/>
          </p:cNvGrpSpPr>
          <p:nvPr/>
        </p:nvGrpSpPr>
        <p:grpSpPr bwMode="auto">
          <a:xfrm>
            <a:off x="3720975" y="4075925"/>
            <a:ext cx="665165" cy="717552"/>
            <a:chOff x="5049835" y="2909624"/>
            <a:chExt cx="614366" cy="718315"/>
          </a:xfrm>
        </p:grpSpPr>
        <p:sp>
          <p:nvSpPr>
            <p:cNvPr id="9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1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3985111" y="4408546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49935"/>
              </p:ext>
            </p:extLst>
          </p:nvPr>
        </p:nvGraphicFramePr>
        <p:xfrm>
          <a:off x="8227712" y="309242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제조사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Hitachi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Model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AMS2300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용량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51TB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326"/>
          <p:cNvSpPr>
            <a:spLocks noChangeArrowheads="1"/>
          </p:cNvSpPr>
          <p:nvPr/>
        </p:nvSpPr>
        <p:spPr bwMode="auto">
          <a:xfrm>
            <a:off x="7531289" y="323689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Rectangle 327"/>
          <p:cNvSpPr>
            <a:spLocks noChangeArrowheads="1"/>
          </p:cNvSpPr>
          <p:nvPr/>
        </p:nvSpPr>
        <p:spPr bwMode="auto">
          <a:xfrm>
            <a:off x="7531286" y="308448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스토리지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6" name="Text Box 2149"/>
          <p:cNvSpPr txBox="1">
            <a:spLocks noChangeArrowheads="1"/>
          </p:cNvSpPr>
          <p:nvPr/>
        </p:nvSpPr>
        <p:spPr bwMode="auto">
          <a:xfrm>
            <a:off x="7090205" y="3976914"/>
            <a:ext cx="78581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800" dirty="0" smtClean="0">
                <a:solidFill>
                  <a:srgbClr val="000000"/>
                </a:solidFill>
                <a:latin typeface="산돌고딕B"/>
              </a:rPr>
              <a:t>SAN 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산돌고딕B"/>
              </a:rPr>
              <a:t>스위치</a:t>
            </a:r>
            <a:endParaRPr kumimoji="0" lang="ko-KR" altLang="en-US" sz="800" dirty="0">
              <a:solidFill>
                <a:srgbClr val="000000"/>
              </a:solidFill>
              <a:latin typeface="산돌고딕B"/>
            </a:endParaRPr>
          </a:p>
        </p:txBody>
      </p:sp>
      <p:pic>
        <p:nvPicPr>
          <p:cNvPr id="17" name="Picture 6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0089" y="4037420"/>
            <a:ext cx="765078" cy="142876"/>
          </a:xfrm>
          <a:prstGeom prst="rect">
            <a:avLst/>
          </a:prstGeom>
          <a:noFill/>
        </p:spPr>
      </p:pic>
      <p:pic>
        <p:nvPicPr>
          <p:cNvPr id="18" name="Picture 85" descr="ams23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36467" y="3241218"/>
            <a:ext cx="333461" cy="4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24102"/>
              </p:ext>
            </p:extLst>
          </p:nvPr>
        </p:nvGraphicFramePr>
        <p:xfrm>
          <a:off x="4361138" y="680876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DCIS3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222.231.43.63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462"/>
          <p:cNvGrpSpPr>
            <a:grpSpLocks/>
          </p:cNvGrpSpPr>
          <p:nvPr/>
        </p:nvGrpSpPr>
        <p:grpSpPr bwMode="auto">
          <a:xfrm>
            <a:off x="3664712" y="6800823"/>
            <a:ext cx="665165" cy="717552"/>
            <a:chOff x="5049835" y="2909624"/>
            <a:chExt cx="614366" cy="718315"/>
          </a:xfrm>
        </p:grpSpPr>
        <p:sp>
          <p:nvSpPr>
            <p:cNvPr id="2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TPMS WAS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2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543182"/>
              </p:ext>
            </p:extLst>
          </p:nvPr>
        </p:nvGraphicFramePr>
        <p:xfrm>
          <a:off x="6728100" y="680876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DCIS2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222.231.43.96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5" name="그룹 462"/>
          <p:cNvGrpSpPr>
            <a:grpSpLocks/>
          </p:cNvGrpSpPr>
          <p:nvPr/>
        </p:nvGrpSpPr>
        <p:grpSpPr bwMode="auto">
          <a:xfrm>
            <a:off x="6031674" y="6800823"/>
            <a:ext cx="665165" cy="717552"/>
            <a:chOff x="5049835" y="2909624"/>
            <a:chExt cx="614366" cy="718315"/>
          </a:xfrm>
        </p:grpSpPr>
        <p:sp>
          <p:nvSpPr>
            <p:cNvPr id="2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FTP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2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985094"/>
              </p:ext>
            </p:extLst>
          </p:nvPr>
        </p:nvGraphicFramePr>
        <p:xfrm>
          <a:off x="9075249" y="682161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222.231.43.106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462"/>
          <p:cNvGrpSpPr>
            <a:grpSpLocks/>
          </p:cNvGrpSpPr>
          <p:nvPr/>
        </p:nvGrpSpPr>
        <p:grpSpPr bwMode="auto">
          <a:xfrm>
            <a:off x="8378823" y="6813677"/>
            <a:ext cx="665165" cy="717552"/>
            <a:chOff x="5049835" y="2909624"/>
            <a:chExt cx="614366" cy="718315"/>
          </a:xfrm>
        </p:grpSpPr>
        <p:sp>
          <p:nvSpPr>
            <p:cNvPr id="3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TMIS WAS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3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26665"/>
              </p:ext>
            </p:extLst>
          </p:nvPr>
        </p:nvGraphicFramePr>
        <p:xfrm>
          <a:off x="11415460" y="4294517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192.168.39.81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5" name="그룹 462"/>
          <p:cNvGrpSpPr>
            <a:grpSpLocks/>
          </p:cNvGrpSpPr>
          <p:nvPr/>
        </p:nvGrpSpPr>
        <p:grpSpPr bwMode="auto">
          <a:xfrm>
            <a:off x="10719034" y="4286578"/>
            <a:ext cx="665165" cy="717552"/>
            <a:chOff x="5049835" y="2909624"/>
            <a:chExt cx="614366" cy="718315"/>
          </a:xfrm>
        </p:grpSpPr>
        <p:sp>
          <p:nvSpPr>
            <p:cNvPr id="3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TPMS(Dev)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3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42778"/>
              </p:ext>
            </p:extLst>
          </p:nvPr>
        </p:nvGraphicFramePr>
        <p:xfrm>
          <a:off x="4378716" y="599427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DCIS10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222.231.43.57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0" name="그룹 462"/>
          <p:cNvGrpSpPr>
            <a:grpSpLocks/>
          </p:cNvGrpSpPr>
          <p:nvPr/>
        </p:nvGrpSpPr>
        <p:grpSpPr bwMode="auto">
          <a:xfrm>
            <a:off x="3682290" y="5986337"/>
            <a:ext cx="665165" cy="717552"/>
            <a:chOff x="5049835" y="2909624"/>
            <a:chExt cx="614366" cy="718315"/>
          </a:xfrm>
        </p:grpSpPr>
        <p:sp>
          <p:nvSpPr>
            <p:cNvPr id="4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성능평가서버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1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4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54565"/>
              </p:ext>
            </p:extLst>
          </p:nvPr>
        </p:nvGraphicFramePr>
        <p:xfrm>
          <a:off x="11404284" y="680986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DCIS9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222.231.43.229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62"/>
          <p:cNvGrpSpPr>
            <a:grpSpLocks/>
          </p:cNvGrpSpPr>
          <p:nvPr/>
        </p:nvGrpSpPr>
        <p:grpSpPr bwMode="auto">
          <a:xfrm>
            <a:off x="10707858" y="6801927"/>
            <a:ext cx="665165" cy="717552"/>
            <a:chOff x="5049835" y="2909624"/>
            <a:chExt cx="614366" cy="718315"/>
          </a:xfrm>
        </p:grpSpPr>
        <p:sp>
          <p:nvSpPr>
            <p:cNvPr id="4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전자책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DRM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4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모서리가 둥근 직사각형 48"/>
          <p:cNvSpPr/>
          <p:nvPr/>
        </p:nvSpPr>
        <p:spPr bwMode="auto">
          <a:xfrm>
            <a:off x="3197001" y="5627543"/>
            <a:ext cx="9980388" cy="2054993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3201825" y="2772431"/>
            <a:ext cx="9980388" cy="2509575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51" name="Rectangle 491"/>
          <p:cNvSpPr>
            <a:spLocks noChangeArrowheads="1"/>
          </p:cNvSpPr>
          <p:nvPr/>
        </p:nvSpPr>
        <p:spPr bwMode="auto">
          <a:xfrm>
            <a:off x="467429" y="7730482"/>
            <a:ext cx="2470274" cy="16567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Rectangle 491"/>
          <p:cNvSpPr>
            <a:spLocks noChangeArrowheads="1"/>
          </p:cNvSpPr>
          <p:nvPr/>
        </p:nvSpPr>
        <p:spPr bwMode="auto">
          <a:xfrm>
            <a:off x="530231" y="7976566"/>
            <a:ext cx="2331863" cy="13096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AutoShape 122"/>
          <p:cNvSpPr>
            <a:spLocks noChangeArrowheads="1"/>
          </p:cNvSpPr>
          <p:nvPr/>
        </p:nvSpPr>
        <p:spPr bwMode="auto">
          <a:xfrm>
            <a:off x="610220" y="7730482"/>
            <a:ext cx="2171883" cy="1897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사업자 </a:t>
            </a:r>
            <a:r>
              <a:rPr lang="en-US" altLang="ko-KR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(SBS)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92463"/>
              </p:ext>
            </p:extLst>
          </p:nvPr>
        </p:nvGraphicFramePr>
        <p:xfrm>
          <a:off x="1349914" y="8354611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SBS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1.232.221.219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462"/>
          <p:cNvGrpSpPr>
            <a:grpSpLocks/>
          </p:cNvGrpSpPr>
          <p:nvPr/>
        </p:nvGrpSpPr>
        <p:grpSpPr bwMode="auto">
          <a:xfrm>
            <a:off x="653488" y="8346672"/>
            <a:ext cx="665165" cy="717552"/>
            <a:chOff x="5049835" y="2909624"/>
            <a:chExt cx="614366" cy="718315"/>
          </a:xfrm>
        </p:grpSpPr>
        <p:sp>
          <p:nvSpPr>
            <p:cNvPr id="5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5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917624" y="8679293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491"/>
          <p:cNvSpPr>
            <a:spLocks noChangeArrowheads="1"/>
          </p:cNvSpPr>
          <p:nvPr/>
        </p:nvSpPr>
        <p:spPr bwMode="auto">
          <a:xfrm>
            <a:off x="467429" y="3641079"/>
            <a:ext cx="2470274" cy="16567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Rectangle 491"/>
          <p:cNvSpPr>
            <a:spLocks noChangeArrowheads="1"/>
          </p:cNvSpPr>
          <p:nvPr/>
        </p:nvSpPr>
        <p:spPr bwMode="auto">
          <a:xfrm>
            <a:off x="530231" y="3887163"/>
            <a:ext cx="2331863" cy="13096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AutoShape 122"/>
          <p:cNvSpPr>
            <a:spLocks noChangeArrowheads="1"/>
          </p:cNvSpPr>
          <p:nvPr/>
        </p:nvSpPr>
        <p:spPr bwMode="auto">
          <a:xfrm>
            <a:off x="610220" y="3641079"/>
            <a:ext cx="2171883" cy="1897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사업자 </a:t>
            </a:r>
            <a:r>
              <a:rPr lang="en-US" altLang="ko-KR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(MBC)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57124"/>
              </p:ext>
            </p:extLst>
          </p:nvPr>
        </p:nvGraphicFramePr>
        <p:xfrm>
          <a:off x="1349914" y="426520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MBC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192.168.xxx.xxx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4" name="그룹 462"/>
          <p:cNvGrpSpPr>
            <a:grpSpLocks/>
          </p:cNvGrpSpPr>
          <p:nvPr/>
        </p:nvGrpSpPr>
        <p:grpSpPr bwMode="auto">
          <a:xfrm>
            <a:off x="653488" y="4257269"/>
            <a:ext cx="665165" cy="717552"/>
            <a:chOff x="5049835" y="2909624"/>
            <a:chExt cx="614366" cy="718315"/>
          </a:xfrm>
        </p:grpSpPr>
        <p:sp>
          <p:nvSpPr>
            <p:cNvPr id="65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67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917624" y="4589890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05735"/>
              </p:ext>
            </p:extLst>
          </p:nvPr>
        </p:nvGraphicFramePr>
        <p:xfrm>
          <a:off x="4359127" y="8205480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MPC6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192.168.6.92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326"/>
          <p:cNvSpPr>
            <a:spLocks noChangeArrowheads="1"/>
          </p:cNvSpPr>
          <p:nvPr/>
        </p:nvSpPr>
        <p:spPr bwMode="auto">
          <a:xfrm>
            <a:off x="3662704" y="8349943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Rectangle 327"/>
          <p:cNvSpPr>
            <a:spLocks noChangeArrowheads="1"/>
          </p:cNvSpPr>
          <p:nvPr/>
        </p:nvSpPr>
        <p:spPr bwMode="auto">
          <a:xfrm>
            <a:off x="3662701" y="8197541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194990" y="7945119"/>
            <a:ext cx="9980388" cy="1134135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pic>
        <p:nvPicPr>
          <p:cNvPr id="73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85901" y="8372571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90458"/>
              </p:ext>
            </p:extLst>
          </p:nvPr>
        </p:nvGraphicFramePr>
        <p:xfrm>
          <a:off x="6753934" y="818928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192.168.6.94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" name="Rectangle 326"/>
          <p:cNvSpPr>
            <a:spLocks noChangeArrowheads="1"/>
          </p:cNvSpPr>
          <p:nvPr/>
        </p:nvSpPr>
        <p:spPr bwMode="auto">
          <a:xfrm>
            <a:off x="6057511" y="8333745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Rectangle 327"/>
          <p:cNvSpPr>
            <a:spLocks noChangeArrowheads="1"/>
          </p:cNvSpPr>
          <p:nvPr/>
        </p:nvSpPr>
        <p:spPr bwMode="auto">
          <a:xfrm>
            <a:off x="6057508" y="8181343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pic>
        <p:nvPicPr>
          <p:cNvPr id="77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80708" y="8356373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42566"/>
              </p:ext>
            </p:extLst>
          </p:nvPr>
        </p:nvGraphicFramePr>
        <p:xfrm>
          <a:off x="9099577" y="816844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MPC8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192.168.6.91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" name="Rectangle 326"/>
          <p:cNvSpPr>
            <a:spLocks noChangeArrowheads="1"/>
          </p:cNvSpPr>
          <p:nvPr/>
        </p:nvSpPr>
        <p:spPr bwMode="auto">
          <a:xfrm>
            <a:off x="8403154" y="831291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Rectangle 327"/>
          <p:cNvSpPr>
            <a:spLocks noChangeArrowheads="1"/>
          </p:cNvSpPr>
          <p:nvPr/>
        </p:nvSpPr>
        <p:spPr bwMode="auto">
          <a:xfrm>
            <a:off x="8403151" y="816050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</a:p>
        </p:txBody>
      </p:sp>
      <p:pic>
        <p:nvPicPr>
          <p:cNvPr id="81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26351" y="8335539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9635"/>
              </p:ext>
            </p:extLst>
          </p:nvPr>
        </p:nvGraphicFramePr>
        <p:xfrm>
          <a:off x="11494384" y="8152250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MPC5-PC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192.168.6.152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" name="Rectangle 326"/>
          <p:cNvSpPr>
            <a:spLocks noChangeArrowheads="1"/>
          </p:cNvSpPr>
          <p:nvPr/>
        </p:nvSpPr>
        <p:spPr bwMode="auto">
          <a:xfrm>
            <a:off x="10797961" y="8296713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Rectangle 327"/>
          <p:cNvSpPr>
            <a:spLocks noChangeArrowheads="1"/>
          </p:cNvSpPr>
          <p:nvPr/>
        </p:nvSpPr>
        <p:spPr bwMode="auto">
          <a:xfrm>
            <a:off x="10797958" y="8144311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</a:p>
        </p:txBody>
      </p:sp>
      <p:pic>
        <p:nvPicPr>
          <p:cNvPr id="85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21158" y="8319341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327"/>
          <p:cNvSpPr>
            <a:spLocks noChangeArrowheads="1"/>
          </p:cNvSpPr>
          <p:nvPr/>
        </p:nvSpPr>
        <p:spPr bwMode="auto">
          <a:xfrm>
            <a:off x="3194990" y="2772431"/>
            <a:ext cx="289109" cy="2509575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내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부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망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7" name="Rectangle 327"/>
          <p:cNvSpPr>
            <a:spLocks noChangeArrowheads="1"/>
          </p:cNvSpPr>
          <p:nvPr/>
        </p:nvSpPr>
        <p:spPr bwMode="auto">
          <a:xfrm>
            <a:off x="3183188" y="5627543"/>
            <a:ext cx="289109" cy="2054992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외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부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망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8" name="Rectangle 327"/>
          <p:cNvSpPr>
            <a:spLocks noChangeArrowheads="1"/>
          </p:cNvSpPr>
          <p:nvPr/>
        </p:nvSpPr>
        <p:spPr bwMode="auto">
          <a:xfrm>
            <a:off x="3208721" y="7956825"/>
            <a:ext cx="289109" cy="1134134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능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평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가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실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cxnSp>
        <p:nvCxnSpPr>
          <p:cNvPr id="89" name="꺾인 연결선 88"/>
          <p:cNvCxnSpPr>
            <a:stCxn id="17" idx="2"/>
            <a:endCxn id="42" idx="0"/>
          </p:cNvCxnSpPr>
          <p:nvPr/>
        </p:nvCxnSpPr>
        <p:spPr bwMode="auto">
          <a:xfrm rot="5400000">
            <a:off x="4490730" y="3704438"/>
            <a:ext cx="1806041" cy="27577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 bwMode="auto">
          <a:xfrm flipH="1">
            <a:off x="5787408" y="4289503"/>
            <a:ext cx="9852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72933"/>
              </p:ext>
            </p:extLst>
          </p:nvPr>
        </p:nvGraphicFramePr>
        <p:xfrm>
          <a:off x="6701902" y="599427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DCIS11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222.231.43.228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2" name="그룹 462"/>
          <p:cNvGrpSpPr>
            <a:grpSpLocks/>
          </p:cNvGrpSpPr>
          <p:nvPr/>
        </p:nvGrpSpPr>
        <p:grpSpPr bwMode="auto">
          <a:xfrm>
            <a:off x="6005476" y="5986337"/>
            <a:ext cx="665165" cy="717552"/>
            <a:chOff x="5049835" y="2909624"/>
            <a:chExt cx="614366" cy="718315"/>
          </a:xfrm>
        </p:grpSpPr>
        <p:sp>
          <p:nvSpPr>
            <p:cNvPr id="93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성능평가서버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2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95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6" name="꺾인 연결선 95"/>
          <p:cNvCxnSpPr>
            <a:stCxn id="17" idx="2"/>
            <a:endCxn id="91" idx="0"/>
          </p:cNvCxnSpPr>
          <p:nvPr/>
        </p:nvCxnSpPr>
        <p:spPr bwMode="auto">
          <a:xfrm rot="16200000" flipH="1">
            <a:off x="6167076" y="4785847"/>
            <a:ext cx="1813980" cy="602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4" idx="2"/>
            <a:endCxn id="17" idx="0"/>
          </p:cNvCxnSpPr>
          <p:nvPr/>
        </p:nvCxnSpPr>
        <p:spPr bwMode="auto">
          <a:xfrm rot="5400000">
            <a:off x="7158491" y="3332040"/>
            <a:ext cx="319517" cy="1091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 Box 2149"/>
          <p:cNvSpPr txBox="1">
            <a:spLocks noChangeArrowheads="1"/>
          </p:cNvSpPr>
          <p:nvPr/>
        </p:nvSpPr>
        <p:spPr bwMode="auto">
          <a:xfrm>
            <a:off x="3782717" y="4466795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ORACLE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99" name="Text Box 2149"/>
          <p:cNvSpPr txBox="1">
            <a:spLocks noChangeArrowheads="1"/>
          </p:cNvSpPr>
          <p:nvPr/>
        </p:nvSpPr>
        <p:spPr bwMode="auto">
          <a:xfrm>
            <a:off x="3601090" y="704784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00" name="Text Box 2149"/>
          <p:cNvSpPr txBox="1">
            <a:spLocks noChangeArrowheads="1"/>
          </p:cNvSpPr>
          <p:nvPr/>
        </p:nvSpPr>
        <p:spPr bwMode="auto">
          <a:xfrm>
            <a:off x="8326232" y="704784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01" name="Text Box 2149"/>
          <p:cNvSpPr txBox="1">
            <a:spLocks noChangeArrowheads="1"/>
          </p:cNvSpPr>
          <p:nvPr/>
        </p:nvSpPr>
        <p:spPr bwMode="auto">
          <a:xfrm>
            <a:off x="5992874" y="704784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37283"/>
              </p:ext>
            </p:extLst>
          </p:nvPr>
        </p:nvGraphicFramePr>
        <p:xfrm>
          <a:off x="11399503" y="3500873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DCIS5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192.168.39.117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2008 Std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3" name="그룹 462"/>
          <p:cNvGrpSpPr>
            <a:grpSpLocks/>
          </p:cNvGrpSpPr>
          <p:nvPr/>
        </p:nvGrpSpPr>
        <p:grpSpPr bwMode="auto">
          <a:xfrm>
            <a:off x="10703077" y="3492934"/>
            <a:ext cx="665165" cy="717552"/>
            <a:chOff x="5049835" y="2909624"/>
            <a:chExt cx="614366" cy="718315"/>
          </a:xfrm>
        </p:grpSpPr>
        <p:sp>
          <p:nvSpPr>
            <p:cNvPr id="104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TMIS(Dev)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06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3715" y="6062863"/>
            <a:ext cx="619125" cy="828675"/>
          </a:xfrm>
          <a:prstGeom prst="rect">
            <a:avLst/>
          </a:prstGeom>
        </p:spPr>
      </p:pic>
      <p:cxnSp>
        <p:nvCxnSpPr>
          <p:cNvPr id="108" name="직선 연결선 107"/>
          <p:cNvCxnSpPr/>
          <p:nvPr/>
        </p:nvCxnSpPr>
        <p:spPr bwMode="auto">
          <a:xfrm flipV="1">
            <a:off x="2090831" y="6314484"/>
            <a:ext cx="629131" cy="275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09" name="직선 연결선 108"/>
          <p:cNvCxnSpPr/>
          <p:nvPr/>
        </p:nvCxnSpPr>
        <p:spPr bwMode="auto">
          <a:xfrm flipV="1">
            <a:off x="2499141" y="6384065"/>
            <a:ext cx="695849" cy="351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0" name="직선 연결선 109"/>
          <p:cNvCxnSpPr/>
          <p:nvPr/>
        </p:nvCxnSpPr>
        <p:spPr bwMode="auto">
          <a:xfrm flipV="1">
            <a:off x="2511384" y="6327712"/>
            <a:ext cx="229306" cy="384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1" name="직선 연결선 110"/>
          <p:cNvCxnSpPr/>
          <p:nvPr/>
        </p:nvCxnSpPr>
        <p:spPr bwMode="auto">
          <a:xfrm flipH="1" flipV="1">
            <a:off x="1596650" y="5321320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2" name="직선 연결선 111"/>
          <p:cNvCxnSpPr/>
          <p:nvPr/>
        </p:nvCxnSpPr>
        <p:spPr bwMode="auto">
          <a:xfrm flipH="1" flipV="1">
            <a:off x="1881644" y="5630412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3" name="직선 연결선 112"/>
          <p:cNvCxnSpPr/>
          <p:nvPr/>
        </p:nvCxnSpPr>
        <p:spPr bwMode="auto">
          <a:xfrm flipV="1">
            <a:off x="1619896" y="5652804"/>
            <a:ext cx="248531" cy="2508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4" name="직선 연결선 113"/>
          <p:cNvCxnSpPr/>
          <p:nvPr/>
        </p:nvCxnSpPr>
        <p:spPr bwMode="auto">
          <a:xfrm flipH="1" flipV="1">
            <a:off x="1808609" y="6821918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5" name="직선 연결선 114"/>
          <p:cNvCxnSpPr/>
          <p:nvPr/>
        </p:nvCxnSpPr>
        <p:spPr bwMode="auto">
          <a:xfrm flipH="1" flipV="1">
            <a:off x="1552025" y="7131010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6" name="직선 연결선 115"/>
          <p:cNvCxnSpPr/>
          <p:nvPr/>
        </p:nvCxnSpPr>
        <p:spPr bwMode="auto">
          <a:xfrm>
            <a:off x="1569349" y="7165944"/>
            <a:ext cx="274248" cy="2228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17" name="Text Box 2149"/>
          <p:cNvSpPr txBox="1">
            <a:spLocks noChangeArrowheads="1"/>
          </p:cNvSpPr>
          <p:nvPr/>
        </p:nvSpPr>
        <p:spPr bwMode="auto">
          <a:xfrm>
            <a:off x="832425" y="6344659"/>
            <a:ext cx="78581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SzPct val="80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산돌고딕B"/>
              </a:rPr>
              <a:t>방화벽</a:t>
            </a:r>
            <a:endParaRPr kumimoji="0" lang="ko-KR" altLang="en-US" sz="800" dirty="0">
              <a:solidFill>
                <a:srgbClr val="000000"/>
              </a:solidFill>
              <a:latin typeface="산돌고딕B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92693"/>
              </p:ext>
            </p:extLst>
          </p:nvPr>
        </p:nvGraphicFramePr>
        <p:xfrm>
          <a:off x="11404284" y="5903647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21" name="그룹 462"/>
          <p:cNvGrpSpPr>
            <a:grpSpLocks/>
          </p:cNvGrpSpPr>
          <p:nvPr/>
        </p:nvGrpSpPr>
        <p:grpSpPr bwMode="auto">
          <a:xfrm>
            <a:off x="10707858" y="5895708"/>
            <a:ext cx="665165" cy="717552"/>
            <a:chOff x="5049835" y="2909624"/>
            <a:chExt cx="614366" cy="718315"/>
          </a:xfrm>
        </p:grpSpPr>
        <p:sp>
          <p:nvSpPr>
            <p:cNvPr id="122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3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사업관리시스템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24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5" name="꺾인 연결선 124"/>
          <p:cNvCxnSpPr>
            <a:stCxn id="17" idx="2"/>
            <a:endCxn id="120" idx="0"/>
          </p:cNvCxnSpPr>
          <p:nvPr/>
        </p:nvCxnSpPr>
        <p:spPr bwMode="auto">
          <a:xfrm rot="16200000" flipH="1">
            <a:off x="8563582" y="2389341"/>
            <a:ext cx="1723351" cy="5305259"/>
          </a:xfrm>
          <a:prstGeom prst="bentConnector3">
            <a:avLst>
              <a:gd name="adj1" fmla="val 5206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모서리가 둥근 직사각형 128"/>
          <p:cNvSpPr/>
          <p:nvPr/>
        </p:nvSpPr>
        <p:spPr bwMode="auto">
          <a:xfrm>
            <a:off x="10495557" y="5834508"/>
            <a:ext cx="2360183" cy="81230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Text Box 51"/>
          <p:cNvSpPr txBox="1">
            <a:spLocks noChangeArrowheads="1"/>
          </p:cNvSpPr>
          <p:nvPr/>
        </p:nvSpPr>
        <p:spPr bwMode="auto">
          <a:xfrm>
            <a:off x="13091352" y="452253"/>
            <a:ext cx="99334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5. </a:t>
            </a:r>
            <a:r>
              <a:rPr lang="ko-KR" altLang="en-US" smtClean="0"/>
              <a:t>시스템 구성도</a:t>
            </a:r>
            <a:endParaRPr lang="en-US" altLang="ko-KR" dirty="0"/>
          </a:p>
        </p:txBody>
      </p:sp>
      <p:sp>
        <p:nvSpPr>
          <p:cNvPr id="133" name="Text Box 50"/>
          <p:cNvSpPr txBox="1">
            <a:spLocks noChangeArrowheads="1"/>
          </p:cNvSpPr>
          <p:nvPr/>
        </p:nvSpPr>
        <p:spPr bwMode="auto">
          <a:xfrm>
            <a:off x="12724265" y="709196"/>
            <a:ext cx="1360432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5.1. </a:t>
            </a:r>
            <a:r>
              <a:rPr lang="ko-KR" altLang="en-US" smtClean="0"/>
              <a:t>목표시스템 구성도</a:t>
            </a:r>
            <a:endParaRPr lang="ko-KR" altLang="en-US" dirty="0"/>
          </a:p>
        </p:txBody>
      </p:sp>
      <p:sp>
        <p:nvSpPr>
          <p:cNvPr id="134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dirty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시스템구성도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35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833074714"/>
      </p:ext>
    </p:extLst>
  </p:cSld>
  <p:clrMapOvr>
    <a:masterClrMapping/>
  </p:clrMapOvr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7750</TotalTime>
  <Words>499</Words>
  <Application>Microsoft Office PowerPoint</Application>
  <PresentationFormat>사용자 지정</PresentationFormat>
  <Paragraphs>267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5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Wingdings</vt:lpstr>
      <vt:lpstr>Wingdings 2</vt:lpstr>
      <vt:lpstr>22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신 창권</cp:lastModifiedBy>
  <cp:revision>1196</cp:revision>
  <cp:lastPrinted>2018-06-05T01:38:05Z</cp:lastPrinted>
  <dcterms:created xsi:type="dcterms:W3CDTF">2007-05-22T01:31:14Z</dcterms:created>
  <dcterms:modified xsi:type="dcterms:W3CDTF">2018-06-05T01:38:07Z</dcterms:modified>
</cp:coreProperties>
</file>