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44"/>
  </p:notesMasterIdLst>
  <p:handoutMasterIdLst>
    <p:handoutMasterId r:id="rId45"/>
  </p:handoutMasterIdLst>
  <p:sldIdLst>
    <p:sldId id="329" r:id="rId2"/>
    <p:sldId id="268" r:id="rId3"/>
    <p:sldId id="256" r:id="rId4"/>
    <p:sldId id="350" r:id="rId5"/>
    <p:sldId id="352" r:id="rId6"/>
    <p:sldId id="348" r:id="rId7"/>
    <p:sldId id="354" r:id="rId8"/>
    <p:sldId id="355" r:id="rId9"/>
    <p:sldId id="399" r:id="rId10"/>
    <p:sldId id="384" r:id="rId11"/>
    <p:sldId id="385" r:id="rId12"/>
    <p:sldId id="357" r:id="rId13"/>
    <p:sldId id="359" r:id="rId14"/>
    <p:sldId id="386" r:id="rId15"/>
    <p:sldId id="387" r:id="rId16"/>
    <p:sldId id="362" r:id="rId17"/>
    <p:sldId id="363" r:id="rId18"/>
    <p:sldId id="364" r:id="rId19"/>
    <p:sldId id="388" r:id="rId20"/>
    <p:sldId id="366" r:id="rId21"/>
    <p:sldId id="401" r:id="rId22"/>
    <p:sldId id="402" r:id="rId23"/>
    <p:sldId id="403" r:id="rId24"/>
    <p:sldId id="404" r:id="rId25"/>
    <p:sldId id="400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07" r:id="rId37"/>
    <p:sldId id="376" r:id="rId38"/>
    <p:sldId id="377" r:id="rId39"/>
    <p:sldId id="405" r:id="rId40"/>
    <p:sldId id="406" r:id="rId41"/>
    <p:sldId id="380" r:id="rId42"/>
    <p:sldId id="347" r:id="rId43"/>
  </p:sldIdLst>
  <p:sldSz cx="9144000" cy="6858000" type="screen4x3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721" userDrawn="1">
          <p15:clr>
            <a:srgbClr val="A4A3A4"/>
          </p15:clr>
        </p15:guide>
        <p15:guide id="4" pos="3039" userDrawn="1">
          <p15:clr>
            <a:srgbClr val="A4A3A4"/>
          </p15:clr>
        </p15:guide>
        <p15:guide id="5" pos="204" userDrawn="1">
          <p15:clr>
            <a:srgbClr val="A4A3A4"/>
          </p15:clr>
        </p15:guide>
        <p15:guide id="6" pos="5556" userDrawn="1">
          <p15:clr>
            <a:srgbClr val="A4A3A4"/>
          </p15:clr>
        </p15:guide>
        <p15:guide id="7" pos="2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창권" initials="신창" lastIdx="2" clrIdx="0">
    <p:extLst>
      <p:ext uri="{19B8F6BF-5375-455C-9EA6-DF929625EA0E}">
        <p15:presenceInfo xmlns:p15="http://schemas.microsoft.com/office/powerpoint/2012/main" userId="669fd390449f64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6F8B"/>
    <a:srgbClr val="2683C6"/>
    <a:srgbClr val="1881BD"/>
    <a:srgbClr val="A6A6A6"/>
    <a:srgbClr val="1F497D"/>
    <a:srgbClr val="6CA62C"/>
    <a:srgbClr val="3C7060"/>
    <a:srgbClr val="002172"/>
    <a:srgbClr val="7EB7CA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429" autoAdjust="0"/>
  </p:normalViewPr>
  <p:slideViewPr>
    <p:cSldViewPr snapToGrid="0" showGuides="1">
      <p:cViewPr varScale="1">
        <p:scale>
          <a:sx n="113" d="100"/>
          <a:sy n="113" d="100"/>
        </p:scale>
        <p:origin x="1512" y="96"/>
      </p:cViewPr>
      <p:guideLst>
        <p:guide orient="horz" pos="1003"/>
        <p:guide pos="2880"/>
        <p:guide pos="2721"/>
        <p:guide pos="3039"/>
        <p:guide pos="204"/>
        <p:guide pos="5556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6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8T09:14:21.494" idx="2">
    <p:pos x="10" y="10"/>
    <p:text>발표 일자 수정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8T09:13:59.818" idx="1">
    <p:pos x="10" y="10"/>
    <p:text>기타 지원 인원 확정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4283" cy="49829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7" y="2"/>
            <a:ext cx="2944283" cy="49829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fld id="{5868A9F4-2CB2-4EA9-9BC7-BECA3F4FCD78}" type="datetimeFigureOut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2018-09-10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3110"/>
            <a:ext cx="2944283" cy="49829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7" y="9433110"/>
            <a:ext cx="2944283" cy="49829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54D9ADD4-B30A-4106-935D-A6D78DC8BAB3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‹#›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27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031" cy="497572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951" y="0"/>
            <a:ext cx="2944030" cy="497572"/>
          </a:xfrm>
          <a:prstGeom prst="rect">
            <a:avLst/>
          </a:prstGeom>
        </p:spPr>
        <p:txBody>
          <a:bodyPr vert="horz" lIns="88203" tIns="44102" rIns="88203" bIns="44102" rtlCol="0"/>
          <a:lstStyle>
            <a:lvl1pPr algn="r">
              <a:defRPr sz="1200"/>
            </a:lvl1pPr>
          </a:lstStyle>
          <a:p>
            <a:fld id="{3A25FEBF-D8D3-4521-AA3D-05969D5164AF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8812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03" tIns="44102" rIns="88203" bIns="4410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09" y="4780076"/>
            <a:ext cx="5435600" cy="3909709"/>
          </a:xfrm>
          <a:prstGeom prst="rect">
            <a:avLst/>
          </a:prstGeom>
        </p:spPr>
        <p:txBody>
          <a:bodyPr vert="horz" lIns="88203" tIns="44102" rIns="88203" bIns="44102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3831"/>
            <a:ext cx="2944031" cy="497572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951" y="9433831"/>
            <a:ext cx="2944030" cy="497572"/>
          </a:xfrm>
          <a:prstGeom prst="rect">
            <a:avLst/>
          </a:prstGeom>
        </p:spPr>
        <p:txBody>
          <a:bodyPr vert="horz" lIns="88203" tIns="44102" rIns="88203" bIns="44102" rtlCol="0" anchor="b"/>
          <a:lstStyle>
            <a:lvl1pPr algn="r">
              <a:defRPr sz="1200"/>
            </a:lvl1pPr>
          </a:lstStyle>
          <a:p>
            <a:fld id="{73BB155B-61EA-4AD8-8042-C04A0DCD11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64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저작권기술 성능평가 시스템 개선 및 고도화 사업에 대한 착수보고를 시작하도록 하겠습니다</a:t>
            </a:r>
            <a:r>
              <a:rPr lang="en-US" altLang="ko-KR" dirty="0" smtClean="0"/>
              <a:t>.</a:t>
            </a:r>
            <a:endParaRPr lang="ko-KR" altLang="en-US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197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기능개선의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요구 사항으로</a:t>
            </a:r>
            <a:endParaRPr lang="en-US" altLang="ko-KR" dirty="0" smtClean="0"/>
          </a:p>
          <a:p>
            <a:r>
              <a:rPr lang="ko-KR" altLang="en-US" dirty="0" smtClean="0"/>
              <a:t>신청모듈 자동 다운로드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사용자가 </a:t>
            </a:r>
            <a:r>
              <a:rPr lang="ko-KR" altLang="en-US" dirty="0" err="1" smtClean="0"/>
              <a:t>공정이용포털을</a:t>
            </a:r>
            <a:r>
              <a:rPr lang="ko-KR" altLang="en-US" dirty="0" smtClean="0"/>
              <a:t> 통해 </a:t>
            </a:r>
            <a:r>
              <a:rPr lang="ko-KR" altLang="en-US" dirty="0" err="1" smtClean="0"/>
              <a:t>업로드한</a:t>
            </a:r>
            <a:r>
              <a:rPr lang="ko-KR" altLang="en-US" dirty="0" smtClean="0"/>
              <a:t> 평가 모듈을</a:t>
            </a:r>
            <a:r>
              <a:rPr lang="ko-KR" altLang="en-US" baseline="0" dirty="0" smtClean="0"/>
              <a:t> 가지고 성능평가를 하려면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성능평가 담당자는 관리자 사이트에 접속하여 첨부파일을 다운로드 받고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이를 성능평가 </a:t>
            </a:r>
            <a:r>
              <a:rPr lang="en-US" altLang="ko-KR" baseline="0" dirty="0" smtClean="0"/>
              <a:t>PC</a:t>
            </a:r>
            <a:r>
              <a:rPr lang="ko-KR" altLang="en-US" baseline="0" smtClean="0"/>
              <a:t>에 복사 후 압축해제를 해야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이러한 일련의 수동 작업으로 인해 사용자의 실수가 발생할 여지가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이를 개선하기 위해 기존 성능평가 도구에서 업체 모듈을 자동으로 다운로드 받고</a:t>
            </a:r>
            <a:r>
              <a:rPr lang="en-US" altLang="ko-KR" dirty="0" smtClean="0"/>
              <a:t>, </a:t>
            </a:r>
            <a:r>
              <a:rPr lang="ko-KR" altLang="en-US" smtClean="0"/>
              <a:t>평가 위치에 자동으로 압축 해제를 하여 사용자 오류를 최소화 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37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모듈 자동 설정 기능 개발 부분에 대한 기능 요구사항입니다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성능평가 수행을 위해서는 기존에는 </a:t>
            </a:r>
            <a:r>
              <a:rPr lang="en-US" altLang="ko-KR" dirty="0" smtClean="0"/>
              <a:t>[</a:t>
            </a:r>
            <a:r>
              <a:rPr lang="ko-KR" altLang="en-US" smtClean="0"/>
              <a:t>찾아보기</a:t>
            </a:r>
            <a:r>
              <a:rPr lang="en-US" altLang="ko-KR" dirty="0" smtClean="0"/>
              <a:t>] </a:t>
            </a:r>
            <a:r>
              <a:rPr lang="ko-KR" altLang="en-US" smtClean="0"/>
              <a:t>버튼을 클릭하여 사용자가 해당 모듈의 위치를 일일이 찾아서 지정을 하는 불편이 있었는데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이를 성능평가 도구가 자동으로 찾아서 위치 시킴으로써 사용자의 실수도 배제하고</a:t>
            </a:r>
            <a:r>
              <a:rPr lang="en-US" altLang="ko-KR" dirty="0" smtClean="0"/>
              <a:t>, </a:t>
            </a:r>
            <a:r>
              <a:rPr lang="ko-KR" altLang="en-US" smtClean="0"/>
              <a:t>편의성을 </a:t>
            </a:r>
            <a:r>
              <a:rPr lang="ko-KR" altLang="en-US" dirty="0" smtClean="0"/>
              <a:t>증대 시키도록 하겠습니다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6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오류 자동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기능 구현 방안입니다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필터링</a:t>
            </a:r>
            <a:r>
              <a:rPr lang="ko-KR" altLang="en-US" dirty="0" smtClean="0"/>
              <a:t> 기술 성능평가는 신청 후 </a:t>
            </a:r>
            <a:r>
              <a:rPr lang="en-US" altLang="ko-KR" dirty="0" smtClean="0"/>
              <a:t>30</a:t>
            </a:r>
            <a:r>
              <a:rPr lang="ko-KR" altLang="en-US" smtClean="0"/>
              <a:t>일 이내에 내부 평가 심의까지 끝내고</a:t>
            </a:r>
            <a:r>
              <a:rPr lang="en-US" altLang="ko-KR" dirty="0" smtClean="0"/>
              <a:t>, </a:t>
            </a:r>
            <a:r>
              <a:rPr lang="ko-KR" altLang="en-US" smtClean="0"/>
              <a:t>업체에 최종 보고서가 제출이 되어야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</a:t>
            </a:r>
            <a:r>
              <a:rPr lang="en-US" altLang="ko-KR" dirty="0" smtClean="0"/>
              <a:t>, </a:t>
            </a:r>
            <a:r>
              <a:rPr lang="ko-KR" altLang="en-US" smtClean="0"/>
              <a:t>성능평가 </a:t>
            </a:r>
            <a:r>
              <a:rPr lang="ko-KR" altLang="en-US" dirty="0" err="1" smtClean="0"/>
              <a:t>수행시에는</a:t>
            </a:r>
            <a:r>
              <a:rPr lang="ko-KR" altLang="en-US" dirty="0" smtClean="0"/>
              <a:t> 다양한 형태의 오류가 발생할 </a:t>
            </a:r>
            <a:r>
              <a:rPr lang="ko-KR" altLang="en-US" smtClean="0"/>
              <a:t>수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오류 발생을 인지하지 못하면 평가 일정에 지장을 줄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오류가 발생 시 담당자에게 </a:t>
            </a:r>
            <a:r>
              <a:rPr lang="ko-KR" altLang="en-US" dirty="0" err="1" smtClean="0"/>
              <a:t>이메일을</a:t>
            </a:r>
            <a:r>
              <a:rPr lang="ko-KR" altLang="en-US" dirty="0" smtClean="0"/>
              <a:t> 발송하여</a:t>
            </a:r>
            <a:r>
              <a:rPr lang="en-US" altLang="ko-KR" dirty="0" smtClean="0"/>
              <a:t>, </a:t>
            </a:r>
            <a:r>
              <a:rPr lang="ko-KR" altLang="en-US" smtClean="0"/>
              <a:t>정해진 기간안에 성능평가가 수행이 될 수 있도록 기능을 추가하겠습니다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참고로</a:t>
            </a:r>
            <a:r>
              <a:rPr lang="en-US" altLang="ko-KR" dirty="0" smtClean="0"/>
              <a:t>, </a:t>
            </a:r>
            <a:r>
              <a:rPr lang="ko-KR" altLang="en-US" smtClean="0"/>
              <a:t>메일 발송은 저작권위원회 내부 메일 시스템인 </a:t>
            </a:r>
            <a:r>
              <a:rPr lang="en-US" altLang="ko-KR" dirty="0" err="1" smtClean="0"/>
              <a:t>Dmail</a:t>
            </a:r>
            <a:r>
              <a:rPr lang="en-US" altLang="ko-KR" dirty="0" smtClean="0"/>
              <a:t> </a:t>
            </a:r>
            <a:r>
              <a:rPr lang="ko-KR" altLang="en-US" smtClean="0"/>
              <a:t>시스템을 연동하여 발송될 수 있도록 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099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성능평가 장비 환경 설정</a:t>
            </a:r>
            <a:r>
              <a:rPr lang="ko-KR" altLang="en-US" baseline="0" dirty="0" smtClean="0"/>
              <a:t> 관리에 대한 기능 개선 부분입니다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현재 성능평가용 </a:t>
            </a:r>
            <a:r>
              <a:rPr lang="ko-KR" altLang="en-US" baseline="0" dirty="0" err="1" smtClean="0"/>
              <a:t>데이터셋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특히 강인성 데이타셋의 용량이 기존 물리적 디스크 크기인 </a:t>
            </a:r>
            <a:r>
              <a:rPr lang="en-US" altLang="ko-KR" baseline="0" dirty="0" smtClean="0"/>
              <a:t>4TB</a:t>
            </a:r>
            <a:r>
              <a:rPr lang="ko-KR" altLang="en-US" baseline="0" smtClean="0"/>
              <a:t>를 초과한 상태입니다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이러한 문제로 인해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강인성 평가용 데이터 셋이 두개의 드라이브에 나뉘어져 있어서 강인성 성능평가도 두번에 나누어 수행을 해야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이를 해결하기 위한 방안으로</a:t>
            </a:r>
            <a:r>
              <a:rPr lang="en-US" altLang="ko-KR" dirty="0" smtClean="0"/>
              <a:t>, </a:t>
            </a:r>
            <a:r>
              <a:rPr lang="ko-KR" altLang="en-US" smtClean="0"/>
              <a:t>각각의 성능평가 세부 항목별로 저장된 위치를 지정할 수 있는 기능을 제공함으로써</a:t>
            </a:r>
            <a:endParaRPr lang="en-US" altLang="ko-KR" dirty="0" smtClean="0"/>
          </a:p>
          <a:p>
            <a:r>
              <a:rPr lang="ko-KR" altLang="en-US" dirty="0" smtClean="0"/>
              <a:t>성능평가 수행 및 관리가 용이하도록 기능을 개선하겠습니다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9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대쉬보드</a:t>
            </a:r>
            <a:r>
              <a:rPr lang="ko-KR" altLang="en-US" dirty="0" smtClean="0"/>
              <a:t> 기능 개선 부분입니다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현재의 </a:t>
            </a:r>
            <a:r>
              <a:rPr lang="ko-KR" altLang="en-US" dirty="0" err="1" smtClean="0"/>
              <a:t>대쉬보드에는</a:t>
            </a:r>
            <a:r>
              <a:rPr lang="ko-KR" altLang="en-US" dirty="0" smtClean="0"/>
              <a:t> 기술적 조치 신청현황 및 기술업체 </a:t>
            </a:r>
            <a:r>
              <a:rPr lang="ko-KR" altLang="en-US" dirty="0" err="1" smtClean="0"/>
              <a:t>특징점</a:t>
            </a:r>
            <a:r>
              <a:rPr lang="ko-KR" altLang="en-US" dirty="0" smtClean="0"/>
              <a:t> 배포 현황이 나타나고 있는데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여기에</a:t>
            </a:r>
            <a:r>
              <a:rPr lang="en-US" altLang="ko-KR" dirty="0" smtClean="0"/>
              <a:t>, </a:t>
            </a:r>
            <a:r>
              <a:rPr lang="ko-KR" altLang="en-US" smtClean="0"/>
              <a:t>성능평가 신청현황</a:t>
            </a:r>
            <a:r>
              <a:rPr lang="en-US" altLang="ko-KR" dirty="0" smtClean="0"/>
              <a:t>, </a:t>
            </a:r>
            <a:r>
              <a:rPr lang="ko-KR" altLang="en-US" smtClean="0"/>
              <a:t>수행 현황</a:t>
            </a:r>
            <a:r>
              <a:rPr lang="en-US" altLang="ko-KR" dirty="0" smtClean="0"/>
              <a:t>, </a:t>
            </a:r>
            <a:r>
              <a:rPr lang="ko-KR" altLang="en-US" smtClean="0"/>
              <a:t>회원 가입 현황 등 중요한 업무에 해당하는 부분을 추가함으써 </a:t>
            </a:r>
            <a:endParaRPr lang="en-US" altLang="ko-KR" dirty="0" smtClean="0"/>
          </a:p>
          <a:p>
            <a:r>
              <a:rPr lang="ko-KR" altLang="en-US" dirty="0" smtClean="0"/>
              <a:t>관리자가 로그인 시 보여지는 첫 화면</a:t>
            </a:r>
            <a:r>
              <a:rPr lang="ko-KR" altLang="en-US" baseline="0" dirty="0" smtClean="0"/>
              <a:t> 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대시보드에서</a:t>
            </a:r>
            <a:r>
              <a:rPr lang="ko-KR" altLang="en-US" dirty="0" smtClean="0"/>
              <a:t> 바로 확인이 될 수 있도록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923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현재의 관리시스템은 성능평가 결과 보고서 중심의 통계나 현황만 제공을 하고 있다 보니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상급기관요청이나 자체적인 보고를 위한 데이터</a:t>
            </a:r>
            <a:r>
              <a:rPr lang="ko-KR" altLang="en-US" baseline="0" dirty="0" smtClean="0"/>
              <a:t> 및 자료가 </a:t>
            </a:r>
            <a:r>
              <a:rPr lang="ko-KR" altLang="en-US" dirty="0" smtClean="0"/>
              <a:t>부족한 상황입니다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위해 정말로 업무에 효율성을 줄 수 있는 다양한 통계를 제공하고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필요 시 주요한 </a:t>
            </a:r>
            <a:r>
              <a:rPr lang="ko-KR" altLang="en-US" dirty="0" err="1" smtClean="0"/>
              <a:t>로우</a:t>
            </a:r>
            <a:r>
              <a:rPr lang="ko-KR" altLang="en-US" dirty="0" smtClean="0"/>
              <a:t> 데이터를 내려 받을 수 있는 기능까지 제공을 하여 담당자의 업무 능률을 향상시킬 수 </a:t>
            </a:r>
            <a:r>
              <a:rPr lang="ko-KR" altLang="en-US" smtClean="0"/>
              <a:t>있는 통계 및 데이터를 제공하도록 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76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성능평가 이력 관리 부분입니다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현재는 성능평가에 대해서는 </a:t>
            </a:r>
            <a:r>
              <a:rPr lang="ko-KR" altLang="en-US" dirty="0" err="1" smtClean="0"/>
              <a:t>신청건에</a:t>
            </a:r>
            <a:r>
              <a:rPr lang="ko-KR" altLang="en-US" dirty="0" smtClean="0"/>
              <a:t> 대해 승인 및 반려에 대한 이력만을 남기고 있는데요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추가적으로 평가를 통과하였더라고</a:t>
            </a:r>
            <a:r>
              <a:rPr lang="en-US" altLang="ko-KR" dirty="0" smtClean="0"/>
              <a:t>, </a:t>
            </a:r>
            <a:r>
              <a:rPr lang="ko-KR" altLang="en-US" smtClean="0"/>
              <a:t>진행중의 특이점이나 관련 히스토리가 필요한 기타 사항에 대해</a:t>
            </a:r>
            <a:endParaRPr lang="en-US" altLang="ko-KR" dirty="0" smtClean="0"/>
          </a:p>
          <a:p>
            <a:r>
              <a:rPr lang="ko-KR" altLang="en-US" dirty="0" smtClean="0"/>
              <a:t>담당자의 의견을 등록할 수 있도록 기능을 개선함으로써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향후</a:t>
            </a:r>
            <a:r>
              <a:rPr lang="ko-KR" altLang="en-US" baseline="0" dirty="0" smtClean="0"/>
              <a:t> 담당자가 변경이 되거나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관련 기록을 추적할 수 있는 기능을 제공 하도록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21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성능평가 모니터링 관리 기능 개선 부분입니다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현재의 성능평가는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기술 성능평가</a:t>
            </a:r>
            <a:r>
              <a:rPr lang="en-US" altLang="ko-KR" dirty="0" smtClean="0"/>
              <a:t>, </a:t>
            </a:r>
            <a:r>
              <a:rPr lang="ko-KR" altLang="en-US" smtClean="0"/>
              <a:t>모바일 웹하드 성능평가</a:t>
            </a:r>
            <a:r>
              <a:rPr lang="en-US" altLang="ko-KR" dirty="0" smtClean="0"/>
              <a:t>, </a:t>
            </a:r>
            <a:r>
              <a:rPr lang="ko-KR" altLang="en-US" smtClean="0"/>
              <a:t>포렌식마크 기술 성능평가</a:t>
            </a:r>
            <a:r>
              <a:rPr lang="en-US" altLang="ko-KR" dirty="0" smtClean="0"/>
              <a:t>, </a:t>
            </a:r>
            <a:r>
              <a:rPr lang="ko-KR" altLang="en-US" smtClean="0"/>
              <a:t>전자책 </a:t>
            </a:r>
            <a:r>
              <a:rPr lang="en-US" altLang="ko-KR" dirty="0" smtClean="0"/>
              <a:t>DRM </a:t>
            </a:r>
            <a:r>
              <a:rPr lang="ko-KR" altLang="en-US" smtClean="0"/>
              <a:t>상호운용성 평가 등 다양한 유형의 평가로 이루어져 있고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각각의 평가에 대한 진행사항을 각각의 메뉴를 통해 접근해야만 하는 불편이 있었습니다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개선하기 위해</a:t>
            </a:r>
            <a:r>
              <a:rPr lang="en-US" altLang="ko-KR" dirty="0" smtClean="0"/>
              <a:t>, </a:t>
            </a:r>
            <a:r>
              <a:rPr lang="ko-KR" altLang="en-US" smtClean="0"/>
              <a:t>모든 성능평가를 하나의 화면에서 일괄 조회할 수 있는 통합 모니터링 화면을 추가 개발하도록 하겠으며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화면에서는 각각의 성능평가 경과 일수도 표시를 하여 평가 기한을 초과하지 않도록 모니터링 할 수 있도록 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92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다음의 기능개선 요건으로는</a:t>
            </a:r>
            <a:endParaRPr lang="en-US" altLang="ko-KR" dirty="0" smtClean="0"/>
          </a:p>
          <a:p>
            <a:r>
              <a:rPr lang="ko-KR" altLang="en-US" dirty="0" smtClean="0"/>
              <a:t>모듈 탑재 장비 연계 기능입니다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원래의 성능평가는 평가 모듈을 제공하고</a:t>
            </a:r>
            <a:r>
              <a:rPr lang="en-US" altLang="ko-KR" dirty="0" smtClean="0"/>
              <a:t>, </a:t>
            </a:r>
            <a:r>
              <a:rPr lang="ko-KR" altLang="en-US" smtClean="0"/>
              <a:t>해당 모듈을 위원회의 성능평가 도구에서 제어를 하여 평가를 하게 되어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그러나</a:t>
            </a:r>
            <a:r>
              <a:rPr lang="en-US" altLang="ko-KR" dirty="0" smtClean="0"/>
              <a:t>, </a:t>
            </a:r>
            <a:r>
              <a:rPr lang="ko-KR" altLang="en-US" smtClean="0"/>
              <a:t>기술업체 </a:t>
            </a:r>
            <a:r>
              <a:rPr lang="ko-KR" altLang="en-US" dirty="0" smtClean="0"/>
              <a:t>내부의 보안상의 </a:t>
            </a:r>
            <a:r>
              <a:rPr lang="ko-KR" altLang="en-US" dirty="0" err="1" smtClean="0"/>
              <a:t>이유등으로</a:t>
            </a:r>
            <a:r>
              <a:rPr lang="ko-KR" altLang="en-US" dirty="0" smtClean="0"/>
              <a:t> 인해 모듈 제공이 아닌</a:t>
            </a:r>
            <a:r>
              <a:rPr lang="en-US" altLang="ko-KR" dirty="0" smtClean="0"/>
              <a:t>, </a:t>
            </a:r>
            <a:r>
              <a:rPr lang="ko-KR" altLang="en-US" smtClean="0"/>
              <a:t>자체 장비를 통해 평가를 요청하고 있는 상황이며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이러한 장비를 통한 평가에 대해서는 전혀 준비가 되어 있지 않고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반드시 모듈을 등록해야만 성능평가 신청이 되는 상태입니다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이를 위해 성능평가 신청 시 별도 장비 제공 여부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항목을 추가함으로써</a:t>
            </a:r>
            <a:r>
              <a:rPr lang="en-US" altLang="ko-KR" baseline="0" dirty="0" smtClean="0"/>
              <a:t>,</a:t>
            </a:r>
            <a:r>
              <a:rPr lang="ko-KR" altLang="en-US" smtClean="0"/>
              <a:t> 장비를 통한 평가도 신청이 가능하도록 기능을 개선하겠습니다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79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 </a:t>
            </a:r>
            <a:r>
              <a:rPr lang="ko-KR" altLang="en-US" dirty="0" err="1" smtClean="0"/>
              <a:t>앞전의</a:t>
            </a:r>
            <a:r>
              <a:rPr lang="ko-KR" altLang="en-US" dirty="0" smtClean="0"/>
              <a:t> 별도 장비에 의한 성능평가 수행을 하게 되면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장비에서 평가가 수행되기 위한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및 평가 스크립트가 제공이 되어야 하나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현재는 수동으로 스크립트를 생성해 제공을 하고 있는 상황입니다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이를 위해 각각의 단계별 필요한 스크립트를 내려 받거나</a:t>
            </a:r>
            <a:r>
              <a:rPr lang="en-US" altLang="ko-KR" dirty="0" smtClean="0"/>
              <a:t>, </a:t>
            </a:r>
            <a:r>
              <a:rPr lang="ko-KR" altLang="en-US" smtClean="0"/>
              <a:t>콘텐츠를 복사 해 넣기 위한 스크립트를 자동으로 생성 해 다운로드 할 수 있는 기능을 제공하겠습니다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46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발표는 사업 개요</a:t>
            </a:r>
            <a:r>
              <a:rPr lang="en-US" altLang="ko-KR" dirty="0" smtClean="0"/>
              <a:t>, </a:t>
            </a:r>
            <a:r>
              <a:rPr lang="ko-KR" altLang="en-US" smtClean="0"/>
              <a:t>전체구성도</a:t>
            </a:r>
            <a:r>
              <a:rPr lang="en-US" altLang="ko-KR" dirty="0" smtClean="0"/>
              <a:t>, </a:t>
            </a:r>
            <a:r>
              <a:rPr lang="ko-KR" altLang="en-US" smtClean="0"/>
              <a:t>성능평가시스템 기능 개선</a:t>
            </a:r>
            <a:r>
              <a:rPr lang="en-US" altLang="ko-KR" dirty="0" smtClean="0"/>
              <a:t>, </a:t>
            </a:r>
            <a:r>
              <a:rPr lang="ko-KR" altLang="en-US" smtClean="0"/>
              <a:t>저작권기술 사업 관리 시스템 구축</a:t>
            </a:r>
            <a:r>
              <a:rPr lang="en-US" altLang="ko-KR" dirty="0" smtClean="0"/>
              <a:t>, </a:t>
            </a:r>
            <a:r>
              <a:rPr lang="ko-KR" altLang="en-US" smtClean="0"/>
              <a:t>사업 관리 부문으로 나누어 설명 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 사업 개요 부문입니다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341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로그분석 및 등록기능입니다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앞전의</a:t>
            </a:r>
            <a:r>
              <a:rPr lang="ko-KR" altLang="en-US" dirty="0" smtClean="0"/>
              <a:t> 스크립트가 제공되어 특정 장비에서 평가가 수행이 되면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결과를 분석할 수 있는 기능이 필요합니다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현재로서는 수작업에 의한 분석만 가능한데</a:t>
            </a:r>
            <a:endParaRPr lang="en-US" altLang="ko-KR" dirty="0" smtClean="0"/>
          </a:p>
          <a:p>
            <a:r>
              <a:rPr lang="ko-KR" altLang="en-US" dirty="0" smtClean="0"/>
              <a:t>이를 위해 로그 파일을 업로드하고 이를 자동으로 결과 분석까지 수행할 수 있는 기능을 제공하겠습니다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60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특징기반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구축에 대한 부분입니다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필터링</a:t>
            </a:r>
            <a:r>
              <a:rPr lang="ko-KR" altLang="en-US" dirty="0" smtClean="0"/>
              <a:t> 성능평가를 위해서는 평가용 </a:t>
            </a:r>
            <a:r>
              <a:rPr lang="ko-KR" altLang="en-US" dirty="0" err="1" smtClean="0"/>
              <a:t>콘텐츠가</a:t>
            </a:r>
            <a:r>
              <a:rPr lang="ko-KR" altLang="en-US" dirty="0" smtClean="0"/>
              <a:t> 필요한데요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올해는 오디오 </a:t>
            </a:r>
            <a:r>
              <a:rPr lang="en-US" altLang="ko-KR" dirty="0" smtClean="0"/>
              <a:t>1000</a:t>
            </a:r>
            <a:r>
              <a:rPr lang="ko-KR" altLang="en-US" smtClean="0"/>
              <a:t>곡</a:t>
            </a:r>
            <a:r>
              <a:rPr lang="en-US" altLang="ko-KR" dirty="0" smtClean="0"/>
              <a:t>, </a:t>
            </a:r>
            <a:r>
              <a:rPr lang="ko-KR" altLang="en-US" smtClean="0"/>
              <a:t>비디오 </a:t>
            </a:r>
            <a:r>
              <a:rPr lang="en-US" altLang="ko-KR" dirty="0" smtClean="0"/>
              <a:t>100</a:t>
            </a:r>
            <a:r>
              <a:rPr lang="ko-KR" altLang="en-US" smtClean="0"/>
              <a:t>편에 대해 원본 </a:t>
            </a:r>
            <a:r>
              <a:rPr lang="en-US" altLang="ko-KR" dirty="0" smtClean="0"/>
              <a:t>DB</a:t>
            </a:r>
            <a:r>
              <a:rPr lang="ko-KR" altLang="en-US" smtClean="0"/>
              <a:t>를 구축하고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 원본을 가지고 변형물을 구축하도록 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참고로 이러한 변형물 구축 작업 및 결과 </a:t>
            </a:r>
            <a:r>
              <a:rPr lang="en-US" altLang="ko-KR" dirty="0" smtClean="0"/>
              <a:t>DB</a:t>
            </a:r>
            <a:r>
              <a:rPr lang="ko-KR" altLang="en-US" smtClean="0"/>
              <a:t>등록에 대해서는 기존에 위원회에 구축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납품되어 운영되고 있는</a:t>
            </a:r>
            <a:r>
              <a:rPr lang="ko-KR" altLang="en-US" smtClean="0"/>
              <a:t> 변형물 생성 도구를 통하여 수행을 하도록 하게됩니다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390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이렇게 수집되고 생성된 </a:t>
            </a:r>
            <a:r>
              <a:rPr lang="ko-KR" altLang="en-US" dirty="0" err="1" smtClean="0"/>
              <a:t>데이터셋에</a:t>
            </a:r>
            <a:r>
              <a:rPr lang="ko-KR" altLang="en-US" dirty="0" smtClean="0"/>
              <a:t> 대해서는 품질보증 활동이 반드시 필요합니다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위해 오디오</a:t>
            </a:r>
            <a:r>
              <a:rPr lang="en-US" altLang="ko-KR" dirty="0" smtClean="0"/>
              <a:t>, </a:t>
            </a:r>
            <a:r>
              <a:rPr lang="ko-KR" altLang="en-US" smtClean="0"/>
              <a:t>비디오 별로 검증 유형과 검증 방안을 수립하여</a:t>
            </a:r>
            <a:r>
              <a:rPr lang="en-US" altLang="ko-KR" dirty="0" smtClean="0"/>
              <a:t>, </a:t>
            </a:r>
            <a:r>
              <a:rPr lang="ko-KR" altLang="en-US" smtClean="0"/>
              <a:t>정확한 품질 검사가 이루어 지도록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특히 비디오의 경우 전수검사를 진행하여 품질 오류를 최소화 하도록 하겠으며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각</a:t>
            </a:r>
            <a:r>
              <a:rPr lang="ko-KR" altLang="en-US" baseline="0" dirty="0" smtClean="0"/>
              <a:t> 단계별 품질보증 활동에 대해서도 기록을 하고 이를 제출하도록 하겠습니다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성능평가 항목 기준 현행화 부분입니다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현재의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성능평가 항목은 </a:t>
            </a:r>
            <a:r>
              <a:rPr lang="en-US" altLang="ko-KR" dirty="0" smtClean="0"/>
              <a:t>2010</a:t>
            </a:r>
            <a:r>
              <a:rPr lang="ko-KR" altLang="en-US" smtClean="0"/>
              <a:t>년 처음 제정이 되고</a:t>
            </a:r>
            <a:r>
              <a:rPr lang="en-US" altLang="ko-KR" dirty="0" smtClean="0"/>
              <a:t>, </a:t>
            </a:r>
            <a:r>
              <a:rPr lang="ko-KR" altLang="en-US" smtClean="0"/>
              <a:t>세부 규격만 개정이 되어 오고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최근 </a:t>
            </a:r>
            <a:r>
              <a:rPr lang="ko-KR" altLang="en-US" dirty="0" err="1" smtClean="0"/>
              <a:t>고용량</a:t>
            </a:r>
            <a:r>
              <a:rPr lang="en-US" altLang="ko-KR" dirty="0" smtClean="0"/>
              <a:t>, </a:t>
            </a:r>
            <a:r>
              <a:rPr lang="ko-KR" altLang="en-US" smtClean="0"/>
              <a:t>고화질용의 콘텐츠 및 새로운 코덱등이 나타나고 있는데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이러한 유형에 대해 신규 평가 항목을 도출하여 현재의 성능평가 항목을 현행화 할 수 있도록 지원하겠습니다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745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 요건인</a:t>
            </a:r>
            <a:r>
              <a:rPr lang="en-US" altLang="ko-KR" dirty="0" smtClean="0"/>
              <a:t>, </a:t>
            </a:r>
            <a:r>
              <a:rPr lang="ko-KR" altLang="en-US" smtClean="0"/>
              <a:t>성능평가 </a:t>
            </a:r>
            <a:r>
              <a:rPr lang="ko-KR" altLang="en-US" dirty="0" smtClean="0"/>
              <a:t>운영 지원 부분입니다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성능평가 운영업무로는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기술 성능평가</a:t>
            </a:r>
            <a:r>
              <a:rPr lang="en-US" altLang="ko-KR" dirty="0" smtClean="0"/>
              <a:t>, </a:t>
            </a:r>
            <a:r>
              <a:rPr lang="ko-KR" altLang="en-US" smtClean="0"/>
              <a:t>모바일 웹하드 성능평가</a:t>
            </a:r>
            <a:r>
              <a:rPr lang="en-US" altLang="ko-KR" dirty="0" smtClean="0"/>
              <a:t>, </a:t>
            </a:r>
            <a:r>
              <a:rPr lang="ko-KR" altLang="en-US" smtClean="0"/>
              <a:t>포렌식 마크 기술 성능평가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등 다양한 평가 수행을 지원해야 하며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평가 결과에 따른 확인서 발급 및 인증서 발급업무를 수행해야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이러한 운영 지원을 위해 전담 인력을 진주에 상주하여 지원하도록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올해에는 성능평가 통과 업체에 대하여 인증마크를 부여하려고 하는데요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이를 위한 인증마크 제작을 지원하도록 하겠으며</a:t>
            </a:r>
            <a:r>
              <a:rPr lang="en-US" altLang="ko-KR" dirty="0" smtClean="0"/>
              <a:t>, </a:t>
            </a:r>
            <a:r>
              <a:rPr lang="ko-KR" altLang="en-US" smtClean="0"/>
              <a:t>지금 보시는 마크는 저희가 임의로 예상을 해 본 인증 마크 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693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저작권기술 사업 관리 시스템 구축 부문입니다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132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 사업의 구축대상인 성능평가</a:t>
            </a:r>
            <a:r>
              <a:rPr lang="ko-KR" altLang="en-US" baseline="0" dirty="0" smtClean="0"/>
              <a:t> 서버</a:t>
            </a:r>
            <a:r>
              <a:rPr lang="ko-KR" altLang="en-US" dirty="0" smtClean="0"/>
              <a:t>와 사업관리시스템의 간략한 시스템 구성도입니다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기능 개선을 위한 </a:t>
            </a:r>
            <a:r>
              <a:rPr lang="ko-KR" altLang="en-US" dirty="0" err="1" smtClean="0"/>
              <a:t>기술적인조치</a:t>
            </a:r>
            <a:r>
              <a:rPr lang="ko-KR" altLang="en-US" dirty="0" smtClean="0"/>
              <a:t> 관리시스템은 기존의 시스템 및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를 그대로 활용을 하고 </a:t>
            </a:r>
            <a:endParaRPr lang="en-US" altLang="ko-KR" dirty="0" smtClean="0"/>
          </a:p>
          <a:p>
            <a:r>
              <a:rPr lang="ko-KR" altLang="en-US" dirty="0" smtClean="0"/>
              <a:t>신규로 구축되어지는 저작권기술 사업관리시스템은 별도의 장비를 도입하여 서버를 구축하고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설치하여 수행하도록 하겠습니다</a:t>
            </a:r>
            <a:r>
              <a:rPr lang="en-US" altLang="ko-KR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93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저작권기술관리시스템의 전용되는 모든 응용프로그램 및 플랫폼은 </a:t>
            </a:r>
            <a:r>
              <a:rPr lang="ko-KR" altLang="en-US" baseline="0" dirty="0" err="1" smtClean="0"/>
              <a:t>오픈소스를</a:t>
            </a:r>
            <a:r>
              <a:rPr lang="ko-KR" altLang="en-US" baseline="0" dirty="0" smtClean="0"/>
              <a:t> 활용하여 시스템을 구축하도록 하겠습니다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리눅스</a:t>
            </a:r>
            <a:r>
              <a:rPr lang="ko-KR" altLang="en-US" baseline="0" dirty="0" smtClean="0"/>
              <a:t> 기반의 오픈 자바</a:t>
            </a:r>
            <a:r>
              <a:rPr lang="en-US" altLang="ko-KR" baseline="0" dirty="0" smtClean="0"/>
              <a:t> 8</a:t>
            </a:r>
            <a:r>
              <a:rPr lang="ko-KR" altLang="en-US" baseline="0" dirty="0" smtClean="0"/>
              <a:t>버전을 활용하도록 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참고로 자바는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까지 나와 있으나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현재 가장 안정적인 버전으로 채택하게 되었습니다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미들웨어는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톰켓</a:t>
            </a:r>
            <a:endParaRPr lang="en-US" altLang="ko-KR" baseline="0" dirty="0" smtClean="0"/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NHN(</a:t>
            </a:r>
            <a:r>
              <a:rPr lang="ko-KR" altLang="en-US" dirty="0" err="1" smtClean="0"/>
              <a:t>네이버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참여하여 국내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큐브리드를</a:t>
            </a:r>
            <a:r>
              <a:rPr lang="ko-KR" altLang="en-US" dirty="0" smtClean="0"/>
              <a:t> 활용하도록 하겠습니다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응용프로그램의 프레임워크는 </a:t>
            </a:r>
            <a:r>
              <a:rPr lang="ko-KR" altLang="en-US" dirty="0" err="1" smtClean="0"/>
              <a:t>전자정부프레미워크를</a:t>
            </a:r>
            <a:r>
              <a:rPr lang="ko-KR" altLang="en-US" dirty="0" smtClean="0"/>
              <a:t> 활용하고</a:t>
            </a:r>
            <a:endParaRPr lang="en-US" altLang="ko-KR" dirty="0" smtClean="0"/>
          </a:p>
          <a:p>
            <a:r>
              <a:rPr lang="en-US" altLang="ko-KR" dirty="0" smtClean="0"/>
              <a:t>UI </a:t>
            </a:r>
            <a:r>
              <a:rPr lang="ko-KR" altLang="en-US" dirty="0" smtClean="0"/>
              <a:t>프레임워크는 </a:t>
            </a:r>
            <a:r>
              <a:rPr lang="en-US" altLang="ko-KR" dirty="0" err="1" smtClean="0"/>
              <a:t>Jquery</a:t>
            </a:r>
            <a:r>
              <a:rPr lang="ko-KR" altLang="en-US" dirty="0" smtClean="0"/>
              <a:t>기반의 </a:t>
            </a:r>
            <a:r>
              <a:rPr lang="en-US" altLang="ko-KR" dirty="0" err="1" smtClean="0"/>
              <a:t>KendoUI</a:t>
            </a:r>
            <a:r>
              <a:rPr lang="ko-KR" altLang="en-US" dirty="0" smtClean="0"/>
              <a:t>를 적용하여 목록이나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파일업로드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차트등을</a:t>
            </a:r>
            <a:r>
              <a:rPr lang="ko-KR" altLang="en-US" dirty="0" smtClean="0"/>
              <a:t> 활용하도록 하겠습니다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단위테스트는 </a:t>
            </a:r>
            <a:r>
              <a:rPr lang="en-US" altLang="ko-KR" dirty="0" err="1" smtClean="0"/>
              <a:t>TestCase</a:t>
            </a:r>
            <a:r>
              <a:rPr lang="ko-KR" altLang="en-US" dirty="0" smtClean="0"/>
              <a:t>방법론</a:t>
            </a:r>
            <a:r>
              <a:rPr lang="ko-KR" altLang="en-US" baseline="0" dirty="0" smtClean="0"/>
              <a:t> 적용하여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JUnit</a:t>
            </a:r>
            <a:r>
              <a:rPr lang="ko-KR" altLang="en-US" dirty="0" smtClean="0"/>
              <a:t>를 활용하여 개발자가 구현한 기능별로 테스트 및 성능을 검증하고 성능 </a:t>
            </a:r>
            <a:r>
              <a:rPr lang="ko-KR" altLang="en-US" dirty="0" err="1" smtClean="0"/>
              <a:t>결과서를</a:t>
            </a:r>
            <a:r>
              <a:rPr lang="ko-KR" altLang="en-US" dirty="0" smtClean="0"/>
              <a:t> 제공하도록 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71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소프트웨어 개발방안입니다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신규로 구축되어지는 저작권기술 사업관리시스템은 </a:t>
            </a:r>
            <a:r>
              <a:rPr lang="ko-KR" altLang="en-US" dirty="0" err="1" smtClean="0"/>
              <a:t>개발시</a:t>
            </a:r>
            <a:r>
              <a:rPr lang="ko-KR" altLang="en-US" dirty="0" smtClean="0"/>
              <a:t> 모든 통신방식을 </a:t>
            </a:r>
            <a:r>
              <a:rPr lang="ko-KR" altLang="en-US" dirty="0" err="1" smtClean="0"/>
              <a:t>비동기통신방식을</a:t>
            </a:r>
            <a:r>
              <a:rPr lang="ko-KR" altLang="en-US" dirty="0" smtClean="0"/>
              <a:t> 적용하여 </a:t>
            </a:r>
            <a:r>
              <a:rPr lang="ko-KR" altLang="en-US" dirty="0" err="1" smtClean="0"/>
              <a:t>웹어플리케이션</a:t>
            </a:r>
            <a:r>
              <a:rPr lang="ko-KR" altLang="en-US" baseline="0" dirty="0" smtClean="0"/>
              <a:t> 구현해 나가도록 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웹의 가장 큰 단점 중에 하나인 간단한 요청에도 화면이 갱신되거나</a:t>
            </a:r>
            <a:r>
              <a:rPr lang="en-US" altLang="ko-KR" baseline="0" dirty="0" smtClean="0"/>
              <a:t>, </a:t>
            </a:r>
          </a:p>
          <a:p>
            <a:r>
              <a:rPr lang="ko-KR" altLang="en-US" baseline="0" dirty="0" smtClean="0"/>
              <a:t>또는 사용자가 필요로 하는 데이터를 </a:t>
            </a:r>
            <a:r>
              <a:rPr lang="ko-KR" altLang="en-US" baseline="0" dirty="0" err="1" smtClean="0"/>
              <a:t>수신받기</a:t>
            </a:r>
            <a:r>
              <a:rPr lang="ko-KR" altLang="en-US" baseline="0" dirty="0" smtClean="0"/>
              <a:t> 위해서 </a:t>
            </a:r>
            <a:r>
              <a:rPr lang="ko-KR" altLang="en-US" baseline="0" dirty="0" err="1" smtClean="0"/>
              <a:t>자바서블릿엔진이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HTML, </a:t>
            </a:r>
            <a:r>
              <a:rPr lang="ko-KR" altLang="en-US" baseline="0" dirty="0" smtClean="0"/>
              <a:t>이미지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스크립트등을</a:t>
            </a:r>
            <a:r>
              <a:rPr lang="ko-KR" altLang="en-US" baseline="0" dirty="0" smtClean="0"/>
              <a:t> 생성하여 데이터와 함께 전송함으로써 서버에 부화를 주는 단점이 있으며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기술적으로는 화면이 </a:t>
            </a:r>
            <a:r>
              <a:rPr lang="ko-KR" altLang="en-US" baseline="0" dirty="0" err="1" smtClean="0"/>
              <a:t>갱신될때</a:t>
            </a:r>
            <a:r>
              <a:rPr lang="ko-KR" altLang="en-US" baseline="0" dirty="0" smtClean="0"/>
              <a:t> 마다 값을 계속해서 유지해야 하기 위해 불필요한 소스 복잡성으로 인해 운영의 어려움이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투비시스템은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비동기</a:t>
            </a:r>
            <a:r>
              <a:rPr lang="ko-KR" altLang="en-US" baseline="0" dirty="0" smtClean="0"/>
              <a:t> 통신을 통해서 화면을 새로 읽거나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불필요한 파일을 전송하지 않고 사용자 요구 데이터만 브라우저로 전송함으로써 </a:t>
            </a:r>
            <a:endParaRPr lang="en-US" altLang="ko-KR" baseline="0" dirty="0" smtClean="0"/>
          </a:p>
          <a:p>
            <a:r>
              <a:rPr lang="ko-KR" altLang="en-US" baseline="0" dirty="0" smtClean="0"/>
              <a:t>서버의 부화를 줄이고 업무담당자가 쉽고 직관적으로 업무를 수행할 수 있도록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6320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구축방안입니다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저작권기술</a:t>
            </a:r>
            <a:r>
              <a:rPr lang="ko-KR" altLang="en-US" baseline="0" dirty="0" smtClean="0"/>
              <a:t> 개발지원사업은 </a:t>
            </a:r>
            <a:endParaRPr lang="en-US" altLang="ko-KR" baseline="0" dirty="0" smtClean="0"/>
          </a:p>
          <a:p>
            <a:r>
              <a:rPr lang="ko-KR" altLang="en-US" baseline="0" dirty="0" smtClean="0"/>
              <a:t>공고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사업신청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심사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선정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이행점검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조정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집행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사후관리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정산보고 외 실적통계 등으로 나눌 수 있습니다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2017</a:t>
            </a:r>
            <a:r>
              <a:rPr lang="ko-KR" altLang="en-US" dirty="0" smtClean="0"/>
              <a:t>년도 </a:t>
            </a:r>
            <a:r>
              <a:rPr lang="en-US" altLang="ko-KR" dirty="0" smtClean="0"/>
              <a:t>R&amp;D</a:t>
            </a:r>
            <a:r>
              <a:rPr lang="ko-KR" altLang="en-US" dirty="0" smtClean="0"/>
              <a:t>사업관리시스템 구축전략 수립보고서에 의하면</a:t>
            </a:r>
            <a:endParaRPr lang="en-US" altLang="ko-KR" dirty="0" smtClean="0"/>
          </a:p>
          <a:p>
            <a:r>
              <a:rPr lang="ko-KR" altLang="en-US" dirty="0" smtClean="0"/>
              <a:t>자유공모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수요조사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지정공모과제등</a:t>
            </a:r>
            <a:r>
              <a:rPr lang="ko-KR" altLang="en-US" dirty="0" smtClean="0"/>
              <a:t> 업무관리절차가 상이하여 시스템으로 구축하기 위해서는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관리지침서와 위원회 요구사항분석을 통해 프로세스 분류체계를 표준화하고 정립하여 과제별 업무관리절차가 </a:t>
            </a:r>
            <a:r>
              <a:rPr lang="ko-KR" altLang="en-US" dirty="0" err="1" smtClean="0"/>
              <a:t>원스톱으로</a:t>
            </a:r>
            <a:r>
              <a:rPr lang="ko-KR" altLang="en-US" dirty="0" smtClean="0"/>
              <a:t> 이루어 질 수 있도록 </a:t>
            </a:r>
            <a:endParaRPr lang="en-US" altLang="ko-KR" dirty="0" smtClean="0"/>
          </a:p>
          <a:p>
            <a:r>
              <a:rPr lang="ko-KR" altLang="en-US" dirty="0" smtClean="0"/>
              <a:t>설계 및 개발을 진행하도록 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8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 사업의 사업 기간은 </a:t>
            </a:r>
            <a:r>
              <a:rPr lang="en-US" altLang="ko-KR" dirty="0" smtClean="0"/>
              <a:t>5</a:t>
            </a:r>
            <a:r>
              <a:rPr lang="ko-KR" altLang="en-US" smtClean="0"/>
              <a:t>월 </a:t>
            </a:r>
            <a:r>
              <a:rPr lang="en-US" altLang="ko-KR" dirty="0" smtClean="0"/>
              <a:t>29</a:t>
            </a:r>
            <a:r>
              <a:rPr lang="ko-KR" altLang="en-US" smtClean="0"/>
              <a:t>일부터 </a:t>
            </a:r>
            <a:r>
              <a:rPr lang="en-US" altLang="ko-KR" dirty="0" smtClean="0"/>
              <a:t>11</a:t>
            </a:r>
            <a:r>
              <a:rPr lang="ko-KR" altLang="en-US" smtClean="0"/>
              <a:t>월 </a:t>
            </a:r>
            <a:r>
              <a:rPr lang="en-US" altLang="ko-KR" dirty="0" smtClean="0"/>
              <a:t>30</a:t>
            </a:r>
            <a:r>
              <a:rPr lang="ko-KR" altLang="en-US" smtClean="0"/>
              <a:t>일까지로 약 </a:t>
            </a:r>
            <a:r>
              <a:rPr lang="en-US" altLang="ko-KR" dirty="0" smtClean="0"/>
              <a:t>6</a:t>
            </a:r>
            <a:r>
              <a:rPr lang="ko-KR" altLang="en-US" smtClean="0"/>
              <a:t>개월간 수행이 되며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총 사업비는 </a:t>
            </a:r>
            <a:r>
              <a:rPr lang="en-US" altLang="ko-KR" dirty="0" smtClean="0"/>
              <a:t>2</a:t>
            </a:r>
            <a:r>
              <a:rPr lang="ko-KR" altLang="en-US" smtClean="0"/>
              <a:t>억</a:t>
            </a:r>
            <a:r>
              <a:rPr lang="en-US" altLang="ko-KR" dirty="0" smtClean="0"/>
              <a:t>6</a:t>
            </a:r>
            <a:r>
              <a:rPr lang="ko-KR" altLang="en-US" smtClean="0"/>
              <a:t>천</a:t>
            </a:r>
            <a:r>
              <a:rPr lang="en-US" altLang="ko-KR" dirty="0" smtClean="0"/>
              <a:t>4</a:t>
            </a:r>
            <a:r>
              <a:rPr lang="ko-KR" altLang="en-US" smtClean="0"/>
              <a:t>백</a:t>
            </a:r>
            <a:r>
              <a:rPr lang="en-US" altLang="ko-KR" dirty="0" smtClean="0"/>
              <a:t>5</a:t>
            </a:r>
            <a:r>
              <a:rPr lang="ko-KR" altLang="en-US" smtClean="0"/>
              <a:t>십만원입니다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defTabSz="882030">
              <a:defRPr/>
            </a:pPr>
            <a:r>
              <a:rPr lang="ko-KR" altLang="en-US" baseline="0" dirty="0" smtClean="0"/>
              <a:t>아래는 </a:t>
            </a:r>
            <a:r>
              <a:rPr lang="ko-KR" altLang="en-US" baseline="0" dirty="0" err="1" smtClean="0"/>
              <a:t>엘에스웨어가</a:t>
            </a:r>
            <a:r>
              <a:rPr lang="ko-KR" altLang="en-US" baseline="0" dirty="0" smtClean="0"/>
              <a:t> 성능평가 사업을 수행해 온 내역입니다</a:t>
            </a:r>
            <a:r>
              <a:rPr lang="en-US" altLang="ko-KR" baseline="0" dirty="0" smtClean="0"/>
              <a:t>.</a:t>
            </a:r>
          </a:p>
          <a:p>
            <a:pPr defTabSz="882030">
              <a:defRPr/>
            </a:pPr>
            <a:r>
              <a:rPr lang="ko-KR" altLang="en-US" baseline="0" dirty="0" smtClean="0"/>
              <a:t>참고하시기 바랍니다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44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목표시스템 구성도 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저작권기술 사업관리시스템은</a:t>
            </a:r>
            <a:endParaRPr lang="en-US" altLang="ko-KR" dirty="0" smtClean="0"/>
          </a:p>
          <a:p>
            <a:r>
              <a:rPr lang="ko-KR" altLang="en-US" dirty="0" smtClean="0"/>
              <a:t>사업공고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신청관리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과제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심사관리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협약</a:t>
            </a:r>
            <a:r>
              <a:rPr lang="en-US" altLang="ko-KR" dirty="0" smtClean="0"/>
              <a:t>/</a:t>
            </a:r>
            <a:r>
              <a:rPr lang="ko-KR" altLang="en-US" dirty="0" smtClean="0"/>
              <a:t>진행관리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보고서관리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평과관리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사후관리</a:t>
            </a:r>
            <a:r>
              <a:rPr lang="ko-KR" altLang="en-US" baseline="0" dirty="0" smtClean="0"/>
              <a:t> 프로세스를 정립하여</a:t>
            </a:r>
            <a:endParaRPr lang="en-US" altLang="ko-KR" baseline="0" dirty="0" smtClean="0"/>
          </a:p>
          <a:p>
            <a:r>
              <a:rPr lang="ko-KR" altLang="en-US" baseline="0" dirty="0" smtClean="0"/>
              <a:t>프로그램을 구성하도록 하겠습니다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또한 통계정보 또는 원천데이터를 엑셀로 다운로드 받을 수 있는 기능을 제공하여 지원정책의사결정 및 성과분석이 가능하도록 하겠습니다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저작권기술 연구과제지원사업 </a:t>
            </a:r>
            <a:r>
              <a:rPr lang="ko-KR" altLang="en-US" baseline="0" dirty="0" err="1" smtClean="0"/>
              <a:t>대민서비스는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한국저작권위원회 홈페이지를 통해</a:t>
            </a:r>
            <a:endParaRPr lang="en-US" altLang="ko-KR" baseline="0" dirty="0" smtClean="0"/>
          </a:p>
          <a:p>
            <a:r>
              <a:rPr lang="ko-KR" altLang="en-US" baseline="0" dirty="0" smtClean="0"/>
              <a:t>종합민원안내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수요조사등록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과제공고조회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신청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신청한 과제정보 조회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협약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변경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보고서 및 </a:t>
            </a:r>
            <a:r>
              <a:rPr lang="ko-KR" altLang="en-US" baseline="0" dirty="0" err="1" smtClean="0"/>
              <a:t>기술료납부계획서등</a:t>
            </a:r>
            <a:r>
              <a:rPr lang="ko-KR" altLang="en-US" baseline="0" dirty="0" smtClean="0"/>
              <a:t> 기능을 </a:t>
            </a:r>
            <a:r>
              <a:rPr lang="ko-KR" altLang="en-US" baseline="0" dirty="0" err="1" smtClean="0"/>
              <a:t>제공하도록하겠습니다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331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저작권기술 사업관리 시스템 운영관리 요건 부분입니다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현재의 저작권기술팀 업무는 기획업무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성과관리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실용화 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성능평가 등 다양한 업무로 분류되어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이러한 업무별로 권한 설정 기능을 제공하여 담당자 별 명확한 업무 처리가 될 수 있도록 시스템을 구현하겠습니다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94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 데이터 관리 부분입니다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저작권기술 관련 과제는 </a:t>
            </a:r>
            <a:r>
              <a:rPr lang="en-US" altLang="ko-KR" dirty="0" smtClean="0"/>
              <a:t>2011</a:t>
            </a:r>
            <a:r>
              <a:rPr lang="ko-KR" altLang="en-US" dirty="0" smtClean="0"/>
              <a:t>년도에서부터 수행이 되어져 왔습니다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기존 데이터의 경우 오프라인으로만 존재하는 자료도 있고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디지털 자료도 존재하는데요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이러한 기존 자료에 대한 취합 및 정리를 통하여 본 시스템에 등록이 될 수 있도록 본 사업 기간 동안 지원 요원을 진주에 상주하여 지원하도록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541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저작권기술 연구과제지원사업 </a:t>
            </a:r>
            <a:r>
              <a:rPr lang="ko-KR" altLang="en-US" baseline="0" dirty="0" err="1" smtClean="0"/>
              <a:t>대민서비스는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한국저작권위원회 홈페이지의 </a:t>
            </a:r>
            <a:r>
              <a:rPr lang="ko-KR" altLang="en-US" baseline="0" dirty="0" err="1" smtClean="0"/>
              <a:t>업무포털에</a:t>
            </a:r>
            <a:r>
              <a:rPr lang="ko-KR" altLang="en-US" baseline="0" dirty="0" smtClean="0"/>
              <a:t> 새롭게 메뉴를 추가하여 </a:t>
            </a: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R&amp;D</a:t>
            </a:r>
            <a:r>
              <a:rPr lang="ko-KR" altLang="en-US" baseline="0" dirty="0" smtClean="0"/>
              <a:t>지원사업민원안내 </a:t>
            </a:r>
            <a:r>
              <a:rPr lang="en-US" altLang="ko-KR" baseline="0" dirty="0" smtClean="0"/>
              <a:t>&gt; </a:t>
            </a:r>
            <a:r>
              <a:rPr lang="ko-KR" altLang="en-US" baseline="0" dirty="0" smtClean="0"/>
              <a:t>과제접수 </a:t>
            </a:r>
            <a:r>
              <a:rPr lang="en-US" altLang="ko-KR" baseline="0" dirty="0" smtClean="0"/>
              <a:t>&gt; </a:t>
            </a:r>
            <a:r>
              <a:rPr lang="ko-KR" altLang="en-US" baseline="0" dirty="0" smtClean="0"/>
              <a:t>평가결과확인 </a:t>
            </a:r>
            <a:r>
              <a:rPr lang="en-US" altLang="ko-KR" baseline="0" dirty="0" smtClean="0"/>
              <a:t>&gt; </a:t>
            </a:r>
            <a:r>
              <a:rPr lang="ko-KR" altLang="en-US" baseline="0" dirty="0" smtClean="0"/>
              <a:t>협약 </a:t>
            </a:r>
            <a:r>
              <a:rPr lang="en-US" altLang="ko-KR" baseline="0" dirty="0" smtClean="0"/>
              <a:t>&gt; </a:t>
            </a:r>
            <a:r>
              <a:rPr lang="ko-KR" altLang="en-US" baseline="0" dirty="0" smtClean="0"/>
              <a:t>수행 </a:t>
            </a:r>
            <a:r>
              <a:rPr lang="en-US" altLang="ko-KR" baseline="0" dirty="0" smtClean="0"/>
              <a:t>&gt; </a:t>
            </a:r>
            <a:r>
              <a:rPr lang="ko-KR" altLang="en-US" baseline="0" dirty="0" smtClean="0"/>
              <a:t>사후 등 연구과제에 대한 신청부터 사후까지 기능을 제공하도록 하겠습니다</a:t>
            </a:r>
            <a:r>
              <a:rPr lang="en-US" altLang="ko-KR" baseline="0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그런데 이 부분에 있어서 위원회홈페이지에 변경사항이 많을 것으로 예상이 되어 홈페이지 운영담당자와 많은 협의가 필요한 부분입니다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분석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설계기간 동안 홈페이지 운영담당자와 협의를 통해 적용방안을 수립하여 구현해 나가도록 하겠습니다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2901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정부산하공공기관 기록물관리 지침사항의 내용을 검토하고 국가기록원 담당자와 통화를 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결과를 </a:t>
            </a:r>
            <a:r>
              <a:rPr lang="ko-KR" altLang="en-US" dirty="0" err="1" smtClean="0"/>
              <a:t>말씀드리면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정부기관의 기록물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회의록 및 기타관련 산출물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대해서는 </a:t>
            </a:r>
            <a:r>
              <a:rPr lang="ko-KR" altLang="en-US" dirty="0" err="1" smtClean="0"/>
              <a:t>온나라시스템을</a:t>
            </a:r>
            <a:r>
              <a:rPr lang="ko-KR" altLang="en-US" dirty="0" smtClean="0"/>
              <a:t> 통해 문서를 관리하고 있으며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정부산하공공기관은 전자문서관리시스템을 기관별로 구축하여</a:t>
            </a:r>
            <a:r>
              <a:rPr lang="ko-KR" altLang="en-US" baseline="0" dirty="0" smtClean="0"/>
              <a:t> 관리하고 산출물 데이터를 정부기관 문서 표준화를 준수하여</a:t>
            </a:r>
            <a:endParaRPr lang="en-US" altLang="ko-KR" baseline="0" dirty="0" smtClean="0"/>
          </a:p>
          <a:p>
            <a:r>
              <a:rPr lang="ko-KR" altLang="en-US" dirty="0" smtClean="0"/>
              <a:t>관리 함으로서 정부기관과 연계 시 문제가 발생하지 않도록 </a:t>
            </a:r>
            <a:r>
              <a:rPr lang="ko-KR" altLang="en-US" dirty="0" err="1" smtClean="0"/>
              <a:t>하는게</a:t>
            </a:r>
            <a:r>
              <a:rPr lang="ko-KR" altLang="en-US" dirty="0" smtClean="0"/>
              <a:t> 목적입니다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부분에 있어서는 좀더 검토를 통해 준수사항이 있으면 해당 부분을 준수하여 진행하도록 하겠습니다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ko-KR" altLang="en-US" dirty="0" err="1" smtClean="0"/>
              <a:t>보안이슈등으로</a:t>
            </a:r>
            <a:r>
              <a:rPr lang="ko-KR" altLang="en-US" dirty="0" smtClean="0"/>
              <a:t> 인해</a:t>
            </a:r>
            <a:endParaRPr lang="en-US" altLang="ko-KR" dirty="0" smtClean="0"/>
          </a:p>
          <a:p>
            <a:r>
              <a:rPr lang="ko-KR" altLang="en-US" dirty="0" smtClean="0"/>
              <a:t>인터넷진흥원에서 외부 </a:t>
            </a:r>
            <a:r>
              <a:rPr lang="ko-KR" altLang="en-US" dirty="0" err="1" smtClean="0"/>
              <a:t>스크립</a:t>
            </a:r>
            <a:r>
              <a:rPr lang="ko-KR" altLang="en-US" dirty="0" smtClean="0"/>
              <a:t> 공격</a:t>
            </a:r>
            <a:r>
              <a:rPr lang="en-US" altLang="ko-KR" dirty="0" smtClean="0"/>
              <a:t>(SQL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경로조작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크로스사이트스크립트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운영체제명령어삽입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관련하여 개발보안가이드 및 </a:t>
            </a:r>
            <a:r>
              <a:rPr lang="ko-KR" altLang="en-US" dirty="0" err="1" smtClean="0"/>
              <a:t>시큐어코딩</a:t>
            </a:r>
            <a:r>
              <a:rPr lang="ko-KR" altLang="en-US" dirty="0" smtClean="0"/>
              <a:t> 가이드를 제공하고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부분에 있어서는 다양한 공공프로젝트 경험을 토대로 준수하여 진행하도록 하겠습니다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또한 사업관리 시스템은 개인정보를 많이 포함하고 있어 원래는 주민등록번호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계좌번호 기타</a:t>
            </a:r>
            <a:r>
              <a:rPr lang="ko-KR" altLang="en-US" baseline="0" dirty="0" smtClean="0"/>
              <a:t> 등등 중요한 정보는 </a:t>
            </a:r>
            <a:endParaRPr lang="en-US" altLang="ko-KR" baseline="0" dirty="0" smtClean="0"/>
          </a:p>
          <a:p>
            <a:r>
              <a:rPr lang="ko-KR" altLang="en-US" baseline="0" dirty="0" smtClean="0"/>
              <a:t>단 방향 암호화를 통해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 저장하도록 되어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업무특성상 개인정보가 노출이 되어져야 하는 부분에 있어서는 불가피하게 </a:t>
            </a:r>
            <a:r>
              <a:rPr lang="ko-KR" altLang="en-US" baseline="0" dirty="0" err="1" smtClean="0"/>
              <a:t>암복화가</a:t>
            </a:r>
            <a:r>
              <a:rPr lang="ko-KR" altLang="en-US" baseline="0" dirty="0" smtClean="0"/>
              <a:t> 가능한 알고리즘을 적용하여</a:t>
            </a:r>
            <a:endParaRPr lang="en-US" altLang="ko-KR" baseline="0" dirty="0" smtClean="0"/>
          </a:p>
          <a:p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 저장해야 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부분은 경찰청이나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다른 정부 기관에서도 업무특성이 있는 경우 가능했습니다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담당자가 업무상 확인이 필요한 개인정보는 </a:t>
            </a:r>
            <a:r>
              <a:rPr lang="ko-KR" altLang="en-US" baseline="0" dirty="0" err="1" smtClean="0"/>
              <a:t>복화화가</a:t>
            </a:r>
            <a:r>
              <a:rPr lang="ko-KR" altLang="en-US" baseline="0" dirty="0" smtClean="0"/>
              <a:t> 가능한 알고리즘을 적용하여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 저장하고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노출이 필요하지 않은 </a:t>
            </a:r>
            <a:r>
              <a:rPr lang="ko-KR" altLang="en-US" baseline="0" dirty="0" err="1" smtClean="0"/>
              <a:t>데어터는</a:t>
            </a:r>
            <a:r>
              <a:rPr lang="ko-KR" altLang="en-US" baseline="0" dirty="0" smtClean="0"/>
              <a:t>  단 방향 암호화 알고리즘을 적용하도록</a:t>
            </a:r>
            <a:endParaRPr lang="en-US" altLang="ko-KR" baseline="0" dirty="0" smtClean="0"/>
          </a:p>
          <a:p>
            <a:r>
              <a:rPr lang="ko-KR" altLang="en-US" baseline="0" dirty="0" smtClean="0"/>
              <a:t>하겠습니다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9405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저작권기술 사업관리시스템의 구축일정입니다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분석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</a:t>
            </a:r>
            <a:r>
              <a:rPr lang="en-US" altLang="ko-KR" dirty="0" smtClean="0"/>
              <a:t>3,5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안정화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개월로 체계적인 일정을 수립하여 사업수행을 진행해 나가도록 하겠습니다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이번 저작권기술 사업관리시스템은 기간대비 개발 부분의 다수 이슈가 존재합니다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예를 들어 개발 범위와 기존데이터 이관 특히 </a:t>
            </a:r>
            <a:r>
              <a:rPr lang="ko-KR" altLang="en-US" dirty="0" err="1" smtClean="0"/>
              <a:t>연차별로</a:t>
            </a:r>
            <a:r>
              <a:rPr lang="ko-KR" altLang="en-US" dirty="0" smtClean="0"/>
              <a:t> 진행되어지는 과제나 표준화되어 있지 않은 서식에 대해 </a:t>
            </a:r>
            <a:r>
              <a:rPr lang="ko-KR" altLang="en-US" dirty="0" err="1" smtClean="0"/>
              <a:t>어떤식으로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디지털라이징을</a:t>
            </a:r>
            <a:r>
              <a:rPr lang="ko-KR" altLang="en-US" dirty="0" smtClean="0"/>
              <a:t> 통해 데이터화 것인지에 대한 기타 등등 다양한 이슈들이 존재하여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사업초기</a:t>
            </a:r>
            <a:r>
              <a:rPr lang="ko-KR" altLang="en-US" baseline="0" dirty="0" smtClean="0"/>
              <a:t> 담당자와 협의를 통해 사업범위를 지정을 하고 </a:t>
            </a:r>
            <a:r>
              <a:rPr lang="en-US" altLang="ko-KR" dirty="0" smtClean="0"/>
              <a:t>WBS</a:t>
            </a:r>
            <a:r>
              <a:rPr lang="ko-KR" altLang="en-US" dirty="0" smtClean="0"/>
              <a:t>를 통해 다시 정확한 일정일 재 수립하여 사업이 성공적으로 수행될 수 있도록 하겠습니다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1602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사업 수행 부문입니다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1479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사업 일정에 있어서는 유형별 명확한 일정 관리를 세우고</a:t>
            </a:r>
            <a:r>
              <a:rPr lang="en-US" altLang="ko-KR" dirty="0" smtClean="0"/>
              <a:t>, </a:t>
            </a:r>
            <a:r>
              <a:rPr lang="ko-KR" altLang="en-US" smtClean="0"/>
              <a:t>지속적인 일정 모니터링을 통하여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기간 내에 완료함으로써 성공적인 사업이 될 수 있도록 하겠습니다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7727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추진 조직 및 업무 분장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전체 </a:t>
            </a:r>
            <a:r>
              <a:rPr lang="en-US" altLang="ko-KR" dirty="0" smtClean="0"/>
              <a:t>12</a:t>
            </a:r>
            <a:r>
              <a:rPr lang="ko-KR" altLang="en-US" smtClean="0"/>
              <a:t>명의 인원으로 총 </a:t>
            </a:r>
            <a:r>
              <a:rPr lang="en-US" altLang="ko-KR" dirty="0" smtClean="0"/>
              <a:t>38M/M</a:t>
            </a:r>
            <a:r>
              <a:rPr lang="ko-KR" altLang="en-US" smtClean="0"/>
              <a:t>이 소요될 예정이며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성능평가 시스템 개선 부분은 </a:t>
            </a:r>
            <a:r>
              <a:rPr lang="ko-KR" altLang="en-US" dirty="0" err="1" smtClean="0"/>
              <a:t>엘에스웨어가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저작권관리 사업관리 시스템 부분은 </a:t>
            </a:r>
            <a:r>
              <a:rPr lang="ko-KR" altLang="en-US" dirty="0" err="1" smtClean="0"/>
              <a:t>굿씽크가</a:t>
            </a:r>
            <a:r>
              <a:rPr lang="ko-KR" altLang="en-US" dirty="0" smtClean="0"/>
              <a:t> 전담을 하여 업무를 수행해 나갈 것이며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기타 지원으로는 운영지원업무</a:t>
            </a:r>
            <a:r>
              <a:rPr lang="en-US" altLang="ko-KR" dirty="0" smtClean="0"/>
              <a:t>1</a:t>
            </a:r>
            <a:r>
              <a:rPr lang="ko-KR" altLang="en-US" smtClean="0"/>
              <a:t>인</a:t>
            </a:r>
            <a:r>
              <a:rPr lang="en-US" altLang="ko-KR" dirty="0" smtClean="0"/>
              <a:t>, </a:t>
            </a:r>
            <a:r>
              <a:rPr lang="ko-KR" altLang="en-US" smtClean="0"/>
              <a:t>자료정리업무</a:t>
            </a:r>
            <a:r>
              <a:rPr lang="en-US" altLang="ko-KR" dirty="0" smtClean="0"/>
              <a:t>1</a:t>
            </a:r>
            <a:r>
              <a:rPr lang="ko-KR" altLang="en-US" smtClean="0"/>
              <a:t>인</a:t>
            </a:r>
            <a:r>
              <a:rPr lang="ko-KR" altLang="en-US" baseline="0" smtClean="0"/>
              <a:t> 총 </a:t>
            </a:r>
            <a:r>
              <a:rPr lang="en-US" altLang="ko-KR" baseline="0" dirty="0" smtClean="0"/>
              <a:t>2</a:t>
            </a:r>
            <a:r>
              <a:rPr lang="ko-KR" altLang="en-US" baseline="0" smtClean="0"/>
              <a:t>명이 진주에 상주하여 지원을 하게 되며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추가로 </a:t>
            </a:r>
            <a:r>
              <a:rPr lang="ko-KR" altLang="en-US" baseline="0" dirty="0" err="1" smtClean="0"/>
              <a:t>데이타셋</a:t>
            </a:r>
            <a:r>
              <a:rPr lang="ko-KR" altLang="en-US" baseline="0" dirty="0" smtClean="0"/>
              <a:t> 구축인원 </a:t>
            </a:r>
            <a:r>
              <a:rPr lang="en-US" altLang="ko-KR" baseline="0" dirty="0" smtClean="0"/>
              <a:t>1</a:t>
            </a:r>
            <a:r>
              <a:rPr lang="ko-KR" altLang="en-US" baseline="0" smtClean="0"/>
              <a:t>인이 예정되어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107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기타 수행 업무 부분입니다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본 사업을 위해 사업착수시점과 사업종료시점에 </a:t>
            </a:r>
            <a:r>
              <a:rPr lang="en-US" altLang="ko-KR" dirty="0" smtClean="0"/>
              <a:t>NIPA</a:t>
            </a:r>
            <a:r>
              <a:rPr lang="ko-KR" altLang="en-US" smtClean="0"/>
              <a:t>의 소프트웨어 사업 정보 저장소에 </a:t>
            </a:r>
            <a:r>
              <a:rPr lang="en-US" altLang="ko-KR" dirty="0" smtClean="0"/>
              <a:t>Function Point </a:t>
            </a:r>
            <a:r>
              <a:rPr lang="ko-KR" altLang="en-US" smtClean="0"/>
              <a:t>를 등록하도록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</a:t>
            </a:r>
            <a:r>
              <a:rPr lang="en-US" altLang="ko-KR" dirty="0" smtClean="0"/>
              <a:t>, </a:t>
            </a:r>
            <a:r>
              <a:rPr lang="ko-KR" altLang="en-US" smtClean="0"/>
              <a:t>사업중 발생되는 모든 산출물에 대해서는 정보화 사업 관리 시스템에 등록하여 관리 될 수 있도록 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기존 운영서버들이 </a:t>
            </a:r>
            <a:r>
              <a:rPr lang="en-US" altLang="ko-KR" dirty="0" err="1" smtClean="0"/>
              <a:t>Redhat</a:t>
            </a:r>
            <a:r>
              <a:rPr lang="ko-KR" altLang="en-US" smtClean="0"/>
              <a:t>을 사용중에 있는데요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유지보수 비용 등의 문제가 매년 발생하는 관계로</a:t>
            </a:r>
            <a:r>
              <a:rPr lang="en-US" altLang="ko-KR" dirty="0" smtClean="0"/>
              <a:t>, </a:t>
            </a:r>
            <a:r>
              <a:rPr lang="ko-KR" altLang="en-US" smtClean="0"/>
              <a:t>오픈소스 기반의 </a:t>
            </a:r>
            <a:r>
              <a:rPr lang="en-US" altLang="ko-KR" dirty="0" smtClean="0"/>
              <a:t>CentOS</a:t>
            </a:r>
            <a:r>
              <a:rPr lang="ko-KR" altLang="en-US" smtClean="0"/>
              <a:t>로 전환을 지원하도록 하겠습니다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마지막으로</a:t>
            </a:r>
            <a:r>
              <a:rPr lang="en-US" altLang="ko-KR" dirty="0" smtClean="0"/>
              <a:t>, </a:t>
            </a:r>
            <a:r>
              <a:rPr lang="ko-KR" altLang="en-US" smtClean="0"/>
              <a:t>사업 종료 후 </a:t>
            </a:r>
            <a:r>
              <a:rPr lang="en-US" altLang="ko-KR" dirty="0" smtClean="0"/>
              <a:t>1</a:t>
            </a:r>
            <a:r>
              <a:rPr lang="ko-KR" altLang="en-US" smtClean="0"/>
              <a:t>개월 이내에 저작권위원회의 임치시스템에 개발 소스를 임치하도록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81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 사업은 크게 </a:t>
            </a:r>
            <a:endParaRPr lang="en-US" altLang="ko-KR" dirty="0" smtClean="0"/>
          </a:p>
          <a:p>
            <a:pPr marL="165381" indent="-165381">
              <a:buFontTx/>
              <a:buChar char="-"/>
            </a:pPr>
            <a:r>
              <a:rPr lang="ko-KR" altLang="en-US" dirty="0" smtClean="0"/>
              <a:t>기존 시스템에 대한 기능개선</a:t>
            </a:r>
            <a:endParaRPr lang="en-US" altLang="ko-KR" dirty="0" smtClean="0"/>
          </a:p>
          <a:p>
            <a:pPr marL="165381" indent="-165381">
              <a:buFontTx/>
              <a:buChar char="-"/>
            </a:pPr>
            <a:r>
              <a:rPr lang="ko-KR" altLang="en-US" dirty="0" smtClean="0"/>
              <a:t>저작권기술 사업관리 시스템 신규 구축</a:t>
            </a:r>
            <a:endParaRPr lang="en-US" altLang="ko-KR" dirty="0" smtClean="0"/>
          </a:p>
          <a:p>
            <a:pPr marL="165381" indent="-165381">
              <a:buFontTx/>
              <a:buChar char="-"/>
            </a:pPr>
            <a:r>
              <a:rPr lang="ko-KR" altLang="en-US" dirty="0" smtClean="0"/>
              <a:t>저작권기술 성능평가를 위한 신규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추가 구축</a:t>
            </a:r>
            <a:endParaRPr lang="en-US" altLang="ko-KR" dirty="0" smtClean="0"/>
          </a:p>
          <a:p>
            <a:pPr marL="165381" indent="-165381">
              <a:buFontTx/>
              <a:buChar char="-"/>
            </a:pPr>
            <a:r>
              <a:rPr lang="ko-KR" altLang="en-US" dirty="0" smtClean="0"/>
              <a:t>성능평가 등 시스템 운영 지원</a:t>
            </a:r>
            <a:endParaRPr lang="en-US" altLang="ko-KR" dirty="0" smtClean="0"/>
          </a:p>
          <a:p>
            <a:r>
              <a:rPr lang="ko-KR" altLang="en-US" dirty="0" smtClean="0"/>
              <a:t>의 총 </a:t>
            </a:r>
            <a:r>
              <a:rPr lang="en-US" altLang="ko-KR" dirty="0" smtClean="0"/>
              <a:t>4</a:t>
            </a:r>
            <a:r>
              <a:rPr lang="ko-KR" altLang="en-US" smtClean="0"/>
              <a:t>개의 분야로 나뉘어져 있으며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상세한 내용은 뒤에서 자시 설명 드리도록 하겠습니다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5376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추가지원사항입니다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최근의 모든 개발 시스템은 소스코드에 대한 취약점 점검을 수행해야 하는데요</a:t>
            </a:r>
            <a:r>
              <a:rPr lang="en-US" altLang="ko-KR" dirty="0" smtClean="0"/>
              <a:t>~</a:t>
            </a:r>
          </a:p>
          <a:p>
            <a:r>
              <a:rPr lang="ko-KR" altLang="en-US" dirty="0" smtClean="0"/>
              <a:t>이를 위해 라이선스를 상용 소스코드 취약점 </a:t>
            </a:r>
            <a:r>
              <a:rPr lang="ko-KR" altLang="en-US" dirty="0" err="1" smtClean="0"/>
              <a:t>점검툴인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트리니티소프트의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코드레이라는</a:t>
            </a:r>
            <a:r>
              <a:rPr lang="ko-KR" altLang="en-US" dirty="0" smtClean="0"/>
              <a:t> 제품을 통해 소스코드에 대한 취약점 점검을 수행하고 조치하도록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smtClean="0"/>
              <a:t>서버에 대한 취약점도 중요한 부분이기에</a:t>
            </a:r>
            <a:endParaRPr lang="en-US" altLang="ko-KR" dirty="0" smtClean="0"/>
          </a:p>
          <a:p>
            <a:r>
              <a:rPr lang="ko-KR" altLang="en-US" dirty="0" err="1" smtClean="0"/>
              <a:t>엘에스웨어의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씨큐엠에스라는</a:t>
            </a:r>
            <a:r>
              <a:rPr lang="ko-KR" altLang="en-US" dirty="0" smtClean="0"/>
              <a:t> 서버 취약점 점검 도구를 통해 서버의 취약점을 무상으로 점검하고 문제점에 대해서는 </a:t>
            </a:r>
            <a:r>
              <a:rPr lang="ko-KR" altLang="en-US" dirty="0" err="1" smtClean="0"/>
              <a:t>조취를</a:t>
            </a:r>
            <a:r>
              <a:rPr lang="ko-KR" altLang="en-US" dirty="0" smtClean="0"/>
              <a:t> 취하여 안전한 시스템 운영 환경을 구축하여 서비스 될 수 있도록 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참고로 </a:t>
            </a:r>
            <a:r>
              <a:rPr lang="ko-KR" altLang="en-US" dirty="0" err="1" smtClean="0"/>
              <a:t>코드레이나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씨큐엠에스모두 국정원 </a:t>
            </a:r>
            <a:r>
              <a:rPr lang="en-US" altLang="ko-KR" baseline="0" dirty="0" smtClean="0"/>
              <a:t>CC</a:t>
            </a:r>
            <a:r>
              <a:rPr lang="ko-KR" altLang="en-US" baseline="0" smtClean="0"/>
              <a:t>인증을 통과한 제품입니다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533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본 컨소시엄은 본 사업에서 요구하는 업무에 대한 충분한 경험 및 관련 분야에 대한 명확한 지식을 보유 하고 있다고 자신하는 바입니다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본 사업의 성공을 위하여 모든 역량을 다 하도록 하겠습니다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25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사업수행 전략입니다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defTabSz="882030">
              <a:defRPr/>
            </a:pPr>
            <a:r>
              <a:rPr lang="ko-KR" altLang="en-US" baseline="0" dirty="0" smtClean="0"/>
              <a:t>주관사인 주식회사 </a:t>
            </a:r>
            <a:r>
              <a:rPr lang="ko-KR" altLang="en-US" baseline="0" dirty="0" err="1" smtClean="0"/>
              <a:t>굿씽크는</a:t>
            </a:r>
            <a:r>
              <a:rPr lang="ko-KR" altLang="en-US" baseline="0" dirty="0" smtClean="0"/>
              <a:t> 전문 </a:t>
            </a:r>
            <a:r>
              <a:rPr lang="en-US" altLang="ko-KR" baseline="0" dirty="0" smtClean="0"/>
              <a:t>SI </a:t>
            </a:r>
            <a:r>
              <a:rPr lang="ko-KR" altLang="en-US" baseline="0" smtClean="0"/>
              <a:t>업체로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본 </a:t>
            </a:r>
            <a:r>
              <a:rPr lang="en-US" altLang="ko-KR" baseline="0" dirty="0" smtClean="0"/>
              <a:t>PM</a:t>
            </a:r>
            <a:r>
              <a:rPr lang="ko-KR" altLang="en-US" baseline="0" smtClean="0"/>
              <a:t>의 경우 금번 신규 구축해야 하는 사업관리시스템에 대한 경험을 다수 보유 하고 있으며</a:t>
            </a:r>
            <a:r>
              <a:rPr lang="en-US" altLang="ko-KR" baseline="0" dirty="0" smtClean="0"/>
              <a:t>,</a:t>
            </a:r>
            <a:endParaRPr lang="ko-KR" altLang="en-US" dirty="0" smtClean="0"/>
          </a:p>
          <a:p>
            <a:r>
              <a:rPr lang="ko-KR" altLang="en-US" dirty="0" smtClean="0"/>
              <a:t>참여 기관인 </a:t>
            </a:r>
            <a:r>
              <a:rPr lang="ko-KR" altLang="en-US" dirty="0" err="1" smtClean="0"/>
              <a:t>엘에스웨어는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2010</a:t>
            </a:r>
            <a:r>
              <a:rPr lang="ko-KR" altLang="en-US" smtClean="0"/>
              <a:t>년부터 </a:t>
            </a:r>
            <a:r>
              <a:rPr lang="en-US" altLang="ko-KR" dirty="0" smtClean="0"/>
              <a:t>2017</a:t>
            </a:r>
            <a:r>
              <a:rPr lang="ko-KR" altLang="en-US" smtClean="0"/>
              <a:t>년 작년까지 저작권기술 성능평가 관련 업무를 지속해 오고</a:t>
            </a:r>
            <a:r>
              <a:rPr lang="ko-KR" altLang="en-US" baseline="0" smtClean="0"/>
              <a:t> 있는 업체로</a:t>
            </a:r>
            <a:endParaRPr lang="en-US" altLang="ko-KR" baseline="0" dirty="0" smtClean="0"/>
          </a:p>
          <a:p>
            <a:r>
              <a:rPr lang="ko-KR" altLang="en-US" baseline="0" dirty="0" smtClean="0"/>
              <a:t>누구보다도 저작권기술 특히 성능평가 관련 업무에 대해서는 가장 명확히 이해하고 있는 업체입니다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두 컨소시엄 업체의 경험과 기술력을 토대로 요구사항에 대한 명확한 분석 및 안정적인 시스템 개발을 수행하도록 하겠습니다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8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전체 구성도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1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목표시스템 구성도입니다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저작권위원회 기술적인 조치 시스템은 여러 이해 관계자들 및 시스템들과</a:t>
            </a:r>
            <a:r>
              <a:rPr lang="ko-KR" altLang="en-US" baseline="0" dirty="0" smtClean="0"/>
              <a:t> 연관되어져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본 과업에서는 화면상의 빨간색 박스 부분이 기능 개선이 필요하거나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신규로 구축되는 부분이 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각각에 대한 상세한 사항은 뒤에서 다시 말씀 드리도록 하겠습니다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62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 사업에서 운영되는 시스템에 대한 전체 하드웨어 구성도가 되겠습니다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부분에 대한 자세한 설명은 생략하도록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979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다음으로는 성능평가 시스템 기능 개선 부문입니다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부분은 신창권 상무가 소개를 하도록 하겠습니다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B155B-61EA-4AD8-8042-C04A0DCD113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2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7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9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6F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en-US" smtClean="0"/>
          </a:p>
        </p:txBody>
      </p:sp>
      <p:pic>
        <p:nvPicPr>
          <p:cNvPr id="14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7" b="1482"/>
          <a:stretch>
            <a:fillRect/>
          </a:stretch>
        </p:blipFill>
        <p:spPr bwMode="auto">
          <a:xfrm>
            <a:off x="0" y="0"/>
            <a:ext cx="6729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바른고딕" panose="020B0603020101020101" pitchFamily="50" charset="-127"/>
              </a:defRPr>
            </a:lvl1pPr>
          </a:lstStyle>
          <a:p>
            <a:fld id="{C764DE79-268F-4C1A-8933-263129D2AF90}" type="datetimeFigureOut">
              <a:rPr lang="en-US" smtClean="0"/>
              <a:pPr/>
              <a:t>9/10/2018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바른고딕" panose="020B060302010102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바른고딕" panose="020B060302010102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91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2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212606"/>
            <a:ext cx="8828080" cy="4240582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61933" y="1555448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한쪽 모서리가 잘린 사각형 15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8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0347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3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434204"/>
            <a:ext cx="8828080" cy="4018983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61933" y="1555448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en-US" altLang="ko-KR" dirty="0" smtClean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한쪽 모서리가 잘린 사각형 21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5689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1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41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61933" y="1555448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한쪽 모서리가 잘린 사각형 15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7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9808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490780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728052"/>
            <a:ext cx="8064500" cy="47672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526756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76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490780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728052"/>
            <a:ext cx="8064500" cy="47672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526756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41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332286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569558"/>
            <a:ext cx="8064500" cy="492576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368262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358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3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470766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708040"/>
            <a:ext cx="8064500" cy="478728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506741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995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4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609245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704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846515"/>
            <a:ext cx="8064500" cy="464880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645219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339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5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721346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958618"/>
            <a:ext cx="8064500" cy="453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757321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879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300307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537578"/>
            <a:ext cx="8064500" cy="495773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336283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8902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1218" r="1894" b="1427"/>
          <a:stretch>
            <a:fillRect/>
          </a:stretch>
        </p:blipFill>
        <p:spPr bwMode="auto">
          <a:xfrm>
            <a:off x="241300" y="0"/>
            <a:ext cx="8902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543" y="6528039"/>
            <a:ext cx="599592" cy="298800"/>
          </a:xfrm>
          <a:prstGeom prst="rect">
            <a:avLst/>
          </a:prstGeom>
        </p:spPr>
      </p:pic>
      <p:pic>
        <p:nvPicPr>
          <p:cNvPr id="10" name="그림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247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284"/>
          <p:cNvSpPr txBox="1">
            <a:spLocks noChangeArrowheads="1"/>
          </p:cNvSpPr>
          <p:nvPr userDrawn="1"/>
        </p:nvSpPr>
        <p:spPr bwMode="auto">
          <a:xfrm>
            <a:off x="3162302" y="6600988"/>
            <a:ext cx="28236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fld id="{6D025DA5-BBB3-4D79-862D-181A20BF0B1D}" type="slidenum">
              <a:rPr lang="en-US" altLang="ko-KR" sz="1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8" y="6549114"/>
            <a:ext cx="677197" cy="29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98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97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794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Font typeface="Arial" panose="020B0604020202020204" pitchFamily="34" charset="0"/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4824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931070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924720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2773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제목-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931070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320490"/>
            <a:ext cx="8828080" cy="5132698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924720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6752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1거버닝_제목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1302545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691965"/>
            <a:ext cx="8828080" cy="4756460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1296195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161933" y="917273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314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2거버닝_제목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1502570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891990"/>
            <a:ext cx="8828080" cy="4561198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1496220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161933" y="917273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969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3거버닝_제목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1721645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111065"/>
            <a:ext cx="8828080" cy="4342123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1715295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161933" y="917273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en-US" altLang="ko-KR" dirty="0" smtClean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0968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_핵심포인트_1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한쪽 모서리가 잘린 사각형 13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543213"/>
            <a:ext cx="8828080" cy="4909976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텍스트 개체 틀 17"/>
          <p:cNvSpPr>
            <a:spLocks noGrp="1"/>
          </p:cNvSpPr>
          <p:nvPr userDrawn="1"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0" name="모서리가 둥근 직사각형 39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036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1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009473"/>
            <a:ext cx="8828080" cy="4443715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61933" y="1577706"/>
            <a:ext cx="8848725" cy="255600"/>
            <a:chOff x="161933" y="2251076"/>
            <a:chExt cx="8848725" cy="255600"/>
          </a:xfrm>
        </p:grpSpPr>
        <p:sp>
          <p:nvSpPr>
            <p:cNvPr id="16" name="오각형 1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18" name="오각형 17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323884" y="1571356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한쪽 모서리가 잘린 사각형 22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4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7102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t="64813" r="-3128" b="18340"/>
          <a:stretch>
            <a:fillRect/>
          </a:stretch>
        </p:blipFill>
        <p:spPr bwMode="auto">
          <a:xfrm flipH="1">
            <a:off x="2701217" y="0"/>
            <a:ext cx="6433258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2" y="6534000"/>
            <a:ext cx="9144000" cy="324000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51" dirty="0">
              <a:ea typeface="나눔바른고딕" panose="020B0603020101020101" pitchFamily="50" charset="-127"/>
            </a:endParaRPr>
          </a:p>
        </p:txBody>
      </p:sp>
      <p:sp>
        <p:nvSpPr>
          <p:cNvPr id="12" name="Text Box 284"/>
          <p:cNvSpPr txBox="1">
            <a:spLocks noChangeArrowheads="1"/>
          </p:cNvSpPr>
          <p:nvPr userDrawn="1"/>
        </p:nvSpPr>
        <p:spPr bwMode="auto">
          <a:xfrm>
            <a:off x="3162302" y="6600988"/>
            <a:ext cx="28236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fld id="{6D025DA5-BBB3-4D79-862D-181A20BF0B1D}" type="slidenum">
              <a:rPr lang="en-US" altLang="ko-KR" sz="1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569" y="6550356"/>
            <a:ext cx="550658" cy="272389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>
          <a:xfrm>
            <a:off x="-9523" y="707949"/>
            <a:ext cx="9180000" cy="72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 dirty="0">
              <a:ea typeface="나눔바른고딕" panose="020B0603020101020101" pitchFamily="50" charset="-127"/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76511"/>
            <a:ext cx="549970" cy="53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8" y="6549114"/>
            <a:ext cx="677197" cy="29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66" r:id="rId3"/>
    <p:sldLayoutId id="2147483765" r:id="rId4"/>
    <p:sldLayoutId id="2147483698" r:id="rId5"/>
    <p:sldLayoutId id="2147483757" r:id="rId6"/>
    <p:sldLayoutId id="2147483758" r:id="rId7"/>
    <p:sldLayoutId id="2147483767" r:id="rId8"/>
    <p:sldLayoutId id="2147483759" r:id="rId9"/>
    <p:sldLayoutId id="2147483762" r:id="rId10"/>
    <p:sldLayoutId id="2147483763" r:id="rId11"/>
    <p:sldLayoutId id="2147483764" r:id="rId12"/>
    <p:sldLayoutId id="2147483699" r:id="rId13"/>
    <p:sldLayoutId id="2147483703" r:id="rId14"/>
    <p:sldLayoutId id="2147483700" r:id="rId15"/>
    <p:sldLayoutId id="2147483704" r:id="rId16"/>
    <p:sldLayoutId id="2147483705" r:id="rId17"/>
    <p:sldLayoutId id="2147483706" r:id="rId18"/>
    <p:sldLayoutId id="2147483701" r:id="rId19"/>
    <p:sldLayoutId id="2147483702" r:id="rId20"/>
    <p:sldLayoutId id="2147483756" r:id="rId21"/>
    <p:sldLayoutId id="2147483768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449" userDrawn="1">
          <p15:clr>
            <a:srgbClr val="F26B43"/>
          </p15:clr>
        </p15:guide>
        <p15:guide id="4" pos="5663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jpeg"/><Relationship Id="rId7" Type="http://schemas.openxmlformats.org/officeDocument/2006/relationships/image" Target="../media/image6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jpeg"/><Relationship Id="rId9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9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3.jpeg"/><Relationship Id="rId5" Type="http://schemas.openxmlformats.org/officeDocument/2006/relationships/image" Target="../media/image92.png"/><Relationship Id="rId4" Type="http://schemas.openxmlformats.org/officeDocument/2006/relationships/image" Target="../media/image9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0.emf"/><Relationship Id="rId4" Type="http://schemas.openxmlformats.org/officeDocument/2006/relationships/image" Target="../media/image99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" y="2418346"/>
            <a:ext cx="9144001" cy="1564107"/>
          </a:xfrm>
          <a:solidFill>
            <a:schemeClr val="tx1"/>
          </a:solidFill>
        </p:spPr>
        <p:txBody>
          <a:bodyPr lIns="432000" rIns="432000" anchor="ctr">
            <a:normAutofit/>
          </a:bodyPr>
          <a:lstStyle/>
          <a:p>
            <a:pPr marL="84138" algn="l"/>
            <a:r>
              <a:rPr lang="en-US" altLang="ko-KR" sz="4000" b="1" dirty="0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“</a:t>
            </a:r>
            <a:r>
              <a:rPr lang="ko-KR" altLang="en-US" sz="4000" b="1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저작권기술 </a:t>
            </a:r>
            <a:r>
              <a:rPr lang="ko-KR" altLang="en-US" sz="4000" b="1" dirty="0">
                <a:solidFill>
                  <a:schemeClr val="bg1"/>
                </a:solidFill>
                <a:latin typeface="나눔바른고딕" panose="020B0603020101020101" pitchFamily="50" charset="-127"/>
              </a:rPr>
              <a:t>성능평가 시스템 개선 </a:t>
            </a:r>
            <a:r>
              <a:rPr lang="ko-KR" altLang="en-US" sz="4000" b="1">
                <a:solidFill>
                  <a:schemeClr val="bg1"/>
                </a:solidFill>
                <a:latin typeface="나눔바른고딕" panose="020B0603020101020101" pitchFamily="50" charset="-127"/>
              </a:rPr>
              <a:t>및 </a:t>
            </a:r>
            <a:r>
              <a:rPr lang="ko-KR" altLang="en-US" sz="4000" b="1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고도화</a:t>
            </a:r>
            <a:r>
              <a:rPr lang="en-US" altLang="ko-KR" sz="4000" b="1" dirty="0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” </a:t>
            </a:r>
            <a:r>
              <a:rPr lang="ko-KR" altLang="en-US" sz="4000" b="1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착수보고</a:t>
            </a:r>
            <a:endParaRPr lang="ko-KR" altLang="en-US" sz="4000" b="1" dirty="0">
              <a:solidFill>
                <a:schemeClr val="bg1"/>
              </a:solidFill>
              <a:latin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47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3985200"/>
            <a:ext cx="9144000" cy="671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/>
            <a:r>
              <a:rPr lang="en-US" altLang="ko-KR" sz="32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2018.06.13</a:t>
            </a:r>
            <a:endParaRPr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43" y="5350933"/>
            <a:ext cx="1381129" cy="6905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304358"/>
            <a:ext cx="1701799" cy="9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4843368" y="2175682"/>
            <a:ext cx="3970432" cy="3151174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902153" y="2252604"/>
            <a:ext cx="3841797" cy="2982336"/>
          </a:xfrm>
          <a:prstGeom prst="roundRect">
            <a:avLst>
              <a:gd name="adj" fmla="val 4385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+mn-ea"/>
              </a:rPr>
              <a:t>TO-BE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3884" y="2175682"/>
            <a:ext cx="3995704" cy="3151174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신청 모듈 자동 다운로드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신청 모듈 자동 다운로드 기능 개발 </a:t>
            </a:r>
            <a:r>
              <a:rPr lang="en-US" altLang="ko-KR" dirty="0" smtClean="0"/>
              <a:t>(SFR-001)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신청 시 등록한 모듈을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자동으로 다운로드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 받아 성능평가 수행 시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사용자 오류를 최소화</a:t>
            </a:r>
            <a:endParaRPr lang="ko-KR" altLang="en-US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5288" y="2235039"/>
            <a:ext cx="3852862" cy="2999902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348803" y="3970060"/>
            <a:ext cx="1425566" cy="1076325"/>
            <a:chOff x="6051559" y="4829175"/>
            <a:chExt cx="1425566" cy="1076325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3"/>
            <a:srcRect t="22682" r="19427" b="14114"/>
            <a:stretch/>
          </p:blipFill>
          <p:spPr>
            <a:xfrm>
              <a:off x="6051559" y="4829175"/>
              <a:ext cx="1425566" cy="1076325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6386018" y="5219110"/>
              <a:ext cx="1005840" cy="6620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 bwMode="auto">
          <a:xfrm>
            <a:off x="6563910" y="3794734"/>
            <a:ext cx="15818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확인 후</a:t>
            </a:r>
            <a:endParaRPr kumimoji="0" lang="en-US" altLang="ko-KR" sz="12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 pitchFamily="34" charset="0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자동 다운로드</a:t>
            </a:r>
            <a:endParaRPr lang="en-US" altLang="ko-KR" sz="12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 pitchFamily="34" charset="0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&amp;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자동 압축 해제</a:t>
            </a:r>
            <a:endParaRPr kumimoji="0" lang="ko-KR" altLang="en-US" sz="1200" kern="0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792116" y="2535192"/>
            <a:ext cx="2932125" cy="1279629"/>
            <a:chOff x="5698447" y="2368311"/>
            <a:chExt cx="2932125" cy="1279629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98447" y="2368311"/>
              <a:ext cx="2553076" cy="1279629"/>
            </a:xfrm>
            <a:prstGeom prst="rect">
              <a:avLst/>
            </a:prstGeom>
          </p:spPr>
        </p:pic>
        <p:sp>
          <p:nvSpPr>
            <p:cNvPr id="33" name="직사각형 32"/>
            <p:cNvSpPr/>
            <p:nvPr/>
          </p:nvSpPr>
          <p:spPr>
            <a:xfrm>
              <a:off x="6129073" y="3132880"/>
              <a:ext cx="2368183" cy="2127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8104751" y="3176528"/>
              <a:ext cx="525821" cy="128898"/>
            </a:xfrm>
            <a:prstGeom prst="roundRect">
              <a:avLst>
                <a:gd name="adj" fmla="val 240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 smtClean="0">
                  <a:solidFill>
                    <a:schemeClr val="tx1"/>
                  </a:solidFill>
                  <a:latin typeface="+mn-ea"/>
                </a:rPr>
                <a:t>다운로드</a:t>
              </a:r>
              <a:endParaRPr lang="ko-KR" altLang="en-US" sz="700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3" name="오른쪽 화살표 2"/>
          <p:cNvSpPr/>
          <p:nvPr/>
        </p:nvSpPr>
        <p:spPr>
          <a:xfrm>
            <a:off x="4414744" y="3571435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843368" y="5385744"/>
            <a:ext cx="3970432" cy="988940"/>
          </a:xfrm>
          <a:prstGeom prst="roundRect">
            <a:avLst>
              <a:gd name="adj" fmla="val 8677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02153" y="5463373"/>
            <a:ext cx="3841797" cy="816061"/>
          </a:xfrm>
          <a:prstGeom prst="roundRect">
            <a:avLst>
              <a:gd name="adj" fmla="val 812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평가 대상 접수 번호 선택 시 파일 존재 여부 검사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평가 대상 모듈 </a:t>
            </a:r>
            <a:r>
              <a:rPr lang="ko-KR" altLang="en-US" sz="1100" b="1" dirty="0">
                <a:solidFill>
                  <a:srgbClr val="FFFF00"/>
                </a:solidFill>
                <a:latin typeface="+mn-ea"/>
              </a:rPr>
              <a:t>자동 </a:t>
            </a:r>
            <a:r>
              <a:rPr lang="ko-KR" altLang="en-US" sz="1100" b="1" dirty="0" smtClean="0">
                <a:solidFill>
                  <a:srgbClr val="FFFF00"/>
                </a:solidFill>
                <a:latin typeface="+mn-ea"/>
              </a:rPr>
              <a:t>다운로드 및 자동 압축 해제</a:t>
            </a:r>
            <a:endParaRPr lang="en-US" altLang="ko-KR" sz="1100" b="1" dirty="0" smtClean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35" name="직선 화살표 연결선 34"/>
          <p:cNvCxnSpPr>
            <a:stCxn id="33" idx="2"/>
            <a:endCxn id="34" idx="0"/>
          </p:cNvCxnSpPr>
          <p:nvPr/>
        </p:nvCxnSpPr>
        <p:spPr>
          <a:xfrm flipH="1">
            <a:off x="6186182" y="3512462"/>
            <a:ext cx="1220652" cy="847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1" y="2791330"/>
            <a:ext cx="1544955" cy="8720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 bwMode="auto">
          <a:xfrm>
            <a:off x="545578" y="3661245"/>
            <a:ext cx="1581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관리자사이트 접속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1026" name="Picture 2" descr="download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581" y="2934041"/>
            <a:ext cx="1447462" cy="56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3377" y="4197743"/>
            <a:ext cx="1551633" cy="51721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253" y="4148386"/>
            <a:ext cx="538865" cy="58684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 bwMode="auto">
          <a:xfrm>
            <a:off x="2413151" y="3448875"/>
            <a:ext cx="1581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첨부파일 다운로드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2341733" y="4675459"/>
            <a:ext cx="1581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성능평가 </a:t>
            </a:r>
            <a:r>
              <a:rPr kumimoji="0" lang="en-US" altLang="ko-KR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PC </a:t>
            </a:r>
            <a:r>
              <a:rPr kumimoji="0" lang="ko-KR" altLang="en-US" sz="10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복사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445766" y="4675459"/>
            <a:ext cx="1581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압축 해제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2163536" y="3227340"/>
            <a:ext cx="425165" cy="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666256" y="4521103"/>
            <a:ext cx="464043" cy="54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3199796" y="3699733"/>
            <a:ext cx="0" cy="43852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323884" y="5382810"/>
            <a:ext cx="3995704" cy="991873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95288" y="5463373"/>
            <a:ext cx="3852862" cy="819396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시스템 접속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b="1" smtClean="0">
                <a:solidFill>
                  <a:schemeClr val="tx1"/>
                </a:solidFill>
                <a:latin typeface="+mn-ea"/>
              </a:rPr>
              <a:t>다운로드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b="1" smtClean="0">
                <a:solidFill>
                  <a:schemeClr val="tx1"/>
                </a:solidFill>
                <a:latin typeface="+mn-ea"/>
              </a:rPr>
              <a:t>복사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b="1" smtClean="0">
                <a:solidFill>
                  <a:schemeClr val="tx1"/>
                </a:solidFill>
                <a:latin typeface="+mn-ea"/>
              </a:rPr>
              <a:t>압축 해제 등 복잡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사용자 실수 가능성 존재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18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성능평가 모듈 자동 설정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모듈 자동 설정 기능 개발 </a:t>
            </a:r>
            <a:r>
              <a:rPr lang="en-US" altLang="ko-KR" dirty="0" smtClean="0"/>
              <a:t>(SFR-001)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성능평가 수행 시 신청된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모듈 경로 및 실행 모듈을 자동으로 선택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이 되도록 하여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사용자 편의성 증대</a:t>
            </a:r>
            <a:endParaRPr lang="ko-KR" altLang="en-US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43368" y="2175682"/>
            <a:ext cx="3970432" cy="3151174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902153" y="2252604"/>
            <a:ext cx="3841797" cy="2982336"/>
          </a:xfrm>
          <a:prstGeom prst="roundRect">
            <a:avLst>
              <a:gd name="adj" fmla="val 4385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+mn-ea"/>
              </a:rPr>
              <a:t>TO-BE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23884" y="2175682"/>
            <a:ext cx="3995704" cy="3151174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5288" y="2235039"/>
            <a:ext cx="3852862" cy="2999902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4414744" y="3571435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43368" y="5385744"/>
            <a:ext cx="3970432" cy="988940"/>
          </a:xfrm>
          <a:prstGeom prst="roundRect">
            <a:avLst>
              <a:gd name="adj" fmla="val 8677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902153" y="5463373"/>
            <a:ext cx="3841797" cy="816061"/>
          </a:xfrm>
          <a:prstGeom prst="roundRect">
            <a:avLst>
              <a:gd name="adj" fmla="val 8120"/>
            </a:avLst>
          </a:prstGeom>
          <a:solidFill>
            <a:srgbClr val="1881B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신청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시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입력된 정보와 성능평가 위치 정보 조합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추출모듈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100" b="1">
                <a:solidFill>
                  <a:schemeClr val="bg1"/>
                </a:solidFill>
                <a:latin typeface="+mn-ea"/>
              </a:rPr>
              <a:t>인식모듈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부분매칭 모듈을 </a:t>
            </a:r>
            <a:r>
              <a:rPr lang="ko-KR" altLang="en-US" sz="1100" b="1" smtClean="0">
                <a:solidFill>
                  <a:schemeClr val="bg1"/>
                </a:solidFill>
                <a:latin typeface="+mn-ea"/>
              </a:rPr>
              <a:t>자동 지정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err="1" smtClean="0">
                <a:solidFill>
                  <a:schemeClr val="bg1"/>
                </a:solidFill>
                <a:latin typeface="+mn-ea"/>
              </a:rPr>
              <a:t>필터링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 및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+mn-ea"/>
              </a:rPr>
              <a:t>포렌식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 성능평가 도구 모두 수정 필요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23884" y="5382810"/>
            <a:ext cx="3995704" cy="991873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95288" y="5463373"/>
            <a:ext cx="3852862" cy="819396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저장된 위치 기억해야 함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사용자 실수 가능성 존재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/>
          <a:srcRect l="4617" t="2064" r="4724" b="85098"/>
          <a:stretch/>
        </p:blipFill>
        <p:spPr>
          <a:xfrm>
            <a:off x="685729" y="2764356"/>
            <a:ext cx="3149600" cy="237066"/>
          </a:xfrm>
          <a:prstGeom prst="rect">
            <a:avLst/>
          </a:prstGeom>
        </p:spPr>
      </p:pic>
      <p:cxnSp>
        <p:nvCxnSpPr>
          <p:cNvPr id="59" name="직선 화살표 연결선 58"/>
          <p:cNvCxnSpPr>
            <a:stCxn id="9" idx="0"/>
          </p:cNvCxnSpPr>
          <p:nvPr/>
        </p:nvCxnSpPr>
        <p:spPr>
          <a:xfrm flipV="1">
            <a:off x="2299987" y="3001424"/>
            <a:ext cx="1060676" cy="33033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45" y="3331763"/>
            <a:ext cx="3070683" cy="1673547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 bwMode="auto">
          <a:xfrm>
            <a:off x="2846162" y="2934688"/>
            <a:ext cx="15818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찾아보기</a:t>
            </a:r>
            <a:endParaRPr kumimoji="0" lang="en-US" altLang="ko-KR" sz="10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 pitchFamily="34" charset="0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버튼 클릭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1469610" y="4956634"/>
            <a:ext cx="1581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파일 수동 선택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3"/>
          <a:srcRect l="1720" t="1357" r="2259" b="58755"/>
          <a:stretch/>
        </p:blipFill>
        <p:spPr>
          <a:xfrm>
            <a:off x="5155117" y="4343144"/>
            <a:ext cx="3335868" cy="736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35066" y="3578713"/>
            <a:ext cx="2169184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추출모듈 명칭 </a:t>
            </a:r>
            <a:r>
              <a:rPr lang="en-US" altLang="ko-KR" sz="1000" dirty="0" smtClean="0"/>
              <a:t>| dna_extractor.exe</a:t>
            </a:r>
          </a:p>
          <a:p>
            <a:r>
              <a:rPr lang="ko-KR" altLang="en-US" sz="1000" dirty="0" smtClean="0"/>
              <a:t>인식모듈 명칭 </a:t>
            </a:r>
            <a:r>
              <a:rPr lang="en-US" altLang="ko-KR" sz="1000" dirty="0" smtClean="0"/>
              <a:t>| dna_recognize.exe</a:t>
            </a:r>
          </a:p>
          <a:p>
            <a:r>
              <a:rPr lang="ko-KR" altLang="en-US" sz="1000" dirty="0" err="1" smtClean="0"/>
              <a:t>부분매칭</a:t>
            </a:r>
            <a:r>
              <a:rPr lang="ko-KR" altLang="en-US" sz="1000" dirty="0" smtClean="0"/>
              <a:t> 모듈 </a:t>
            </a:r>
            <a:r>
              <a:rPr lang="en-US" altLang="ko-KR" sz="1000" dirty="0" smtClean="0"/>
              <a:t>| </a:t>
            </a:r>
            <a:r>
              <a:rPr lang="en-US" altLang="ko-KR" sz="1000" dirty="0"/>
              <a:t>dna_recognize.exe</a:t>
            </a:r>
            <a:endParaRPr lang="ko-KR" altLang="en-US" sz="1000"/>
          </a:p>
        </p:txBody>
      </p:sp>
      <p:sp>
        <p:nvSpPr>
          <p:cNvPr id="63" name="TextBox 62"/>
          <p:cNvSpPr txBox="1"/>
          <p:nvPr/>
        </p:nvSpPr>
        <p:spPr bwMode="auto">
          <a:xfrm>
            <a:off x="4670304" y="3919751"/>
            <a:ext cx="19966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성능평가 신청 시 입력 정보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967" y="2655080"/>
            <a:ext cx="2026862" cy="89037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 bwMode="auto">
          <a:xfrm>
            <a:off x="6752251" y="2634223"/>
            <a:ext cx="20504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성능평가 도구 환경 정보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442181" y="3282920"/>
            <a:ext cx="1328282" cy="200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7331057" y="3634718"/>
            <a:ext cx="1159928" cy="497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>
            <a:stCxn id="66" idx="2"/>
          </p:cNvCxnSpPr>
          <p:nvPr/>
        </p:nvCxnSpPr>
        <p:spPr>
          <a:xfrm>
            <a:off x="6106322" y="3483463"/>
            <a:ext cx="439258" cy="859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7" idx="2"/>
          </p:cNvCxnSpPr>
          <p:nvPr/>
        </p:nvCxnSpPr>
        <p:spPr>
          <a:xfrm flipH="1">
            <a:off x="7128519" y="4132711"/>
            <a:ext cx="782502" cy="2104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7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성능평가 수행 오류 </a:t>
            </a:r>
            <a:r>
              <a:rPr lang="ko-KR" altLang="en-US" dirty="0" err="1" smtClean="0"/>
              <a:t>알람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오류 자동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기능 구현 방안 </a:t>
            </a:r>
            <a:r>
              <a:rPr lang="en-US" altLang="ko-KR" dirty="0" smtClean="0"/>
              <a:t>(SFR-001)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65063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성능평가의 원활한 수행을 위해 오류 발생 시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즉각적 </a:t>
            </a:r>
            <a:r>
              <a:rPr lang="ko-KR" altLang="en-US" b="1" dirty="0" err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이메일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발송</a:t>
            </a:r>
            <a:endParaRPr lang="ko-KR" altLang="en-US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43368" y="2175682"/>
            <a:ext cx="3970432" cy="3151174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02153" y="2252604"/>
            <a:ext cx="3841797" cy="2982336"/>
          </a:xfrm>
          <a:prstGeom prst="roundRect">
            <a:avLst>
              <a:gd name="adj" fmla="val 4385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+mn-ea"/>
              </a:rPr>
              <a:t>TO-BE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3884" y="2175682"/>
            <a:ext cx="3995704" cy="3151174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95288" y="2235039"/>
            <a:ext cx="3852862" cy="2999902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843368" y="5385744"/>
            <a:ext cx="3970432" cy="988940"/>
          </a:xfrm>
          <a:prstGeom prst="roundRect">
            <a:avLst>
              <a:gd name="adj" fmla="val 8677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02153" y="5463373"/>
            <a:ext cx="3841797" cy="816061"/>
          </a:xfrm>
          <a:prstGeom prst="roundRect">
            <a:avLst>
              <a:gd name="adj" fmla="val 8120"/>
            </a:avLst>
          </a:prstGeom>
          <a:solidFill>
            <a:srgbClr val="1881B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오류 발생 시 담당자에게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+mn-ea"/>
              </a:rPr>
              <a:t>이메일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발송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기능 추가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관련 로그 내용 기록 관리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3884" y="5382810"/>
            <a:ext cx="3995704" cy="991873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95288" y="5463373"/>
            <a:ext cx="3852862" cy="819396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다양한 형태의 오류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발생 시 즉시 인지하지 못함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오류 발생 시 평가 수행 시간에 대한 지연 발생</a:t>
            </a:r>
          </a:p>
        </p:txBody>
      </p:sp>
      <p:pic>
        <p:nvPicPr>
          <p:cNvPr id="59" name="_x37667352" descr="EMB00001eb429e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214" y="3514404"/>
            <a:ext cx="848782" cy="96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3015905"/>
            <a:ext cx="1031735" cy="82020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111889" y="3004745"/>
            <a:ext cx="709612" cy="818604"/>
            <a:chOff x="3151188" y="2779729"/>
            <a:chExt cx="572277" cy="62697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5"/>
            <a:srcRect b="37338"/>
            <a:stretch/>
          </p:blipFill>
          <p:spPr>
            <a:xfrm>
              <a:off x="3151188" y="2779729"/>
              <a:ext cx="572277" cy="608790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403389" y="3325218"/>
              <a:ext cx="67874" cy="814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0" name="직선 화살표 연결선 59"/>
          <p:cNvCxnSpPr/>
          <p:nvPr/>
        </p:nvCxnSpPr>
        <p:spPr>
          <a:xfrm flipV="1">
            <a:off x="1704403" y="3251640"/>
            <a:ext cx="1447366" cy="1586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1263508" y="3824791"/>
            <a:ext cx="579366" cy="3013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2903318" y="3830306"/>
            <a:ext cx="579366" cy="27239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 bwMode="auto">
          <a:xfrm>
            <a:off x="1530051" y="4535229"/>
            <a:ext cx="1581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성능평가도구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685799" y="3766307"/>
            <a:ext cx="7499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업체</a:t>
            </a:r>
            <a:endParaRPr kumimoji="0" lang="en-US" altLang="ko-KR" sz="10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 pitchFamily="34" charset="0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모듈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3319940" y="3766307"/>
            <a:ext cx="7499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로그</a:t>
            </a:r>
            <a:endParaRPr kumimoji="0" lang="en-US" altLang="ko-KR" sz="10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 pitchFamily="34" charset="0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분석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1177186" y="4016087"/>
            <a:ext cx="338319" cy="502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 bwMode="auto">
          <a:xfrm>
            <a:off x="555426" y="4480812"/>
            <a:ext cx="1287349" cy="70788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8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모듈 </a:t>
            </a:r>
            <a:r>
              <a:rPr lang="ko-KR" altLang="en-US" sz="800" b="1" kern="0" dirty="0" err="1" smtClean="0">
                <a:solidFill>
                  <a:srgbClr val="FF0000"/>
                </a:solidFill>
                <a:latin typeface="+mn-ea"/>
                <a:cs typeface="Arial" pitchFamily="34" charset="0"/>
              </a:rPr>
              <a:t>실행중</a:t>
            </a:r>
            <a:r>
              <a:rPr lang="ko-KR" altLang="en-US" sz="8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 오류</a:t>
            </a:r>
            <a:endParaRPr lang="en-US" altLang="ko-KR" sz="800" b="1" kern="0" dirty="0" smtClean="0">
              <a:solidFill>
                <a:srgbClr val="FF0000"/>
              </a:solidFill>
              <a:latin typeface="+mn-ea"/>
              <a:cs typeface="Arial" pitchFamily="34" charset="0"/>
            </a:endParaRPr>
          </a:p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800" b="1" kern="0" dirty="0" err="1" smtClean="0">
                <a:solidFill>
                  <a:srgbClr val="FF0000"/>
                </a:solidFill>
                <a:latin typeface="+mn-ea"/>
                <a:cs typeface="Arial" pitchFamily="34" charset="0"/>
              </a:rPr>
              <a:t>콘텐츠</a:t>
            </a:r>
            <a:r>
              <a:rPr lang="ko-KR" altLang="en-US" sz="8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800" b="1" kern="0" dirty="0" err="1" smtClean="0">
                <a:solidFill>
                  <a:srgbClr val="FF0000"/>
                </a:solidFill>
                <a:latin typeface="+mn-ea"/>
                <a:cs typeface="Arial" pitchFamily="34" charset="0"/>
              </a:rPr>
              <a:t>코덱</a:t>
            </a:r>
            <a:r>
              <a:rPr lang="ko-KR" altLang="en-US" sz="8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 인식 오류</a:t>
            </a:r>
            <a:endParaRPr lang="en-US" altLang="ko-KR" sz="800" b="1" kern="0" dirty="0" smtClean="0">
              <a:solidFill>
                <a:srgbClr val="FF0000"/>
              </a:solidFill>
              <a:latin typeface="+mn-ea"/>
              <a:cs typeface="Arial" pitchFamily="34" charset="0"/>
            </a:endParaRPr>
          </a:p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8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모듈 </a:t>
            </a:r>
            <a:r>
              <a:rPr kumimoji="0" lang="ko-KR" altLang="en-US" sz="800" b="1" kern="0" dirty="0" err="1" smtClean="0">
                <a:solidFill>
                  <a:srgbClr val="FF0000"/>
                </a:solidFill>
                <a:latin typeface="+mn-ea"/>
                <a:cs typeface="Arial" pitchFamily="34" charset="0"/>
              </a:rPr>
              <a:t>파라메터</a:t>
            </a:r>
            <a:r>
              <a:rPr kumimoji="0" lang="ko-KR" altLang="en-US" sz="8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 규격 오류</a:t>
            </a:r>
            <a:endParaRPr kumimoji="0" lang="ko-KR" altLang="en-US" sz="800" kern="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2856144" y="4673728"/>
            <a:ext cx="1136937" cy="33855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8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로그 규격 오류</a:t>
            </a:r>
            <a:endParaRPr lang="en-US" altLang="ko-KR" sz="800" b="1" kern="0" dirty="0" smtClean="0">
              <a:solidFill>
                <a:srgbClr val="FF0000"/>
              </a:solidFill>
              <a:latin typeface="+mn-ea"/>
              <a:cs typeface="Arial" pitchFamily="34" charset="0"/>
            </a:endParaRPr>
          </a:p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8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로그 분석 오류</a:t>
            </a:r>
            <a:endParaRPr lang="en-US" altLang="ko-KR" sz="800" b="1" kern="0" dirty="0" smtClean="0"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3217134" y="4016679"/>
            <a:ext cx="102806" cy="648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 bwMode="auto">
          <a:xfrm>
            <a:off x="1842775" y="2528707"/>
            <a:ext cx="1308994" cy="33855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8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로그 생성 오류</a:t>
            </a:r>
            <a:endParaRPr lang="en-US" altLang="ko-KR" sz="800" b="1" kern="0" dirty="0" smtClean="0">
              <a:solidFill>
                <a:srgbClr val="FF0000"/>
              </a:solidFill>
              <a:latin typeface="+mn-ea"/>
              <a:cs typeface="Arial" pitchFamily="34" charset="0"/>
            </a:endParaRPr>
          </a:p>
          <a:p>
            <a:pPr marL="171450" indent="-171450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8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로그 파일 규칙 오류</a:t>
            </a:r>
            <a:endParaRPr lang="en-US" altLang="ko-KR" sz="800" b="1" kern="0" dirty="0" smtClean="0"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2475289" y="2883743"/>
            <a:ext cx="0" cy="367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7104" y="2697984"/>
            <a:ext cx="2548147" cy="2124184"/>
          </a:xfrm>
          <a:prstGeom prst="rect">
            <a:avLst/>
          </a:prstGeom>
        </p:spPr>
      </p:pic>
      <p:pic>
        <p:nvPicPr>
          <p:cNvPr id="84" name="Picture 2" descr="íêµ­ì ìê¶ììí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662" y="3503052"/>
            <a:ext cx="1264389" cy="30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/>
          <p:cNvSpPr txBox="1"/>
          <p:nvPr/>
        </p:nvSpPr>
        <p:spPr>
          <a:xfrm>
            <a:off x="5420458" y="3856623"/>
            <a:ext cx="265810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성능평가 진행 중 오류가 발생하였습니다</a:t>
            </a:r>
            <a:r>
              <a:rPr lang="en-US" altLang="ko-KR" sz="1050" dirty="0" smtClean="0"/>
              <a:t>.</a:t>
            </a:r>
          </a:p>
          <a:p>
            <a:endParaRPr lang="en-US" altLang="ko-KR" sz="1050" dirty="0"/>
          </a:p>
          <a:p>
            <a:pPr marL="171450" indent="-171450">
              <a:buFontTx/>
              <a:buChar char="-"/>
            </a:pPr>
            <a:r>
              <a:rPr lang="ko-KR" altLang="en-US" sz="1050" dirty="0" err="1" smtClean="0"/>
              <a:t>업체명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: </a:t>
            </a:r>
            <a:r>
              <a:rPr lang="ko-KR" altLang="en-US" sz="1050" smtClean="0"/>
              <a:t>엘에스웨어</a:t>
            </a:r>
            <a:endParaRPr lang="en-US" altLang="ko-KR" sz="1050" dirty="0" smtClean="0"/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대상 장비 </a:t>
            </a:r>
            <a:r>
              <a:rPr lang="en-US" altLang="ko-KR" sz="1050" dirty="0" smtClean="0"/>
              <a:t>: MPC6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 smtClean="0"/>
              <a:t>평가 유형 </a:t>
            </a:r>
            <a:r>
              <a:rPr lang="en-US" altLang="ko-KR" sz="1050" dirty="0" smtClean="0"/>
              <a:t>: </a:t>
            </a:r>
            <a:r>
              <a:rPr lang="ko-KR" altLang="en-US" sz="1050" smtClean="0"/>
              <a:t>강인성</a:t>
            </a:r>
            <a:endParaRPr lang="ko-KR" altLang="en-US" sz="1050" dirty="0"/>
          </a:p>
        </p:txBody>
      </p:sp>
      <p:sp>
        <p:nvSpPr>
          <p:cNvPr id="86" name="직사각형 85"/>
          <p:cNvSpPr/>
          <p:nvPr/>
        </p:nvSpPr>
        <p:spPr>
          <a:xfrm rot="19107057">
            <a:off x="6865901" y="3735396"/>
            <a:ext cx="1418313" cy="3308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메일 예시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009601" y="4927297"/>
            <a:ext cx="3594650" cy="27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2600"/>
              </a:spcBef>
            </a:pP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※ </a:t>
            </a:r>
            <a:r>
              <a:rPr lang="ko-KR" altLang="en-US" sz="900" smtClean="0">
                <a:solidFill>
                  <a:srgbClr val="000000"/>
                </a:solidFill>
                <a:latin typeface="+mn-ea"/>
              </a:rPr>
              <a:t>평가기간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900">
                <a:solidFill>
                  <a:srgbClr val="000000"/>
                </a:solidFill>
                <a:latin typeface="+mn-ea"/>
              </a:rPr>
              <a:t>평가 수행일로부터 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30</a:t>
            </a:r>
            <a:r>
              <a:rPr lang="ko-KR" altLang="en-US" sz="900">
                <a:solidFill>
                  <a:srgbClr val="000000"/>
                </a:solidFill>
                <a:latin typeface="+mn-ea"/>
              </a:rPr>
              <a:t>일 </a:t>
            </a:r>
            <a:r>
              <a:rPr lang="en-US" altLang="ko-KR" sz="9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Working Day </a:t>
            </a:r>
            <a:r>
              <a:rPr lang="ko-KR" altLang="en-US" sz="900">
                <a:solidFill>
                  <a:srgbClr val="000000"/>
                </a:solidFill>
                <a:latin typeface="+mn-ea"/>
              </a:rPr>
              <a:t>기준</a:t>
            </a:r>
            <a:r>
              <a:rPr lang="en-US" altLang="ko-KR" sz="900" dirty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90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88" name="오른쪽 화살표 87"/>
          <p:cNvSpPr/>
          <p:nvPr/>
        </p:nvSpPr>
        <p:spPr>
          <a:xfrm>
            <a:off x="4414744" y="3571435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성능평가 장비 환경 설정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성능평가 장비 환경설정 관리 </a:t>
            </a:r>
            <a:r>
              <a:rPr lang="en-US" altLang="ko-KR" dirty="0" smtClean="0"/>
              <a:t>(SFR-002)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현재의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디스크 용량 부족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에 따른 </a:t>
            </a:r>
            <a:r>
              <a:rPr lang="ko-KR" altLang="en-US" b="1" dirty="0" err="1" smtClean="0">
                <a:latin typeface="나눔고딕" panose="020B0600000101010101" charset="-127"/>
                <a:ea typeface="나눔고딕" panose="020B0600000101010101" charset="-127"/>
              </a:rPr>
              <a:t>데이타셋의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 분리 저장된 상황을 </a:t>
            </a:r>
            <a:r>
              <a:rPr lang="ko-KR" altLang="en-US" b="1" dirty="0" err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디렉토리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 설정 기능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을 통하여 해결</a:t>
            </a:r>
            <a:endParaRPr lang="ko-KR" altLang="en-US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843368" y="2175682"/>
            <a:ext cx="3970432" cy="3151174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902153" y="2252604"/>
            <a:ext cx="3841797" cy="2982336"/>
          </a:xfrm>
          <a:prstGeom prst="roundRect">
            <a:avLst>
              <a:gd name="adj" fmla="val 4385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+mn-ea"/>
              </a:rPr>
              <a:t>TO-BE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3884" y="2175682"/>
            <a:ext cx="3995704" cy="3151174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95288" y="2235039"/>
            <a:ext cx="3852862" cy="2999902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843368" y="5385744"/>
            <a:ext cx="3970432" cy="988940"/>
          </a:xfrm>
          <a:prstGeom prst="roundRect">
            <a:avLst>
              <a:gd name="adj" fmla="val 8677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902153" y="5463373"/>
            <a:ext cx="3841797" cy="816061"/>
          </a:xfrm>
          <a:prstGeom prst="roundRect">
            <a:avLst>
              <a:gd name="adj" fmla="val 8120"/>
            </a:avLst>
          </a:prstGeom>
          <a:solidFill>
            <a:srgbClr val="1881B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성능평가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도구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(or </a:t>
            </a:r>
            <a:r>
              <a:rPr lang="ko-KR" altLang="en-US" sz="1100" b="1" smtClean="0">
                <a:solidFill>
                  <a:schemeClr val="bg1"/>
                </a:solidFill>
                <a:latin typeface="+mn-ea"/>
              </a:rPr>
              <a:t>웹시스템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100" b="1" smtClean="0">
                <a:solidFill>
                  <a:schemeClr val="bg1"/>
                </a:solidFill>
                <a:latin typeface="+mn-ea"/>
              </a:rPr>
              <a:t>내 </a:t>
            </a:r>
            <a:r>
              <a:rPr lang="ko-KR" altLang="en-US" sz="1100" b="1" dirty="0">
                <a:solidFill>
                  <a:srgbClr val="FFFF00"/>
                </a:solidFill>
                <a:latin typeface="+mn-ea"/>
              </a:rPr>
              <a:t>환경설정 기능 개선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장비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별 데이타셋 유형별 </a:t>
            </a:r>
            <a:r>
              <a:rPr lang="ko-KR" altLang="en-US" sz="1100" b="1" smtClean="0">
                <a:solidFill>
                  <a:srgbClr val="FFFF00"/>
                </a:solidFill>
                <a:latin typeface="+mn-ea"/>
              </a:rPr>
              <a:t>저장된 위치 지정 </a:t>
            </a:r>
            <a:r>
              <a:rPr lang="ko-KR" altLang="en-US" sz="1100" b="1">
                <a:solidFill>
                  <a:srgbClr val="FFFF00"/>
                </a:solidFill>
                <a:latin typeface="+mn-ea"/>
              </a:rPr>
              <a:t>기능 </a:t>
            </a:r>
            <a:r>
              <a:rPr lang="ko-KR" altLang="en-US" sz="1100" b="1" smtClean="0">
                <a:solidFill>
                  <a:schemeClr val="bg1"/>
                </a:solidFill>
                <a:latin typeface="+mn-ea"/>
              </a:rPr>
              <a:t>추가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향후 디스크 증설을 통한 </a:t>
            </a:r>
            <a:r>
              <a:rPr lang="ko-KR" altLang="en-US" sz="1100" b="1" dirty="0">
                <a:solidFill>
                  <a:srgbClr val="FFFF00"/>
                </a:solidFill>
                <a:latin typeface="+mn-ea"/>
              </a:rPr>
              <a:t>관리의 용이성 제시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23884" y="5382810"/>
            <a:ext cx="3995704" cy="991873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95288" y="5463373"/>
            <a:ext cx="3852862" cy="819396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비디오 </a:t>
            </a:r>
            <a:r>
              <a:rPr lang="ko-KR" altLang="en-US" sz="1100" b="1" dirty="0" err="1">
                <a:solidFill>
                  <a:schemeClr val="tx1"/>
                </a:solidFill>
                <a:latin typeface="+mn-ea"/>
              </a:rPr>
              <a:t>데이타셋의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증가에 따른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100" b="1">
                <a:solidFill>
                  <a:schemeClr val="tx1"/>
                </a:solidFill>
                <a:latin typeface="+mn-ea"/>
              </a:rPr>
              <a:t>개의 물리적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HDD</a:t>
            </a:r>
            <a:r>
              <a:rPr lang="ko-KR" altLang="en-US" sz="1100" b="1">
                <a:solidFill>
                  <a:schemeClr val="tx1"/>
                </a:solidFill>
                <a:latin typeface="+mn-ea"/>
              </a:rPr>
              <a:t>에 보관 어려움 발생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성능평가 수행 시 담당자에 의한 설정 변경 필요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539751" y="3516002"/>
            <a:ext cx="1547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HDD </a:t>
            </a:r>
            <a:r>
              <a:rPr kumimoji="0" lang="ko-KR" altLang="en-US" sz="12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용량  </a:t>
            </a:r>
            <a:r>
              <a:rPr kumimoji="0" lang="en-US" altLang="ko-KR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: 4TB</a:t>
            </a:r>
            <a:endParaRPr kumimoji="0" lang="ko-KR" altLang="en-US" sz="1200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83" y="2814784"/>
            <a:ext cx="892648" cy="731678"/>
          </a:xfrm>
          <a:prstGeom prst="rect">
            <a:avLst/>
          </a:prstGeom>
        </p:spPr>
      </p:pic>
      <p:sp>
        <p:nvSpPr>
          <p:cNvPr id="69" name="갈매기형 수장 68"/>
          <p:cNvSpPr/>
          <p:nvPr/>
        </p:nvSpPr>
        <p:spPr>
          <a:xfrm flipH="1">
            <a:off x="2070676" y="2945698"/>
            <a:ext cx="298895" cy="662360"/>
          </a:xfrm>
          <a:prstGeom prst="chevron">
            <a:avLst>
              <a:gd name="adj" fmla="val 69865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0" name="그룹 40"/>
          <p:cNvGrpSpPr/>
          <p:nvPr/>
        </p:nvGrpSpPr>
        <p:grpSpPr>
          <a:xfrm>
            <a:off x="3289949" y="2854650"/>
            <a:ext cx="492981" cy="488121"/>
            <a:chOff x="7668343" y="2708920"/>
            <a:chExt cx="675195" cy="668539"/>
          </a:xfrm>
        </p:grpSpPr>
        <p:pic>
          <p:nvPicPr>
            <p:cNvPr id="71" name="Picture 18" descr="C:\Users\Administrator\Desktop\표준인터페이스\Image\image36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84368" y="2924944"/>
              <a:ext cx="459170" cy="452515"/>
            </a:xfrm>
            <a:prstGeom prst="rect">
              <a:avLst/>
            </a:prstGeom>
            <a:noFill/>
          </p:spPr>
        </p:pic>
        <p:pic>
          <p:nvPicPr>
            <p:cNvPr id="72" name="Picture 19" descr="C:\Users\Administrator\Desktop\표준인터페이스\Image\image3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40352" y="2708920"/>
              <a:ext cx="472479" cy="472479"/>
            </a:xfrm>
            <a:prstGeom prst="rect">
              <a:avLst/>
            </a:prstGeom>
            <a:noFill/>
          </p:spPr>
        </p:pic>
        <p:pic>
          <p:nvPicPr>
            <p:cNvPr id="73" name="Picture 20" descr="C:\Users\Administrator\Desktop\표준인터페이스\Image\image34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668343" y="2948157"/>
              <a:ext cx="359350" cy="339386"/>
            </a:xfrm>
            <a:prstGeom prst="rect">
              <a:avLst/>
            </a:prstGeom>
            <a:noFill/>
          </p:spPr>
        </p:pic>
      </p:grpSp>
      <p:pic>
        <p:nvPicPr>
          <p:cNvPr id="74" name="Picture 21" descr="C:\Users\Administrator\Desktop\표준인터페이스\Image\image4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6542" y="2960366"/>
            <a:ext cx="521587" cy="403361"/>
          </a:xfrm>
          <a:prstGeom prst="rect">
            <a:avLst/>
          </a:prstGeom>
          <a:noFill/>
        </p:spPr>
      </p:pic>
      <p:pic>
        <p:nvPicPr>
          <p:cNvPr id="75" name="Picture 22" descr="C:\Users\Administrator\Desktop\표준인터페이스\Image\image4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24839" y="2830443"/>
            <a:ext cx="257317" cy="271226"/>
          </a:xfrm>
          <a:prstGeom prst="rect">
            <a:avLst/>
          </a:prstGeom>
          <a:noFill/>
        </p:spPr>
      </p:pic>
      <p:sp>
        <p:nvSpPr>
          <p:cNvPr id="76" name="TextBox 75"/>
          <p:cNvSpPr txBox="1"/>
          <p:nvPr/>
        </p:nvSpPr>
        <p:spPr bwMode="auto">
          <a:xfrm>
            <a:off x="2292642" y="3463882"/>
            <a:ext cx="1939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강인성 </a:t>
            </a:r>
            <a:r>
              <a:rPr lang="ko-KR" altLang="en-US" sz="12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데이타셋</a:t>
            </a:r>
            <a:r>
              <a:rPr lang="ko-KR" altLang="en-US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 용량 </a:t>
            </a:r>
            <a:r>
              <a:rPr kumimoji="0" lang="en-US" altLang="ko-KR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: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(</a:t>
            </a:r>
            <a:r>
              <a:rPr kumimoji="0" lang="ko-KR" altLang="en-US" sz="1200" b="1" kern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필요 용량 </a:t>
            </a:r>
            <a:r>
              <a:rPr kumimoji="0" lang="en-US" altLang="ko-KR" sz="12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: </a:t>
            </a:r>
            <a:r>
              <a:rPr kumimoji="0" lang="ko-KR" altLang="en-US" sz="1200" b="1" kern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약 </a:t>
            </a:r>
            <a:r>
              <a:rPr kumimoji="0" lang="en-US" altLang="ko-KR" sz="12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5TB)</a:t>
            </a:r>
            <a:endParaRPr kumimoji="0" lang="ko-KR" altLang="en-US" sz="1200" kern="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539750" y="4387096"/>
            <a:ext cx="3692156" cy="71558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 smtClean="0">
                <a:solidFill>
                  <a:schemeClr val="tx1"/>
                </a:solidFill>
                <a:latin typeface="+mn-ea"/>
              </a:rPr>
              <a:t>해상도 변환 항목 외 변형 </a:t>
            </a:r>
            <a:r>
              <a:rPr lang="ko-KR" altLang="en-US" sz="900" kern="0" dirty="0" err="1" smtClean="0">
                <a:solidFill>
                  <a:schemeClr val="tx1"/>
                </a:solidFill>
                <a:latin typeface="+mn-ea"/>
              </a:rPr>
              <a:t>콘텐츠</a:t>
            </a:r>
            <a:r>
              <a:rPr lang="ko-KR" altLang="en-US" sz="900" kern="0" dirty="0" smtClean="0">
                <a:solidFill>
                  <a:schemeClr val="tx1"/>
                </a:solidFill>
                <a:latin typeface="+mn-ea"/>
              </a:rPr>
              <a:t> 위치 </a:t>
            </a:r>
            <a:r>
              <a:rPr lang="en-US" altLang="ko-KR" sz="900" kern="0" dirty="0" smtClean="0">
                <a:solidFill>
                  <a:schemeClr val="tx1"/>
                </a:solidFill>
                <a:latin typeface="+mn-ea"/>
              </a:rPr>
              <a:t>: E </a:t>
            </a:r>
            <a:r>
              <a:rPr lang="ko-KR" altLang="en-US" sz="900" kern="0" smtClean="0">
                <a:solidFill>
                  <a:schemeClr val="tx1"/>
                </a:solidFill>
                <a:latin typeface="+mn-ea"/>
              </a:rPr>
              <a:t>드라이브</a:t>
            </a:r>
            <a:endParaRPr lang="en-US" altLang="ko-KR" sz="900" kern="0" dirty="0" smtClean="0">
              <a:solidFill>
                <a:schemeClr val="tx1"/>
              </a:solidFill>
              <a:latin typeface="+mn-ea"/>
            </a:endParaRPr>
          </a:p>
          <a:p>
            <a:pPr marL="171450" indent="-171450"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900" kern="0" dirty="0" smtClean="0">
                <a:solidFill>
                  <a:schemeClr val="tx1"/>
                </a:solidFill>
                <a:latin typeface="+mn-ea"/>
              </a:rPr>
              <a:t>해상도 변환 </a:t>
            </a:r>
            <a:r>
              <a:rPr lang="ko-KR" altLang="en-US" sz="900" kern="0" dirty="0" err="1" smtClean="0">
                <a:solidFill>
                  <a:schemeClr val="tx1"/>
                </a:solidFill>
                <a:latin typeface="+mn-ea"/>
              </a:rPr>
              <a:t>콘텐츠</a:t>
            </a:r>
            <a:r>
              <a:rPr lang="ko-KR" altLang="en-US" sz="900" kern="0" dirty="0" smtClean="0">
                <a:solidFill>
                  <a:schemeClr val="tx1"/>
                </a:solidFill>
                <a:latin typeface="+mn-ea"/>
              </a:rPr>
              <a:t> 위치 </a:t>
            </a:r>
            <a:r>
              <a:rPr lang="en-US" altLang="ko-KR" sz="900" kern="0" dirty="0" smtClean="0">
                <a:solidFill>
                  <a:schemeClr val="tx1"/>
                </a:solidFill>
                <a:latin typeface="+mn-ea"/>
              </a:rPr>
              <a:t>: F </a:t>
            </a:r>
            <a:r>
              <a:rPr lang="ko-KR" altLang="en-US" sz="900" kern="0" smtClean="0">
                <a:solidFill>
                  <a:schemeClr val="tx1"/>
                </a:solidFill>
                <a:latin typeface="+mn-ea"/>
              </a:rPr>
              <a:t>드라이브에 존재</a:t>
            </a:r>
            <a:r>
              <a:rPr lang="en-US" altLang="ko-KR" sz="900" kern="0" dirty="0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900" kern="0" dirty="0" smtClean="0">
                <a:solidFill>
                  <a:srgbClr val="FF0000"/>
                </a:solidFill>
                <a:latin typeface="+mn-ea"/>
              </a:rPr>
            </a:br>
            <a:r>
              <a:rPr lang="en-US" altLang="ko-KR" sz="900" kern="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ko-KR" altLang="en-US" sz="900" kern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해상도 변환 테스트시 경로 설정 변경 후 성능평가 수행</a:t>
            </a:r>
            <a:endParaRPr kumimoji="0" lang="ko-KR" altLang="en-US" sz="900" kern="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2321719" y="3986981"/>
            <a:ext cx="705067" cy="40011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 bwMode="auto">
          <a:xfrm>
            <a:off x="2717154" y="4056158"/>
            <a:ext cx="1242883" cy="300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kumimoji="0" lang="ko-KR" altLang="en-US" sz="900" kern="0" smtClean="0">
                <a:solidFill>
                  <a:schemeClr val="tx1"/>
                </a:solidFill>
                <a:latin typeface="+mn-ea"/>
              </a:rPr>
              <a:t>차례 나누어 수행</a:t>
            </a:r>
            <a:endParaRPr kumimoji="0" lang="ko-KR" altLang="en-US" sz="900" kern="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095429"/>
              </p:ext>
            </p:extLst>
          </p:nvPr>
        </p:nvGraphicFramePr>
        <p:xfrm>
          <a:off x="5074521" y="2747423"/>
          <a:ext cx="3482974" cy="187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4"/>
                <a:gridCol w="723900"/>
                <a:gridCol w="2484120"/>
              </a:tblGrid>
              <a:tr h="26787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성능평가 장비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876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◎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디렉토리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78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로고 삽입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8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자막삽입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8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코덱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변경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78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………………………..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78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해상도 변경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6152989" y="3332396"/>
            <a:ext cx="1782719" cy="1568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D:\PES\Test\Video\V01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6152989" y="2812265"/>
            <a:ext cx="1268121" cy="156810"/>
            <a:chOff x="837518" y="4955808"/>
            <a:chExt cx="1268121" cy="156810"/>
          </a:xfrm>
        </p:grpSpPr>
        <p:sp>
          <p:nvSpPr>
            <p:cNvPr id="83" name="직사각형 82"/>
            <p:cNvSpPr/>
            <p:nvPr/>
          </p:nvSpPr>
          <p:spPr>
            <a:xfrm>
              <a:off x="837518" y="4955808"/>
              <a:ext cx="1101797" cy="15681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성능평가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PC1</a:t>
              </a:r>
              <a:endParaRPr lang="ko-KR" altLang="en-US" sz="1000" smtClean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939315" y="4955808"/>
              <a:ext cx="166324" cy="15681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▼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5621267" y="4818139"/>
            <a:ext cx="115907" cy="10762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127787" y="3356987"/>
            <a:ext cx="115907" cy="10762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5127787" y="3631175"/>
            <a:ext cx="115907" cy="10762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5127787" y="3878309"/>
            <a:ext cx="115907" cy="10762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127787" y="4398440"/>
            <a:ext cx="115907" cy="10762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7987501" y="3338793"/>
            <a:ext cx="452444" cy="144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smtClean="0"/>
              <a:t>찾아보기</a:t>
            </a:r>
            <a:endParaRPr lang="ko-KR" altLang="en-US" sz="700" dirty="0"/>
          </a:p>
        </p:txBody>
      </p:sp>
      <p:sp>
        <p:nvSpPr>
          <p:cNvPr id="91" name="직사각형 90"/>
          <p:cNvSpPr/>
          <p:nvPr/>
        </p:nvSpPr>
        <p:spPr>
          <a:xfrm>
            <a:off x="6152989" y="3603637"/>
            <a:ext cx="1782719" cy="1568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D:\PES\Test\Video\V02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987501" y="3610034"/>
            <a:ext cx="452444" cy="144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smtClean="0"/>
              <a:t>찾아보기</a:t>
            </a:r>
            <a:endParaRPr lang="ko-KR" altLang="en-US" sz="700" dirty="0"/>
          </a:p>
        </p:txBody>
      </p:sp>
      <p:sp>
        <p:nvSpPr>
          <p:cNvPr id="93" name="직사각형 92"/>
          <p:cNvSpPr/>
          <p:nvPr/>
        </p:nvSpPr>
        <p:spPr>
          <a:xfrm>
            <a:off x="6152989" y="3861371"/>
            <a:ext cx="1782719" cy="1568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E:\PES\Test\Video\V01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7987501" y="3867768"/>
            <a:ext cx="452444" cy="144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smtClean="0"/>
              <a:t>찾아보기</a:t>
            </a:r>
            <a:endParaRPr lang="ko-KR" altLang="en-US" sz="700" dirty="0"/>
          </a:p>
        </p:txBody>
      </p:sp>
      <p:sp>
        <p:nvSpPr>
          <p:cNvPr id="95" name="직사각형 94"/>
          <p:cNvSpPr/>
          <p:nvPr/>
        </p:nvSpPr>
        <p:spPr>
          <a:xfrm>
            <a:off x="6152989" y="4402109"/>
            <a:ext cx="1782719" cy="1568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F:\PES\Test\Video\V01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7987501" y="4408506"/>
            <a:ext cx="452444" cy="144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smtClean="0"/>
              <a:t>찾아보기</a:t>
            </a:r>
            <a:endParaRPr lang="ko-KR" altLang="en-US" sz="700" dirty="0"/>
          </a:p>
        </p:txBody>
      </p:sp>
      <p:sp>
        <p:nvSpPr>
          <p:cNvPr id="97" name="직사각형 96"/>
          <p:cNvSpPr/>
          <p:nvPr/>
        </p:nvSpPr>
        <p:spPr>
          <a:xfrm>
            <a:off x="5815667" y="4787859"/>
            <a:ext cx="1782719" cy="15681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F:\PES\Test\Video\V01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7650179" y="4794256"/>
            <a:ext cx="452444" cy="1440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smtClean="0"/>
              <a:t>일괄지정</a:t>
            </a:r>
            <a:endParaRPr lang="ko-KR" altLang="en-US" sz="700" dirty="0"/>
          </a:p>
        </p:txBody>
      </p:sp>
      <p:sp>
        <p:nvSpPr>
          <p:cNvPr id="99" name="오른쪽 화살표 98"/>
          <p:cNvSpPr/>
          <p:nvPr/>
        </p:nvSpPr>
        <p:spPr>
          <a:xfrm>
            <a:off x="4414744" y="3571435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9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대쉬보드</a:t>
            </a:r>
            <a:r>
              <a:rPr lang="ko-KR" altLang="en-US" dirty="0" smtClean="0"/>
              <a:t> 개선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Dashboard </a:t>
            </a:r>
            <a:r>
              <a:rPr lang="ko-KR" altLang="en-US" smtClean="0"/>
              <a:t>기능 개선 </a:t>
            </a:r>
            <a:r>
              <a:rPr lang="en-US" altLang="ko-KR" dirty="0" smtClean="0"/>
              <a:t>(SFR-003)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관리 웹 시스템 내의 </a:t>
            </a:r>
            <a:r>
              <a:rPr lang="en-US" altLang="ko-KR" b="1" dirty="0" smtClean="0">
                <a:latin typeface="나눔고딕" panose="020B0600000101010101" charset="-127"/>
                <a:ea typeface="나눔고딕" panose="020B0600000101010101" charset="-127"/>
              </a:rPr>
              <a:t>Dashboard</a:t>
            </a:r>
            <a:r>
              <a:rPr lang="ko-KR" altLang="en-US" b="1" smtClean="0">
                <a:latin typeface="나눔고딕" panose="020B0600000101010101" charset="-127"/>
                <a:ea typeface="나눔고딕" panose="020B0600000101010101" charset="-127"/>
              </a:rPr>
              <a:t>에는 </a:t>
            </a:r>
            <a:r>
              <a:rPr lang="ko-KR" altLang="en-US" b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중요한 항목들로 화면을 재 배치</a:t>
            </a:r>
            <a:endParaRPr lang="ko-KR" altLang="en-US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43368" y="2175682"/>
            <a:ext cx="3970432" cy="3151174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02153" y="2252604"/>
            <a:ext cx="3841797" cy="2982336"/>
          </a:xfrm>
          <a:prstGeom prst="roundRect">
            <a:avLst>
              <a:gd name="adj" fmla="val 4385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+mn-ea"/>
              </a:rPr>
              <a:t>TO-BE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3884" y="2175682"/>
            <a:ext cx="3995704" cy="3151174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5288" y="2235039"/>
            <a:ext cx="3852862" cy="2999902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843368" y="5385744"/>
            <a:ext cx="3970432" cy="988940"/>
          </a:xfrm>
          <a:prstGeom prst="roundRect">
            <a:avLst>
              <a:gd name="adj" fmla="val 8677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02153" y="5463373"/>
            <a:ext cx="3841797" cy="816061"/>
          </a:xfrm>
          <a:prstGeom prst="roundRect">
            <a:avLst>
              <a:gd name="adj" fmla="val 8120"/>
            </a:avLst>
          </a:prstGeom>
          <a:solidFill>
            <a:srgbClr val="1881B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성능평가 신청 통계 및 최근 성능평가 수행 내역 출력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주요 항목 클릭 시 상세 페이지로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이동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기술업체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100" b="1">
                <a:solidFill>
                  <a:schemeClr val="bg1"/>
                </a:solidFill>
                <a:latin typeface="+mn-ea"/>
              </a:rPr>
              <a:t>권리자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/OSP </a:t>
            </a:r>
            <a:r>
              <a:rPr lang="ko-KR" altLang="en-US" sz="1100" b="1">
                <a:solidFill>
                  <a:schemeClr val="bg1"/>
                </a:solidFill>
                <a:latin typeface="+mn-ea"/>
              </a:rPr>
              <a:t>회원 가입 현황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100" b="1">
                <a:solidFill>
                  <a:schemeClr val="bg1"/>
                </a:solidFill>
                <a:latin typeface="+mn-ea"/>
              </a:rPr>
              <a:t>최근 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5</a:t>
            </a:r>
            <a:r>
              <a:rPr lang="ko-KR" altLang="en-US" sz="1100" b="1">
                <a:solidFill>
                  <a:schemeClr val="bg1"/>
                </a:solidFill>
                <a:latin typeface="+mn-ea"/>
              </a:rPr>
              <a:t>일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100" b="1" smtClean="0">
                <a:solidFill>
                  <a:schemeClr val="bg1"/>
                </a:solidFill>
                <a:latin typeface="+mn-ea"/>
              </a:rPr>
              <a:t>추가</a:t>
            </a:r>
            <a:endParaRPr lang="ko-KR" altLang="en-US" sz="11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3884" y="5382810"/>
            <a:ext cx="3995704" cy="991873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288" y="5463373"/>
            <a:ext cx="3852862" cy="819396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u="sng" dirty="0" smtClean="0">
                <a:solidFill>
                  <a:srgbClr val="FF0000"/>
                </a:solidFill>
                <a:latin typeface="+mn-ea"/>
              </a:rPr>
              <a:t>주요 </a:t>
            </a:r>
            <a:r>
              <a:rPr lang="ko-KR" altLang="en-US" sz="1100" b="1" u="sng" dirty="0">
                <a:solidFill>
                  <a:srgbClr val="FF0000"/>
                </a:solidFill>
                <a:latin typeface="+mn-ea"/>
              </a:rPr>
              <a:t>업무</a:t>
            </a:r>
            <a:r>
              <a:rPr lang="ko-KR" altLang="en-US" sz="1100" b="1" dirty="0">
                <a:solidFill>
                  <a:srgbClr val="FF0000"/>
                </a:solidFill>
                <a:latin typeface="+mn-ea"/>
              </a:rPr>
              <a:t>인 성능평가 신청 현황 및 진행중인 성능평가 내역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파악이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어려움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80406" y="2678156"/>
            <a:ext cx="16017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◎ 기술적 조치 신청현황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41360"/>
              </p:ext>
            </p:extLst>
          </p:nvPr>
        </p:nvGraphicFramePr>
        <p:xfrm>
          <a:off x="608251" y="2924377"/>
          <a:ext cx="3413415" cy="480364"/>
        </p:xfrm>
        <a:graphic>
          <a:graphicData uri="http://schemas.openxmlformats.org/drawingml/2006/table">
            <a:tbl>
              <a:tblPr/>
              <a:tblGrid>
                <a:gridCol w="311340"/>
                <a:gridCol w="311340"/>
                <a:gridCol w="311340"/>
                <a:gridCol w="311340"/>
                <a:gridCol w="311340"/>
                <a:gridCol w="311340"/>
                <a:gridCol w="311340"/>
                <a:gridCol w="311340"/>
                <a:gridCol w="311340"/>
                <a:gridCol w="611355"/>
              </a:tblGrid>
              <a:tr h="81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4/3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4/4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4/5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4/6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4/6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당월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당해년도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1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XXXX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480406" y="3607676"/>
            <a:ext cx="18453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◎ 기술업체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특징점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배포 현황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84623"/>
              </p:ext>
            </p:extLst>
          </p:nvPr>
        </p:nvGraphicFramePr>
        <p:xfrm>
          <a:off x="608251" y="3853897"/>
          <a:ext cx="3413416" cy="1200910"/>
        </p:xfrm>
        <a:graphic>
          <a:graphicData uri="http://schemas.openxmlformats.org/drawingml/2006/table">
            <a:tbl>
              <a:tblPr/>
              <a:tblGrid>
                <a:gridCol w="428626"/>
                <a:gridCol w="529456"/>
                <a:gridCol w="327796"/>
                <a:gridCol w="428626"/>
                <a:gridCol w="428626"/>
                <a:gridCol w="428626"/>
                <a:gridCol w="841660"/>
              </a:tblGrid>
              <a:tr h="81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권리자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설치일자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당일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전일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당월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누적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최근배포일시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1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LSW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17.01.01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2018.01.01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363" marR="10363" marT="10363" marB="10363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7" name="직사각형 76"/>
          <p:cNvSpPr/>
          <p:nvPr/>
        </p:nvSpPr>
        <p:spPr>
          <a:xfrm>
            <a:off x="4935144" y="2627354"/>
            <a:ext cx="14302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◎ 성능평가 신청 현황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85344"/>
              </p:ext>
            </p:extLst>
          </p:nvPr>
        </p:nvGraphicFramePr>
        <p:xfrm>
          <a:off x="5062989" y="2873575"/>
          <a:ext cx="3541260" cy="438912"/>
        </p:xfrm>
        <a:graphic>
          <a:graphicData uri="http://schemas.openxmlformats.org/drawingml/2006/table">
            <a:tbl>
              <a:tblPr/>
              <a:tblGrid>
                <a:gridCol w="833662"/>
                <a:gridCol w="702701"/>
                <a:gridCol w="553378"/>
                <a:gridCol w="685134"/>
                <a:gridCol w="766385"/>
              </a:tblGrid>
              <a:tr h="384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신청일시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업체명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신청자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신청상태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4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4935144" y="3342601"/>
            <a:ext cx="14302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◎ 성능평가 수행 현황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230137"/>
              </p:ext>
            </p:extLst>
          </p:nvPr>
        </p:nvGraphicFramePr>
        <p:xfrm>
          <a:off x="5062989" y="3588822"/>
          <a:ext cx="3541261" cy="438912"/>
        </p:xfrm>
        <a:graphic>
          <a:graphicData uri="http://schemas.openxmlformats.org/drawingml/2006/table">
            <a:tbl>
              <a:tblPr/>
              <a:tblGrid>
                <a:gridCol w="716309"/>
                <a:gridCol w="680769"/>
                <a:gridCol w="581729"/>
                <a:gridCol w="781227"/>
                <a:gridCol w="781227"/>
              </a:tblGrid>
              <a:tr h="384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업체명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콘텐츠유형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 항목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세부평가항목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완료일시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4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3" name="직사각형 82"/>
          <p:cNvSpPr/>
          <p:nvPr/>
        </p:nvSpPr>
        <p:spPr>
          <a:xfrm>
            <a:off x="4935144" y="4037238"/>
            <a:ext cx="17844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◎ 회원 가입 현황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smtClean="0">
                <a:solidFill>
                  <a:srgbClr val="FF0000"/>
                </a:solidFill>
              </a:rPr>
              <a:t>최근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1000" b="1" smtClean="0">
                <a:solidFill>
                  <a:srgbClr val="FF0000"/>
                </a:solidFill>
              </a:rPr>
              <a:t>일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32670"/>
              </p:ext>
            </p:extLst>
          </p:nvPr>
        </p:nvGraphicFramePr>
        <p:xfrm>
          <a:off x="5062989" y="4283459"/>
          <a:ext cx="3541260" cy="438912"/>
        </p:xfrm>
        <a:graphic>
          <a:graphicData uri="http://schemas.openxmlformats.org/drawingml/2006/table">
            <a:tbl>
              <a:tblPr/>
              <a:tblGrid>
                <a:gridCol w="600810"/>
                <a:gridCol w="571000"/>
                <a:gridCol w="571000"/>
                <a:gridCol w="487930"/>
                <a:gridCol w="655260"/>
                <a:gridCol w="655260"/>
              </a:tblGrid>
              <a:tr h="384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회원유형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기관명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가입일시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84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4961987" y="4738975"/>
            <a:ext cx="1556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◎ 기술적 조치 신청현황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961987" y="4968592"/>
            <a:ext cx="18453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◎ 기술업체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특징점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배포 현황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/>
          <p:cNvCxnSpPr>
            <a:endCxn id="5" idx="3"/>
          </p:cNvCxnSpPr>
          <p:nvPr/>
        </p:nvCxnSpPr>
        <p:spPr>
          <a:xfrm flipH="1">
            <a:off x="6807364" y="4968592"/>
            <a:ext cx="523780" cy="8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961987" y="4738975"/>
            <a:ext cx="1845377" cy="47583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 bwMode="auto">
          <a:xfrm>
            <a:off x="7287555" y="4845481"/>
            <a:ext cx="10351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기존화면유지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H="1" flipV="1">
            <a:off x="6365344" y="2723812"/>
            <a:ext cx="1110723" cy="69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92" idx="1"/>
          </p:cNvCxnSpPr>
          <p:nvPr/>
        </p:nvCxnSpPr>
        <p:spPr>
          <a:xfrm flipH="1">
            <a:off x="6365345" y="3445584"/>
            <a:ext cx="1055203" cy="511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 bwMode="auto">
          <a:xfrm>
            <a:off x="7420548" y="3322473"/>
            <a:ext cx="10376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화면 신규 추가</a:t>
            </a:r>
            <a:endParaRPr kumimoji="0" lang="ko-KR" altLang="en-US" sz="1000" kern="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 flipH="1">
            <a:off x="6654801" y="3523836"/>
            <a:ext cx="821266" cy="643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오른쪽 화살표 93"/>
          <p:cNvSpPr/>
          <p:nvPr/>
        </p:nvSpPr>
        <p:spPr>
          <a:xfrm>
            <a:off x="4414744" y="3571435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통계 기능 개선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통계 기능 개선 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65128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성능평가 수행 관련한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다양한 통계 화면을 제공</a:t>
            </a:r>
            <a:endParaRPr lang="ko-KR" altLang="en-US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843368" y="2175682"/>
            <a:ext cx="3970432" cy="3151174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02153" y="2252604"/>
            <a:ext cx="3841797" cy="2982336"/>
          </a:xfrm>
          <a:prstGeom prst="roundRect">
            <a:avLst>
              <a:gd name="adj" fmla="val 4385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+mn-ea"/>
              </a:rPr>
              <a:t>TO-BE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3884" y="2175682"/>
            <a:ext cx="3995704" cy="3151174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5288" y="2235039"/>
            <a:ext cx="3852862" cy="2999902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843368" y="5385744"/>
            <a:ext cx="3970432" cy="988940"/>
          </a:xfrm>
          <a:prstGeom prst="roundRect">
            <a:avLst>
              <a:gd name="adj" fmla="val 8677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02153" y="5463373"/>
            <a:ext cx="3841797" cy="816061"/>
          </a:xfrm>
          <a:prstGeom prst="roundRect">
            <a:avLst>
              <a:gd name="adj" fmla="val 8120"/>
            </a:avLst>
          </a:prstGeom>
          <a:solidFill>
            <a:srgbClr val="1881B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성능평가유형별 통계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년도별 성능평가 통계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100" b="1">
                <a:solidFill>
                  <a:schemeClr val="bg1"/>
                </a:solidFill>
                <a:latin typeface="+mn-ea"/>
              </a:rPr>
              <a:t>업체별 성능평가 </a:t>
            </a:r>
            <a:r>
              <a:rPr lang="ko-KR" altLang="en-US" sz="1100" b="1" smtClean="0">
                <a:solidFill>
                  <a:schemeClr val="bg1"/>
                </a:solidFill>
                <a:latin typeface="+mn-ea"/>
              </a:rPr>
              <a:t>통계 </a:t>
            </a:r>
            <a:r>
              <a:rPr lang="ko-KR" altLang="en-US" sz="1100" b="1">
                <a:solidFill>
                  <a:schemeClr val="bg1"/>
                </a:solidFill>
                <a:latin typeface="+mn-ea"/>
              </a:rPr>
              <a:t>현황 </a:t>
            </a:r>
            <a:r>
              <a:rPr lang="ko-KR" altLang="en-US" sz="1100" b="1" smtClean="0">
                <a:solidFill>
                  <a:schemeClr val="bg1"/>
                </a:solidFill>
                <a:latin typeface="+mn-ea"/>
              </a:rPr>
              <a:t>제공 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100" b="1" smtClean="0">
                <a:solidFill>
                  <a:schemeClr val="bg1"/>
                </a:solidFill>
                <a:latin typeface="+mn-ea"/>
              </a:rPr>
              <a:t>필요시 다운로드 기능 제공</a:t>
            </a: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기타 </a:t>
            </a:r>
            <a:r>
              <a:rPr lang="ko-KR" altLang="en-US" sz="1100" b="1" dirty="0" smtClean="0">
                <a:solidFill>
                  <a:srgbClr val="FFFF00"/>
                </a:solidFill>
                <a:latin typeface="+mn-ea"/>
              </a:rPr>
              <a:t>업무의 효율성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을 높일 수 있는 </a:t>
            </a:r>
            <a:r>
              <a:rPr lang="ko-KR" altLang="en-US" sz="1100" b="1" dirty="0" smtClean="0">
                <a:solidFill>
                  <a:srgbClr val="FFFF00"/>
                </a:solidFill>
                <a:latin typeface="+mn-ea"/>
              </a:rPr>
              <a:t>다양한 통계 제공</a:t>
            </a:r>
            <a:endParaRPr lang="ko-KR" altLang="en-US" sz="11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3884" y="5382810"/>
            <a:ext cx="3995704" cy="991873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288" y="5463373"/>
            <a:ext cx="3852862" cy="819396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상급 기관에 보고를 위한 통계 자료 제공의 어려움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성능평가 수행에 있어서 꼭 필요로 하는 통계가 제공되고 있지 못함</a:t>
            </a:r>
          </a:p>
        </p:txBody>
      </p:sp>
      <p:sp>
        <p:nvSpPr>
          <p:cNvPr id="33" name="오른쪽 화살표 32"/>
          <p:cNvSpPr/>
          <p:nvPr/>
        </p:nvSpPr>
        <p:spPr>
          <a:xfrm>
            <a:off x="4414744" y="3465826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225473" y="3465826"/>
            <a:ext cx="1891865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tx1"/>
                </a:solidFill>
              </a:rPr>
              <a:t>현행 성능평가 통계 종류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성능평가 신청 및 통과 현황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 smtClean="0">
                <a:solidFill>
                  <a:schemeClr val="tx1"/>
                </a:solidFill>
              </a:rPr>
              <a:t>데이타셋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통계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성능평가 종합 결과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성능평가 결과 보고서</a:t>
            </a:r>
            <a:endParaRPr lang="en-US" altLang="ko-KR" sz="10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39751" y="2747423"/>
            <a:ext cx="3564996" cy="433290"/>
          </a:xfrm>
          <a:prstGeom prst="roundRect">
            <a:avLst/>
          </a:prstGeom>
          <a:noFill/>
          <a:ln w="28575">
            <a:solidFill>
              <a:srgbClr val="A6A6A6"/>
            </a:solidFill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spAutoFit/>
            <a:sp3d>
              <a:bevelT w="0" h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lvl="0" indent="-457200" algn="ctr" eaLnBrk="0" latinLnBrk="0" hangingPunct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700" spc="-5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뫼비우스 Bold" panose="02000500000000000000" pitchFamily="2" charset="-127"/>
                <a:ea typeface="뫼비우스 Bold" panose="02000500000000000000" pitchFamily="2" charset="-127"/>
              </a:defRPr>
            </a:lvl1pPr>
          </a:lstStyle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결과보고서 중심의 통계 만 제공</a:t>
            </a:r>
            <a:endParaRPr lang="en-US" altLang="ko-KR" sz="1600" b="1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40553" y="2747423"/>
            <a:ext cx="3564996" cy="433290"/>
          </a:xfrm>
          <a:prstGeom prst="roundRect">
            <a:avLst/>
          </a:prstGeom>
          <a:noFill/>
          <a:ln w="28575">
            <a:solidFill>
              <a:srgbClr val="1881BD"/>
            </a:solidFill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spAutoFit/>
            <a:sp3d>
              <a:bevelT w="0" h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lvl="0" indent="-457200" algn="ctr" eaLnBrk="0" latinLnBrk="0" hangingPunct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700" spc="-5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뫼비우스 Bold" panose="02000500000000000000" pitchFamily="2" charset="-127"/>
                <a:ea typeface="뫼비우스 Bold" panose="02000500000000000000" pitchFamily="2" charset="-127"/>
              </a:defRPr>
            </a:lvl1pPr>
          </a:lstStyle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다양한 통계 제공</a:t>
            </a:r>
            <a:endParaRPr lang="en-US" altLang="ko-KR" sz="1600" b="1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38206" y="3219783"/>
            <a:ext cx="230704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 smtClean="0"/>
              <a:t>다양한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성능평가 통계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추가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 smtClean="0">
                <a:solidFill>
                  <a:srgbClr val="FF0000"/>
                </a:solidFill>
              </a:rPr>
              <a:t>년도별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성능평가 신청 및 통과 현황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rgbClr val="FF0000"/>
                </a:solidFill>
              </a:rPr>
              <a:t>월별 성능평가 수행 현황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rgbClr val="FF0000"/>
                </a:solidFill>
              </a:rPr>
              <a:t>업체별 성능평가 수행 이력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성능평가 신청 및 통과 현황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 smtClean="0">
                <a:solidFill>
                  <a:schemeClr val="tx1"/>
                </a:solidFill>
              </a:rPr>
              <a:t>데이타셋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통계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성능평가 종합 결과</a:t>
            </a:r>
            <a:endParaRPr lang="en-US" altLang="ko-KR" sz="1000" b="1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성능평가 결과 보고서</a:t>
            </a:r>
            <a:endParaRPr lang="en-US" altLang="ko-KR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66157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성능평가 이력 관리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성능평가 이력 관리 </a:t>
            </a:r>
            <a:r>
              <a:rPr lang="en-US" altLang="ko-KR" dirty="0" smtClean="0"/>
              <a:t>(SFR-004)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성능평가 신청 시 승인 이력 이외에 진행 중 발생되는 상황에 대한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이력 관리 기능 추가</a:t>
            </a:r>
            <a:endParaRPr lang="ko-KR" altLang="en-US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843368" y="2175682"/>
            <a:ext cx="3970432" cy="3151174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02153" y="2252604"/>
            <a:ext cx="3841797" cy="2982336"/>
          </a:xfrm>
          <a:prstGeom prst="roundRect">
            <a:avLst>
              <a:gd name="adj" fmla="val 4385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+mn-ea"/>
              </a:rPr>
              <a:t>TO-BE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3884" y="2175682"/>
            <a:ext cx="3995704" cy="3151174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5288" y="2235039"/>
            <a:ext cx="3852862" cy="2999902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AS-IS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843368" y="5385744"/>
            <a:ext cx="3970432" cy="988940"/>
          </a:xfrm>
          <a:prstGeom prst="roundRect">
            <a:avLst>
              <a:gd name="adj" fmla="val 8677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902153" y="5463373"/>
            <a:ext cx="3841797" cy="816061"/>
          </a:xfrm>
          <a:prstGeom prst="roundRect">
            <a:avLst>
              <a:gd name="adj" fmla="val 8120"/>
            </a:avLst>
          </a:prstGeom>
          <a:solidFill>
            <a:srgbClr val="1881B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평가 결과 통과를 하였더라도</a:t>
            </a:r>
            <a:r>
              <a:rPr lang="en-US" altLang="ko-KR" sz="11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100" b="1">
                <a:solidFill>
                  <a:schemeClr val="bg1"/>
                </a:solidFill>
                <a:latin typeface="+mn-ea"/>
              </a:rPr>
              <a:t>진행증의 특이점이나 관련 히스토리가 필요한 기타 사항에 대한 담당자 의견 추가 가능하도록 기능 개선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3884" y="5382810"/>
            <a:ext cx="3995704" cy="991873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95288" y="5463373"/>
            <a:ext cx="3852862" cy="819396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진행 중 철회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b="1">
                <a:solidFill>
                  <a:schemeClr val="tx1"/>
                </a:solidFill>
                <a:latin typeface="+mn-ea"/>
              </a:rPr>
              <a:t>평가 실패 시 관련 기록 추적 어려움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담당자 변경 시 특이사항을 알 수 없음</a:t>
            </a:r>
          </a:p>
        </p:txBody>
      </p:sp>
      <p:sp>
        <p:nvSpPr>
          <p:cNvPr id="37" name="오른쪽 화살표 36"/>
          <p:cNvSpPr/>
          <p:nvPr/>
        </p:nvSpPr>
        <p:spPr>
          <a:xfrm>
            <a:off x="4414744" y="3465826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22" y="3644024"/>
            <a:ext cx="3324328" cy="1042592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026" y="3436133"/>
            <a:ext cx="3448050" cy="13335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39751" y="2747423"/>
            <a:ext cx="3564996" cy="433290"/>
          </a:xfrm>
          <a:prstGeom prst="roundRect">
            <a:avLst/>
          </a:prstGeom>
          <a:noFill/>
          <a:ln w="28575">
            <a:solidFill>
              <a:srgbClr val="A6A6A6"/>
            </a:solidFill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spAutoFit/>
            <a:sp3d>
              <a:bevelT w="0" h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lvl="0" indent="-457200" algn="ctr" eaLnBrk="0" latinLnBrk="0" hangingPunct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700" spc="-5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뫼비우스 Bold" panose="02000500000000000000" pitchFamily="2" charset="-127"/>
                <a:ea typeface="뫼비우스 Bold" panose="02000500000000000000" pitchFamily="2" charset="-127"/>
              </a:defRPr>
            </a:lvl1pPr>
          </a:lstStyle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ffectLst/>
                <a:latin typeface="+mj-ea"/>
                <a:ea typeface="+mj-ea"/>
              </a:rPr>
              <a:t>단순 승인 위주</a:t>
            </a:r>
            <a:r>
              <a:rPr lang="ko-KR" altLang="en-US" sz="1600" b="1" dirty="0" smtClean="0">
                <a:solidFill>
                  <a:schemeClr val="tx1"/>
                </a:solidFill>
                <a:effectLst/>
                <a:latin typeface="+mj-ea"/>
                <a:ea typeface="+mj-ea"/>
              </a:rPr>
              <a:t>의 이력 관리</a:t>
            </a:r>
            <a:endParaRPr lang="en-US" altLang="ko-KR" sz="1600" b="1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40553" y="2747423"/>
            <a:ext cx="3564996" cy="433290"/>
          </a:xfrm>
          <a:prstGeom prst="roundRect">
            <a:avLst/>
          </a:prstGeom>
          <a:noFill/>
          <a:ln w="28575">
            <a:solidFill>
              <a:srgbClr val="1881BD"/>
            </a:solidFill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spAutoFit/>
            <a:sp3d>
              <a:bevelT w="0" h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lvl="0" indent="-457200" algn="ctr" eaLnBrk="0" latinLnBrk="0" hangingPunct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700" spc="-5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뫼비우스 Bold" panose="02000500000000000000" pitchFamily="2" charset="-127"/>
                <a:ea typeface="뫼비우스 Bold" panose="02000500000000000000" pitchFamily="2" charset="-127"/>
              </a:defRPr>
            </a:lvl1pPr>
          </a:lstStyle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smtClean="0">
                <a:solidFill>
                  <a:srgbClr val="FF0000"/>
                </a:solidFill>
                <a:effectLst/>
                <a:latin typeface="+mj-ea"/>
                <a:ea typeface="+mj-ea"/>
              </a:rPr>
              <a:t>실제 처리 결과 별 이력 관리</a:t>
            </a:r>
            <a:endParaRPr lang="en-US" altLang="ko-KR" sz="1600" b="1" dirty="0">
              <a:solidFill>
                <a:srgbClr val="FF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775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성능평가 모니터링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성능평가 모니터링 관리 기능 개선 </a:t>
            </a:r>
            <a:r>
              <a:rPr lang="en-US" altLang="ko-KR" dirty="0" smtClean="0"/>
              <a:t>(SFR-005)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성능평가 종류가 다양해 짐에 따라</a:t>
            </a:r>
            <a:r>
              <a:rPr lang="en-US" altLang="ko-KR" b="1" dirty="0" smtClean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b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전체 평가 진행 상황을 한 눈에 파악</a:t>
            </a:r>
            <a:r>
              <a:rPr lang="ko-KR" altLang="en-US" b="1" smtClean="0">
                <a:latin typeface="나눔고딕" panose="020B0600000101010101" charset="-127"/>
                <a:ea typeface="나눔고딕" panose="020B0600000101010101" charset="-127"/>
              </a:rPr>
              <a:t>할 수 있도록 화면 추가</a:t>
            </a:r>
            <a:endParaRPr lang="ko-KR" altLang="en-US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43368" y="2175682"/>
            <a:ext cx="3970432" cy="3151174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02153" y="2252604"/>
            <a:ext cx="3841797" cy="2982336"/>
          </a:xfrm>
          <a:prstGeom prst="roundRect">
            <a:avLst>
              <a:gd name="adj" fmla="val 4385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+mn-ea"/>
              </a:rPr>
              <a:t>TO-BE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884" y="2175682"/>
            <a:ext cx="3995704" cy="3151174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5288" y="2235039"/>
            <a:ext cx="3852862" cy="2999902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843368" y="5385744"/>
            <a:ext cx="3970432" cy="988940"/>
          </a:xfrm>
          <a:prstGeom prst="roundRect">
            <a:avLst>
              <a:gd name="adj" fmla="val 8677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02153" y="5463373"/>
            <a:ext cx="3841797" cy="816061"/>
          </a:xfrm>
          <a:prstGeom prst="roundRect">
            <a:avLst>
              <a:gd name="adj" fmla="val 8120"/>
            </a:avLst>
          </a:prstGeom>
          <a:solidFill>
            <a:srgbClr val="1881B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Ins="0"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다양한 유형별 성능평가 및 </a:t>
            </a:r>
            <a:r>
              <a:rPr lang="ko-KR" altLang="en-US" sz="1100" b="1" dirty="0" err="1">
                <a:solidFill>
                  <a:schemeClr val="bg1"/>
                </a:solidFill>
                <a:latin typeface="+mn-ea"/>
              </a:rPr>
              <a:t>상호운용성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 평가에 대한 진행 상황을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일괄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조회할 수 있는 </a:t>
            </a:r>
            <a:r>
              <a:rPr lang="ko-KR" altLang="en-US" sz="1100" b="1" dirty="0">
                <a:solidFill>
                  <a:srgbClr val="FFFF00"/>
                </a:solidFill>
                <a:latin typeface="+mn-ea"/>
              </a:rPr>
              <a:t>통합 모니터링 화면 </a:t>
            </a:r>
            <a:r>
              <a:rPr lang="ko-KR" altLang="en-US" sz="1100" b="1" dirty="0" smtClean="0">
                <a:solidFill>
                  <a:srgbClr val="FFFF00"/>
                </a:solidFill>
                <a:latin typeface="+mn-ea"/>
              </a:rPr>
              <a:t>개발</a:t>
            </a:r>
            <a:endParaRPr lang="en-US" altLang="ko-KR" sz="1100" b="1" dirty="0" smtClean="0">
              <a:solidFill>
                <a:srgbClr val="FFFF0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정해진 </a:t>
            </a:r>
            <a:r>
              <a:rPr lang="ko-KR" altLang="en-US" sz="1100" b="1" dirty="0" smtClean="0">
                <a:solidFill>
                  <a:srgbClr val="FFFF00"/>
                </a:solidFill>
                <a:latin typeface="+mn-ea"/>
              </a:rPr>
              <a:t>평가 </a:t>
            </a:r>
            <a:r>
              <a:rPr lang="ko-KR" altLang="en-US" sz="1100" b="1" dirty="0">
                <a:solidFill>
                  <a:srgbClr val="FFFF00"/>
                </a:solidFill>
                <a:latin typeface="+mn-ea"/>
              </a:rPr>
              <a:t>기한을 초과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하지 않도록 경과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일수도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표시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3884" y="5382810"/>
            <a:ext cx="3995704" cy="991873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95288" y="5463373"/>
            <a:ext cx="3852862" cy="819396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성능평가 유형이 다양해 짐으로써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b="1">
                <a:solidFill>
                  <a:schemeClr val="tx1"/>
                </a:solidFill>
                <a:latin typeface="+mn-ea"/>
              </a:rPr>
              <a:t>진행현황을 조회하기 위해선 여러 메뉴을 이동해야만 함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전체적인 진행 현황을 한눈에 볼 수 없음</a:t>
            </a:r>
          </a:p>
        </p:txBody>
      </p:sp>
      <p:sp>
        <p:nvSpPr>
          <p:cNvPr id="31" name="오른쪽 화살표 30"/>
          <p:cNvSpPr/>
          <p:nvPr/>
        </p:nvSpPr>
        <p:spPr>
          <a:xfrm>
            <a:off x="4414744" y="3465826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231" y="2948255"/>
            <a:ext cx="3799639" cy="150526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753534" y="2772971"/>
            <a:ext cx="1811866" cy="254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필터링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기술 성능평가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53534" y="3498303"/>
            <a:ext cx="1811866" cy="254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100" b="1" dirty="0" err="1" smtClean="0">
                <a:solidFill>
                  <a:schemeClr val="bg1"/>
                </a:solidFill>
              </a:rPr>
              <a:t>웹하드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성능평가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53534" y="4223635"/>
            <a:ext cx="1811866" cy="254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bg1"/>
                </a:solidFill>
              </a:rPr>
              <a:t>포렌식마크</a:t>
            </a:r>
            <a:r>
              <a:rPr lang="ko-KR" altLang="en-US" sz="1100" b="1" dirty="0" smtClean="0">
                <a:solidFill>
                  <a:schemeClr val="bg1"/>
                </a:solidFill>
              </a:rPr>
              <a:t> 기술 성능평가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60151" y="3042239"/>
            <a:ext cx="1571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├  성능평가 진행 현황</a:t>
            </a:r>
            <a:endParaRPr lang="en-US" altLang="ko-KR" sz="1000" dirty="0" smtClean="0"/>
          </a:p>
          <a:p>
            <a:r>
              <a:rPr lang="ko-KR" altLang="en-US" sz="1000" dirty="0"/>
              <a:t>└ </a:t>
            </a:r>
            <a:r>
              <a:rPr lang="ko-KR" altLang="en-US" sz="1000" dirty="0" smtClean="0"/>
              <a:t> 성능평가 결과 보고서</a:t>
            </a:r>
            <a:endParaRPr lang="en-US" altLang="ko-KR" sz="10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060151" y="3761281"/>
            <a:ext cx="1571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├  성능평가 </a:t>
            </a:r>
            <a:r>
              <a:rPr lang="ko-KR" altLang="en-US" sz="1000" dirty="0"/>
              <a:t>진행 현황</a:t>
            </a:r>
            <a:endParaRPr lang="en-US" altLang="ko-KR" sz="1000" dirty="0" smtClean="0"/>
          </a:p>
          <a:p>
            <a:r>
              <a:rPr lang="ko-KR" altLang="en-US" sz="1000" dirty="0"/>
              <a:t>└ </a:t>
            </a:r>
            <a:r>
              <a:rPr lang="ko-KR" altLang="en-US" sz="1000" dirty="0" smtClean="0"/>
              <a:t> 성능평가 결과 보고서</a:t>
            </a:r>
            <a:endParaRPr lang="en-US" altLang="ko-KR" sz="10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1060151" y="4517774"/>
            <a:ext cx="1571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├  성능평가 </a:t>
            </a:r>
            <a:r>
              <a:rPr lang="ko-KR" altLang="en-US" sz="1000" dirty="0"/>
              <a:t>진행 현황</a:t>
            </a:r>
            <a:endParaRPr lang="en-US" altLang="ko-KR" sz="1000" dirty="0" smtClean="0"/>
          </a:p>
          <a:p>
            <a:r>
              <a:rPr lang="ko-KR" altLang="en-US" sz="1000" dirty="0"/>
              <a:t>└ </a:t>
            </a:r>
            <a:r>
              <a:rPr lang="ko-KR" altLang="en-US" sz="1000" dirty="0" smtClean="0"/>
              <a:t> 성능평가 결과 보고서</a:t>
            </a:r>
            <a:endParaRPr lang="en-US" altLang="ko-KR" sz="1000" dirty="0" smtClean="0"/>
          </a:p>
        </p:txBody>
      </p:sp>
      <p:cxnSp>
        <p:nvCxnSpPr>
          <p:cNvPr id="44" name="직선 화살표 연결선 43"/>
          <p:cNvCxnSpPr>
            <a:stCxn id="45" idx="0"/>
          </p:cNvCxnSpPr>
          <p:nvPr/>
        </p:nvCxnSpPr>
        <p:spPr>
          <a:xfrm flipH="1" flipV="1">
            <a:off x="2455108" y="3151236"/>
            <a:ext cx="939166" cy="608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 bwMode="auto">
          <a:xfrm>
            <a:off x="2631415" y="3759758"/>
            <a:ext cx="15257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평가 유형별 메뉴 분리</a:t>
            </a:r>
            <a:endParaRPr kumimoji="0" lang="ko-KR" altLang="en-US" sz="1000" kern="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6" name="직선 화살표 연결선 45"/>
          <p:cNvCxnSpPr>
            <a:stCxn id="45" idx="2"/>
          </p:cNvCxnSpPr>
          <p:nvPr/>
        </p:nvCxnSpPr>
        <p:spPr>
          <a:xfrm flipH="1">
            <a:off x="2586478" y="4005979"/>
            <a:ext cx="807796" cy="659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 bwMode="auto">
          <a:xfrm>
            <a:off x="4916936" y="4717829"/>
            <a:ext cx="376561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모든 평가 유형별 진행 상황을 한 </a:t>
            </a:r>
            <a:r>
              <a:rPr kumimoji="0" lang="ko-KR" altLang="en-US" sz="1000" b="1" kern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화면에서 조회 </a:t>
            </a:r>
            <a:r>
              <a:rPr kumimoji="0" lang="en-US" altLang="ko-KR" sz="10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(</a:t>
            </a:r>
            <a:r>
              <a:rPr kumimoji="0" lang="ko-KR" altLang="en-US" sz="1000" b="1" kern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예시</a:t>
            </a:r>
            <a:r>
              <a:rPr kumimoji="0" lang="en-US" altLang="ko-KR" sz="10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)</a:t>
            </a:r>
            <a:endParaRPr kumimoji="0" lang="ko-KR" altLang="en-US" sz="1000" kern="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902151" y="2721265"/>
            <a:ext cx="16834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◎ </a:t>
            </a:r>
            <a:r>
              <a:rPr lang="ko-KR" altLang="en-US" sz="1000" b="1" smtClean="0"/>
              <a:t>성능평가 통합 모니터링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6419152" y="3961336"/>
            <a:ext cx="380591" cy="745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2417762" y="3884567"/>
            <a:ext cx="3296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2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업체 장비 연계를 통한 성능평가 신청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모듈 탑재 장비 연계 </a:t>
            </a:r>
            <a:r>
              <a:rPr lang="en-US" altLang="ko-KR" dirty="0" smtClean="0"/>
              <a:t>(SFR-006)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err="1" smtClean="0">
                <a:latin typeface="나눔고딕" panose="020B0600000101010101" charset="-127"/>
                <a:ea typeface="나눔고딕" panose="020B0600000101010101" charset="-127"/>
              </a:rPr>
              <a:t>포렌식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 성능평가 수행 시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장비 제공을 통한 성능평가 수행이 가능하도록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 보완</a:t>
            </a:r>
            <a:endParaRPr lang="ko-KR" altLang="en-US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843368" y="2175682"/>
            <a:ext cx="3970432" cy="3151174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902153" y="2252604"/>
            <a:ext cx="3841797" cy="2982336"/>
          </a:xfrm>
          <a:prstGeom prst="roundRect">
            <a:avLst>
              <a:gd name="adj" fmla="val 4385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+mn-ea"/>
              </a:rPr>
              <a:t>TO-BE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3884" y="2175682"/>
            <a:ext cx="3995704" cy="3151174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5288" y="2235039"/>
            <a:ext cx="3852862" cy="2999902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843368" y="5385744"/>
            <a:ext cx="3970432" cy="988940"/>
          </a:xfrm>
          <a:prstGeom prst="roundRect">
            <a:avLst>
              <a:gd name="adj" fmla="val 8677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902153" y="5463373"/>
            <a:ext cx="3841797" cy="816061"/>
          </a:xfrm>
          <a:prstGeom prst="roundRect">
            <a:avLst>
              <a:gd name="adj" fmla="val 8120"/>
            </a:avLst>
          </a:prstGeom>
          <a:solidFill>
            <a:srgbClr val="1881B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별도 장비 제공 여부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항목을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추가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별도 장비 제공 여부 체크 시 파일업로드는 필수에서 제외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23884" y="5382810"/>
            <a:ext cx="3995704" cy="991873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5288" y="5463373"/>
            <a:ext cx="3852862" cy="819396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삽입 모듈 및 검출 모듈을 업로드 하지 않으면 성능평가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신청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불가능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747423"/>
            <a:ext cx="3639615" cy="2231754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685799" y="3863300"/>
            <a:ext cx="2802468" cy="259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>
            <a:stCxn id="54" idx="0"/>
          </p:cNvCxnSpPr>
          <p:nvPr/>
        </p:nvCxnSpPr>
        <p:spPr>
          <a:xfrm flipH="1" flipV="1">
            <a:off x="1706324" y="4021667"/>
            <a:ext cx="834297" cy="407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 bwMode="auto">
          <a:xfrm>
            <a:off x="1777762" y="4429385"/>
            <a:ext cx="15257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파일 업로드 필수</a:t>
            </a:r>
            <a:endParaRPr kumimoji="0" lang="ko-KR" altLang="en-US" sz="1000" kern="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243" y="2747423"/>
            <a:ext cx="3639615" cy="2231754"/>
          </a:xfrm>
          <a:prstGeom prst="rect">
            <a:avLst/>
          </a:prstGeom>
        </p:spPr>
      </p:pic>
      <p:sp>
        <p:nvSpPr>
          <p:cNvPr id="59" name="직사각형 58"/>
          <p:cNvSpPr/>
          <p:nvPr/>
        </p:nvSpPr>
        <p:spPr>
          <a:xfrm>
            <a:off x="7702550" y="3820252"/>
            <a:ext cx="901700" cy="30301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785" y="3923564"/>
            <a:ext cx="127464" cy="12423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 bwMode="auto">
          <a:xfrm>
            <a:off x="7878588" y="3874116"/>
            <a:ext cx="106121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별도장비제공</a:t>
            </a:r>
            <a:endParaRPr kumimoji="0" lang="ko-KR" altLang="en-US" sz="7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4414744" y="3465826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7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업체 </a:t>
            </a:r>
            <a:r>
              <a:rPr lang="ko-KR" altLang="en-US" dirty="0" smtClean="0"/>
              <a:t>장비를 </a:t>
            </a:r>
            <a:r>
              <a:rPr lang="ko-KR" altLang="en-US" dirty="0"/>
              <a:t>통한 성능평가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10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마크 삽입 및 검출 스크립트 정의 </a:t>
            </a:r>
            <a:r>
              <a:rPr lang="en-US" altLang="ko-KR" dirty="0" smtClean="0"/>
              <a:t>(SFR-007)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별도 장비에 의한 성능평가 수행 시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평가 수행이 가능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하도록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스크립트 제공</a:t>
            </a:r>
            <a:endParaRPr lang="ko-KR" altLang="en-US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843368" y="2175682"/>
            <a:ext cx="3970432" cy="3151174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902153" y="2252604"/>
            <a:ext cx="3841797" cy="2982336"/>
          </a:xfrm>
          <a:prstGeom prst="roundRect">
            <a:avLst>
              <a:gd name="adj" fmla="val 4385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+mn-ea"/>
              </a:rPr>
              <a:t>TO-BE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3884" y="2175682"/>
            <a:ext cx="3995704" cy="3151174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5288" y="2235039"/>
            <a:ext cx="3852862" cy="2999902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843368" y="5385744"/>
            <a:ext cx="3970432" cy="988940"/>
          </a:xfrm>
          <a:prstGeom prst="roundRect">
            <a:avLst>
              <a:gd name="adj" fmla="val 8677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902153" y="5463373"/>
            <a:ext cx="3841797" cy="816061"/>
          </a:xfrm>
          <a:prstGeom prst="roundRect">
            <a:avLst>
              <a:gd name="adj" fmla="val 8120"/>
            </a:avLst>
          </a:prstGeom>
          <a:solidFill>
            <a:srgbClr val="1881B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시나리오 기반의 업체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장비에서 </a:t>
            </a:r>
            <a:r>
              <a:rPr lang="ko-KR" altLang="en-US" sz="1100" b="1" dirty="0" smtClean="0">
                <a:solidFill>
                  <a:srgbClr val="FFFF00"/>
                </a:solidFill>
                <a:latin typeface="+mn-ea"/>
              </a:rPr>
              <a:t>수행 가능한 </a:t>
            </a:r>
            <a:r>
              <a:rPr lang="ko-KR" altLang="en-US" sz="1100" b="1" dirty="0">
                <a:solidFill>
                  <a:srgbClr val="FFFF00"/>
                </a:solidFill>
                <a:latin typeface="+mn-ea"/>
              </a:rPr>
              <a:t>스크립트 </a:t>
            </a:r>
            <a:r>
              <a:rPr lang="ko-KR" altLang="en-US" sz="1100" b="1" dirty="0" smtClean="0">
                <a:solidFill>
                  <a:srgbClr val="FFFF00"/>
                </a:solidFill>
                <a:latin typeface="+mn-ea"/>
              </a:rPr>
              <a:t>제공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기능 추가</a:t>
            </a:r>
            <a:endParaRPr lang="ko-KR" altLang="en-US" sz="1100" b="1" dirty="0">
              <a:solidFill>
                <a:schemeClr val="bg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마크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삽입 대상 </a:t>
            </a:r>
            <a:r>
              <a:rPr lang="ko-KR" altLang="en-US" sz="1100" b="1" dirty="0" err="1">
                <a:solidFill>
                  <a:srgbClr val="FFFF00"/>
                </a:solidFill>
                <a:latin typeface="+mn-ea"/>
              </a:rPr>
              <a:t>콘텐츠</a:t>
            </a:r>
            <a:r>
              <a:rPr lang="ko-KR" altLang="en-US" sz="1100" b="1" dirty="0">
                <a:solidFill>
                  <a:srgbClr val="FFFF00"/>
                </a:solidFill>
                <a:latin typeface="+mn-ea"/>
              </a:rPr>
              <a:t> 복사를 위한 스크립트 제공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3884" y="5382810"/>
            <a:ext cx="3995704" cy="991873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95288" y="5463373"/>
            <a:ext cx="3852862" cy="819396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삽입 모듈 및 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검출을 위한 스크립트 수동 생성하여 제공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44255" y="2747423"/>
            <a:ext cx="39758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+mn-ea"/>
              </a:rPr>
              <a:t>생성 대상 스크립트 목록</a:t>
            </a:r>
            <a:r>
              <a:rPr lang="en-US" altLang="ko-KR" sz="1000" b="1" dirty="0">
                <a:latin typeface="+mn-ea"/>
              </a:rPr>
              <a:t/>
            </a:r>
            <a:br>
              <a:rPr lang="en-US" altLang="ko-KR" sz="1000" b="1" dirty="0">
                <a:latin typeface="+mn-ea"/>
              </a:rPr>
            </a:b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>
                <a:latin typeface="+mn-ea"/>
              </a:rPr>
              <a:t>마크 삽입 모듈을 실행시키기 위한 스크립트 생성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>
                <a:latin typeface="+mn-ea"/>
              </a:rPr>
              <a:t>강인성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일관성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en-US" sz="1000">
                <a:latin typeface="+mn-ea"/>
              </a:rPr>
              <a:t>신뢰성 평가를 위한 스크립트 생성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>
                <a:latin typeface="+mn-ea"/>
              </a:rPr>
              <a:t>공모공격을 위한 마크 삽입용 스크립트 생성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>
                <a:latin typeface="+mn-ea"/>
              </a:rPr>
              <a:t>공모공격이 가해진 콘텐츠에 대한 마크 검출용 스크립트 생성</a:t>
            </a:r>
            <a:r>
              <a:rPr lang="en-US" altLang="ko-KR" sz="1000" dirty="0">
                <a:latin typeface="+mn-ea"/>
              </a:rPr>
              <a:t/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(</a:t>
            </a:r>
            <a:r>
              <a:rPr lang="ko-KR" altLang="en-US" sz="1000">
                <a:latin typeface="+mn-ea"/>
              </a:rPr>
              <a:t>비인지성 평가는 기존 성능평가 도구에서 그대로 수행 가능</a:t>
            </a:r>
            <a:r>
              <a:rPr lang="en-US" altLang="ko-KR" sz="1000" dirty="0">
                <a:latin typeface="+mn-ea"/>
              </a:rPr>
              <a:t>)</a:t>
            </a:r>
            <a:br>
              <a:rPr lang="en-US" altLang="ko-KR" sz="1000" dirty="0">
                <a:latin typeface="+mn-ea"/>
              </a:rPr>
            </a:br>
            <a:r>
              <a:rPr lang="en-US" altLang="ko-KR" sz="1000" dirty="0">
                <a:latin typeface="+mn-ea"/>
              </a:rPr>
              <a:t>- </a:t>
            </a:r>
            <a:r>
              <a:rPr lang="ko-KR" altLang="en-US" sz="1000">
                <a:latin typeface="+mn-ea"/>
              </a:rPr>
              <a:t>마크 삽입 대상 콘텐츠를 복사하기 위한 스크립트 생성</a:t>
            </a:r>
            <a:endParaRPr lang="en-US" altLang="ko-KR" sz="1000" dirty="0">
              <a:latin typeface="+mn-ea"/>
            </a:endParaRPr>
          </a:p>
        </p:txBody>
      </p:sp>
      <p:pic>
        <p:nvPicPr>
          <p:cNvPr id="39" name="Picture 13" descr="C:\Users\Administrator\Desktop\특징DB_20110715\image_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5501" y="2588733"/>
            <a:ext cx="1149406" cy="1246266"/>
          </a:xfrm>
          <a:prstGeom prst="rect">
            <a:avLst/>
          </a:prstGeom>
          <a:noFill/>
        </p:spPr>
      </p:pic>
      <p:pic>
        <p:nvPicPr>
          <p:cNvPr id="40" name="Picture 14" descr="C:\Users\Administrator\Desktop\특징DB_20110715\image_0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5460" y="2934565"/>
            <a:ext cx="1010999" cy="924694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 bwMode="auto">
          <a:xfrm>
            <a:off x="2245828" y="3088755"/>
            <a:ext cx="15257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smtClean="0">
                <a:latin typeface="+mn-ea"/>
                <a:cs typeface="Arial" pitchFamily="34" charset="0"/>
              </a:rPr>
              <a:t>별도 장비 제공 시</a:t>
            </a:r>
            <a:endParaRPr kumimoji="0" lang="ko-KR" altLang="en-US" sz="1000" kern="0" dirty="0">
              <a:latin typeface="+mn-ea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2404313" y="3587486"/>
            <a:ext cx="383867" cy="543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3859" y="4371414"/>
            <a:ext cx="3132667" cy="287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평가 수행을 위한 스크립트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수동 생성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2" name="오른쪽 화살표 41"/>
          <p:cNvSpPr/>
          <p:nvPr/>
        </p:nvSpPr>
        <p:spPr>
          <a:xfrm>
            <a:off x="4414744" y="3465826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5344027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8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482392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1875289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8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733622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8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591956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내용 개체 틀 2"/>
          <p:cNvSpPr txBox="1">
            <a:spLocks/>
          </p:cNvSpPr>
          <p:nvPr/>
        </p:nvSpPr>
        <p:spPr>
          <a:xfrm>
            <a:off x="1409799" y="1784278"/>
            <a:ext cx="6023934" cy="32871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개요 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전체구성도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성능평가시스템 기능 개선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저작권기술 사업 관리 시스템 구축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관리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1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업체 </a:t>
            </a:r>
            <a:r>
              <a:rPr lang="ko-KR" altLang="en-US" dirty="0" smtClean="0"/>
              <a:t>장비를 </a:t>
            </a:r>
            <a:r>
              <a:rPr lang="ko-KR" altLang="en-US" dirty="0"/>
              <a:t>통한 성능평가 </a:t>
            </a:r>
            <a:r>
              <a:rPr lang="ko-KR" altLang="en-US" dirty="0" smtClean="0"/>
              <a:t>결과 분석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로그분석 및 등록 기능 </a:t>
            </a:r>
            <a:r>
              <a:rPr lang="en-US" altLang="ko-KR" dirty="0" smtClean="0"/>
              <a:t>(SFR-008)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별도 장비에 의한 성능평가 수행 시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평가 결과 로그를 업로드 할 수 있는 기능 추가</a:t>
            </a:r>
            <a:endParaRPr lang="ko-KR" altLang="en-US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843368" y="2175682"/>
            <a:ext cx="3970432" cy="3151174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02153" y="2252604"/>
            <a:ext cx="3841797" cy="2982336"/>
          </a:xfrm>
          <a:prstGeom prst="roundRect">
            <a:avLst>
              <a:gd name="adj" fmla="val 4385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+mn-ea"/>
              </a:rPr>
              <a:t>TO-BE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884" y="2175682"/>
            <a:ext cx="3995704" cy="3151174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5288" y="2235039"/>
            <a:ext cx="3852862" cy="2999902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843368" y="5385744"/>
            <a:ext cx="3970432" cy="988940"/>
          </a:xfrm>
          <a:prstGeom prst="roundRect">
            <a:avLst>
              <a:gd name="adj" fmla="val 8677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02153" y="5463373"/>
            <a:ext cx="3841797" cy="816061"/>
          </a:xfrm>
          <a:prstGeom prst="roundRect">
            <a:avLst>
              <a:gd name="adj" fmla="val 8120"/>
            </a:avLst>
          </a:prstGeom>
          <a:solidFill>
            <a:srgbClr val="1881B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파일명 구분을 통한 </a:t>
            </a:r>
            <a:r>
              <a:rPr lang="ko-KR" altLang="en-US" sz="1100" b="1" dirty="0" smtClean="0">
                <a:solidFill>
                  <a:srgbClr val="FFFF00"/>
                </a:solidFill>
                <a:latin typeface="+mn-ea"/>
              </a:rPr>
              <a:t>평가 유형 자동 인식</a:t>
            </a:r>
            <a:endParaRPr lang="en-US" altLang="ko-KR" sz="1100" b="1" dirty="0" smtClean="0">
              <a:solidFill>
                <a:srgbClr val="FFFF0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삽입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및 검출에 대한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로그 </a:t>
            </a:r>
            <a:r>
              <a:rPr lang="ko-KR" altLang="en-US" sz="1100" b="1" dirty="0" smtClean="0">
                <a:solidFill>
                  <a:srgbClr val="FFFF00"/>
                </a:solidFill>
                <a:latin typeface="+mn-ea"/>
              </a:rPr>
              <a:t>업로드 기능 </a:t>
            </a:r>
            <a:r>
              <a:rPr lang="ko-KR" altLang="en-US" sz="1100" b="1" dirty="0">
                <a:solidFill>
                  <a:srgbClr val="FFFF00"/>
                </a:solidFill>
                <a:latin typeface="+mn-ea"/>
              </a:rPr>
              <a:t>추가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업로드 된 </a:t>
            </a: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파일에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대하여 </a:t>
            </a:r>
            <a:r>
              <a:rPr lang="ko-KR" altLang="en-US" sz="1100" b="1" dirty="0" smtClean="0">
                <a:solidFill>
                  <a:srgbClr val="FFFF00"/>
                </a:solidFill>
                <a:latin typeface="+mn-ea"/>
              </a:rPr>
              <a:t>자동 결과 </a:t>
            </a:r>
            <a:r>
              <a:rPr lang="ko-KR" altLang="en-US" sz="1100" b="1" dirty="0">
                <a:solidFill>
                  <a:srgbClr val="FFFF00"/>
                </a:solidFill>
                <a:latin typeface="+mn-ea"/>
              </a:rPr>
              <a:t>분석 수행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3884" y="5382810"/>
            <a:ext cx="3995704" cy="991873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5288" y="5463373"/>
            <a:ext cx="3852862" cy="819396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별도의 장비를 통한 신청 시 로그 등록 및 분석 불가</a:t>
            </a:r>
          </a:p>
        </p:txBody>
      </p:sp>
      <p:pic>
        <p:nvPicPr>
          <p:cNvPr id="41" name="_x37667352" descr="EMB00001eb429e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14" y="2627266"/>
            <a:ext cx="676422" cy="77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41"/>
          <p:cNvSpPr txBox="1"/>
          <p:nvPr/>
        </p:nvSpPr>
        <p:spPr bwMode="auto">
          <a:xfrm>
            <a:off x="1455406" y="2379603"/>
            <a:ext cx="1581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성능평가도구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43" name="그룹 121"/>
          <p:cNvGrpSpPr>
            <a:grpSpLocks/>
          </p:cNvGrpSpPr>
          <p:nvPr/>
        </p:nvGrpSpPr>
        <p:grpSpPr bwMode="auto">
          <a:xfrm>
            <a:off x="2896159" y="3366098"/>
            <a:ext cx="1436687" cy="612477"/>
            <a:chOff x="2573073" y="5736275"/>
            <a:chExt cx="864096" cy="440861"/>
          </a:xfrm>
        </p:grpSpPr>
        <p:pic>
          <p:nvPicPr>
            <p:cNvPr id="44" name="Picture 152" descr="D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직사각형 123"/>
            <p:cNvSpPr>
              <a:spLocks noChangeArrowheads="1"/>
            </p:cNvSpPr>
            <p:nvPr/>
          </p:nvSpPr>
          <p:spPr bwMode="auto">
            <a:xfrm>
              <a:off x="2573073" y="5909236"/>
              <a:ext cx="864096" cy="188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050" dirty="0" smtClean="0">
                  <a:latin typeface="+mn-ea"/>
                  <a:ea typeface="+mn-ea"/>
                </a:rPr>
                <a:t>평가결과</a:t>
              </a:r>
              <a:endParaRPr lang="en-US" altLang="ko-KR" sz="1050" dirty="0">
                <a:latin typeface="+mn-ea"/>
                <a:ea typeface="+mn-ea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92" y="3328513"/>
            <a:ext cx="577626" cy="687648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>
          <a:xfrm flipH="1">
            <a:off x="1217083" y="3124451"/>
            <a:ext cx="497121" cy="45021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 bwMode="auto">
          <a:xfrm>
            <a:off x="2817648" y="2697032"/>
            <a:ext cx="1210666" cy="5078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kern="0" dirty="0" smtClean="0">
                <a:solidFill>
                  <a:schemeClr val="tx1"/>
                </a:solidFill>
                <a:latin typeface="+mn-ea"/>
              </a:rPr>
              <a:t>자동</a:t>
            </a:r>
            <a:r>
              <a:rPr lang="en-US" altLang="ko-KR" sz="900" kern="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900" kern="0" smtClean="0">
                <a:solidFill>
                  <a:schemeClr val="tx1"/>
                </a:solidFill>
                <a:latin typeface="+mn-ea"/>
              </a:rPr>
              <a:t>로그 </a:t>
            </a:r>
            <a:r>
              <a:rPr kumimoji="0" lang="ko-KR" altLang="en-US" sz="900" kern="0" err="1" smtClean="0">
                <a:solidFill>
                  <a:schemeClr val="tx1"/>
                </a:solidFill>
                <a:latin typeface="+mn-ea"/>
              </a:rPr>
              <a:t>파싱</a:t>
            </a:r>
            <a:r>
              <a:rPr kumimoji="0" lang="ko-KR" altLang="en-US" sz="900" kern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900" kern="0" dirty="0" smtClean="0">
                <a:solidFill>
                  <a:schemeClr val="tx1"/>
                </a:solidFill>
                <a:latin typeface="+mn-ea"/>
              </a:rPr>
              <a:t/>
            </a:r>
            <a:br>
              <a:rPr kumimoji="0" lang="en-US" altLang="ko-KR" sz="900" kern="0" dirty="0" smtClean="0">
                <a:solidFill>
                  <a:schemeClr val="tx1"/>
                </a:solidFill>
                <a:latin typeface="+mn-ea"/>
              </a:rPr>
            </a:br>
            <a:r>
              <a:rPr kumimoji="0" lang="ko-KR" altLang="en-US" sz="900" kern="0" smtClean="0">
                <a:solidFill>
                  <a:schemeClr val="tx1"/>
                </a:solidFill>
                <a:latin typeface="+mn-ea"/>
              </a:rPr>
              <a:t>및 자동 분석</a:t>
            </a:r>
            <a:endParaRPr kumimoji="0" lang="ko-KR" altLang="en-US" sz="900" kern="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 flipV="1">
            <a:off x="2681550" y="3055915"/>
            <a:ext cx="503919" cy="32277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 flipV="1">
            <a:off x="1217083" y="3793619"/>
            <a:ext cx="404676" cy="46502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2958" y="3967570"/>
            <a:ext cx="746147" cy="50157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 bwMode="auto">
          <a:xfrm>
            <a:off x="1545391" y="4458969"/>
            <a:ext cx="8580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수작업</a:t>
            </a:r>
            <a:r>
              <a:rPr kumimoji="0" lang="ko-KR" alt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 분류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54667" y="3896941"/>
            <a:ext cx="2798624" cy="12423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2427182" y="4275851"/>
            <a:ext cx="314707" cy="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13293" y="3994157"/>
            <a:ext cx="361295" cy="47498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 bwMode="auto">
          <a:xfrm>
            <a:off x="2564898" y="4468557"/>
            <a:ext cx="858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파일 업로드</a:t>
            </a:r>
            <a:endParaRPr kumimoji="0" lang="en-US" altLang="ko-KR" sz="10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 pitchFamily="34" charset="0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(</a:t>
            </a:r>
            <a:r>
              <a:rPr lang="ko-KR" altLang="en-US" sz="1000" b="1" kern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수동</a:t>
            </a:r>
            <a:r>
              <a:rPr lang="en-US" altLang="ko-KR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)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H="1">
            <a:off x="3245992" y="3984312"/>
            <a:ext cx="253487" cy="27213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5782" y="4380100"/>
            <a:ext cx="582857" cy="502583"/>
          </a:xfrm>
          <a:prstGeom prst="rect">
            <a:avLst/>
          </a:prstGeom>
        </p:spPr>
      </p:pic>
      <p:cxnSp>
        <p:nvCxnSpPr>
          <p:cNvPr id="70" name="직선 화살표 연결선 69"/>
          <p:cNvCxnSpPr/>
          <p:nvPr/>
        </p:nvCxnSpPr>
        <p:spPr>
          <a:xfrm flipH="1" flipV="1">
            <a:off x="3765009" y="3978575"/>
            <a:ext cx="18700" cy="38544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 bwMode="auto">
          <a:xfrm>
            <a:off x="3037245" y="4854005"/>
            <a:ext cx="12661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로그 분석</a:t>
            </a:r>
            <a:r>
              <a:rPr lang="en-US" altLang="ko-KR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(</a:t>
            </a:r>
            <a:r>
              <a:rPr lang="ko-KR" altLang="en-US" sz="1000" b="1" kern="0" smtClean="0">
                <a:solidFill>
                  <a:srgbClr val="FF0000"/>
                </a:solidFill>
                <a:latin typeface="+mn-ea"/>
                <a:cs typeface="Arial" pitchFamily="34" charset="0"/>
              </a:rPr>
              <a:t>수동</a:t>
            </a:r>
            <a:r>
              <a:rPr lang="en-US" altLang="ko-KR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)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4" name="오른쪽 화살표 73"/>
          <p:cNvSpPr/>
          <p:nvPr/>
        </p:nvSpPr>
        <p:spPr>
          <a:xfrm>
            <a:off x="4414744" y="3465826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6953"/>
              </p:ext>
            </p:extLst>
          </p:nvPr>
        </p:nvGraphicFramePr>
        <p:xfrm>
          <a:off x="5004175" y="2663284"/>
          <a:ext cx="3673100" cy="24648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49960"/>
                <a:gridCol w="2923140"/>
              </a:tblGrid>
              <a:tr h="34188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로그 분석을 위한 로그 파일명 규칙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99" marR="89999" marT="46753" marB="46753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평가 항목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B7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파일명 규칙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B7CA"/>
                    </a:solidFill>
                  </a:tcPr>
                </a:tc>
              </a:tr>
              <a:tr h="341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마크삽입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Inserter_[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나눔바른고딕" panose="020B0603020101020101" pitchFamily="50" charset="-127"/>
                          <a:cs typeface="Tahoma" panose="020B0604030504040204" pitchFamily="34" charset="0"/>
                        </a:rPr>
                        <a:t>접수번호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]_V_X340.log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강인성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Extracter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나눔바른고딕" panose="020B0603020101020101" pitchFamily="50" charset="-127"/>
                          <a:cs typeface="Tahoma" panose="020B0604030504040204" pitchFamily="34" charset="0"/>
                        </a:rPr>
                        <a:t>접수번호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]_V_X310_X[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나눔바른고딕" panose="020B0603020101020101" pitchFamily="50" charset="-127"/>
                          <a:cs typeface="Tahoma" panose="020B0604030504040204" pitchFamily="34" charset="0"/>
                        </a:rPr>
                        <a:t>세부파라메터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].log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나눔바른고딕" panose="020B0603020101020101" pitchFamily="50" charset="-127"/>
                        <a:cs typeface="Tahoma" panose="020B0604030504040204" pitchFamily="34" charset="0"/>
                      </a:endParaRP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공모공격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Extracter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나눔바른고딕" panose="020B0603020101020101" pitchFamily="50" charset="-127"/>
                          <a:cs typeface="Tahoma" panose="020B0604030504040204" pitchFamily="34" charset="0"/>
                        </a:rPr>
                        <a:t>접수번호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]_V_X312_X[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나눔바른고딕" panose="020B0603020101020101" pitchFamily="50" charset="-127"/>
                          <a:cs typeface="Tahoma" panose="020B0604030504040204" pitchFamily="34" charset="0"/>
                        </a:rPr>
                        <a:t>세부파라메터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].log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나눔바른고딕" panose="020B0603020101020101" pitchFamily="50" charset="-127"/>
                        <a:cs typeface="Tahoma" panose="020B0604030504040204" pitchFamily="34" charset="0"/>
                      </a:endParaRP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신뢰성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Extracter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나눔바른고딕" panose="020B0603020101020101" pitchFamily="50" charset="-127"/>
                          <a:cs typeface="Tahoma" panose="020B0604030504040204" pitchFamily="34" charset="0"/>
                        </a:rPr>
                        <a:t>접수번호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]_V_X342.log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나눔바른고딕" panose="020B0603020101020101" pitchFamily="50" charset="-127"/>
                        <a:cs typeface="Tahoma" panose="020B0604030504040204" pitchFamily="34" charset="0"/>
                      </a:endParaRP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18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일관성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Extracter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_[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나눔바른고딕" panose="020B0603020101020101" pitchFamily="50" charset="-127"/>
                          <a:cs typeface="Tahoma" panose="020B0604030504040204" pitchFamily="34" charset="0"/>
                        </a:rPr>
                        <a:t>접수번호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]_V_X320.log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나눔바른고딕" panose="020B0603020101020101" pitchFamily="50" charset="-127"/>
                        <a:cs typeface="Tahoma" panose="020B0604030504040204" pitchFamily="34" charset="0"/>
                      </a:endParaRP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 bwMode="auto">
          <a:xfrm>
            <a:off x="1183369" y="4900171"/>
            <a:ext cx="1449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[ </a:t>
            </a:r>
            <a:r>
              <a:rPr kumimoji="0" lang="ko-KR" altLang="en-US" sz="10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별도 장비 제공시 </a:t>
            </a:r>
            <a:r>
              <a:rPr kumimoji="0" lang="en-US" altLang="ko-KR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]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40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데이타셋</a:t>
            </a:r>
            <a:r>
              <a:rPr lang="ko-KR" altLang="en-US" dirty="0" smtClean="0"/>
              <a:t> 구축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(1/2)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특징기반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</a:t>
            </a:r>
            <a:r>
              <a:rPr lang="ko-KR" altLang="en-US" smtClean="0"/>
              <a:t>구축 </a:t>
            </a:r>
            <a:r>
              <a:rPr lang="en-US" altLang="ko-KR" dirty="0" smtClean="0"/>
              <a:t>(DAR-005)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성능평가 수행을 위한 신규 데이터 셋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구축 절자 및 방안을 수립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하며</a:t>
            </a:r>
            <a:r>
              <a:rPr lang="en-US" altLang="ko-KR" b="1" dirty="0" smtClean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b="1" smtClean="0">
                <a:latin typeface="나눔고딕" panose="020B0600000101010101" charset="-127"/>
                <a:ea typeface="나눔고딕" panose="020B0600000101010101" charset="-127"/>
              </a:rPr>
              <a:t>정확한 </a:t>
            </a:r>
            <a:r>
              <a:rPr lang="ko-KR" altLang="en-US" b="1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품질 확보</a:t>
            </a:r>
            <a:endParaRPr lang="ko-KR" altLang="en-US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23884" y="2187617"/>
            <a:ext cx="4536281" cy="171458"/>
            <a:chOff x="404813" y="1878221"/>
            <a:chExt cx="6048375" cy="228610"/>
          </a:xfrm>
        </p:grpSpPr>
        <p:grpSp>
          <p:nvGrpSpPr>
            <p:cNvPr id="23" name="그룹 2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5" name="그룹 2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8" name="오각형 2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9" name="오각형 2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6" name="직사각형 2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7" name="직사각형 2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4" name="텍스트 개체 틀 46"/>
            <p:cNvSpPr txBox="1">
              <a:spLocks/>
            </p:cNvSpPr>
            <p:nvPr/>
          </p:nvSpPr>
          <p:spPr>
            <a:xfrm>
              <a:off x="620713" y="1908288"/>
              <a:ext cx="5648606" cy="18466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셋 구축 절차 및 전략</a:t>
              </a:r>
            </a:p>
          </p:txBody>
        </p:sp>
      </p:grpSp>
      <p:sp>
        <p:nvSpPr>
          <p:cNvPr id="30" name="Rectangle 123"/>
          <p:cNvSpPr>
            <a:spLocks noChangeArrowheads="1"/>
          </p:cNvSpPr>
          <p:nvPr/>
        </p:nvSpPr>
        <p:spPr bwMode="auto">
          <a:xfrm>
            <a:off x="334769" y="2464348"/>
            <a:ext cx="4525395" cy="380691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015962" y="2500621"/>
          <a:ext cx="3714530" cy="16788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1309"/>
                <a:gridCol w="1299465"/>
                <a:gridCol w="1423756"/>
              </a:tblGrid>
              <a:tr h="1975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필터링 기술 성능평가용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1975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999" marR="89999" marT="46753" marB="46753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 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변형물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DB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3370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1,000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곡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43,000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곡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(43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항목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*1,000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곡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)</a:t>
                      </a: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100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4,800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(48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항목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*100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)</a:t>
                      </a: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2" name="그룹 31"/>
          <p:cNvGrpSpPr/>
          <p:nvPr/>
        </p:nvGrpSpPr>
        <p:grpSpPr>
          <a:xfrm>
            <a:off x="5015962" y="2204062"/>
            <a:ext cx="3714530" cy="171458"/>
            <a:chOff x="404813" y="1878221"/>
            <a:chExt cx="6048375" cy="228610"/>
          </a:xfrm>
        </p:grpSpPr>
        <p:grpSp>
          <p:nvGrpSpPr>
            <p:cNvPr id="33" name="그룹 3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5" name="그룹 3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38" name="오각형 3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39" name="오각형 3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36" name="직사각형 3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" name="직사각형 3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4" name="텍스트 개체 틀 46"/>
            <p:cNvSpPr txBox="1">
              <a:spLocks/>
            </p:cNvSpPr>
            <p:nvPr/>
          </p:nvSpPr>
          <p:spPr>
            <a:xfrm>
              <a:off x="620713" y="1908288"/>
              <a:ext cx="5648606" cy="18466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데이터셋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 수량</a:t>
              </a:r>
            </a:p>
          </p:txBody>
        </p:sp>
      </p:grpSp>
      <p:sp>
        <p:nvSpPr>
          <p:cNvPr id="40" name="Arc 106"/>
          <p:cNvSpPr>
            <a:spLocks/>
          </p:cNvSpPr>
          <p:nvPr/>
        </p:nvSpPr>
        <p:spPr bwMode="auto">
          <a:xfrm flipH="1">
            <a:off x="420942" y="3647149"/>
            <a:ext cx="4202870" cy="982479"/>
          </a:xfrm>
          <a:custGeom>
            <a:avLst/>
            <a:gdLst>
              <a:gd name="T0" fmla="*/ 0 w 43200"/>
              <a:gd name="T1" fmla="*/ 0 h 21600"/>
              <a:gd name="T2" fmla="*/ 0 w 43200"/>
              <a:gd name="T3" fmla="*/ 0 h 21600"/>
              <a:gd name="T4" fmla="*/ 0 w 43200"/>
              <a:gd name="T5" fmla="*/ 0 h 21600"/>
              <a:gd name="T6" fmla="*/ 0 60000 65536"/>
              <a:gd name="T7" fmla="*/ 0 60000 65536"/>
              <a:gd name="T8" fmla="*/ 0 60000 65536"/>
              <a:gd name="T9" fmla="*/ 0 w 43200"/>
              <a:gd name="T10" fmla="*/ 0 h 21600"/>
              <a:gd name="T11" fmla="*/ 43200 w 432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rgbClr val="DDD49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Arc 106"/>
          <p:cNvSpPr>
            <a:spLocks/>
          </p:cNvSpPr>
          <p:nvPr/>
        </p:nvSpPr>
        <p:spPr bwMode="auto">
          <a:xfrm flipH="1">
            <a:off x="437611" y="4397242"/>
            <a:ext cx="4202870" cy="982479"/>
          </a:xfrm>
          <a:custGeom>
            <a:avLst/>
            <a:gdLst>
              <a:gd name="T0" fmla="*/ 0 w 43200"/>
              <a:gd name="T1" fmla="*/ 0 h 21600"/>
              <a:gd name="T2" fmla="*/ 0 w 43200"/>
              <a:gd name="T3" fmla="*/ 0 h 21600"/>
              <a:gd name="T4" fmla="*/ 0 w 43200"/>
              <a:gd name="T5" fmla="*/ 0 h 21600"/>
              <a:gd name="T6" fmla="*/ 0 60000 65536"/>
              <a:gd name="T7" fmla="*/ 0 60000 65536"/>
              <a:gd name="T8" fmla="*/ 0 60000 65536"/>
              <a:gd name="T9" fmla="*/ 0 w 43200"/>
              <a:gd name="T10" fmla="*/ 0 h 21600"/>
              <a:gd name="T11" fmla="*/ 43200 w 432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rgbClr val="DDD49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Arc 106"/>
          <p:cNvSpPr>
            <a:spLocks/>
          </p:cNvSpPr>
          <p:nvPr/>
        </p:nvSpPr>
        <p:spPr bwMode="auto">
          <a:xfrm flipH="1">
            <a:off x="420942" y="2941109"/>
            <a:ext cx="4202870" cy="982478"/>
          </a:xfrm>
          <a:custGeom>
            <a:avLst/>
            <a:gdLst>
              <a:gd name="T0" fmla="*/ 0 w 43200"/>
              <a:gd name="T1" fmla="*/ 0 h 21600"/>
              <a:gd name="T2" fmla="*/ 0 w 43200"/>
              <a:gd name="T3" fmla="*/ 0 h 21600"/>
              <a:gd name="T4" fmla="*/ 0 w 43200"/>
              <a:gd name="T5" fmla="*/ 0 h 21600"/>
              <a:gd name="T6" fmla="*/ 0 60000 65536"/>
              <a:gd name="T7" fmla="*/ 0 60000 65536"/>
              <a:gd name="T8" fmla="*/ 0 60000 65536"/>
              <a:gd name="T9" fmla="*/ 0 w 43200"/>
              <a:gd name="T10" fmla="*/ 0 h 21600"/>
              <a:gd name="T11" fmla="*/ 43200 w 432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rgbClr val="DDD49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Freeform 110"/>
          <p:cNvSpPr>
            <a:spLocks/>
          </p:cNvSpPr>
          <p:nvPr/>
        </p:nvSpPr>
        <p:spPr bwMode="auto">
          <a:xfrm rot="10800000">
            <a:off x="1044780" y="3368933"/>
            <a:ext cx="2961525" cy="1906612"/>
          </a:xfrm>
          <a:custGeom>
            <a:avLst/>
            <a:gdLst/>
            <a:ahLst/>
            <a:cxnLst>
              <a:cxn ang="0">
                <a:pos x="0" y="672"/>
              </a:cxn>
              <a:cxn ang="0">
                <a:pos x="948" y="444"/>
              </a:cxn>
              <a:cxn ang="0">
                <a:pos x="1488" y="192"/>
              </a:cxn>
              <a:cxn ang="0">
                <a:pos x="1056" y="192"/>
              </a:cxn>
              <a:cxn ang="0">
                <a:pos x="1920" y="0"/>
              </a:cxn>
              <a:cxn ang="0">
                <a:pos x="2736" y="192"/>
              </a:cxn>
              <a:cxn ang="0">
                <a:pos x="2352" y="192"/>
              </a:cxn>
              <a:cxn ang="0">
                <a:pos x="2790" y="420"/>
              </a:cxn>
              <a:cxn ang="0">
                <a:pos x="3840" y="672"/>
              </a:cxn>
            </a:cxnLst>
            <a:rect l="0" t="0" r="r" b="b"/>
            <a:pathLst>
              <a:path w="3840" h="672">
                <a:moveTo>
                  <a:pt x="0" y="672"/>
                </a:moveTo>
                <a:cubicBezTo>
                  <a:pt x="158" y="634"/>
                  <a:pt x="700" y="524"/>
                  <a:pt x="948" y="444"/>
                </a:cubicBezTo>
                <a:cubicBezTo>
                  <a:pt x="1196" y="364"/>
                  <a:pt x="1470" y="234"/>
                  <a:pt x="1488" y="192"/>
                </a:cubicBezTo>
                <a:lnTo>
                  <a:pt x="1056" y="192"/>
                </a:lnTo>
                <a:lnTo>
                  <a:pt x="1920" y="0"/>
                </a:lnTo>
                <a:lnTo>
                  <a:pt x="2736" y="192"/>
                </a:lnTo>
                <a:lnTo>
                  <a:pt x="2352" y="192"/>
                </a:lnTo>
                <a:cubicBezTo>
                  <a:pt x="2361" y="230"/>
                  <a:pt x="2542" y="340"/>
                  <a:pt x="2790" y="420"/>
                </a:cubicBezTo>
                <a:cubicBezTo>
                  <a:pt x="3038" y="500"/>
                  <a:pt x="3621" y="619"/>
                  <a:pt x="3840" y="672"/>
                </a:cubicBezTo>
              </a:path>
            </a:pathLst>
          </a:custGeom>
          <a:gradFill flip="none" rotWithShape="1">
            <a:gsLst>
              <a:gs pos="0">
                <a:srgbClr val="CC9900"/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100000" b="100000"/>
            </a:path>
            <a:tileRect t="-100000" r="-100000"/>
          </a:gra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5" name="그룹 128"/>
          <p:cNvGrpSpPr>
            <a:grpSpLocks/>
          </p:cNvGrpSpPr>
          <p:nvPr/>
        </p:nvGrpSpPr>
        <p:grpSpPr bwMode="auto">
          <a:xfrm>
            <a:off x="1026970" y="3118512"/>
            <a:ext cx="3012587" cy="238554"/>
            <a:chOff x="1071546" y="3309926"/>
            <a:chExt cx="3714776" cy="357531"/>
          </a:xfrm>
        </p:grpSpPr>
        <p:sp>
          <p:nvSpPr>
            <p:cNvPr id="48" name="직사각형 43"/>
            <p:cNvSpPr>
              <a:spLocks noChangeArrowheads="1"/>
            </p:cNvSpPr>
            <p:nvPr/>
          </p:nvSpPr>
          <p:spPr bwMode="auto">
            <a:xfrm>
              <a:off x="1071546" y="3309926"/>
              <a:ext cx="3714776" cy="35753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Rectangle 162"/>
            <p:cNvSpPr>
              <a:spLocks noChangeArrowheads="1"/>
            </p:cNvSpPr>
            <p:nvPr/>
          </p:nvSpPr>
          <p:spPr bwMode="auto">
            <a:xfrm>
              <a:off x="1285618" y="3378017"/>
              <a:ext cx="3286632" cy="223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장르별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원본 </a:t>
              </a: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데이터셋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확보 대상 수량 선정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4" name="그룹 151"/>
          <p:cNvGrpSpPr>
            <a:grpSpLocks/>
          </p:cNvGrpSpPr>
          <p:nvPr/>
        </p:nvGrpSpPr>
        <p:grpSpPr bwMode="auto">
          <a:xfrm>
            <a:off x="1026970" y="3569759"/>
            <a:ext cx="3012587" cy="238553"/>
            <a:chOff x="1071546" y="3309183"/>
            <a:chExt cx="3714776" cy="357530"/>
          </a:xfrm>
        </p:grpSpPr>
        <p:sp>
          <p:nvSpPr>
            <p:cNvPr id="56" name="직사각형 41"/>
            <p:cNvSpPr>
              <a:spLocks noChangeArrowheads="1"/>
            </p:cNvSpPr>
            <p:nvPr/>
          </p:nvSpPr>
          <p:spPr bwMode="auto">
            <a:xfrm>
              <a:off x="1071546" y="3309183"/>
              <a:ext cx="3714776" cy="35753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Rectangle 162"/>
            <p:cNvSpPr>
              <a:spLocks noChangeArrowheads="1"/>
            </p:cNvSpPr>
            <p:nvPr/>
          </p:nvSpPr>
          <p:spPr bwMode="auto">
            <a:xfrm>
              <a:off x="1285618" y="3378963"/>
              <a:ext cx="3286632" cy="223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최근 </a:t>
              </a:r>
              <a:r>
                <a:rPr lang="en-US" altLang="ko-KR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이내</a:t>
              </a:r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신규 콘텐츠 대상 원본 확보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6" name="그룹 158"/>
          <p:cNvGrpSpPr>
            <a:grpSpLocks/>
          </p:cNvGrpSpPr>
          <p:nvPr/>
        </p:nvGrpSpPr>
        <p:grpSpPr bwMode="auto">
          <a:xfrm>
            <a:off x="1026970" y="4022196"/>
            <a:ext cx="3012587" cy="238553"/>
            <a:chOff x="1071546" y="3310135"/>
            <a:chExt cx="3714776" cy="357530"/>
          </a:xfrm>
        </p:grpSpPr>
        <p:sp>
          <p:nvSpPr>
            <p:cNvPr id="67" name="직사각형 39"/>
            <p:cNvSpPr>
              <a:spLocks noChangeArrowheads="1"/>
            </p:cNvSpPr>
            <p:nvPr/>
          </p:nvSpPr>
          <p:spPr bwMode="auto">
            <a:xfrm>
              <a:off x="1071546" y="3310135"/>
              <a:ext cx="3714776" cy="35753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Rectangle 162"/>
            <p:cNvSpPr>
              <a:spLocks noChangeArrowheads="1"/>
            </p:cNvSpPr>
            <p:nvPr/>
          </p:nvSpPr>
          <p:spPr bwMode="auto">
            <a:xfrm>
              <a:off x="1285618" y="3378221"/>
              <a:ext cx="3286632" cy="223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원본 콘텐츠에 대한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 검증</a:t>
              </a:r>
              <a:endPara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9" name="그룹 169"/>
          <p:cNvGrpSpPr>
            <a:grpSpLocks/>
          </p:cNvGrpSpPr>
          <p:nvPr/>
        </p:nvGrpSpPr>
        <p:grpSpPr bwMode="auto">
          <a:xfrm>
            <a:off x="1026970" y="4448440"/>
            <a:ext cx="3012587" cy="238553"/>
            <a:chOff x="1071546" y="3309391"/>
            <a:chExt cx="3714776" cy="357531"/>
          </a:xfrm>
        </p:grpSpPr>
        <p:sp>
          <p:nvSpPr>
            <p:cNvPr id="70" name="직사각형 69"/>
            <p:cNvSpPr>
              <a:spLocks noChangeArrowheads="1"/>
            </p:cNvSpPr>
            <p:nvPr/>
          </p:nvSpPr>
          <p:spPr bwMode="auto">
            <a:xfrm>
              <a:off x="1071546" y="3309391"/>
              <a:ext cx="3714776" cy="35753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Rectangle 162"/>
            <p:cNvSpPr>
              <a:spLocks noChangeArrowheads="1"/>
            </p:cNvSpPr>
            <p:nvPr/>
          </p:nvSpPr>
          <p:spPr bwMode="auto">
            <a:xfrm>
              <a:off x="1285618" y="3358842"/>
              <a:ext cx="3286632" cy="223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원본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 및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중복 콘텐츠 검증</a:t>
              </a:r>
              <a:endPara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2" name="그룹 173"/>
          <p:cNvGrpSpPr>
            <a:grpSpLocks/>
          </p:cNvGrpSpPr>
          <p:nvPr/>
        </p:nvGrpSpPr>
        <p:grpSpPr bwMode="auto">
          <a:xfrm>
            <a:off x="1026970" y="4855634"/>
            <a:ext cx="3012587" cy="238553"/>
            <a:chOff x="1071546" y="3310400"/>
            <a:chExt cx="3714776" cy="357412"/>
          </a:xfrm>
        </p:grpSpPr>
        <p:sp>
          <p:nvSpPr>
            <p:cNvPr id="73" name="직사각형 35"/>
            <p:cNvSpPr>
              <a:spLocks noChangeArrowheads="1"/>
            </p:cNvSpPr>
            <p:nvPr/>
          </p:nvSpPr>
          <p:spPr bwMode="auto">
            <a:xfrm>
              <a:off x="1071546" y="3310400"/>
              <a:ext cx="3714776" cy="3574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Rectangle 162"/>
            <p:cNvSpPr>
              <a:spLocks noChangeArrowheads="1"/>
            </p:cNvSpPr>
            <p:nvPr/>
          </p:nvSpPr>
          <p:spPr bwMode="auto">
            <a:xfrm>
              <a:off x="1285618" y="3356366"/>
              <a:ext cx="3286632" cy="25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변형 </a:t>
              </a:r>
              <a:r>
                <a:rPr lang="ko-KR" altLang="en-US" sz="1000" b="1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데이터셋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</a:t>
              </a:r>
              <a:endPara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5" name="그룹 182"/>
          <p:cNvGrpSpPr>
            <a:grpSpLocks/>
          </p:cNvGrpSpPr>
          <p:nvPr/>
        </p:nvGrpSpPr>
        <p:grpSpPr bwMode="auto">
          <a:xfrm>
            <a:off x="1026970" y="5242587"/>
            <a:ext cx="3012587" cy="238554"/>
            <a:chOff x="1071546" y="3309643"/>
            <a:chExt cx="3714776" cy="357412"/>
          </a:xfrm>
        </p:grpSpPr>
        <p:sp>
          <p:nvSpPr>
            <p:cNvPr id="76" name="직사각형 33"/>
            <p:cNvSpPr>
              <a:spLocks noChangeArrowheads="1"/>
            </p:cNvSpPr>
            <p:nvPr/>
          </p:nvSpPr>
          <p:spPr bwMode="auto">
            <a:xfrm>
              <a:off x="1071546" y="3309643"/>
              <a:ext cx="3714776" cy="3574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7" name="Rectangle 162"/>
            <p:cNvSpPr>
              <a:spLocks noChangeArrowheads="1"/>
            </p:cNvSpPr>
            <p:nvPr/>
          </p:nvSpPr>
          <p:spPr bwMode="auto">
            <a:xfrm>
              <a:off x="1285618" y="3370936"/>
              <a:ext cx="3286632" cy="222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변형 </a:t>
              </a: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데이터셋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 및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 검증</a:t>
              </a:r>
              <a:endPara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78" name="Picture 2" descr="mp3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4" y="2603976"/>
            <a:ext cx="612599" cy="2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video에 대한 이미지 검색결과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8" y="2668214"/>
            <a:ext cx="405193" cy="40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mp3에 대한 이미지 검색결과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2296">
            <a:off x="3566090" y="5676023"/>
            <a:ext cx="612599" cy="2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4" descr="video에 대한 이미지 검색결과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51340">
            <a:off x="4133172" y="5603298"/>
            <a:ext cx="405193" cy="40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162"/>
          <p:cNvSpPr>
            <a:spLocks noChangeArrowheads="1"/>
          </p:cNvSpPr>
          <p:nvPr/>
        </p:nvSpPr>
        <p:spPr bwMode="auto">
          <a:xfrm>
            <a:off x="460524" y="5914881"/>
            <a:ext cx="2343636" cy="30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pop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장르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 등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장르</a:t>
            </a:r>
            <a:endParaRPr lang="en-US" altLang="ko-KR" sz="9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/>
          </p:nvPr>
        </p:nvGraphicFramePr>
        <p:xfrm>
          <a:off x="5033770" y="4481434"/>
          <a:ext cx="3696721" cy="17898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6556"/>
                <a:gridCol w="1293235"/>
                <a:gridCol w="1416930"/>
              </a:tblGrid>
              <a:tr h="23874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 웹하드 성능평가용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2387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999" marR="89999" marT="46753" marB="46753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변형물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431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-</a:t>
                      </a:r>
                    </a:p>
                  </a:txBody>
                  <a:tcPr marL="32400" marR="32400" marT="26996" marB="2699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기존 콘텐츠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사용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)</a:t>
                      </a: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-</a:t>
                      </a:r>
                    </a:p>
                  </a:txBody>
                  <a:tcPr marL="32400" marR="32400" marT="26996" marB="2699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3,700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(37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항목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*100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)</a:t>
                      </a: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오디오제거용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-</a:t>
                      </a:r>
                    </a:p>
                  </a:txBody>
                  <a:tcPr marL="32400" marR="32400" marT="26996" marB="2699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2,700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(27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항목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*100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)</a:t>
                      </a: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6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데이타셋</a:t>
            </a:r>
            <a:r>
              <a:rPr lang="ko-KR" altLang="en-US" dirty="0" smtClean="0"/>
              <a:t> 구축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(2/2)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데이터셋</a:t>
            </a:r>
            <a:r>
              <a:rPr lang="ko-KR" altLang="en-US" dirty="0" smtClean="0"/>
              <a:t> 품질 보증 활동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err="1" smtClean="0">
                <a:latin typeface="나눔고딕" panose="020B0600000101010101" charset="-127"/>
                <a:ea typeface="나눔고딕" panose="020B0600000101010101" charset="-127"/>
              </a:rPr>
              <a:t>데이터셋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 품질은 </a:t>
            </a: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원본 확보시점에서부터 변형물 생성 후 </a:t>
            </a: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Database </a:t>
            </a:r>
            <a:r>
              <a:rPr lang="ko-KR" altLang="en-US" b="1">
                <a:latin typeface="나눔고딕" panose="020B0600000101010101" charset="-127"/>
                <a:ea typeface="나눔고딕" panose="020B0600000101010101" charset="-127"/>
              </a:rPr>
              <a:t>등록 이후에도 </a:t>
            </a:r>
            <a:r>
              <a:rPr lang="ko-KR" altLang="en-US" b="1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정확한 품질 검사 필요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/>
          </p:nvPr>
        </p:nvGraphicFramePr>
        <p:xfrm>
          <a:off x="3241992" y="2131162"/>
          <a:ext cx="5578158" cy="41591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55307"/>
                <a:gridCol w="990600"/>
                <a:gridCol w="2184888"/>
                <a:gridCol w="1847363"/>
              </a:tblGrid>
              <a:tr h="255196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1" i="0" u="none" strike="noStrike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1" i="0" u="none" strike="noStrike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1" i="0" u="none" strike="noStrike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</a:t>
                      </a: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262793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 확보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9875" indent="-176213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장르별 고르게 원본 확보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2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편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213" indent="-825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1,000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곡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93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 검증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전수 검사</a:t>
                      </a:r>
                      <a:endParaRPr lang="en-US" altLang="ko-KR" sz="105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10%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샘플링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검사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 비디오 플레이어를 통한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육안 검사</a:t>
                      </a:r>
                      <a:endParaRPr lang="en-US" altLang="ko-KR" sz="105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 오디오 플레이어를 통한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직접 귀를 통한 검사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최소 해상도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CAM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 여부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최소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Bitrate</a:t>
                      </a:r>
                    </a:p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비정상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Play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여부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최소 길이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최소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Bitrate</a:t>
                      </a:r>
                    </a:p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ID3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메타 정보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구축된 데이터셋과의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중복 여부 확인</a:t>
                      </a:r>
                      <a:endParaRPr lang="en-US" altLang="ko-KR" sz="105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2793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 작업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개발된 변형물 생성 도구를 활용한 데이터셋 구축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2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변형 항목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43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변형 항목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93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 검증</a:t>
                      </a:r>
                      <a:endParaRPr lang="en-US" altLang="ko-KR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전수 검사</a:t>
                      </a:r>
                      <a:endParaRPr lang="en-US" altLang="ko-KR" sz="105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10%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샘플링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검사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비정상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Play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여부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 메타 정보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87313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ID3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메타 정보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395288" y="2138705"/>
            <a:ext cx="2298080" cy="360861"/>
          </a:xfrm>
          <a:prstGeom prst="rect">
            <a:avLst/>
          </a:prstGeom>
          <a:solidFill>
            <a:srgbClr val="D4EAF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</a:t>
            </a:r>
            <a:r>
              <a:rPr lang="ko-KR" altLang="en-US" sz="105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 검증 유형</a:t>
            </a:r>
            <a:endParaRPr lang="en-US" altLang="ko-KR" sz="105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Rectangle 123"/>
          <p:cNvSpPr>
            <a:spLocks noChangeArrowheads="1"/>
          </p:cNvSpPr>
          <p:nvPr/>
        </p:nvSpPr>
        <p:spPr bwMode="auto">
          <a:xfrm>
            <a:off x="395288" y="2554834"/>
            <a:ext cx="2298080" cy="109509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5787" y="2698415"/>
            <a:ext cx="2316075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 및 비디오와의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Sync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잔상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깨짐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현상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 이하 영상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07011" y="3754450"/>
            <a:ext cx="2298080" cy="311009"/>
          </a:xfrm>
          <a:prstGeom prst="rect">
            <a:avLst/>
          </a:prstGeom>
          <a:solidFill>
            <a:srgbClr val="D4EAF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 </a:t>
            </a:r>
            <a:r>
              <a:rPr lang="ko-KR" altLang="en-US" sz="105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 검증 유형</a:t>
            </a:r>
            <a:endParaRPr lang="en-US" altLang="ko-KR" sz="105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Rectangle 123"/>
          <p:cNvSpPr>
            <a:spLocks noChangeArrowheads="1"/>
          </p:cNvSpPr>
          <p:nvPr/>
        </p:nvSpPr>
        <p:spPr bwMode="auto">
          <a:xfrm>
            <a:off x="407011" y="4128171"/>
            <a:ext cx="2298080" cy="102961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7511" y="4238578"/>
            <a:ext cx="2335926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 이내의 짧은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Play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낮은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Sample Rate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07011" y="5573281"/>
            <a:ext cx="2298080" cy="7169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 보증 활동 결과 보고서 </a:t>
            </a:r>
            <a:endParaRPr lang="en-US" altLang="ko-KR" sz="12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기록 </a:t>
            </a:r>
            <a:r>
              <a:rPr lang="ko-KR" altLang="en-US" sz="1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제출</a:t>
            </a:r>
          </a:p>
        </p:txBody>
      </p:sp>
      <p:sp>
        <p:nvSpPr>
          <p:cNvPr id="62" name="아래쪽 화살표 61"/>
          <p:cNvSpPr/>
          <p:nvPr/>
        </p:nvSpPr>
        <p:spPr>
          <a:xfrm>
            <a:off x="1159983" y="5288295"/>
            <a:ext cx="585457" cy="215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아래쪽 화살표 62"/>
          <p:cNvSpPr/>
          <p:nvPr/>
        </p:nvSpPr>
        <p:spPr>
          <a:xfrm rot="5400000">
            <a:off x="2666332" y="5808968"/>
            <a:ext cx="585457" cy="245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5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성능평가 항목 기준 현행화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특징기반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(PSR-007)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내</a:t>
            </a: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b="1">
                <a:latin typeface="나눔고딕" panose="020B0600000101010101" charset="-127"/>
                <a:ea typeface="나눔고딕" panose="020B0600000101010101" charset="-127"/>
              </a:rPr>
              <a:t>외부망</a:t>
            </a: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b="1">
                <a:latin typeface="나눔고딕" panose="020B0600000101010101" charset="-127"/>
                <a:ea typeface="나눔고딕" panose="020B0600000101010101" charset="-127"/>
              </a:rPr>
              <a:t>성능평가실</a:t>
            </a: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b="1">
                <a:latin typeface="나눔고딕" panose="020B0600000101010101" charset="-127"/>
                <a:ea typeface="나눔고딕" panose="020B0600000101010101" charset="-127"/>
              </a:rPr>
              <a:t>외부 권리자 서버 연계에 대한 </a:t>
            </a:r>
            <a:r>
              <a:rPr lang="ko-KR" altLang="en-US" b="1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안정적인 서비스 운영</a:t>
            </a:r>
            <a:r>
              <a:rPr lang="ko-KR" altLang="en-US" b="1">
                <a:latin typeface="나눔고딕" panose="020B0600000101010101" charset="-127"/>
                <a:ea typeface="나눔고딕" panose="020B0600000101010101" charset="-127"/>
              </a:rPr>
              <a:t>을 통한 저작권위원회의 위상 확립</a:t>
            </a:r>
            <a:endParaRPr lang="ko-KR" altLang="en-US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159337" y="3636200"/>
            <a:ext cx="3575088" cy="7007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새로운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+mn-ea"/>
              </a:rPr>
              <a:t>코덱</a:t>
            </a: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 유형 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(H.264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, HEVC, HE-AAC, AC3, FLAC </a:t>
            </a:r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등</a:t>
            </a:r>
            <a:r>
              <a:rPr lang="en-US" altLang="ko-KR" sz="1400" b="1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159337" y="4382230"/>
            <a:ext cx="1754867" cy="3361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새로운 압축 유형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987926" y="4382230"/>
            <a:ext cx="1746499" cy="3361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새로운 변형 유형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덧셈 기호 58"/>
          <p:cNvSpPr/>
          <p:nvPr/>
        </p:nvSpPr>
        <p:spPr>
          <a:xfrm>
            <a:off x="6414952" y="3107311"/>
            <a:ext cx="1009403" cy="48824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159338" y="5384418"/>
            <a:ext cx="3575088" cy="825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비디오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600" b="1" smtClean="0">
                <a:solidFill>
                  <a:schemeClr val="bg1"/>
                </a:solidFill>
                <a:latin typeface="+mn-ea"/>
              </a:rPr>
              <a:t>오디오 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성능평가 항목 현행화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159337" y="2378535"/>
            <a:ext cx="3575088" cy="6736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기존 오디오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b="1" smtClean="0">
                <a:solidFill>
                  <a:schemeClr val="tx1"/>
                </a:solidFill>
                <a:latin typeface="+mn-ea"/>
              </a:rPr>
              <a:t>비디오 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성능평가 항목</a:t>
            </a:r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Rectangle 123"/>
          <p:cNvSpPr>
            <a:spLocks noChangeArrowheads="1"/>
          </p:cNvSpPr>
          <p:nvPr/>
        </p:nvSpPr>
        <p:spPr bwMode="auto">
          <a:xfrm>
            <a:off x="4991327" y="2187618"/>
            <a:ext cx="3914548" cy="418460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dirty="0">
              <a:latin typeface="+mn-ea"/>
              <a:ea typeface="+mn-ea"/>
              <a:cs typeface="나눔바른고딕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95288" y="2210578"/>
          <a:ext cx="3924300" cy="410896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95"/>
                <a:gridCol w="2051705"/>
              </a:tblGrid>
              <a:tr h="1497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 변형 항목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 변형 항목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379874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메아리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재생 가능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음역대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감소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균일화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속도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시간 척도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샘플링 빈도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통과 대역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노이즈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추가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시간 흐름에 따른 속도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코덱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디지털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아날로그 형태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복합 변형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압축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200" marR="43200" marT="35995" marB="3599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로고 삽입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자막 삽입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영상 압축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코덱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화면비율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해상도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프레임 비율 감소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회전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Flip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반전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흑백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밝기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대조 효과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복합 변형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압축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" pitchFamily="2" charset="2"/>
                      </a:endParaRPr>
                    </a:p>
                  </a:txBody>
                  <a:tcPr marL="43200" marR="43200" marT="35995" marB="3599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 bwMode="auto">
          <a:xfrm>
            <a:off x="360425" y="5797416"/>
            <a:ext cx="18832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13</a:t>
            </a:r>
            <a:r>
              <a:rPr kumimoji="0" lang="ko-KR" altLang="en-US" sz="12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개 항목 </a:t>
            </a:r>
            <a:endParaRPr kumimoji="0" lang="en-US" altLang="ko-KR" sz="12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 pitchFamily="34" charset="0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33</a:t>
            </a:r>
            <a:r>
              <a:rPr lang="ko-KR" altLang="en-US" sz="12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개 세부 파라메터</a:t>
            </a:r>
            <a:endParaRPr kumimoji="0" lang="ko-KR" altLang="en-US" sz="12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340006" y="5797416"/>
            <a:ext cx="18832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14</a:t>
            </a:r>
            <a:r>
              <a:rPr kumimoji="0" lang="ko-KR" altLang="en-US" sz="12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개 항목 </a:t>
            </a:r>
            <a:endParaRPr kumimoji="0" lang="en-US" altLang="ko-KR" sz="12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" pitchFamily="34" charset="0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38</a:t>
            </a:r>
            <a:r>
              <a:rPr lang="ko-KR" altLang="en-US" sz="12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개 세부 파라메터</a:t>
            </a:r>
            <a:endParaRPr kumimoji="0" lang="ko-KR" altLang="en-US" sz="12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4504437" y="3465826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5934490" y="4890992"/>
            <a:ext cx="1959428" cy="400110"/>
            <a:chOff x="5934490" y="4890992"/>
            <a:chExt cx="1959428" cy="400110"/>
          </a:xfrm>
        </p:grpSpPr>
        <p:sp>
          <p:nvSpPr>
            <p:cNvPr id="53" name="아래쪽 화살표 52"/>
            <p:cNvSpPr/>
            <p:nvPr/>
          </p:nvSpPr>
          <p:spPr>
            <a:xfrm>
              <a:off x="5934490" y="4902943"/>
              <a:ext cx="1959428" cy="3694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6509847" y="4890992"/>
              <a:ext cx="80871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000" b="1" kern="0" dirty="0" smtClean="0">
                  <a:solidFill>
                    <a:schemeClr val="bg1"/>
                  </a:solidFill>
                  <a:latin typeface="+mn-ea"/>
                  <a:cs typeface="Arial" pitchFamily="34" charset="0"/>
                </a:rPr>
                <a:t>신규 항목 도출</a:t>
              </a:r>
              <a:endParaRPr kumimoji="0" lang="ko-KR" altLang="en-US" sz="1000" kern="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7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office.lsware.co.kr/mail/design/common/image/attaches/worryscg_359_attach_img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150" y="5055665"/>
            <a:ext cx="1084206" cy="10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성능평가 운영 지원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14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성능평가 운영 </a:t>
            </a:r>
            <a:r>
              <a:rPr lang="ko-KR" altLang="en-US" smtClean="0"/>
              <a:t>지원 </a:t>
            </a:r>
            <a:r>
              <a:rPr lang="en-US" altLang="ko-KR" dirty="0" smtClean="0"/>
              <a:t>(PSR-008)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65128"/>
          </a:xfrm>
        </p:spPr>
        <p:txBody>
          <a:bodyPr/>
          <a:lstStyle/>
          <a:p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저작권기술 </a:t>
            </a:r>
            <a:r>
              <a:rPr lang="ko-KR" altLang="en-US" b="1" dirty="0">
                <a:solidFill>
                  <a:srgbClr val="0070C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성능평가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 및 </a:t>
            </a:r>
            <a:r>
              <a:rPr lang="ko-KR" altLang="en-US" b="1" dirty="0">
                <a:solidFill>
                  <a:srgbClr val="0070C0"/>
                </a:solidFill>
                <a:latin typeface="나눔바른고딕" panose="020B0600000101010101" charset="-127"/>
                <a:ea typeface="나눔바른고딕" panose="020B0600000101010101" charset="-127"/>
              </a:rPr>
              <a:t>확인서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 및 </a:t>
            </a:r>
            <a:r>
              <a:rPr lang="ko-KR" altLang="en-US" b="1" dirty="0">
                <a:solidFill>
                  <a:srgbClr val="0070C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인증서 발급</a:t>
            </a:r>
            <a:r>
              <a:rPr lang="ko-KR" altLang="en-US" b="1" dirty="0">
                <a:latin typeface="나눔바른고딕" panose="020B0600000101010101" charset="-127"/>
                <a:ea typeface="나눔바른고딕" panose="020B0600000101010101" charset="-127"/>
              </a:rPr>
              <a:t> 업무를 수행 할 </a:t>
            </a:r>
            <a:r>
              <a:rPr lang="ko-KR" altLang="en-US" b="1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운영 요원을 상주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b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진주 한국 저작권위원회 본원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r>
              <a:rPr lang="ko-KR" altLang="en-US" b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 지원</a:t>
            </a:r>
            <a:endParaRPr lang="ko-KR" altLang="en-US" b="1" dirty="0">
              <a:solidFill>
                <a:srgbClr val="FF0000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6636" y="4943781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기술업체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Picture 2" descr="http://tmis.copyright.or.kr/pes/logoImage/PES-2015-FF-074_V_cert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668" y="3939105"/>
            <a:ext cx="690154" cy="98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803142" y="4901616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발급</a:t>
            </a:r>
          </a:p>
        </p:txBody>
      </p:sp>
      <p:pic>
        <p:nvPicPr>
          <p:cNvPr id="18" name="Picture 62" descr="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t="1872" r="71417" b="75826"/>
          <a:stretch>
            <a:fillRect/>
          </a:stretch>
        </p:blipFill>
        <p:spPr bwMode="auto">
          <a:xfrm>
            <a:off x="1350489" y="4460387"/>
            <a:ext cx="396478" cy="48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77" y="2554951"/>
            <a:ext cx="1242347" cy="96670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826164" y="3394208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확인서 발급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583" y="3301669"/>
            <a:ext cx="743506" cy="57749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29309" y="3785063"/>
            <a:ext cx="9364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수행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0924" y="3205359"/>
            <a:ext cx="1306859" cy="77011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099996" y="3957409"/>
            <a:ext cx="10246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공정이용포털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1717657" y="3957409"/>
            <a:ext cx="401314" cy="471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62358" y="403897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평가신청</a:t>
            </a:r>
          </a:p>
        </p:txBody>
      </p:sp>
      <p:cxnSp>
        <p:nvCxnSpPr>
          <p:cNvPr id="28" name="직선 화살표 연결선 27"/>
          <p:cNvCxnSpPr>
            <a:stCxn id="24" idx="3"/>
            <a:endCxn id="22" idx="1"/>
          </p:cNvCxnSpPr>
          <p:nvPr/>
        </p:nvCxnSpPr>
        <p:spPr>
          <a:xfrm>
            <a:off x="3327783" y="3590416"/>
            <a:ext cx="392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4380710" y="3336910"/>
            <a:ext cx="476178" cy="184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407430" y="3845448"/>
            <a:ext cx="440693" cy="277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사각형 설명선 30"/>
          <p:cNvSpPr/>
          <p:nvPr/>
        </p:nvSpPr>
        <p:spPr>
          <a:xfrm>
            <a:off x="634999" y="2301035"/>
            <a:ext cx="3979334" cy="542137"/>
          </a:xfrm>
          <a:prstGeom prst="wedgeRoundRectCallout">
            <a:avLst>
              <a:gd name="adj1" fmla="val 33107"/>
              <a:gd name="adj2" fmla="val 13686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성능평가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추출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강인성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일관성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축약성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부분매칭</a:t>
            </a:r>
            <a:endParaRPr lang="en-US" altLang="ko-KR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상호운용성 평가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기능평가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데이터평가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634999" y="5463784"/>
            <a:ext cx="4529404" cy="342634"/>
          </a:xfrm>
          <a:prstGeom prst="wedgeRoundRectCallout">
            <a:avLst>
              <a:gd name="adj1" fmla="val 43133"/>
              <a:gd name="adj2" fmla="val -23097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확인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합불처리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3D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마크인쇄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인증서 출력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스캔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온라인등록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Rectangle 123"/>
          <p:cNvSpPr>
            <a:spLocks noChangeArrowheads="1"/>
          </p:cNvSpPr>
          <p:nvPr/>
        </p:nvSpPr>
        <p:spPr bwMode="auto">
          <a:xfrm>
            <a:off x="3524502" y="2678619"/>
            <a:ext cx="2185510" cy="2461369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151294" y="5970615"/>
            <a:ext cx="2722215" cy="34877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전담 운용 </a:t>
            </a:r>
            <a:r>
              <a:rPr lang="ko-KR" altLang="en-US" sz="105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요원 업무 지원 </a:t>
            </a:r>
            <a:r>
              <a:rPr lang="en-US" altLang="ko-KR" sz="105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5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진주 상주 </a:t>
            </a:r>
            <a:r>
              <a:rPr lang="en-US" altLang="ko-KR" sz="105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050" b="1" dirty="0">
              <a:solidFill>
                <a:srgbClr val="FFFF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굽은 화살표 34"/>
          <p:cNvSpPr/>
          <p:nvPr/>
        </p:nvSpPr>
        <p:spPr>
          <a:xfrm rot="16200000" flipV="1">
            <a:off x="4704716" y="5396429"/>
            <a:ext cx="1020996" cy="623529"/>
          </a:xfrm>
          <a:prstGeom prst="bentArrow">
            <a:avLst>
              <a:gd name="adj1" fmla="val 19334"/>
              <a:gd name="adj2" fmla="val 25475"/>
              <a:gd name="adj3" fmla="val 25000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7" name="꺾인 연결선 36"/>
          <p:cNvCxnSpPr>
            <a:stCxn id="16" idx="1"/>
            <a:endCxn id="25" idx="2"/>
          </p:cNvCxnSpPr>
          <p:nvPr/>
        </p:nvCxnSpPr>
        <p:spPr>
          <a:xfrm rot="10800000">
            <a:off x="2612316" y="4211326"/>
            <a:ext cx="2236352" cy="21806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75512" y="4456680"/>
            <a:ext cx="1207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이미지 등록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모서리가 둥근 사각형 설명선 38"/>
          <p:cNvSpPr/>
          <p:nvPr/>
        </p:nvSpPr>
        <p:spPr>
          <a:xfrm>
            <a:off x="6198010" y="2078070"/>
            <a:ext cx="2689596" cy="1160265"/>
          </a:xfrm>
          <a:prstGeom prst="wedgeRoundRectCallout">
            <a:avLst>
              <a:gd name="adj1" fmla="val -73011"/>
              <a:gd name="adj2" fmla="val 29615"/>
              <a:gd name="adj3" fmla="val 16667"/>
            </a:avLst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기술 성능평가 수행</a:t>
            </a:r>
            <a:endParaRPr lang="en-US" altLang="ko-KR" sz="1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모바일웹하드 성능평가 수행</a:t>
            </a:r>
            <a:endParaRPr lang="en-US" altLang="ko-KR" sz="1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</a:t>
            </a:r>
            <a:r>
              <a:rPr lang="ko-KR" altLang="en-US" sz="1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마크 기술 성능평가 수행</a:t>
            </a:r>
            <a:endParaRPr lang="en-US" altLang="ko-KR" sz="1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전자책 </a:t>
            </a:r>
            <a:r>
              <a:rPr lang="en-US" altLang="ko-KR" sz="1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DRM </a:t>
            </a:r>
            <a:r>
              <a:rPr lang="ko-KR" altLang="en-US" sz="1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상호운용성 </a:t>
            </a:r>
            <a:r>
              <a:rPr lang="ko-KR" altLang="en-US" sz="10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 수행</a:t>
            </a:r>
            <a:endParaRPr lang="en-US" altLang="ko-KR" sz="1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신청 서비스 운영 지원</a:t>
            </a:r>
            <a:endParaRPr lang="en-US" altLang="ko-KR" sz="1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4335" y="3620750"/>
            <a:ext cx="1193386" cy="1193386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2499" y="5107508"/>
            <a:ext cx="1158287" cy="1130207"/>
          </a:xfrm>
          <a:prstGeom prst="rect">
            <a:avLst/>
          </a:prstGeom>
        </p:spPr>
      </p:pic>
      <p:sp>
        <p:nvSpPr>
          <p:cNvPr id="51" name="Rectangle 123"/>
          <p:cNvSpPr>
            <a:spLocks noChangeArrowheads="1"/>
          </p:cNvSpPr>
          <p:nvPr/>
        </p:nvSpPr>
        <p:spPr bwMode="auto">
          <a:xfrm>
            <a:off x="5891277" y="3440249"/>
            <a:ext cx="2908197" cy="287913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dirty="0">
              <a:latin typeface="+mn-ea"/>
              <a:ea typeface="+mn-ea"/>
              <a:cs typeface="나눔바른고딕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015070" y="3271980"/>
            <a:ext cx="1214257" cy="34877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 마크 제작</a:t>
            </a:r>
            <a:endParaRPr lang="ko-KR" altLang="en-US" sz="1050" b="1" dirty="0">
              <a:solidFill>
                <a:srgbClr val="FFFF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 rot="20021873">
            <a:off x="8050338" y="3668313"/>
            <a:ext cx="619686" cy="2503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샘플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 rot="20021873">
            <a:off x="6588187" y="4926761"/>
            <a:ext cx="619686" cy="2503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샘플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 rot="20021873">
            <a:off x="8050339" y="4949389"/>
            <a:ext cx="619686" cy="2503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샘플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Korea Copyright Authenticati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47" y="3743646"/>
            <a:ext cx="1001061" cy="104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570241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5454093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686390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1980419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840387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1409799" y="1894344"/>
            <a:ext cx="6023934" cy="32871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개요 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전체구성도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성능평가시스템 기능 개선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저작권기술 사업 관리 시스템 구축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관리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5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저작권기술 </a:t>
            </a:r>
            <a:r>
              <a:rPr lang="ko-KR" altLang="en-US" smtClean="0"/>
              <a:t>사업관리시스템 구성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저작권기술 사업관리시스템 구성 방안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기존 </a:t>
            </a:r>
            <a:r>
              <a:rPr lang="ko-KR" altLang="en-US" b="1" dirty="0" err="1" smtClean="0">
                <a:latin typeface="나눔고딕" panose="020B0600000101010101" charset="-127"/>
                <a:ea typeface="나눔고딕" panose="020B0600000101010101" charset="-127"/>
              </a:rPr>
              <a:t>웹시스템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 및 신규시스템 구축을 통한 사업관리시스템의 추가 구축</a:t>
            </a:r>
            <a:endParaRPr lang="ko-KR" altLang="en-US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534" y="4348384"/>
            <a:ext cx="715404" cy="982055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120" y="4309290"/>
            <a:ext cx="715404" cy="98205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822" y="2764599"/>
            <a:ext cx="715404" cy="982055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2869969" y="3692468"/>
            <a:ext cx="2407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200" b="1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기술적인조치</a:t>
            </a:r>
            <a:r>
              <a:rPr lang="ko-KR" altLang="en-US" sz="12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관리시스템</a:t>
            </a:r>
            <a:endParaRPr lang="en-US" altLang="ko-KR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/>
            <a:r>
              <a:rPr lang="en-US" altLang="ko-KR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(WAS)</a:t>
            </a:r>
            <a:endParaRPr lang="en-US" altLang="ko-KR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607847" y="5330439"/>
            <a:ext cx="2072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200" b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한국저작권홈페이지</a:t>
            </a:r>
            <a:endParaRPr lang="en-US" altLang="ko-KR" sz="1200" b="1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/>
            <a:r>
              <a:rPr lang="en-US" altLang="ko-KR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(WAS)</a:t>
            </a:r>
            <a:endParaRPr lang="en-US" altLang="ko-KR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88914" y="5291345"/>
            <a:ext cx="2072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200" b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사업관리시스템</a:t>
            </a:r>
            <a:endParaRPr lang="en-US" altLang="ko-KR" sz="1200" b="1" dirty="0" smtClean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/>
            <a:r>
              <a:rPr lang="en-US" altLang="ko-KR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(WAS)</a:t>
            </a:r>
            <a:endParaRPr lang="en-US" altLang="ko-KR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4479827" y="2668139"/>
            <a:ext cx="733717" cy="78148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 flipH="1">
            <a:off x="3669774" y="5404355"/>
            <a:ext cx="940128" cy="1740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123"/>
          <p:cNvSpPr>
            <a:spLocks noChangeArrowheads="1"/>
          </p:cNvSpPr>
          <p:nvPr/>
        </p:nvSpPr>
        <p:spPr bwMode="auto">
          <a:xfrm>
            <a:off x="1591967" y="2725722"/>
            <a:ext cx="4802210" cy="372746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dirty="0">
              <a:latin typeface="+mn-ea"/>
              <a:ea typeface="+mn-ea"/>
              <a:cs typeface="나눔바른고딕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775168" y="4208138"/>
            <a:ext cx="1334202" cy="1583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5277078" y="3688890"/>
            <a:ext cx="1297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신규구축</a:t>
            </a:r>
            <a:endParaRPr lang="en-US" altLang="ko-KR" sz="12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/>
            <a:r>
              <a:rPr lang="en-US" altLang="ko-KR" sz="1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관리자용</a:t>
            </a:r>
            <a:r>
              <a:rPr lang="en-US" altLang="ko-KR" sz="1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289818" y="2732664"/>
            <a:ext cx="12977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200" b="1" dirty="0" err="1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</a:t>
            </a:r>
            <a:r>
              <a:rPr lang="ko-KR" altLang="en-US" sz="1200" b="1" dirty="0" err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부망</a:t>
            </a:r>
            <a:endParaRPr lang="en-US" altLang="ko-KR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909763" y="4303697"/>
            <a:ext cx="1484895" cy="1583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1719823" y="3793339"/>
            <a:ext cx="1297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 추가</a:t>
            </a:r>
            <a:endParaRPr lang="en-US" altLang="ko-KR" sz="12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algn="ctr"/>
            <a:r>
              <a:rPr lang="en-US" altLang="ko-KR" sz="1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대국민용</a:t>
            </a:r>
            <a:r>
              <a:rPr lang="en-US" altLang="ko-KR" sz="1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568620" y="2274501"/>
            <a:ext cx="184643" cy="3907041"/>
          </a:xfrm>
          <a:prstGeom prst="rect">
            <a:avLst/>
          </a:prstGeom>
          <a:pattFill prst="horzBrick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6007689" y="6176189"/>
            <a:ext cx="12977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20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방화벽</a:t>
            </a:r>
            <a:endParaRPr lang="en-US" altLang="ko-KR" sz="120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330" y="3354116"/>
            <a:ext cx="715404" cy="982055"/>
          </a:xfrm>
          <a:prstGeom prst="rect">
            <a:avLst/>
          </a:prstGeom>
        </p:spPr>
      </p:pic>
      <p:grpSp>
        <p:nvGrpSpPr>
          <p:cNvPr id="102" name="그룹 121"/>
          <p:cNvGrpSpPr>
            <a:grpSpLocks/>
          </p:cNvGrpSpPr>
          <p:nvPr/>
        </p:nvGrpSpPr>
        <p:grpSpPr bwMode="auto">
          <a:xfrm>
            <a:off x="7350779" y="3946397"/>
            <a:ext cx="1189668" cy="596545"/>
            <a:chOff x="2573073" y="5736275"/>
            <a:chExt cx="864096" cy="440861"/>
          </a:xfrm>
        </p:grpSpPr>
        <p:pic>
          <p:nvPicPr>
            <p:cNvPr id="103" name="Picture 152" descr="D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직사각형 123"/>
            <p:cNvSpPr>
              <a:spLocks noChangeArrowheads="1"/>
            </p:cNvSpPr>
            <p:nvPr/>
          </p:nvSpPr>
          <p:spPr bwMode="auto">
            <a:xfrm>
              <a:off x="2573073" y="5849865"/>
              <a:ext cx="864096" cy="30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0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성능평가 </a:t>
              </a:r>
              <a:endPara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eaLnBrk="1" latinLnBrk="1" hangingPunct="1"/>
              <a:r>
                <a:rPr lang="en-US" altLang="ko-KR" sz="10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</a:t>
              </a:r>
              <a:endPara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5" name="Rectangle 123"/>
          <p:cNvSpPr>
            <a:spLocks noChangeArrowheads="1"/>
          </p:cNvSpPr>
          <p:nvPr/>
        </p:nvSpPr>
        <p:spPr bwMode="auto">
          <a:xfrm>
            <a:off x="6895452" y="2747423"/>
            <a:ext cx="1920111" cy="3705765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dirty="0">
              <a:latin typeface="+mn-ea"/>
              <a:ea typeface="+mn-ea"/>
              <a:cs typeface="나눔바른고딕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075663" y="4515598"/>
            <a:ext cx="12977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 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6664172" y="2773770"/>
            <a:ext cx="12977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200" b="1" dirty="0" err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내부망</a:t>
            </a:r>
            <a:endParaRPr lang="en-US" altLang="ko-KR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488" y="2029682"/>
            <a:ext cx="509952" cy="656217"/>
          </a:xfrm>
          <a:prstGeom prst="rect">
            <a:avLst/>
          </a:prstGeom>
        </p:spPr>
      </p:pic>
      <p:sp>
        <p:nvSpPr>
          <p:cNvPr id="109" name="직사각형 108"/>
          <p:cNvSpPr/>
          <p:nvPr/>
        </p:nvSpPr>
        <p:spPr>
          <a:xfrm>
            <a:off x="5530888" y="2271101"/>
            <a:ext cx="6561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관리자</a:t>
            </a:r>
            <a:endParaRPr lang="ko-KR" altLang="en-US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684" y="4686550"/>
            <a:ext cx="517368" cy="735207"/>
          </a:xfrm>
          <a:prstGeom prst="rect">
            <a:avLst/>
          </a:prstGeom>
        </p:spPr>
      </p:pic>
      <p:sp>
        <p:nvSpPr>
          <p:cNvPr id="110" name="직사각형 109"/>
          <p:cNvSpPr/>
          <p:nvPr/>
        </p:nvSpPr>
        <p:spPr>
          <a:xfrm>
            <a:off x="357371" y="5406414"/>
            <a:ext cx="13090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1200" b="1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일반사용자</a:t>
            </a:r>
            <a:endParaRPr lang="ko-KR" altLang="en-US" sz="1200" b="1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>
            <a:off x="3126652" y="3976218"/>
            <a:ext cx="613550" cy="47028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94" idx="0"/>
            <a:endCxn id="3" idx="2"/>
          </p:cNvCxnSpPr>
          <p:nvPr/>
        </p:nvCxnSpPr>
        <p:spPr>
          <a:xfrm flipH="1" flipV="1">
            <a:off x="5312464" y="2685899"/>
            <a:ext cx="129805" cy="152223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H="1">
            <a:off x="1265508" y="5095680"/>
            <a:ext cx="66710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121"/>
          <p:cNvGrpSpPr>
            <a:grpSpLocks/>
          </p:cNvGrpSpPr>
          <p:nvPr/>
        </p:nvGrpSpPr>
        <p:grpSpPr bwMode="auto">
          <a:xfrm>
            <a:off x="5312464" y="4944002"/>
            <a:ext cx="829424" cy="447074"/>
            <a:chOff x="2573073" y="5736275"/>
            <a:chExt cx="864096" cy="455106"/>
          </a:xfrm>
        </p:grpSpPr>
        <p:pic>
          <p:nvPicPr>
            <p:cNvPr id="39" name="Picture 152" descr="D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직사각형 123"/>
            <p:cNvSpPr>
              <a:spLocks noChangeArrowheads="1"/>
            </p:cNvSpPr>
            <p:nvPr/>
          </p:nvSpPr>
          <p:spPr bwMode="auto">
            <a:xfrm>
              <a:off x="2573073" y="5815413"/>
              <a:ext cx="864096" cy="375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사업관리</a:t>
              </a:r>
              <a:endParaRPr lang="en-US" altLang="ko-KR" sz="9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eaLnBrk="1" latinLnBrk="1" hangingPunct="1"/>
              <a:r>
                <a:rPr lang="en-US" altLang="ko-KR" sz="9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43" name="직선 화살표 연결선 42"/>
          <p:cNvCxnSpPr/>
          <p:nvPr/>
        </p:nvCxnSpPr>
        <p:spPr>
          <a:xfrm flipH="1" flipV="1">
            <a:off x="6187067" y="3129084"/>
            <a:ext cx="869501" cy="1442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831817" y="5772861"/>
            <a:ext cx="13486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5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Tomcat9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50" dirty="0" err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Cubrid</a:t>
            </a:r>
            <a:r>
              <a:rPr lang="en-US" altLang="ko-KR" sz="105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10.1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1050" dirty="0" err="1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eGovFramework</a:t>
            </a:r>
            <a:endParaRPr lang="ko-KR" altLang="en-US" sz="105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77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구성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/>
              <a:t>신규로 구축되는 저작권기술 사업관리시스템은 </a:t>
            </a:r>
            <a:r>
              <a:rPr lang="en-US" altLang="ko-KR" b="1" dirty="0" smtClean="0"/>
              <a:t>OS, </a:t>
            </a:r>
            <a:r>
              <a:rPr lang="ko-KR" altLang="en-US" b="1" dirty="0" err="1" smtClean="0"/>
              <a:t>미들웨어</a:t>
            </a:r>
            <a:r>
              <a:rPr lang="en-US" altLang="ko-KR" b="1" dirty="0" smtClean="0"/>
              <a:t>, DBMS, UI </a:t>
            </a:r>
            <a:r>
              <a:rPr lang="ko-KR" altLang="en-US" b="1" dirty="0" smtClean="0"/>
              <a:t>등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오픈소스를</a:t>
            </a:r>
            <a:r>
              <a:rPr lang="ko-KR" altLang="en-US" b="1" dirty="0" smtClean="0">
                <a:solidFill>
                  <a:srgbClr val="FF0000"/>
                </a:solidFill>
              </a:rPr>
              <a:t> 활용</a:t>
            </a:r>
            <a:r>
              <a:rPr lang="ko-KR" altLang="en-US" b="1" dirty="0" smtClean="0"/>
              <a:t>하여 구축</a:t>
            </a: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57" name="Rectangle 19"/>
          <p:cNvSpPr>
            <a:spLocks noChangeAspect="1" noChangeArrowheads="1"/>
          </p:cNvSpPr>
          <p:nvPr/>
        </p:nvSpPr>
        <p:spPr bwMode="auto">
          <a:xfrm>
            <a:off x="5510011" y="2189221"/>
            <a:ext cx="3370631" cy="437287"/>
          </a:xfrm>
          <a:prstGeom prst="rect">
            <a:avLst/>
          </a:prstGeom>
          <a:solidFill>
            <a:srgbClr val="FFFFFF">
              <a:alpha val="74901"/>
            </a:srgbClr>
          </a:solidFill>
          <a:ln w="9525">
            <a:solidFill>
              <a:srgbClr val="3789C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rIns="18000" anchor="ctr"/>
          <a:lstStyle>
            <a:lvl1pPr marL="87313" indent="-8731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7313" marR="0" lvl="0" indent="-873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ko-KR" sz="1100" kern="0" noProof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CentOS(Linux) 64bit</a:t>
            </a:r>
            <a:endParaRPr kumimoji="1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8" name="Rectangle 20"/>
          <p:cNvSpPr>
            <a:spLocks noChangeAspect="1" noChangeArrowheads="1"/>
          </p:cNvSpPr>
          <p:nvPr/>
        </p:nvSpPr>
        <p:spPr bwMode="auto">
          <a:xfrm>
            <a:off x="5510011" y="2667761"/>
            <a:ext cx="3370631" cy="424911"/>
          </a:xfrm>
          <a:prstGeom prst="rect">
            <a:avLst/>
          </a:prstGeom>
          <a:solidFill>
            <a:srgbClr val="FFFFFF">
              <a:alpha val="74901"/>
            </a:srgbClr>
          </a:solidFill>
          <a:ln w="9525">
            <a:solidFill>
              <a:srgbClr val="3789C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rIns="18000" anchor="ctr"/>
          <a:lstStyle>
            <a:lvl1pPr marL="87313" indent="-8731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7313" marR="0" lvl="0" indent="-873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ko-KR" sz="1100" kern="0" noProof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Open JDK </a:t>
            </a:r>
            <a:r>
              <a:rPr lang="en-US" altLang="ko-KR" sz="11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JAVA8 (64BIT)</a:t>
            </a:r>
            <a:endParaRPr kumimoji="1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9" name="Rectangle 21"/>
          <p:cNvSpPr>
            <a:spLocks noChangeAspect="1" noChangeArrowheads="1"/>
          </p:cNvSpPr>
          <p:nvPr/>
        </p:nvSpPr>
        <p:spPr bwMode="auto">
          <a:xfrm>
            <a:off x="5510011" y="3597339"/>
            <a:ext cx="3370631" cy="488166"/>
          </a:xfrm>
          <a:prstGeom prst="rect">
            <a:avLst/>
          </a:prstGeom>
          <a:solidFill>
            <a:srgbClr val="FFFFFF">
              <a:alpha val="74901"/>
            </a:srgbClr>
          </a:solidFill>
          <a:ln w="9525">
            <a:solidFill>
              <a:srgbClr val="3789C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rIns="18000" anchor="ctr"/>
          <a:lstStyle>
            <a:lvl1pPr marL="87313" indent="-8731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7313" marR="0" lvl="0" indent="-873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CUBRID10.1 Linux 64bit</a:t>
            </a:r>
          </a:p>
          <a:p>
            <a:pPr marL="87313" marR="0" lvl="0" indent="-873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ko-KR" sz="11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CUBRID Manager10.1 Windows 64Bit</a:t>
            </a:r>
            <a:endParaRPr kumimoji="1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0" name="Rectangle 22"/>
          <p:cNvSpPr>
            <a:spLocks noChangeAspect="1" noChangeArrowheads="1"/>
          </p:cNvSpPr>
          <p:nvPr/>
        </p:nvSpPr>
        <p:spPr bwMode="auto">
          <a:xfrm>
            <a:off x="5510011" y="4601173"/>
            <a:ext cx="3370631" cy="488166"/>
          </a:xfrm>
          <a:prstGeom prst="rect">
            <a:avLst/>
          </a:prstGeom>
          <a:solidFill>
            <a:srgbClr val="FFFFFF">
              <a:alpha val="74901"/>
            </a:srgbClr>
          </a:solidFill>
          <a:ln w="9525">
            <a:solidFill>
              <a:srgbClr val="3789C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rIns="18000" anchor="ctr"/>
          <a:lstStyle>
            <a:lvl1pPr marL="87313" indent="-8731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7313" marR="0" lvl="0" indent="-873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KendoUI</a:t>
            </a:r>
            <a:r>
              <a:rPr lang="en-US" altLang="ko-KR" sz="11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1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100" kern="0" dirty="0" err="1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그리드</a:t>
            </a:r>
            <a:r>
              <a:rPr lang="en-US" altLang="ko-KR" sz="11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1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차트</a:t>
            </a:r>
            <a:r>
              <a:rPr lang="en-US" altLang="ko-KR" sz="11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1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컴포넌트 제공</a:t>
            </a:r>
            <a:r>
              <a:rPr lang="en-US" altLang="ko-KR" sz="11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87313" marR="0" lvl="0" indent="-873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ko-KR" sz="11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Bootstrap (</a:t>
            </a:r>
            <a:r>
              <a:rPr lang="ko-KR" altLang="en-US" sz="11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팝업</a:t>
            </a:r>
            <a:r>
              <a:rPr lang="en-US" altLang="ko-KR" sz="11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1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버튼</a:t>
            </a:r>
            <a:r>
              <a:rPr lang="en-US" altLang="ko-KR" sz="1100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1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등</a:t>
            </a:r>
            <a:r>
              <a:rPr lang="en-US" altLang="ko-KR" sz="11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kumimoji="1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1" name="Rectangle 23"/>
          <p:cNvSpPr>
            <a:spLocks noChangeAspect="1" noChangeArrowheads="1"/>
          </p:cNvSpPr>
          <p:nvPr/>
        </p:nvSpPr>
        <p:spPr bwMode="auto">
          <a:xfrm>
            <a:off x="5510011" y="4140509"/>
            <a:ext cx="3370631" cy="429036"/>
          </a:xfrm>
          <a:prstGeom prst="rect">
            <a:avLst/>
          </a:prstGeom>
          <a:solidFill>
            <a:srgbClr val="FFFFFF">
              <a:alpha val="74901"/>
            </a:srgbClr>
          </a:solidFill>
          <a:ln w="9525">
            <a:solidFill>
              <a:srgbClr val="3789C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rIns="18000" anchor="ctr"/>
          <a:lstStyle>
            <a:lvl1pPr marL="87313" indent="-8731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7313" marR="0" lvl="0" indent="-873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eGovFramework3.x (Spring</a:t>
            </a:r>
            <a:r>
              <a:rPr kumimoji="1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4.2.4 </a:t>
            </a:r>
            <a:r>
              <a:rPr kumimoji="1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포함</a:t>
            </a:r>
            <a:r>
              <a:rPr kumimoji="1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kumimoji="1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2" name="Rectangle 24"/>
          <p:cNvSpPr>
            <a:spLocks noChangeAspect="1" noChangeArrowheads="1"/>
          </p:cNvSpPr>
          <p:nvPr/>
        </p:nvSpPr>
        <p:spPr bwMode="auto">
          <a:xfrm>
            <a:off x="5510011" y="5144343"/>
            <a:ext cx="3370631" cy="488166"/>
          </a:xfrm>
          <a:prstGeom prst="rect">
            <a:avLst/>
          </a:prstGeom>
          <a:solidFill>
            <a:srgbClr val="FFFFFF">
              <a:alpha val="74901"/>
            </a:srgbClr>
          </a:solidFill>
          <a:ln w="9525">
            <a:solidFill>
              <a:srgbClr val="3789C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rIns="18000" anchor="ctr"/>
          <a:lstStyle>
            <a:lvl1pPr marL="87313" indent="-8731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7313" marR="0" lvl="0" indent="-873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ko-KR" sz="1100" kern="0" dirty="0" err="1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TestCase</a:t>
            </a:r>
            <a:r>
              <a:rPr lang="en-US" altLang="ko-KR" sz="1100" kern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(Junit)</a:t>
            </a:r>
            <a:endParaRPr kumimoji="1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3" name="Rectangle 25"/>
          <p:cNvSpPr>
            <a:spLocks noChangeAspect="1" noChangeArrowheads="1"/>
          </p:cNvSpPr>
          <p:nvPr/>
        </p:nvSpPr>
        <p:spPr bwMode="auto">
          <a:xfrm>
            <a:off x="5510011" y="3133925"/>
            <a:ext cx="3370631" cy="416660"/>
          </a:xfrm>
          <a:prstGeom prst="rect">
            <a:avLst/>
          </a:prstGeom>
          <a:solidFill>
            <a:srgbClr val="FFFFFF">
              <a:alpha val="74901"/>
            </a:srgbClr>
          </a:solidFill>
          <a:ln w="9525">
            <a:solidFill>
              <a:srgbClr val="3789C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rIns="18000" anchor="ctr"/>
          <a:lstStyle>
            <a:lvl1pPr marL="87313" indent="-8731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7313" marR="0" lvl="0" indent="-873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ko-KR" sz="1100" kern="0" noProof="0" dirty="0" smtClean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Apache Tomcat9</a:t>
            </a:r>
            <a:endParaRPr kumimoji="1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0" name="AutoShape 27"/>
          <p:cNvSpPr>
            <a:spLocks noChangeAspect="1" noChangeArrowheads="1"/>
          </p:cNvSpPr>
          <p:nvPr/>
        </p:nvSpPr>
        <p:spPr bwMode="auto">
          <a:xfrm>
            <a:off x="4214979" y="2187633"/>
            <a:ext cx="1284895" cy="441494"/>
          </a:xfrm>
          <a:prstGeom prst="bevel">
            <a:avLst>
              <a:gd name="adj" fmla="val 4884"/>
            </a:avLst>
          </a:prstGeom>
          <a:solidFill>
            <a:srgbClr val="227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OS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1" name="AutoShape 28"/>
          <p:cNvSpPr>
            <a:spLocks noChangeAspect="1" noChangeArrowheads="1"/>
          </p:cNvSpPr>
          <p:nvPr/>
        </p:nvSpPr>
        <p:spPr bwMode="auto">
          <a:xfrm>
            <a:off x="4214979" y="2666262"/>
            <a:ext cx="1284895" cy="429115"/>
          </a:xfrm>
          <a:prstGeom prst="bevel">
            <a:avLst>
              <a:gd name="adj" fmla="val 4884"/>
            </a:avLst>
          </a:prstGeom>
          <a:solidFill>
            <a:srgbClr val="227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</a:rPr>
              <a:t>플랫폼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2" name="AutoShape 29"/>
          <p:cNvSpPr>
            <a:spLocks noChangeAspect="1" noChangeArrowheads="1"/>
          </p:cNvSpPr>
          <p:nvPr/>
        </p:nvSpPr>
        <p:spPr bwMode="auto">
          <a:xfrm>
            <a:off x="4214979" y="3596011"/>
            <a:ext cx="1284895" cy="493758"/>
          </a:xfrm>
          <a:prstGeom prst="bevel">
            <a:avLst>
              <a:gd name="adj" fmla="val 4884"/>
            </a:avLst>
          </a:prstGeom>
          <a:solidFill>
            <a:srgbClr val="227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</a:rPr>
              <a:t>DBMS/Tool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3" name="AutoShape 30"/>
          <p:cNvSpPr>
            <a:spLocks noChangeAspect="1" noChangeArrowheads="1"/>
          </p:cNvSpPr>
          <p:nvPr/>
        </p:nvSpPr>
        <p:spPr bwMode="auto">
          <a:xfrm>
            <a:off x="4214979" y="4600031"/>
            <a:ext cx="1284895" cy="493758"/>
          </a:xfrm>
          <a:prstGeom prst="bevel">
            <a:avLst>
              <a:gd name="adj" fmla="val 4884"/>
            </a:avLst>
          </a:prstGeom>
          <a:solidFill>
            <a:srgbClr val="227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UI Framework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4" name="AutoShape 31"/>
          <p:cNvSpPr>
            <a:spLocks noChangeAspect="1" noChangeArrowheads="1"/>
          </p:cNvSpPr>
          <p:nvPr/>
        </p:nvSpPr>
        <p:spPr bwMode="auto">
          <a:xfrm>
            <a:off x="4214979" y="4140657"/>
            <a:ext cx="1284895" cy="431866"/>
          </a:xfrm>
          <a:prstGeom prst="bevel">
            <a:avLst>
              <a:gd name="adj" fmla="val 4884"/>
            </a:avLst>
          </a:prstGeom>
          <a:solidFill>
            <a:srgbClr val="227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Framework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5" name="AutoShape 32"/>
          <p:cNvSpPr>
            <a:spLocks noChangeAspect="1" noChangeArrowheads="1"/>
          </p:cNvSpPr>
          <p:nvPr/>
        </p:nvSpPr>
        <p:spPr bwMode="auto">
          <a:xfrm>
            <a:off x="4214979" y="5124691"/>
            <a:ext cx="1284895" cy="493758"/>
          </a:xfrm>
          <a:prstGeom prst="bevel">
            <a:avLst>
              <a:gd name="adj" fmla="val 4884"/>
            </a:avLst>
          </a:prstGeom>
          <a:solidFill>
            <a:srgbClr val="227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테스트</a:t>
            </a:r>
            <a:r>
              <a:rPr kumimoji="1" lang="en-US" altLang="ko-KR" sz="13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/</a:t>
            </a:r>
            <a:r>
              <a:rPr kumimoji="1" lang="ko-KR" altLang="en-US" sz="13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성능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6" name="AutoShape 33"/>
          <p:cNvSpPr>
            <a:spLocks noChangeAspect="1" noChangeArrowheads="1"/>
          </p:cNvSpPr>
          <p:nvPr/>
        </p:nvSpPr>
        <p:spPr bwMode="auto">
          <a:xfrm>
            <a:off x="4214979" y="3132512"/>
            <a:ext cx="1284895" cy="419488"/>
          </a:xfrm>
          <a:prstGeom prst="bevel">
            <a:avLst>
              <a:gd name="adj" fmla="val 4884"/>
            </a:avLst>
          </a:prstGeom>
          <a:solidFill>
            <a:srgbClr val="227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kern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미들웨어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9" name="Rectangle 24"/>
          <p:cNvSpPr>
            <a:spLocks noChangeAspect="1" noChangeArrowheads="1"/>
          </p:cNvSpPr>
          <p:nvPr/>
        </p:nvSpPr>
        <p:spPr bwMode="auto">
          <a:xfrm>
            <a:off x="5510011" y="5680733"/>
            <a:ext cx="3370631" cy="488166"/>
          </a:xfrm>
          <a:prstGeom prst="rect">
            <a:avLst/>
          </a:prstGeom>
          <a:solidFill>
            <a:srgbClr val="FFFFFF">
              <a:alpha val="74901"/>
            </a:srgbClr>
          </a:solidFill>
          <a:ln w="9525">
            <a:solidFill>
              <a:srgbClr val="3789C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rIns="18000" anchor="ctr"/>
          <a:lstStyle>
            <a:lvl1pPr marL="87313" indent="-8731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87313" marR="0" lvl="0" indent="-87313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Maven</a:t>
            </a:r>
          </a:p>
        </p:txBody>
      </p:sp>
      <p:sp>
        <p:nvSpPr>
          <p:cNvPr id="90" name="AutoShape 32"/>
          <p:cNvSpPr>
            <a:spLocks noChangeAspect="1" noChangeArrowheads="1"/>
          </p:cNvSpPr>
          <p:nvPr/>
        </p:nvSpPr>
        <p:spPr bwMode="auto">
          <a:xfrm>
            <a:off x="4214979" y="5661081"/>
            <a:ext cx="1284895" cy="493758"/>
          </a:xfrm>
          <a:prstGeom prst="bevel">
            <a:avLst>
              <a:gd name="adj" fmla="val 4884"/>
            </a:avLst>
          </a:prstGeom>
          <a:solidFill>
            <a:srgbClr val="227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kern="0" noProof="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빌드</a:t>
            </a:r>
            <a:r>
              <a:rPr kumimoji="1" lang="en-US" altLang="ko-KR" sz="13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/</a:t>
            </a:r>
            <a:r>
              <a:rPr kumimoji="1" lang="ko-KR" altLang="en-US" sz="13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배포</a:t>
            </a:r>
            <a:endParaRPr kumimoji="1" lang="ko-KR" altLang="en-US" sz="1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252248" y="5718212"/>
            <a:ext cx="3873062" cy="43492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Linux Kernel </a:t>
            </a:r>
            <a:endParaRPr lang="ko-KR" altLang="en-US" sz="10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252248" y="4073458"/>
            <a:ext cx="3873062" cy="125656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Core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46841" y="4443083"/>
            <a:ext cx="1129862" cy="345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App Framework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604122" y="4443083"/>
            <a:ext cx="1129862" cy="345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Graphics &amp; UI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872598" y="4443083"/>
            <a:ext cx="1129862" cy="345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Web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46841" y="4896476"/>
            <a:ext cx="1129862" cy="345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Security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604122" y="4896476"/>
            <a:ext cx="1129862" cy="345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Messaging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872598" y="4896476"/>
            <a:ext cx="1129862" cy="345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Intergration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52248" y="5339258"/>
            <a:ext cx="3873062" cy="378954"/>
          </a:xfrm>
          <a:prstGeom prst="roundRect">
            <a:avLst>
              <a:gd name="adj" fmla="val 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JDK/JRE</a:t>
            </a:r>
            <a:endParaRPr lang="ko-KR" altLang="en-US" sz="10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52248" y="3185062"/>
            <a:ext cx="3873062" cy="810885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Web Framework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46841" y="3532466"/>
            <a:ext cx="1129862" cy="345089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JQuery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566372" y="3532466"/>
            <a:ext cx="1129862" cy="345089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KendoUI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845841" y="3532466"/>
            <a:ext cx="1129862" cy="345089"/>
          </a:xfrm>
          <a:prstGeom prst="rect">
            <a:avLst/>
          </a:prstGeom>
          <a:solidFill>
            <a:srgbClr val="CCFF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W3C/HTML5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252248" y="2098011"/>
            <a:ext cx="3873062" cy="87903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Web applications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46841" y="2481368"/>
            <a:ext cx="1129862" cy="345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1566372" y="2481368"/>
            <a:ext cx="1129862" cy="345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Crome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845841" y="2481368"/>
            <a:ext cx="1129862" cy="345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FireFox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52248" y="1790234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소프트웨어 </a:t>
            </a:r>
            <a:r>
              <a:rPr lang="ko-KR" altLang="en-US" sz="1400" b="1" dirty="0" err="1" smtClean="0"/>
              <a:t>아키텍트</a:t>
            </a:r>
            <a:endParaRPr lang="ko-KR" altLang="en-US" sz="14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4214979" y="1790234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소프트웨어 구성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704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48" y="3636283"/>
            <a:ext cx="896288" cy="8962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개발방안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dirty="0" smtClean="0"/>
              <a:t>비 동기 통신 개발방식으로 설계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구현하여 서버부화를 줄이고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담당자의 업무효율성 보장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20" name="AutoShape 65"/>
          <p:cNvSpPr>
            <a:spLocks noChangeArrowheads="1"/>
          </p:cNvSpPr>
          <p:nvPr/>
        </p:nvSpPr>
        <p:spPr bwMode="auto">
          <a:xfrm>
            <a:off x="2135643" y="3144664"/>
            <a:ext cx="2051728" cy="2704596"/>
          </a:xfrm>
          <a:prstGeom prst="roundRect">
            <a:avLst>
              <a:gd name="adj" fmla="val 3824"/>
            </a:avLst>
          </a:prstGeom>
          <a:noFill/>
          <a:ln w="12700" algn="ctr">
            <a:solidFill>
              <a:srgbClr val="2A74C6"/>
            </a:solidFill>
            <a:round/>
            <a:headEnd/>
            <a:tailEnd/>
          </a:ln>
          <a:effectLst/>
        </p:spPr>
        <p:txBody>
          <a:bodyPr tIns="0" bIns="0" anchor="ctr">
            <a:noAutofit/>
          </a:bodyPr>
          <a:lstStyle/>
          <a:p>
            <a:pPr algn="ctr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WEB APP Server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2" name="Group 71"/>
          <p:cNvGrpSpPr>
            <a:grpSpLocks/>
          </p:cNvGrpSpPr>
          <p:nvPr/>
        </p:nvGrpSpPr>
        <p:grpSpPr bwMode="auto">
          <a:xfrm>
            <a:off x="467744" y="3290208"/>
            <a:ext cx="668337" cy="568325"/>
            <a:chOff x="5032" y="3535"/>
            <a:chExt cx="421" cy="358"/>
          </a:xfrm>
        </p:grpSpPr>
        <p:sp>
          <p:nvSpPr>
            <p:cNvPr id="23" name="Rectangle 72"/>
            <p:cNvSpPr>
              <a:spLocks noChangeAspect="1" noChangeArrowheads="1"/>
            </p:cNvSpPr>
            <p:nvPr/>
          </p:nvSpPr>
          <p:spPr bwMode="gray">
            <a:xfrm>
              <a:off x="5081" y="3753"/>
              <a:ext cx="329" cy="14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09" tIns="34205" rIns="68409" bIns="34205">
              <a:spAutoFit/>
            </a:bodyPr>
            <a:lstStyle>
              <a:lvl1pPr algn="l" defTabSz="68421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341313" algn="l" defTabSz="68421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684213" algn="l" defTabSz="68421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025525" algn="l" defTabSz="68421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1368425" algn="l" defTabSz="68421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kumimoji="0" lang="ko-KR" altLang="en-US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사용자</a:t>
              </a:r>
              <a:endParaRPr kumimoji="0"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24" name="Group 73"/>
            <p:cNvGrpSpPr>
              <a:grpSpLocks/>
            </p:cNvGrpSpPr>
            <p:nvPr/>
          </p:nvGrpSpPr>
          <p:grpSpPr bwMode="auto">
            <a:xfrm>
              <a:off x="5032" y="3535"/>
              <a:ext cx="421" cy="250"/>
              <a:chOff x="671" y="2523"/>
              <a:chExt cx="760" cy="499"/>
            </a:xfrm>
          </p:grpSpPr>
          <p:pic>
            <p:nvPicPr>
              <p:cNvPr id="25" name="Picture 74" descr="단발머리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8" y="2523"/>
                <a:ext cx="443" cy="499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</p:pic>
          <p:pic>
            <p:nvPicPr>
              <p:cNvPr id="26" name="Picture 75" descr="외부기관-사람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" y="2523"/>
                <a:ext cx="382" cy="499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</p:pic>
        </p:grpSp>
      </p:grpSp>
      <p:cxnSp>
        <p:nvCxnSpPr>
          <p:cNvPr id="34" name="직선 화살표 연결선 33"/>
          <p:cNvCxnSpPr/>
          <p:nvPr/>
        </p:nvCxnSpPr>
        <p:spPr>
          <a:xfrm>
            <a:off x="1313715" y="3493859"/>
            <a:ext cx="8221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50000" y="3195450"/>
            <a:ext cx="1869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정보요청 </a:t>
            </a:r>
            <a:r>
              <a:rPr lang="en-US" altLang="ko-KR" sz="1050" b="1" dirty="0" smtClean="0"/>
              <a:t>(key &amp; parameter)</a:t>
            </a:r>
            <a:endParaRPr lang="ko-KR" altLang="en-US" sz="105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277430" y="3655158"/>
            <a:ext cx="1192955" cy="25391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FF0000"/>
                </a:solidFill>
              </a:rPr>
              <a:t>응답페이지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(4MB)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/>
          <p:nvPr/>
        </p:nvCxnSpPr>
        <p:spPr>
          <a:xfrm rot="10800000">
            <a:off x="1219201" y="3636284"/>
            <a:ext cx="1262743" cy="218403"/>
          </a:xfrm>
          <a:prstGeom prst="bentConnector3">
            <a:avLst>
              <a:gd name="adj1" fmla="val 57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52124" y="3468118"/>
            <a:ext cx="12442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HTML/Script</a:t>
            </a:r>
          </a:p>
          <a:p>
            <a:pPr algn="ctr"/>
            <a:r>
              <a:rPr lang="en-US" altLang="ko-KR" sz="1400" dirty="0" smtClean="0"/>
              <a:t>Image</a:t>
            </a:r>
          </a:p>
          <a:p>
            <a:pPr algn="ctr"/>
            <a:r>
              <a:rPr lang="en-US" altLang="ko-KR" sz="1400" dirty="0" smtClean="0"/>
              <a:t>Data</a:t>
            </a:r>
            <a:endParaRPr lang="en-US" altLang="ko-KR" sz="1400" dirty="0"/>
          </a:p>
          <a:p>
            <a:pPr algn="ctr"/>
            <a:r>
              <a:rPr lang="ko-KR" altLang="en-US" sz="1400" dirty="0" smtClean="0"/>
              <a:t>생성하여 응답</a:t>
            </a:r>
            <a:endParaRPr lang="en-US" altLang="ko-KR" sz="140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2131568" y="5384803"/>
            <a:ext cx="2055803" cy="78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Server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 rot="16200000">
            <a:off x="2573029" y="5209898"/>
            <a:ext cx="374650" cy="320675"/>
            <a:chOff x="7353445" y="1436184"/>
            <a:chExt cx="374650" cy="320675"/>
          </a:xfrm>
          <a:solidFill>
            <a:schemeClr val="bg1"/>
          </a:solidFill>
        </p:grpSpPr>
        <p:sp>
          <p:nvSpPr>
            <p:cNvPr id="49" name="Freeform 304"/>
            <p:cNvSpPr>
              <a:spLocks/>
            </p:cNvSpPr>
            <p:nvPr/>
          </p:nvSpPr>
          <p:spPr bwMode="auto">
            <a:xfrm rot="5932570">
              <a:off x="7468539" y="1336965"/>
              <a:ext cx="160338" cy="358775"/>
            </a:xfrm>
            <a:custGeom>
              <a:avLst/>
              <a:gdLst>
                <a:gd name="T0" fmla="*/ 556 w 640"/>
                <a:gd name="T1" fmla="*/ 2 h 816"/>
                <a:gd name="T2" fmla="*/ 137 w 640"/>
                <a:gd name="T3" fmla="*/ 257 h 816"/>
                <a:gd name="T4" fmla="*/ 300 w 640"/>
                <a:gd name="T5" fmla="*/ 720 h 816"/>
                <a:gd name="T6" fmla="*/ 240 w 640"/>
                <a:gd name="T7" fmla="*/ 816 h 816"/>
                <a:gd name="T8" fmla="*/ 640 w 640"/>
                <a:gd name="T9" fmla="*/ 750 h 816"/>
                <a:gd name="T10" fmla="*/ 527 w 640"/>
                <a:gd name="T11" fmla="*/ 387 h 816"/>
                <a:gd name="T12" fmla="*/ 466 w 640"/>
                <a:gd name="T13" fmla="*/ 486 h 816"/>
                <a:gd name="T14" fmla="*/ 556 w 640"/>
                <a:gd name="T15" fmla="*/ 2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0" h="816">
                  <a:moveTo>
                    <a:pt x="556" y="2"/>
                  </a:moveTo>
                  <a:cubicBezTo>
                    <a:pt x="563" y="4"/>
                    <a:pt x="274" y="6"/>
                    <a:pt x="137" y="257"/>
                  </a:cubicBezTo>
                  <a:cubicBezTo>
                    <a:pt x="0" y="508"/>
                    <a:pt x="306" y="720"/>
                    <a:pt x="300" y="720"/>
                  </a:cubicBezTo>
                  <a:cubicBezTo>
                    <a:pt x="304" y="725"/>
                    <a:pt x="246" y="780"/>
                    <a:pt x="240" y="816"/>
                  </a:cubicBezTo>
                  <a:cubicBezTo>
                    <a:pt x="444" y="786"/>
                    <a:pt x="632" y="757"/>
                    <a:pt x="640" y="750"/>
                  </a:cubicBezTo>
                  <a:cubicBezTo>
                    <a:pt x="538" y="606"/>
                    <a:pt x="527" y="387"/>
                    <a:pt x="527" y="387"/>
                  </a:cubicBezTo>
                  <a:cubicBezTo>
                    <a:pt x="522" y="388"/>
                    <a:pt x="478" y="510"/>
                    <a:pt x="466" y="486"/>
                  </a:cubicBezTo>
                  <a:cubicBezTo>
                    <a:pt x="28" y="92"/>
                    <a:pt x="557" y="0"/>
                    <a:pt x="556" y="2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>
                <a:latin typeface="+mn-ea"/>
              </a:endParaRPr>
            </a:p>
          </p:txBody>
        </p:sp>
        <p:sp>
          <p:nvSpPr>
            <p:cNvPr id="50" name="Freeform 305"/>
            <p:cNvSpPr>
              <a:spLocks/>
            </p:cNvSpPr>
            <p:nvPr/>
          </p:nvSpPr>
          <p:spPr bwMode="auto">
            <a:xfrm rot="5932570" flipH="1" flipV="1">
              <a:off x="7453458" y="1498096"/>
              <a:ext cx="158750" cy="358775"/>
            </a:xfrm>
            <a:custGeom>
              <a:avLst/>
              <a:gdLst>
                <a:gd name="T0" fmla="*/ 556 w 640"/>
                <a:gd name="T1" fmla="*/ 2 h 816"/>
                <a:gd name="T2" fmla="*/ 137 w 640"/>
                <a:gd name="T3" fmla="*/ 257 h 816"/>
                <a:gd name="T4" fmla="*/ 300 w 640"/>
                <a:gd name="T5" fmla="*/ 720 h 816"/>
                <a:gd name="T6" fmla="*/ 240 w 640"/>
                <a:gd name="T7" fmla="*/ 816 h 816"/>
                <a:gd name="T8" fmla="*/ 640 w 640"/>
                <a:gd name="T9" fmla="*/ 750 h 816"/>
                <a:gd name="T10" fmla="*/ 527 w 640"/>
                <a:gd name="T11" fmla="*/ 387 h 816"/>
                <a:gd name="T12" fmla="*/ 466 w 640"/>
                <a:gd name="T13" fmla="*/ 486 h 816"/>
                <a:gd name="T14" fmla="*/ 556 w 640"/>
                <a:gd name="T15" fmla="*/ 2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0" h="816">
                  <a:moveTo>
                    <a:pt x="556" y="2"/>
                  </a:moveTo>
                  <a:cubicBezTo>
                    <a:pt x="563" y="4"/>
                    <a:pt x="274" y="6"/>
                    <a:pt x="137" y="257"/>
                  </a:cubicBezTo>
                  <a:cubicBezTo>
                    <a:pt x="0" y="508"/>
                    <a:pt x="306" y="720"/>
                    <a:pt x="300" y="720"/>
                  </a:cubicBezTo>
                  <a:cubicBezTo>
                    <a:pt x="304" y="725"/>
                    <a:pt x="246" y="780"/>
                    <a:pt x="240" y="816"/>
                  </a:cubicBezTo>
                  <a:cubicBezTo>
                    <a:pt x="444" y="786"/>
                    <a:pt x="632" y="757"/>
                    <a:pt x="640" y="750"/>
                  </a:cubicBezTo>
                  <a:cubicBezTo>
                    <a:pt x="538" y="606"/>
                    <a:pt x="527" y="387"/>
                    <a:pt x="527" y="387"/>
                  </a:cubicBezTo>
                  <a:cubicBezTo>
                    <a:pt x="522" y="388"/>
                    <a:pt x="478" y="510"/>
                    <a:pt x="466" y="486"/>
                  </a:cubicBezTo>
                  <a:cubicBezTo>
                    <a:pt x="28" y="92"/>
                    <a:pt x="557" y="0"/>
                    <a:pt x="556" y="2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>
                <a:latin typeface="+mn-ea"/>
              </a:endParaRPr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903" y="3636283"/>
            <a:ext cx="896288" cy="896288"/>
          </a:xfrm>
          <a:prstGeom prst="rect">
            <a:avLst/>
          </a:prstGeom>
        </p:spPr>
      </p:pic>
      <p:sp>
        <p:nvSpPr>
          <p:cNvPr id="52" name="AutoShape 65"/>
          <p:cNvSpPr>
            <a:spLocks noChangeArrowheads="1"/>
          </p:cNvSpPr>
          <p:nvPr/>
        </p:nvSpPr>
        <p:spPr bwMode="auto">
          <a:xfrm>
            <a:off x="6677198" y="3144664"/>
            <a:ext cx="2051728" cy="2704596"/>
          </a:xfrm>
          <a:prstGeom prst="roundRect">
            <a:avLst>
              <a:gd name="adj" fmla="val 3824"/>
            </a:avLst>
          </a:prstGeom>
          <a:noFill/>
          <a:ln w="12700" algn="ctr">
            <a:solidFill>
              <a:srgbClr val="2A74C6"/>
            </a:solidFill>
            <a:round/>
            <a:headEnd/>
            <a:tailEnd/>
          </a:ln>
          <a:effectLst/>
        </p:spPr>
        <p:txBody>
          <a:bodyPr tIns="0" bIns="0" anchor="ctr">
            <a:noAutofit/>
          </a:bodyPr>
          <a:lstStyle/>
          <a:p>
            <a:pPr algn="ctr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WEB APP Server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3" name="Group 71"/>
          <p:cNvGrpSpPr>
            <a:grpSpLocks/>
          </p:cNvGrpSpPr>
          <p:nvPr/>
        </p:nvGrpSpPr>
        <p:grpSpPr bwMode="auto">
          <a:xfrm>
            <a:off x="5009299" y="3290208"/>
            <a:ext cx="668337" cy="568325"/>
            <a:chOff x="5032" y="3535"/>
            <a:chExt cx="421" cy="358"/>
          </a:xfrm>
        </p:grpSpPr>
        <p:sp>
          <p:nvSpPr>
            <p:cNvPr id="54" name="Rectangle 72"/>
            <p:cNvSpPr>
              <a:spLocks noChangeAspect="1" noChangeArrowheads="1"/>
            </p:cNvSpPr>
            <p:nvPr/>
          </p:nvSpPr>
          <p:spPr bwMode="gray">
            <a:xfrm>
              <a:off x="5081" y="3753"/>
              <a:ext cx="329" cy="14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09" tIns="34205" rIns="68409" bIns="34205">
              <a:spAutoFit/>
            </a:bodyPr>
            <a:lstStyle>
              <a:lvl1pPr algn="l" defTabSz="68421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341313" algn="l" defTabSz="68421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684213" algn="l" defTabSz="68421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025525" algn="l" defTabSz="68421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1368425" algn="l" defTabSz="684213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0"/>
              <a:r>
                <a:rPr kumimoji="0" lang="ko-KR" altLang="en-US" sz="10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사용자</a:t>
              </a:r>
              <a:endParaRPr kumimoji="0" lang="ko-KR" altLang="en-US" sz="10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grpSp>
          <p:nvGrpSpPr>
            <p:cNvPr id="55" name="Group 73"/>
            <p:cNvGrpSpPr>
              <a:grpSpLocks/>
            </p:cNvGrpSpPr>
            <p:nvPr/>
          </p:nvGrpSpPr>
          <p:grpSpPr bwMode="auto">
            <a:xfrm>
              <a:off x="5032" y="3535"/>
              <a:ext cx="421" cy="250"/>
              <a:chOff x="671" y="2523"/>
              <a:chExt cx="760" cy="499"/>
            </a:xfrm>
          </p:grpSpPr>
          <p:pic>
            <p:nvPicPr>
              <p:cNvPr id="56" name="Picture 74" descr="단발머리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8" y="2523"/>
                <a:ext cx="443" cy="499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</p:pic>
          <p:pic>
            <p:nvPicPr>
              <p:cNvPr id="57" name="Picture 75" descr="외부기관-사람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" y="2523"/>
                <a:ext cx="382" cy="499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</p:spPr>
          </p:pic>
        </p:grpSp>
      </p:grpSp>
      <p:cxnSp>
        <p:nvCxnSpPr>
          <p:cNvPr id="58" name="직선 화살표 연결선 57"/>
          <p:cNvCxnSpPr/>
          <p:nvPr/>
        </p:nvCxnSpPr>
        <p:spPr>
          <a:xfrm>
            <a:off x="5855270" y="3493859"/>
            <a:ext cx="8221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891555" y="3195450"/>
            <a:ext cx="18325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/>
              <a:t>정보요청</a:t>
            </a:r>
            <a:r>
              <a:rPr lang="en-US" altLang="ko-KR" sz="1050" b="1" dirty="0"/>
              <a:t>(key &amp; parameter</a:t>
            </a:r>
            <a:r>
              <a:rPr lang="en-US" altLang="ko-KR" sz="1050" b="1" dirty="0" smtClean="0"/>
              <a:t>)</a:t>
            </a:r>
            <a:endParaRPr lang="ko-KR" altLang="en-US" sz="1050" b="1" dirty="0"/>
          </a:p>
        </p:txBody>
      </p:sp>
      <p:cxnSp>
        <p:nvCxnSpPr>
          <p:cNvPr id="61" name="꺾인 연결선 60"/>
          <p:cNvCxnSpPr/>
          <p:nvPr/>
        </p:nvCxnSpPr>
        <p:spPr>
          <a:xfrm rot="10800000">
            <a:off x="5760756" y="3636284"/>
            <a:ext cx="1262743" cy="218403"/>
          </a:xfrm>
          <a:prstGeom prst="bentConnector3">
            <a:avLst>
              <a:gd name="adj1" fmla="val 57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366492" y="3908875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Data</a:t>
            </a:r>
            <a:r>
              <a:rPr lang="ko-KR" altLang="en-US" sz="1400" dirty="0" smtClean="0"/>
              <a:t>만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생성하여 응답</a:t>
            </a:r>
            <a:endParaRPr lang="en-US" altLang="ko-KR" sz="1400" dirty="0" smtClean="0"/>
          </a:p>
        </p:txBody>
      </p:sp>
      <p:sp>
        <p:nvSpPr>
          <p:cNvPr id="63" name="직사각형 62"/>
          <p:cNvSpPr/>
          <p:nvPr/>
        </p:nvSpPr>
        <p:spPr>
          <a:xfrm>
            <a:off x="6673123" y="5384803"/>
            <a:ext cx="2055803" cy="78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 Server</a:t>
            </a:r>
            <a:endParaRPr lang="ko-KR" altLang="en-US" dirty="0"/>
          </a:p>
        </p:txBody>
      </p:sp>
      <p:grpSp>
        <p:nvGrpSpPr>
          <p:cNvPr id="64" name="그룹 63"/>
          <p:cNvGrpSpPr/>
          <p:nvPr/>
        </p:nvGrpSpPr>
        <p:grpSpPr>
          <a:xfrm rot="16200000">
            <a:off x="7099695" y="5208437"/>
            <a:ext cx="374650" cy="320675"/>
            <a:chOff x="7353445" y="1436184"/>
            <a:chExt cx="374650" cy="320675"/>
          </a:xfrm>
          <a:solidFill>
            <a:schemeClr val="bg1">
              <a:lumMod val="95000"/>
            </a:schemeClr>
          </a:solidFill>
        </p:grpSpPr>
        <p:sp>
          <p:nvSpPr>
            <p:cNvPr id="65" name="Freeform 304"/>
            <p:cNvSpPr>
              <a:spLocks/>
            </p:cNvSpPr>
            <p:nvPr/>
          </p:nvSpPr>
          <p:spPr bwMode="auto">
            <a:xfrm rot="5932570">
              <a:off x="7468539" y="1336965"/>
              <a:ext cx="160338" cy="358775"/>
            </a:xfrm>
            <a:custGeom>
              <a:avLst/>
              <a:gdLst>
                <a:gd name="T0" fmla="*/ 556 w 640"/>
                <a:gd name="T1" fmla="*/ 2 h 816"/>
                <a:gd name="T2" fmla="*/ 137 w 640"/>
                <a:gd name="T3" fmla="*/ 257 h 816"/>
                <a:gd name="T4" fmla="*/ 300 w 640"/>
                <a:gd name="T5" fmla="*/ 720 h 816"/>
                <a:gd name="T6" fmla="*/ 240 w 640"/>
                <a:gd name="T7" fmla="*/ 816 h 816"/>
                <a:gd name="T8" fmla="*/ 640 w 640"/>
                <a:gd name="T9" fmla="*/ 750 h 816"/>
                <a:gd name="T10" fmla="*/ 527 w 640"/>
                <a:gd name="T11" fmla="*/ 387 h 816"/>
                <a:gd name="T12" fmla="*/ 466 w 640"/>
                <a:gd name="T13" fmla="*/ 486 h 816"/>
                <a:gd name="T14" fmla="*/ 556 w 640"/>
                <a:gd name="T15" fmla="*/ 2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0" h="816">
                  <a:moveTo>
                    <a:pt x="556" y="2"/>
                  </a:moveTo>
                  <a:cubicBezTo>
                    <a:pt x="563" y="4"/>
                    <a:pt x="274" y="6"/>
                    <a:pt x="137" y="257"/>
                  </a:cubicBezTo>
                  <a:cubicBezTo>
                    <a:pt x="0" y="508"/>
                    <a:pt x="306" y="720"/>
                    <a:pt x="300" y="720"/>
                  </a:cubicBezTo>
                  <a:cubicBezTo>
                    <a:pt x="304" y="725"/>
                    <a:pt x="246" y="780"/>
                    <a:pt x="240" y="816"/>
                  </a:cubicBezTo>
                  <a:cubicBezTo>
                    <a:pt x="444" y="786"/>
                    <a:pt x="632" y="757"/>
                    <a:pt x="640" y="750"/>
                  </a:cubicBezTo>
                  <a:cubicBezTo>
                    <a:pt x="538" y="606"/>
                    <a:pt x="527" y="387"/>
                    <a:pt x="527" y="387"/>
                  </a:cubicBezTo>
                  <a:cubicBezTo>
                    <a:pt x="522" y="388"/>
                    <a:pt x="478" y="510"/>
                    <a:pt x="466" y="486"/>
                  </a:cubicBezTo>
                  <a:cubicBezTo>
                    <a:pt x="28" y="92"/>
                    <a:pt x="557" y="0"/>
                    <a:pt x="556" y="2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>
                <a:latin typeface="+mn-ea"/>
              </a:endParaRPr>
            </a:p>
          </p:txBody>
        </p:sp>
        <p:sp>
          <p:nvSpPr>
            <p:cNvPr id="66" name="Freeform 305"/>
            <p:cNvSpPr>
              <a:spLocks/>
            </p:cNvSpPr>
            <p:nvPr/>
          </p:nvSpPr>
          <p:spPr bwMode="auto">
            <a:xfrm rot="5932570" flipH="1" flipV="1">
              <a:off x="7453458" y="1498096"/>
              <a:ext cx="158750" cy="358775"/>
            </a:xfrm>
            <a:custGeom>
              <a:avLst/>
              <a:gdLst>
                <a:gd name="T0" fmla="*/ 556 w 640"/>
                <a:gd name="T1" fmla="*/ 2 h 816"/>
                <a:gd name="T2" fmla="*/ 137 w 640"/>
                <a:gd name="T3" fmla="*/ 257 h 816"/>
                <a:gd name="T4" fmla="*/ 300 w 640"/>
                <a:gd name="T5" fmla="*/ 720 h 816"/>
                <a:gd name="T6" fmla="*/ 240 w 640"/>
                <a:gd name="T7" fmla="*/ 816 h 816"/>
                <a:gd name="T8" fmla="*/ 640 w 640"/>
                <a:gd name="T9" fmla="*/ 750 h 816"/>
                <a:gd name="T10" fmla="*/ 527 w 640"/>
                <a:gd name="T11" fmla="*/ 387 h 816"/>
                <a:gd name="T12" fmla="*/ 466 w 640"/>
                <a:gd name="T13" fmla="*/ 486 h 816"/>
                <a:gd name="T14" fmla="*/ 556 w 640"/>
                <a:gd name="T15" fmla="*/ 2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0" h="816">
                  <a:moveTo>
                    <a:pt x="556" y="2"/>
                  </a:moveTo>
                  <a:cubicBezTo>
                    <a:pt x="563" y="4"/>
                    <a:pt x="274" y="6"/>
                    <a:pt x="137" y="257"/>
                  </a:cubicBezTo>
                  <a:cubicBezTo>
                    <a:pt x="0" y="508"/>
                    <a:pt x="306" y="720"/>
                    <a:pt x="300" y="720"/>
                  </a:cubicBezTo>
                  <a:cubicBezTo>
                    <a:pt x="304" y="725"/>
                    <a:pt x="246" y="780"/>
                    <a:pt x="240" y="816"/>
                  </a:cubicBezTo>
                  <a:cubicBezTo>
                    <a:pt x="444" y="786"/>
                    <a:pt x="632" y="757"/>
                    <a:pt x="640" y="750"/>
                  </a:cubicBezTo>
                  <a:cubicBezTo>
                    <a:pt x="538" y="606"/>
                    <a:pt x="527" y="387"/>
                    <a:pt x="527" y="387"/>
                  </a:cubicBezTo>
                  <a:cubicBezTo>
                    <a:pt x="522" y="388"/>
                    <a:pt x="478" y="510"/>
                    <a:pt x="466" y="486"/>
                  </a:cubicBezTo>
                  <a:cubicBezTo>
                    <a:pt x="28" y="92"/>
                    <a:pt x="557" y="0"/>
                    <a:pt x="556" y="2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>
                <a:latin typeface="+mn-ea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883677" y="5139283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요청 시 마다 연결</a:t>
            </a:r>
            <a:endParaRPr lang="ko-KR" alt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421649" y="5139283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DB Pool </a:t>
            </a:r>
            <a:r>
              <a:rPr lang="ko-KR" altLang="en-US" sz="1000" b="1" dirty="0" smtClean="0"/>
              <a:t>속도향상</a:t>
            </a:r>
            <a:endParaRPr lang="ko-KR" alt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585383" y="3647901"/>
            <a:ext cx="1426994" cy="25391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FF0000"/>
                </a:solidFill>
              </a:rPr>
              <a:t>응답페이지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(425Byte)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99236" y="3936344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10</a:t>
            </a:r>
            <a:r>
              <a:rPr lang="ko-KR" altLang="en-US" b="1" dirty="0" smtClean="0"/>
              <a:t>배 이상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속도 향상</a:t>
            </a:r>
            <a:endParaRPr lang="ko-KR" altLang="en-US" b="1" dirty="0"/>
          </a:p>
        </p:txBody>
      </p:sp>
      <p:cxnSp>
        <p:nvCxnSpPr>
          <p:cNvPr id="74" name="직선 연결선 73"/>
          <p:cNvCxnSpPr/>
          <p:nvPr/>
        </p:nvCxnSpPr>
        <p:spPr>
          <a:xfrm>
            <a:off x="4572000" y="2162629"/>
            <a:ext cx="0" cy="410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2101" y="162581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As-Is (</a:t>
            </a:r>
            <a:r>
              <a:rPr lang="ko-KR" altLang="en-US" dirty="0" smtClean="0"/>
              <a:t>일반 업무시스템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797988" y="1625815"/>
            <a:ext cx="366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To-Be (</a:t>
            </a:r>
            <a:r>
              <a:rPr lang="ko-KR" altLang="en-US" dirty="0" smtClean="0"/>
              <a:t>저작권기술 사업관리시스템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391886" y="1995147"/>
            <a:ext cx="3933371" cy="10093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91886" y="2052471"/>
            <a:ext cx="3933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사용자의 요청이 있을 때 마다 브라우저에 표시되는 모든 </a:t>
            </a:r>
            <a:r>
              <a:rPr lang="ko-KR" altLang="en-US" sz="1000" dirty="0" err="1" smtClean="0"/>
              <a:t>컨덴트를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새롭게 생성하여 사용자 브라우저로 전달</a:t>
            </a:r>
            <a:endParaRPr lang="en-US" altLang="ko-KR" sz="10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u="sng" dirty="0" smtClean="0"/>
              <a:t>간단한 요청에도 매번 페이지 갱신이 </a:t>
            </a:r>
            <a:r>
              <a:rPr lang="ko-KR" altLang="en-US" sz="1000" dirty="0" smtClean="0"/>
              <a:t>필요하므로 서버에 부화발생</a:t>
            </a:r>
            <a:endParaRPr lang="en-US" altLang="ko-KR" sz="10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서버 부화 및 클라이언트 고 용량 메모리 요구</a:t>
            </a:r>
            <a:endParaRPr lang="ko-KR" altLang="en-US" sz="1000" dirty="0"/>
          </a:p>
        </p:txBody>
      </p:sp>
      <p:sp>
        <p:nvSpPr>
          <p:cNvPr id="79" name="직사각형 78"/>
          <p:cNvSpPr/>
          <p:nvPr/>
        </p:nvSpPr>
        <p:spPr>
          <a:xfrm>
            <a:off x="4924953" y="1995147"/>
            <a:ext cx="3933371" cy="100931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4924953" y="2052471"/>
            <a:ext cx="39333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사용자의 요청에 서버는 </a:t>
            </a:r>
            <a:r>
              <a:rPr lang="en-US" altLang="ko-KR" sz="1000" dirty="0" smtClean="0"/>
              <a:t>DB</a:t>
            </a:r>
            <a:r>
              <a:rPr lang="ko-KR" altLang="en-US" sz="1000" dirty="0" smtClean="0"/>
              <a:t>와 통신하여 데이터만 응답</a:t>
            </a:r>
            <a:endParaRPr lang="en-US" altLang="ko-KR" sz="10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간단한 요청일 수록 속도는 몇 배 증가</a:t>
            </a:r>
            <a:endParaRPr lang="en-US" altLang="ko-KR" sz="1000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dirty="0" smtClean="0"/>
              <a:t>불필요한 이미지나 스크립트를 만들지 않기 때문에 서버에 부하를 줄일 수 있으며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화면 전환이나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갱신이 필요하지 않아 빠른 업무처리 속도와 업무효율성 보장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55657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제목 1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구축방안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62" name="Rectangle 102"/>
          <p:cNvSpPr>
            <a:spLocks noChangeArrowheads="1"/>
          </p:cNvSpPr>
          <p:nvPr/>
        </p:nvSpPr>
        <p:spPr bwMode="auto">
          <a:xfrm>
            <a:off x="164583" y="992077"/>
            <a:ext cx="6180138" cy="5384800"/>
          </a:xfrm>
          <a:prstGeom prst="rect">
            <a:avLst/>
          </a:prstGeom>
          <a:solidFill>
            <a:srgbClr val="E0EBF8">
              <a:alpha val="32001"/>
            </a:srgb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ko-KR" altLang="ko-KR" sz="1700">
              <a:effectLst>
                <a:outerShdw blurRad="38100" dist="38100" dir="2700000" algn="tl">
                  <a:srgbClr val="FFFFFF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3" name="Rectangle 103"/>
          <p:cNvSpPr>
            <a:spLocks noChangeArrowheads="1"/>
          </p:cNvSpPr>
          <p:nvPr/>
        </p:nvSpPr>
        <p:spPr bwMode="auto">
          <a:xfrm>
            <a:off x="1569521" y="1333389"/>
            <a:ext cx="3035300" cy="527050"/>
          </a:xfrm>
          <a:prstGeom prst="rect">
            <a:avLst/>
          </a:prstGeom>
          <a:solidFill>
            <a:schemeClr val="bg1"/>
          </a:solidFill>
          <a:ln w="12700">
            <a:solidFill>
              <a:srgbClr val="70D67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4" name="AutoShape 104"/>
          <p:cNvSpPr>
            <a:spLocks noChangeArrowheads="1"/>
          </p:cNvSpPr>
          <p:nvPr/>
        </p:nvSpPr>
        <p:spPr bwMode="auto">
          <a:xfrm>
            <a:off x="1620321" y="1427052"/>
            <a:ext cx="525462" cy="358775"/>
          </a:xfrm>
          <a:prstGeom prst="homePlate">
            <a:avLst>
              <a:gd name="adj" fmla="val 12910"/>
            </a:avLst>
          </a:prstGeom>
          <a:solidFill>
            <a:srgbClr val="A1CF73"/>
          </a:solidFill>
          <a:ln w="9525" cap="rnd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800" dirty="0" smtClean="0">
                <a:latin typeface="+mn-ea"/>
              </a:rPr>
              <a:t>과제</a:t>
            </a:r>
            <a:endParaRPr lang="en-US" altLang="ko-KR" sz="800" dirty="0" smtClean="0">
              <a:latin typeface="+mn-ea"/>
            </a:endParaRPr>
          </a:p>
          <a:p>
            <a:pPr algn="ctr" latinLnBrk="0"/>
            <a:r>
              <a:rPr lang="ko-KR" altLang="en-US" sz="800" dirty="0" smtClean="0">
                <a:latin typeface="+mn-ea"/>
              </a:rPr>
              <a:t>공고</a:t>
            </a:r>
            <a:endParaRPr lang="ko-KR" altLang="en-US" sz="800" dirty="0">
              <a:latin typeface="+mn-ea"/>
            </a:endParaRPr>
          </a:p>
        </p:txBody>
      </p:sp>
      <p:sp>
        <p:nvSpPr>
          <p:cNvPr id="65" name="AutoShape 105"/>
          <p:cNvSpPr>
            <a:spLocks noChangeArrowheads="1"/>
          </p:cNvSpPr>
          <p:nvPr/>
        </p:nvSpPr>
        <p:spPr bwMode="auto">
          <a:xfrm>
            <a:off x="2120383" y="1427052"/>
            <a:ext cx="400050" cy="358775"/>
          </a:xfrm>
          <a:prstGeom prst="chevron">
            <a:avLst>
              <a:gd name="adj" fmla="val 15678"/>
            </a:avLst>
          </a:prstGeom>
          <a:solidFill>
            <a:srgbClr val="A1CF73"/>
          </a:solidFill>
          <a:ln w="9525" cap="rnd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800">
                <a:latin typeface="+mn-ea"/>
              </a:rPr>
              <a:t>사업</a:t>
            </a:r>
          </a:p>
          <a:p>
            <a:pPr algn="ctr" latinLnBrk="0"/>
            <a:r>
              <a:rPr lang="ko-KR" altLang="en-US" sz="800">
                <a:latin typeface="+mn-ea"/>
              </a:rPr>
              <a:t>신청</a:t>
            </a:r>
          </a:p>
        </p:txBody>
      </p:sp>
      <p:sp>
        <p:nvSpPr>
          <p:cNvPr id="66" name="AutoShape 106"/>
          <p:cNvSpPr>
            <a:spLocks noChangeArrowheads="1"/>
          </p:cNvSpPr>
          <p:nvPr/>
        </p:nvSpPr>
        <p:spPr bwMode="auto">
          <a:xfrm>
            <a:off x="2487096" y="1427052"/>
            <a:ext cx="358775" cy="358775"/>
          </a:xfrm>
          <a:prstGeom prst="chevron">
            <a:avLst>
              <a:gd name="adj" fmla="val 14509"/>
            </a:avLst>
          </a:prstGeom>
          <a:solidFill>
            <a:srgbClr val="A1CF73"/>
          </a:solidFill>
          <a:ln w="9525" cap="rnd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800">
                <a:latin typeface="+mn-ea"/>
              </a:rPr>
              <a:t>심사</a:t>
            </a:r>
          </a:p>
          <a:p>
            <a:pPr algn="ctr" latinLnBrk="0"/>
            <a:r>
              <a:rPr lang="ko-KR" altLang="en-US" sz="800">
                <a:latin typeface="+mn-ea"/>
              </a:rPr>
              <a:t>선정</a:t>
            </a:r>
          </a:p>
        </p:txBody>
      </p:sp>
      <p:sp>
        <p:nvSpPr>
          <p:cNvPr id="67" name="AutoShape 107"/>
          <p:cNvSpPr>
            <a:spLocks noChangeArrowheads="1"/>
          </p:cNvSpPr>
          <p:nvPr/>
        </p:nvSpPr>
        <p:spPr bwMode="auto">
          <a:xfrm>
            <a:off x="2814121" y="1427052"/>
            <a:ext cx="387350" cy="358775"/>
          </a:xfrm>
          <a:prstGeom prst="chevron">
            <a:avLst>
              <a:gd name="adj" fmla="val 15665"/>
            </a:avLst>
          </a:prstGeom>
          <a:solidFill>
            <a:srgbClr val="A1CF73"/>
          </a:solidFill>
          <a:ln w="9525" cap="rnd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800">
                <a:latin typeface="+mn-ea"/>
              </a:rPr>
              <a:t>이행</a:t>
            </a:r>
          </a:p>
          <a:p>
            <a:pPr algn="ctr" latinLnBrk="0"/>
            <a:r>
              <a:rPr lang="ko-KR" altLang="en-US" sz="800">
                <a:latin typeface="+mn-ea"/>
              </a:rPr>
              <a:t>점검</a:t>
            </a:r>
          </a:p>
        </p:txBody>
      </p:sp>
      <p:sp>
        <p:nvSpPr>
          <p:cNvPr id="68" name="AutoShape 108"/>
          <p:cNvSpPr>
            <a:spLocks noChangeArrowheads="1"/>
          </p:cNvSpPr>
          <p:nvPr/>
        </p:nvSpPr>
        <p:spPr bwMode="auto">
          <a:xfrm>
            <a:off x="3172896" y="1427052"/>
            <a:ext cx="377825" cy="358775"/>
          </a:xfrm>
          <a:prstGeom prst="chevron">
            <a:avLst>
              <a:gd name="adj" fmla="val 16942"/>
            </a:avLst>
          </a:prstGeom>
          <a:solidFill>
            <a:srgbClr val="A1CF73"/>
          </a:solidFill>
          <a:ln w="9525" cap="rnd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800">
                <a:latin typeface="+mn-ea"/>
              </a:rPr>
              <a:t>조정</a:t>
            </a:r>
          </a:p>
          <a:p>
            <a:pPr algn="ctr" latinLnBrk="0"/>
            <a:r>
              <a:rPr lang="ko-KR" altLang="en-US" sz="800">
                <a:latin typeface="+mn-ea"/>
              </a:rPr>
              <a:t>집행</a:t>
            </a:r>
          </a:p>
        </p:txBody>
      </p:sp>
      <p:sp>
        <p:nvSpPr>
          <p:cNvPr id="69" name="AutoShape 109"/>
          <p:cNvSpPr>
            <a:spLocks noChangeArrowheads="1"/>
          </p:cNvSpPr>
          <p:nvPr/>
        </p:nvSpPr>
        <p:spPr bwMode="auto">
          <a:xfrm>
            <a:off x="3515796" y="1427052"/>
            <a:ext cx="338137" cy="358775"/>
          </a:xfrm>
          <a:prstGeom prst="chevron">
            <a:avLst>
              <a:gd name="adj" fmla="val 15625"/>
            </a:avLst>
          </a:prstGeom>
          <a:solidFill>
            <a:srgbClr val="A1CF73"/>
          </a:solidFill>
          <a:ln w="9525" cap="rnd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800">
                <a:latin typeface="+mn-ea"/>
              </a:rPr>
              <a:t>사후</a:t>
            </a:r>
          </a:p>
          <a:p>
            <a:pPr algn="ctr" latinLnBrk="0"/>
            <a:r>
              <a:rPr lang="ko-KR" altLang="en-US" sz="800">
                <a:latin typeface="+mn-ea"/>
              </a:rPr>
              <a:t>관리</a:t>
            </a:r>
          </a:p>
        </p:txBody>
      </p:sp>
      <p:sp>
        <p:nvSpPr>
          <p:cNvPr id="70" name="AutoShape 110"/>
          <p:cNvSpPr>
            <a:spLocks noChangeArrowheads="1"/>
          </p:cNvSpPr>
          <p:nvPr/>
        </p:nvSpPr>
        <p:spPr bwMode="auto">
          <a:xfrm>
            <a:off x="3828533" y="1427052"/>
            <a:ext cx="366713" cy="358775"/>
          </a:xfrm>
          <a:prstGeom prst="chevron">
            <a:avLst>
              <a:gd name="adj" fmla="val 15971"/>
            </a:avLst>
          </a:prstGeom>
          <a:solidFill>
            <a:srgbClr val="A1CF73"/>
          </a:solidFill>
          <a:ln w="9525" cap="rnd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800">
                <a:latin typeface="+mn-ea"/>
              </a:rPr>
              <a:t>정산</a:t>
            </a:r>
          </a:p>
          <a:p>
            <a:pPr algn="ctr" latinLnBrk="0"/>
            <a:r>
              <a:rPr lang="ko-KR" altLang="en-US" sz="800">
                <a:latin typeface="+mn-ea"/>
              </a:rPr>
              <a:t>보고</a:t>
            </a:r>
          </a:p>
        </p:txBody>
      </p:sp>
      <p:sp>
        <p:nvSpPr>
          <p:cNvPr id="71" name="AutoShape 111"/>
          <p:cNvSpPr>
            <a:spLocks noChangeArrowheads="1"/>
          </p:cNvSpPr>
          <p:nvPr/>
        </p:nvSpPr>
        <p:spPr bwMode="auto">
          <a:xfrm>
            <a:off x="4188896" y="1427052"/>
            <a:ext cx="327025" cy="358775"/>
          </a:xfrm>
          <a:prstGeom prst="chevron">
            <a:avLst>
              <a:gd name="adj" fmla="val 0"/>
            </a:avLst>
          </a:prstGeom>
          <a:solidFill>
            <a:srgbClr val="A1CF73"/>
          </a:solidFill>
          <a:ln w="9525" cap="rnd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800" dirty="0">
                <a:latin typeface="+mn-ea"/>
              </a:rPr>
              <a:t>실적</a:t>
            </a:r>
          </a:p>
          <a:p>
            <a:pPr algn="ctr" latinLnBrk="0"/>
            <a:r>
              <a:rPr lang="ko-KR" altLang="en-US" sz="800" dirty="0">
                <a:latin typeface="+mn-ea"/>
              </a:rPr>
              <a:t>통계</a:t>
            </a:r>
          </a:p>
        </p:txBody>
      </p:sp>
      <p:sp>
        <p:nvSpPr>
          <p:cNvPr id="72" name="Rectangle 112"/>
          <p:cNvSpPr>
            <a:spLocks noChangeArrowheads="1"/>
          </p:cNvSpPr>
          <p:nvPr/>
        </p:nvSpPr>
        <p:spPr bwMode="auto">
          <a:xfrm>
            <a:off x="3479283" y="2195402"/>
            <a:ext cx="1770063" cy="527050"/>
          </a:xfrm>
          <a:prstGeom prst="rect">
            <a:avLst/>
          </a:prstGeom>
          <a:solidFill>
            <a:schemeClr val="bg1"/>
          </a:solidFill>
          <a:ln w="12700">
            <a:solidFill>
              <a:srgbClr val="70D67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AutoShape 113"/>
          <p:cNvSpPr>
            <a:spLocks noChangeArrowheads="1"/>
          </p:cNvSpPr>
          <p:nvPr/>
        </p:nvSpPr>
        <p:spPr bwMode="auto">
          <a:xfrm>
            <a:off x="3545958" y="2289064"/>
            <a:ext cx="614363" cy="357188"/>
          </a:xfrm>
          <a:prstGeom prst="chevron">
            <a:avLst>
              <a:gd name="adj" fmla="val 0"/>
            </a:avLst>
          </a:prstGeom>
          <a:solidFill>
            <a:srgbClr val="A1CF73"/>
          </a:solidFill>
          <a:ln w="9525" cap="rnd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900">
                <a:latin typeface="+mn-ea"/>
              </a:rPr>
              <a:t>사업코드</a:t>
            </a:r>
          </a:p>
        </p:txBody>
      </p:sp>
      <p:sp>
        <p:nvSpPr>
          <p:cNvPr id="74" name="AutoShape 114"/>
          <p:cNvSpPr>
            <a:spLocks noChangeArrowheads="1"/>
          </p:cNvSpPr>
          <p:nvPr/>
        </p:nvSpPr>
        <p:spPr bwMode="auto">
          <a:xfrm>
            <a:off x="4836596" y="2289064"/>
            <a:ext cx="352425" cy="357188"/>
          </a:xfrm>
          <a:prstGeom prst="chevron">
            <a:avLst>
              <a:gd name="adj" fmla="val 0"/>
            </a:avLst>
          </a:prstGeom>
          <a:solidFill>
            <a:srgbClr val="A1CF73"/>
          </a:solidFill>
          <a:ln w="9525" cap="rnd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en-US" altLang="ko-KR" sz="1400">
                <a:latin typeface="+mn-ea"/>
              </a:rPr>
              <a:t>…</a:t>
            </a:r>
          </a:p>
        </p:txBody>
      </p:sp>
      <p:sp>
        <p:nvSpPr>
          <p:cNvPr id="75" name="AutoShape 115"/>
          <p:cNvSpPr>
            <a:spLocks noChangeArrowheads="1"/>
          </p:cNvSpPr>
          <p:nvPr/>
        </p:nvSpPr>
        <p:spPr bwMode="auto">
          <a:xfrm>
            <a:off x="4234933" y="2289064"/>
            <a:ext cx="514350" cy="357188"/>
          </a:xfrm>
          <a:prstGeom prst="chevron">
            <a:avLst>
              <a:gd name="adj" fmla="val 0"/>
            </a:avLst>
          </a:prstGeom>
          <a:solidFill>
            <a:srgbClr val="A1CF73"/>
          </a:solidFill>
          <a:ln w="9525" cap="rnd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900">
                <a:latin typeface="+mn-ea"/>
              </a:rPr>
              <a:t>공통코드</a:t>
            </a:r>
          </a:p>
        </p:txBody>
      </p:sp>
      <p:sp>
        <p:nvSpPr>
          <p:cNvPr id="76" name="AutoShape 116"/>
          <p:cNvSpPr>
            <a:spLocks noChangeArrowheads="1"/>
          </p:cNvSpPr>
          <p:nvPr/>
        </p:nvSpPr>
        <p:spPr bwMode="auto">
          <a:xfrm>
            <a:off x="3176071" y="2817702"/>
            <a:ext cx="1431925" cy="474662"/>
          </a:xfrm>
          <a:prstGeom prst="chevron">
            <a:avLst>
              <a:gd name="adj" fmla="val 0"/>
            </a:avLst>
          </a:prstGeom>
          <a:solidFill>
            <a:srgbClr val="FFFFCC">
              <a:alpha val="61000"/>
            </a:srgbClr>
          </a:solidFill>
          <a:ln w="9525" cap="rnd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1100" dirty="0" smtClean="0">
                <a:latin typeface="+mn-ea"/>
              </a:rPr>
              <a:t>통합</a:t>
            </a:r>
            <a:r>
              <a:rPr lang="en-US" altLang="ko-KR" sz="1100" dirty="0" smtClean="0">
                <a:latin typeface="+mn-ea"/>
              </a:rPr>
              <a:t>DB</a:t>
            </a:r>
            <a:r>
              <a:rPr lang="ko-KR" altLang="en-US" sz="1100" dirty="0" smtClean="0">
                <a:latin typeface="+mn-ea"/>
              </a:rPr>
              <a:t>구축설계</a:t>
            </a:r>
            <a:endParaRPr lang="en-US" altLang="ko-KR" sz="1100" dirty="0" smtClean="0">
              <a:latin typeface="+mn-ea"/>
            </a:endParaRPr>
          </a:p>
          <a:p>
            <a:pPr algn="ctr" latinLnBrk="0"/>
            <a:r>
              <a:rPr lang="ko-KR" altLang="en-US" sz="1100" dirty="0" smtClean="0">
                <a:latin typeface="+mn-ea"/>
              </a:rPr>
              <a:t>통계 고려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7" name="AutoShape 117"/>
          <p:cNvSpPr>
            <a:spLocks noChangeArrowheads="1"/>
          </p:cNvSpPr>
          <p:nvPr/>
        </p:nvSpPr>
        <p:spPr bwMode="auto">
          <a:xfrm>
            <a:off x="1548883" y="4662377"/>
            <a:ext cx="1563688" cy="565150"/>
          </a:xfrm>
          <a:prstGeom prst="chevron">
            <a:avLst>
              <a:gd name="adj" fmla="val 0"/>
            </a:avLst>
          </a:prstGeom>
          <a:gradFill rotWithShape="1">
            <a:gsLst>
              <a:gs pos="0">
                <a:srgbClr val="8BD0FF"/>
              </a:gs>
              <a:gs pos="100000">
                <a:srgbClr val="2A74C6"/>
              </a:gs>
            </a:gsLst>
            <a:lin ang="5400000" scaled="1"/>
          </a:gradFill>
          <a:ln w="9525" algn="ctr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EAEAEA">
                      <a:gamma/>
                      <a:shade val="60000"/>
                      <a:invGamma/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latinLnBrk="0"/>
            <a:r>
              <a:rPr lang="ko-KR" altLang="en-US" sz="1100" b="1">
                <a:latin typeface="+mn-ea"/>
              </a:rPr>
              <a:t>표준화된 공통 모듈</a:t>
            </a:r>
          </a:p>
          <a:p>
            <a:pPr algn="ctr" latinLnBrk="0"/>
            <a:r>
              <a:rPr lang="ko-KR" altLang="en-US" sz="1100" b="1">
                <a:latin typeface="+mn-ea"/>
              </a:rPr>
              <a:t> 프로그램 개발</a:t>
            </a:r>
          </a:p>
        </p:txBody>
      </p:sp>
      <p:sp>
        <p:nvSpPr>
          <p:cNvPr id="78" name="AutoShape 118"/>
          <p:cNvSpPr>
            <a:spLocks noChangeArrowheads="1"/>
          </p:cNvSpPr>
          <p:nvPr/>
        </p:nvSpPr>
        <p:spPr bwMode="auto">
          <a:xfrm>
            <a:off x="1548883" y="5841889"/>
            <a:ext cx="3338513" cy="452438"/>
          </a:xfrm>
          <a:prstGeom prst="chevron">
            <a:avLst>
              <a:gd name="adj" fmla="val 0"/>
            </a:avLst>
          </a:prstGeom>
          <a:solidFill>
            <a:srgbClr val="FFFFCC">
              <a:alpha val="61000"/>
            </a:srgbClr>
          </a:solidFill>
          <a:ln w="9525" cap="rnd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1200">
                <a:latin typeface="+mn-ea"/>
              </a:rPr>
              <a:t>표준 공통모듈 적용한 </a:t>
            </a:r>
          </a:p>
          <a:p>
            <a:pPr algn="ctr" latinLnBrk="0"/>
            <a:r>
              <a:rPr lang="ko-KR" altLang="en-US" sz="1200">
                <a:latin typeface="+mn-ea"/>
              </a:rPr>
              <a:t>통합정보관리시스템 개발 </a:t>
            </a:r>
          </a:p>
        </p:txBody>
      </p:sp>
      <p:sp>
        <p:nvSpPr>
          <p:cNvPr id="79" name="AutoShape 119"/>
          <p:cNvSpPr>
            <a:spLocks noChangeArrowheads="1"/>
          </p:cNvSpPr>
          <p:nvPr/>
        </p:nvSpPr>
        <p:spPr bwMode="auto">
          <a:xfrm>
            <a:off x="1548883" y="2289064"/>
            <a:ext cx="1563688" cy="377825"/>
          </a:xfrm>
          <a:prstGeom prst="chevron">
            <a:avLst>
              <a:gd name="adj" fmla="val 0"/>
            </a:avLst>
          </a:prstGeom>
          <a:gradFill rotWithShape="1">
            <a:gsLst>
              <a:gs pos="0">
                <a:srgbClr val="8BD0FF"/>
              </a:gs>
              <a:gs pos="100000">
                <a:srgbClr val="2A74C6"/>
              </a:gs>
            </a:gsLst>
            <a:lin ang="5400000" scaled="1"/>
          </a:gradFill>
          <a:ln w="9525" algn="ctr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EAEAEA">
                      <a:gamma/>
                      <a:shade val="60000"/>
                      <a:invGamma/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latinLnBrk="0"/>
            <a:r>
              <a:rPr lang="ko-KR" altLang="en-US" sz="1100" b="1">
                <a:latin typeface="+mn-ea"/>
              </a:rPr>
              <a:t>공통업무 프로세스</a:t>
            </a:r>
          </a:p>
        </p:txBody>
      </p:sp>
      <p:sp>
        <p:nvSpPr>
          <p:cNvPr id="80" name="AutoShape 120"/>
          <p:cNvSpPr>
            <a:spLocks noChangeArrowheads="1"/>
          </p:cNvSpPr>
          <p:nvPr/>
        </p:nvSpPr>
        <p:spPr bwMode="auto">
          <a:xfrm>
            <a:off x="1548883" y="3419364"/>
            <a:ext cx="1563688" cy="565150"/>
          </a:xfrm>
          <a:prstGeom prst="chevron">
            <a:avLst>
              <a:gd name="adj" fmla="val 0"/>
            </a:avLst>
          </a:prstGeom>
          <a:gradFill rotWithShape="1">
            <a:gsLst>
              <a:gs pos="0">
                <a:srgbClr val="8BD0FF"/>
              </a:gs>
              <a:gs pos="100000">
                <a:srgbClr val="2A74C6"/>
              </a:gs>
            </a:gsLst>
            <a:lin ang="5400000" scaled="1"/>
          </a:gradFill>
          <a:ln w="9525" algn="ctr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EAEAEA">
                      <a:gamma/>
                      <a:shade val="60000"/>
                      <a:invGamma/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latinLnBrk="0"/>
            <a:r>
              <a:rPr lang="ko-KR" altLang="en-US" sz="1100" b="1">
                <a:latin typeface="+mn-ea"/>
              </a:rPr>
              <a:t>공통 표준업무 </a:t>
            </a:r>
          </a:p>
          <a:p>
            <a:pPr algn="ctr" latinLnBrk="0"/>
            <a:r>
              <a:rPr lang="ko-KR" altLang="en-US" sz="1100" b="1">
                <a:latin typeface="+mn-ea"/>
              </a:rPr>
              <a:t>프로세스 정립</a:t>
            </a:r>
          </a:p>
        </p:txBody>
      </p:sp>
      <p:sp>
        <p:nvSpPr>
          <p:cNvPr id="81" name="Line 121"/>
          <p:cNvSpPr>
            <a:spLocks noChangeShapeType="1"/>
          </p:cNvSpPr>
          <p:nvPr/>
        </p:nvSpPr>
        <p:spPr bwMode="auto">
          <a:xfrm flipH="1">
            <a:off x="2356921" y="1835039"/>
            <a:ext cx="0" cy="490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2" name="Line 122"/>
          <p:cNvSpPr>
            <a:spLocks noChangeShapeType="1"/>
          </p:cNvSpPr>
          <p:nvPr/>
        </p:nvSpPr>
        <p:spPr bwMode="auto">
          <a:xfrm>
            <a:off x="3882508" y="1798527"/>
            <a:ext cx="0" cy="415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3" name="Text Box 123"/>
          <p:cNvSpPr txBox="1">
            <a:spLocks noChangeArrowheads="1"/>
          </p:cNvSpPr>
          <p:nvPr/>
        </p:nvSpPr>
        <p:spPr bwMode="auto">
          <a:xfrm>
            <a:off x="2472808" y="1827102"/>
            <a:ext cx="1127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60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0"/>
            <a:r>
              <a:rPr lang="ko-KR" altLang="en-US" sz="900" dirty="0">
                <a:latin typeface="+mn-ea"/>
              </a:rPr>
              <a:t>사업별 기능분석</a:t>
            </a:r>
            <a:r>
              <a:rPr lang="en-US" altLang="ko-KR" sz="900" dirty="0">
                <a:latin typeface="+mn-ea"/>
              </a:rPr>
              <a:t>,</a:t>
            </a:r>
            <a:br>
              <a:rPr lang="en-US" altLang="ko-KR" sz="900" dirty="0">
                <a:latin typeface="+mn-ea"/>
              </a:rPr>
            </a:br>
            <a:r>
              <a:rPr lang="ko-KR" altLang="en-US" sz="900" dirty="0">
                <a:latin typeface="+mn-ea"/>
              </a:rPr>
              <a:t>코드 및 정보분석</a:t>
            </a:r>
          </a:p>
        </p:txBody>
      </p:sp>
      <p:sp>
        <p:nvSpPr>
          <p:cNvPr id="84" name="Text Box 124"/>
          <p:cNvSpPr txBox="1">
            <a:spLocks noChangeArrowheads="1"/>
          </p:cNvSpPr>
          <p:nvPr/>
        </p:nvSpPr>
        <p:spPr bwMode="auto">
          <a:xfrm>
            <a:off x="4876283" y="1795352"/>
            <a:ext cx="676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latinLnBrk="0"/>
            <a:r>
              <a:rPr lang="ko-KR" altLang="en-US" sz="900">
                <a:latin typeface="+mn-ea"/>
              </a:rPr>
              <a:t>연계대상 </a:t>
            </a:r>
            <a:br>
              <a:rPr lang="ko-KR" altLang="en-US" sz="900">
                <a:latin typeface="+mn-ea"/>
              </a:rPr>
            </a:br>
            <a:r>
              <a:rPr lang="ko-KR" altLang="en-US" sz="900">
                <a:latin typeface="+mn-ea"/>
              </a:rPr>
              <a:t>사업분석</a:t>
            </a:r>
          </a:p>
        </p:txBody>
      </p:sp>
      <p:sp>
        <p:nvSpPr>
          <p:cNvPr id="85" name="Line 125"/>
          <p:cNvSpPr>
            <a:spLocks noChangeShapeType="1"/>
          </p:cNvSpPr>
          <p:nvPr/>
        </p:nvSpPr>
        <p:spPr bwMode="auto">
          <a:xfrm>
            <a:off x="5011221" y="2730389"/>
            <a:ext cx="0" cy="641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6" name="Line 126"/>
          <p:cNvSpPr>
            <a:spLocks noChangeShapeType="1"/>
          </p:cNvSpPr>
          <p:nvPr/>
        </p:nvSpPr>
        <p:spPr bwMode="auto">
          <a:xfrm>
            <a:off x="4604821" y="3065352"/>
            <a:ext cx="40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7" name="AutoShape 127"/>
          <p:cNvSpPr>
            <a:spLocks noChangeArrowheads="1"/>
          </p:cNvSpPr>
          <p:nvPr/>
        </p:nvSpPr>
        <p:spPr bwMode="auto">
          <a:xfrm>
            <a:off x="3361808" y="3419364"/>
            <a:ext cx="1825625" cy="565150"/>
          </a:xfrm>
          <a:prstGeom prst="chevron">
            <a:avLst>
              <a:gd name="adj" fmla="val 0"/>
            </a:avLst>
          </a:prstGeom>
          <a:gradFill rotWithShape="1">
            <a:gsLst>
              <a:gs pos="0">
                <a:srgbClr val="8BD0FF"/>
              </a:gs>
              <a:gs pos="100000">
                <a:srgbClr val="2A74C6"/>
              </a:gs>
            </a:gsLst>
            <a:lin ang="5400000" scaled="1"/>
          </a:gradFill>
          <a:ln w="9525" algn="ctr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EAEAEA">
                      <a:gamma/>
                      <a:shade val="60000"/>
                      <a:invGamma/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latinLnBrk="0"/>
            <a:r>
              <a:rPr lang="ko-KR" altLang="en-US" sz="1100" b="1">
                <a:latin typeface="+mn-ea"/>
              </a:rPr>
              <a:t>사업 코드 및 정보 </a:t>
            </a:r>
          </a:p>
          <a:p>
            <a:pPr algn="ctr" latinLnBrk="0"/>
            <a:r>
              <a:rPr lang="ko-KR" altLang="en-US" sz="1100" b="1">
                <a:latin typeface="+mn-ea"/>
              </a:rPr>
              <a:t>표준정립 및 관리</a:t>
            </a:r>
          </a:p>
        </p:txBody>
      </p:sp>
      <p:cxnSp>
        <p:nvCxnSpPr>
          <p:cNvPr id="88" name="AutoShape 128"/>
          <p:cNvCxnSpPr>
            <a:cxnSpLocks noChangeShapeType="1"/>
            <a:stCxn id="77" idx="3"/>
            <a:endCxn id="93" idx="2"/>
          </p:cNvCxnSpPr>
          <p:nvPr/>
        </p:nvCxnSpPr>
        <p:spPr bwMode="auto">
          <a:xfrm>
            <a:off x="3112571" y="4944952"/>
            <a:ext cx="290512" cy="158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Line 129"/>
          <p:cNvSpPr>
            <a:spLocks noChangeShapeType="1"/>
          </p:cNvSpPr>
          <p:nvPr/>
        </p:nvSpPr>
        <p:spPr bwMode="auto">
          <a:xfrm>
            <a:off x="4911208" y="1798527"/>
            <a:ext cx="0" cy="415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0" name="AutoShape 130"/>
          <p:cNvSpPr>
            <a:spLocks noChangeArrowheads="1"/>
          </p:cNvSpPr>
          <p:nvPr/>
        </p:nvSpPr>
        <p:spPr bwMode="auto">
          <a:xfrm>
            <a:off x="5325546" y="2289064"/>
            <a:ext cx="900112" cy="476250"/>
          </a:xfrm>
          <a:prstGeom prst="chevron">
            <a:avLst>
              <a:gd name="adj" fmla="val 0"/>
            </a:avLst>
          </a:prstGeom>
          <a:gradFill rotWithShape="1">
            <a:gsLst>
              <a:gs pos="0">
                <a:srgbClr val="8BD0FF"/>
              </a:gs>
              <a:gs pos="100000">
                <a:srgbClr val="2A74C6"/>
              </a:gs>
            </a:gsLst>
            <a:lin ang="5400000" scaled="1"/>
          </a:gradFill>
          <a:ln w="9525" algn="ctr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EAEAEA">
                      <a:gamma/>
                      <a:shade val="60000"/>
                      <a:invGamma/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latinLnBrk="0"/>
            <a:r>
              <a:rPr lang="ko-KR" altLang="en-US" sz="1100" b="1" dirty="0">
                <a:latin typeface="+mn-ea"/>
              </a:rPr>
              <a:t>연계 대상</a:t>
            </a:r>
          </a:p>
          <a:p>
            <a:pPr algn="ctr" latinLnBrk="0"/>
            <a:r>
              <a:rPr lang="ko-KR" altLang="en-US" sz="1100" b="1" dirty="0">
                <a:latin typeface="+mn-ea"/>
              </a:rPr>
              <a:t>프로세스</a:t>
            </a:r>
          </a:p>
        </p:txBody>
      </p:sp>
      <p:sp>
        <p:nvSpPr>
          <p:cNvPr id="91" name="AutoShape 131"/>
          <p:cNvSpPr>
            <a:spLocks noChangeArrowheads="1"/>
          </p:cNvSpPr>
          <p:nvPr/>
        </p:nvSpPr>
        <p:spPr bwMode="auto">
          <a:xfrm>
            <a:off x="5349358" y="4702064"/>
            <a:ext cx="889000" cy="490538"/>
          </a:xfrm>
          <a:prstGeom prst="chevron">
            <a:avLst>
              <a:gd name="adj" fmla="val 0"/>
            </a:avLst>
          </a:prstGeom>
          <a:gradFill rotWithShape="1">
            <a:gsLst>
              <a:gs pos="0">
                <a:srgbClr val="8BD0FF"/>
              </a:gs>
              <a:gs pos="100000">
                <a:srgbClr val="2A74C6"/>
              </a:gs>
            </a:gsLst>
            <a:lin ang="5400000" scaled="1"/>
          </a:gradFill>
          <a:ln w="9525" algn="ctr">
            <a:solidFill>
              <a:srgbClr val="EAEAE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EAEAEA">
                      <a:gamma/>
                      <a:shade val="60000"/>
                      <a:invGamma/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pPr algn="ctr" latinLnBrk="0"/>
            <a:r>
              <a:rPr lang="ko-KR" altLang="en-US" sz="1100" b="1">
                <a:latin typeface="+mn-ea"/>
              </a:rPr>
              <a:t>연계</a:t>
            </a:r>
          </a:p>
          <a:p>
            <a:pPr algn="ctr" latinLnBrk="0"/>
            <a:r>
              <a:rPr lang="ko-KR" altLang="en-US" sz="1100" b="1">
                <a:latin typeface="+mn-ea"/>
              </a:rPr>
              <a:t>표준</a:t>
            </a:r>
          </a:p>
        </p:txBody>
      </p:sp>
      <p:sp>
        <p:nvSpPr>
          <p:cNvPr id="92" name="Line 132"/>
          <p:cNvSpPr>
            <a:spLocks noChangeShapeType="1"/>
          </p:cNvSpPr>
          <p:nvPr/>
        </p:nvSpPr>
        <p:spPr bwMode="auto">
          <a:xfrm>
            <a:off x="5736708" y="1798527"/>
            <a:ext cx="0" cy="415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3" name="AutoShape 133"/>
          <p:cNvSpPr>
            <a:spLocks noChangeArrowheads="1"/>
          </p:cNvSpPr>
          <p:nvPr/>
        </p:nvSpPr>
        <p:spPr bwMode="auto">
          <a:xfrm>
            <a:off x="3403083" y="4248039"/>
            <a:ext cx="1739900" cy="1397000"/>
          </a:xfrm>
          <a:prstGeom prst="can">
            <a:avLst>
              <a:gd name="adj" fmla="val 21926"/>
            </a:avLst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4" name="Rectangle 134"/>
          <p:cNvSpPr>
            <a:spLocks noChangeArrowheads="1"/>
          </p:cNvSpPr>
          <p:nvPr/>
        </p:nvSpPr>
        <p:spPr bwMode="auto">
          <a:xfrm>
            <a:off x="3638732" y="4211527"/>
            <a:ext cx="1271778" cy="32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cap="rnd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514" tIns="49757" rIns="99514" bIns="49757">
            <a:spAutoFit/>
          </a:bodyPr>
          <a:lstStyle>
            <a:lvl1pPr algn="l" defTabSz="9937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6888" algn="l" defTabSz="9937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95363" algn="l" defTabSz="9937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92250" algn="l" defTabSz="9937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90725" algn="l" defTabSz="99377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7925" defTabSz="9937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5125" defTabSz="9937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62325" defTabSz="9937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9525" defTabSz="993775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20000"/>
              </a:lnSpc>
              <a:buFont typeface="Times New Roman" panose="02020603050405020304" pitchFamily="18" charset="0"/>
              <a:buNone/>
            </a:pP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기술개발통합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DB</a:t>
            </a:r>
          </a:p>
        </p:txBody>
      </p:sp>
      <p:sp>
        <p:nvSpPr>
          <p:cNvPr id="95" name="AutoShape 135"/>
          <p:cNvSpPr>
            <a:spLocks noChangeArrowheads="1"/>
          </p:cNvSpPr>
          <p:nvPr/>
        </p:nvSpPr>
        <p:spPr bwMode="auto">
          <a:xfrm>
            <a:off x="3538021" y="5259277"/>
            <a:ext cx="1470025" cy="311150"/>
          </a:xfrm>
          <a:prstGeom prst="can">
            <a:avLst>
              <a:gd name="adj" fmla="val 17306"/>
            </a:avLst>
          </a:prstGeom>
          <a:solidFill>
            <a:srgbClr val="A1CF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7D94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사업별 정보</a:t>
            </a:r>
          </a:p>
        </p:txBody>
      </p:sp>
      <p:sp>
        <p:nvSpPr>
          <p:cNvPr id="96" name="Rectangle 136"/>
          <p:cNvSpPr>
            <a:spLocks noChangeArrowheads="1"/>
          </p:cNvSpPr>
          <p:nvPr/>
        </p:nvSpPr>
        <p:spPr bwMode="auto">
          <a:xfrm>
            <a:off x="3715821" y="5237052"/>
            <a:ext cx="1114425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91281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 defTabSz="91281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 defTabSz="91281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 defTabSz="91281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 defTabSz="91281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20000"/>
              </a:lnSpc>
              <a:buFont typeface="Times New Roman" panose="02020603050405020304" pitchFamily="18" charset="0"/>
              <a:buNone/>
            </a:pPr>
            <a:endParaRPr lang="ko-KR" altLang="ko-KR" sz="110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97" name="AutoShape 137"/>
          <p:cNvSpPr>
            <a:spLocks noChangeArrowheads="1"/>
          </p:cNvSpPr>
          <p:nvPr/>
        </p:nvSpPr>
        <p:spPr bwMode="auto">
          <a:xfrm>
            <a:off x="3528496" y="4600464"/>
            <a:ext cx="1490662" cy="641350"/>
          </a:xfrm>
          <a:prstGeom prst="can">
            <a:avLst>
              <a:gd name="adj" fmla="val 27958"/>
            </a:avLst>
          </a:prstGeom>
          <a:solidFill>
            <a:srgbClr val="A1CF7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7D94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900">
              <a:latin typeface="+mn-ea"/>
            </a:endParaRPr>
          </a:p>
          <a:p>
            <a:pPr algn="ctr"/>
            <a:r>
              <a:rPr lang="ko-KR" altLang="en-US" sz="900">
                <a:latin typeface="+mn-ea"/>
              </a:rPr>
              <a:t>사업마스터</a:t>
            </a:r>
          </a:p>
          <a:p>
            <a:pPr algn="ctr"/>
            <a:r>
              <a:rPr lang="ko-KR" altLang="en-US" sz="900">
                <a:latin typeface="+mn-ea"/>
              </a:rPr>
              <a:t>기본정보</a:t>
            </a:r>
          </a:p>
          <a:p>
            <a:pPr algn="ctr"/>
            <a:r>
              <a:rPr lang="ko-KR" altLang="en-US" sz="900">
                <a:latin typeface="+mn-ea"/>
              </a:rPr>
              <a:t>공통표준코드</a:t>
            </a:r>
          </a:p>
        </p:txBody>
      </p:sp>
      <p:sp>
        <p:nvSpPr>
          <p:cNvPr id="98" name="Rectangle 138"/>
          <p:cNvSpPr>
            <a:spLocks noChangeArrowheads="1"/>
          </p:cNvSpPr>
          <p:nvPr/>
        </p:nvSpPr>
        <p:spPr bwMode="auto">
          <a:xfrm>
            <a:off x="3649146" y="4513152"/>
            <a:ext cx="1249362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91281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 defTabSz="91281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 defTabSz="91281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 defTabSz="91281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 defTabSz="91281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lnSpc>
                <a:spcPct val="120000"/>
              </a:lnSpc>
              <a:buFont typeface="Times New Roman" panose="02020603050405020304" pitchFamily="18" charset="0"/>
              <a:buNone/>
            </a:pP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공통정보</a:t>
            </a:r>
          </a:p>
        </p:txBody>
      </p:sp>
      <p:cxnSp>
        <p:nvCxnSpPr>
          <p:cNvPr id="99" name="AutoShape 139"/>
          <p:cNvCxnSpPr>
            <a:cxnSpLocks noChangeShapeType="1"/>
            <a:stCxn id="91" idx="1"/>
            <a:endCxn id="93" idx="4"/>
          </p:cNvCxnSpPr>
          <p:nvPr/>
        </p:nvCxnSpPr>
        <p:spPr bwMode="auto">
          <a:xfrm flipH="1" flipV="1">
            <a:off x="5142983" y="4946539"/>
            <a:ext cx="2063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AutoShape 140"/>
          <p:cNvCxnSpPr>
            <a:cxnSpLocks noChangeShapeType="1"/>
            <a:stCxn id="87" idx="2"/>
            <a:endCxn id="94" idx="0"/>
          </p:cNvCxnSpPr>
          <p:nvPr/>
        </p:nvCxnSpPr>
        <p:spPr bwMode="auto">
          <a:xfrm>
            <a:off x="4274621" y="3984514"/>
            <a:ext cx="0" cy="2270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AutoShape 141"/>
          <p:cNvCxnSpPr>
            <a:cxnSpLocks noChangeShapeType="1"/>
            <a:stCxn id="80" idx="2"/>
            <a:endCxn id="77" idx="0"/>
          </p:cNvCxnSpPr>
          <p:nvPr/>
        </p:nvCxnSpPr>
        <p:spPr bwMode="auto">
          <a:xfrm>
            <a:off x="2329933" y="3984514"/>
            <a:ext cx="0" cy="677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AutoShape 142"/>
          <p:cNvCxnSpPr>
            <a:cxnSpLocks noChangeShapeType="1"/>
            <a:stCxn id="77" idx="2"/>
            <a:endCxn id="78" idx="0"/>
          </p:cNvCxnSpPr>
          <p:nvPr/>
        </p:nvCxnSpPr>
        <p:spPr bwMode="auto">
          <a:xfrm rot="16200000" flipH="1">
            <a:off x="2468046" y="5091002"/>
            <a:ext cx="614362" cy="887412"/>
          </a:xfrm>
          <a:prstGeom prst="bentConnector3">
            <a:avLst>
              <a:gd name="adj1" fmla="val 4987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AutoShape 143"/>
          <p:cNvCxnSpPr>
            <a:cxnSpLocks noChangeShapeType="1"/>
            <a:stCxn id="90" idx="2"/>
            <a:endCxn id="91" idx="0"/>
          </p:cNvCxnSpPr>
          <p:nvPr/>
        </p:nvCxnSpPr>
        <p:spPr bwMode="auto">
          <a:xfrm>
            <a:off x="5776396" y="2765314"/>
            <a:ext cx="19050" cy="193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AutoShape 144"/>
          <p:cNvCxnSpPr>
            <a:cxnSpLocks noChangeShapeType="1"/>
            <a:stCxn id="78" idx="0"/>
            <a:endCxn id="95" idx="3"/>
          </p:cNvCxnSpPr>
          <p:nvPr/>
        </p:nvCxnSpPr>
        <p:spPr bwMode="auto">
          <a:xfrm rot="16200000">
            <a:off x="3610252" y="5179108"/>
            <a:ext cx="271462" cy="1054100"/>
          </a:xfrm>
          <a:prstGeom prst="bentConnector3">
            <a:avLst>
              <a:gd name="adj1" fmla="val 49708"/>
            </a:avLst>
          </a:prstGeom>
          <a:noFill/>
          <a:ln w="127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AutoShape 145"/>
          <p:cNvCxnSpPr>
            <a:cxnSpLocks noChangeShapeType="1"/>
            <a:stCxn id="79" idx="2"/>
            <a:endCxn id="80" idx="0"/>
          </p:cNvCxnSpPr>
          <p:nvPr/>
        </p:nvCxnSpPr>
        <p:spPr bwMode="auto">
          <a:xfrm>
            <a:off x="2329933" y="2666889"/>
            <a:ext cx="0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" name="Group 146"/>
          <p:cNvGrpSpPr>
            <a:grpSpLocks/>
          </p:cNvGrpSpPr>
          <p:nvPr/>
        </p:nvGrpSpPr>
        <p:grpSpPr bwMode="auto">
          <a:xfrm>
            <a:off x="270946" y="1227027"/>
            <a:ext cx="1101725" cy="5072062"/>
            <a:chOff x="217" y="963"/>
            <a:chExt cx="703" cy="3051"/>
          </a:xfrm>
        </p:grpSpPr>
        <p:sp>
          <p:nvSpPr>
            <p:cNvPr id="107" name="AutoShape 147"/>
            <p:cNvSpPr>
              <a:spLocks noChangeArrowheads="1"/>
            </p:cNvSpPr>
            <p:nvPr/>
          </p:nvSpPr>
          <p:spPr bwMode="auto">
            <a:xfrm>
              <a:off x="217" y="3702"/>
              <a:ext cx="703" cy="312"/>
            </a:xfrm>
            <a:prstGeom prst="roundRect">
              <a:avLst>
                <a:gd name="adj" fmla="val 16667"/>
              </a:avLst>
            </a:prstGeom>
            <a:solidFill>
              <a:srgbClr val="1E642A"/>
            </a:solidFill>
            <a:ln w="19050">
              <a:solidFill>
                <a:srgbClr val="EAEAE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r>
                <a:rPr lang="ko-KR" altLang="en-US" sz="1400" b="1">
                  <a:solidFill>
                    <a:schemeClr val="bg1"/>
                  </a:solidFill>
                  <a:latin typeface="+mn-ea"/>
                </a:rPr>
                <a:t>개발구축</a:t>
              </a:r>
            </a:p>
          </p:txBody>
        </p:sp>
        <p:sp>
          <p:nvSpPr>
            <p:cNvPr id="108" name="AutoShape 148"/>
            <p:cNvSpPr>
              <a:spLocks noChangeArrowheads="1"/>
            </p:cNvSpPr>
            <p:nvPr/>
          </p:nvSpPr>
          <p:spPr bwMode="auto">
            <a:xfrm>
              <a:off x="217" y="963"/>
              <a:ext cx="703" cy="312"/>
            </a:xfrm>
            <a:prstGeom prst="roundRect">
              <a:avLst>
                <a:gd name="adj" fmla="val 16667"/>
              </a:avLst>
            </a:prstGeom>
            <a:solidFill>
              <a:srgbClr val="1E642A"/>
            </a:solidFill>
            <a:ln w="19050">
              <a:solidFill>
                <a:srgbClr val="EAEAE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r>
                <a:rPr lang="ko-KR" altLang="en-US" sz="1400" b="1">
                  <a:solidFill>
                    <a:schemeClr val="bg1"/>
                  </a:solidFill>
                  <a:latin typeface="+mn-ea"/>
                </a:rPr>
                <a:t>사업분석</a:t>
              </a:r>
            </a:p>
          </p:txBody>
        </p:sp>
        <p:sp>
          <p:nvSpPr>
            <p:cNvPr id="109" name="AutoShape 149"/>
            <p:cNvSpPr>
              <a:spLocks noChangeArrowheads="1"/>
            </p:cNvSpPr>
            <p:nvPr/>
          </p:nvSpPr>
          <p:spPr bwMode="auto">
            <a:xfrm flipV="1">
              <a:off x="377" y="1261"/>
              <a:ext cx="384" cy="136"/>
            </a:xfrm>
            <a:prstGeom prst="triangle">
              <a:avLst>
                <a:gd name="adj" fmla="val 50000"/>
              </a:avLst>
            </a:prstGeom>
            <a:solidFill>
              <a:srgbClr val="1E64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10" name="AutoShape 150"/>
            <p:cNvSpPr>
              <a:spLocks noChangeArrowheads="1"/>
            </p:cNvSpPr>
            <p:nvPr/>
          </p:nvSpPr>
          <p:spPr bwMode="auto">
            <a:xfrm>
              <a:off x="217" y="1647"/>
              <a:ext cx="703" cy="312"/>
            </a:xfrm>
            <a:prstGeom prst="roundRect">
              <a:avLst>
                <a:gd name="adj" fmla="val 16667"/>
              </a:avLst>
            </a:prstGeom>
            <a:solidFill>
              <a:srgbClr val="1E642A"/>
            </a:solidFill>
            <a:ln w="19050">
              <a:solidFill>
                <a:srgbClr val="EAEAE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r>
                <a:rPr lang="ko-KR" altLang="en-US" sz="1400" b="1">
                  <a:solidFill>
                    <a:schemeClr val="bg1"/>
                  </a:solidFill>
                  <a:latin typeface="+mn-ea"/>
                </a:rPr>
                <a:t>공통추출</a:t>
              </a:r>
            </a:p>
          </p:txBody>
        </p:sp>
        <p:sp>
          <p:nvSpPr>
            <p:cNvPr id="111" name="AutoShape 151"/>
            <p:cNvSpPr>
              <a:spLocks noChangeArrowheads="1"/>
            </p:cNvSpPr>
            <p:nvPr/>
          </p:nvSpPr>
          <p:spPr bwMode="auto">
            <a:xfrm flipV="1">
              <a:off x="377" y="1949"/>
              <a:ext cx="384" cy="136"/>
            </a:xfrm>
            <a:prstGeom prst="triangle">
              <a:avLst>
                <a:gd name="adj" fmla="val 50000"/>
              </a:avLst>
            </a:prstGeom>
            <a:solidFill>
              <a:srgbClr val="1E64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12" name="AutoShape 152"/>
            <p:cNvSpPr>
              <a:spLocks noChangeArrowheads="1"/>
            </p:cNvSpPr>
            <p:nvPr/>
          </p:nvSpPr>
          <p:spPr bwMode="auto">
            <a:xfrm>
              <a:off x="217" y="2332"/>
              <a:ext cx="703" cy="312"/>
            </a:xfrm>
            <a:prstGeom prst="roundRect">
              <a:avLst>
                <a:gd name="adj" fmla="val 16667"/>
              </a:avLst>
            </a:prstGeom>
            <a:solidFill>
              <a:srgbClr val="1E642A"/>
            </a:solidFill>
            <a:ln w="19050">
              <a:solidFill>
                <a:srgbClr val="EAEAE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r>
                <a:rPr lang="ko-KR" altLang="en-US" sz="1400" b="1">
                  <a:solidFill>
                    <a:schemeClr val="bg1"/>
                  </a:solidFill>
                  <a:latin typeface="+mn-ea"/>
                </a:rPr>
                <a:t>표준정립</a:t>
              </a:r>
            </a:p>
          </p:txBody>
        </p:sp>
        <p:sp>
          <p:nvSpPr>
            <p:cNvPr id="113" name="AutoShape 153"/>
            <p:cNvSpPr>
              <a:spLocks noChangeArrowheads="1"/>
            </p:cNvSpPr>
            <p:nvPr/>
          </p:nvSpPr>
          <p:spPr bwMode="auto">
            <a:xfrm flipV="1">
              <a:off x="377" y="2629"/>
              <a:ext cx="384" cy="136"/>
            </a:xfrm>
            <a:prstGeom prst="triangle">
              <a:avLst>
                <a:gd name="adj" fmla="val 50000"/>
              </a:avLst>
            </a:prstGeom>
            <a:solidFill>
              <a:srgbClr val="1E64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14" name="AutoShape 154"/>
            <p:cNvSpPr>
              <a:spLocks noChangeArrowheads="1"/>
            </p:cNvSpPr>
            <p:nvPr/>
          </p:nvSpPr>
          <p:spPr bwMode="auto">
            <a:xfrm>
              <a:off x="217" y="3017"/>
              <a:ext cx="703" cy="312"/>
            </a:xfrm>
            <a:prstGeom prst="roundRect">
              <a:avLst>
                <a:gd name="adj" fmla="val 16667"/>
              </a:avLst>
            </a:prstGeom>
            <a:solidFill>
              <a:srgbClr val="1E642A"/>
            </a:solidFill>
            <a:ln w="19050">
              <a:solidFill>
                <a:srgbClr val="EAEAE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r>
                <a:rPr lang="ko-KR" altLang="en-US" sz="1400" b="1">
                  <a:solidFill>
                    <a:schemeClr val="bg1"/>
                  </a:solidFill>
                  <a:latin typeface="+mn-ea"/>
                </a:rPr>
                <a:t>표준모듈</a:t>
              </a:r>
            </a:p>
          </p:txBody>
        </p:sp>
        <p:sp>
          <p:nvSpPr>
            <p:cNvPr id="115" name="AutoShape 155"/>
            <p:cNvSpPr>
              <a:spLocks noChangeArrowheads="1"/>
            </p:cNvSpPr>
            <p:nvPr/>
          </p:nvSpPr>
          <p:spPr bwMode="auto">
            <a:xfrm flipV="1">
              <a:off x="377" y="3318"/>
              <a:ext cx="384" cy="136"/>
            </a:xfrm>
            <a:prstGeom prst="triangle">
              <a:avLst>
                <a:gd name="adj" fmla="val 50000"/>
              </a:avLst>
            </a:prstGeom>
            <a:solidFill>
              <a:srgbClr val="1E642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EAEAE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</p:grpSp>
      <p:sp>
        <p:nvSpPr>
          <p:cNvPr id="116" name="AutoShape 156"/>
          <p:cNvSpPr>
            <a:spLocks noChangeArrowheads="1"/>
          </p:cNvSpPr>
          <p:nvPr/>
        </p:nvSpPr>
        <p:spPr bwMode="auto">
          <a:xfrm>
            <a:off x="4698483" y="1123839"/>
            <a:ext cx="1274763" cy="304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rnd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latinLnBrk="0">
              <a:spcBef>
                <a:spcPct val="50000"/>
              </a:spcBef>
            </a:pPr>
            <a:r>
              <a:rPr lang="ko-KR" altLang="en-US" sz="1100" b="1" dirty="0">
                <a:latin typeface="+mn-ea"/>
              </a:rPr>
              <a:t>연계기관 정보</a:t>
            </a:r>
          </a:p>
        </p:txBody>
      </p:sp>
      <p:sp>
        <p:nvSpPr>
          <p:cNvPr id="117" name="AutoShape 157"/>
          <p:cNvSpPr>
            <a:spLocks noChangeArrowheads="1"/>
          </p:cNvSpPr>
          <p:nvPr/>
        </p:nvSpPr>
        <p:spPr bwMode="auto">
          <a:xfrm>
            <a:off x="4698483" y="1482614"/>
            <a:ext cx="1274763" cy="3063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rnd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latinLnBrk="0">
              <a:spcBef>
                <a:spcPct val="50000"/>
              </a:spcBef>
            </a:pPr>
            <a:r>
              <a:rPr lang="ko-KR" altLang="en-US" sz="1100" b="1">
                <a:latin typeface="+mn-ea"/>
              </a:rPr>
              <a:t>기존 사업정보</a:t>
            </a:r>
          </a:p>
        </p:txBody>
      </p:sp>
      <p:sp>
        <p:nvSpPr>
          <p:cNvPr id="118" name="AutoShape 158"/>
          <p:cNvSpPr>
            <a:spLocks noChangeArrowheads="1"/>
          </p:cNvSpPr>
          <p:nvPr/>
        </p:nvSpPr>
        <p:spPr bwMode="auto">
          <a:xfrm>
            <a:off x="1548883" y="1061927"/>
            <a:ext cx="2051050" cy="3063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 cap="rnd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latinLnBrk="0">
              <a:spcBef>
                <a:spcPct val="50000"/>
              </a:spcBef>
            </a:pP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저작권 기술개발 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지원사업</a:t>
            </a:r>
          </a:p>
        </p:txBody>
      </p:sp>
      <p:sp>
        <p:nvSpPr>
          <p:cNvPr id="120" name="Rectangle 89"/>
          <p:cNvSpPr>
            <a:spLocks noChangeArrowheads="1"/>
          </p:cNvSpPr>
          <p:nvPr/>
        </p:nvSpPr>
        <p:spPr bwMode="auto">
          <a:xfrm>
            <a:off x="6382821" y="1302096"/>
            <a:ext cx="2615739" cy="5043134"/>
          </a:xfrm>
          <a:prstGeom prst="rect">
            <a:avLst/>
          </a:prstGeom>
          <a:solidFill>
            <a:schemeClr val="bg1">
              <a:alpha val="32001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ko-KR" sz="1700">
              <a:effectLst>
                <a:outerShdw blurRad="38100" dist="38100" dir="2700000" algn="tl">
                  <a:srgbClr val="C0C0C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1" name="Picture 90" descr="바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87"/>
          <a:stretch>
            <a:fillRect/>
          </a:stretch>
        </p:blipFill>
        <p:spPr bwMode="auto">
          <a:xfrm>
            <a:off x="6419333" y="992077"/>
            <a:ext cx="2497657" cy="73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AutoShape 91"/>
          <p:cNvSpPr>
            <a:spLocks noChangeArrowheads="1"/>
          </p:cNvSpPr>
          <p:nvPr/>
        </p:nvSpPr>
        <p:spPr bwMode="auto">
          <a:xfrm>
            <a:off x="6489183" y="1720044"/>
            <a:ext cx="2427807" cy="340523"/>
          </a:xfrm>
          <a:prstGeom prst="roundRect">
            <a:avLst>
              <a:gd name="adj" fmla="val 7037"/>
            </a:avLst>
          </a:prstGeom>
          <a:gradFill rotWithShape="1">
            <a:gsLst>
              <a:gs pos="0">
                <a:srgbClr val="0A3998"/>
              </a:gs>
              <a:gs pos="100000">
                <a:srgbClr val="419FED"/>
              </a:gs>
            </a:gsLst>
            <a:lin ang="0" scaled="1"/>
          </a:gradFill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pPr algn="l"/>
            <a:r>
              <a:rPr lang="ko-KR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기술개발 사업의 표준 정보 정립</a:t>
            </a:r>
            <a:endParaRPr lang="ko-KR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4" name="WordArt 93"/>
          <p:cNvSpPr>
            <a:spLocks noChangeArrowheads="1" noChangeShapeType="1" noTextEdit="1"/>
          </p:cNvSpPr>
          <p:nvPr/>
        </p:nvSpPr>
        <p:spPr bwMode="auto">
          <a:xfrm>
            <a:off x="7176752" y="1209069"/>
            <a:ext cx="982817" cy="28043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ko-KR" altLang="en-US" sz="1200" kern="10" dirty="0">
                <a:gradFill rotWithShape="0">
                  <a:gsLst>
                    <a:gs pos="0">
                      <a:srgbClr val="FFFF99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구축방안</a:t>
            </a:r>
          </a:p>
        </p:txBody>
      </p:sp>
      <p:sp>
        <p:nvSpPr>
          <p:cNvPr id="126" name="Rectangle 95"/>
          <p:cNvSpPr>
            <a:spLocks noChangeArrowheads="1"/>
          </p:cNvSpPr>
          <p:nvPr/>
        </p:nvSpPr>
        <p:spPr bwMode="auto">
          <a:xfrm>
            <a:off x="6473308" y="2123444"/>
            <a:ext cx="2459825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7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A47AB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88900" indent="-889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lnSpc>
                <a:spcPct val="110000"/>
              </a:lnSpc>
              <a:buFontTx/>
              <a:buChar char="•"/>
            </a:pPr>
            <a:r>
              <a:rPr kumimoji="0" lang="ko-KR" altLang="en-US" sz="1000" b="1" dirty="0">
                <a:latin typeface="+mj-ea"/>
                <a:ea typeface="+mj-ea"/>
              </a:rPr>
              <a:t>업무분류체계 및 업무 프로세스의  표준화를 통해 사업관리시스템 구축방안 </a:t>
            </a:r>
            <a:r>
              <a:rPr kumimoji="0" lang="ko-KR" altLang="en-US" sz="1000" b="1" dirty="0" smtClean="0">
                <a:latin typeface="+mj-ea"/>
                <a:ea typeface="+mj-ea"/>
              </a:rPr>
              <a:t>마련</a:t>
            </a:r>
            <a:endParaRPr kumimoji="0" lang="en-US" altLang="ko-KR" sz="1000" b="1" dirty="0" smtClean="0">
              <a:latin typeface="+mj-ea"/>
              <a:ea typeface="+mj-ea"/>
            </a:endParaRPr>
          </a:p>
          <a:p>
            <a:pPr eaLnBrk="0" latinLnBrk="0" hangingPunct="0">
              <a:lnSpc>
                <a:spcPct val="110000"/>
              </a:lnSpc>
              <a:buFontTx/>
              <a:buChar char="•"/>
            </a:pPr>
            <a:endParaRPr kumimoji="0" lang="en-US" altLang="ko-KR" sz="1000" b="1" dirty="0">
              <a:latin typeface="+mj-ea"/>
              <a:ea typeface="+mj-ea"/>
            </a:endParaRPr>
          </a:p>
          <a:p>
            <a:pPr eaLnBrk="0" latinLnBrk="0" hangingPunct="0">
              <a:lnSpc>
                <a:spcPct val="110000"/>
              </a:lnSpc>
              <a:buFontTx/>
              <a:buChar char="•"/>
            </a:pPr>
            <a:r>
              <a:rPr kumimoji="0" lang="ko-KR" altLang="en-US" sz="1000" b="1" dirty="0" smtClean="0">
                <a:latin typeface="+mj-ea"/>
                <a:ea typeface="+mj-ea"/>
              </a:rPr>
              <a:t>표준화된 </a:t>
            </a:r>
            <a:r>
              <a:rPr kumimoji="0" lang="ko-KR" altLang="en-US" sz="1000" b="1" dirty="0">
                <a:latin typeface="+mj-ea"/>
                <a:ea typeface="+mj-ea"/>
              </a:rPr>
              <a:t>사업 공통모듈 방식으로 사업 확장과 유지보수가 용이한 시스템 구현</a:t>
            </a:r>
          </a:p>
        </p:txBody>
      </p:sp>
      <p:sp>
        <p:nvSpPr>
          <p:cNvPr id="127" name="AutoShape 96"/>
          <p:cNvSpPr>
            <a:spLocks noChangeArrowheads="1"/>
          </p:cNvSpPr>
          <p:nvPr/>
        </p:nvSpPr>
        <p:spPr bwMode="auto">
          <a:xfrm>
            <a:off x="6489183" y="3321908"/>
            <a:ext cx="2427807" cy="340523"/>
          </a:xfrm>
          <a:prstGeom prst="roundRect">
            <a:avLst>
              <a:gd name="adj" fmla="val 7037"/>
            </a:avLst>
          </a:prstGeom>
          <a:gradFill rotWithShape="1">
            <a:gsLst>
              <a:gs pos="0">
                <a:srgbClr val="0A3998"/>
              </a:gs>
              <a:gs pos="100000">
                <a:srgbClr val="419FED"/>
              </a:gs>
            </a:gsLst>
            <a:lin ang="0" scaled="1"/>
          </a:gradFill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pPr algn="l"/>
            <a:r>
              <a:rPr lang="en-US" altLang="ko-KR" sz="1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3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위주의 편의성 제공 </a:t>
            </a:r>
          </a:p>
        </p:txBody>
      </p:sp>
      <p:sp>
        <p:nvSpPr>
          <p:cNvPr id="128" name="Rectangle 97"/>
          <p:cNvSpPr>
            <a:spLocks noChangeArrowheads="1"/>
          </p:cNvSpPr>
          <p:nvPr/>
        </p:nvSpPr>
        <p:spPr bwMode="auto">
          <a:xfrm>
            <a:off x="6525696" y="3698752"/>
            <a:ext cx="2459825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7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A47AB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88900" indent="-889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lnSpc>
                <a:spcPct val="110000"/>
              </a:lnSpc>
              <a:buFontTx/>
              <a:buChar char="•"/>
            </a:pPr>
            <a:r>
              <a:rPr kumimoji="0" lang="ko-KR" altLang="en-US" sz="1000" b="1" dirty="0" smtClean="0">
                <a:latin typeface="+mj-ea"/>
                <a:ea typeface="+mj-ea"/>
              </a:rPr>
              <a:t>직관적 </a:t>
            </a:r>
            <a:r>
              <a:rPr kumimoji="0" lang="ko-KR" altLang="en-US" sz="1000" b="1" dirty="0">
                <a:latin typeface="+mj-ea"/>
                <a:ea typeface="+mj-ea"/>
              </a:rPr>
              <a:t>화면구성 및 사용자편의 위주 </a:t>
            </a:r>
            <a:r>
              <a:rPr kumimoji="0" lang="ko-KR" altLang="en-US" sz="1000" b="1" dirty="0" smtClean="0">
                <a:latin typeface="+mj-ea"/>
                <a:ea typeface="+mj-ea"/>
              </a:rPr>
              <a:t>기능</a:t>
            </a:r>
            <a:endParaRPr kumimoji="0" lang="en-US" altLang="ko-KR" sz="1000" b="1" dirty="0" smtClean="0">
              <a:latin typeface="+mj-ea"/>
              <a:ea typeface="+mj-ea"/>
            </a:endParaRPr>
          </a:p>
          <a:p>
            <a:pPr eaLnBrk="0" latinLnBrk="0" hangingPunct="0">
              <a:lnSpc>
                <a:spcPct val="110000"/>
              </a:lnSpc>
              <a:buFontTx/>
              <a:buChar char="•"/>
            </a:pPr>
            <a:endParaRPr kumimoji="0" lang="en-US" altLang="ko-KR" sz="1000" b="1" dirty="0" smtClean="0">
              <a:latin typeface="+mj-ea"/>
              <a:ea typeface="+mj-ea"/>
            </a:endParaRPr>
          </a:p>
          <a:p>
            <a:pPr eaLnBrk="0" latinLnBrk="0" hangingPunct="0">
              <a:lnSpc>
                <a:spcPct val="110000"/>
              </a:lnSpc>
              <a:buFontTx/>
              <a:buChar char="•"/>
            </a:pPr>
            <a:r>
              <a:rPr kumimoji="0" lang="ko-KR" altLang="en-US" sz="1000" b="1" dirty="0">
                <a:latin typeface="+mj-ea"/>
                <a:ea typeface="+mj-ea"/>
              </a:rPr>
              <a:t>서식의 표준화 및 입력필드 최적화를 통한 업무 간소화</a:t>
            </a:r>
            <a:endParaRPr kumimoji="0" lang="ko-KR" altLang="ko-KR" sz="1000" b="1" dirty="0">
              <a:latin typeface="+mj-ea"/>
              <a:ea typeface="+mj-ea"/>
            </a:endParaRPr>
          </a:p>
          <a:p>
            <a:pPr eaLnBrk="0" latinLnBrk="0" hangingPunct="0">
              <a:lnSpc>
                <a:spcPct val="110000"/>
              </a:lnSpc>
              <a:buFontTx/>
              <a:buChar char="•"/>
            </a:pPr>
            <a:endParaRPr kumimoji="0" lang="ko-KR" altLang="en-US" sz="1000" b="1" dirty="0">
              <a:latin typeface="+mj-ea"/>
              <a:ea typeface="+mj-ea"/>
            </a:endParaRPr>
          </a:p>
        </p:txBody>
      </p:sp>
      <p:sp>
        <p:nvSpPr>
          <p:cNvPr id="131" name="AutoShape 100"/>
          <p:cNvSpPr>
            <a:spLocks noChangeArrowheads="1"/>
          </p:cNvSpPr>
          <p:nvPr/>
        </p:nvSpPr>
        <p:spPr bwMode="auto">
          <a:xfrm>
            <a:off x="6489183" y="4864550"/>
            <a:ext cx="2427807" cy="340523"/>
          </a:xfrm>
          <a:prstGeom prst="roundRect">
            <a:avLst>
              <a:gd name="adj" fmla="val 7037"/>
            </a:avLst>
          </a:prstGeom>
          <a:gradFill rotWithShape="1">
            <a:gsLst>
              <a:gs pos="0">
                <a:srgbClr val="0A3998"/>
              </a:gs>
              <a:gs pos="100000">
                <a:srgbClr val="419FED"/>
              </a:gs>
            </a:gsLst>
            <a:lin ang="0" scaled="1"/>
          </a:gradFill>
          <a:ln w="9525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pPr algn="ctr"/>
            <a:r>
              <a:rPr lang="en-US" altLang="ko-KR" sz="13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3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통합</a:t>
            </a:r>
            <a:r>
              <a:rPr lang="en-US" altLang="ko-KR" sz="13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DB</a:t>
            </a:r>
            <a:r>
              <a:rPr lang="ko-KR" altLang="en-US" sz="1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 설계</a:t>
            </a:r>
            <a:endParaRPr lang="ko-KR" altLang="en-US" sz="13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2" name="Rectangle 101"/>
          <p:cNvSpPr>
            <a:spLocks noChangeArrowheads="1"/>
          </p:cNvSpPr>
          <p:nvPr/>
        </p:nvSpPr>
        <p:spPr bwMode="auto">
          <a:xfrm>
            <a:off x="6525696" y="5246854"/>
            <a:ext cx="2459825" cy="93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7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A47AB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88900" indent="-88900"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0" latinLnBrk="0" hangingPunct="0">
              <a:lnSpc>
                <a:spcPct val="110000"/>
              </a:lnSpc>
              <a:buFontTx/>
              <a:buChar char="•"/>
            </a:pPr>
            <a:r>
              <a:rPr kumimoji="0" lang="en-US" altLang="ko-KR" sz="1100" b="1" dirty="0">
                <a:latin typeface="+mj-ea"/>
                <a:ea typeface="+mj-ea"/>
              </a:rPr>
              <a:t>DB </a:t>
            </a:r>
            <a:r>
              <a:rPr kumimoji="0" lang="ko-KR" altLang="en-US" sz="1100" b="1" dirty="0">
                <a:latin typeface="+mj-ea"/>
                <a:ea typeface="+mj-ea"/>
              </a:rPr>
              <a:t>정보화 구축경험자를 투입하여 분석</a:t>
            </a:r>
            <a:r>
              <a:rPr kumimoji="0" lang="en-US" altLang="ko-KR" sz="1100" b="1" dirty="0">
                <a:latin typeface="+mj-ea"/>
                <a:ea typeface="+mj-ea"/>
              </a:rPr>
              <a:t>, </a:t>
            </a:r>
            <a:r>
              <a:rPr kumimoji="0" lang="ko-KR" altLang="en-US" sz="1100" b="1" dirty="0">
                <a:latin typeface="+mj-ea"/>
                <a:ea typeface="+mj-ea"/>
              </a:rPr>
              <a:t>설계</a:t>
            </a:r>
            <a:r>
              <a:rPr kumimoji="0" lang="en-US" altLang="ko-KR" sz="1100" b="1" dirty="0">
                <a:latin typeface="+mj-ea"/>
                <a:ea typeface="+mj-ea"/>
              </a:rPr>
              <a:t>, </a:t>
            </a:r>
            <a:r>
              <a:rPr kumimoji="0" lang="ko-KR" altLang="en-US" sz="1100" b="1" dirty="0">
                <a:latin typeface="+mj-ea"/>
                <a:ea typeface="+mj-ea"/>
              </a:rPr>
              <a:t>구축의 일관성 </a:t>
            </a:r>
            <a:r>
              <a:rPr kumimoji="0" lang="ko-KR" altLang="en-US" sz="1100" b="1" dirty="0" smtClean="0">
                <a:latin typeface="+mj-ea"/>
                <a:ea typeface="+mj-ea"/>
              </a:rPr>
              <a:t>유지</a:t>
            </a:r>
            <a:endParaRPr kumimoji="0" lang="en-US" altLang="ko-KR" sz="1100" b="1" dirty="0" smtClean="0">
              <a:latin typeface="+mj-ea"/>
              <a:ea typeface="+mj-ea"/>
            </a:endParaRPr>
          </a:p>
          <a:p>
            <a:pPr eaLnBrk="0" latinLnBrk="0" hangingPunct="0">
              <a:lnSpc>
                <a:spcPct val="110000"/>
              </a:lnSpc>
              <a:buFontTx/>
              <a:buChar char="•"/>
            </a:pPr>
            <a:endParaRPr kumimoji="0" lang="ko-KR" altLang="en-US" sz="1100" b="1" dirty="0">
              <a:latin typeface="+mj-ea"/>
              <a:ea typeface="+mj-ea"/>
            </a:endParaRPr>
          </a:p>
          <a:p>
            <a:pPr eaLnBrk="0" latinLnBrk="0" hangingPunct="0">
              <a:lnSpc>
                <a:spcPct val="110000"/>
              </a:lnSpc>
              <a:buFontTx/>
              <a:buChar char="•"/>
            </a:pPr>
            <a:r>
              <a:rPr kumimoji="0" lang="ko-KR" altLang="en-US" sz="1100" b="1" dirty="0">
                <a:latin typeface="+mj-ea"/>
                <a:ea typeface="+mj-ea"/>
              </a:rPr>
              <a:t>시스템 개발 구축경험자에 의한 업무표준화</a:t>
            </a:r>
          </a:p>
        </p:txBody>
      </p:sp>
    </p:spTree>
    <p:extLst>
      <p:ext uri="{BB962C8B-B14F-4D97-AF65-F5344CB8AC3E}">
        <p14:creationId xmlns:p14="http://schemas.microsoft.com/office/powerpoint/2010/main" val="4160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사업 개요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/>
              <a:t>저작권기술 </a:t>
            </a:r>
            <a:r>
              <a:rPr lang="ko-KR" altLang="en-US" b="1" dirty="0" smtClean="0">
                <a:solidFill>
                  <a:srgbClr val="3072AF"/>
                </a:solidFill>
              </a:rPr>
              <a:t>성능평가 시스템 운영 </a:t>
            </a:r>
            <a:r>
              <a:rPr lang="ko-KR" altLang="en-US" b="1" dirty="0" smtClean="0"/>
              <a:t>및 </a:t>
            </a:r>
            <a:r>
              <a:rPr lang="ko-KR" altLang="en-US" b="1" dirty="0" smtClean="0">
                <a:solidFill>
                  <a:srgbClr val="3072AF"/>
                </a:solidFill>
              </a:rPr>
              <a:t>저작권기술 사업 관리 시스템 구축</a:t>
            </a:r>
            <a:endParaRPr lang="ko-KR" altLang="en-US" b="1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01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301624" y="1695152"/>
            <a:ext cx="4536281" cy="171458"/>
            <a:chOff x="404813" y="1878221"/>
            <a:chExt cx="6048375" cy="228610"/>
          </a:xfrm>
        </p:grpSpPr>
        <p:grpSp>
          <p:nvGrpSpPr>
            <p:cNvPr id="33" name="그룹 3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5" name="그룹 3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38" name="오각형 3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39" name="오각형 3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36" name="직사각형 3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" name="직사각형 3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4" name="텍스트 개체 틀 46"/>
            <p:cNvSpPr txBox="1">
              <a:spLocks/>
            </p:cNvSpPr>
            <p:nvPr/>
          </p:nvSpPr>
          <p:spPr>
            <a:xfrm>
              <a:off x="620713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 요약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795958"/>
              </p:ext>
            </p:extLst>
          </p:nvPr>
        </p:nvGraphicFramePr>
        <p:xfrm>
          <a:off x="342124" y="1954179"/>
          <a:ext cx="8422933" cy="310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51217"/>
                <a:gridCol w="1716189"/>
                <a:gridCol w="914400"/>
                <a:gridCol w="2302699"/>
                <a:gridCol w="965031"/>
                <a:gridCol w="1573397"/>
              </a:tblGrid>
              <a:tr h="1138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기간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2018.05.29 ~ 2018.11.30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수행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주식회사 </a:t>
                      </a:r>
                      <a:r>
                        <a:rPr kumimoji="1" lang="ko-KR" altLang="en-US" sz="105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굿씽크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&amp; 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계약 금액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246,500,000 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41" name="그룹 40"/>
          <p:cNvGrpSpPr/>
          <p:nvPr/>
        </p:nvGrpSpPr>
        <p:grpSpPr>
          <a:xfrm>
            <a:off x="301624" y="2360407"/>
            <a:ext cx="4536281" cy="171458"/>
            <a:chOff x="404813" y="1878221"/>
            <a:chExt cx="6048375" cy="228610"/>
          </a:xfrm>
        </p:grpSpPr>
        <p:grpSp>
          <p:nvGrpSpPr>
            <p:cNvPr id="42" name="그룹 41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44" name="그룹 43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47" name="오각형 46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8" name="오각형 47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5" name="직사각형 44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6" name="직사각형 45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3" name="텍스트 개체 틀 46"/>
            <p:cNvSpPr txBox="1">
              <a:spLocks/>
            </p:cNvSpPr>
            <p:nvPr/>
          </p:nvSpPr>
          <p:spPr>
            <a:xfrm>
              <a:off x="620713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 수행 이력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82756"/>
              </p:ext>
            </p:extLst>
          </p:nvPr>
        </p:nvGraphicFramePr>
        <p:xfrm>
          <a:off x="342122" y="2573965"/>
          <a:ext cx="8422936" cy="383729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13467"/>
                <a:gridCol w="4679092"/>
                <a:gridCol w="3130377"/>
              </a:tblGrid>
              <a:tr h="1502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900" b="1" i="0" dirty="0" smtClean="0">
                          <a:solidFill>
                            <a:srgbClr val="FFFFFF"/>
                          </a:solidFill>
                          <a:latin typeface="+mn-ea"/>
                          <a:ea typeface="+mn-ea"/>
                        </a:rPr>
                        <a:t>년도</a:t>
                      </a:r>
                      <a:endParaRPr lang="ko-KR" altLang="en-US" sz="900" b="1" i="0" dirty="0">
                        <a:solidFill>
                          <a:srgbClr val="FFFFFF"/>
                        </a:solidFill>
                        <a:latin typeface="+mn-ea"/>
                        <a:ea typeface="+mn-ea"/>
                      </a:endParaRPr>
                    </a:p>
                  </a:txBody>
                  <a:tcPr marL="89992" marR="89992" marT="43189" marB="4318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89992" marR="89992" marT="43189" marB="4318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주요 사업 내용</a:t>
                      </a:r>
                    </a:p>
                  </a:txBody>
                  <a:tcPr marL="89992" marR="89992" marT="43189" marB="4318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187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B7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기술적보호조치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표준 서비스 시범 구축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공용특징정보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시범 서비스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(SBS, KBS)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B7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기술적보호조치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표준서비스 운영 환경 고도화 및 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필터링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 성능평가 시스템 구축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오디오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비디오 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필터링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성능평가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Youtube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특징정보 제공 시작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(SBS)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2011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B7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저작권기술 성능평가 시스템 등 구축 사업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워터마크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 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포렌식마크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성능평가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MBC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공용특징정보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서비스 참여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0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B7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 특징정보 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추출기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개발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권리자를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통한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기술적인 조치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신청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0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65" marB="366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필드평가 시스템 구축 및 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기술적조치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확대서비스 시스템 기능개선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기술적용 점검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B7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성능평가 기반 마련 및 필드평가 모니터링 시스템 구축 등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카툰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웹툰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B7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필터링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 성능평가 및 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전자책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DRM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상호 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운용성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평가 시스템 구축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필터링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 성능평가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전자책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DRM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상호 운용성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평가 시스템 구축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B7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특징기반 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필터링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성능평가 기반 구축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웹하드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연동 규격 및 기술 개발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B7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 환경 기반 성능평가 및 전자책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DRM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상호운용성 평가 시스템 구축 사업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 환경 기반 필터링 기술 성능평가 시스템 구축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전자책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DRM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상호운용성 평가 시스템 개선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B7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저작권기술 성능평가 시스템 운영 및 기능개선 사업</a:t>
                      </a: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개선 및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6F8B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사업관리 시스템 구축 전략 수립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76F8B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180" marR="43180" marT="36670" marB="3667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7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Rectangle 248"/>
          <p:cNvSpPr>
            <a:spLocks noChangeArrowheads="1"/>
          </p:cNvSpPr>
          <p:nvPr/>
        </p:nvSpPr>
        <p:spPr bwMode="gray">
          <a:xfrm>
            <a:off x="7708667" y="980108"/>
            <a:ext cx="1291719" cy="5412251"/>
          </a:xfrm>
          <a:prstGeom prst="rect">
            <a:avLst/>
          </a:prstGeom>
          <a:solidFill>
            <a:srgbClr val="96D0F8">
              <a:alpha val="35001"/>
            </a:srgbClr>
          </a:solidFill>
          <a:ln w="3175" algn="ctr">
            <a:solidFill>
              <a:srgbClr val="4188D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90000" bIns="0" anchor="ctr">
            <a:noAutofit/>
          </a:bodyPr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목표시스템 구성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53" name="Rectangle 153"/>
          <p:cNvSpPr>
            <a:spLocks noChangeArrowheads="1"/>
          </p:cNvSpPr>
          <p:nvPr/>
        </p:nvSpPr>
        <p:spPr bwMode="auto">
          <a:xfrm>
            <a:off x="1598658" y="985264"/>
            <a:ext cx="5689600" cy="5410200"/>
          </a:xfrm>
          <a:prstGeom prst="rect">
            <a:avLst/>
          </a:prstGeom>
          <a:solidFill>
            <a:srgbClr val="E0EBF8">
              <a:alpha val="5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ko-KR" altLang="ko-KR" sz="1700" b="1">
              <a:effectLst>
                <a:outerShdw blurRad="38100" dist="38100" dir="2700000" algn="tl">
                  <a:srgbClr val="FFFFFF"/>
                </a:outerShdw>
              </a:effectLst>
              <a:latin typeface="+mn-ea"/>
            </a:endParaRPr>
          </a:p>
        </p:txBody>
      </p:sp>
      <p:sp>
        <p:nvSpPr>
          <p:cNvPr id="54" name="Rectangle 155"/>
          <p:cNvSpPr>
            <a:spLocks noChangeArrowheads="1"/>
          </p:cNvSpPr>
          <p:nvPr/>
        </p:nvSpPr>
        <p:spPr bwMode="auto">
          <a:xfrm>
            <a:off x="1714545" y="1444052"/>
            <a:ext cx="5480050" cy="1822450"/>
          </a:xfrm>
          <a:prstGeom prst="rect">
            <a:avLst/>
          </a:prstGeom>
          <a:solidFill>
            <a:srgbClr val="D7F6CE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55" name="Rectangle 156"/>
          <p:cNvSpPr>
            <a:spLocks noChangeArrowheads="1"/>
          </p:cNvSpPr>
          <p:nvPr/>
        </p:nvSpPr>
        <p:spPr bwMode="auto">
          <a:xfrm>
            <a:off x="1722482" y="1442464"/>
            <a:ext cx="239231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1E5C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atinLnBrk="0"/>
            <a:r>
              <a:rPr lang="ko-KR" altLang="en-US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저작권기술 사업관리 </a:t>
            </a:r>
            <a:r>
              <a:rPr lang="ko-KR" altLang="en-US" sz="1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</a:t>
            </a:r>
          </a:p>
        </p:txBody>
      </p:sp>
      <p:sp>
        <p:nvSpPr>
          <p:cNvPr id="56" name="AutoShape 157"/>
          <p:cNvSpPr>
            <a:spLocks noChangeArrowheads="1"/>
          </p:cNvSpPr>
          <p:nvPr/>
        </p:nvSpPr>
        <p:spPr bwMode="auto">
          <a:xfrm>
            <a:off x="1765345" y="1872677"/>
            <a:ext cx="5378450" cy="1334016"/>
          </a:xfrm>
          <a:prstGeom prst="roundRect">
            <a:avLst>
              <a:gd name="adj" fmla="val 7903"/>
            </a:avLst>
          </a:prstGeom>
          <a:gradFill rotWithShape="1">
            <a:gsLst>
              <a:gs pos="0">
                <a:srgbClr val="83C798"/>
              </a:gs>
              <a:gs pos="100000">
                <a:srgbClr val="A1BA62"/>
              </a:gs>
            </a:gsLst>
            <a:lin ang="5400000" scaled="1"/>
          </a:gradFill>
          <a:ln w="9525">
            <a:solidFill>
              <a:srgbClr val="0066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/>
          <a:lstStyle/>
          <a:p>
            <a:pPr algn="ctr">
              <a:spcBef>
                <a:spcPct val="50000"/>
              </a:spcBef>
            </a:pPr>
            <a:endParaRPr lang="ko-KR" altLang="ko-KR" sz="1200" b="1">
              <a:latin typeface="+mn-ea"/>
            </a:endParaRPr>
          </a:p>
        </p:txBody>
      </p:sp>
      <p:sp>
        <p:nvSpPr>
          <p:cNvPr id="57" name="AutoShape 158"/>
          <p:cNvSpPr>
            <a:spLocks noChangeArrowheads="1"/>
          </p:cNvSpPr>
          <p:nvPr/>
        </p:nvSpPr>
        <p:spPr bwMode="auto">
          <a:xfrm>
            <a:off x="5567408" y="1920302"/>
            <a:ext cx="1525587" cy="268287"/>
          </a:xfrm>
          <a:prstGeom prst="roundRect">
            <a:avLst>
              <a:gd name="adj" fmla="val 16667"/>
            </a:avLst>
          </a:prstGeom>
          <a:solidFill>
            <a:srgbClr val="ECF5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kumimoji="0" lang="ko-KR" altLang="en-US" sz="1200" b="1">
                <a:latin typeface="+mn-ea"/>
              </a:rPr>
              <a:t>협약</a:t>
            </a:r>
            <a:r>
              <a:rPr kumimoji="0" lang="en-US" altLang="ko-KR" sz="1200" b="1">
                <a:latin typeface="+mn-ea"/>
              </a:rPr>
              <a:t>/</a:t>
            </a:r>
            <a:r>
              <a:rPr kumimoji="0" lang="ko-KR" altLang="en-US" sz="1200" b="1">
                <a:latin typeface="+mn-ea"/>
              </a:rPr>
              <a:t>진행관리</a:t>
            </a:r>
          </a:p>
        </p:txBody>
      </p:sp>
      <p:sp>
        <p:nvSpPr>
          <p:cNvPr id="58" name="Line 159"/>
          <p:cNvSpPr>
            <a:spLocks noChangeShapeType="1"/>
          </p:cNvSpPr>
          <p:nvPr/>
        </p:nvSpPr>
        <p:spPr bwMode="auto">
          <a:xfrm>
            <a:off x="3327445" y="2055239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59" name="AutoShape 160"/>
          <p:cNvSpPr>
            <a:spLocks noChangeArrowheads="1"/>
          </p:cNvSpPr>
          <p:nvPr/>
        </p:nvSpPr>
        <p:spPr bwMode="auto">
          <a:xfrm>
            <a:off x="1809795" y="1920302"/>
            <a:ext cx="1525588" cy="268287"/>
          </a:xfrm>
          <a:prstGeom prst="roundRect">
            <a:avLst>
              <a:gd name="adj" fmla="val 16667"/>
            </a:avLst>
          </a:prstGeom>
          <a:solidFill>
            <a:srgbClr val="ECF5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kumimoji="0" lang="ko-KR" altLang="en-US" sz="1200" b="1">
                <a:latin typeface="+mn-ea"/>
              </a:rPr>
              <a:t>사업신청관리</a:t>
            </a:r>
          </a:p>
        </p:txBody>
      </p:sp>
      <p:sp>
        <p:nvSpPr>
          <p:cNvPr id="60" name="Line 161"/>
          <p:cNvSpPr>
            <a:spLocks noChangeShapeType="1"/>
          </p:cNvSpPr>
          <p:nvPr/>
        </p:nvSpPr>
        <p:spPr bwMode="auto">
          <a:xfrm>
            <a:off x="5210220" y="2055239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61" name="AutoShape 162"/>
          <p:cNvSpPr>
            <a:spLocks noChangeArrowheads="1"/>
          </p:cNvSpPr>
          <p:nvPr/>
        </p:nvSpPr>
        <p:spPr bwMode="auto">
          <a:xfrm>
            <a:off x="3689395" y="1920302"/>
            <a:ext cx="1524000" cy="268287"/>
          </a:xfrm>
          <a:prstGeom prst="roundRect">
            <a:avLst>
              <a:gd name="adj" fmla="val 16667"/>
            </a:avLst>
          </a:prstGeom>
          <a:solidFill>
            <a:srgbClr val="ECF5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kumimoji="0" lang="ko-KR" altLang="en-US" sz="1200" b="1">
                <a:latin typeface="+mn-ea"/>
              </a:rPr>
              <a:t>과제</a:t>
            </a:r>
            <a:r>
              <a:rPr kumimoji="0" lang="en-US" altLang="ko-KR" sz="1200" b="1">
                <a:latin typeface="+mn-ea"/>
              </a:rPr>
              <a:t>/</a:t>
            </a:r>
            <a:r>
              <a:rPr kumimoji="0" lang="ko-KR" altLang="en-US" sz="1200" b="1">
                <a:latin typeface="+mn-ea"/>
              </a:rPr>
              <a:t>심사관리</a:t>
            </a:r>
          </a:p>
        </p:txBody>
      </p:sp>
      <p:sp>
        <p:nvSpPr>
          <p:cNvPr id="62" name="AutoShape 163"/>
          <p:cNvSpPr>
            <a:spLocks noChangeArrowheads="1"/>
          </p:cNvSpPr>
          <p:nvPr/>
        </p:nvSpPr>
        <p:spPr bwMode="auto">
          <a:xfrm>
            <a:off x="1809795" y="2479102"/>
            <a:ext cx="1525588" cy="266700"/>
          </a:xfrm>
          <a:prstGeom prst="roundRect">
            <a:avLst>
              <a:gd name="adj" fmla="val 16667"/>
            </a:avLst>
          </a:prstGeom>
          <a:solidFill>
            <a:srgbClr val="ECF5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kumimoji="0" lang="ko-KR" altLang="en-US" sz="1200" b="1">
                <a:latin typeface="+mn-ea"/>
              </a:rPr>
              <a:t>사후관리</a:t>
            </a:r>
          </a:p>
        </p:txBody>
      </p:sp>
      <p:sp>
        <p:nvSpPr>
          <p:cNvPr id="63" name="Line 164"/>
          <p:cNvSpPr>
            <a:spLocks noChangeShapeType="1"/>
          </p:cNvSpPr>
          <p:nvPr/>
        </p:nvSpPr>
        <p:spPr bwMode="auto">
          <a:xfrm flipH="1">
            <a:off x="3335383" y="2610864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64" name="Line 165"/>
          <p:cNvSpPr>
            <a:spLocks noChangeShapeType="1"/>
          </p:cNvSpPr>
          <p:nvPr/>
        </p:nvSpPr>
        <p:spPr bwMode="auto">
          <a:xfrm flipH="1">
            <a:off x="5218158" y="2610864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65" name="AutoShape 166"/>
          <p:cNvSpPr>
            <a:spLocks noChangeArrowheads="1"/>
          </p:cNvSpPr>
          <p:nvPr/>
        </p:nvSpPr>
        <p:spPr bwMode="auto">
          <a:xfrm>
            <a:off x="3689395" y="2479102"/>
            <a:ext cx="1524000" cy="266700"/>
          </a:xfrm>
          <a:prstGeom prst="roundRect">
            <a:avLst>
              <a:gd name="adj" fmla="val 16667"/>
            </a:avLst>
          </a:prstGeom>
          <a:solidFill>
            <a:srgbClr val="ECF5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kumimoji="0" lang="en-US" altLang="ko-KR" sz="1200" b="1" dirty="0">
                <a:latin typeface="+mn-ea"/>
              </a:rPr>
              <a:t> </a:t>
            </a:r>
            <a:r>
              <a:rPr kumimoji="0" lang="ko-KR" altLang="en-US" sz="1200" b="1" dirty="0">
                <a:latin typeface="+mn-ea"/>
              </a:rPr>
              <a:t>평가관리</a:t>
            </a:r>
          </a:p>
        </p:txBody>
      </p:sp>
      <p:sp>
        <p:nvSpPr>
          <p:cNvPr id="66" name="AutoShape 167"/>
          <p:cNvSpPr>
            <a:spLocks noChangeArrowheads="1"/>
          </p:cNvSpPr>
          <p:nvPr/>
        </p:nvSpPr>
        <p:spPr bwMode="auto">
          <a:xfrm>
            <a:off x="5567408" y="2479102"/>
            <a:ext cx="1525587" cy="266700"/>
          </a:xfrm>
          <a:prstGeom prst="roundRect">
            <a:avLst>
              <a:gd name="adj" fmla="val 16667"/>
            </a:avLst>
          </a:prstGeom>
          <a:solidFill>
            <a:srgbClr val="ECF5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kumimoji="0" lang="ko-KR" altLang="en-US" sz="1200" b="1" dirty="0" smtClean="0">
                <a:latin typeface="+mn-ea"/>
              </a:rPr>
              <a:t>보고관리</a:t>
            </a:r>
            <a:endParaRPr kumimoji="0" lang="ko-KR" altLang="en-US" sz="1200" b="1" dirty="0">
              <a:latin typeface="+mn-ea"/>
            </a:endParaRPr>
          </a:p>
        </p:txBody>
      </p:sp>
      <p:sp>
        <p:nvSpPr>
          <p:cNvPr id="70" name="Text Box 171"/>
          <p:cNvSpPr txBox="1">
            <a:spLocks noChangeArrowheads="1"/>
          </p:cNvSpPr>
          <p:nvPr/>
        </p:nvSpPr>
        <p:spPr bwMode="auto">
          <a:xfrm>
            <a:off x="3005026" y="2221927"/>
            <a:ext cx="325755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ctr" latinLnBrk="0">
              <a:buFont typeface="Symbol" panose="05050102010706020507" pitchFamily="18" charset="2"/>
              <a:buNone/>
            </a:pPr>
            <a:r>
              <a:rPr lang="ko-KR" altLang="en-US" sz="1400" b="1" dirty="0" smtClean="0">
                <a:solidFill>
                  <a:schemeClr val="tx2"/>
                </a:solidFill>
                <a:latin typeface="+mn-ea"/>
              </a:rPr>
              <a:t>업무 표준화 및 업무프로세스 일원화</a:t>
            </a:r>
            <a:endParaRPr lang="ko-KR" altLang="en-US" sz="1400" b="1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85" name="Rectangle 187"/>
          <p:cNvSpPr>
            <a:spLocks noChangeArrowheads="1"/>
          </p:cNvSpPr>
          <p:nvPr/>
        </p:nvSpPr>
        <p:spPr bwMode="auto">
          <a:xfrm>
            <a:off x="1714545" y="3339527"/>
            <a:ext cx="5480050" cy="1220787"/>
          </a:xfrm>
          <a:prstGeom prst="rect">
            <a:avLst/>
          </a:prstGeom>
          <a:solidFill>
            <a:srgbClr val="D7F6CE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86" name="Rectangle 188"/>
          <p:cNvSpPr>
            <a:spLocks noChangeArrowheads="1"/>
          </p:cNvSpPr>
          <p:nvPr/>
        </p:nvSpPr>
        <p:spPr bwMode="auto">
          <a:xfrm>
            <a:off x="1722483" y="3337939"/>
            <a:ext cx="26463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1E5C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atinLnBrk="0"/>
            <a:r>
              <a:rPr lang="ko-KR" altLang="en-US" sz="1200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한국저작권위원회 홈페이지</a:t>
            </a:r>
            <a:endParaRPr lang="ko-KR" altLang="en-US" sz="1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7" name="AutoShape 190"/>
          <p:cNvSpPr>
            <a:spLocks noChangeArrowheads="1"/>
          </p:cNvSpPr>
          <p:nvPr/>
        </p:nvSpPr>
        <p:spPr bwMode="auto">
          <a:xfrm>
            <a:off x="1873295" y="3787202"/>
            <a:ext cx="1268413" cy="330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kumimoji="0" lang="ko-KR" altLang="en-US" sz="1200" b="1" dirty="0" smtClean="0">
                <a:latin typeface="+mn-ea"/>
              </a:rPr>
              <a:t>종합민원안내</a:t>
            </a:r>
            <a:endParaRPr kumimoji="0" lang="ko-KR" altLang="en-US" sz="1200" b="1" dirty="0">
              <a:latin typeface="+mn-ea"/>
            </a:endParaRPr>
          </a:p>
        </p:txBody>
      </p:sp>
      <p:sp>
        <p:nvSpPr>
          <p:cNvPr id="88" name="AutoShape 191"/>
          <p:cNvSpPr>
            <a:spLocks noChangeArrowheads="1"/>
          </p:cNvSpPr>
          <p:nvPr/>
        </p:nvSpPr>
        <p:spPr bwMode="auto">
          <a:xfrm>
            <a:off x="1873295" y="4182489"/>
            <a:ext cx="1268413" cy="330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kumimoji="0" lang="ko-KR" altLang="en-US" sz="1200" b="1" dirty="0" smtClean="0">
                <a:latin typeface="+mn-ea"/>
              </a:rPr>
              <a:t>과제신청현황</a:t>
            </a:r>
            <a:endParaRPr kumimoji="0" lang="ko-KR" altLang="en-US" sz="1200" b="1" dirty="0">
              <a:latin typeface="+mn-ea"/>
            </a:endParaRPr>
          </a:p>
        </p:txBody>
      </p:sp>
      <p:sp>
        <p:nvSpPr>
          <p:cNvPr id="89" name="AutoShape 192"/>
          <p:cNvSpPr>
            <a:spLocks noChangeArrowheads="1"/>
          </p:cNvSpPr>
          <p:nvPr/>
        </p:nvSpPr>
        <p:spPr bwMode="auto">
          <a:xfrm>
            <a:off x="3171870" y="3787202"/>
            <a:ext cx="1266825" cy="330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kumimoji="0" lang="ko-KR" altLang="en-US" sz="1200" b="1" dirty="0" smtClean="0">
                <a:latin typeface="+mn-ea"/>
              </a:rPr>
              <a:t>수요조사등록</a:t>
            </a:r>
            <a:endParaRPr kumimoji="0" lang="ko-KR" altLang="en-US" sz="1200" b="1" dirty="0">
              <a:latin typeface="+mn-ea"/>
            </a:endParaRPr>
          </a:p>
        </p:txBody>
      </p:sp>
      <p:sp>
        <p:nvSpPr>
          <p:cNvPr id="90" name="AutoShape 193"/>
          <p:cNvSpPr>
            <a:spLocks noChangeArrowheads="1"/>
          </p:cNvSpPr>
          <p:nvPr/>
        </p:nvSpPr>
        <p:spPr bwMode="auto">
          <a:xfrm>
            <a:off x="3171870" y="4182489"/>
            <a:ext cx="1266825" cy="330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1200" b="1" dirty="0" smtClean="0">
                <a:latin typeface="+mn-ea"/>
              </a:rPr>
              <a:t>과제협약</a:t>
            </a:r>
            <a:endParaRPr kumimoji="0" lang="ko-KR" altLang="en-US" sz="1200" b="1" dirty="0">
              <a:latin typeface="+mn-ea"/>
            </a:endParaRPr>
          </a:p>
        </p:txBody>
      </p:sp>
      <p:sp>
        <p:nvSpPr>
          <p:cNvPr id="91" name="AutoShape 194"/>
          <p:cNvSpPr>
            <a:spLocks noChangeArrowheads="1"/>
          </p:cNvSpPr>
          <p:nvPr/>
        </p:nvSpPr>
        <p:spPr bwMode="auto">
          <a:xfrm>
            <a:off x="4468858" y="3787202"/>
            <a:ext cx="1268412" cy="330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kumimoji="0" lang="ko-KR" altLang="en-US" sz="1200" b="1" dirty="0" smtClean="0">
                <a:latin typeface="+mn-ea"/>
              </a:rPr>
              <a:t>과제조회</a:t>
            </a:r>
            <a:endParaRPr kumimoji="0" lang="ko-KR" altLang="en-US" sz="1200" b="1" dirty="0">
              <a:latin typeface="+mn-ea"/>
            </a:endParaRPr>
          </a:p>
        </p:txBody>
      </p:sp>
      <p:sp>
        <p:nvSpPr>
          <p:cNvPr id="92" name="AutoShape 195"/>
          <p:cNvSpPr>
            <a:spLocks noChangeArrowheads="1"/>
          </p:cNvSpPr>
          <p:nvPr/>
        </p:nvSpPr>
        <p:spPr bwMode="auto">
          <a:xfrm>
            <a:off x="4468858" y="4182489"/>
            <a:ext cx="1268412" cy="330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kumimoji="0" lang="ko-KR" altLang="en-US" sz="1200" b="1" dirty="0" smtClean="0">
                <a:latin typeface="+mn-ea"/>
              </a:rPr>
              <a:t>협약변경</a:t>
            </a:r>
            <a:endParaRPr kumimoji="0" lang="ko-KR" altLang="en-US" sz="1200" b="1" dirty="0">
              <a:latin typeface="+mn-ea"/>
            </a:endParaRPr>
          </a:p>
        </p:txBody>
      </p:sp>
      <p:sp>
        <p:nvSpPr>
          <p:cNvPr id="93" name="AutoShape 196"/>
          <p:cNvSpPr>
            <a:spLocks noChangeArrowheads="1"/>
          </p:cNvSpPr>
          <p:nvPr/>
        </p:nvSpPr>
        <p:spPr bwMode="auto">
          <a:xfrm>
            <a:off x="5767433" y="3787202"/>
            <a:ext cx="1268412" cy="330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1200" b="1" dirty="0" smtClean="0">
                <a:latin typeface="+mn-ea"/>
              </a:rPr>
              <a:t>과제신청</a:t>
            </a:r>
            <a:endParaRPr kumimoji="0" lang="ko-KR" altLang="en-US" sz="1200" b="1" dirty="0">
              <a:latin typeface="+mn-ea"/>
            </a:endParaRPr>
          </a:p>
        </p:txBody>
      </p:sp>
      <p:sp>
        <p:nvSpPr>
          <p:cNvPr id="94" name="AutoShape 197"/>
          <p:cNvSpPr>
            <a:spLocks noChangeArrowheads="1"/>
          </p:cNvSpPr>
          <p:nvPr/>
        </p:nvSpPr>
        <p:spPr bwMode="auto">
          <a:xfrm>
            <a:off x="5767433" y="4182489"/>
            <a:ext cx="1268412" cy="330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kumimoji="0" lang="ko-KR" altLang="en-US" sz="1200" b="1" dirty="0" smtClean="0">
                <a:latin typeface="+mn-ea"/>
              </a:rPr>
              <a:t>보고서등록</a:t>
            </a:r>
            <a:endParaRPr kumimoji="0" lang="ko-KR" altLang="en-US" sz="1200" b="1" dirty="0">
              <a:latin typeface="+mn-ea"/>
            </a:endParaRPr>
          </a:p>
        </p:txBody>
      </p:sp>
      <p:sp>
        <p:nvSpPr>
          <p:cNvPr id="95" name="Rectangle 198"/>
          <p:cNvSpPr>
            <a:spLocks noChangeArrowheads="1"/>
          </p:cNvSpPr>
          <p:nvPr/>
        </p:nvSpPr>
        <p:spPr bwMode="auto">
          <a:xfrm>
            <a:off x="1714545" y="4636514"/>
            <a:ext cx="5480050" cy="844550"/>
          </a:xfrm>
          <a:prstGeom prst="rect">
            <a:avLst/>
          </a:prstGeom>
          <a:solidFill>
            <a:srgbClr val="D7F6CE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96" name="Rectangle 199"/>
          <p:cNvSpPr>
            <a:spLocks noChangeArrowheads="1"/>
          </p:cNvSpPr>
          <p:nvPr/>
        </p:nvSpPr>
        <p:spPr bwMode="auto">
          <a:xfrm>
            <a:off x="1722483" y="4634927"/>
            <a:ext cx="190341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1E5C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66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atinLnBrk="0"/>
            <a:r>
              <a:rPr lang="ko-KR" altLang="en-US" sz="1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공통정보관리</a:t>
            </a:r>
          </a:p>
        </p:txBody>
      </p:sp>
      <p:grpSp>
        <p:nvGrpSpPr>
          <p:cNvPr id="97" name="Group 200"/>
          <p:cNvGrpSpPr>
            <a:grpSpLocks/>
          </p:cNvGrpSpPr>
          <p:nvPr/>
        </p:nvGrpSpPr>
        <p:grpSpPr bwMode="auto">
          <a:xfrm>
            <a:off x="1873295" y="5084189"/>
            <a:ext cx="5162550" cy="328613"/>
            <a:chOff x="1163" y="3300"/>
            <a:chExt cx="3360" cy="204"/>
          </a:xfrm>
        </p:grpSpPr>
        <p:sp>
          <p:nvSpPr>
            <p:cNvPr id="98" name="AutoShape 201"/>
            <p:cNvSpPr>
              <a:spLocks noChangeArrowheads="1"/>
            </p:cNvSpPr>
            <p:nvPr/>
          </p:nvSpPr>
          <p:spPr bwMode="auto">
            <a:xfrm>
              <a:off x="1163" y="3300"/>
              <a:ext cx="1111" cy="20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r>
                <a:rPr kumimoji="0" lang="ko-KR" altLang="en-US" sz="1200" b="1" dirty="0">
                  <a:latin typeface="+mn-ea"/>
                </a:rPr>
                <a:t>사업기본정보</a:t>
              </a:r>
            </a:p>
          </p:txBody>
        </p:sp>
        <p:sp>
          <p:nvSpPr>
            <p:cNvPr id="99" name="AutoShape 202"/>
            <p:cNvSpPr>
              <a:spLocks noChangeArrowheads="1"/>
            </p:cNvSpPr>
            <p:nvPr/>
          </p:nvSpPr>
          <p:spPr bwMode="auto">
            <a:xfrm>
              <a:off x="2288" y="3300"/>
              <a:ext cx="1110" cy="20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r>
                <a:rPr kumimoji="0" lang="ko-KR" altLang="en-US" sz="1200" b="1">
                  <a:latin typeface="+mn-ea"/>
                </a:rPr>
                <a:t>사용자</a:t>
              </a:r>
              <a:r>
                <a:rPr kumimoji="0" lang="en-US" altLang="ko-KR" sz="1200" b="1">
                  <a:latin typeface="+mn-ea"/>
                </a:rPr>
                <a:t>/</a:t>
              </a:r>
              <a:r>
                <a:rPr kumimoji="0" lang="ko-KR" altLang="en-US" sz="1200" b="1">
                  <a:latin typeface="+mn-ea"/>
                </a:rPr>
                <a:t>권한 정보</a:t>
              </a:r>
            </a:p>
          </p:txBody>
        </p:sp>
        <p:sp>
          <p:nvSpPr>
            <p:cNvPr id="100" name="AutoShape 203"/>
            <p:cNvSpPr>
              <a:spLocks noChangeArrowheads="1"/>
            </p:cNvSpPr>
            <p:nvPr/>
          </p:nvSpPr>
          <p:spPr bwMode="auto">
            <a:xfrm>
              <a:off x="3412" y="3300"/>
              <a:ext cx="1111" cy="20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latinLnBrk="0"/>
              <a:r>
                <a:rPr kumimoji="0" lang="ko-KR" altLang="en-US" sz="1200" b="1">
                  <a:latin typeface="+mn-ea"/>
                </a:rPr>
                <a:t>표준코드정보</a:t>
              </a:r>
            </a:p>
          </p:txBody>
        </p:sp>
      </p:grpSp>
      <p:sp>
        <p:nvSpPr>
          <p:cNvPr id="101" name="Rectangle 204"/>
          <p:cNvSpPr>
            <a:spLocks noChangeArrowheads="1"/>
          </p:cNvSpPr>
          <p:nvPr/>
        </p:nvSpPr>
        <p:spPr bwMode="auto">
          <a:xfrm>
            <a:off x="1714545" y="5569964"/>
            <a:ext cx="5480050" cy="739775"/>
          </a:xfrm>
          <a:prstGeom prst="rect">
            <a:avLst/>
          </a:prstGeom>
          <a:solidFill>
            <a:srgbClr val="D7F6CE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pic>
        <p:nvPicPr>
          <p:cNvPr id="102" name="Picture 205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03" y="5635008"/>
            <a:ext cx="1152000" cy="5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 Box 206"/>
          <p:cNvSpPr txBox="1">
            <a:spLocks noChangeArrowheads="1"/>
          </p:cNvSpPr>
          <p:nvPr/>
        </p:nvSpPr>
        <p:spPr bwMode="auto">
          <a:xfrm>
            <a:off x="1968827" y="5915635"/>
            <a:ext cx="83343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latinLnBrk="0"/>
            <a:r>
              <a:rPr lang="ko-KR" altLang="en-US" sz="1200" b="1" dirty="0">
                <a:latin typeface="+mn-ea"/>
              </a:rPr>
              <a:t>종합과제</a:t>
            </a:r>
            <a:r>
              <a:rPr lang="en-US" altLang="ko-KR" sz="1200" b="1" dirty="0">
                <a:latin typeface="+mn-ea"/>
              </a:rPr>
              <a:t>DB</a:t>
            </a:r>
          </a:p>
        </p:txBody>
      </p:sp>
      <p:pic>
        <p:nvPicPr>
          <p:cNvPr id="104" name="Picture 207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62" y="5635008"/>
            <a:ext cx="1152000" cy="5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Text Box 208"/>
          <p:cNvSpPr txBox="1">
            <a:spLocks noChangeArrowheads="1"/>
          </p:cNvSpPr>
          <p:nvPr/>
        </p:nvSpPr>
        <p:spPr bwMode="auto">
          <a:xfrm>
            <a:off x="3208320" y="5915635"/>
            <a:ext cx="112615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lang="ko-KR" altLang="en-US" sz="1200" b="1" dirty="0" smtClean="0">
                <a:latin typeface="+mn-ea"/>
              </a:rPr>
              <a:t>온라인평가</a:t>
            </a:r>
            <a:r>
              <a:rPr lang="en-US" altLang="ko-KR" sz="1200" b="1" dirty="0" smtClean="0">
                <a:latin typeface="+mn-ea"/>
              </a:rPr>
              <a:t>DB</a:t>
            </a:r>
            <a:endParaRPr lang="en-US" altLang="ko-KR" sz="1200" b="1" dirty="0">
              <a:latin typeface="+mn-ea"/>
            </a:endParaRPr>
          </a:p>
        </p:txBody>
      </p:sp>
      <p:pic>
        <p:nvPicPr>
          <p:cNvPr id="109" name="Picture 21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80" y="5635008"/>
            <a:ext cx="1152000" cy="59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 Box 213"/>
          <p:cNvSpPr txBox="1">
            <a:spLocks noChangeArrowheads="1"/>
          </p:cNvSpPr>
          <p:nvPr/>
        </p:nvSpPr>
        <p:spPr bwMode="auto">
          <a:xfrm>
            <a:off x="5980025" y="5915925"/>
            <a:ext cx="1036014" cy="18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latinLnBrk="0"/>
            <a:r>
              <a:rPr lang="ko-KR" altLang="en-US" sz="1200" b="1" dirty="0">
                <a:latin typeface="+mn-ea"/>
              </a:rPr>
              <a:t>공통정보</a:t>
            </a:r>
            <a:r>
              <a:rPr lang="en-US" altLang="ko-KR" sz="1200" b="1" dirty="0">
                <a:latin typeface="+mn-ea"/>
              </a:rPr>
              <a:t>DB</a:t>
            </a:r>
          </a:p>
        </p:txBody>
      </p:sp>
      <p:pic>
        <p:nvPicPr>
          <p:cNvPr id="111" name="Picture 21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621" y="5635008"/>
            <a:ext cx="1152000" cy="5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 Box 215"/>
          <p:cNvSpPr txBox="1">
            <a:spLocks noChangeArrowheads="1"/>
          </p:cNvSpPr>
          <p:nvPr/>
        </p:nvSpPr>
        <p:spPr bwMode="auto">
          <a:xfrm>
            <a:off x="4740532" y="5915635"/>
            <a:ext cx="8334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latinLnBrk="0"/>
            <a:r>
              <a:rPr lang="ko-KR" altLang="en-US" sz="1200" b="1" dirty="0">
                <a:latin typeface="+mn-ea"/>
              </a:rPr>
              <a:t>통계정보</a:t>
            </a:r>
            <a:r>
              <a:rPr lang="en-US" altLang="ko-KR" sz="1200" b="1" dirty="0">
                <a:latin typeface="+mn-ea"/>
              </a:rPr>
              <a:t>DB</a:t>
            </a:r>
          </a:p>
        </p:txBody>
      </p:sp>
      <p:sp>
        <p:nvSpPr>
          <p:cNvPr id="113" name="Rectangle 216"/>
          <p:cNvSpPr>
            <a:spLocks noChangeArrowheads="1"/>
          </p:cNvSpPr>
          <p:nvPr/>
        </p:nvSpPr>
        <p:spPr bwMode="gray">
          <a:xfrm>
            <a:off x="147873" y="1333631"/>
            <a:ext cx="863600" cy="5061833"/>
          </a:xfrm>
          <a:prstGeom prst="rect">
            <a:avLst/>
          </a:prstGeom>
          <a:solidFill>
            <a:srgbClr val="96D0F8">
              <a:alpha val="35001"/>
            </a:srgbClr>
          </a:solidFill>
          <a:ln w="3175" algn="ctr">
            <a:solidFill>
              <a:srgbClr val="2A74C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90000" bIns="0" anchor="ctr">
            <a:noAutofit/>
          </a:bodyPr>
          <a:lstStyle/>
          <a:p>
            <a:endParaRPr lang="ko-KR" altLang="en-US" b="1" dirty="0">
              <a:latin typeface="+mn-ea"/>
            </a:endParaRPr>
          </a:p>
        </p:txBody>
      </p:sp>
      <p:sp>
        <p:nvSpPr>
          <p:cNvPr id="114" name="Rectangle 217"/>
          <p:cNvSpPr>
            <a:spLocks noChangeArrowheads="1"/>
          </p:cNvSpPr>
          <p:nvPr/>
        </p:nvSpPr>
        <p:spPr bwMode="auto">
          <a:xfrm>
            <a:off x="158795" y="996377"/>
            <a:ext cx="862013" cy="330200"/>
          </a:xfrm>
          <a:prstGeom prst="rect">
            <a:avLst/>
          </a:prstGeom>
          <a:solidFill>
            <a:srgbClr val="2A74C6"/>
          </a:solidFill>
          <a:ln w="9525">
            <a:solidFill>
              <a:srgbClr val="2A74C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 algn="ctr" latinLnBrk="0">
              <a:spcBef>
                <a:spcPct val="50000"/>
              </a:spcBef>
            </a:pPr>
            <a:r>
              <a:rPr lang="ko-KR" altLang="en-US" sz="1300" b="1" dirty="0">
                <a:solidFill>
                  <a:schemeClr val="bg1"/>
                </a:solidFill>
                <a:latin typeface="+mn-ea"/>
              </a:rPr>
              <a:t>커뮤니티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90545" y="4452366"/>
            <a:ext cx="1444625" cy="800100"/>
            <a:chOff x="190545" y="4430143"/>
            <a:chExt cx="1444625" cy="800100"/>
          </a:xfrm>
        </p:grpSpPr>
        <p:sp>
          <p:nvSpPr>
            <p:cNvPr id="126" name="Line 229"/>
            <p:cNvSpPr>
              <a:spLocks noChangeShapeType="1"/>
            </p:cNvSpPr>
            <p:nvPr/>
          </p:nvSpPr>
          <p:spPr bwMode="auto">
            <a:xfrm>
              <a:off x="950958" y="4828605"/>
              <a:ext cx="684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grpSp>
          <p:nvGrpSpPr>
            <p:cNvPr id="129" name="Group 232"/>
            <p:cNvGrpSpPr>
              <a:grpSpLocks/>
            </p:cNvGrpSpPr>
            <p:nvPr/>
          </p:nvGrpSpPr>
          <p:grpSpPr bwMode="auto">
            <a:xfrm>
              <a:off x="190545" y="4430143"/>
              <a:ext cx="774700" cy="800100"/>
              <a:chOff x="200" y="1049"/>
              <a:chExt cx="488" cy="494"/>
            </a:xfrm>
          </p:grpSpPr>
          <p:pic>
            <p:nvPicPr>
              <p:cNvPr id="130" name="Picture 233" descr="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" y="1049"/>
                <a:ext cx="488" cy="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1" name="Rectangle 234"/>
              <p:cNvSpPr>
                <a:spLocks noChangeArrowheads="1"/>
              </p:cNvSpPr>
              <p:nvPr/>
            </p:nvSpPr>
            <p:spPr bwMode="auto">
              <a:xfrm>
                <a:off x="224" y="1249"/>
                <a:ext cx="438" cy="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99CCFF"/>
                        </a:gs>
                        <a:gs pos="50000">
                          <a:srgbClr val="99CCFF">
                            <a:gamma/>
                            <a:tint val="0"/>
                            <a:invGamma/>
                          </a:srgbClr>
                        </a:gs>
                        <a:gs pos="100000">
                          <a:srgbClr val="99CC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latinLnBrk="0"/>
                <a:r>
                  <a:rPr lang="ko-KR" altLang="en-US" sz="1000" b="1" dirty="0" smtClean="0">
                    <a:latin typeface="+mn-ea"/>
                  </a:rPr>
                  <a:t>평가위원</a:t>
                </a:r>
                <a:endParaRPr lang="ko-KR" altLang="en-US" sz="1000" b="1" dirty="0">
                  <a:latin typeface="+mn-ea"/>
                </a:endParaRPr>
              </a:p>
            </p:txBody>
          </p:sp>
        </p:grpSp>
        <p:sp>
          <p:nvSpPr>
            <p:cNvPr id="135" name="Text Box 238"/>
            <p:cNvSpPr txBox="1">
              <a:spLocks noChangeArrowheads="1"/>
            </p:cNvSpPr>
            <p:nvPr/>
          </p:nvSpPr>
          <p:spPr bwMode="auto">
            <a:xfrm>
              <a:off x="1126896" y="4892820"/>
              <a:ext cx="384721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/>
            <a:p>
              <a:pPr algn="ctr">
                <a:buFont typeface="Times New Roman" panose="02020603050405020304" pitchFamily="18" charset="0"/>
                <a:buNone/>
              </a:pPr>
              <a:r>
                <a:rPr lang="ko-KR" altLang="en-US" sz="800" b="1" dirty="0" smtClean="0">
                  <a:latin typeface="+mn-ea"/>
                </a:rPr>
                <a:t>진도점검</a:t>
              </a:r>
              <a:endParaRPr lang="en-US" altLang="ko-KR" sz="800" b="1" dirty="0" smtClean="0">
                <a:latin typeface="+mn-ea"/>
              </a:endParaRPr>
            </a:p>
            <a:p>
              <a:pPr algn="ctr">
                <a:buFont typeface="Times New Roman" panose="02020603050405020304" pitchFamily="18" charset="0"/>
                <a:buNone/>
              </a:pPr>
              <a:r>
                <a:rPr lang="ko-KR" altLang="en-US" sz="800" b="1" dirty="0" smtClean="0">
                  <a:latin typeface="+mn-ea"/>
                </a:rPr>
                <a:t>평가관리</a:t>
              </a:r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90545" y="1437702"/>
            <a:ext cx="1444625" cy="800100"/>
            <a:chOff x="190545" y="1437702"/>
            <a:chExt cx="1444625" cy="800100"/>
          </a:xfrm>
        </p:grpSpPr>
        <p:sp>
          <p:nvSpPr>
            <p:cNvPr id="121" name="Line 224"/>
            <p:cNvSpPr>
              <a:spLocks noChangeShapeType="1"/>
            </p:cNvSpPr>
            <p:nvPr/>
          </p:nvSpPr>
          <p:spPr bwMode="auto">
            <a:xfrm>
              <a:off x="950958" y="1837752"/>
              <a:ext cx="684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grpSp>
          <p:nvGrpSpPr>
            <p:cNvPr id="122" name="Group 225"/>
            <p:cNvGrpSpPr>
              <a:grpSpLocks/>
            </p:cNvGrpSpPr>
            <p:nvPr/>
          </p:nvGrpSpPr>
          <p:grpSpPr bwMode="auto">
            <a:xfrm>
              <a:off x="190545" y="1437702"/>
              <a:ext cx="774700" cy="800100"/>
              <a:chOff x="200" y="1049"/>
              <a:chExt cx="488" cy="494"/>
            </a:xfrm>
          </p:grpSpPr>
          <p:pic>
            <p:nvPicPr>
              <p:cNvPr id="123" name="Picture 226" descr="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" y="1049"/>
                <a:ext cx="488" cy="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4" name="Rectangle 227"/>
              <p:cNvSpPr>
                <a:spLocks noChangeArrowheads="1"/>
              </p:cNvSpPr>
              <p:nvPr/>
            </p:nvSpPr>
            <p:spPr bwMode="auto">
              <a:xfrm>
                <a:off x="224" y="1247"/>
                <a:ext cx="438" cy="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99CCFF"/>
                        </a:gs>
                        <a:gs pos="50000">
                          <a:srgbClr val="99CCFF">
                            <a:gamma/>
                            <a:tint val="0"/>
                            <a:invGamma/>
                          </a:srgbClr>
                        </a:gs>
                        <a:gs pos="100000">
                          <a:srgbClr val="99CC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latinLnBrk="0"/>
                <a:r>
                  <a:rPr lang="ko-KR" altLang="en-US" sz="1000" b="1" dirty="0">
                    <a:latin typeface="+mn-ea"/>
                  </a:rPr>
                  <a:t>기업</a:t>
                </a:r>
                <a:r>
                  <a:rPr lang="en-US" altLang="ko-KR" sz="1000" b="1" dirty="0">
                    <a:latin typeface="+mn-ea"/>
                  </a:rPr>
                  <a:t>/</a:t>
                </a:r>
                <a:r>
                  <a:rPr lang="ko-KR" altLang="en-US" sz="1000" b="1" dirty="0">
                    <a:latin typeface="+mn-ea"/>
                  </a:rPr>
                  <a:t>기관</a:t>
                </a:r>
              </a:p>
            </p:txBody>
          </p:sp>
        </p:grpSp>
        <p:sp>
          <p:nvSpPr>
            <p:cNvPr id="136" name="Text Box 239"/>
            <p:cNvSpPr txBox="1">
              <a:spLocks noChangeArrowheads="1"/>
            </p:cNvSpPr>
            <p:nvPr/>
          </p:nvSpPr>
          <p:spPr bwMode="auto">
            <a:xfrm>
              <a:off x="1126897" y="1906729"/>
              <a:ext cx="384721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/>
            <a:p>
              <a:pPr algn="ctr">
                <a:buFont typeface="Times New Roman" panose="02020603050405020304" pitchFamily="18" charset="0"/>
                <a:buNone/>
              </a:pPr>
              <a:r>
                <a:rPr lang="ko-KR" altLang="en-US" sz="800" b="1" dirty="0">
                  <a:latin typeface="+mn-ea"/>
                </a:rPr>
                <a:t>사업신청</a:t>
              </a:r>
            </a:p>
            <a:p>
              <a:pPr algn="ctr">
                <a:buFont typeface="Times New Roman" panose="02020603050405020304" pitchFamily="18" charset="0"/>
                <a:buNone/>
              </a:pPr>
              <a:r>
                <a:rPr lang="ko-KR" altLang="en-US" sz="800" b="1" dirty="0">
                  <a:latin typeface="+mn-ea"/>
                </a:rPr>
                <a:t>커뮤니티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90545" y="5457252"/>
            <a:ext cx="1444625" cy="874435"/>
            <a:chOff x="190545" y="5457252"/>
            <a:chExt cx="1444625" cy="874435"/>
          </a:xfrm>
        </p:grpSpPr>
        <p:grpSp>
          <p:nvGrpSpPr>
            <p:cNvPr id="118" name="Group 221"/>
            <p:cNvGrpSpPr>
              <a:grpSpLocks/>
            </p:cNvGrpSpPr>
            <p:nvPr/>
          </p:nvGrpSpPr>
          <p:grpSpPr bwMode="auto">
            <a:xfrm>
              <a:off x="190545" y="5457252"/>
              <a:ext cx="774700" cy="800100"/>
              <a:chOff x="200" y="1049"/>
              <a:chExt cx="488" cy="494"/>
            </a:xfrm>
          </p:grpSpPr>
          <p:pic>
            <p:nvPicPr>
              <p:cNvPr id="119" name="Picture 222" descr="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" y="1049"/>
                <a:ext cx="488" cy="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0" name="Rectangle 223"/>
              <p:cNvSpPr>
                <a:spLocks noChangeArrowheads="1"/>
              </p:cNvSpPr>
              <p:nvPr/>
            </p:nvSpPr>
            <p:spPr bwMode="auto">
              <a:xfrm>
                <a:off x="224" y="1249"/>
                <a:ext cx="438" cy="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99CCFF"/>
                        </a:gs>
                        <a:gs pos="50000">
                          <a:srgbClr val="99CCFF">
                            <a:gamma/>
                            <a:tint val="0"/>
                            <a:invGamma/>
                          </a:srgbClr>
                        </a:gs>
                        <a:gs pos="100000">
                          <a:srgbClr val="99CC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latinLnBrk="0"/>
                <a:r>
                  <a:rPr lang="ko-KR" altLang="en-US" sz="1000" b="1" dirty="0" err="1" smtClean="0">
                    <a:latin typeface="+mn-ea"/>
                  </a:rPr>
                  <a:t>문체부</a:t>
                </a:r>
                <a:endParaRPr lang="ko-KR" altLang="en-US" sz="1000" b="1" dirty="0">
                  <a:latin typeface="+mn-ea"/>
                </a:endParaRPr>
              </a:p>
            </p:txBody>
          </p:sp>
        </p:grpSp>
        <p:sp>
          <p:nvSpPr>
            <p:cNvPr id="128" name="Line 231"/>
            <p:cNvSpPr>
              <a:spLocks noChangeShapeType="1"/>
            </p:cNvSpPr>
            <p:nvPr/>
          </p:nvSpPr>
          <p:spPr bwMode="auto">
            <a:xfrm>
              <a:off x="950958" y="5857302"/>
              <a:ext cx="684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39" name="Text Box 242"/>
            <p:cNvSpPr txBox="1">
              <a:spLocks noChangeArrowheads="1"/>
            </p:cNvSpPr>
            <p:nvPr/>
          </p:nvSpPr>
          <p:spPr bwMode="auto">
            <a:xfrm>
              <a:off x="1128484" y="5962355"/>
              <a:ext cx="38472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/>
            <a:p>
              <a:pPr algn="ctr">
                <a:buFont typeface="Times New Roman" panose="02020603050405020304" pitchFamily="18" charset="0"/>
                <a:buNone/>
              </a:pPr>
              <a:r>
                <a:rPr lang="ko-KR" altLang="en-US" sz="800" b="1">
                  <a:latin typeface="+mn-ea"/>
                </a:rPr>
                <a:t>예산배정</a:t>
              </a:r>
            </a:p>
            <a:p>
              <a:pPr algn="ctr">
                <a:buFont typeface="Times New Roman" panose="02020603050405020304" pitchFamily="18" charset="0"/>
                <a:buNone/>
              </a:pPr>
              <a:r>
                <a:rPr lang="ko-KR" altLang="en-US" sz="800" b="1">
                  <a:latin typeface="+mn-ea"/>
                </a:rPr>
                <a:t>실적관리</a:t>
              </a:r>
            </a:p>
            <a:p>
              <a:pPr algn="ctr">
                <a:buFont typeface="Times New Roman" panose="02020603050405020304" pitchFamily="18" charset="0"/>
                <a:buNone/>
              </a:pPr>
              <a:r>
                <a:rPr lang="ko-KR" altLang="en-US" sz="800" b="1">
                  <a:latin typeface="+mn-ea"/>
                </a:rPr>
                <a:t>통계관리</a:t>
              </a:r>
            </a:p>
          </p:txBody>
        </p:sp>
      </p:grpSp>
      <p:grpSp>
        <p:nvGrpSpPr>
          <p:cNvPr id="340" name="Group 424"/>
          <p:cNvGrpSpPr>
            <a:grpSpLocks/>
          </p:cNvGrpSpPr>
          <p:nvPr/>
        </p:nvGrpSpPr>
        <p:grpSpPr bwMode="auto">
          <a:xfrm>
            <a:off x="1590720" y="1017014"/>
            <a:ext cx="5688013" cy="403225"/>
            <a:chOff x="130" y="1062"/>
            <a:chExt cx="2019" cy="252"/>
          </a:xfrm>
        </p:grpSpPr>
        <p:grpSp>
          <p:nvGrpSpPr>
            <p:cNvPr id="341" name="Group 425"/>
            <p:cNvGrpSpPr>
              <a:grpSpLocks/>
            </p:cNvGrpSpPr>
            <p:nvPr/>
          </p:nvGrpSpPr>
          <p:grpSpPr bwMode="auto">
            <a:xfrm>
              <a:off x="130" y="1062"/>
              <a:ext cx="2019" cy="252"/>
              <a:chOff x="130" y="1062"/>
              <a:chExt cx="2019" cy="252"/>
            </a:xfrm>
          </p:grpSpPr>
          <p:pic>
            <p:nvPicPr>
              <p:cNvPr id="343" name="Picture 426" descr="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50"/>
              <a:stretch>
                <a:fillRect/>
              </a:stretch>
            </p:blipFill>
            <p:spPr bwMode="auto">
              <a:xfrm>
                <a:off x="1520" y="1062"/>
                <a:ext cx="629" cy="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4" name="Picture 427" descr="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729"/>
              <a:stretch>
                <a:fillRect/>
              </a:stretch>
            </p:blipFill>
            <p:spPr bwMode="auto">
              <a:xfrm>
                <a:off x="130" y="1062"/>
                <a:ext cx="806" cy="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5" name="Picture 428" descr="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50" r="3783"/>
              <a:stretch>
                <a:fillRect/>
              </a:stretch>
            </p:blipFill>
            <p:spPr bwMode="auto">
              <a:xfrm>
                <a:off x="933" y="1062"/>
                <a:ext cx="597" cy="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42" name="Rectangle 429"/>
            <p:cNvSpPr>
              <a:spLocks noChangeArrowheads="1"/>
            </p:cNvSpPr>
            <p:nvPr/>
          </p:nvSpPr>
          <p:spPr bwMode="auto">
            <a:xfrm>
              <a:off x="135" y="1081"/>
              <a:ext cx="2000" cy="21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ACCBE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r>
                <a:rPr lang="ko-KR" altLang="en-US" sz="1500" b="1" dirty="0" smtClean="0">
                  <a:solidFill>
                    <a:schemeClr val="bg1"/>
                  </a:solidFill>
                  <a:latin typeface="+mn-ea"/>
                </a:rPr>
                <a:t>저작권기술 사업 통합정보관리시스템</a:t>
              </a:r>
              <a:endParaRPr lang="ko-KR" altLang="en-US" sz="15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47" name="AutoShape 163"/>
          <p:cNvSpPr>
            <a:spLocks noChangeArrowheads="1"/>
          </p:cNvSpPr>
          <p:nvPr/>
        </p:nvSpPr>
        <p:spPr bwMode="auto">
          <a:xfrm>
            <a:off x="1809795" y="2878238"/>
            <a:ext cx="1525588" cy="266700"/>
          </a:xfrm>
          <a:prstGeom prst="roundRect">
            <a:avLst>
              <a:gd name="adj" fmla="val 16667"/>
            </a:avLst>
          </a:prstGeom>
          <a:solidFill>
            <a:srgbClr val="ECF5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latinLnBrk="0"/>
            <a:r>
              <a:rPr lang="ko-KR" altLang="en-US" sz="1200" b="1" dirty="0" smtClean="0">
                <a:latin typeface="+mn-ea"/>
              </a:rPr>
              <a:t>통계정보</a:t>
            </a:r>
            <a:endParaRPr kumimoji="0" lang="ko-KR" altLang="en-US" sz="1200" b="1" dirty="0">
              <a:latin typeface="+mn-ea"/>
            </a:endParaRPr>
          </a:p>
        </p:txBody>
      </p:sp>
      <p:sp>
        <p:nvSpPr>
          <p:cNvPr id="348" name="AutoShape 302"/>
          <p:cNvSpPr>
            <a:spLocks noChangeArrowheads="1"/>
          </p:cNvSpPr>
          <p:nvPr/>
        </p:nvSpPr>
        <p:spPr bwMode="auto">
          <a:xfrm rot="5400000">
            <a:off x="4853926" y="3603915"/>
            <a:ext cx="5410200" cy="166688"/>
          </a:xfrm>
          <a:prstGeom prst="roundRect">
            <a:avLst>
              <a:gd name="adj" fmla="val 50000"/>
            </a:avLst>
          </a:prstGeom>
          <a:solidFill>
            <a:srgbClr val="2C7B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b="1"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378286" y="2955665"/>
            <a:ext cx="374650" cy="320675"/>
            <a:chOff x="7353445" y="1436184"/>
            <a:chExt cx="374650" cy="320675"/>
          </a:xfrm>
        </p:grpSpPr>
        <p:sp>
          <p:nvSpPr>
            <p:cNvPr id="350" name="Freeform 304"/>
            <p:cNvSpPr>
              <a:spLocks/>
            </p:cNvSpPr>
            <p:nvPr/>
          </p:nvSpPr>
          <p:spPr bwMode="auto">
            <a:xfrm rot="5932570">
              <a:off x="7468539" y="1336965"/>
              <a:ext cx="160338" cy="358775"/>
            </a:xfrm>
            <a:custGeom>
              <a:avLst/>
              <a:gdLst>
                <a:gd name="T0" fmla="*/ 556 w 640"/>
                <a:gd name="T1" fmla="*/ 2 h 816"/>
                <a:gd name="T2" fmla="*/ 137 w 640"/>
                <a:gd name="T3" fmla="*/ 257 h 816"/>
                <a:gd name="T4" fmla="*/ 300 w 640"/>
                <a:gd name="T5" fmla="*/ 720 h 816"/>
                <a:gd name="T6" fmla="*/ 240 w 640"/>
                <a:gd name="T7" fmla="*/ 816 h 816"/>
                <a:gd name="T8" fmla="*/ 640 w 640"/>
                <a:gd name="T9" fmla="*/ 750 h 816"/>
                <a:gd name="T10" fmla="*/ 527 w 640"/>
                <a:gd name="T11" fmla="*/ 387 h 816"/>
                <a:gd name="T12" fmla="*/ 466 w 640"/>
                <a:gd name="T13" fmla="*/ 486 h 816"/>
                <a:gd name="T14" fmla="*/ 556 w 640"/>
                <a:gd name="T15" fmla="*/ 2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0" h="816">
                  <a:moveTo>
                    <a:pt x="556" y="2"/>
                  </a:moveTo>
                  <a:cubicBezTo>
                    <a:pt x="563" y="4"/>
                    <a:pt x="274" y="6"/>
                    <a:pt x="137" y="257"/>
                  </a:cubicBezTo>
                  <a:cubicBezTo>
                    <a:pt x="0" y="508"/>
                    <a:pt x="306" y="720"/>
                    <a:pt x="300" y="720"/>
                  </a:cubicBezTo>
                  <a:cubicBezTo>
                    <a:pt x="304" y="725"/>
                    <a:pt x="246" y="780"/>
                    <a:pt x="240" y="816"/>
                  </a:cubicBezTo>
                  <a:cubicBezTo>
                    <a:pt x="444" y="786"/>
                    <a:pt x="632" y="757"/>
                    <a:pt x="640" y="750"/>
                  </a:cubicBezTo>
                  <a:cubicBezTo>
                    <a:pt x="538" y="606"/>
                    <a:pt x="527" y="387"/>
                    <a:pt x="527" y="387"/>
                  </a:cubicBezTo>
                  <a:cubicBezTo>
                    <a:pt x="522" y="388"/>
                    <a:pt x="478" y="510"/>
                    <a:pt x="466" y="486"/>
                  </a:cubicBezTo>
                  <a:cubicBezTo>
                    <a:pt x="28" y="92"/>
                    <a:pt x="557" y="0"/>
                    <a:pt x="556" y="2"/>
                  </a:cubicBezTo>
                  <a:close/>
                </a:path>
              </a:pathLst>
            </a:custGeom>
            <a:solidFill>
              <a:srgbClr val="599B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>
                <a:latin typeface="+mn-ea"/>
              </a:endParaRPr>
            </a:p>
          </p:txBody>
        </p:sp>
        <p:sp>
          <p:nvSpPr>
            <p:cNvPr id="351" name="Freeform 305"/>
            <p:cNvSpPr>
              <a:spLocks/>
            </p:cNvSpPr>
            <p:nvPr/>
          </p:nvSpPr>
          <p:spPr bwMode="auto">
            <a:xfrm rot="5932570" flipH="1" flipV="1">
              <a:off x="7453458" y="1498096"/>
              <a:ext cx="158750" cy="358775"/>
            </a:xfrm>
            <a:custGeom>
              <a:avLst/>
              <a:gdLst>
                <a:gd name="T0" fmla="*/ 556 w 640"/>
                <a:gd name="T1" fmla="*/ 2 h 816"/>
                <a:gd name="T2" fmla="*/ 137 w 640"/>
                <a:gd name="T3" fmla="*/ 257 h 816"/>
                <a:gd name="T4" fmla="*/ 300 w 640"/>
                <a:gd name="T5" fmla="*/ 720 h 816"/>
                <a:gd name="T6" fmla="*/ 240 w 640"/>
                <a:gd name="T7" fmla="*/ 816 h 816"/>
                <a:gd name="T8" fmla="*/ 640 w 640"/>
                <a:gd name="T9" fmla="*/ 750 h 816"/>
                <a:gd name="T10" fmla="*/ 527 w 640"/>
                <a:gd name="T11" fmla="*/ 387 h 816"/>
                <a:gd name="T12" fmla="*/ 466 w 640"/>
                <a:gd name="T13" fmla="*/ 486 h 816"/>
                <a:gd name="T14" fmla="*/ 556 w 640"/>
                <a:gd name="T15" fmla="*/ 2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0" h="816">
                  <a:moveTo>
                    <a:pt x="556" y="2"/>
                  </a:moveTo>
                  <a:cubicBezTo>
                    <a:pt x="563" y="4"/>
                    <a:pt x="274" y="6"/>
                    <a:pt x="137" y="257"/>
                  </a:cubicBezTo>
                  <a:cubicBezTo>
                    <a:pt x="0" y="508"/>
                    <a:pt x="306" y="720"/>
                    <a:pt x="300" y="720"/>
                  </a:cubicBezTo>
                  <a:cubicBezTo>
                    <a:pt x="304" y="725"/>
                    <a:pt x="246" y="780"/>
                    <a:pt x="240" y="816"/>
                  </a:cubicBezTo>
                  <a:cubicBezTo>
                    <a:pt x="444" y="786"/>
                    <a:pt x="632" y="757"/>
                    <a:pt x="640" y="750"/>
                  </a:cubicBezTo>
                  <a:cubicBezTo>
                    <a:pt x="538" y="606"/>
                    <a:pt x="527" y="387"/>
                    <a:pt x="527" y="387"/>
                  </a:cubicBezTo>
                  <a:cubicBezTo>
                    <a:pt x="522" y="388"/>
                    <a:pt x="478" y="510"/>
                    <a:pt x="466" y="486"/>
                  </a:cubicBezTo>
                  <a:cubicBezTo>
                    <a:pt x="28" y="92"/>
                    <a:pt x="557" y="0"/>
                    <a:pt x="556" y="2"/>
                  </a:cubicBezTo>
                  <a:close/>
                </a:path>
              </a:pathLst>
            </a:custGeom>
            <a:solidFill>
              <a:srgbClr val="599B3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>
                <a:latin typeface="+mn-ea"/>
              </a:endParaRPr>
            </a:p>
          </p:txBody>
        </p:sp>
      </p:grpSp>
      <p:sp>
        <p:nvSpPr>
          <p:cNvPr id="354" name="AutoShape 423"/>
          <p:cNvSpPr>
            <a:spLocks noChangeArrowheads="1"/>
          </p:cNvSpPr>
          <p:nvPr/>
        </p:nvSpPr>
        <p:spPr bwMode="auto">
          <a:xfrm>
            <a:off x="7499956" y="2910902"/>
            <a:ext cx="153988" cy="219006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BCE2CF"/>
                    </a:gs>
                    <a:gs pos="50000">
                      <a:srgbClr val="BCE2CF">
                        <a:gamma/>
                        <a:tint val="0"/>
                        <a:invGamma/>
                      </a:srgbClr>
                    </a:gs>
                    <a:gs pos="100000">
                      <a:srgbClr val="BCE2CF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2"/>
                </a:solidFill>
                <a:round/>
                <a:headEnd type="none" w="sm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9514" tIns="49757" rIns="99514" bIns="49757" anchor="ctr"/>
          <a:lstStyle>
            <a:lvl1pPr algn="l" defTabSz="9953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96888" algn="l" defTabSz="9953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995363" algn="l" defTabSz="9953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492250" algn="l" defTabSz="9953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990725" algn="l" defTabSz="9953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47925" defTabSz="9953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5125" defTabSz="9953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62325" defTabSz="9953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19525" defTabSz="99536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0">
              <a:lnSpc>
                <a:spcPct val="120000"/>
              </a:lnSpc>
            </a:pPr>
            <a:r>
              <a:rPr lang="en-US" altLang="ko-KR" sz="1300" b="1" dirty="0" smtClean="0">
                <a:solidFill>
                  <a:schemeClr val="bg1"/>
                </a:solidFill>
                <a:latin typeface="+mn-ea"/>
                <a:ea typeface="+mn-ea"/>
              </a:rPr>
              <a:t>Excel file download</a:t>
            </a:r>
            <a:endParaRPr lang="en-US" altLang="ko-KR" sz="13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355" name="Group 259"/>
          <p:cNvGrpSpPr>
            <a:grpSpLocks/>
          </p:cNvGrpSpPr>
          <p:nvPr/>
        </p:nvGrpSpPr>
        <p:grpSpPr bwMode="auto">
          <a:xfrm>
            <a:off x="7958976" y="2745802"/>
            <a:ext cx="695325" cy="717550"/>
            <a:chOff x="200" y="1049"/>
            <a:chExt cx="488" cy="494"/>
          </a:xfrm>
        </p:grpSpPr>
        <p:pic>
          <p:nvPicPr>
            <p:cNvPr id="356" name="Picture 260" descr="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" y="1049"/>
              <a:ext cx="488" cy="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7" name="Rectangle 261"/>
            <p:cNvSpPr>
              <a:spLocks noChangeArrowheads="1"/>
            </p:cNvSpPr>
            <p:nvPr/>
          </p:nvSpPr>
          <p:spPr bwMode="auto">
            <a:xfrm>
              <a:off x="225" y="1232"/>
              <a:ext cx="437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99CCFF"/>
                      </a:gs>
                      <a:gs pos="50000">
                        <a:srgbClr val="99CCFF">
                          <a:gamma/>
                          <a:tint val="0"/>
                          <a:invGamma/>
                        </a:srgbClr>
                      </a:gs>
                      <a:gs pos="100000">
                        <a:srgbClr val="99CCFF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latinLnBrk="0"/>
              <a:r>
                <a:rPr lang="ko-KR" altLang="en-US" sz="1200" b="1" dirty="0">
                  <a:latin typeface="+mn-ea"/>
                </a:rPr>
                <a:t>과학기술</a:t>
              </a:r>
            </a:p>
          </p:txBody>
        </p:sp>
      </p:grpSp>
      <p:pic>
        <p:nvPicPr>
          <p:cNvPr id="358" name="Picture 28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794" y="3463352"/>
            <a:ext cx="1012825" cy="124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9" name="Text Box 285"/>
          <p:cNvSpPr txBox="1">
            <a:spLocks noChangeArrowheads="1"/>
          </p:cNvSpPr>
          <p:nvPr/>
        </p:nvSpPr>
        <p:spPr bwMode="auto">
          <a:xfrm>
            <a:off x="7824007" y="4084956"/>
            <a:ext cx="101719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latinLnBrk="0">
              <a:lnSpc>
                <a:spcPct val="110000"/>
              </a:lnSpc>
            </a:pPr>
            <a:r>
              <a:rPr lang="en-US" altLang="ko-KR" sz="1000" b="1" dirty="0" smtClean="0">
                <a:latin typeface="+mn-ea"/>
              </a:rPr>
              <a:t>NTIS</a:t>
            </a:r>
            <a:endParaRPr lang="en-US" altLang="ko-KR" sz="1000" b="1" dirty="0">
              <a:latin typeface="+mn-ea"/>
            </a:endParaRPr>
          </a:p>
          <a:p>
            <a:pPr algn="ctr" latinLnBrk="0">
              <a:lnSpc>
                <a:spcPct val="110000"/>
              </a:lnSpc>
            </a:pPr>
            <a:r>
              <a:rPr lang="ko-KR" altLang="en-US" sz="1000" b="1" dirty="0" smtClean="0">
                <a:latin typeface="+mn-ea"/>
              </a:rPr>
              <a:t>성과정보 업로드</a:t>
            </a:r>
            <a:endParaRPr lang="en-US" altLang="ko-KR" sz="1000" b="1" dirty="0">
              <a:latin typeface="+mn-ea"/>
            </a:endParaRPr>
          </a:p>
        </p:txBody>
      </p:sp>
      <p:cxnSp>
        <p:nvCxnSpPr>
          <p:cNvPr id="15" name="직선 화살표 연결선 14"/>
          <p:cNvCxnSpPr>
            <a:stCxn id="57" idx="2"/>
            <a:endCxn id="66" idx="0"/>
          </p:cNvCxnSpPr>
          <p:nvPr/>
        </p:nvCxnSpPr>
        <p:spPr>
          <a:xfrm>
            <a:off x="6330202" y="2188589"/>
            <a:ext cx="0" cy="290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모서리가 둥근 직사각형 15"/>
          <p:cNvSpPr/>
          <p:nvPr/>
        </p:nvSpPr>
        <p:spPr>
          <a:xfrm>
            <a:off x="3522807" y="2886182"/>
            <a:ext cx="3556100" cy="2444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지원정책의사결정 및 성과분석정보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>
            <a:endCxn id="16" idx="1"/>
          </p:cNvCxnSpPr>
          <p:nvPr/>
        </p:nvCxnSpPr>
        <p:spPr>
          <a:xfrm flipV="1">
            <a:off x="3335383" y="3008420"/>
            <a:ext cx="187424" cy="31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64" name="그룹 363"/>
          <p:cNvGrpSpPr/>
          <p:nvPr/>
        </p:nvGrpSpPr>
        <p:grpSpPr>
          <a:xfrm rot="16200000">
            <a:off x="4221484" y="3163189"/>
            <a:ext cx="374650" cy="320675"/>
            <a:chOff x="7353445" y="1436184"/>
            <a:chExt cx="374650" cy="320675"/>
          </a:xfrm>
          <a:solidFill>
            <a:srgbClr val="FF0000"/>
          </a:solidFill>
        </p:grpSpPr>
        <p:sp>
          <p:nvSpPr>
            <p:cNvPr id="365" name="Freeform 304"/>
            <p:cNvSpPr>
              <a:spLocks/>
            </p:cNvSpPr>
            <p:nvPr/>
          </p:nvSpPr>
          <p:spPr bwMode="auto">
            <a:xfrm rot="5932570">
              <a:off x="7468539" y="1336965"/>
              <a:ext cx="160338" cy="358775"/>
            </a:xfrm>
            <a:custGeom>
              <a:avLst/>
              <a:gdLst>
                <a:gd name="T0" fmla="*/ 556 w 640"/>
                <a:gd name="T1" fmla="*/ 2 h 816"/>
                <a:gd name="T2" fmla="*/ 137 w 640"/>
                <a:gd name="T3" fmla="*/ 257 h 816"/>
                <a:gd name="T4" fmla="*/ 300 w 640"/>
                <a:gd name="T5" fmla="*/ 720 h 816"/>
                <a:gd name="T6" fmla="*/ 240 w 640"/>
                <a:gd name="T7" fmla="*/ 816 h 816"/>
                <a:gd name="T8" fmla="*/ 640 w 640"/>
                <a:gd name="T9" fmla="*/ 750 h 816"/>
                <a:gd name="T10" fmla="*/ 527 w 640"/>
                <a:gd name="T11" fmla="*/ 387 h 816"/>
                <a:gd name="T12" fmla="*/ 466 w 640"/>
                <a:gd name="T13" fmla="*/ 486 h 816"/>
                <a:gd name="T14" fmla="*/ 556 w 640"/>
                <a:gd name="T15" fmla="*/ 2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0" h="816">
                  <a:moveTo>
                    <a:pt x="556" y="2"/>
                  </a:moveTo>
                  <a:cubicBezTo>
                    <a:pt x="563" y="4"/>
                    <a:pt x="274" y="6"/>
                    <a:pt x="137" y="257"/>
                  </a:cubicBezTo>
                  <a:cubicBezTo>
                    <a:pt x="0" y="508"/>
                    <a:pt x="306" y="720"/>
                    <a:pt x="300" y="720"/>
                  </a:cubicBezTo>
                  <a:cubicBezTo>
                    <a:pt x="304" y="725"/>
                    <a:pt x="246" y="780"/>
                    <a:pt x="240" y="816"/>
                  </a:cubicBezTo>
                  <a:cubicBezTo>
                    <a:pt x="444" y="786"/>
                    <a:pt x="632" y="757"/>
                    <a:pt x="640" y="750"/>
                  </a:cubicBezTo>
                  <a:cubicBezTo>
                    <a:pt x="538" y="606"/>
                    <a:pt x="527" y="387"/>
                    <a:pt x="527" y="387"/>
                  </a:cubicBezTo>
                  <a:cubicBezTo>
                    <a:pt x="522" y="388"/>
                    <a:pt x="478" y="510"/>
                    <a:pt x="466" y="486"/>
                  </a:cubicBezTo>
                  <a:cubicBezTo>
                    <a:pt x="28" y="92"/>
                    <a:pt x="557" y="0"/>
                    <a:pt x="556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>
                <a:latin typeface="+mn-ea"/>
              </a:endParaRPr>
            </a:p>
          </p:txBody>
        </p:sp>
        <p:sp>
          <p:nvSpPr>
            <p:cNvPr id="366" name="Freeform 305"/>
            <p:cNvSpPr>
              <a:spLocks/>
            </p:cNvSpPr>
            <p:nvPr/>
          </p:nvSpPr>
          <p:spPr bwMode="auto">
            <a:xfrm rot="5932570" flipH="1" flipV="1">
              <a:off x="7453458" y="1498096"/>
              <a:ext cx="158750" cy="358775"/>
            </a:xfrm>
            <a:custGeom>
              <a:avLst/>
              <a:gdLst>
                <a:gd name="T0" fmla="*/ 556 w 640"/>
                <a:gd name="T1" fmla="*/ 2 h 816"/>
                <a:gd name="T2" fmla="*/ 137 w 640"/>
                <a:gd name="T3" fmla="*/ 257 h 816"/>
                <a:gd name="T4" fmla="*/ 300 w 640"/>
                <a:gd name="T5" fmla="*/ 720 h 816"/>
                <a:gd name="T6" fmla="*/ 240 w 640"/>
                <a:gd name="T7" fmla="*/ 816 h 816"/>
                <a:gd name="T8" fmla="*/ 640 w 640"/>
                <a:gd name="T9" fmla="*/ 750 h 816"/>
                <a:gd name="T10" fmla="*/ 527 w 640"/>
                <a:gd name="T11" fmla="*/ 387 h 816"/>
                <a:gd name="T12" fmla="*/ 466 w 640"/>
                <a:gd name="T13" fmla="*/ 486 h 816"/>
                <a:gd name="T14" fmla="*/ 556 w 640"/>
                <a:gd name="T15" fmla="*/ 2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0" h="816">
                  <a:moveTo>
                    <a:pt x="556" y="2"/>
                  </a:moveTo>
                  <a:cubicBezTo>
                    <a:pt x="563" y="4"/>
                    <a:pt x="274" y="6"/>
                    <a:pt x="137" y="257"/>
                  </a:cubicBezTo>
                  <a:cubicBezTo>
                    <a:pt x="0" y="508"/>
                    <a:pt x="306" y="720"/>
                    <a:pt x="300" y="720"/>
                  </a:cubicBezTo>
                  <a:cubicBezTo>
                    <a:pt x="304" y="725"/>
                    <a:pt x="246" y="780"/>
                    <a:pt x="240" y="816"/>
                  </a:cubicBezTo>
                  <a:cubicBezTo>
                    <a:pt x="444" y="786"/>
                    <a:pt x="632" y="757"/>
                    <a:pt x="640" y="750"/>
                  </a:cubicBezTo>
                  <a:cubicBezTo>
                    <a:pt x="538" y="606"/>
                    <a:pt x="527" y="387"/>
                    <a:pt x="527" y="387"/>
                  </a:cubicBezTo>
                  <a:cubicBezTo>
                    <a:pt x="522" y="388"/>
                    <a:pt x="478" y="510"/>
                    <a:pt x="466" y="486"/>
                  </a:cubicBezTo>
                  <a:cubicBezTo>
                    <a:pt x="28" y="92"/>
                    <a:pt x="557" y="0"/>
                    <a:pt x="556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b="1">
                <a:latin typeface="+mn-ea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90545" y="2442590"/>
            <a:ext cx="1444625" cy="800100"/>
            <a:chOff x="190545" y="2340403"/>
            <a:chExt cx="1444625" cy="800100"/>
          </a:xfrm>
        </p:grpSpPr>
        <p:sp>
          <p:nvSpPr>
            <p:cNvPr id="367" name="Line 224"/>
            <p:cNvSpPr>
              <a:spLocks noChangeShapeType="1"/>
            </p:cNvSpPr>
            <p:nvPr/>
          </p:nvSpPr>
          <p:spPr bwMode="auto">
            <a:xfrm>
              <a:off x="950958" y="2740453"/>
              <a:ext cx="684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grpSp>
          <p:nvGrpSpPr>
            <p:cNvPr id="368" name="Group 225"/>
            <p:cNvGrpSpPr>
              <a:grpSpLocks/>
            </p:cNvGrpSpPr>
            <p:nvPr/>
          </p:nvGrpSpPr>
          <p:grpSpPr bwMode="auto">
            <a:xfrm>
              <a:off x="190545" y="2340403"/>
              <a:ext cx="774700" cy="800100"/>
              <a:chOff x="200" y="1049"/>
              <a:chExt cx="488" cy="494"/>
            </a:xfrm>
          </p:grpSpPr>
          <p:pic>
            <p:nvPicPr>
              <p:cNvPr id="369" name="Picture 226" descr="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" y="1049"/>
                <a:ext cx="488" cy="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0" name="Rectangle 227"/>
              <p:cNvSpPr>
                <a:spLocks noChangeArrowheads="1"/>
              </p:cNvSpPr>
              <p:nvPr/>
            </p:nvSpPr>
            <p:spPr bwMode="auto">
              <a:xfrm>
                <a:off x="224" y="1247"/>
                <a:ext cx="438" cy="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99CCFF"/>
                        </a:gs>
                        <a:gs pos="50000">
                          <a:srgbClr val="99CCFF">
                            <a:gamma/>
                            <a:tint val="0"/>
                            <a:invGamma/>
                          </a:srgbClr>
                        </a:gs>
                        <a:gs pos="100000">
                          <a:srgbClr val="99CC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latinLnBrk="0"/>
                <a:r>
                  <a:rPr lang="ko-KR" altLang="en-US" sz="1000" b="1" dirty="0" smtClean="0">
                    <a:latin typeface="+mn-ea"/>
                  </a:rPr>
                  <a:t>학교</a:t>
                </a:r>
                <a:r>
                  <a:rPr lang="en-US" altLang="ko-KR" sz="1000" b="1" dirty="0" smtClean="0">
                    <a:latin typeface="+mn-ea"/>
                  </a:rPr>
                  <a:t>/</a:t>
                </a:r>
                <a:r>
                  <a:rPr lang="ko-KR" altLang="en-US" sz="1000" b="1" dirty="0" smtClean="0">
                    <a:latin typeface="+mn-ea"/>
                  </a:rPr>
                  <a:t>연구소</a:t>
                </a:r>
                <a:endParaRPr lang="ko-KR" altLang="en-US" sz="1000" b="1" dirty="0">
                  <a:latin typeface="+mn-ea"/>
                </a:endParaRPr>
              </a:p>
            </p:txBody>
          </p:sp>
        </p:grpSp>
        <p:sp>
          <p:nvSpPr>
            <p:cNvPr id="371" name="Text Box 239"/>
            <p:cNvSpPr txBox="1">
              <a:spLocks noChangeArrowheads="1"/>
            </p:cNvSpPr>
            <p:nvPr/>
          </p:nvSpPr>
          <p:spPr bwMode="auto">
            <a:xfrm>
              <a:off x="1126897" y="2809430"/>
              <a:ext cx="384721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/>
            <a:p>
              <a:pPr algn="ctr">
                <a:buFont typeface="Times New Roman" panose="02020603050405020304" pitchFamily="18" charset="0"/>
                <a:buNone/>
              </a:pPr>
              <a:r>
                <a:rPr lang="ko-KR" altLang="en-US" sz="800" b="1">
                  <a:latin typeface="+mn-ea"/>
                </a:rPr>
                <a:t>사업신청</a:t>
              </a:r>
            </a:p>
            <a:p>
              <a:pPr algn="ctr">
                <a:buFont typeface="Times New Roman" panose="02020603050405020304" pitchFamily="18" charset="0"/>
                <a:buNone/>
              </a:pPr>
              <a:r>
                <a:rPr lang="ko-KR" altLang="en-US" sz="800" b="1">
                  <a:latin typeface="+mn-ea"/>
                </a:rPr>
                <a:t>커뮤니티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90545" y="3447478"/>
            <a:ext cx="1444625" cy="800100"/>
            <a:chOff x="190545" y="3323778"/>
            <a:chExt cx="1444625" cy="800100"/>
          </a:xfrm>
        </p:grpSpPr>
        <p:grpSp>
          <p:nvGrpSpPr>
            <p:cNvPr id="115" name="Group 218"/>
            <p:cNvGrpSpPr>
              <a:grpSpLocks/>
            </p:cNvGrpSpPr>
            <p:nvPr/>
          </p:nvGrpSpPr>
          <p:grpSpPr bwMode="auto">
            <a:xfrm>
              <a:off x="190545" y="3323778"/>
              <a:ext cx="774700" cy="800100"/>
              <a:chOff x="200" y="1049"/>
              <a:chExt cx="488" cy="494"/>
            </a:xfrm>
          </p:grpSpPr>
          <p:pic>
            <p:nvPicPr>
              <p:cNvPr id="116" name="Picture 219" descr="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" y="1049"/>
                <a:ext cx="488" cy="4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7" name="Rectangle 220"/>
              <p:cNvSpPr>
                <a:spLocks noChangeArrowheads="1"/>
              </p:cNvSpPr>
              <p:nvPr/>
            </p:nvSpPr>
            <p:spPr bwMode="auto">
              <a:xfrm>
                <a:off x="224" y="1247"/>
                <a:ext cx="438" cy="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99CCFF"/>
                        </a:gs>
                        <a:gs pos="50000">
                          <a:srgbClr val="99CCFF">
                            <a:gamma/>
                            <a:tint val="0"/>
                            <a:invGamma/>
                          </a:srgbClr>
                        </a:gs>
                        <a:gs pos="100000">
                          <a:srgbClr val="99CCFF"/>
                        </a:gs>
                      </a:gsLst>
                      <a:lin ang="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 latinLnBrk="0"/>
                <a:r>
                  <a:rPr lang="ko-KR" altLang="en-US" sz="1000" b="1" dirty="0">
                    <a:latin typeface="+mn-ea"/>
                  </a:rPr>
                  <a:t>전문기관</a:t>
                </a:r>
              </a:p>
            </p:txBody>
          </p:sp>
        </p:grpSp>
        <p:sp>
          <p:nvSpPr>
            <p:cNvPr id="125" name="Line 228"/>
            <p:cNvSpPr>
              <a:spLocks noChangeShapeType="1"/>
            </p:cNvSpPr>
            <p:nvPr/>
          </p:nvSpPr>
          <p:spPr bwMode="auto">
            <a:xfrm>
              <a:off x="950958" y="3723828"/>
              <a:ext cx="684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ko-KR" altLang="en-US" b="1">
                <a:latin typeface="+mn-ea"/>
              </a:endParaRPr>
            </a:p>
          </p:txBody>
        </p:sp>
        <p:sp>
          <p:nvSpPr>
            <p:cNvPr id="137" name="Text Box 240"/>
            <p:cNvSpPr txBox="1">
              <a:spLocks noChangeArrowheads="1"/>
            </p:cNvSpPr>
            <p:nvPr/>
          </p:nvSpPr>
          <p:spPr bwMode="auto">
            <a:xfrm>
              <a:off x="1107661" y="3792805"/>
              <a:ext cx="423193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>
              <a:spAutoFit/>
            </a:bodyPr>
            <a:lstStyle/>
            <a:p>
              <a:pPr algn="ctr">
                <a:buFont typeface="Times New Roman" panose="02020603050405020304" pitchFamily="18" charset="0"/>
                <a:buNone/>
              </a:pPr>
              <a:r>
                <a:rPr lang="ko-KR" altLang="en-US" sz="800" b="1">
                  <a:latin typeface="+mn-ea"/>
                </a:rPr>
                <a:t>접수</a:t>
              </a:r>
              <a:r>
                <a:rPr lang="en-US" altLang="ko-KR" sz="800" b="1">
                  <a:latin typeface="+mn-ea"/>
                </a:rPr>
                <a:t>/</a:t>
              </a:r>
              <a:r>
                <a:rPr lang="ko-KR" altLang="en-US" sz="800" b="1">
                  <a:latin typeface="+mn-ea"/>
                </a:rPr>
                <a:t>관리</a:t>
              </a:r>
            </a:p>
            <a:p>
              <a:pPr algn="ctr">
                <a:buFont typeface="Times New Roman" panose="02020603050405020304" pitchFamily="18" charset="0"/>
                <a:buNone/>
              </a:pPr>
              <a:r>
                <a:rPr lang="ko-KR" altLang="en-US" sz="800" b="1">
                  <a:latin typeface="+mn-ea"/>
                </a:rPr>
                <a:t>업무처리</a:t>
              </a:r>
            </a:p>
          </p:txBody>
        </p:sp>
      </p:grpSp>
      <p:sp>
        <p:nvSpPr>
          <p:cNvPr id="373" name="Rectangle 249"/>
          <p:cNvSpPr>
            <a:spLocks noChangeArrowheads="1"/>
          </p:cNvSpPr>
          <p:nvPr/>
        </p:nvSpPr>
        <p:spPr bwMode="auto">
          <a:xfrm>
            <a:off x="7708667" y="980108"/>
            <a:ext cx="1291719" cy="328612"/>
          </a:xfrm>
          <a:prstGeom prst="rect">
            <a:avLst/>
          </a:prstGeom>
          <a:solidFill>
            <a:srgbClr val="2A74C6"/>
          </a:solidFill>
          <a:ln w="9525">
            <a:solidFill>
              <a:srgbClr val="2A74C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 algn="ctr" latinLnBrk="0">
              <a:spcBef>
                <a:spcPct val="50000"/>
              </a:spcBef>
            </a:pPr>
            <a:r>
              <a:rPr lang="ko-KR" altLang="en-US" sz="1300" b="1" dirty="0">
                <a:solidFill>
                  <a:schemeClr val="bg1"/>
                </a:solidFill>
                <a:latin typeface="+mj-ea"/>
                <a:ea typeface="+mj-ea"/>
              </a:rPr>
              <a:t>외부연계</a:t>
            </a:r>
          </a:p>
        </p:txBody>
      </p:sp>
    </p:spTree>
    <p:extLst>
      <p:ext uri="{BB962C8B-B14F-4D97-AF65-F5344CB8AC3E}">
        <p14:creationId xmlns:p14="http://schemas.microsoft.com/office/powerpoint/2010/main" val="3158515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저작권기술 사업관리시스템 구축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저작권기술 사업관리 시스템 운영관리 </a:t>
            </a:r>
            <a:r>
              <a:rPr lang="en-US" altLang="ko-KR" dirty="0"/>
              <a:t>(SFR-011)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저작권기술 사업관리 시스템에 대한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시스템 운영 관리 기능 신규 개발</a:t>
            </a:r>
            <a:endParaRPr lang="ko-KR" altLang="en-US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/>
          </p:nvPr>
        </p:nvGraphicFramePr>
        <p:xfrm>
          <a:off x="896216" y="2131162"/>
          <a:ext cx="5778211" cy="4251254"/>
        </p:xfrm>
        <a:graphic>
          <a:graphicData uri="http://schemas.openxmlformats.org/drawingml/2006/table">
            <a:tbl>
              <a:tblPr/>
              <a:tblGrid>
                <a:gridCol w="566618"/>
                <a:gridCol w="1925277"/>
                <a:gridCol w="3286316"/>
              </a:tblGrid>
              <a:tr h="286482">
                <a:tc gridSpan="3">
                  <a:txBody>
                    <a:bodyPr/>
                    <a:lstStyle/>
                    <a:p>
                      <a:pPr marL="0" marR="0" lvl="0" indent="0" algn="ctr" defTabSz="38417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담당자 별 주요 업무 내용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38417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35910">
                <a:tc gridSpan="2">
                  <a:txBody>
                    <a:bodyPr/>
                    <a:lstStyle/>
                    <a:p>
                      <a:pPr marL="0" marR="0" lvl="0" indent="0" algn="ctr" defTabSz="38417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저작권정보센터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B7C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업무 내용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B7CA"/>
                    </a:solidFill>
                  </a:tcPr>
                </a:tc>
              </a:tr>
              <a:tr h="379159">
                <a:tc gridSpan="2">
                  <a:txBody>
                    <a:bodyPr/>
                    <a:lstStyle/>
                    <a:p>
                      <a:pPr marL="0" marR="0" lvl="0" indent="0" algn="ctr" defTabSz="38417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저작권기술팀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7F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돋움" pitchFamily="50" charset="-127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835"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저작권기술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R&amp;D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기획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돋움" pitchFamily="50" charset="-127"/>
                        <a:buNone/>
                        <a:tabLst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ㅇ 차년도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신규과제 기획 </a:t>
                      </a:r>
                      <a:br>
                        <a:rPr lang="ko-KR" altLang="en-US" sz="11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ㅇ 저작권기술 수요전망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7892"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저작권기술  </a:t>
                      </a:r>
                      <a:r>
                        <a:rPr kumimoji="1" lang="en-US" altLang="ko-KR" sz="1100" b="1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 </a:t>
                      </a:r>
                      <a:r>
                        <a:rPr kumimoji="1" lang="ko-KR" altLang="en-US" sz="1100" b="1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성과관리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돋움" pitchFamily="50" charset="-127"/>
                        <a:buNone/>
                        <a:tabLst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ㅇ 저작권기술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성과 관리 및 홍보 </a:t>
                      </a:r>
                      <a:br>
                        <a:rPr lang="ko-KR" altLang="en-US" sz="11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ㅇ 차세대 저작권기술 레퍼런스 개발 </a:t>
                      </a:r>
                      <a:br>
                        <a:rPr lang="ko-KR" altLang="en-US" sz="11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ㅇ 저작권기술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과제 기술 점검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38417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돋움" pitchFamily="50" charset="-127"/>
                        <a:buNone/>
                        <a:tabLst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ㅇ 저작권기술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과제 및 기술료 관리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38417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돋움" pitchFamily="50" charset="-127"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ㅇ 저작권기술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사업자 대상 교육 등 실시   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835"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저작권기술  실용화  지원  등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돋움" pitchFamily="50" charset="-127"/>
                        <a:buNone/>
                        <a:tabLst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ㅇ 저작권기술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자유공모 사업 운영 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38417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돋움" pitchFamily="50" charset="-127"/>
                        <a:buNone/>
                        <a:tabLst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ㅇ 저작권기술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실용화지원 사업 운영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187">
                <a:tc rowSpan="2">
                  <a:txBody>
                    <a:bodyPr/>
                    <a:lstStyle/>
                    <a:p>
                      <a:pPr marL="0" marR="0" lvl="0" indent="0" algn="ctr" defTabSz="384175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저작권기술  성능평가  운영 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ㅇ 저작권기술 성능평가 및 시스템 운영 </a:t>
                      </a:r>
                      <a:br>
                        <a:rPr lang="ko-KR" altLang="en-US" sz="11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ㅇ 기술적조치 기반조성 사업 운영 </a:t>
                      </a:r>
                      <a:br>
                        <a:rPr lang="ko-KR" altLang="en-US" sz="110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ㅇ 저작권기술 성능평가 성과 조사 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·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분석 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0" fontAlgn="base" latinLnBrk="1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기술위원회  운영  및  저작권    기술  국제협력 체계  구축  등</a:t>
                      </a: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ㅇ 기술위원회 운영</a:t>
                      </a:r>
                      <a:endParaRPr lang="en-US" altLang="ko-KR" sz="11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384175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ㅇ 저작권기술 국제협력체계 구축 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33" marB="457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6861030" y="3570989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user authentication ic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5" y="3667656"/>
            <a:ext cx="960438" cy="96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 bwMode="auto">
          <a:xfrm>
            <a:off x="7194498" y="4742534"/>
            <a:ext cx="1409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사업별 업무 담당자 권한 설정</a:t>
            </a:r>
            <a:endParaRPr kumimoji="0" lang="ko-KR" altLang="en-US" sz="1000" kern="0" dirty="0">
              <a:solidFill>
                <a:sysClr val="windowText" lastClr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74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저작권기술 사업관리시스템 구축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기존 데이터 관리 </a:t>
            </a:r>
            <a:r>
              <a:rPr lang="en-US" altLang="ko-KR" dirty="0"/>
              <a:t>(</a:t>
            </a:r>
            <a:r>
              <a:rPr lang="en-US" altLang="ko-KR" dirty="0" smtClean="0"/>
              <a:t>SFR-012)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저작권기술 사업관리 시스템에 대한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기존 데이터에 대한 관리 및 등록</a:t>
            </a:r>
            <a:endParaRPr lang="ko-KR" altLang="en-US" b="1" dirty="0">
              <a:solidFill>
                <a:srgbClr val="FF0000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323884" y="2364185"/>
          <a:ext cx="3292250" cy="3287473"/>
        </p:xfrm>
        <a:graphic>
          <a:graphicData uri="http://schemas.openxmlformats.org/drawingml/2006/table">
            <a:tbl>
              <a:tblPr/>
              <a:tblGrid>
                <a:gridCol w="709529"/>
                <a:gridCol w="280155"/>
                <a:gridCol w="280155"/>
                <a:gridCol w="280155"/>
                <a:gridCol w="279722"/>
                <a:gridCol w="280155"/>
                <a:gridCol w="280155"/>
                <a:gridCol w="280155"/>
                <a:gridCol w="280155"/>
                <a:gridCol w="341914"/>
              </a:tblGrid>
              <a:tr h="363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‘11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‘12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‘13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‘14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‘15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‘16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‘17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‘18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38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협약서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기술개발계획서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2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연차</a:t>
                      </a: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</a:t>
                      </a: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보고서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103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정산보고서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32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228</a:t>
                      </a: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9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8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537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273031" y="2066746"/>
            <a:ext cx="24930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★ </a:t>
            </a:r>
            <a:r>
              <a:rPr lang="ko-KR" altLang="en-US" sz="12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년도별</a:t>
            </a:r>
            <a:r>
              <a:rPr lang="ko-KR" altLang="en-US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 과제 점검 대상</a:t>
            </a:r>
            <a:endParaRPr kumimoji="0" lang="ko-KR" altLang="en-US" sz="12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822334" y="5101256"/>
            <a:ext cx="4998238" cy="1228195"/>
          </a:xfrm>
          <a:prstGeom prst="roundRect">
            <a:avLst>
              <a:gd name="adj" fmla="val 265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" name="그룹 121"/>
          <p:cNvGrpSpPr>
            <a:grpSpLocks/>
          </p:cNvGrpSpPr>
          <p:nvPr/>
        </p:nvGrpSpPr>
        <p:grpSpPr bwMode="auto">
          <a:xfrm>
            <a:off x="3723513" y="5440967"/>
            <a:ext cx="1436688" cy="612477"/>
            <a:chOff x="2564904" y="5736275"/>
            <a:chExt cx="864096" cy="440861"/>
          </a:xfrm>
        </p:grpSpPr>
        <p:pic>
          <p:nvPicPr>
            <p:cNvPr id="13" name="Picture 152" descr="D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직사각형 123"/>
            <p:cNvSpPr>
              <a:spLocks noChangeArrowheads="1"/>
            </p:cNvSpPr>
            <p:nvPr/>
          </p:nvSpPr>
          <p:spPr bwMode="auto">
            <a:xfrm>
              <a:off x="2564904" y="5923054"/>
              <a:ext cx="864096" cy="199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수요조사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" name="그룹 121"/>
          <p:cNvGrpSpPr>
            <a:grpSpLocks/>
          </p:cNvGrpSpPr>
          <p:nvPr/>
        </p:nvGrpSpPr>
        <p:grpSpPr bwMode="auto">
          <a:xfrm>
            <a:off x="4629123" y="5440967"/>
            <a:ext cx="1436688" cy="612477"/>
            <a:chOff x="2564904" y="5736275"/>
            <a:chExt cx="864096" cy="440861"/>
          </a:xfrm>
        </p:grpSpPr>
        <p:pic>
          <p:nvPicPr>
            <p:cNvPr id="16" name="Picture 152" descr="D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직사각형 123"/>
            <p:cNvSpPr>
              <a:spLocks noChangeArrowheads="1"/>
            </p:cNvSpPr>
            <p:nvPr/>
          </p:nvSpPr>
          <p:spPr bwMode="auto">
            <a:xfrm>
              <a:off x="2564904" y="5923054"/>
              <a:ext cx="864096" cy="199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과제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8" name="그룹 121"/>
          <p:cNvGrpSpPr>
            <a:grpSpLocks/>
          </p:cNvGrpSpPr>
          <p:nvPr/>
        </p:nvGrpSpPr>
        <p:grpSpPr bwMode="auto">
          <a:xfrm>
            <a:off x="5540764" y="5440967"/>
            <a:ext cx="1436688" cy="612477"/>
            <a:chOff x="2564904" y="5736275"/>
            <a:chExt cx="864096" cy="440861"/>
          </a:xfrm>
        </p:grpSpPr>
        <p:pic>
          <p:nvPicPr>
            <p:cNvPr id="20" name="Picture 152" descr="D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직사각형 123"/>
            <p:cNvSpPr>
              <a:spLocks noChangeArrowheads="1"/>
            </p:cNvSpPr>
            <p:nvPr/>
          </p:nvSpPr>
          <p:spPr bwMode="auto">
            <a:xfrm>
              <a:off x="2564904" y="5923054"/>
              <a:ext cx="864096" cy="199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협약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2" name="그룹 121"/>
          <p:cNvGrpSpPr>
            <a:grpSpLocks/>
          </p:cNvGrpSpPr>
          <p:nvPr/>
        </p:nvGrpSpPr>
        <p:grpSpPr bwMode="auto">
          <a:xfrm>
            <a:off x="6446881" y="5466450"/>
            <a:ext cx="1436688" cy="612477"/>
            <a:chOff x="2564904" y="5736275"/>
            <a:chExt cx="864096" cy="440861"/>
          </a:xfrm>
        </p:grpSpPr>
        <p:pic>
          <p:nvPicPr>
            <p:cNvPr id="23" name="Picture 152" descr="D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직사각형 123"/>
            <p:cNvSpPr>
              <a:spLocks noChangeArrowheads="1"/>
            </p:cNvSpPr>
            <p:nvPr/>
          </p:nvSpPr>
          <p:spPr bwMode="auto">
            <a:xfrm>
              <a:off x="2564904" y="5923054"/>
              <a:ext cx="864096" cy="199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평가 및 결과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" name="그룹 121"/>
          <p:cNvGrpSpPr>
            <a:grpSpLocks/>
          </p:cNvGrpSpPr>
          <p:nvPr/>
        </p:nvGrpSpPr>
        <p:grpSpPr bwMode="auto">
          <a:xfrm>
            <a:off x="7353061" y="5466450"/>
            <a:ext cx="1436688" cy="612477"/>
            <a:chOff x="2564904" y="5736275"/>
            <a:chExt cx="864096" cy="440861"/>
          </a:xfrm>
        </p:grpSpPr>
        <p:pic>
          <p:nvPicPr>
            <p:cNvPr id="26" name="Picture 152" descr="D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123"/>
            <p:cNvSpPr>
              <a:spLocks noChangeArrowheads="1"/>
            </p:cNvSpPr>
            <p:nvPr/>
          </p:nvSpPr>
          <p:spPr bwMode="auto">
            <a:xfrm>
              <a:off x="2564904" y="5923054"/>
              <a:ext cx="864096" cy="199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성과</a:t>
              </a:r>
              <a:endPara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822334" y="2281606"/>
            <a:ext cx="4998238" cy="2769142"/>
          </a:xfrm>
          <a:prstGeom prst="roundRect">
            <a:avLst>
              <a:gd name="adj" fmla="val 8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330" y="2419936"/>
            <a:ext cx="512064" cy="51766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245" y="3224582"/>
            <a:ext cx="618173" cy="59069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997" y="4097158"/>
            <a:ext cx="676188" cy="52197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 bwMode="auto">
          <a:xfrm>
            <a:off x="3995214" y="2977134"/>
            <a:ext cx="18260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각종 보고서</a:t>
            </a:r>
            <a:r>
              <a:rPr lang="en-US" altLang="ko-KR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/</a:t>
            </a:r>
            <a:r>
              <a:rPr lang="ko-KR" altLang="en-US" sz="12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신청서</a:t>
            </a:r>
            <a:endParaRPr kumimoji="0" lang="ko-KR" altLang="en-US" sz="12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3750507" y="3819574"/>
            <a:ext cx="12324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내부 자료 정리</a:t>
            </a:r>
            <a:endParaRPr kumimoji="0" lang="ko-KR" altLang="en-US" sz="12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4295844" y="4620297"/>
            <a:ext cx="12324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Offline  </a:t>
            </a:r>
            <a:r>
              <a:rPr kumimoji="0" lang="ko-KR" altLang="en-US" sz="12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인쇄물</a:t>
            </a:r>
            <a:endParaRPr kumimoji="0" lang="ko-KR" altLang="en-US" sz="1200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382" y="3002417"/>
            <a:ext cx="1173326" cy="97397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 bwMode="auto">
          <a:xfrm>
            <a:off x="5919798" y="3968624"/>
            <a:ext cx="12324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취합 및 정리</a:t>
            </a:r>
            <a:endParaRPr kumimoji="0" lang="ko-KR" altLang="en-US" sz="1200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37" name="오른쪽 화살표 36"/>
          <p:cNvSpPr/>
          <p:nvPr/>
        </p:nvSpPr>
        <p:spPr>
          <a:xfrm rot="1853815">
            <a:off x="5289047" y="2847719"/>
            <a:ext cx="857909" cy="258830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5000">
                <a:schemeClr val="accent2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19298255">
            <a:off x="5267477" y="4078577"/>
            <a:ext cx="857909" cy="258830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5000">
                <a:schemeClr val="accent2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4889180" y="3454310"/>
            <a:ext cx="857909" cy="258830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5000">
                <a:schemeClr val="accent2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 bwMode="auto">
          <a:xfrm>
            <a:off x="7716243" y="3941270"/>
            <a:ext cx="12324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DB</a:t>
            </a:r>
            <a:r>
              <a:rPr kumimoji="0" lang="ko-KR" altLang="en-US" sz="1200" b="1" kern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등록 기초 자료 化</a:t>
            </a:r>
            <a:endParaRPr kumimoji="0" lang="ko-KR" altLang="en-US" sz="1200" kern="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3556" y="3064879"/>
            <a:ext cx="942679" cy="819049"/>
          </a:xfrm>
          <a:prstGeom prst="rect">
            <a:avLst/>
          </a:prstGeom>
        </p:spPr>
      </p:pic>
      <p:sp>
        <p:nvSpPr>
          <p:cNvPr id="42" name="오른쪽 화살표 41"/>
          <p:cNvSpPr/>
          <p:nvPr/>
        </p:nvSpPr>
        <p:spPr>
          <a:xfrm>
            <a:off x="7209471" y="3224364"/>
            <a:ext cx="594437" cy="576308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40" idx="2"/>
            <a:endCxn id="13" idx="0"/>
          </p:cNvCxnSpPr>
          <p:nvPr/>
        </p:nvCxnSpPr>
        <p:spPr>
          <a:xfrm rot="5400000">
            <a:off x="5876025" y="2984502"/>
            <a:ext cx="1038032" cy="387489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40" idx="2"/>
            <a:endCxn id="16" idx="0"/>
          </p:cNvCxnSpPr>
          <p:nvPr/>
        </p:nvCxnSpPr>
        <p:spPr>
          <a:xfrm rot="5400000">
            <a:off x="6328830" y="3437307"/>
            <a:ext cx="1038032" cy="296928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40" idx="2"/>
            <a:endCxn id="20" idx="0"/>
          </p:cNvCxnSpPr>
          <p:nvPr/>
        </p:nvCxnSpPr>
        <p:spPr>
          <a:xfrm rot="5400000">
            <a:off x="6784651" y="3893128"/>
            <a:ext cx="1038032" cy="205764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0" idx="2"/>
            <a:endCxn id="23" idx="0"/>
          </p:cNvCxnSpPr>
          <p:nvPr/>
        </p:nvCxnSpPr>
        <p:spPr>
          <a:xfrm rot="5400000">
            <a:off x="7224968" y="4358927"/>
            <a:ext cx="1063515" cy="115153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0" idx="2"/>
            <a:endCxn id="26" idx="0"/>
          </p:cNvCxnSpPr>
          <p:nvPr/>
        </p:nvCxnSpPr>
        <p:spPr>
          <a:xfrm rot="5400000">
            <a:off x="7678058" y="4812017"/>
            <a:ext cx="1063515" cy="24535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49253" y="5904542"/>
            <a:ext cx="2722215" cy="34877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전담 요원 </a:t>
            </a:r>
            <a:r>
              <a:rPr lang="ko-KR" altLang="en-US" sz="105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지원 </a:t>
            </a:r>
            <a:r>
              <a:rPr lang="en-US" altLang="ko-KR" sz="105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5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진주 상주 </a:t>
            </a:r>
            <a:r>
              <a:rPr lang="en-US" altLang="ko-KR" sz="105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050" b="1" dirty="0">
              <a:solidFill>
                <a:srgbClr val="FFFF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8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5773158" y="2402112"/>
            <a:ext cx="3124004" cy="39382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저작권기술 사업관리시스템 구축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저작권기술 사업관리시스템 연계 관리 </a:t>
            </a:r>
            <a:r>
              <a:rPr lang="en-US" altLang="ko-KR" dirty="0"/>
              <a:t>(SFR-013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620486" y="1022048"/>
            <a:ext cx="8304213" cy="294302"/>
          </a:xfrm>
        </p:spPr>
        <p:txBody>
          <a:bodyPr wrap="square" tIns="36000" bIns="36000" anchor="t">
            <a:spAutoFit/>
          </a:bodyPr>
          <a:lstStyle/>
          <a:p>
            <a:r>
              <a:rPr lang="ko-KR" altLang="en-US" b="1" dirty="0"/>
              <a:t>한국저작권위원회 홈페이지 내 </a:t>
            </a:r>
            <a:r>
              <a:rPr lang="ko-KR" altLang="en-US" b="1" dirty="0" err="1"/>
              <a:t>업무포털의</a:t>
            </a:r>
            <a:r>
              <a:rPr lang="ko-KR" altLang="en-US" b="1" dirty="0"/>
              <a:t> 위치하여 저작권기술에 관련된 과제접수</a:t>
            </a:r>
            <a:r>
              <a:rPr lang="en-US" altLang="ko-KR" b="1" dirty="0"/>
              <a:t>, </a:t>
            </a:r>
            <a:r>
              <a:rPr lang="ko-KR" altLang="en-US" b="1" dirty="0"/>
              <a:t>평가</a:t>
            </a:r>
            <a:r>
              <a:rPr lang="en-US" altLang="ko-KR" b="1" dirty="0"/>
              <a:t>,</a:t>
            </a:r>
            <a:r>
              <a:rPr lang="ko-KR" altLang="en-US" b="1" dirty="0"/>
              <a:t>수행</a:t>
            </a:r>
            <a:r>
              <a:rPr lang="en-US" altLang="ko-KR" b="1" dirty="0"/>
              <a:t>,</a:t>
            </a:r>
            <a:r>
              <a:rPr lang="ko-KR" altLang="en-US" b="1" dirty="0"/>
              <a:t>협약</a:t>
            </a:r>
            <a:r>
              <a:rPr lang="en-US" altLang="ko-KR" b="1" dirty="0"/>
              <a:t>,</a:t>
            </a:r>
            <a:r>
              <a:rPr lang="ko-KR" altLang="en-US" b="1" dirty="0"/>
              <a:t>사후가 가능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4" y="2131162"/>
            <a:ext cx="5370060" cy="4209230"/>
          </a:xfrm>
          <a:prstGeom prst="rect">
            <a:avLst/>
          </a:prstGeom>
          <a:ln w="15875">
            <a:solidFill>
              <a:srgbClr val="00B0F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262742" y="2131162"/>
            <a:ext cx="638629" cy="2709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37634" y="3364875"/>
            <a:ext cx="1356310" cy="15046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7" idx="2"/>
            <a:endCxn id="8" idx="1"/>
          </p:cNvCxnSpPr>
          <p:nvPr/>
        </p:nvCxnSpPr>
        <p:spPr>
          <a:xfrm rot="16200000" flipH="1">
            <a:off x="2102298" y="1881872"/>
            <a:ext cx="1715095" cy="2755577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 rot="20021873">
            <a:off x="4607961" y="4232339"/>
            <a:ext cx="774446" cy="343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추가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765348" y="2080106"/>
            <a:ext cx="3153682" cy="373063"/>
            <a:chOff x="130" y="1062"/>
            <a:chExt cx="2019" cy="252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130" y="1062"/>
              <a:ext cx="2019" cy="252"/>
              <a:chOff x="130" y="1062"/>
              <a:chExt cx="2019" cy="252"/>
            </a:xfrm>
          </p:grpSpPr>
          <p:pic>
            <p:nvPicPr>
              <p:cNvPr id="16" name="Picture 14" descr="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50"/>
              <a:stretch>
                <a:fillRect/>
              </a:stretch>
            </p:blipFill>
            <p:spPr bwMode="auto">
              <a:xfrm>
                <a:off x="1520" y="1062"/>
                <a:ext cx="629" cy="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5" descr="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729"/>
              <a:stretch>
                <a:fillRect/>
              </a:stretch>
            </p:blipFill>
            <p:spPr bwMode="auto">
              <a:xfrm>
                <a:off x="130" y="1062"/>
                <a:ext cx="806" cy="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6" descr="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50" r="3783"/>
              <a:stretch>
                <a:fillRect/>
              </a:stretch>
            </p:blipFill>
            <p:spPr bwMode="auto">
              <a:xfrm>
                <a:off x="933" y="1062"/>
                <a:ext cx="597" cy="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135" y="1081"/>
              <a:ext cx="2000" cy="21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ACCBE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r>
                <a:rPr lang="ko-KR" altLang="en-US" sz="16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저작권기술 연구과제 포털</a:t>
              </a:r>
              <a:endParaRPr lang="ko-KR" altLang="en-US" sz="16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19" name="Picture 29" descr="arrow-block-gre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752" y="2729689"/>
            <a:ext cx="968375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136545" y="2825323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민원안내</a:t>
            </a:r>
            <a:endParaRPr lang="ko-KR" alt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010752" y="3204863"/>
            <a:ext cx="8643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50" b="1" dirty="0" smtClean="0"/>
              <a:t>사업안내</a:t>
            </a:r>
            <a:endParaRPr lang="en-US" altLang="ko-KR" sz="1050" b="1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50" b="1" dirty="0" smtClean="0"/>
              <a:t>과제공고</a:t>
            </a:r>
            <a:endParaRPr lang="en-US" altLang="ko-KR" sz="1050" b="1" dirty="0" smtClean="0"/>
          </a:p>
        </p:txBody>
      </p:sp>
      <p:pic>
        <p:nvPicPr>
          <p:cNvPr id="22" name="Picture 29" descr="arrow-block-gre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941" y="2722432"/>
            <a:ext cx="968375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7769204" y="2818066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접수</a:t>
            </a:r>
            <a:endParaRPr lang="ko-KR" alt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20042" y="3219377"/>
            <a:ext cx="115448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50" b="1" dirty="0" smtClean="0"/>
              <a:t>수요조사 접수</a:t>
            </a:r>
            <a:endParaRPr lang="en-US" altLang="ko-KR" sz="1050" b="1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50" b="1" dirty="0" smtClean="0"/>
              <a:t>과제접수</a:t>
            </a:r>
            <a:endParaRPr lang="en-US" altLang="ko-KR" sz="1050" b="1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50" b="1" dirty="0" smtClean="0"/>
              <a:t>과제접수 현황</a:t>
            </a:r>
            <a:endParaRPr lang="en-US" altLang="ko-KR" sz="1050" b="1" dirty="0" smtClean="0"/>
          </a:p>
        </p:txBody>
      </p:sp>
      <p:pic>
        <p:nvPicPr>
          <p:cNvPr id="25" name="Picture 29" descr="arrow-block-gre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3941" y="4085910"/>
            <a:ext cx="948049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828359" y="4200046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평가</a:t>
            </a:r>
            <a:endParaRPr lang="ko-KR" altLang="en-US" sz="11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520042" y="4613856"/>
            <a:ext cx="11464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50" b="1" dirty="0" smtClean="0"/>
              <a:t>평가결과확인</a:t>
            </a:r>
            <a:endParaRPr lang="en-US" altLang="ko-KR" sz="1050" b="1" dirty="0" smtClean="0"/>
          </a:p>
        </p:txBody>
      </p:sp>
      <p:pic>
        <p:nvPicPr>
          <p:cNvPr id="28" name="Picture 29" descr="arrow-block-gre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0752" y="4093167"/>
            <a:ext cx="948049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294097" y="4221817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협약</a:t>
            </a:r>
            <a:endParaRPr lang="ko-KR" altLang="en-US" sz="11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010752" y="4642884"/>
            <a:ext cx="8835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50" b="1" dirty="0"/>
              <a:t>협</a:t>
            </a:r>
            <a:r>
              <a:rPr lang="ko-KR" altLang="en-US" sz="1050" b="1" dirty="0" smtClean="0"/>
              <a:t>약등록</a:t>
            </a:r>
            <a:endParaRPr lang="en-US" altLang="ko-KR" sz="1050" b="1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50" b="1" dirty="0" smtClean="0"/>
              <a:t>협약변경</a:t>
            </a:r>
            <a:endParaRPr lang="en-US" altLang="ko-KR" sz="1050" b="1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50" b="1" dirty="0" smtClean="0"/>
              <a:t>이의신청</a:t>
            </a:r>
            <a:endParaRPr lang="en-US" altLang="ko-KR" sz="1050" b="1" dirty="0" smtClean="0"/>
          </a:p>
        </p:txBody>
      </p:sp>
      <p:pic>
        <p:nvPicPr>
          <p:cNvPr id="31" name="Picture 29" descr="arrow-block-gre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752" y="5441116"/>
            <a:ext cx="968375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6281685" y="5536750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수행</a:t>
            </a:r>
            <a:endParaRPr lang="ko-KR" altLang="en-US" sz="11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010752" y="5916290"/>
            <a:ext cx="12779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50" b="1" dirty="0" smtClean="0"/>
              <a:t>수시보고서제출</a:t>
            </a:r>
            <a:endParaRPr lang="en-US" altLang="ko-KR" sz="1050" b="1" dirty="0" smtClean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50" b="1" dirty="0" smtClean="0"/>
              <a:t>결과보고서제출</a:t>
            </a:r>
            <a:endParaRPr lang="ko-KR" altLang="en-US" sz="1050" b="1" dirty="0"/>
          </a:p>
        </p:txBody>
      </p:sp>
      <p:sp>
        <p:nvSpPr>
          <p:cNvPr id="34" name="오른쪽 화살표 33"/>
          <p:cNvSpPr/>
          <p:nvPr/>
        </p:nvSpPr>
        <p:spPr>
          <a:xfrm>
            <a:off x="7132314" y="2875661"/>
            <a:ext cx="244764" cy="236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아래쪽 화살표 35"/>
          <p:cNvSpPr/>
          <p:nvPr/>
        </p:nvSpPr>
        <p:spPr>
          <a:xfrm>
            <a:off x="7975598" y="3880437"/>
            <a:ext cx="244370" cy="241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 flipH="1">
            <a:off x="7147137" y="4243588"/>
            <a:ext cx="215119" cy="254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>
            <a:off x="6428424" y="5237747"/>
            <a:ext cx="244370" cy="2416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Picture 29" descr="arrow-block-gre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941" y="5466554"/>
            <a:ext cx="968375" cy="52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818333" y="5583959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사후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520042" y="5941728"/>
            <a:ext cx="9909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50" b="1" dirty="0" err="1" smtClean="0"/>
              <a:t>기술료납부</a:t>
            </a:r>
            <a:endParaRPr lang="ko-KR" altLang="en-US" sz="1050" b="1" dirty="0"/>
          </a:p>
        </p:txBody>
      </p:sp>
      <p:sp>
        <p:nvSpPr>
          <p:cNvPr id="43" name="오른쪽 화살표 42"/>
          <p:cNvSpPr/>
          <p:nvPr/>
        </p:nvSpPr>
        <p:spPr>
          <a:xfrm>
            <a:off x="7132314" y="5612019"/>
            <a:ext cx="244764" cy="236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4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문서관리 및 보안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문서관리 및 보안에 관련된 지침사항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 wrap="square" tIns="36000" bIns="36000" anchor="t">
            <a:spAutoFit/>
          </a:bodyPr>
          <a:lstStyle/>
          <a:p>
            <a:r>
              <a:rPr lang="ko-KR" altLang="en-US" b="1" dirty="0"/>
              <a:t>수행 중 발생되는 개발소스 및 산출물은 </a:t>
            </a:r>
            <a:r>
              <a:rPr lang="ko-KR" altLang="en-US" b="1" dirty="0" smtClean="0"/>
              <a:t>국가 </a:t>
            </a:r>
            <a:r>
              <a:rPr lang="ko-KR" altLang="en-US" b="1" dirty="0"/>
              <a:t>지침에 </a:t>
            </a:r>
            <a:r>
              <a:rPr lang="ko-KR" altLang="en-US" b="1" dirty="0" smtClean="0"/>
              <a:t>따라 과업수행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048" y="2355526"/>
            <a:ext cx="2477270" cy="3673472"/>
          </a:xfrm>
          <a:prstGeom prst="rect">
            <a:avLst/>
          </a:prstGeom>
          <a:ln>
            <a:solidFill>
              <a:srgbClr val="339966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854" y="2353740"/>
            <a:ext cx="2689517" cy="3677044"/>
          </a:xfrm>
          <a:prstGeom prst="rect">
            <a:avLst/>
          </a:prstGeom>
          <a:ln>
            <a:solidFill>
              <a:srgbClr val="339966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19" y="2365450"/>
            <a:ext cx="2622593" cy="3653624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3526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저작권기술 사업관리시스템 구축일정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/>
              <a:t>분석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설계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개월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개발 </a:t>
            </a:r>
            <a:r>
              <a:rPr lang="en-US" altLang="ko-KR" b="1" dirty="0" smtClean="0"/>
              <a:t>3.5</a:t>
            </a:r>
            <a:r>
              <a:rPr lang="ko-KR" altLang="en-US" b="1" dirty="0" smtClean="0"/>
              <a:t>개월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테스트 안정화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개월로 체계적 일정을 통한 사업 수행완료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10</a:t>
            </a:r>
            <a:endParaRPr lang="ko-KR" altLang="en-US" dirty="0"/>
          </a:p>
        </p:txBody>
      </p:sp>
      <p:graphicFrame>
        <p:nvGraphicFramePr>
          <p:cNvPr id="143" name="표 142"/>
          <p:cNvGraphicFramePr>
            <a:graphicFrameLocks noGrp="1"/>
          </p:cNvGraphicFramePr>
          <p:nvPr>
            <p:extLst/>
          </p:nvPr>
        </p:nvGraphicFramePr>
        <p:xfrm>
          <a:off x="168165" y="1587594"/>
          <a:ext cx="8713207" cy="4687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80"/>
                <a:gridCol w="591901"/>
                <a:gridCol w="739876"/>
                <a:gridCol w="1836000"/>
                <a:gridCol w="207426"/>
                <a:gridCol w="207426"/>
                <a:gridCol w="207426"/>
                <a:gridCol w="207426"/>
                <a:gridCol w="207426"/>
                <a:gridCol w="207426"/>
                <a:gridCol w="207426"/>
                <a:gridCol w="207426"/>
                <a:gridCol w="207426"/>
                <a:gridCol w="207426"/>
                <a:gridCol w="207426"/>
                <a:gridCol w="207426"/>
                <a:gridCol w="207426"/>
                <a:gridCol w="207426"/>
                <a:gridCol w="207426"/>
                <a:gridCol w="207426"/>
                <a:gridCol w="207426"/>
                <a:gridCol w="207426"/>
                <a:gridCol w="207426"/>
                <a:gridCol w="207426"/>
                <a:gridCol w="207426"/>
                <a:gridCol w="207426"/>
                <a:gridCol w="207426"/>
                <a:gridCol w="207426"/>
                <a:gridCol w="207426"/>
              </a:tblGrid>
              <a:tr h="241212">
                <a:tc rowSpan="3"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분석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000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72000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안정화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70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9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902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2w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5832" marR="35832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 rowSpan="1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저작권기술 사업관리시스템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013" marR="91013" marT="45506" marB="45506" vert="eaVert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분석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사용자요구사항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형행업무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시스템분석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b="1" kern="1200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요구사항정의서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 표준화 방안 검토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상세설계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응용 아키텍처 정의</a:t>
                      </a:r>
                      <a:endParaRPr lang="ko-KR" altLang="en-US" sz="10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윈도우화면 설계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데이터모델링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kern="12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메뉴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프로그램 구조 설계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디자인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메인 시안 및 디자인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프로그램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대민 서비스 개발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저작권기술 관리시스템 개발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데이터이관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36000" marR="36000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기 데이터 정리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이관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시험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시험실시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단위테스트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통합테스트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전개실시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안정화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</a:txBody>
                  <a:tcPr marL="91013" marR="91013" marT="45506" marB="4550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1013" marR="91013" marT="45506" marB="45506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90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5454093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570241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686390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1980419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840387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1409799" y="1894344"/>
            <a:ext cx="6023934" cy="32871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개요 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전체구성도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성능평가시스템 기능 개선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저작권기술 사업 관리 시스템 구축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관리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3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추진 일정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65128"/>
          </a:xfrm>
        </p:spPr>
        <p:txBody>
          <a:bodyPr/>
          <a:lstStyle/>
          <a:p>
            <a:r>
              <a:rPr lang="ko-KR" altLang="en-US" b="1" dirty="0"/>
              <a:t>각 시스템 구축 </a:t>
            </a:r>
            <a:r>
              <a:rPr lang="ko-KR" altLang="en-US" b="1" dirty="0">
                <a:solidFill>
                  <a:srgbClr val="0070C0"/>
                </a:solidFill>
              </a:rPr>
              <a:t>유형별 명확한 일정 관리</a:t>
            </a:r>
            <a:r>
              <a:rPr lang="ko-KR" altLang="en-US" b="1" dirty="0"/>
              <a:t>를 통하여 일정 기간 내에 </a:t>
            </a:r>
            <a:r>
              <a:rPr lang="ko-KR" altLang="en-US" b="1" dirty="0">
                <a:solidFill>
                  <a:srgbClr val="FF0000"/>
                </a:solidFill>
              </a:rPr>
              <a:t>성공적인 사업 완료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1553100"/>
            <a:ext cx="8812212" cy="487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추진 조직 및 업무 분장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65128"/>
          </a:xfrm>
        </p:spPr>
        <p:txBody>
          <a:bodyPr/>
          <a:lstStyle/>
          <a:p>
            <a:r>
              <a:rPr lang="ko-KR" altLang="en-US" b="1" dirty="0"/>
              <a:t>각 시스템 구축 </a:t>
            </a:r>
            <a:r>
              <a:rPr lang="ko-KR" altLang="en-US" b="1" dirty="0">
                <a:solidFill>
                  <a:srgbClr val="0070C0"/>
                </a:solidFill>
              </a:rPr>
              <a:t>유형별 명확한 일정 관리</a:t>
            </a:r>
            <a:r>
              <a:rPr lang="ko-KR" altLang="en-US" b="1" dirty="0"/>
              <a:t>를 통하여 일정 기간 내에 </a:t>
            </a:r>
            <a:r>
              <a:rPr lang="ko-KR" altLang="en-US" b="1" dirty="0">
                <a:solidFill>
                  <a:srgbClr val="FF0000"/>
                </a:solidFill>
              </a:rPr>
              <a:t>성공적인 사업 완료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1554" y="1858336"/>
            <a:ext cx="1834155" cy="121571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ko-KR" altLang="en-US" sz="1200" b="1" dirty="0" smtClean="0">
                <a:solidFill>
                  <a:srgbClr val="327AA6"/>
                </a:solidFill>
                <a:effectLst/>
                <a:latin typeface="+mj-lt"/>
              </a:rPr>
              <a:t>투입인원 </a:t>
            </a:r>
            <a:r>
              <a:rPr kumimoji="0" lang="en-US" altLang="ko-KR" sz="1200" b="1" dirty="0" smtClean="0">
                <a:solidFill>
                  <a:srgbClr val="327AA6"/>
                </a:solidFill>
                <a:effectLst/>
                <a:latin typeface="+mj-lt"/>
              </a:rPr>
              <a:t>: 12</a:t>
            </a:r>
            <a:r>
              <a:rPr lang="ko-KR" altLang="en-US" sz="1200" b="1" smtClean="0">
                <a:solidFill>
                  <a:srgbClr val="327AA6"/>
                </a:solidFill>
                <a:latin typeface="+mj-lt"/>
              </a:rPr>
              <a:t>명</a:t>
            </a:r>
            <a:r>
              <a:rPr lang="en-US" altLang="ko-KR" sz="1200" b="1" dirty="0" smtClean="0">
                <a:solidFill>
                  <a:srgbClr val="327AA6"/>
                </a:solidFill>
                <a:latin typeface="+mj-lt"/>
              </a:rPr>
              <a:t>(38M/M)</a:t>
            </a:r>
            <a:endParaRPr kumimoji="0" lang="en-US" altLang="ko-KR" sz="1200" b="1" dirty="0" smtClean="0">
              <a:solidFill>
                <a:srgbClr val="327AA6"/>
              </a:solidFill>
              <a:effectLst/>
              <a:latin typeface="+mj-lt"/>
            </a:endParaRPr>
          </a:p>
          <a:p>
            <a:pPr algn="ctr"/>
            <a:r>
              <a:rPr kumimoji="0" lang="ko-KR" altLang="en-US" sz="1100" dirty="0" smtClean="0">
                <a:effectLst/>
                <a:latin typeface="+mj-lt"/>
              </a:rPr>
              <a:t>특급</a:t>
            </a:r>
            <a:r>
              <a:rPr kumimoji="0" lang="en-US" altLang="ko-KR" sz="1100" dirty="0" smtClean="0">
                <a:effectLst/>
                <a:latin typeface="+mj-lt"/>
              </a:rPr>
              <a:t> : 3</a:t>
            </a:r>
            <a:r>
              <a:rPr kumimoji="0" lang="ko-KR" altLang="en-US" sz="1100" smtClean="0">
                <a:effectLst/>
                <a:latin typeface="+mj-lt"/>
              </a:rPr>
              <a:t>명</a:t>
            </a:r>
            <a:endParaRPr kumimoji="0" lang="en-US" altLang="ko-KR" sz="1100" dirty="0" smtClean="0">
              <a:effectLst/>
              <a:latin typeface="+mj-lt"/>
            </a:endParaRPr>
          </a:p>
          <a:p>
            <a:pPr algn="ctr"/>
            <a:r>
              <a:rPr lang="ko-KR" altLang="en-US" sz="1100" dirty="0" smtClean="0">
                <a:latin typeface="+mj-lt"/>
              </a:rPr>
              <a:t>고급 </a:t>
            </a:r>
            <a:r>
              <a:rPr lang="en-US" altLang="ko-KR" sz="1100" dirty="0" smtClean="0">
                <a:latin typeface="+mj-lt"/>
              </a:rPr>
              <a:t>: 4</a:t>
            </a:r>
            <a:r>
              <a:rPr lang="ko-KR" altLang="en-US" sz="1100" dirty="0" smtClean="0">
                <a:latin typeface="+mj-lt"/>
              </a:rPr>
              <a:t>명</a:t>
            </a:r>
            <a:endParaRPr lang="en-US" altLang="ko-KR" sz="1100" dirty="0" smtClean="0">
              <a:latin typeface="+mj-lt"/>
            </a:endParaRPr>
          </a:p>
          <a:p>
            <a:pPr algn="ctr"/>
            <a:r>
              <a:rPr kumimoji="0" lang="ko-KR" altLang="en-US" sz="1100" dirty="0" smtClean="0">
                <a:effectLst/>
                <a:latin typeface="+mj-lt"/>
              </a:rPr>
              <a:t>중급 </a:t>
            </a:r>
            <a:r>
              <a:rPr kumimoji="0" lang="en-US" altLang="ko-KR" sz="1100" dirty="0" smtClean="0">
                <a:effectLst/>
                <a:latin typeface="+mj-lt"/>
              </a:rPr>
              <a:t>: </a:t>
            </a:r>
            <a:r>
              <a:rPr lang="en-US" altLang="ko-KR" sz="1100" dirty="0">
                <a:latin typeface="+mj-lt"/>
              </a:rPr>
              <a:t>1</a:t>
            </a:r>
            <a:r>
              <a:rPr kumimoji="0" lang="ko-KR" altLang="en-US" sz="1100" smtClean="0">
                <a:effectLst/>
                <a:latin typeface="+mj-lt"/>
              </a:rPr>
              <a:t>명</a:t>
            </a:r>
            <a:endParaRPr kumimoji="0" lang="en-US" altLang="ko-KR" sz="1100" dirty="0" smtClean="0">
              <a:effectLst/>
              <a:latin typeface="+mj-lt"/>
            </a:endParaRPr>
          </a:p>
          <a:p>
            <a:pPr algn="ctr"/>
            <a:r>
              <a:rPr lang="ko-KR" altLang="en-US" sz="1100" dirty="0" smtClean="0">
                <a:latin typeface="+mj-lt"/>
              </a:rPr>
              <a:t>중급기능 </a:t>
            </a:r>
            <a:r>
              <a:rPr lang="en-US" altLang="ko-KR" sz="1100" dirty="0" smtClean="0">
                <a:latin typeface="+mj-lt"/>
              </a:rPr>
              <a:t>: 1</a:t>
            </a:r>
            <a:r>
              <a:rPr lang="ko-KR" altLang="en-US" sz="1100">
                <a:latin typeface="+mj-lt"/>
              </a:rPr>
              <a:t>명</a:t>
            </a:r>
            <a:endParaRPr lang="en-US" altLang="ko-KR" sz="1100" dirty="0">
              <a:latin typeface="+mj-lt"/>
            </a:endParaRPr>
          </a:p>
          <a:p>
            <a:pPr algn="ctr"/>
            <a:r>
              <a:rPr lang="ko-KR" altLang="en-US" sz="1100" dirty="0" smtClean="0">
                <a:latin typeface="+mj-lt"/>
              </a:rPr>
              <a:t>기타</a:t>
            </a:r>
            <a:r>
              <a:rPr kumimoji="0" lang="ko-KR" altLang="en-US" sz="1100" dirty="0" smtClean="0">
                <a:effectLst/>
                <a:latin typeface="+mj-lt"/>
              </a:rPr>
              <a:t> </a:t>
            </a:r>
            <a:r>
              <a:rPr kumimoji="0" lang="en-US" altLang="ko-KR" sz="1100" dirty="0" smtClean="0">
                <a:effectLst/>
                <a:latin typeface="+mj-lt"/>
              </a:rPr>
              <a:t>: 3</a:t>
            </a:r>
            <a:r>
              <a:rPr lang="ko-KR" altLang="en-US" sz="1100" smtClean="0">
                <a:latin typeface="+mj-lt"/>
              </a:rPr>
              <a:t>명</a:t>
            </a:r>
            <a:endParaRPr lang="en-US" altLang="ko-KR" sz="1100" dirty="0" smtClean="0">
              <a:latin typeface="+mj-lt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081826" y="3499712"/>
            <a:ext cx="1986388" cy="1149917"/>
            <a:chOff x="6454340" y="2438473"/>
            <a:chExt cx="1986388" cy="1149917"/>
          </a:xfrm>
        </p:grpSpPr>
        <p:sp>
          <p:nvSpPr>
            <p:cNvPr id="9" name="직사각형 24"/>
            <p:cNvSpPr>
              <a:spLocks noChangeArrowheads="1"/>
            </p:cNvSpPr>
            <p:nvPr/>
          </p:nvSpPr>
          <p:spPr bwMode="auto">
            <a:xfrm>
              <a:off x="6515856" y="2948417"/>
              <a:ext cx="1920875" cy="63997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kumimoji="0" lang="ko-KR" altLang="en-US" sz="1100" kern="0" dirty="0">
                  <a:solidFill>
                    <a:srgbClr val="000000"/>
                  </a:solidFill>
                  <a:latin typeface="+mn-ea"/>
                  <a:ea typeface="+mn-ea"/>
                </a:rPr>
                <a:t>품질관리</a:t>
              </a:r>
              <a:endParaRPr kumimoji="0" lang="en-US" altLang="ko-KR" sz="1100" kern="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kumimoji="0" lang="ko-KR" altLang="en-US" sz="11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김민 </a:t>
              </a:r>
              <a:r>
                <a:rPr kumimoji="0" lang="en-US" altLang="ko-KR" sz="11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[</a:t>
              </a:r>
              <a:r>
                <a:rPr kumimoji="0" lang="ko-KR" altLang="en-US" sz="11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고급</a:t>
              </a:r>
              <a:r>
                <a:rPr kumimoji="0" lang="en-US" altLang="ko-KR" sz="11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]</a:t>
              </a: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6454340" y="2438473"/>
              <a:ext cx="1986388" cy="995772"/>
              <a:chOff x="5667349" y="1679866"/>
              <a:chExt cx="1986388" cy="995772"/>
            </a:xfrm>
          </p:grpSpPr>
          <p:sp>
            <p:nvSpPr>
              <p:cNvPr id="11" name="모서리가 둥근 직사각형 10"/>
              <p:cNvSpPr/>
              <p:nvPr/>
            </p:nvSpPr>
            <p:spPr>
              <a:xfrm>
                <a:off x="5667349" y="1934370"/>
                <a:ext cx="1975668" cy="741268"/>
              </a:xfrm>
              <a:prstGeom prst="roundRect">
                <a:avLst>
                  <a:gd name="adj" fmla="val 10793"/>
                </a:avLst>
              </a:prstGeom>
              <a:noFill/>
              <a:ln w="31750">
                <a:solidFill>
                  <a:srgbClr val="D3D6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모서리가 둥근 직사각형 11"/>
              <p:cNvSpPr/>
              <p:nvPr/>
            </p:nvSpPr>
            <p:spPr>
              <a:xfrm>
                <a:off x="5667349" y="1679866"/>
                <a:ext cx="1986388" cy="453420"/>
              </a:xfrm>
              <a:prstGeom prst="roundRect">
                <a:avLst>
                  <a:gd name="adj" fmla="val 50000"/>
                </a:avLst>
              </a:prstGeom>
              <a:solidFill>
                <a:srgbClr val="A3DE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5808005" y="1679866"/>
                <a:ext cx="1745733" cy="453420"/>
              </a:xfrm>
              <a:prstGeom prst="roundRect">
                <a:avLst>
                  <a:gd name="adj" fmla="val 50000"/>
                </a:avLst>
              </a:prstGeom>
              <a:solidFill>
                <a:srgbClr val="25A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" name="직사각형 295"/>
              <p:cNvSpPr>
                <a:spLocks noChangeArrowheads="1"/>
              </p:cNvSpPr>
              <p:nvPr/>
            </p:nvSpPr>
            <p:spPr bwMode="auto">
              <a:xfrm>
                <a:off x="5744135" y="1727979"/>
                <a:ext cx="1907428" cy="3059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  <a:defRPr/>
                </a:pPr>
                <a:r>
                  <a:rPr lang="ko-KR" altLang="en-US" sz="1200" b="1" dirty="0" smtClean="0">
                    <a:solidFill>
                      <a:schemeClr val="bg1"/>
                    </a:solidFill>
                    <a:latin typeface="+mn-ea"/>
                  </a:rPr>
                  <a:t>품질 관리</a:t>
                </a:r>
                <a:endParaRPr lang="en-US" altLang="ko-KR" sz="1200" b="1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5" name="직선 연결선 14"/>
          <p:cNvCxnSpPr/>
          <p:nvPr/>
        </p:nvCxnSpPr>
        <p:spPr>
          <a:xfrm>
            <a:off x="1360159" y="4586652"/>
            <a:ext cx="635798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588933" y="4267092"/>
            <a:ext cx="147481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351684" y="4589082"/>
            <a:ext cx="0" cy="30965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718143" y="4589082"/>
            <a:ext cx="0" cy="30965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573437" y="4586652"/>
            <a:ext cx="0" cy="30965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338222" y="4811060"/>
            <a:ext cx="1984560" cy="1215895"/>
            <a:chOff x="5641721" y="1679866"/>
            <a:chExt cx="2043874" cy="1215895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5641721" y="1934369"/>
              <a:ext cx="2043874" cy="961392"/>
            </a:xfrm>
            <a:prstGeom prst="roundRect">
              <a:avLst>
                <a:gd name="adj" fmla="val 10793"/>
              </a:avLst>
            </a:prstGeom>
            <a:solidFill>
              <a:schemeClr val="bg1"/>
            </a:solidFill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732233" y="1679866"/>
              <a:ext cx="1845901" cy="453420"/>
            </a:xfrm>
            <a:prstGeom prst="roundRect">
              <a:avLst>
                <a:gd name="adj" fmla="val 50000"/>
              </a:avLst>
            </a:prstGeom>
            <a:solidFill>
              <a:srgbClr val="6A8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858109" y="1679866"/>
              <a:ext cx="1594149" cy="453420"/>
            </a:xfrm>
            <a:prstGeom prst="roundRect">
              <a:avLst>
                <a:gd name="adj" fmla="val 50000"/>
              </a:avLst>
            </a:prstGeom>
            <a:solidFill>
              <a:srgbClr val="0F4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95"/>
            <p:cNvSpPr>
              <a:spLocks noChangeArrowheads="1"/>
            </p:cNvSpPr>
            <p:nvPr/>
          </p:nvSpPr>
          <p:spPr bwMode="auto">
            <a:xfrm>
              <a:off x="5701469" y="1696408"/>
              <a:ext cx="190742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b="1" kern="0" dirty="0" smtClean="0">
                  <a:solidFill>
                    <a:schemeClr val="bg1"/>
                  </a:solidFill>
                  <a:latin typeface="+mn-ea"/>
                </a:rPr>
                <a:t>성능평가 시스템</a:t>
              </a:r>
              <a:endParaRPr lang="en-US" altLang="ko-KR" sz="1100" b="1" kern="0" dirty="0" smtClean="0">
                <a:solidFill>
                  <a:schemeClr val="bg1"/>
                </a:solidFill>
                <a:latin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b="1" kern="0" dirty="0" smtClean="0">
                  <a:solidFill>
                    <a:schemeClr val="bg1"/>
                  </a:solidFill>
                  <a:latin typeface="+mn-ea"/>
                </a:rPr>
                <a:t>기능 개선</a:t>
              </a:r>
              <a:endParaRPr lang="en-US" altLang="ko-KR" sz="1100" b="1" kern="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" name="직사각형 23"/>
            <p:cNvSpPr>
              <a:spLocks noChangeArrowheads="1"/>
            </p:cNvSpPr>
            <p:nvPr/>
          </p:nvSpPr>
          <p:spPr bwMode="auto">
            <a:xfrm>
              <a:off x="5745469" y="2220362"/>
              <a:ext cx="1863725" cy="62871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kern="0" dirty="0" smtClean="0">
                  <a:latin typeface="+mn-ea"/>
                </a:rPr>
                <a:t>신창권 </a:t>
              </a:r>
              <a:r>
                <a:rPr lang="en-US" altLang="ko-KR" sz="1100" kern="0" dirty="0" smtClean="0">
                  <a:latin typeface="+mn-ea"/>
                </a:rPr>
                <a:t>[</a:t>
              </a:r>
              <a:r>
                <a:rPr lang="ko-KR" altLang="en-US" sz="1100" kern="0">
                  <a:latin typeface="+mn-ea"/>
                </a:rPr>
                <a:t>특</a:t>
              </a:r>
              <a:r>
                <a:rPr lang="ko-KR" altLang="en-US" sz="1100" kern="0" smtClean="0">
                  <a:latin typeface="+mn-ea"/>
                </a:rPr>
                <a:t>급</a:t>
              </a:r>
              <a:r>
                <a:rPr lang="en-US" altLang="ko-KR" sz="1100" kern="0" dirty="0" smtClean="0">
                  <a:latin typeface="+mn-ea"/>
                </a:rPr>
                <a:t>] - PL</a:t>
              </a: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윤석정 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[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+mn-ea"/>
                </a:rPr>
                <a:t>고급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]</a:t>
              </a:r>
              <a:endParaRPr lang="en-US" altLang="ko-KR" sz="1100" kern="0" dirty="0">
                <a:solidFill>
                  <a:srgbClr val="000000"/>
                </a:solidFill>
                <a:latin typeface="+mn-ea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468060" y="4807897"/>
            <a:ext cx="1984560" cy="1219059"/>
            <a:chOff x="5655394" y="1668157"/>
            <a:chExt cx="2043874" cy="1219059"/>
          </a:xfrm>
        </p:grpSpPr>
        <p:sp>
          <p:nvSpPr>
            <p:cNvPr id="28" name="모서리가 둥근 직사각형 27"/>
            <p:cNvSpPr/>
            <p:nvPr/>
          </p:nvSpPr>
          <p:spPr>
            <a:xfrm>
              <a:off x="5655394" y="1880408"/>
              <a:ext cx="2043874" cy="1006808"/>
            </a:xfrm>
            <a:prstGeom prst="roundRect">
              <a:avLst>
                <a:gd name="adj" fmla="val 10793"/>
              </a:avLst>
            </a:prstGeom>
            <a:solidFill>
              <a:schemeClr val="bg1"/>
            </a:solidFill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732233" y="1679866"/>
              <a:ext cx="1845901" cy="453420"/>
            </a:xfrm>
            <a:prstGeom prst="roundRect">
              <a:avLst>
                <a:gd name="adj" fmla="val 50000"/>
              </a:avLst>
            </a:prstGeom>
            <a:solidFill>
              <a:srgbClr val="6A8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858109" y="1679866"/>
              <a:ext cx="1594149" cy="453420"/>
            </a:xfrm>
            <a:prstGeom prst="roundRect">
              <a:avLst>
                <a:gd name="adj" fmla="val 50000"/>
              </a:avLst>
            </a:prstGeom>
            <a:solidFill>
              <a:srgbClr val="0F4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295"/>
            <p:cNvSpPr>
              <a:spLocks noChangeArrowheads="1"/>
            </p:cNvSpPr>
            <p:nvPr/>
          </p:nvSpPr>
          <p:spPr bwMode="auto">
            <a:xfrm>
              <a:off x="5701469" y="1668157"/>
              <a:ext cx="19074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 kern="0" dirty="0" smtClean="0">
                  <a:solidFill>
                    <a:schemeClr val="bg1"/>
                  </a:solidFill>
                  <a:latin typeface="+mn-ea"/>
                </a:rPr>
                <a:t>저작권기술 </a:t>
              </a:r>
              <a:r>
                <a:rPr lang="en-US" altLang="ko-KR" sz="1200" b="1" kern="0" dirty="0" smtClean="0">
                  <a:solidFill>
                    <a:schemeClr val="bg1"/>
                  </a:solidFill>
                  <a:latin typeface="+mn-ea"/>
                </a:rPr>
                <a:t/>
              </a:r>
              <a:br>
                <a:rPr lang="en-US" altLang="ko-KR" sz="1200" b="1" kern="0" dirty="0" smtClean="0">
                  <a:solidFill>
                    <a:schemeClr val="bg1"/>
                  </a:solidFill>
                  <a:latin typeface="+mn-ea"/>
                </a:rPr>
              </a:br>
              <a:r>
                <a:rPr lang="ko-KR" altLang="en-US" sz="1200" b="1" kern="0" smtClean="0">
                  <a:solidFill>
                    <a:schemeClr val="bg1"/>
                  </a:solidFill>
                  <a:latin typeface="+mn-ea"/>
                </a:rPr>
                <a:t>사업관리시스템 개발</a:t>
              </a:r>
              <a:endParaRPr lang="en-US" altLang="ko-KR" sz="1200" b="1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23"/>
            <p:cNvSpPr>
              <a:spLocks noChangeArrowheads="1"/>
            </p:cNvSpPr>
            <p:nvPr/>
          </p:nvSpPr>
          <p:spPr bwMode="auto">
            <a:xfrm>
              <a:off x="5745469" y="2220362"/>
              <a:ext cx="1863725" cy="5582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100" kern="0" dirty="0" smtClean="0">
                  <a:solidFill>
                    <a:srgbClr val="FF0000"/>
                  </a:solidFill>
                  <a:latin typeface="+mn-ea"/>
                </a:rPr>
                <a:t>* 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+mn-ea"/>
                </a:rPr>
                <a:t>김영균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 [</a:t>
              </a:r>
              <a:r>
                <a:rPr lang="ko-KR" altLang="en-US" sz="1100" kern="0" dirty="0">
                  <a:solidFill>
                    <a:srgbClr val="000000"/>
                  </a:solidFill>
                  <a:latin typeface="+mn-ea"/>
                </a:rPr>
                <a:t>고</a:t>
              </a: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급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] - PL</a:t>
              </a: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100" kern="0" dirty="0" smtClean="0">
                  <a:solidFill>
                    <a:srgbClr val="FF0000"/>
                  </a:solidFill>
                  <a:latin typeface="+mn-ea"/>
                </a:rPr>
                <a:t>* 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+mn-ea"/>
                </a:rPr>
                <a:t>이주리 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[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+mn-ea"/>
                </a:rPr>
                <a:t>중급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]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704681" y="4807897"/>
            <a:ext cx="1984560" cy="1219059"/>
            <a:chOff x="5641721" y="1679866"/>
            <a:chExt cx="2043874" cy="1219059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5641721" y="1934369"/>
              <a:ext cx="2043874" cy="964556"/>
            </a:xfrm>
            <a:prstGeom prst="roundRect">
              <a:avLst>
                <a:gd name="adj" fmla="val 10793"/>
              </a:avLst>
            </a:prstGeom>
            <a:solidFill>
              <a:schemeClr val="bg1"/>
            </a:solidFill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732233" y="1679866"/>
              <a:ext cx="1845901" cy="453420"/>
            </a:xfrm>
            <a:prstGeom prst="roundRect">
              <a:avLst>
                <a:gd name="adj" fmla="val 50000"/>
              </a:avLst>
            </a:prstGeom>
            <a:solidFill>
              <a:srgbClr val="6A8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5858109" y="1679866"/>
              <a:ext cx="1594149" cy="453420"/>
            </a:xfrm>
            <a:prstGeom prst="roundRect">
              <a:avLst>
                <a:gd name="adj" fmla="val 50000"/>
              </a:avLst>
            </a:prstGeom>
            <a:solidFill>
              <a:srgbClr val="0F4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295"/>
            <p:cNvSpPr>
              <a:spLocks noChangeArrowheads="1"/>
            </p:cNvSpPr>
            <p:nvPr/>
          </p:nvSpPr>
          <p:spPr bwMode="auto">
            <a:xfrm>
              <a:off x="5701469" y="1753617"/>
              <a:ext cx="190742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b="1" kern="0" dirty="0" smtClean="0">
                  <a:solidFill>
                    <a:schemeClr val="bg1"/>
                  </a:solidFill>
                  <a:latin typeface="+mn-ea"/>
                </a:rPr>
                <a:t>기타 지원</a:t>
              </a:r>
              <a:endParaRPr lang="en-US" altLang="ko-KR" sz="1200" b="1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8" name="직사각형 23"/>
            <p:cNvSpPr>
              <a:spLocks noChangeArrowheads="1"/>
            </p:cNvSpPr>
            <p:nvPr/>
          </p:nvSpPr>
          <p:spPr bwMode="auto">
            <a:xfrm>
              <a:off x="5902406" y="2232071"/>
              <a:ext cx="1549851" cy="558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100" kern="0" dirty="0">
                  <a:solidFill>
                    <a:srgbClr val="FF0000"/>
                  </a:solidFill>
                  <a:latin typeface="+mn-ea"/>
                </a:rPr>
                <a:t>* 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+mn-ea"/>
                </a:rPr>
                <a:t>김설화 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+mn-ea"/>
                </a:rPr>
                <a:t>운영지원</a:t>
              </a:r>
              <a:r>
                <a:rPr lang="en-US" altLang="ko-KR" sz="1100" kern="0" dirty="0">
                  <a:solidFill>
                    <a:srgbClr val="000000"/>
                  </a:solidFill>
                  <a:latin typeface="+mn-ea"/>
                </a:rPr>
                <a:t>)</a:t>
              </a:r>
              <a:endParaRPr lang="en-US" altLang="ko-KR" sz="1100" kern="0" dirty="0" smtClean="0">
                <a:solidFill>
                  <a:srgbClr val="000000"/>
                </a:solidFill>
                <a:latin typeface="+mn-ea"/>
              </a:endParaRP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100" kern="0" dirty="0">
                  <a:solidFill>
                    <a:srgbClr val="FF0000"/>
                  </a:solidFill>
                  <a:latin typeface="+mn-ea"/>
                </a:rPr>
                <a:t>* 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+mn-ea"/>
                </a:rPr>
                <a:t>우지호 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+mn-ea"/>
                </a:rPr>
                <a:t>자료정리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)</a:t>
              </a: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신지헌 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+mn-ea"/>
                </a:rPr>
                <a:t>데이타셋</a:t>
              </a:r>
              <a:r>
                <a:rPr lang="en-US" altLang="ko-KR" sz="1100" kern="0" dirty="0">
                  <a:solidFill>
                    <a:srgbClr val="000000"/>
                  </a:solidFill>
                  <a:latin typeface="+mn-ea"/>
                </a:rPr>
                <a:t>)</a:t>
              </a:r>
            </a:p>
          </p:txBody>
        </p:sp>
      </p:grpSp>
      <p:cxnSp>
        <p:nvCxnSpPr>
          <p:cNvPr id="39" name="직선 연결선 38"/>
          <p:cNvCxnSpPr>
            <a:stCxn id="42" idx="2"/>
          </p:cNvCxnSpPr>
          <p:nvPr/>
        </p:nvCxnSpPr>
        <p:spPr>
          <a:xfrm>
            <a:off x="4594898" y="4186631"/>
            <a:ext cx="0" cy="40002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712269" y="1765859"/>
            <a:ext cx="2043874" cy="1400673"/>
          </a:xfrm>
          <a:prstGeom prst="roundRect">
            <a:avLst>
              <a:gd name="adj" fmla="val 10793"/>
            </a:avLst>
          </a:prstGeom>
          <a:noFill/>
          <a:ln w="44450">
            <a:solidFill>
              <a:srgbClr val="D5E4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3602610" y="3149856"/>
            <a:ext cx="1986388" cy="1036775"/>
            <a:chOff x="5667349" y="1679866"/>
            <a:chExt cx="1986388" cy="1036775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5667349" y="1934369"/>
              <a:ext cx="1984576" cy="782272"/>
            </a:xfrm>
            <a:prstGeom prst="roundRect">
              <a:avLst>
                <a:gd name="adj" fmla="val 10793"/>
              </a:avLst>
            </a:prstGeom>
            <a:noFill/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5667349" y="1679866"/>
              <a:ext cx="1986388" cy="453420"/>
            </a:xfrm>
            <a:prstGeom prst="roundRect">
              <a:avLst>
                <a:gd name="adj" fmla="val 50000"/>
              </a:avLst>
            </a:prstGeom>
            <a:solidFill>
              <a:srgbClr val="91B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5808005" y="1679866"/>
              <a:ext cx="1745733" cy="453420"/>
            </a:xfrm>
            <a:prstGeom prst="roundRect">
              <a:avLst>
                <a:gd name="adj" fmla="val 50000"/>
              </a:avLst>
            </a:prstGeom>
            <a:solidFill>
              <a:srgbClr val="32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295"/>
            <p:cNvSpPr>
              <a:spLocks noChangeArrowheads="1"/>
            </p:cNvSpPr>
            <p:nvPr/>
          </p:nvSpPr>
          <p:spPr bwMode="auto">
            <a:xfrm>
              <a:off x="5735589" y="1753617"/>
              <a:ext cx="1907428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1200" b="1" smtClean="0">
                  <a:solidFill>
                    <a:schemeClr val="bg1"/>
                  </a:solidFill>
                  <a:latin typeface="+mn-ea"/>
                  <a:ea typeface="+mn-ea"/>
                </a:rPr>
                <a:t>수행 책임자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(PM)</a:t>
              </a:r>
              <a:endParaRPr lang="en-US" altLang="ko-KR" sz="12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6" name="직사각형 23"/>
            <p:cNvSpPr>
              <a:spLocks noChangeArrowheads="1"/>
            </p:cNvSpPr>
            <p:nvPr/>
          </p:nvSpPr>
          <p:spPr bwMode="auto">
            <a:xfrm>
              <a:off x="5779292" y="2174165"/>
              <a:ext cx="1863725" cy="50482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kumimoji="0" lang="ko-KR" altLang="en-US" sz="1100" kern="0" dirty="0">
                  <a:solidFill>
                    <a:srgbClr val="000000"/>
                  </a:solidFill>
                  <a:latin typeface="+mn-ea"/>
                  <a:ea typeface="+mn-ea"/>
                </a:rPr>
                <a:t>프로젝트 관리자</a:t>
              </a:r>
              <a:endParaRPr kumimoji="0" lang="en-US" altLang="ko-KR" sz="1100" kern="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100" kern="0" dirty="0" smtClean="0">
                  <a:solidFill>
                    <a:srgbClr val="FF0000"/>
                  </a:solidFill>
                  <a:latin typeface="+mn-ea"/>
                </a:rPr>
                <a:t>* </a:t>
              </a:r>
              <a:r>
                <a:rPr kumimoji="0" lang="ko-KR" altLang="en-US" sz="1100" kern="0" smtClean="0">
                  <a:solidFill>
                    <a:srgbClr val="000000"/>
                  </a:solidFill>
                  <a:latin typeface="+mn-ea"/>
                  <a:ea typeface="+mn-ea"/>
                </a:rPr>
                <a:t>곽종 </a:t>
              </a:r>
              <a:r>
                <a:rPr kumimoji="0" lang="en-US" altLang="ko-KR" sz="1100" kern="0" dirty="0">
                  <a:solidFill>
                    <a:srgbClr val="000000"/>
                  </a:solidFill>
                  <a:latin typeface="+mn-ea"/>
                  <a:ea typeface="+mn-ea"/>
                </a:rPr>
                <a:t>[</a:t>
              </a:r>
              <a:r>
                <a:rPr kumimoji="0" lang="ko-KR" altLang="en-US" sz="1100" kern="0" dirty="0">
                  <a:solidFill>
                    <a:srgbClr val="000000"/>
                  </a:solidFill>
                  <a:latin typeface="+mn-ea"/>
                  <a:ea typeface="+mn-ea"/>
                </a:rPr>
                <a:t>특급</a:t>
              </a:r>
              <a:r>
                <a:rPr kumimoji="0" lang="en-US" altLang="ko-KR" sz="1100" kern="0" dirty="0">
                  <a:solidFill>
                    <a:srgbClr val="000000"/>
                  </a:solidFill>
                  <a:latin typeface="+mn-ea"/>
                  <a:ea typeface="+mn-ea"/>
                </a:rPr>
                <a:t>]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597898" y="4819606"/>
            <a:ext cx="1984560" cy="1207350"/>
            <a:chOff x="5655394" y="1679866"/>
            <a:chExt cx="2043874" cy="1207350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5655394" y="1880408"/>
              <a:ext cx="2043874" cy="1006808"/>
            </a:xfrm>
            <a:prstGeom prst="roundRect">
              <a:avLst>
                <a:gd name="adj" fmla="val 10793"/>
              </a:avLst>
            </a:prstGeom>
            <a:solidFill>
              <a:schemeClr val="bg1"/>
            </a:solidFill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732233" y="1679866"/>
              <a:ext cx="1845901" cy="453420"/>
            </a:xfrm>
            <a:prstGeom prst="roundRect">
              <a:avLst>
                <a:gd name="adj" fmla="val 50000"/>
              </a:avLst>
            </a:prstGeom>
            <a:solidFill>
              <a:srgbClr val="6A8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5858109" y="1679866"/>
              <a:ext cx="1594149" cy="453420"/>
            </a:xfrm>
            <a:prstGeom prst="roundRect">
              <a:avLst>
                <a:gd name="adj" fmla="val 50000"/>
              </a:avLst>
            </a:prstGeom>
            <a:solidFill>
              <a:srgbClr val="0F4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직사각형 295"/>
            <p:cNvSpPr>
              <a:spLocks noChangeArrowheads="1"/>
            </p:cNvSpPr>
            <p:nvPr/>
          </p:nvSpPr>
          <p:spPr bwMode="auto">
            <a:xfrm>
              <a:off x="5701469" y="1780992"/>
              <a:ext cx="190742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 kern="0" smtClean="0">
                  <a:solidFill>
                    <a:schemeClr val="bg1"/>
                  </a:solidFill>
                  <a:latin typeface="+mn-ea"/>
                </a:rPr>
                <a:t>디자인 </a:t>
              </a:r>
              <a:r>
                <a:rPr lang="en-US" altLang="ko-KR" sz="1200" b="1" kern="0" dirty="0" smtClean="0">
                  <a:solidFill>
                    <a:schemeClr val="bg1"/>
                  </a:solidFill>
                  <a:latin typeface="+mn-ea"/>
                </a:rPr>
                <a:t>/ </a:t>
              </a:r>
              <a:r>
                <a:rPr lang="ko-KR" altLang="en-US" sz="1200" b="1" kern="0" smtClean="0">
                  <a:solidFill>
                    <a:schemeClr val="bg1"/>
                  </a:solidFill>
                  <a:latin typeface="+mn-ea"/>
                </a:rPr>
                <a:t>퍼블리싱</a:t>
              </a:r>
              <a:endParaRPr lang="en-US" altLang="ko-KR" sz="1200" b="1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2" name="직사각형 23"/>
            <p:cNvSpPr>
              <a:spLocks noChangeArrowheads="1"/>
            </p:cNvSpPr>
            <p:nvPr/>
          </p:nvSpPr>
          <p:spPr bwMode="auto">
            <a:xfrm>
              <a:off x="5745469" y="2220362"/>
              <a:ext cx="1863725" cy="5582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김선영 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[</a:t>
              </a: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고급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]</a:t>
              </a: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김유진 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[</a:t>
              </a:r>
              <a:r>
                <a:rPr lang="ko-KR" altLang="en-US" sz="1100" kern="0" dirty="0">
                  <a:solidFill>
                    <a:srgbClr val="000000"/>
                  </a:solidFill>
                  <a:latin typeface="+mn-ea"/>
                </a:rPr>
                <a:t>중</a:t>
              </a:r>
              <a:r>
                <a:rPr lang="ko-KR" altLang="en-US" sz="1100" kern="0" smtClean="0">
                  <a:solidFill>
                    <a:srgbClr val="000000"/>
                  </a:solidFill>
                  <a:latin typeface="+mn-ea"/>
                </a:rPr>
                <a:t>급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]</a:t>
              </a:r>
              <a:endParaRPr lang="en-US" altLang="ko-KR" sz="1100" kern="0" dirty="0">
                <a:solidFill>
                  <a:srgbClr val="000000"/>
                </a:solidFill>
                <a:latin typeface="+mn-ea"/>
              </a:endParaRPr>
            </a:p>
          </p:txBody>
        </p:sp>
      </p:grpSp>
      <p:cxnSp>
        <p:nvCxnSpPr>
          <p:cNvPr id="53" name="직선 연결선 52"/>
          <p:cNvCxnSpPr/>
          <p:nvPr/>
        </p:nvCxnSpPr>
        <p:spPr>
          <a:xfrm>
            <a:off x="3456771" y="4586652"/>
            <a:ext cx="0" cy="30965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053541" y="6159199"/>
            <a:ext cx="18293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kern="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1000" kern="0" dirty="0" smtClean="0">
                <a:latin typeface="+mn-ea"/>
              </a:rPr>
              <a:t> </a:t>
            </a:r>
            <a:r>
              <a:rPr lang="ko-KR" altLang="en-US" sz="1000" kern="0" smtClean="0">
                <a:latin typeface="+mn-ea"/>
              </a:rPr>
              <a:t>주식회사 굿씽크 소속인원</a:t>
            </a:r>
            <a:r>
              <a:rPr lang="en-US" altLang="ko-KR" sz="1000" kern="0" dirty="0" smtClean="0">
                <a:latin typeface="+mn-ea"/>
              </a:rPr>
              <a:t> </a:t>
            </a:r>
            <a:endParaRPr lang="ko-KR" altLang="en-US" sz="1000"/>
          </a:p>
        </p:txBody>
      </p:sp>
      <p:grpSp>
        <p:nvGrpSpPr>
          <p:cNvPr id="54" name="그룹 53"/>
          <p:cNvGrpSpPr/>
          <p:nvPr/>
        </p:nvGrpSpPr>
        <p:grpSpPr>
          <a:xfrm>
            <a:off x="3602610" y="1809446"/>
            <a:ext cx="1986388" cy="1036775"/>
            <a:chOff x="5667349" y="1679866"/>
            <a:chExt cx="1986388" cy="1036775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5667349" y="1934369"/>
              <a:ext cx="1984576" cy="782272"/>
            </a:xfrm>
            <a:prstGeom prst="roundRect">
              <a:avLst>
                <a:gd name="adj" fmla="val 10793"/>
              </a:avLst>
            </a:prstGeom>
            <a:noFill/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5667349" y="1679866"/>
              <a:ext cx="1986388" cy="453420"/>
            </a:xfrm>
            <a:prstGeom prst="roundRect">
              <a:avLst>
                <a:gd name="adj" fmla="val 50000"/>
              </a:avLst>
            </a:prstGeom>
            <a:solidFill>
              <a:srgbClr val="91B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5808005" y="1679866"/>
              <a:ext cx="1745733" cy="453420"/>
            </a:xfrm>
            <a:prstGeom prst="roundRect">
              <a:avLst>
                <a:gd name="adj" fmla="val 50000"/>
              </a:avLst>
            </a:prstGeom>
            <a:solidFill>
              <a:srgbClr val="32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295"/>
            <p:cNvSpPr>
              <a:spLocks noChangeArrowheads="1"/>
            </p:cNvSpPr>
            <p:nvPr/>
          </p:nvSpPr>
          <p:spPr bwMode="auto">
            <a:xfrm>
              <a:off x="5735589" y="1753617"/>
              <a:ext cx="1907428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1200" b="1">
                  <a:solidFill>
                    <a:schemeClr val="bg1"/>
                  </a:solidFill>
                  <a:latin typeface="+mn-ea"/>
                  <a:ea typeface="+mn-ea"/>
                </a:rPr>
                <a:t>총괄 </a:t>
              </a:r>
              <a:r>
                <a:rPr lang="ko-KR" altLang="en-US" sz="1200" b="1" smtClean="0">
                  <a:solidFill>
                    <a:schemeClr val="bg1"/>
                  </a:solidFill>
                  <a:latin typeface="+mn-ea"/>
                  <a:ea typeface="+mn-ea"/>
                </a:rPr>
                <a:t>책임자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(PMO)</a:t>
              </a:r>
              <a:endParaRPr lang="en-US" altLang="ko-KR" sz="12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직사각형 23"/>
            <p:cNvSpPr>
              <a:spLocks noChangeArrowheads="1"/>
            </p:cNvSpPr>
            <p:nvPr/>
          </p:nvSpPr>
          <p:spPr bwMode="auto">
            <a:xfrm>
              <a:off x="5788199" y="2183543"/>
              <a:ext cx="1863725" cy="50482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kumimoji="0" lang="ko-KR" altLang="en-US" sz="11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사업 총괄 책임</a:t>
              </a:r>
              <a:endParaRPr kumimoji="0" lang="en-US" altLang="ko-KR" sz="1100" kern="0" dirty="0" smtClean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100" kern="0" dirty="0" smtClean="0">
                  <a:solidFill>
                    <a:srgbClr val="FF0000"/>
                  </a:solidFill>
                  <a:latin typeface="+mn-ea"/>
                </a:rPr>
                <a:t>* </a:t>
              </a:r>
              <a:r>
                <a:rPr kumimoji="0" lang="ko-KR" altLang="en-US" sz="1100" kern="0" smtClean="0">
                  <a:solidFill>
                    <a:srgbClr val="000000"/>
                  </a:solidFill>
                  <a:latin typeface="+mn-ea"/>
                  <a:ea typeface="+mn-ea"/>
                </a:rPr>
                <a:t>김은상 </a:t>
              </a:r>
              <a:r>
                <a:rPr kumimoji="0" lang="en-US" altLang="ko-KR" sz="1100" kern="0" dirty="0">
                  <a:solidFill>
                    <a:srgbClr val="000000"/>
                  </a:solidFill>
                  <a:latin typeface="+mn-ea"/>
                  <a:ea typeface="+mn-ea"/>
                </a:rPr>
                <a:t>[</a:t>
              </a:r>
              <a:r>
                <a:rPr kumimoji="0" lang="ko-KR" altLang="en-US" sz="1100" kern="0" dirty="0">
                  <a:solidFill>
                    <a:srgbClr val="000000"/>
                  </a:solidFill>
                  <a:latin typeface="+mn-ea"/>
                  <a:ea typeface="+mn-ea"/>
                </a:rPr>
                <a:t>특급</a:t>
              </a:r>
              <a:r>
                <a:rPr kumimoji="0" lang="en-US" altLang="ko-KR" sz="1100" kern="0" dirty="0">
                  <a:solidFill>
                    <a:srgbClr val="000000"/>
                  </a:solidFill>
                  <a:latin typeface="+mn-ea"/>
                  <a:ea typeface="+mn-ea"/>
                </a:rPr>
                <a:t>]</a:t>
              </a:r>
            </a:p>
          </p:txBody>
        </p:sp>
      </p:grpSp>
      <p:cxnSp>
        <p:nvCxnSpPr>
          <p:cNvPr id="60" name="직선 연결선 59"/>
          <p:cNvCxnSpPr>
            <a:endCxn id="43" idx="0"/>
          </p:cNvCxnSpPr>
          <p:nvPr/>
        </p:nvCxnSpPr>
        <p:spPr>
          <a:xfrm>
            <a:off x="4594898" y="2846221"/>
            <a:ext cx="906" cy="30363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기타 수행 업무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/>
              <a:t>기능 개산 이외 사업 관련 업무 지원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03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539750" y="1763179"/>
            <a:ext cx="3839763" cy="171458"/>
            <a:chOff x="404813" y="1878221"/>
            <a:chExt cx="6048375" cy="2286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43" name="그룹 4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46" name="오각형 4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7" name="오각형 4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4" name="직사각형 4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" name="직사각형 4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2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NIPA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소프트웨어 사업정보 저장소 </a:t>
              </a:r>
              <a:r>
                <a: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FP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등록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 bwMode="auto">
          <a:xfrm>
            <a:off x="539749" y="1967716"/>
            <a:ext cx="3839764" cy="188461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764486" y="1763179"/>
            <a:ext cx="3839763" cy="171458"/>
            <a:chOff x="404813" y="1878221"/>
            <a:chExt cx="6048375" cy="228610"/>
          </a:xfrm>
        </p:grpSpPr>
        <p:grpSp>
          <p:nvGrpSpPr>
            <p:cNvPr id="52" name="그룹 51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4" name="그룹 53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7" name="오각형 56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8" name="오각형 57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55" name="직사각형 54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6" name="직사각형 55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3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한국저작권위원회  정보화 사업 관리 시스템 산출물 등록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0" name="직사각형 59"/>
          <p:cNvSpPr/>
          <p:nvPr/>
        </p:nvSpPr>
        <p:spPr bwMode="auto">
          <a:xfrm>
            <a:off x="4764485" y="1967717"/>
            <a:ext cx="3839765" cy="18846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 descr="swì¬ìì ë³´ì ì¥ì ë¡ê³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85" y="2639593"/>
            <a:ext cx="2133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820890" y="2252482"/>
            <a:ext cx="723275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사업착수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0890" y="3141711"/>
            <a:ext cx="723275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사업종료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661228" y="2379440"/>
            <a:ext cx="0" cy="126122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082" y="2252482"/>
            <a:ext cx="2182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 완료 후 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 내 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제출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13082" y="3141711"/>
            <a:ext cx="21419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사업종료 후 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 내 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제출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539751" y="4092599"/>
            <a:ext cx="3839763" cy="171458"/>
            <a:chOff x="404813" y="1878221"/>
            <a:chExt cx="6048375" cy="228610"/>
          </a:xfrm>
        </p:grpSpPr>
        <p:grpSp>
          <p:nvGrpSpPr>
            <p:cNvPr id="68" name="그룹 6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70" name="그룹 6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73" name="오각형 7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74" name="오각형 7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71" name="직사각형 7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2" name="직사각형 7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69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서버에 대한 </a:t>
              </a:r>
              <a:r>
                <a: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OS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전환 지원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5" name="직사각형 74"/>
          <p:cNvSpPr/>
          <p:nvPr/>
        </p:nvSpPr>
        <p:spPr bwMode="auto">
          <a:xfrm>
            <a:off x="539750" y="4297137"/>
            <a:ext cx="3839765" cy="18846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6833" y="4377352"/>
            <a:ext cx="77457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AS-IS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3396187" y="4377352"/>
            <a:ext cx="85805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TO-BE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28" name="Picture 4" descr="RHEL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82" y="5055091"/>
            <a:ext cx="1097750" cy="4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entOS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358" y="4885183"/>
            <a:ext cx="1107120" cy="75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아래쪽 화살표 76"/>
          <p:cNvSpPr/>
          <p:nvPr/>
        </p:nvSpPr>
        <p:spPr>
          <a:xfrm rot="16200000">
            <a:off x="2230711" y="5117739"/>
            <a:ext cx="581025" cy="300423"/>
          </a:xfrm>
          <a:prstGeom prst="downArrow">
            <a:avLst/>
          </a:prstGeom>
          <a:solidFill>
            <a:srgbClr val="8CB2E0"/>
          </a:solidFill>
          <a:ln>
            <a:solidFill>
              <a:srgbClr val="8CB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85799" y="5798658"/>
            <a:ext cx="1366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대상서버 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4764486" y="4092599"/>
            <a:ext cx="3839763" cy="171458"/>
            <a:chOff x="404813" y="1878221"/>
            <a:chExt cx="6048375" cy="228610"/>
          </a:xfrm>
        </p:grpSpPr>
        <p:grpSp>
          <p:nvGrpSpPr>
            <p:cNvPr id="80" name="그룹 79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82" name="그룹 81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85" name="오각형 84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6" name="오각형 85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83" name="직사각형 82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4" name="직사각형 83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81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SW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임치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7" name="직사각형 86"/>
          <p:cNvSpPr/>
          <p:nvPr/>
        </p:nvSpPr>
        <p:spPr bwMode="auto">
          <a:xfrm>
            <a:off x="4764485" y="4297137"/>
            <a:ext cx="3839765" cy="18846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29199" y="5798658"/>
            <a:ext cx="21146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사업종료 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 </a:t>
            </a: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임치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Picture 2" descr="https://www.swes.or.kr/images/contents/g_bg_contract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15" y="4355770"/>
            <a:ext cx="3725504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5029199" y="2184583"/>
            <a:ext cx="2308645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 내 발생되는 모든 산출물</a:t>
            </a:r>
            <a:endParaRPr lang="en-US" altLang="ko-KR" sz="10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 시점에 맞게 등록</a:t>
            </a:r>
            <a:endParaRPr lang="en-US" altLang="ko-KR" sz="10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 이력에 대한 등록 관리</a:t>
            </a:r>
            <a:endParaRPr lang="en-US" altLang="ko-KR" sz="10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 종료 전까지 모든 정보 입력</a:t>
            </a:r>
            <a:endParaRPr lang="en-US" altLang="ko-KR" sz="10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정보화관리팀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담당자의 승인 득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5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이등변 삼각형 168"/>
          <p:cNvSpPr>
            <a:spLocks noChangeArrowheads="1"/>
          </p:cNvSpPr>
          <p:nvPr/>
        </p:nvSpPr>
        <p:spPr bwMode="auto">
          <a:xfrm rot="16200000">
            <a:off x="2211262" y="5308404"/>
            <a:ext cx="425767" cy="277812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55" name="이등변 삼각형 4131"/>
          <p:cNvSpPr>
            <a:spLocks noChangeArrowheads="1"/>
          </p:cNvSpPr>
          <p:nvPr/>
        </p:nvSpPr>
        <p:spPr bwMode="auto">
          <a:xfrm rot="16200000">
            <a:off x="2233027" y="2785575"/>
            <a:ext cx="425767" cy="2778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제안 범위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/>
              <a:t>기존 시스템에 대한 </a:t>
            </a:r>
            <a:r>
              <a:rPr lang="ko-KR" altLang="en-US" b="1" dirty="0" smtClean="0">
                <a:solidFill>
                  <a:srgbClr val="1881BD"/>
                </a:solidFill>
              </a:rPr>
              <a:t>기능 개선</a:t>
            </a:r>
            <a:r>
              <a:rPr lang="ko-KR" altLang="en-US" b="1" dirty="0" smtClean="0"/>
              <a:t>을 통한 </a:t>
            </a:r>
            <a:r>
              <a:rPr lang="ko-KR" altLang="en-US" b="1" dirty="0"/>
              <a:t>안정적인 운영 </a:t>
            </a:r>
            <a:r>
              <a:rPr lang="ko-KR" altLang="en-US" b="1" dirty="0" smtClean="0"/>
              <a:t>및</a:t>
            </a:r>
            <a:r>
              <a:rPr lang="en-US" altLang="ko-KR" b="1" dirty="0" smtClean="0"/>
              <a:t> </a:t>
            </a:r>
            <a:r>
              <a:rPr lang="ko-KR" altLang="en-US" b="1">
                <a:solidFill>
                  <a:srgbClr val="1881BD"/>
                </a:solidFill>
              </a:rPr>
              <a:t>사업 관리시스템 </a:t>
            </a:r>
            <a:r>
              <a:rPr lang="ko-KR" altLang="en-US" b="1" smtClean="0">
                <a:solidFill>
                  <a:srgbClr val="1881BD"/>
                </a:solidFill>
              </a:rPr>
              <a:t>구축</a:t>
            </a:r>
            <a:r>
              <a:rPr lang="ko-KR" altLang="en-US" b="1" smtClean="0"/>
              <a:t>을 </a:t>
            </a:r>
            <a:r>
              <a:rPr lang="ko-KR" altLang="en-US" b="1"/>
              <a:t>그 범위로 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pic>
        <p:nvPicPr>
          <p:cNvPr id="48" name="그림 41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09"/>
          <a:stretch>
            <a:fillRect/>
          </a:stretch>
        </p:blipFill>
        <p:spPr bwMode="auto">
          <a:xfrm flipH="1">
            <a:off x="2269478" y="1809167"/>
            <a:ext cx="2268537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그림 1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38" r="25171"/>
          <a:stretch>
            <a:fillRect/>
          </a:stretch>
        </p:blipFill>
        <p:spPr bwMode="auto">
          <a:xfrm flipH="1">
            <a:off x="2252595" y="4363500"/>
            <a:ext cx="2268537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이등변 삼각형 170"/>
          <p:cNvSpPr>
            <a:spLocks noChangeArrowheads="1"/>
          </p:cNvSpPr>
          <p:nvPr/>
        </p:nvSpPr>
        <p:spPr bwMode="auto">
          <a:xfrm rot="5400000">
            <a:off x="6481025" y="5301341"/>
            <a:ext cx="425767" cy="277812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58" name="Rectangle 304"/>
          <p:cNvSpPr>
            <a:spLocks noChangeArrowheads="1"/>
          </p:cNvSpPr>
          <p:nvPr/>
        </p:nvSpPr>
        <p:spPr bwMode="auto">
          <a:xfrm>
            <a:off x="2694531" y="4528071"/>
            <a:ext cx="14351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ko-KR" altLang="en-US" sz="1300" b="1" err="1" smtClean="0">
                <a:solidFill>
                  <a:schemeClr val="bg1"/>
                </a:solidFill>
                <a:latin typeface="+mn-ea"/>
                <a:ea typeface="+mn-ea"/>
              </a:rPr>
              <a:t>데이타셋</a:t>
            </a:r>
            <a:r>
              <a:rPr kumimoji="0" lang="ko-KR" altLang="en-US" sz="1300" b="1" dirty="0" smtClean="0">
                <a:solidFill>
                  <a:schemeClr val="bg1"/>
                </a:solidFill>
                <a:latin typeface="+mn-ea"/>
                <a:ea typeface="+mn-ea"/>
              </a:rPr>
              <a:t> 구축</a:t>
            </a:r>
            <a:endParaRPr kumimoji="0" lang="en-US" altLang="ko-KR" sz="13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1" name="Rectangle 34"/>
          <p:cNvSpPr>
            <a:spLocks noChangeArrowheads="1"/>
          </p:cNvSpPr>
          <p:nvPr/>
        </p:nvSpPr>
        <p:spPr bwMode="gray">
          <a:xfrm>
            <a:off x="2560117" y="5015670"/>
            <a:ext cx="1810962" cy="4286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0" dirty="0" smtClean="0">
                <a:latin typeface="+mn-ea"/>
              </a:rPr>
              <a:t>성능평가를 위한 </a:t>
            </a:r>
            <a:endParaRPr lang="en-US" altLang="ko-KR" sz="1100" b="1" kern="0" dirty="0" smtClean="0">
              <a:latin typeface="+mn-ea"/>
            </a:endParaRPr>
          </a:p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0" dirty="0" smtClean="0">
                <a:latin typeface="+mn-ea"/>
              </a:rPr>
              <a:t>신규 </a:t>
            </a:r>
            <a:r>
              <a:rPr lang="ko-KR" altLang="en-US" sz="1100" b="1" kern="0" dirty="0" err="1" smtClean="0">
                <a:latin typeface="+mn-ea"/>
              </a:rPr>
              <a:t>데이타셋</a:t>
            </a:r>
            <a:r>
              <a:rPr lang="ko-KR" altLang="en-US" sz="1100" b="1" kern="0" dirty="0" smtClean="0">
                <a:latin typeface="+mn-ea"/>
              </a:rPr>
              <a:t> 추가 구축</a:t>
            </a:r>
            <a:endParaRPr lang="ko-KR" altLang="en-US" sz="1100" b="1" kern="0" dirty="0">
              <a:latin typeface="+mn-ea"/>
            </a:endParaRPr>
          </a:p>
        </p:txBody>
      </p:sp>
      <p:sp>
        <p:nvSpPr>
          <p:cNvPr id="72" name="이등변 삼각형 169"/>
          <p:cNvSpPr>
            <a:spLocks noChangeArrowheads="1"/>
          </p:cNvSpPr>
          <p:nvPr/>
        </p:nvSpPr>
        <p:spPr bwMode="auto">
          <a:xfrm rot="5400000">
            <a:off x="6473342" y="2785575"/>
            <a:ext cx="425767" cy="2778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+mn-ea"/>
              <a:ea typeface="+mn-ea"/>
            </a:endParaRPr>
          </a:p>
        </p:txBody>
      </p:sp>
      <p:pic>
        <p:nvPicPr>
          <p:cNvPr id="47" name="그림 41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09"/>
          <a:stretch>
            <a:fillRect/>
          </a:stretch>
        </p:blipFill>
        <p:spPr bwMode="auto">
          <a:xfrm>
            <a:off x="4568460" y="1809167"/>
            <a:ext cx="2268537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Rectangle 304"/>
          <p:cNvSpPr>
            <a:spLocks noChangeArrowheads="1"/>
          </p:cNvSpPr>
          <p:nvPr/>
        </p:nvSpPr>
        <p:spPr bwMode="auto">
          <a:xfrm>
            <a:off x="4985178" y="1956804"/>
            <a:ext cx="14351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ko-KR" altLang="en-US" sz="1300" b="1" dirty="0" smtClean="0">
                <a:solidFill>
                  <a:schemeClr val="bg1"/>
                </a:solidFill>
                <a:latin typeface="+mn-ea"/>
                <a:ea typeface="+mn-ea"/>
              </a:rPr>
              <a:t>신규 구축</a:t>
            </a:r>
            <a:endParaRPr kumimoji="0" lang="en-US" altLang="ko-KR" sz="13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4" name="Rectangle 34"/>
          <p:cNvSpPr>
            <a:spLocks noChangeArrowheads="1"/>
          </p:cNvSpPr>
          <p:nvPr/>
        </p:nvSpPr>
        <p:spPr bwMode="gray">
          <a:xfrm>
            <a:off x="4797247" y="2461337"/>
            <a:ext cx="1810962" cy="4286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0" dirty="0" smtClean="0">
                <a:latin typeface="+mn-ea"/>
              </a:rPr>
              <a:t>저작권기술 사업관리</a:t>
            </a:r>
            <a:r>
              <a:rPr lang="en-US" altLang="ko-KR" sz="1100" b="1" kern="0" dirty="0" smtClean="0">
                <a:latin typeface="+mn-ea"/>
              </a:rPr>
              <a:t/>
            </a:r>
            <a:br>
              <a:rPr lang="en-US" altLang="ko-KR" sz="1100" b="1" kern="0" dirty="0" smtClean="0">
                <a:latin typeface="+mn-ea"/>
              </a:rPr>
            </a:br>
            <a:r>
              <a:rPr lang="ko-KR" altLang="en-US" sz="1100" b="1" kern="0" smtClean="0">
                <a:latin typeface="+mn-ea"/>
              </a:rPr>
              <a:t>시스템 신규 구축</a:t>
            </a:r>
            <a:endParaRPr lang="ko-KR" altLang="en-US" sz="1100" b="1" kern="0" dirty="0">
              <a:latin typeface="+mn-ea"/>
            </a:endParaRPr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30" y="2887795"/>
            <a:ext cx="792000" cy="792000"/>
          </a:xfrm>
          <a:prstGeom prst="rect">
            <a:avLst/>
          </a:prstGeom>
        </p:spPr>
      </p:pic>
      <p:sp>
        <p:nvSpPr>
          <p:cNvPr id="54" name="Rectangle 304"/>
          <p:cNvSpPr>
            <a:spLocks noChangeArrowheads="1"/>
          </p:cNvSpPr>
          <p:nvPr/>
        </p:nvSpPr>
        <p:spPr bwMode="auto">
          <a:xfrm>
            <a:off x="2686196" y="1956804"/>
            <a:ext cx="14351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ko-KR" altLang="en-US" sz="1300" b="1" dirty="0" smtClean="0">
                <a:solidFill>
                  <a:schemeClr val="bg1"/>
                </a:solidFill>
                <a:latin typeface="+mn-ea"/>
                <a:ea typeface="+mn-ea"/>
              </a:rPr>
              <a:t>기능 개선</a:t>
            </a:r>
            <a:endParaRPr kumimoji="0" lang="en-US" altLang="ko-KR" sz="13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6" name="Rectangle 34"/>
          <p:cNvSpPr>
            <a:spLocks noChangeArrowheads="1"/>
          </p:cNvSpPr>
          <p:nvPr/>
        </p:nvSpPr>
        <p:spPr bwMode="gray">
          <a:xfrm>
            <a:off x="2498265" y="2461337"/>
            <a:ext cx="1810962" cy="4286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저작권기술 성능평가 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/>
            </a:r>
            <a:b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</a:br>
            <a:r>
              <a:rPr kumimoji="0" lang="ko-KR" altLang="en-US" sz="11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시스템 기능 </a:t>
            </a:r>
            <a:r>
              <a:rPr kumimoji="0" lang="ko-KR" altLang="en-US" sz="11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개선</a:t>
            </a:r>
            <a:endParaRPr kumimoji="0" lang="ko-KR" altLang="en-US" sz="1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676" y="2849216"/>
            <a:ext cx="792000" cy="792000"/>
          </a:xfrm>
          <a:prstGeom prst="rect">
            <a:avLst/>
          </a:prstGeom>
        </p:spPr>
      </p:pic>
      <p:pic>
        <p:nvPicPr>
          <p:cNvPr id="76" name="그림 1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38" r="25171"/>
          <a:stretch>
            <a:fillRect/>
          </a:stretch>
        </p:blipFill>
        <p:spPr bwMode="auto">
          <a:xfrm flipH="1">
            <a:off x="4544135" y="4331323"/>
            <a:ext cx="2268537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Rectangle 304"/>
          <p:cNvSpPr>
            <a:spLocks noChangeArrowheads="1"/>
          </p:cNvSpPr>
          <p:nvPr/>
        </p:nvSpPr>
        <p:spPr bwMode="auto">
          <a:xfrm>
            <a:off x="4960853" y="4478960"/>
            <a:ext cx="14351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ko-KR" altLang="en-US" sz="1300" b="1" dirty="0" smtClean="0">
                <a:solidFill>
                  <a:schemeClr val="bg1"/>
                </a:solidFill>
                <a:latin typeface="+mn-ea"/>
                <a:ea typeface="+mn-ea"/>
              </a:rPr>
              <a:t>운영</a:t>
            </a:r>
            <a:endParaRPr kumimoji="0" lang="en-US" altLang="ko-KR" sz="13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8" name="Rectangle 34"/>
          <p:cNvSpPr>
            <a:spLocks noChangeArrowheads="1"/>
          </p:cNvSpPr>
          <p:nvPr/>
        </p:nvSpPr>
        <p:spPr bwMode="gray">
          <a:xfrm>
            <a:off x="4772922" y="4983493"/>
            <a:ext cx="1810962" cy="4286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lvl="0"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0" dirty="0" smtClean="0">
                <a:latin typeface="+mn-ea"/>
              </a:rPr>
              <a:t>성능평가 등 </a:t>
            </a:r>
            <a:endParaRPr lang="en-US" altLang="ko-KR" sz="1100" b="1" kern="0" dirty="0" smtClean="0">
              <a:latin typeface="+mn-ea"/>
            </a:endParaRPr>
          </a:p>
          <a:p>
            <a:pPr lvl="0"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100" b="1" kern="0" smtClean="0">
                <a:latin typeface="+mn-ea"/>
              </a:rPr>
              <a:t>시스템 운영 지원</a:t>
            </a:r>
            <a:endParaRPr lang="ko-KR" altLang="en-US" sz="1100" b="1" kern="0" dirty="0">
              <a:latin typeface="+mn-ea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30" y="5447310"/>
            <a:ext cx="792000" cy="792000"/>
          </a:xfrm>
          <a:prstGeom prst="rect">
            <a:avLst/>
          </a:prstGeom>
        </p:spPr>
      </p:pic>
      <p:cxnSp>
        <p:nvCxnSpPr>
          <p:cNvPr id="100" name="직선 연결선 99"/>
          <p:cNvCxnSpPr/>
          <p:nvPr/>
        </p:nvCxnSpPr>
        <p:spPr>
          <a:xfrm>
            <a:off x="539354" y="4082655"/>
            <a:ext cx="8058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4572000" y="1991520"/>
            <a:ext cx="0" cy="4169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AutoShape 77"/>
          <p:cNvSpPr>
            <a:spLocks noChangeArrowheads="1"/>
          </p:cNvSpPr>
          <p:nvPr/>
        </p:nvSpPr>
        <p:spPr bwMode="auto">
          <a:xfrm>
            <a:off x="380940" y="2168525"/>
            <a:ext cx="1876673" cy="1531846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66675" indent="-66675" defTabSz="407194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도구 개선</a:t>
            </a:r>
          </a:p>
          <a:p>
            <a:pPr marL="66675" indent="-66675" defTabSz="407194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도구 개선</a:t>
            </a:r>
          </a:p>
          <a:p>
            <a:pPr marL="66675" indent="-66675" defTabSz="407194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0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마크 기술 성능 평가 관련 기능 개선</a:t>
            </a:r>
          </a:p>
        </p:txBody>
      </p:sp>
      <p:sp>
        <p:nvSpPr>
          <p:cNvPr id="105" name="AutoShape 77"/>
          <p:cNvSpPr>
            <a:spLocks noChangeArrowheads="1"/>
          </p:cNvSpPr>
          <p:nvPr/>
        </p:nvSpPr>
        <p:spPr bwMode="auto">
          <a:xfrm>
            <a:off x="6951319" y="2168525"/>
            <a:ext cx="1876673" cy="1825715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66675" indent="-66675" defTabSz="407194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사업수행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기능 개발</a:t>
            </a:r>
          </a:p>
          <a:p>
            <a:pPr marL="66675" indent="-66675" defTabSz="407194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사업성과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기능 개발</a:t>
            </a:r>
          </a:p>
          <a:p>
            <a:pPr marL="66675" indent="-66675" defTabSz="407194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사업관리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운영 기능 개발</a:t>
            </a:r>
          </a:p>
          <a:p>
            <a:pPr marL="66675" indent="-66675" defTabSz="407194">
              <a:lnSpc>
                <a:spcPct val="200000"/>
              </a:lnSpc>
              <a:buFont typeface="Wingdings" pitchFamily="2" charset="2"/>
              <a:buChar char="§"/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데이터 이관</a:t>
            </a:r>
          </a:p>
        </p:txBody>
      </p:sp>
      <p:sp>
        <p:nvSpPr>
          <p:cNvPr id="106" name="AutoShape 77"/>
          <p:cNvSpPr>
            <a:spLocks noChangeArrowheads="1"/>
          </p:cNvSpPr>
          <p:nvPr/>
        </p:nvSpPr>
        <p:spPr bwMode="auto">
          <a:xfrm>
            <a:off x="6951319" y="4338100"/>
            <a:ext cx="1876673" cy="1825715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66675" indent="-66675" defTabSz="407194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 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지원</a:t>
            </a:r>
            <a:endParaRPr lang="en-US" altLang="ko-KR" sz="10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6675" indent="-66675" defTabSz="407194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0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상호운용성평가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지원</a:t>
            </a:r>
          </a:p>
          <a:p>
            <a:pPr marL="66675" indent="-66675" defTabSz="407194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운영 지원</a:t>
            </a:r>
            <a:endParaRPr lang="en-US" altLang="ko-KR" sz="10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6675" indent="-66675" defTabSz="407194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조치 신청 서비스 운영 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지원</a:t>
            </a:r>
            <a:endParaRPr lang="en-US" altLang="ko-KR" sz="10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6675" indent="-66675" defTabSz="407194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인증마크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시안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ko-KR" altLang="en-US" sz="10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7" name="AutoShape 77"/>
          <p:cNvSpPr>
            <a:spLocks noChangeArrowheads="1"/>
          </p:cNvSpPr>
          <p:nvPr/>
        </p:nvSpPr>
        <p:spPr bwMode="auto">
          <a:xfrm>
            <a:off x="380940" y="4648933"/>
            <a:ext cx="1876673" cy="1825715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66675" indent="-66675" defTabSz="407194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원본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구축</a:t>
            </a:r>
          </a:p>
          <a:p>
            <a:pPr marL="66675" indent="-66675" defTabSz="407194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변형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구축</a:t>
            </a:r>
          </a:p>
          <a:p>
            <a:pPr marL="66675" indent="-66675" defTabSz="407194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성능평가용 </a:t>
            </a:r>
            <a:r>
              <a:rPr lang="ko-KR" altLang="en-US" sz="10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구성</a:t>
            </a: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78" y="5398707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추가 지원 사항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/>
              <a:t>지속적으로 증가하고 있는 해킹을 대비해</a:t>
            </a:r>
            <a:r>
              <a:rPr lang="en-US" altLang="ko-KR" b="1" dirty="0"/>
              <a:t>, </a:t>
            </a:r>
            <a:r>
              <a:rPr lang="ko-KR" altLang="en-US" b="1">
                <a:solidFill>
                  <a:srgbClr val="0070C0"/>
                </a:solidFill>
              </a:rPr>
              <a:t>소스코드</a:t>
            </a:r>
            <a:r>
              <a:rPr lang="ko-KR" altLang="en-US" b="1"/>
              <a:t> 뿐만 아니라 </a:t>
            </a:r>
            <a:r>
              <a:rPr lang="ko-KR" altLang="en-US" b="1">
                <a:solidFill>
                  <a:srgbClr val="0070C0"/>
                </a:solidFill>
              </a:rPr>
              <a:t>서버</a:t>
            </a:r>
            <a:r>
              <a:rPr lang="ko-KR" altLang="en-US" b="1"/>
              <a:t>에 대한 취약점을 </a:t>
            </a:r>
            <a:r>
              <a:rPr lang="ko-KR" altLang="en-US" b="1">
                <a:solidFill>
                  <a:srgbClr val="FF0000"/>
                </a:solidFill>
              </a:rPr>
              <a:t>전문 상용 툴을 통한 점검 지원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04</a:t>
            </a:r>
            <a:endParaRPr lang="ko-KR" altLang="en-US" dirty="0"/>
          </a:p>
        </p:txBody>
      </p:sp>
      <p:grpSp>
        <p:nvGrpSpPr>
          <p:cNvPr id="40" name="그룹 39"/>
          <p:cNvGrpSpPr/>
          <p:nvPr/>
        </p:nvGrpSpPr>
        <p:grpSpPr>
          <a:xfrm>
            <a:off x="539750" y="1763179"/>
            <a:ext cx="3839763" cy="171458"/>
            <a:chOff x="404813" y="1878221"/>
            <a:chExt cx="6048375" cy="228610"/>
          </a:xfrm>
        </p:grpSpPr>
        <p:grpSp>
          <p:nvGrpSpPr>
            <p:cNvPr id="41" name="그룹 4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43" name="그룹 4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46" name="오각형 4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7" name="오각형 4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4" name="직사각형 4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" name="직사각형 4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2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코드레이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＂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통한 소스코드  취약점 점검</a:t>
              </a:r>
            </a:p>
          </p:txBody>
        </p:sp>
      </p:grpSp>
      <p:pic>
        <p:nvPicPr>
          <p:cNvPr id="48" name="Picture 4" descr="http://trinitysoft.co.kr/board/file/download?file_number=153&amp;width=6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81" y="2567241"/>
            <a:ext cx="1123989" cy="112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1794767" y="2416177"/>
            <a:ext cx="2726433" cy="32569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안행부 시큐어코딩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47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보안약점 점검</a:t>
            </a:r>
            <a:endParaRPr lang="en-US" altLang="ko-KR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OWASP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10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보안약점 점검</a:t>
            </a:r>
            <a:endParaRPr lang="en-US" altLang="ko-KR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CWE/SANS TOP 25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보안약점 점검</a:t>
            </a:r>
            <a:endParaRPr lang="en-US" altLang="ko-KR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Code </a:t>
            </a:r>
            <a:r>
              <a:rPr lang="en-US" altLang="ko-KR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Conversion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점검</a:t>
            </a:r>
            <a:endParaRPr lang="en-US" altLang="ko-KR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안행부 시큐어코딩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47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기준 보고서</a:t>
            </a:r>
            <a:endParaRPr lang="en-US" altLang="ko-KR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위험도별 기준보고서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539749" y="1967716"/>
            <a:ext cx="4045510" cy="362028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764486" y="1763179"/>
            <a:ext cx="3839763" cy="171458"/>
            <a:chOff x="404813" y="1878221"/>
            <a:chExt cx="6048375" cy="228610"/>
          </a:xfrm>
        </p:grpSpPr>
        <p:grpSp>
          <p:nvGrpSpPr>
            <p:cNvPr id="52" name="그룹 51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4" name="그룹 53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7" name="오각형 56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8" name="오각형 57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55" name="직사각형 54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6" name="직사각형 55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3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씨큐엠에스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＂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통한 서버 취약점 점검</a:t>
              </a:r>
            </a:p>
          </p:txBody>
        </p:sp>
      </p:grpSp>
      <p:sp>
        <p:nvSpPr>
          <p:cNvPr id="59" name="직사각형 58"/>
          <p:cNvSpPr/>
          <p:nvPr/>
        </p:nvSpPr>
        <p:spPr bwMode="auto">
          <a:xfrm>
            <a:off x="5883691" y="2218621"/>
            <a:ext cx="2647245" cy="32569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및 수동 점검을 통한 상시 취약점 관리</a:t>
            </a: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취약점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및 조치 진행 현황 확인</a:t>
            </a: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업무상 또는 서비스 가용성을 위한 취약점 예외 처리 가능</a:t>
            </a: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보안점검 이력 조회 및 점검 이력을 통한 이력 관리</a:t>
            </a: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취약점 조치 가이드 </a:t>
            </a:r>
            <a:r>
              <a:rPr lang="ko-KR" altLang="en-US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en-US" altLang="ko-KR" sz="105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5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레포트 제공</a:t>
            </a:r>
          </a:p>
        </p:txBody>
      </p:sp>
      <p:sp>
        <p:nvSpPr>
          <p:cNvPr id="60" name="직사각형 59"/>
          <p:cNvSpPr/>
          <p:nvPr/>
        </p:nvSpPr>
        <p:spPr bwMode="auto">
          <a:xfrm>
            <a:off x="4764485" y="1967717"/>
            <a:ext cx="3839765" cy="362028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0426" y="2342981"/>
            <a:ext cx="1407017" cy="1340804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715" y="5089721"/>
            <a:ext cx="735806" cy="392906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4485" y="5082577"/>
            <a:ext cx="1390650" cy="400050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 bwMode="auto">
          <a:xfrm>
            <a:off x="539750" y="5996345"/>
            <a:ext cx="8064499" cy="3657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소스코드에 대한 취약점 점검</a:t>
            </a:r>
            <a:r>
              <a:rPr lang="ko-KR" altLang="en-US" sz="1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뿐만 아니라 운영중인 </a:t>
            </a:r>
            <a:r>
              <a:rPr lang="ko-KR" altLang="en-US" sz="1200" b="1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서버에 대한 취약점 점검</a:t>
            </a:r>
            <a:r>
              <a:rPr lang="ko-KR" altLang="en-US" sz="1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1200" b="1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무상으로 지원</a:t>
            </a:r>
            <a:endParaRPr lang="ko-KR" altLang="en-US" sz="1200" b="1" dirty="0">
              <a:solidFill>
                <a:srgbClr val="FFFF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아래쪽 화살표 64"/>
          <p:cNvSpPr/>
          <p:nvPr/>
        </p:nvSpPr>
        <p:spPr>
          <a:xfrm>
            <a:off x="2179285" y="5641961"/>
            <a:ext cx="581025" cy="300423"/>
          </a:xfrm>
          <a:prstGeom prst="downArrow">
            <a:avLst/>
          </a:prstGeom>
          <a:solidFill>
            <a:srgbClr val="8CB2E0"/>
          </a:solidFill>
          <a:ln>
            <a:solidFill>
              <a:srgbClr val="8CB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6404021" y="5641961"/>
            <a:ext cx="581025" cy="300423"/>
          </a:xfrm>
          <a:prstGeom prst="downArrow">
            <a:avLst/>
          </a:prstGeom>
          <a:solidFill>
            <a:srgbClr val="8CB2E0"/>
          </a:solidFill>
          <a:ln>
            <a:solidFill>
              <a:srgbClr val="8CB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0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성공적인 사업 추진 방안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풍부한 </a:t>
            </a:r>
            <a:r>
              <a:rPr lang="ko-KR" altLang="en-US" b="1" dirty="0">
                <a:solidFill>
                  <a:srgbClr val="0070C0"/>
                </a:solidFill>
              </a:rPr>
              <a:t>경험</a:t>
            </a:r>
            <a:r>
              <a:rPr lang="ko-KR" altLang="en-US" b="1" dirty="0"/>
              <a:t>을 통한 </a:t>
            </a:r>
            <a:r>
              <a:rPr lang="ko-KR" altLang="en-US" b="1" dirty="0">
                <a:solidFill>
                  <a:srgbClr val="FF0000"/>
                </a:solidFill>
              </a:rPr>
              <a:t>고객의 만족 실현 및 성공적인 </a:t>
            </a:r>
            <a:r>
              <a:rPr lang="ko-KR" altLang="en-US" b="1" dirty="0" smtClean="0">
                <a:solidFill>
                  <a:srgbClr val="FF0000"/>
                </a:solidFill>
              </a:rPr>
              <a:t>사업 완료 약속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93" name="Freeform 8"/>
          <p:cNvSpPr>
            <a:spLocks/>
          </p:cNvSpPr>
          <p:nvPr/>
        </p:nvSpPr>
        <p:spPr bwMode="gray">
          <a:xfrm flipH="1">
            <a:off x="886002" y="2005531"/>
            <a:ext cx="3645843" cy="1796949"/>
          </a:xfrm>
          <a:custGeom>
            <a:avLst/>
            <a:gdLst/>
            <a:ahLst/>
            <a:cxnLst/>
            <a:rect l="l" t="t" r="r" b="b"/>
            <a:pathLst>
              <a:path w="4176930" h="2058709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27FAE"/>
              </a:gs>
              <a:gs pos="100000">
                <a:srgbClr val="2B9ED5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5000"/>
              </a:lnSpc>
            </a:pPr>
            <a:endParaRPr lang="de-DE" noProof="1">
              <a:solidFill>
                <a:prstClr val="black"/>
              </a:solidFill>
            </a:endParaRPr>
          </a:p>
        </p:txBody>
      </p:sp>
      <p:sp>
        <p:nvSpPr>
          <p:cNvPr id="94" name="Freeform 9"/>
          <p:cNvSpPr>
            <a:spLocks/>
          </p:cNvSpPr>
          <p:nvPr/>
        </p:nvSpPr>
        <p:spPr bwMode="gray">
          <a:xfrm>
            <a:off x="886002" y="3927241"/>
            <a:ext cx="3645843" cy="1796949"/>
          </a:xfrm>
          <a:custGeom>
            <a:avLst/>
            <a:gdLst/>
            <a:ahLst/>
            <a:cxnLst>
              <a:cxn ang="0">
                <a:pos x="1300" y="0"/>
              </a:cxn>
              <a:cxn ang="0">
                <a:pos x="0" y="0"/>
              </a:cxn>
              <a:cxn ang="0">
                <a:pos x="0" y="864"/>
              </a:cxn>
              <a:cxn ang="0">
                <a:pos x="1753" y="864"/>
              </a:cxn>
              <a:cxn ang="0">
                <a:pos x="1753" y="453"/>
              </a:cxn>
              <a:cxn ang="0">
                <a:pos x="1300" y="0"/>
              </a:cxn>
            </a:cxnLst>
            <a:rect l="0" t="0" r="r" b="b"/>
            <a:pathLst>
              <a:path w="1753" h="864">
                <a:moveTo>
                  <a:pt x="130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453"/>
                  <a:pt x="1753" y="453"/>
                  <a:pt x="1753" y="453"/>
                </a:cubicBezTo>
                <a:cubicBezTo>
                  <a:pt x="1509" y="438"/>
                  <a:pt x="1314" y="243"/>
                  <a:pt x="1300" y="0"/>
                </a:cubicBezTo>
                <a:close/>
              </a:path>
            </a:pathLst>
          </a:custGeom>
          <a:gradFill>
            <a:gsLst>
              <a:gs pos="0">
                <a:srgbClr val="0DA5A5"/>
              </a:gs>
              <a:gs pos="99000">
                <a:srgbClr val="0B8E8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5000"/>
              </a:lnSpc>
            </a:pPr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95" name="Freeform 10"/>
          <p:cNvSpPr>
            <a:spLocks/>
          </p:cNvSpPr>
          <p:nvPr/>
        </p:nvSpPr>
        <p:spPr bwMode="gray">
          <a:xfrm>
            <a:off x="4656866" y="3918695"/>
            <a:ext cx="3645843" cy="1796949"/>
          </a:xfrm>
          <a:custGeom>
            <a:avLst/>
            <a:gdLst/>
            <a:ahLst/>
            <a:cxnLst>
              <a:cxn ang="0">
                <a:pos x="0" y="453"/>
              </a:cxn>
              <a:cxn ang="0">
                <a:pos x="0" y="864"/>
              </a:cxn>
              <a:cxn ang="0">
                <a:pos x="1753" y="864"/>
              </a:cxn>
              <a:cxn ang="0">
                <a:pos x="1753" y="0"/>
              </a:cxn>
              <a:cxn ang="0">
                <a:pos x="453" y="0"/>
              </a:cxn>
              <a:cxn ang="0">
                <a:pos x="0" y="453"/>
              </a:cxn>
            </a:cxnLst>
            <a:rect l="0" t="0" r="r" b="b"/>
            <a:pathLst>
              <a:path w="1753" h="864">
                <a:moveTo>
                  <a:pt x="0" y="453"/>
                </a:move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0"/>
                  <a:pt x="1753" y="0"/>
                  <a:pt x="1753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439" y="243"/>
                  <a:pt x="244" y="438"/>
                  <a:pt x="0" y="453"/>
                </a:cubicBezTo>
                <a:close/>
              </a:path>
            </a:pathLst>
          </a:custGeom>
          <a:gradFill>
            <a:gsLst>
              <a:gs pos="29000">
                <a:srgbClr val="044AA6"/>
              </a:gs>
              <a:gs pos="100000">
                <a:srgbClr val="055AC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>
              <a:lnSpc>
                <a:spcPct val="95000"/>
              </a:lnSpc>
            </a:pPr>
            <a:endParaRPr lang="en-US" noProof="1">
              <a:solidFill>
                <a:prstClr val="black"/>
              </a:solidFill>
            </a:endParaRPr>
          </a:p>
        </p:txBody>
      </p:sp>
      <p:sp>
        <p:nvSpPr>
          <p:cNvPr id="96" name="Freeform 8"/>
          <p:cNvSpPr>
            <a:spLocks/>
          </p:cNvSpPr>
          <p:nvPr/>
        </p:nvSpPr>
        <p:spPr bwMode="gray">
          <a:xfrm>
            <a:off x="4656865" y="2005531"/>
            <a:ext cx="3645032" cy="1796949"/>
          </a:xfrm>
          <a:custGeom>
            <a:avLst/>
            <a:gdLst/>
            <a:ahLst/>
            <a:cxnLst/>
            <a:rect l="l" t="t" r="r" b="b"/>
            <a:pathLst>
              <a:path w="4176930" h="2058709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B88C7"/>
              </a:gs>
              <a:gs pos="100000">
                <a:srgbClr val="2C8ACA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>
              <a:lnSpc>
                <a:spcPct val="95000"/>
              </a:lnSpc>
            </a:pPr>
            <a:endParaRPr lang="en-US" noProof="1">
              <a:solidFill>
                <a:prstClr val="black"/>
              </a:solidFill>
            </a:endParaRPr>
          </a:p>
        </p:txBody>
      </p:sp>
      <p:sp>
        <p:nvSpPr>
          <p:cNvPr id="97" name="Text Box 52"/>
          <p:cNvSpPr txBox="1">
            <a:spLocks noChangeArrowheads="1"/>
          </p:cNvSpPr>
          <p:nvPr/>
        </p:nvSpPr>
        <p:spPr bwMode="auto">
          <a:xfrm>
            <a:off x="1006356" y="2104704"/>
            <a:ext cx="2871791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  <a:ea typeface="+mn-ea"/>
              </a:rPr>
              <a:t>제안사는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solidFill>
                  <a:srgbClr val="044BA9"/>
                </a:solidFill>
                <a:latin typeface="+mn-ea"/>
                <a:ea typeface="+mn-ea"/>
              </a:rPr>
              <a:t>저작권기술 성능평가 및 사업관리시스템에 대한 다양한 경험 및 전문성을 보유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하고 있는 업체로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400" b="1" smtClean="0">
                <a:solidFill>
                  <a:schemeClr val="bg1"/>
                </a:solidFill>
                <a:latin typeface="+mn-ea"/>
                <a:ea typeface="+mn-ea"/>
              </a:rPr>
              <a:t>본 사업에 대한 방향과 목표를 인지하고 있습니다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ko-KR" sz="1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8" name="Text Box 53"/>
          <p:cNvSpPr txBox="1">
            <a:spLocks noChangeArrowheads="1"/>
          </p:cNvSpPr>
          <p:nvPr/>
        </p:nvSpPr>
        <p:spPr bwMode="auto">
          <a:xfrm>
            <a:off x="5557089" y="4340967"/>
            <a:ext cx="268596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400" b="1" dirty="0" smtClean="0">
                <a:solidFill>
                  <a:srgbClr val="FFC000"/>
                </a:solidFill>
                <a:latin typeface="+mn-ea"/>
                <a:ea typeface="+mn-ea"/>
              </a:rPr>
              <a:t>“</a:t>
            </a:r>
            <a:r>
              <a:rPr lang="ko-KR" altLang="en-US" sz="1400" b="1">
                <a:solidFill>
                  <a:srgbClr val="FFC000"/>
                </a:solidFill>
                <a:latin typeface="+mn-ea"/>
                <a:ea typeface="+mn-ea"/>
              </a:rPr>
              <a:t>저작권기술 성능평가 </a:t>
            </a:r>
            <a:r>
              <a:rPr lang="ko-KR" altLang="en-US" sz="1400" b="1" smtClean="0">
                <a:solidFill>
                  <a:srgbClr val="FFC000"/>
                </a:solidFill>
                <a:latin typeface="+mn-ea"/>
                <a:ea typeface="+mn-ea"/>
              </a:rPr>
              <a:t>시스템 </a:t>
            </a:r>
            <a:r>
              <a:rPr lang="ko-KR" altLang="en-US" sz="1400" b="1">
                <a:solidFill>
                  <a:srgbClr val="FFC000"/>
                </a:solidFill>
                <a:latin typeface="+mn-ea"/>
                <a:ea typeface="+mn-ea"/>
              </a:rPr>
              <a:t>개선 및 </a:t>
            </a:r>
            <a:r>
              <a:rPr lang="ko-KR" altLang="en-US" sz="1400" b="1" smtClean="0">
                <a:solidFill>
                  <a:srgbClr val="FFC000"/>
                </a:solidFill>
                <a:latin typeface="+mn-ea"/>
                <a:ea typeface="+mn-ea"/>
              </a:rPr>
              <a:t>고도화 사업 </a:t>
            </a:r>
            <a:r>
              <a:rPr lang="en-US" altLang="ko-KR" sz="1400" b="1" dirty="0" smtClean="0">
                <a:solidFill>
                  <a:srgbClr val="FFC000"/>
                </a:solidFill>
                <a:latin typeface="+mn-ea"/>
                <a:ea typeface="+mn-ea"/>
              </a:rPr>
              <a:t>”</a:t>
            </a:r>
            <a:r>
              <a:rPr lang="ko-KR" altLang="en-US" sz="14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성공을 위하여 모든 역량을 다 하겠습니다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ko-KR" sz="1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9" name="Text Box 54"/>
          <p:cNvSpPr txBox="1">
            <a:spLocks noChangeArrowheads="1"/>
          </p:cNvSpPr>
          <p:nvPr/>
        </p:nvSpPr>
        <p:spPr bwMode="auto">
          <a:xfrm>
            <a:off x="957925" y="4115371"/>
            <a:ext cx="308531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다양한</a:t>
            </a:r>
            <a:r>
              <a:rPr lang="ko-KR" altLang="en-US" sz="1400" b="1" dirty="0" smtClean="0">
                <a:solidFill>
                  <a:srgbClr val="FFC000"/>
                </a:solidFill>
                <a:latin typeface="+mn-ea"/>
                <a:ea typeface="+mn-ea"/>
              </a:rPr>
              <a:t> 저작권 전문가들과의 </a:t>
            </a:r>
            <a:endParaRPr lang="en-US" altLang="ko-KR" sz="14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FFC000"/>
                </a:solidFill>
                <a:latin typeface="+mn-ea"/>
                <a:ea typeface="+mn-ea"/>
              </a:rPr>
              <a:t>긴밀한 협의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를 통하여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고객의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Needs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에 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대한 </a:t>
            </a:r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분석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개발을 통해 </a:t>
            </a:r>
            <a:r>
              <a:rPr lang="ko-KR" altLang="en-US" sz="1400" b="1" dirty="0">
                <a:solidFill>
                  <a:srgbClr val="FFC000"/>
                </a:solidFill>
                <a:latin typeface="+mn-ea"/>
              </a:rPr>
              <a:t>안정적인 사업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을 진행하겠습니다</a:t>
            </a:r>
            <a:endParaRPr lang="ko-KR" altLang="ko-KR" sz="1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78690" y="4978320"/>
            <a:ext cx="3743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1" name="Text Box 55"/>
          <p:cNvSpPr txBox="1">
            <a:spLocks noChangeArrowheads="1"/>
          </p:cNvSpPr>
          <p:nvPr/>
        </p:nvSpPr>
        <p:spPr bwMode="auto">
          <a:xfrm>
            <a:off x="5002133" y="2127799"/>
            <a:ext cx="3158139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사업의 위험을 최소화 하기 위해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ko-KR" altLang="en-US" sz="1400" b="1" dirty="0" smtClean="0">
                <a:solidFill>
                  <a:srgbClr val="044AA6"/>
                </a:solidFill>
                <a:latin typeface="+mn-ea"/>
                <a:ea typeface="+mn-ea"/>
              </a:rPr>
              <a:t>전문 인력 투입 및 안정된 기술 적용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으로 성공적으로 사업을 완수하겠습니다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endParaRPr lang="ko-KR" altLang="ko-KR" sz="1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1750">
            <a:off x="4747674" y="4644776"/>
            <a:ext cx="583129" cy="574248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167" y="2598311"/>
            <a:ext cx="481064" cy="481064"/>
          </a:xfrm>
          <a:prstGeom prst="rect">
            <a:avLst/>
          </a:prstGeom>
        </p:spPr>
      </p:pic>
      <p:grpSp>
        <p:nvGrpSpPr>
          <p:cNvPr id="104" name="Gruppieren 43"/>
          <p:cNvGrpSpPr/>
          <p:nvPr/>
        </p:nvGrpSpPr>
        <p:grpSpPr bwMode="gray">
          <a:xfrm>
            <a:off x="3738133" y="2991051"/>
            <a:ext cx="1694731" cy="1694731"/>
            <a:chOff x="2804400" y="1911431"/>
            <a:chExt cx="3535200" cy="3535200"/>
          </a:xfrm>
          <a:effectLst/>
        </p:grpSpPr>
        <p:sp>
          <p:nvSpPr>
            <p:cNvPr id="105" name="Freeform 10" descr="© INSCALE GmbH, 15.06.2010"/>
            <p:cNvSpPr>
              <a:spLocks noEditPoints="1"/>
            </p:cNvSpPr>
            <p:nvPr/>
          </p:nvSpPr>
          <p:spPr bwMode="gray">
            <a:xfrm>
              <a:off x="2804400" y="2009308"/>
              <a:ext cx="3535200" cy="3185164"/>
            </a:xfrm>
            <a:custGeom>
              <a:avLst/>
              <a:gdLst/>
              <a:ahLst/>
              <a:cxnLst>
                <a:cxn ang="0">
                  <a:pos x="530" y="84"/>
                </a:cxn>
                <a:cxn ang="0">
                  <a:pos x="1456" y="295"/>
                </a:cxn>
                <a:cxn ang="0">
                  <a:pos x="1519" y="325"/>
                </a:cxn>
                <a:cxn ang="0">
                  <a:pos x="138" y="415"/>
                </a:cxn>
                <a:cxn ang="0">
                  <a:pos x="163" y="444"/>
                </a:cxn>
                <a:cxn ang="0">
                  <a:pos x="1593" y="561"/>
                </a:cxn>
                <a:cxn ang="0">
                  <a:pos x="1645" y="530"/>
                </a:cxn>
                <a:cxn ang="0">
                  <a:pos x="1577" y="574"/>
                </a:cxn>
                <a:cxn ang="0">
                  <a:pos x="1613" y="598"/>
                </a:cxn>
                <a:cxn ang="0">
                  <a:pos x="1564" y="659"/>
                </a:cxn>
                <a:cxn ang="0">
                  <a:pos x="1643" y="814"/>
                </a:cxn>
                <a:cxn ang="0">
                  <a:pos x="1548" y="668"/>
                </a:cxn>
                <a:cxn ang="0">
                  <a:pos x="1555" y="704"/>
                </a:cxn>
                <a:cxn ang="0">
                  <a:pos x="1497" y="687"/>
                </a:cxn>
                <a:cxn ang="0">
                  <a:pos x="1394" y="728"/>
                </a:cxn>
                <a:cxn ang="0">
                  <a:pos x="1516" y="704"/>
                </a:cxn>
                <a:cxn ang="0">
                  <a:pos x="1612" y="784"/>
                </a:cxn>
                <a:cxn ang="0">
                  <a:pos x="1587" y="799"/>
                </a:cxn>
                <a:cxn ang="0">
                  <a:pos x="1694" y="752"/>
                </a:cxn>
                <a:cxn ang="0">
                  <a:pos x="1533" y="725"/>
                </a:cxn>
                <a:cxn ang="0">
                  <a:pos x="1559" y="743"/>
                </a:cxn>
                <a:cxn ang="0">
                  <a:pos x="1550" y="910"/>
                </a:cxn>
                <a:cxn ang="0">
                  <a:pos x="1460" y="828"/>
                </a:cxn>
                <a:cxn ang="0">
                  <a:pos x="1334" y="887"/>
                </a:cxn>
                <a:cxn ang="0">
                  <a:pos x="1340" y="1103"/>
                </a:cxn>
                <a:cxn ang="0">
                  <a:pos x="1473" y="1118"/>
                </a:cxn>
                <a:cxn ang="0">
                  <a:pos x="1581" y="1055"/>
                </a:cxn>
                <a:cxn ang="0">
                  <a:pos x="1649" y="872"/>
                </a:cxn>
                <a:cxn ang="0">
                  <a:pos x="1671" y="902"/>
                </a:cxn>
                <a:cxn ang="0">
                  <a:pos x="1596" y="815"/>
                </a:cxn>
                <a:cxn ang="0">
                  <a:pos x="1510" y="827"/>
                </a:cxn>
                <a:cxn ang="0">
                  <a:pos x="1589" y="865"/>
                </a:cxn>
                <a:cxn ang="0">
                  <a:pos x="1129" y="977"/>
                </a:cxn>
                <a:cxn ang="0">
                  <a:pos x="1121" y="1017"/>
                </a:cxn>
                <a:cxn ang="0">
                  <a:pos x="1073" y="1080"/>
                </a:cxn>
                <a:cxn ang="0">
                  <a:pos x="1345" y="1132"/>
                </a:cxn>
                <a:cxn ang="0">
                  <a:pos x="290" y="1296"/>
                </a:cxn>
                <a:cxn ang="0">
                  <a:pos x="689" y="58"/>
                </a:cxn>
                <a:cxn ang="0">
                  <a:pos x="524" y="26"/>
                </a:cxn>
                <a:cxn ang="0">
                  <a:pos x="231" y="343"/>
                </a:cxn>
                <a:cxn ang="0">
                  <a:pos x="178" y="499"/>
                </a:cxn>
                <a:cxn ang="0">
                  <a:pos x="64" y="623"/>
                </a:cxn>
                <a:cxn ang="0">
                  <a:pos x="193" y="1299"/>
                </a:cxn>
                <a:cxn ang="0">
                  <a:pos x="378" y="1416"/>
                </a:cxn>
                <a:cxn ang="0">
                  <a:pos x="342" y="1349"/>
                </a:cxn>
                <a:cxn ang="0">
                  <a:pos x="248" y="1245"/>
                </a:cxn>
                <a:cxn ang="0">
                  <a:pos x="119" y="767"/>
                </a:cxn>
                <a:cxn ang="0">
                  <a:pos x="139" y="607"/>
                </a:cxn>
                <a:cxn ang="0">
                  <a:pos x="361" y="359"/>
                </a:cxn>
                <a:cxn ang="0">
                  <a:pos x="432" y="296"/>
                </a:cxn>
                <a:cxn ang="0">
                  <a:pos x="474" y="141"/>
                </a:cxn>
                <a:cxn ang="0">
                  <a:pos x="545" y="68"/>
                </a:cxn>
                <a:cxn ang="0">
                  <a:pos x="717" y="64"/>
                </a:cxn>
                <a:cxn ang="0">
                  <a:pos x="1301" y="127"/>
                </a:cxn>
                <a:cxn ang="0">
                  <a:pos x="1393" y="183"/>
                </a:cxn>
                <a:cxn ang="0">
                  <a:pos x="1537" y="308"/>
                </a:cxn>
                <a:cxn ang="0">
                  <a:pos x="1682" y="671"/>
                </a:cxn>
                <a:cxn ang="0">
                  <a:pos x="1238" y="65"/>
                </a:cxn>
                <a:cxn ang="0">
                  <a:pos x="1413" y="215"/>
                </a:cxn>
                <a:cxn ang="0">
                  <a:pos x="1696" y="874"/>
                </a:cxn>
              </a:cxnLst>
              <a:rect l="0" t="0" r="r" b="b"/>
              <a:pathLst>
                <a:path w="1713" h="1537">
                  <a:moveTo>
                    <a:pt x="1152" y="12"/>
                  </a:moveTo>
                  <a:cubicBezTo>
                    <a:pt x="1149" y="12"/>
                    <a:pt x="1146" y="9"/>
                    <a:pt x="1145" y="11"/>
                  </a:cubicBezTo>
                  <a:cubicBezTo>
                    <a:pt x="1146" y="11"/>
                    <a:pt x="1150" y="15"/>
                    <a:pt x="1152" y="12"/>
                  </a:cubicBezTo>
                  <a:close/>
                  <a:moveTo>
                    <a:pt x="719" y="38"/>
                  </a:moveTo>
                  <a:cubicBezTo>
                    <a:pt x="708" y="38"/>
                    <a:pt x="708" y="38"/>
                    <a:pt x="708" y="38"/>
                  </a:cubicBezTo>
                  <a:cubicBezTo>
                    <a:pt x="708" y="41"/>
                    <a:pt x="719" y="43"/>
                    <a:pt x="719" y="38"/>
                  </a:cubicBezTo>
                  <a:close/>
                  <a:moveTo>
                    <a:pt x="763" y="72"/>
                  </a:moveTo>
                  <a:cubicBezTo>
                    <a:pt x="762" y="76"/>
                    <a:pt x="769" y="76"/>
                    <a:pt x="771" y="74"/>
                  </a:cubicBezTo>
                  <a:cubicBezTo>
                    <a:pt x="768" y="74"/>
                    <a:pt x="765" y="70"/>
                    <a:pt x="763" y="72"/>
                  </a:cubicBezTo>
                  <a:close/>
                  <a:moveTo>
                    <a:pt x="775" y="74"/>
                  </a:moveTo>
                  <a:cubicBezTo>
                    <a:pt x="778" y="76"/>
                    <a:pt x="786" y="80"/>
                    <a:pt x="788" y="76"/>
                  </a:cubicBezTo>
                  <a:cubicBezTo>
                    <a:pt x="783" y="77"/>
                    <a:pt x="779" y="72"/>
                    <a:pt x="775" y="74"/>
                  </a:cubicBezTo>
                  <a:close/>
                  <a:moveTo>
                    <a:pt x="530" y="84"/>
                  </a:moveTo>
                  <a:cubicBezTo>
                    <a:pt x="534" y="85"/>
                    <a:pt x="533" y="80"/>
                    <a:pt x="535" y="84"/>
                  </a:cubicBezTo>
                  <a:cubicBezTo>
                    <a:pt x="536" y="83"/>
                    <a:pt x="536" y="83"/>
                    <a:pt x="537" y="83"/>
                  </a:cubicBezTo>
                  <a:cubicBezTo>
                    <a:pt x="536" y="80"/>
                    <a:pt x="537" y="78"/>
                    <a:pt x="538" y="75"/>
                  </a:cubicBezTo>
                  <a:cubicBezTo>
                    <a:pt x="532" y="75"/>
                    <a:pt x="531" y="80"/>
                    <a:pt x="530" y="84"/>
                  </a:cubicBezTo>
                  <a:close/>
                  <a:moveTo>
                    <a:pt x="530" y="88"/>
                  </a:moveTo>
                  <a:cubicBezTo>
                    <a:pt x="530" y="92"/>
                    <a:pt x="532" y="98"/>
                    <a:pt x="527" y="101"/>
                  </a:cubicBezTo>
                  <a:cubicBezTo>
                    <a:pt x="533" y="99"/>
                    <a:pt x="537" y="94"/>
                    <a:pt x="538" y="87"/>
                  </a:cubicBezTo>
                  <a:cubicBezTo>
                    <a:pt x="535" y="87"/>
                    <a:pt x="533" y="90"/>
                    <a:pt x="530" y="88"/>
                  </a:cubicBezTo>
                  <a:close/>
                  <a:moveTo>
                    <a:pt x="1311" y="135"/>
                  </a:moveTo>
                  <a:cubicBezTo>
                    <a:pt x="1308" y="134"/>
                    <a:pt x="1306" y="128"/>
                    <a:pt x="1303" y="130"/>
                  </a:cubicBezTo>
                  <a:cubicBezTo>
                    <a:pt x="1306" y="131"/>
                    <a:pt x="1308" y="138"/>
                    <a:pt x="1311" y="135"/>
                  </a:cubicBezTo>
                  <a:close/>
                  <a:moveTo>
                    <a:pt x="1414" y="226"/>
                  </a:moveTo>
                  <a:cubicBezTo>
                    <a:pt x="1414" y="223"/>
                    <a:pt x="1413" y="221"/>
                    <a:pt x="1410" y="221"/>
                  </a:cubicBezTo>
                  <a:cubicBezTo>
                    <a:pt x="1409" y="225"/>
                    <a:pt x="1413" y="224"/>
                    <a:pt x="1412" y="228"/>
                  </a:cubicBezTo>
                  <a:cubicBezTo>
                    <a:pt x="1406" y="237"/>
                    <a:pt x="1416" y="247"/>
                    <a:pt x="1421" y="252"/>
                  </a:cubicBezTo>
                  <a:cubicBezTo>
                    <a:pt x="1425" y="264"/>
                    <a:pt x="1425" y="274"/>
                    <a:pt x="1434" y="281"/>
                  </a:cubicBezTo>
                  <a:cubicBezTo>
                    <a:pt x="1434" y="279"/>
                    <a:pt x="1431" y="277"/>
                    <a:pt x="1434" y="276"/>
                  </a:cubicBezTo>
                  <a:cubicBezTo>
                    <a:pt x="1436" y="279"/>
                    <a:pt x="1439" y="282"/>
                    <a:pt x="1441" y="287"/>
                  </a:cubicBezTo>
                  <a:cubicBezTo>
                    <a:pt x="1444" y="288"/>
                    <a:pt x="1441" y="283"/>
                    <a:pt x="1444" y="284"/>
                  </a:cubicBezTo>
                  <a:cubicBezTo>
                    <a:pt x="1444" y="290"/>
                    <a:pt x="1454" y="291"/>
                    <a:pt x="1456" y="289"/>
                  </a:cubicBezTo>
                  <a:cubicBezTo>
                    <a:pt x="1458" y="291"/>
                    <a:pt x="1455" y="292"/>
                    <a:pt x="1456" y="295"/>
                  </a:cubicBezTo>
                  <a:cubicBezTo>
                    <a:pt x="1462" y="296"/>
                    <a:pt x="1461" y="304"/>
                    <a:pt x="1468" y="306"/>
                  </a:cubicBezTo>
                  <a:cubicBezTo>
                    <a:pt x="1472" y="301"/>
                    <a:pt x="1466" y="298"/>
                    <a:pt x="1467" y="295"/>
                  </a:cubicBezTo>
                  <a:cubicBezTo>
                    <a:pt x="1469" y="297"/>
                    <a:pt x="1469" y="295"/>
                    <a:pt x="1472" y="296"/>
                  </a:cubicBezTo>
                  <a:cubicBezTo>
                    <a:pt x="1472" y="298"/>
                    <a:pt x="1474" y="298"/>
                    <a:pt x="1473" y="301"/>
                  </a:cubicBezTo>
                  <a:cubicBezTo>
                    <a:pt x="1472" y="301"/>
                    <a:pt x="1472" y="300"/>
                    <a:pt x="1470" y="300"/>
                  </a:cubicBezTo>
                  <a:cubicBezTo>
                    <a:pt x="1470" y="306"/>
                    <a:pt x="1475" y="306"/>
                    <a:pt x="1476" y="311"/>
                  </a:cubicBezTo>
                  <a:cubicBezTo>
                    <a:pt x="1478" y="312"/>
                    <a:pt x="1478" y="310"/>
                    <a:pt x="1479" y="310"/>
                  </a:cubicBezTo>
                  <a:cubicBezTo>
                    <a:pt x="1484" y="311"/>
                    <a:pt x="1483" y="317"/>
                    <a:pt x="1488" y="318"/>
                  </a:cubicBezTo>
                  <a:cubicBezTo>
                    <a:pt x="1491" y="309"/>
                    <a:pt x="1477" y="305"/>
                    <a:pt x="1477" y="300"/>
                  </a:cubicBezTo>
                  <a:cubicBezTo>
                    <a:pt x="1483" y="304"/>
                    <a:pt x="1486" y="309"/>
                    <a:pt x="1494" y="311"/>
                  </a:cubicBezTo>
                  <a:cubicBezTo>
                    <a:pt x="1486" y="299"/>
                    <a:pt x="1477" y="287"/>
                    <a:pt x="1459" y="284"/>
                  </a:cubicBezTo>
                  <a:cubicBezTo>
                    <a:pt x="1456" y="276"/>
                    <a:pt x="1452" y="269"/>
                    <a:pt x="1446" y="263"/>
                  </a:cubicBezTo>
                  <a:cubicBezTo>
                    <a:pt x="1446" y="266"/>
                    <a:pt x="1450" y="268"/>
                    <a:pt x="1447" y="269"/>
                  </a:cubicBezTo>
                  <a:cubicBezTo>
                    <a:pt x="1438" y="262"/>
                    <a:pt x="1428" y="252"/>
                    <a:pt x="1423" y="240"/>
                  </a:cubicBezTo>
                  <a:cubicBezTo>
                    <a:pt x="1423" y="239"/>
                    <a:pt x="1424" y="237"/>
                    <a:pt x="1424" y="237"/>
                  </a:cubicBezTo>
                  <a:cubicBezTo>
                    <a:pt x="1423" y="232"/>
                    <a:pt x="1416" y="223"/>
                    <a:pt x="1414" y="226"/>
                  </a:cubicBezTo>
                  <a:close/>
                  <a:moveTo>
                    <a:pt x="1519" y="325"/>
                  </a:moveTo>
                  <a:cubicBezTo>
                    <a:pt x="1520" y="328"/>
                    <a:pt x="1521" y="329"/>
                    <a:pt x="1524" y="330"/>
                  </a:cubicBezTo>
                  <a:cubicBezTo>
                    <a:pt x="1524" y="326"/>
                    <a:pt x="1521" y="326"/>
                    <a:pt x="1519" y="325"/>
                  </a:cubicBezTo>
                  <a:close/>
                  <a:moveTo>
                    <a:pt x="928" y="336"/>
                  </a:moveTo>
                  <a:cubicBezTo>
                    <a:pt x="928" y="340"/>
                    <a:pt x="935" y="341"/>
                    <a:pt x="934" y="335"/>
                  </a:cubicBezTo>
                  <a:cubicBezTo>
                    <a:pt x="931" y="335"/>
                    <a:pt x="929" y="335"/>
                    <a:pt x="928" y="336"/>
                  </a:cubicBezTo>
                  <a:close/>
                  <a:moveTo>
                    <a:pt x="913" y="346"/>
                  </a:moveTo>
                  <a:cubicBezTo>
                    <a:pt x="916" y="348"/>
                    <a:pt x="922" y="346"/>
                    <a:pt x="922" y="341"/>
                  </a:cubicBezTo>
                  <a:cubicBezTo>
                    <a:pt x="920" y="333"/>
                    <a:pt x="913" y="340"/>
                    <a:pt x="913" y="346"/>
                  </a:cubicBezTo>
                  <a:close/>
                  <a:moveTo>
                    <a:pt x="901" y="344"/>
                  </a:moveTo>
                  <a:cubicBezTo>
                    <a:pt x="904" y="350"/>
                    <a:pt x="894" y="346"/>
                    <a:pt x="893" y="351"/>
                  </a:cubicBezTo>
                  <a:cubicBezTo>
                    <a:pt x="898" y="355"/>
                    <a:pt x="903" y="351"/>
                    <a:pt x="908" y="349"/>
                  </a:cubicBezTo>
                  <a:cubicBezTo>
                    <a:pt x="908" y="345"/>
                    <a:pt x="903" y="346"/>
                    <a:pt x="901" y="344"/>
                  </a:cubicBezTo>
                  <a:close/>
                  <a:moveTo>
                    <a:pt x="901" y="357"/>
                  </a:moveTo>
                  <a:cubicBezTo>
                    <a:pt x="896" y="354"/>
                    <a:pt x="890" y="358"/>
                    <a:pt x="884" y="357"/>
                  </a:cubicBezTo>
                  <a:cubicBezTo>
                    <a:pt x="875" y="364"/>
                    <a:pt x="895" y="369"/>
                    <a:pt x="901" y="364"/>
                  </a:cubicBezTo>
                  <a:cubicBezTo>
                    <a:pt x="899" y="360"/>
                    <a:pt x="897" y="360"/>
                    <a:pt x="901" y="357"/>
                  </a:cubicBezTo>
                  <a:close/>
                  <a:moveTo>
                    <a:pt x="138" y="415"/>
                  </a:moveTo>
                  <a:cubicBezTo>
                    <a:pt x="134" y="415"/>
                    <a:pt x="133" y="417"/>
                    <a:pt x="132" y="420"/>
                  </a:cubicBezTo>
                  <a:cubicBezTo>
                    <a:pt x="136" y="421"/>
                    <a:pt x="137" y="417"/>
                    <a:pt x="138" y="415"/>
                  </a:cubicBezTo>
                  <a:close/>
                  <a:moveTo>
                    <a:pt x="130" y="417"/>
                  </a:moveTo>
                  <a:cubicBezTo>
                    <a:pt x="128" y="421"/>
                    <a:pt x="124" y="422"/>
                    <a:pt x="124" y="429"/>
                  </a:cubicBezTo>
                  <a:cubicBezTo>
                    <a:pt x="129" y="428"/>
                    <a:pt x="130" y="419"/>
                    <a:pt x="130" y="417"/>
                  </a:cubicBezTo>
                  <a:close/>
                  <a:moveTo>
                    <a:pt x="1576" y="428"/>
                  </a:moveTo>
                  <a:cubicBezTo>
                    <a:pt x="1578" y="441"/>
                    <a:pt x="1584" y="458"/>
                    <a:pt x="1592" y="468"/>
                  </a:cubicBezTo>
                  <a:cubicBezTo>
                    <a:pt x="1593" y="451"/>
                    <a:pt x="1585" y="437"/>
                    <a:pt x="1576" y="428"/>
                  </a:cubicBezTo>
                  <a:close/>
                  <a:moveTo>
                    <a:pt x="128" y="436"/>
                  </a:moveTo>
                  <a:cubicBezTo>
                    <a:pt x="127" y="439"/>
                    <a:pt x="123" y="443"/>
                    <a:pt x="124" y="446"/>
                  </a:cubicBezTo>
                  <a:cubicBezTo>
                    <a:pt x="126" y="443"/>
                    <a:pt x="132" y="441"/>
                    <a:pt x="128" y="436"/>
                  </a:cubicBezTo>
                  <a:close/>
                  <a:moveTo>
                    <a:pt x="118" y="437"/>
                  </a:moveTo>
                  <a:cubicBezTo>
                    <a:pt x="117" y="444"/>
                    <a:pt x="110" y="450"/>
                    <a:pt x="111" y="455"/>
                  </a:cubicBezTo>
                  <a:cubicBezTo>
                    <a:pt x="113" y="450"/>
                    <a:pt x="121" y="441"/>
                    <a:pt x="118" y="437"/>
                  </a:cubicBezTo>
                  <a:close/>
                  <a:moveTo>
                    <a:pt x="112" y="495"/>
                  </a:moveTo>
                  <a:cubicBezTo>
                    <a:pt x="113" y="473"/>
                    <a:pt x="139" y="464"/>
                    <a:pt x="146" y="448"/>
                  </a:cubicBezTo>
                  <a:cubicBezTo>
                    <a:pt x="150" y="447"/>
                    <a:pt x="157" y="446"/>
                    <a:pt x="163" y="444"/>
                  </a:cubicBezTo>
                  <a:cubicBezTo>
                    <a:pt x="154" y="432"/>
                    <a:pt x="144" y="446"/>
                    <a:pt x="135" y="450"/>
                  </a:cubicBezTo>
                  <a:cubicBezTo>
                    <a:pt x="128" y="463"/>
                    <a:pt x="116" y="465"/>
                    <a:pt x="111" y="481"/>
                  </a:cubicBezTo>
                  <a:cubicBezTo>
                    <a:pt x="102" y="487"/>
                    <a:pt x="98" y="497"/>
                    <a:pt x="92" y="505"/>
                  </a:cubicBezTo>
                  <a:cubicBezTo>
                    <a:pt x="103" y="506"/>
                    <a:pt x="103" y="496"/>
                    <a:pt x="112" y="495"/>
                  </a:cubicBezTo>
                  <a:close/>
                  <a:moveTo>
                    <a:pt x="146" y="459"/>
                  </a:moveTo>
                  <a:cubicBezTo>
                    <a:pt x="148" y="459"/>
                    <a:pt x="150" y="459"/>
                    <a:pt x="149" y="455"/>
                  </a:cubicBezTo>
                  <a:cubicBezTo>
                    <a:pt x="146" y="455"/>
                    <a:pt x="145" y="456"/>
                    <a:pt x="146" y="459"/>
                  </a:cubicBezTo>
                  <a:close/>
                  <a:moveTo>
                    <a:pt x="92" y="496"/>
                  </a:moveTo>
                  <a:cubicBezTo>
                    <a:pt x="88" y="495"/>
                    <a:pt x="89" y="499"/>
                    <a:pt x="88" y="502"/>
                  </a:cubicBezTo>
                  <a:cubicBezTo>
                    <a:pt x="91" y="502"/>
                    <a:pt x="92" y="499"/>
                    <a:pt x="92" y="496"/>
                  </a:cubicBezTo>
                  <a:close/>
                  <a:moveTo>
                    <a:pt x="1606" y="540"/>
                  </a:moveTo>
                  <a:cubicBezTo>
                    <a:pt x="1603" y="524"/>
                    <a:pt x="1602" y="509"/>
                    <a:pt x="1589" y="502"/>
                  </a:cubicBezTo>
                  <a:cubicBezTo>
                    <a:pt x="1587" y="522"/>
                    <a:pt x="1598" y="536"/>
                    <a:pt x="1598" y="554"/>
                  </a:cubicBezTo>
                  <a:cubicBezTo>
                    <a:pt x="1594" y="553"/>
                    <a:pt x="1591" y="549"/>
                    <a:pt x="1586" y="549"/>
                  </a:cubicBezTo>
                  <a:cubicBezTo>
                    <a:pt x="1582" y="552"/>
                    <a:pt x="1581" y="563"/>
                    <a:pt x="1588" y="564"/>
                  </a:cubicBezTo>
                  <a:cubicBezTo>
                    <a:pt x="1590" y="562"/>
                    <a:pt x="1589" y="557"/>
                    <a:pt x="1591" y="555"/>
                  </a:cubicBezTo>
                  <a:cubicBezTo>
                    <a:pt x="1593" y="557"/>
                    <a:pt x="1592" y="560"/>
                    <a:pt x="1593" y="561"/>
                  </a:cubicBezTo>
                  <a:cubicBezTo>
                    <a:pt x="1597" y="562"/>
                    <a:pt x="1596" y="559"/>
                    <a:pt x="1599" y="559"/>
                  </a:cubicBezTo>
                  <a:cubicBezTo>
                    <a:pt x="1606" y="564"/>
                    <a:pt x="1595" y="578"/>
                    <a:pt x="1604" y="582"/>
                  </a:cubicBezTo>
                  <a:cubicBezTo>
                    <a:pt x="1603" y="575"/>
                    <a:pt x="1609" y="569"/>
                    <a:pt x="1603" y="565"/>
                  </a:cubicBezTo>
                  <a:cubicBezTo>
                    <a:pt x="1607" y="560"/>
                    <a:pt x="1609" y="552"/>
                    <a:pt x="1610" y="543"/>
                  </a:cubicBezTo>
                  <a:cubicBezTo>
                    <a:pt x="1609" y="541"/>
                    <a:pt x="1607" y="541"/>
                    <a:pt x="1606" y="540"/>
                  </a:cubicBezTo>
                  <a:close/>
                  <a:moveTo>
                    <a:pt x="99" y="526"/>
                  </a:moveTo>
                  <a:cubicBezTo>
                    <a:pt x="103" y="523"/>
                    <a:pt x="110" y="519"/>
                    <a:pt x="112" y="511"/>
                  </a:cubicBezTo>
                  <a:cubicBezTo>
                    <a:pt x="106" y="513"/>
                    <a:pt x="98" y="519"/>
                    <a:pt x="99" y="526"/>
                  </a:cubicBezTo>
                  <a:close/>
                  <a:moveTo>
                    <a:pt x="73" y="545"/>
                  </a:moveTo>
                  <a:cubicBezTo>
                    <a:pt x="73" y="537"/>
                    <a:pt x="80" y="533"/>
                    <a:pt x="85" y="533"/>
                  </a:cubicBezTo>
                  <a:cubicBezTo>
                    <a:pt x="86" y="529"/>
                    <a:pt x="88" y="528"/>
                    <a:pt x="89" y="524"/>
                  </a:cubicBezTo>
                  <a:cubicBezTo>
                    <a:pt x="85" y="523"/>
                    <a:pt x="83" y="529"/>
                    <a:pt x="81" y="527"/>
                  </a:cubicBezTo>
                  <a:cubicBezTo>
                    <a:pt x="82" y="521"/>
                    <a:pt x="86" y="517"/>
                    <a:pt x="88" y="512"/>
                  </a:cubicBezTo>
                  <a:cubicBezTo>
                    <a:pt x="73" y="520"/>
                    <a:pt x="67" y="536"/>
                    <a:pt x="59" y="551"/>
                  </a:cubicBezTo>
                  <a:cubicBezTo>
                    <a:pt x="65" y="550"/>
                    <a:pt x="66" y="542"/>
                    <a:pt x="73" y="545"/>
                  </a:cubicBezTo>
                  <a:close/>
                  <a:moveTo>
                    <a:pt x="1658" y="557"/>
                  </a:moveTo>
                  <a:cubicBezTo>
                    <a:pt x="1659" y="547"/>
                    <a:pt x="1652" y="532"/>
                    <a:pt x="1645" y="530"/>
                  </a:cubicBezTo>
                  <a:cubicBezTo>
                    <a:pt x="1650" y="539"/>
                    <a:pt x="1650" y="552"/>
                    <a:pt x="1658" y="557"/>
                  </a:cubicBezTo>
                  <a:close/>
                  <a:moveTo>
                    <a:pt x="53" y="556"/>
                  </a:moveTo>
                  <a:cubicBezTo>
                    <a:pt x="53" y="562"/>
                    <a:pt x="47" y="562"/>
                    <a:pt x="47" y="569"/>
                  </a:cubicBezTo>
                  <a:cubicBezTo>
                    <a:pt x="50" y="570"/>
                    <a:pt x="56" y="561"/>
                    <a:pt x="53" y="556"/>
                  </a:cubicBezTo>
                  <a:close/>
                  <a:moveTo>
                    <a:pt x="1578" y="581"/>
                  </a:moveTo>
                  <a:cubicBezTo>
                    <a:pt x="1575" y="583"/>
                    <a:pt x="1573" y="586"/>
                    <a:pt x="1574" y="592"/>
                  </a:cubicBezTo>
                  <a:cubicBezTo>
                    <a:pt x="1579" y="593"/>
                    <a:pt x="1579" y="589"/>
                    <a:pt x="1582" y="588"/>
                  </a:cubicBezTo>
                  <a:cubicBezTo>
                    <a:pt x="1584" y="592"/>
                    <a:pt x="1583" y="598"/>
                    <a:pt x="1586" y="601"/>
                  </a:cubicBezTo>
                  <a:cubicBezTo>
                    <a:pt x="1586" y="598"/>
                    <a:pt x="1584" y="593"/>
                    <a:pt x="1587" y="592"/>
                  </a:cubicBezTo>
                  <a:cubicBezTo>
                    <a:pt x="1592" y="600"/>
                    <a:pt x="1584" y="615"/>
                    <a:pt x="1595" y="617"/>
                  </a:cubicBezTo>
                  <a:cubicBezTo>
                    <a:pt x="1597" y="608"/>
                    <a:pt x="1590" y="604"/>
                    <a:pt x="1593" y="597"/>
                  </a:cubicBezTo>
                  <a:cubicBezTo>
                    <a:pt x="1596" y="597"/>
                    <a:pt x="1596" y="601"/>
                    <a:pt x="1598" y="599"/>
                  </a:cubicBezTo>
                  <a:cubicBezTo>
                    <a:pt x="1598" y="592"/>
                    <a:pt x="1597" y="587"/>
                    <a:pt x="1596" y="582"/>
                  </a:cubicBezTo>
                  <a:cubicBezTo>
                    <a:pt x="1595" y="581"/>
                    <a:pt x="1592" y="583"/>
                    <a:pt x="1588" y="582"/>
                  </a:cubicBezTo>
                  <a:cubicBezTo>
                    <a:pt x="1587" y="586"/>
                    <a:pt x="1593" y="589"/>
                    <a:pt x="1589" y="592"/>
                  </a:cubicBezTo>
                  <a:cubicBezTo>
                    <a:pt x="1588" y="590"/>
                    <a:pt x="1586" y="581"/>
                    <a:pt x="1584" y="586"/>
                  </a:cubicBezTo>
                  <a:cubicBezTo>
                    <a:pt x="1582" y="581"/>
                    <a:pt x="1578" y="579"/>
                    <a:pt x="1577" y="574"/>
                  </a:cubicBezTo>
                  <a:cubicBezTo>
                    <a:pt x="1579" y="573"/>
                    <a:pt x="1581" y="572"/>
                    <a:pt x="1583" y="572"/>
                  </a:cubicBezTo>
                  <a:cubicBezTo>
                    <a:pt x="1579" y="549"/>
                    <a:pt x="1561" y="585"/>
                    <a:pt x="1578" y="581"/>
                  </a:cubicBezTo>
                  <a:close/>
                  <a:moveTo>
                    <a:pt x="1587" y="632"/>
                  </a:moveTo>
                  <a:cubicBezTo>
                    <a:pt x="1590" y="635"/>
                    <a:pt x="1593" y="642"/>
                    <a:pt x="1598" y="640"/>
                  </a:cubicBezTo>
                  <a:cubicBezTo>
                    <a:pt x="1597" y="631"/>
                    <a:pt x="1590" y="628"/>
                    <a:pt x="1588" y="620"/>
                  </a:cubicBezTo>
                  <a:cubicBezTo>
                    <a:pt x="1578" y="618"/>
                    <a:pt x="1579" y="606"/>
                    <a:pt x="1572" y="600"/>
                  </a:cubicBezTo>
                  <a:cubicBezTo>
                    <a:pt x="1573" y="599"/>
                    <a:pt x="1575" y="599"/>
                    <a:pt x="1574" y="596"/>
                  </a:cubicBezTo>
                  <a:cubicBezTo>
                    <a:pt x="1570" y="593"/>
                    <a:pt x="1569" y="599"/>
                    <a:pt x="1565" y="599"/>
                  </a:cubicBezTo>
                  <a:cubicBezTo>
                    <a:pt x="1568" y="613"/>
                    <a:pt x="1561" y="624"/>
                    <a:pt x="1568" y="633"/>
                  </a:cubicBezTo>
                  <a:cubicBezTo>
                    <a:pt x="1569" y="632"/>
                    <a:pt x="1569" y="630"/>
                    <a:pt x="1571" y="629"/>
                  </a:cubicBezTo>
                  <a:cubicBezTo>
                    <a:pt x="1574" y="635"/>
                    <a:pt x="1569" y="638"/>
                    <a:pt x="1570" y="645"/>
                  </a:cubicBezTo>
                  <a:cubicBezTo>
                    <a:pt x="1579" y="651"/>
                    <a:pt x="1586" y="643"/>
                    <a:pt x="1587" y="632"/>
                  </a:cubicBezTo>
                  <a:close/>
                  <a:moveTo>
                    <a:pt x="1579" y="595"/>
                  </a:moveTo>
                  <a:cubicBezTo>
                    <a:pt x="1580" y="597"/>
                    <a:pt x="1579" y="601"/>
                    <a:pt x="1583" y="600"/>
                  </a:cubicBezTo>
                  <a:cubicBezTo>
                    <a:pt x="1583" y="598"/>
                    <a:pt x="1583" y="596"/>
                    <a:pt x="1582" y="595"/>
                  </a:cubicBezTo>
                  <a:lnTo>
                    <a:pt x="1579" y="595"/>
                  </a:lnTo>
                  <a:close/>
                  <a:moveTo>
                    <a:pt x="1613" y="598"/>
                  </a:moveTo>
                  <a:cubicBezTo>
                    <a:pt x="1612" y="620"/>
                    <a:pt x="1625" y="632"/>
                    <a:pt x="1631" y="649"/>
                  </a:cubicBezTo>
                  <a:cubicBezTo>
                    <a:pt x="1629" y="634"/>
                    <a:pt x="1621" y="624"/>
                    <a:pt x="1616" y="612"/>
                  </a:cubicBezTo>
                  <a:cubicBezTo>
                    <a:pt x="1620" y="608"/>
                    <a:pt x="1616" y="600"/>
                    <a:pt x="1613" y="598"/>
                  </a:cubicBezTo>
                  <a:close/>
                  <a:moveTo>
                    <a:pt x="54" y="629"/>
                  </a:moveTo>
                  <a:cubicBezTo>
                    <a:pt x="55" y="628"/>
                    <a:pt x="58" y="623"/>
                    <a:pt x="55" y="621"/>
                  </a:cubicBezTo>
                  <a:cubicBezTo>
                    <a:pt x="55" y="623"/>
                    <a:pt x="52" y="627"/>
                    <a:pt x="54" y="629"/>
                  </a:cubicBezTo>
                  <a:close/>
                  <a:moveTo>
                    <a:pt x="1310" y="675"/>
                  </a:moveTo>
                  <a:cubicBezTo>
                    <a:pt x="1314" y="674"/>
                    <a:pt x="1312" y="666"/>
                    <a:pt x="1314" y="662"/>
                  </a:cubicBezTo>
                  <a:cubicBezTo>
                    <a:pt x="1323" y="662"/>
                    <a:pt x="1324" y="654"/>
                    <a:pt x="1334" y="655"/>
                  </a:cubicBezTo>
                  <a:cubicBezTo>
                    <a:pt x="1334" y="652"/>
                    <a:pt x="1334" y="648"/>
                    <a:pt x="1331" y="648"/>
                  </a:cubicBezTo>
                  <a:cubicBezTo>
                    <a:pt x="1324" y="656"/>
                    <a:pt x="1293" y="662"/>
                    <a:pt x="1310" y="675"/>
                  </a:cubicBezTo>
                  <a:close/>
                  <a:moveTo>
                    <a:pt x="1601" y="655"/>
                  </a:moveTo>
                  <a:cubicBezTo>
                    <a:pt x="1600" y="653"/>
                    <a:pt x="1601" y="649"/>
                    <a:pt x="1597" y="649"/>
                  </a:cubicBezTo>
                  <a:cubicBezTo>
                    <a:pt x="1595" y="651"/>
                    <a:pt x="1596" y="656"/>
                    <a:pt x="1598" y="657"/>
                  </a:cubicBezTo>
                  <a:cubicBezTo>
                    <a:pt x="1598" y="656"/>
                    <a:pt x="1600" y="656"/>
                    <a:pt x="1601" y="655"/>
                  </a:cubicBezTo>
                  <a:close/>
                  <a:moveTo>
                    <a:pt x="1561" y="650"/>
                  </a:moveTo>
                  <a:cubicBezTo>
                    <a:pt x="1560" y="654"/>
                    <a:pt x="1561" y="658"/>
                    <a:pt x="1564" y="659"/>
                  </a:cubicBezTo>
                  <a:cubicBezTo>
                    <a:pt x="1563" y="656"/>
                    <a:pt x="1565" y="650"/>
                    <a:pt x="1561" y="650"/>
                  </a:cubicBezTo>
                  <a:close/>
                  <a:moveTo>
                    <a:pt x="1376" y="658"/>
                  </a:moveTo>
                  <a:cubicBezTo>
                    <a:pt x="1375" y="655"/>
                    <a:pt x="1373" y="652"/>
                    <a:pt x="1369" y="652"/>
                  </a:cubicBezTo>
                  <a:cubicBezTo>
                    <a:pt x="1365" y="657"/>
                    <a:pt x="1372" y="661"/>
                    <a:pt x="1376" y="658"/>
                  </a:cubicBezTo>
                  <a:close/>
                  <a:moveTo>
                    <a:pt x="1573" y="656"/>
                  </a:moveTo>
                  <a:cubicBezTo>
                    <a:pt x="1573" y="659"/>
                    <a:pt x="1574" y="660"/>
                    <a:pt x="1575" y="661"/>
                  </a:cubicBezTo>
                  <a:cubicBezTo>
                    <a:pt x="1577" y="659"/>
                    <a:pt x="1576" y="655"/>
                    <a:pt x="1573" y="656"/>
                  </a:cubicBezTo>
                  <a:close/>
                  <a:moveTo>
                    <a:pt x="1606" y="656"/>
                  </a:moveTo>
                  <a:cubicBezTo>
                    <a:pt x="1606" y="659"/>
                    <a:pt x="1607" y="661"/>
                    <a:pt x="1609" y="663"/>
                  </a:cubicBezTo>
                  <a:cubicBezTo>
                    <a:pt x="1611" y="661"/>
                    <a:pt x="1608" y="659"/>
                    <a:pt x="1609" y="656"/>
                  </a:cubicBezTo>
                  <a:lnTo>
                    <a:pt x="1606" y="656"/>
                  </a:lnTo>
                  <a:close/>
                  <a:moveTo>
                    <a:pt x="1623" y="742"/>
                  </a:moveTo>
                  <a:cubicBezTo>
                    <a:pt x="1623" y="744"/>
                    <a:pt x="1619" y="741"/>
                    <a:pt x="1620" y="744"/>
                  </a:cubicBezTo>
                  <a:cubicBezTo>
                    <a:pt x="1621" y="755"/>
                    <a:pt x="1634" y="764"/>
                    <a:pt x="1624" y="774"/>
                  </a:cubicBezTo>
                  <a:cubicBezTo>
                    <a:pt x="1626" y="789"/>
                    <a:pt x="1627" y="807"/>
                    <a:pt x="1635" y="816"/>
                  </a:cubicBezTo>
                  <a:cubicBezTo>
                    <a:pt x="1634" y="813"/>
                    <a:pt x="1634" y="809"/>
                    <a:pt x="1636" y="806"/>
                  </a:cubicBezTo>
                  <a:cubicBezTo>
                    <a:pt x="1639" y="807"/>
                    <a:pt x="1640" y="812"/>
                    <a:pt x="1643" y="814"/>
                  </a:cubicBezTo>
                  <a:cubicBezTo>
                    <a:pt x="1644" y="812"/>
                    <a:pt x="1644" y="809"/>
                    <a:pt x="1646" y="810"/>
                  </a:cubicBezTo>
                  <a:cubicBezTo>
                    <a:pt x="1647" y="814"/>
                    <a:pt x="1649" y="818"/>
                    <a:pt x="1652" y="820"/>
                  </a:cubicBezTo>
                  <a:cubicBezTo>
                    <a:pt x="1652" y="817"/>
                    <a:pt x="1652" y="814"/>
                    <a:pt x="1654" y="813"/>
                  </a:cubicBezTo>
                  <a:cubicBezTo>
                    <a:pt x="1654" y="819"/>
                    <a:pt x="1656" y="822"/>
                    <a:pt x="1660" y="824"/>
                  </a:cubicBezTo>
                  <a:cubicBezTo>
                    <a:pt x="1662" y="802"/>
                    <a:pt x="1680" y="782"/>
                    <a:pt x="1666" y="762"/>
                  </a:cubicBezTo>
                  <a:cubicBezTo>
                    <a:pt x="1665" y="761"/>
                    <a:pt x="1661" y="763"/>
                    <a:pt x="1661" y="761"/>
                  </a:cubicBezTo>
                  <a:cubicBezTo>
                    <a:pt x="1665" y="735"/>
                    <a:pt x="1644" y="720"/>
                    <a:pt x="1644" y="691"/>
                  </a:cubicBezTo>
                  <a:cubicBezTo>
                    <a:pt x="1634" y="685"/>
                    <a:pt x="1638" y="666"/>
                    <a:pt x="1630" y="658"/>
                  </a:cubicBezTo>
                  <a:cubicBezTo>
                    <a:pt x="1627" y="666"/>
                    <a:pt x="1621" y="668"/>
                    <a:pt x="1614" y="671"/>
                  </a:cubicBezTo>
                  <a:cubicBezTo>
                    <a:pt x="1614" y="677"/>
                    <a:pt x="1618" y="677"/>
                    <a:pt x="1621" y="680"/>
                  </a:cubicBezTo>
                  <a:cubicBezTo>
                    <a:pt x="1622" y="684"/>
                    <a:pt x="1618" y="683"/>
                    <a:pt x="1619" y="687"/>
                  </a:cubicBezTo>
                  <a:cubicBezTo>
                    <a:pt x="1621" y="689"/>
                    <a:pt x="1624" y="689"/>
                    <a:pt x="1625" y="690"/>
                  </a:cubicBezTo>
                  <a:cubicBezTo>
                    <a:pt x="1623" y="696"/>
                    <a:pt x="1628" y="708"/>
                    <a:pt x="1620" y="710"/>
                  </a:cubicBezTo>
                  <a:cubicBezTo>
                    <a:pt x="1620" y="714"/>
                    <a:pt x="1621" y="715"/>
                    <a:pt x="1621" y="719"/>
                  </a:cubicBezTo>
                  <a:cubicBezTo>
                    <a:pt x="1618" y="721"/>
                    <a:pt x="1616" y="726"/>
                    <a:pt x="1614" y="731"/>
                  </a:cubicBezTo>
                  <a:cubicBezTo>
                    <a:pt x="1617" y="735"/>
                    <a:pt x="1623" y="735"/>
                    <a:pt x="1623" y="742"/>
                  </a:cubicBezTo>
                  <a:close/>
                  <a:moveTo>
                    <a:pt x="1548" y="668"/>
                  </a:moveTo>
                  <a:cubicBezTo>
                    <a:pt x="1547" y="667"/>
                    <a:pt x="1547" y="667"/>
                    <a:pt x="1547" y="666"/>
                  </a:cubicBezTo>
                  <a:cubicBezTo>
                    <a:pt x="1542" y="666"/>
                    <a:pt x="1542" y="666"/>
                    <a:pt x="1542" y="666"/>
                  </a:cubicBezTo>
                  <a:cubicBezTo>
                    <a:pt x="1542" y="668"/>
                    <a:pt x="1542" y="670"/>
                    <a:pt x="1543" y="671"/>
                  </a:cubicBezTo>
                  <a:cubicBezTo>
                    <a:pt x="1546" y="672"/>
                    <a:pt x="1548" y="670"/>
                    <a:pt x="1548" y="668"/>
                  </a:cubicBezTo>
                  <a:close/>
                  <a:moveTo>
                    <a:pt x="1350" y="702"/>
                  </a:moveTo>
                  <a:cubicBezTo>
                    <a:pt x="1351" y="700"/>
                    <a:pt x="1354" y="700"/>
                    <a:pt x="1353" y="697"/>
                  </a:cubicBezTo>
                  <a:cubicBezTo>
                    <a:pt x="1346" y="688"/>
                    <a:pt x="1330" y="688"/>
                    <a:pt x="1324" y="677"/>
                  </a:cubicBezTo>
                  <a:cubicBezTo>
                    <a:pt x="1325" y="675"/>
                    <a:pt x="1329" y="676"/>
                    <a:pt x="1328" y="672"/>
                  </a:cubicBezTo>
                  <a:cubicBezTo>
                    <a:pt x="1326" y="669"/>
                    <a:pt x="1324" y="666"/>
                    <a:pt x="1317" y="667"/>
                  </a:cubicBezTo>
                  <a:cubicBezTo>
                    <a:pt x="1310" y="689"/>
                    <a:pt x="1330" y="700"/>
                    <a:pt x="1350" y="702"/>
                  </a:cubicBezTo>
                  <a:close/>
                  <a:moveTo>
                    <a:pt x="1274" y="691"/>
                  </a:moveTo>
                  <a:cubicBezTo>
                    <a:pt x="1282" y="690"/>
                    <a:pt x="1291" y="682"/>
                    <a:pt x="1293" y="671"/>
                  </a:cubicBezTo>
                  <a:cubicBezTo>
                    <a:pt x="1287" y="669"/>
                    <a:pt x="1272" y="680"/>
                    <a:pt x="1274" y="691"/>
                  </a:cubicBezTo>
                  <a:close/>
                  <a:moveTo>
                    <a:pt x="1541" y="696"/>
                  </a:moveTo>
                  <a:cubicBezTo>
                    <a:pt x="1546" y="696"/>
                    <a:pt x="1547" y="698"/>
                    <a:pt x="1547" y="702"/>
                  </a:cubicBezTo>
                  <a:cubicBezTo>
                    <a:pt x="1547" y="705"/>
                    <a:pt x="1542" y="703"/>
                    <a:pt x="1542" y="707"/>
                  </a:cubicBezTo>
                  <a:cubicBezTo>
                    <a:pt x="1546" y="712"/>
                    <a:pt x="1552" y="706"/>
                    <a:pt x="1555" y="704"/>
                  </a:cubicBezTo>
                  <a:cubicBezTo>
                    <a:pt x="1558" y="695"/>
                    <a:pt x="1557" y="681"/>
                    <a:pt x="1550" y="672"/>
                  </a:cubicBezTo>
                  <a:cubicBezTo>
                    <a:pt x="1548" y="680"/>
                    <a:pt x="1553" y="687"/>
                    <a:pt x="1551" y="692"/>
                  </a:cubicBezTo>
                  <a:cubicBezTo>
                    <a:pt x="1546" y="691"/>
                    <a:pt x="1549" y="682"/>
                    <a:pt x="1541" y="684"/>
                  </a:cubicBezTo>
                  <a:cubicBezTo>
                    <a:pt x="1540" y="689"/>
                    <a:pt x="1542" y="692"/>
                    <a:pt x="1541" y="696"/>
                  </a:cubicBezTo>
                  <a:close/>
                  <a:moveTo>
                    <a:pt x="207" y="678"/>
                  </a:moveTo>
                  <a:cubicBezTo>
                    <a:pt x="204" y="678"/>
                    <a:pt x="204" y="678"/>
                    <a:pt x="204" y="678"/>
                  </a:cubicBezTo>
                  <a:cubicBezTo>
                    <a:pt x="204" y="683"/>
                    <a:pt x="201" y="684"/>
                    <a:pt x="198" y="684"/>
                  </a:cubicBezTo>
                  <a:cubicBezTo>
                    <a:pt x="198" y="688"/>
                    <a:pt x="198" y="688"/>
                    <a:pt x="198" y="688"/>
                  </a:cubicBezTo>
                  <a:cubicBezTo>
                    <a:pt x="203" y="686"/>
                    <a:pt x="200" y="692"/>
                    <a:pt x="202" y="694"/>
                  </a:cubicBezTo>
                  <a:cubicBezTo>
                    <a:pt x="204" y="694"/>
                    <a:pt x="206" y="693"/>
                    <a:pt x="207" y="693"/>
                  </a:cubicBezTo>
                  <a:cubicBezTo>
                    <a:pt x="208" y="689"/>
                    <a:pt x="206" y="687"/>
                    <a:pt x="205" y="686"/>
                  </a:cubicBezTo>
                  <a:cubicBezTo>
                    <a:pt x="212" y="685"/>
                    <a:pt x="204" y="681"/>
                    <a:pt x="207" y="678"/>
                  </a:cubicBezTo>
                  <a:close/>
                  <a:moveTo>
                    <a:pt x="1525" y="706"/>
                  </a:moveTo>
                  <a:cubicBezTo>
                    <a:pt x="1526" y="704"/>
                    <a:pt x="1528" y="703"/>
                    <a:pt x="1527" y="699"/>
                  </a:cubicBezTo>
                  <a:cubicBezTo>
                    <a:pt x="1525" y="697"/>
                    <a:pt x="1525" y="701"/>
                    <a:pt x="1522" y="700"/>
                  </a:cubicBezTo>
                  <a:cubicBezTo>
                    <a:pt x="1519" y="695"/>
                    <a:pt x="1516" y="689"/>
                    <a:pt x="1511" y="685"/>
                  </a:cubicBezTo>
                  <a:cubicBezTo>
                    <a:pt x="1506" y="687"/>
                    <a:pt x="1501" y="686"/>
                    <a:pt x="1497" y="687"/>
                  </a:cubicBezTo>
                  <a:cubicBezTo>
                    <a:pt x="1494" y="692"/>
                    <a:pt x="1496" y="701"/>
                    <a:pt x="1492" y="706"/>
                  </a:cubicBezTo>
                  <a:cubicBezTo>
                    <a:pt x="1491" y="706"/>
                    <a:pt x="1491" y="704"/>
                    <a:pt x="1490" y="704"/>
                  </a:cubicBezTo>
                  <a:cubicBezTo>
                    <a:pt x="1489" y="708"/>
                    <a:pt x="1489" y="710"/>
                    <a:pt x="1486" y="711"/>
                  </a:cubicBezTo>
                  <a:cubicBezTo>
                    <a:pt x="1479" y="708"/>
                    <a:pt x="1475" y="703"/>
                    <a:pt x="1476" y="694"/>
                  </a:cubicBezTo>
                  <a:cubicBezTo>
                    <a:pt x="1473" y="692"/>
                    <a:pt x="1469" y="691"/>
                    <a:pt x="1468" y="688"/>
                  </a:cubicBezTo>
                  <a:cubicBezTo>
                    <a:pt x="1471" y="685"/>
                    <a:pt x="1465" y="682"/>
                    <a:pt x="1465" y="680"/>
                  </a:cubicBezTo>
                  <a:cubicBezTo>
                    <a:pt x="1434" y="684"/>
                    <a:pt x="1406" y="677"/>
                    <a:pt x="1382" y="690"/>
                  </a:cubicBezTo>
                  <a:cubicBezTo>
                    <a:pt x="1382" y="694"/>
                    <a:pt x="1382" y="698"/>
                    <a:pt x="1379" y="699"/>
                  </a:cubicBezTo>
                  <a:cubicBezTo>
                    <a:pt x="1375" y="699"/>
                    <a:pt x="1366" y="699"/>
                    <a:pt x="1362" y="701"/>
                  </a:cubicBezTo>
                  <a:cubicBezTo>
                    <a:pt x="1361" y="708"/>
                    <a:pt x="1367" y="708"/>
                    <a:pt x="1368" y="714"/>
                  </a:cubicBezTo>
                  <a:cubicBezTo>
                    <a:pt x="1365" y="718"/>
                    <a:pt x="1361" y="719"/>
                    <a:pt x="1356" y="721"/>
                  </a:cubicBezTo>
                  <a:cubicBezTo>
                    <a:pt x="1355" y="729"/>
                    <a:pt x="1350" y="733"/>
                    <a:pt x="1343" y="729"/>
                  </a:cubicBezTo>
                  <a:cubicBezTo>
                    <a:pt x="1343" y="732"/>
                    <a:pt x="1343" y="735"/>
                    <a:pt x="1342" y="736"/>
                  </a:cubicBezTo>
                  <a:cubicBezTo>
                    <a:pt x="1334" y="737"/>
                    <a:pt x="1330" y="742"/>
                    <a:pt x="1328" y="749"/>
                  </a:cubicBezTo>
                  <a:cubicBezTo>
                    <a:pt x="1342" y="740"/>
                    <a:pt x="1361" y="759"/>
                    <a:pt x="1367" y="739"/>
                  </a:cubicBezTo>
                  <a:cubicBezTo>
                    <a:pt x="1372" y="739"/>
                    <a:pt x="1372" y="739"/>
                    <a:pt x="1372" y="739"/>
                  </a:cubicBezTo>
                  <a:cubicBezTo>
                    <a:pt x="1371" y="726"/>
                    <a:pt x="1388" y="734"/>
                    <a:pt x="1394" y="728"/>
                  </a:cubicBezTo>
                  <a:cubicBezTo>
                    <a:pt x="1395" y="733"/>
                    <a:pt x="1401" y="732"/>
                    <a:pt x="1400" y="740"/>
                  </a:cubicBezTo>
                  <a:cubicBezTo>
                    <a:pt x="1402" y="742"/>
                    <a:pt x="1408" y="741"/>
                    <a:pt x="1409" y="744"/>
                  </a:cubicBezTo>
                  <a:cubicBezTo>
                    <a:pt x="1407" y="746"/>
                    <a:pt x="1402" y="744"/>
                    <a:pt x="1402" y="748"/>
                  </a:cubicBezTo>
                  <a:cubicBezTo>
                    <a:pt x="1404" y="752"/>
                    <a:pt x="1406" y="754"/>
                    <a:pt x="1409" y="756"/>
                  </a:cubicBezTo>
                  <a:cubicBezTo>
                    <a:pt x="1415" y="753"/>
                    <a:pt x="1419" y="760"/>
                    <a:pt x="1424" y="760"/>
                  </a:cubicBezTo>
                  <a:cubicBezTo>
                    <a:pt x="1430" y="760"/>
                    <a:pt x="1432" y="755"/>
                    <a:pt x="1437" y="751"/>
                  </a:cubicBezTo>
                  <a:cubicBezTo>
                    <a:pt x="1442" y="756"/>
                    <a:pt x="1449" y="760"/>
                    <a:pt x="1456" y="763"/>
                  </a:cubicBezTo>
                  <a:cubicBezTo>
                    <a:pt x="1458" y="752"/>
                    <a:pt x="1452" y="749"/>
                    <a:pt x="1447" y="745"/>
                  </a:cubicBezTo>
                  <a:cubicBezTo>
                    <a:pt x="1450" y="740"/>
                    <a:pt x="1452" y="736"/>
                    <a:pt x="1454" y="728"/>
                  </a:cubicBezTo>
                  <a:cubicBezTo>
                    <a:pt x="1463" y="726"/>
                    <a:pt x="1476" y="721"/>
                    <a:pt x="1484" y="726"/>
                  </a:cubicBezTo>
                  <a:cubicBezTo>
                    <a:pt x="1488" y="722"/>
                    <a:pt x="1496" y="722"/>
                    <a:pt x="1499" y="719"/>
                  </a:cubicBezTo>
                  <a:cubicBezTo>
                    <a:pt x="1501" y="724"/>
                    <a:pt x="1500" y="731"/>
                    <a:pt x="1506" y="731"/>
                  </a:cubicBezTo>
                  <a:cubicBezTo>
                    <a:pt x="1506" y="722"/>
                    <a:pt x="1506" y="722"/>
                    <a:pt x="1506" y="722"/>
                  </a:cubicBezTo>
                  <a:cubicBezTo>
                    <a:pt x="1507" y="719"/>
                    <a:pt x="1514" y="722"/>
                    <a:pt x="1514" y="719"/>
                  </a:cubicBezTo>
                  <a:cubicBezTo>
                    <a:pt x="1510" y="713"/>
                    <a:pt x="1503" y="710"/>
                    <a:pt x="1497" y="705"/>
                  </a:cubicBezTo>
                  <a:cubicBezTo>
                    <a:pt x="1504" y="701"/>
                    <a:pt x="1507" y="712"/>
                    <a:pt x="1513" y="710"/>
                  </a:cubicBezTo>
                  <a:cubicBezTo>
                    <a:pt x="1515" y="710"/>
                    <a:pt x="1514" y="705"/>
                    <a:pt x="1516" y="704"/>
                  </a:cubicBezTo>
                  <a:cubicBezTo>
                    <a:pt x="1519" y="705"/>
                    <a:pt x="1521" y="707"/>
                    <a:pt x="1525" y="706"/>
                  </a:cubicBezTo>
                  <a:close/>
                  <a:moveTo>
                    <a:pt x="1262" y="683"/>
                  </a:moveTo>
                  <a:cubicBezTo>
                    <a:pt x="1262" y="689"/>
                    <a:pt x="1262" y="689"/>
                    <a:pt x="1262" y="689"/>
                  </a:cubicBezTo>
                  <a:cubicBezTo>
                    <a:pt x="1265" y="689"/>
                    <a:pt x="1267" y="687"/>
                    <a:pt x="1267" y="684"/>
                  </a:cubicBezTo>
                  <a:cubicBezTo>
                    <a:pt x="1266" y="683"/>
                    <a:pt x="1264" y="683"/>
                    <a:pt x="1262" y="683"/>
                  </a:cubicBezTo>
                  <a:close/>
                  <a:moveTo>
                    <a:pt x="1232" y="697"/>
                  </a:moveTo>
                  <a:cubicBezTo>
                    <a:pt x="1239" y="696"/>
                    <a:pt x="1246" y="694"/>
                    <a:pt x="1248" y="687"/>
                  </a:cubicBezTo>
                  <a:cubicBezTo>
                    <a:pt x="1241" y="688"/>
                    <a:pt x="1234" y="691"/>
                    <a:pt x="1232" y="697"/>
                  </a:cubicBezTo>
                  <a:close/>
                  <a:moveTo>
                    <a:pt x="196" y="694"/>
                  </a:moveTo>
                  <a:cubicBezTo>
                    <a:pt x="199" y="694"/>
                    <a:pt x="199" y="689"/>
                    <a:pt x="196" y="689"/>
                  </a:cubicBezTo>
                  <a:cubicBezTo>
                    <a:pt x="196" y="690"/>
                    <a:pt x="195" y="691"/>
                    <a:pt x="196" y="694"/>
                  </a:cubicBezTo>
                  <a:close/>
                  <a:moveTo>
                    <a:pt x="1222" y="693"/>
                  </a:moveTo>
                  <a:cubicBezTo>
                    <a:pt x="1217" y="695"/>
                    <a:pt x="1211" y="703"/>
                    <a:pt x="1214" y="706"/>
                  </a:cubicBezTo>
                  <a:cubicBezTo>
                    <a:pt x="1219" y="704"/>
                    <a:pt x="1226" y="700"/>
                    <a:pt x="1222" y="693"/>
                  </a:cubicBezTo>
                  <a:close/>
                  <a:moveTo>
                    <a:pt x="1604" y="812"/>
                  </a:moveTo>
                  <a:cubicBezTo>
                    <a:pt x="1609" y="805"/>
                    <a:pt x="1603" y="789"/>
                    <a:pt x="1609" y="781"/>
                  </a:cubicBezTo>
                  <a:cubicBezTo>
                    <a:pt x="1611" y="781"/>
                    <a:pt x="1609" y="785"/>
                    <a:pt x="1612" y="784"/>
                  </a:cubicBezTo>
                  <a:cubicBezTo>
                    <a:pt x="1615" y="776"/>
                    <a:pt x="1615" y="767"/>
                    <a:pt x="1611" y="762"/>
                  </a:cubicBezTo>
                  <a:cubicBezTo>
                    <a:pt x="1616" y="746"/>
                    <a:pt x="1609" y="726"/>
                    <a:pt x="1604" y="712"/>
                  </a:cubicBezTo>
                  <a:cubicBezTo>
                    <a:pt x="1594" y="717"/>
                    <a:pt x="1588" y="707"/>
                    <a:pt x="1581" y="704"/>
                  </a:cubicBezTo>
                  <a:cubicBezTo>
                    <a:pt x="1580" y="699"/>
                    <a:pt x="1575" y="693"/>
                    <a:pt x="1571" y="694"/>
                  </a:cubicBezTo>
                  <a:cubicBezTo>
                    <a:pt x="1574" y="703"/>
                    <a:pt x="1577" y="714"/>
                    <a:pt x="1587" y="718"/>
                  </a:cubicBezTo>
                  <a:cubicBezTo>
                    <a:pt x="1589" y="719"/>
                    <a:pt x="1592" y="716"/>
                    <a:pt x="1595" y="718"/>
                  </a:cubicBezTo>
                  <a:cubicBezTo>
                    <a:pt x="1597" y="718"/>
                    <a:pt x="1597" y="722"/>
                    <a:pt x="1598" y="723"/>
                  </a:cubicBezTo>
                  <a:cubicBezTo>
                    <a:pt x="1601" y="726"/>
                    <a:pt x="1604" y="724"/>
                    <a:pt x="1607" y="726"/>
                  </a:cubicBezTo>
                  <a:cubicBezTo>
                    <a:pt x="1607" y="731"/>
                    <a:pt x="1608" y="735"/>
                    <a:pt x="1608" y="741"/>
                  </a:cubicBezTo>
                  <a:cubicBezTo>
                    <a:pt x="1602" y="739"/>
                    <a:pt x="1602" y="743"/>
                    <a:pt x="1600" y="744"/>
                  </a:cubicBezTo>
                  <a:cubicBezTo>
                    <a:pt x="1598" y="736"/>
                    <a:pt x="1591" y="728"/>
                    <a:pt x="1586" y="726"/>
                  </a:cubicBezTo>
                  <a:cubicBezTo>
                    <a:pt x="1585" y="734"/>
                    <a:pt x="1593" y="741"/>
                    <a:pt x="1594" y="749"/>
                  </a:cubicBezTo>
                  <a:cubicBezTo>
                    <a:pt x="1592" y="748"/>
                    <a:pt x="1592" y="751"/>
                    <a:pt x="1589" y="750"/>
                  </a:cubicBezTo>
                  <a:cubicBezTo>
                    <a:pt x="1592" y="760"/>
                    <a:pt x="1582" y="760"/>
                    <a:pt x="1587" y="769"/>
                  </a:cubicBezTo>
                  <a:cubicBezTo>
                    <a:pt x="1583" y="774"/>
                    <a:pt x="1576" y="775"/>
                    <a:pt x="1578" y="785"/>
                  </a:cubicBezTo>
                  <a:cubicBezTo>
                    <a:pt x="1583" y="786"/>
                    <a:pt x="1581" y="791"/>
                    <a:pt x="1581" y="796"/>
                  </a:cubicBezTo>
                  <a:cubicBezTo>
                    <a:pt x="1583" y="797"/>
                    <a:pt x="1585" y="798"/>
                    <a:pt x="1587" y="799"/>
                  </a:cubicBezTo>
                  <a:cubicBezTo>
                    <a:pt x="1592" y="786"/>
                    <a:pt x="1596" y="772"/>
                    <a:pt x="1603" y="760"/>
                  </a:cubicBezTo>
                  <a:cubicBezTo>
                    <a:pt x="1603" y="772"/>
                    <a:pt x="1592" y="808"/>
                    <a:pt x="1604" y="812"/>
                  </a:cubicBezTo>
                  <a:close/>
                  <a:moveTo>
                    <a:pt x="187" y="697"/>
                  </a:moveTo>
                  <a:cubicBezTo>
                    <a:pt x="188" y="698"/>
                    <a:pt x="189" y="699"/>
                    <a:pt x="191" y="698"/>
                  </a:cubicBezTo>
                  <a:cubicBezTo>
                    <a:pt x="191" y="696"/>
                    <a:pt x="190" y="695"/>
                    <a:pt x="189" y="695"/>
                  </a:cubicBezTo>
                  <a:cubicBezTo>
                    <a:pt x="189" y="696"/>
                    <a:pt x="187" y="696"/>
                    <a:pt x="187" y="697"/>
                  </a:cubicBezTo>
                  <a:close/>
                  <a:moveTo>
                    <a:pt x="1253" y="697"/>
                  </a:moveTo>
                  <a:cubicBezTo>
                    <a:pt x="1252" y="701"/>
                    <a:pt x="1256" y="700"/>
                    <a:pt x="1255" y="703"/>
                  </a:cubicBezTo>
                  <a:cubicBezTo>
                    <a:pt x="1252" y="703"/>
                    <a:pt x="1251" y="704"/>
                    <a:pt x="1251" y="707"/>
                  </a:cubicBezTo>
                  <a:cubicBezTo>
                    <a:pt x="1258" y="709"/>
                    <a:pt x="1257" y="698"/>
                    <a:pt x="1266" y="700"/>
                  </a:cubicBezTo>
                  <a:cubicBezTo>
                    <a:pt x="1264" y="693"/>
                    <a:pt x="1259" y="700"/>
                    <a:pt x="1253" y="697"/>
                  </a:cubicBezTo>
                  <a:close/>
                  <a:moveTo>
                    <a:pt x="1692" y="805"/>
                  </a:moveTo>
                  <a:cubicBezTo>
                    <a:pt x="1700" y="797"/>
                    <a:pt x="1701" y="784"/>
                    <a:pt x="1703" y="769"/>
                  </a:cubicBezTo>
                  <a:cubicBezTo>
                    <a:pt x="1705" y="747"/>
                    <a:pt x="1704" y="720"/>
                    <a:pt x="1701" y="701"/>
                  </a:cubicBezTo>
                  <a:cubicBezTo>
                    <a:pt x="1701" y="715"/>
                    <a:pt x="1702" y="730"/>
                    <a:pt x="1700" y="742"/>
                  </a:cubicBezTo>
                  <a:cubicBezTo>
                    <a:pt x="1700" y="740"/>
                    <a:pt x="1700" y="739"/>
                    <a:pt x="1699" y="739"/>
                  </a:cubicBezTo>
                  <a:cubicBezTo>
                    <a:pt x="1700" y="744"/>
                    <a:pt x="1695" y="747"/>
                    <a:pt x="1694" y="752"/>
                  </a:cubicBezTo>
                  <a:cubicBezTo>
                    <a:pt x="1692" y="762"/>
                    <a:pt x="1695" y="773"/>
                    <a:pt x="1693" y="784"/>
                  </a:cubicBezTo>
                  <a:cubicBezTo>
                    <a:pt x="1691" y="792"/>
                    <a:pt x="1685" y="799"/>
                    <a:pt x="1692" y="805"/>
                  </a:cubicBezTo>
                  <a:close/>
                  <a:moveTo>
                    <a:pt x="1234" y="706"/>
                  </a:moveTo>
                  <a:cubicBezTo>
                    <a:pt x="1230" y="704"/>
                    <a:pt x="1222" y="705"/>
                    <a:pt x="1221" y="710"/>
                  </a:cubicBezTo>
                  <a:cubicBezTo>
                    <a:pt x="1223" y="714"/>
                    <a:pt x="1229" y="712"/>
                    <a:pt x="1233" y="711"/>
                  </a:cubicBezTo>
                  <a:cubicBezTo>
                    <a:pt x="1233" y="709"/>
                    <a:pt x="1235" y="709"/>
                    <a:pt x="1234" y="706"/>
                  </a:cubicBezTo>
                  <a:close/>
                  <a:moveTo>
                    <a:pt x="1204" y="718"/>
                  </a:moveTo>
                  <a:cubicBezTo>
                    <a:pt x="1206" y="723"/>
                    <a:pt x="1213" y="718"/>
                    <a:pt x="1213" y="714"/>
                  </a:cubicBezTo>
                  <a:cubicBezTo>
                    <a:pt x="1209" y="714"/>
                    <a:pt x="1205" y="714"/>
                    <a:pt x="1204" y="718"/>
                  </a:cubicBezTo>
                  <a:close/>
                  <a:moveTo>
                    <a:pt x="1531" y="737"/>
                  </a:moveTo>
                  <a:cubicBezTo>
                    <a:pt x="1532" y="736"/>
                    <a:pt x="1531" y="733"/>
                    <a:pt x="1533" y="733"/>
                  </a:cubicBezTo>
                  <a:cubicBezTo>
                    <a:pt x="1535" y="736"/>
                    <a:pt x="1540" y="738"/>
                    <a:pt x="1541" y="742"/>
                  </a:cubicBezTo>
                  <a:cubicBezTo>
                    <a:pt x="1542" y="739"/>
                    <a:pt x="1543" y="742"/>
                    <a:pt x="1545" y="742"/>
                  </a:cubicBezTo>
                  <a:cubicBezTo>
                    <a:pt x="1549" y="732"/>
                    <a:pt x="1537" y="730"/>
                    <a:pt x="1535" y="723"/>
                  </a:cubicBezTo>
                  <a:cubicBezTo>
                    <a:pt x="1536" y="722"/>
                    <a:pt x="1537" y="721"/>
                    <a:pt x="1537" y="718"/>
                  </a:cubicBezTo>
                  <a:cubicBezTo>
                    <a:pt x="1533" y="717"/>
                    <a:pt x="1532" y="715"/>
                    <a:pt x="1529" y="715"/>
                  </a:cubicBezTo>
                  <a:cubicBezTo>
                    <a:pt x="1528" y="720"/>
                    <a:pt x="1533" y="721"/>
                    <a:pt x="1533" y="725"/>
                  </a:cubicBezTo>
                  <a:cubicBezTo>
                    <a:pt x="1530" y="725"/>
                    <a:pt x="1527" y="726"/>
                    <a:pt x="1525" y="726"/>
                  </a:cubicBezTo>
                  <a:cubicBezTo>
                    <a:pt x="1526" y="731"/>
                    <a:pt x="1521" y="730"/>
                    <a:pt x="1522" y="736"/>
                  </a:cubicBezTo>
                  <a:cubicBezTo>
                    <a:pt x="1526" y="735"/>
                    <a:pt x="1528" y="735"/>
                    <a:pt x="1531" y="737"/>
                  </a:cubicBezTo>
                  <a:close/>
                  <a:moveTo>
                    <a:pt x="1564" y="733"/>
                  </a:moveTo>
                  <a:cubicBezTo>
                    <a:pt x="1568" y="735"/>
                    <a:pt x="1571" y="742"/>
                    <a:pt x="1577" y="739"/>
                  </a:cubicBezTo>
                  <a:cubicBezTo>
                    <a:pt x="1576" y="734"/>
                    <a:pt x="1567" y="732"/>
                    <a:pt x="1564" y="733"/>
                  </a:cubicBezTo>
                  <a:close/>
                  <a:moveTo>
                    <a:pt x="1586" y="743"/>
                  </a:moveTo>
                  <a:cubicBezTo>
                    <a:pt x="1588" y="741"/>
                    <a:pt x="1585" y="738"/>
                    <a:pt x="1583" y="738"/>
                  </a:cubicBezTo>
                  <a:cubicBezTo>
                    <a:pt x="1583" y="741"/>
                    <a:pt x="1582" y="744"/>
                    <a:pt x="1586" y="743"/>
                  </a:cubicBezTo>
                  <a:close/>
                  <a:moveTo>
                    <a:pt x="1490" y="759"/>
                  </a:moveTo>
                  <a:cubicBezTo>
                    <a:pt x="1492" y="752"/>
                    <a:pt x="1491" y="747"/>
                    <a:pt x="1489" y="741"/>
                  </a:cubicBezTo>
                  <a:cubicBezTo>
                    <a:pt x="1486" y="741"/>
                    <a:pt x="1486" y="741"/>
                    <a:pt x="1486" y="741"/>
                  </a:cubicBezTo>
                  <a:cubicBezTo>
                    <a:pt x="1490" y="746"/>
                    <a:pt x="1484" y="755"/>
                    <a:pt x="1490" y="759"/>
                  </a:cubicBezTo>
                  <a:close/>
                  <a:moveTo>
                    <a:pt x="1559" y="743"/>
                  </a:moveTo>
                  <a:cubicBezTo>
                    <a:pt x="1551" y="740"/>
                    <a:pt x="1551" y="749"/>
                    <a:pt x="1554" y="752"/>
                  </a:cubicBezTo>
                  <a:cubicBezTo>
                    <a:pt x="1556" y="752"/>
                    <a:pt x="1557" y="752"/>
                    <a:pt x="1559" y="752"/>
                  </a:cubicBezTo>
                  <a:cubicBezTo>
                    <a:pt x="1561" y="749"/>
                    <a:pt x="1560" y="747"/>
                    <a:pt x="1559" y="743"/>
                  </a:cubicBezTo>
                  <a:close/>
                  <a:moveTo>
                    <a:pt x="1676" y="743"/>
                  </a:moveTo>
                  <a:cubicBezTo>
                    <a:pt x="1676" y="746"/>
                    <a:pt x="1675" y="749"/>
                    <a:pt x="1678" y="749"/>
                  </a:cubicBezTo>
                  <a:cubicBezTo>
                    <a:pt x="1677" y="747"/>
                    <a:pt x="1679" y="743"/>
                    <a:pt x="1676" y="743"/>
                  </a:cubicBezTo>
                  <a:close/>
                  <a:moveTo>
                    <a:pt x="1012" y="752"/>
                  </a:moveTo>
                  <a:cubicBezTo>
                    <a:pt x="1012" y="761"/>
                    <a:pt x="1021" y="761"/>
                    <a:pt x="1029" y="763"/>
                  </a:cubicBezTo>
                  <a:cubicBezTo>
                    <a:pt x="1027" y="755"/>
                    <a:pt x="1019" y="754"/>
                    <a:pt x="1012" y="752"/>
                  </a:cubicBezTo>
                  <a:close/>
                  <a:moveTo>
                    <a:pt x="1031" y="767"/>
                  </a:moveTo>
                  <a:cubicBezTo>
                    <a:pt x="1025" y="778"/>
                    <a:pt x="1040" y="782"/>
                    <a:pt x="1046" y="776"/>
                  </a:cubicBezTo>
                  <a:cubicBezTo>
                    <a:pt x="1045" y="769"/>
                    <a:pt x="1039" y="767"/>
                    <a:pt x="1031" y="767"/>
                  </a:cubicBezTo>
                  <a:close/>
                  <a:moveTo>
                    <a:pt x="1581" y="1055"/>
                  </a:moveTo>
                  <a:cubicBezTo>
                    <a:pt x="1581" y="1036"/>
                    <a:pt x="1576" y="1014"/>
                    <a:pt x="1569" y="999"/>
                  </a:cubicBezTo>
                  <a:cubicBezTo>
                    <a:pt x="1556" y="993"/>
                    <a:pt x="1559" y="974"/>
                    <a:pt x="1555" y="960"/>
                  </a:cubicBezTo>
                  <a:cubicBezTo>
                    <a:pt x="1564" y="957"/>
                    <a:pt x="1561" y="938"/>
                    <a:pt x="1557" y="932"/>
                  </a:cubicBezTo>
                  <a:cubicBezTo>
                    <a:pt x="1555" y="935"/>
                    <a:pt x="1552" y="938"/>
                    <a:pt x="1550" y="941"/>
                  </a:cubicBezTo>
                  <a:cubicBezTo>
                    <a:pt x="1548" y="936"/>
                    <a:pt x="1554" y="933"/>
                    <a:pt x="1555" y="928"/>
                  </a:cubicBezTo>
                  <a:cubicBezTo>
                    <a:pt x="1552" y="925"/>
                    <a:pt x="1547" y="924"/>
                    <a:pt x="1546" y="919"/>
                  </a:cubicBezTo>
                  <a:cubicBezTo>
                    <a:pt x="1551" y="919"/>
                    <a:pt x="1548" y="912"/>
                    <a:pt x="1550" y="910"/>
                  </a:cubicBezTo>
                  <a:cubicBezTo>
                    <a:pt x="1549" y="908"/>
                    <a:pt x="1546" y="909"/>
                    <a:pt x="1546" y="908"/>
                  </a:cubicBezTo>
                  <a:cubicBezTo>
                    <a:pt x="1548" y="903"/>
                    <a:pt x="1547" y="896"/>
                    <a:pt x="1542" y="895"/>
                  </a:cubicBezTo>
                  <a:cubicBezTo>
                    <a:pt x="1544" y="888"/>
                    <a:pt x="1540" y="879"/>
                    <a:pt x="1537" y="874"/>
                  </a:cubicBezTo>
                  <a:cubicBezTo>
                    <a:pt x="1532" y="875"/>
                    <a:pt x="1535" y="884"/>
                    <a:pt x="1527" y="882"/>
                  </a:cubicBezTo>
                  <a:cubicBezTo>
                    <a:pt x="1524" y="885"/>
                    <a:pt x="1525" y="892"/>
                    <a:pt x="1523" y="896"/>
                  </a:cubicBezTo>
                  <a:cubicBezTo>
                    <a:pt x="1524" y="891"/>
                    <a:pt x="1522" y="889"/>
                    <a:pt x="1522" y="885"/>
                  </a:cubicBezTo>
                  <a:cubicBezTo>
                    <a:pt x="1517" y="887"/>
                    <a:pt x="1514" y="882"/>
                    <a:pt x="1512" y="879"/>
                  </a:cubicBezTo>
                  <a:cubicBezTo>
                    <a:pt x="1514" y="878"/>
                    <a:pt x="1517" y="878"/>
                    <a:pt x="1518" y="877"/>
                  </a:cubicBezTo>
                  <a:cubicBezTo>
                    <a:pt x="1521" y="869"/>
                    <a:pt x="1518" y="865"/>
                    <a:pt x="1515" y="860"/>
                  </a:cubicBezTo>
                  <a:cubicBezTo>
                    <a:pt x="1523" y="842"/>
                    <a:pt x="1502" y="838"/>
                    <a:pt x="1497" y="827"/>
                  </a:cubicBezTo>
                  <a:cubicBezTo>
                    <a:pt x="1500" y="828"/>
                    <a:pt x="1502" y="830"/>
                    <a:pt x="1507" y="829"/>
                  </a:cubicBezTo>
                  <a:cubicBezTo>
                    <a:pt x="1507" y="826"/>
                    <a:pt x="1507" y="824"/>
                    <a:pt x="1506" y="821"/>
                  </a:cubicBezTo>
                  <a:cubicBezTo>
                    <a:pt x="1502" y="822"/>
                    <a:pt x="1501" y="820"/>
                    <a:pt x="1498" y="819"/>
                  </a:cubicBezTo>
                  <a:cubicBezTo>
                    <a:pt x="1496" y="819"/>
                    <a:pt x="1497" y="823"/>
                    <a:pt x="1494" y="822"/>
                  </a:cubicBezTo>
                  <a:cubicBezTo>
                    <a:pt x="1484" y="819"/>
                    <a:pt x="1477" y="823"/>
                    <a:pt x="1469" y="817"/>
                  </a:cubicBezTo>
                  <a:cubicBezTo>
                    <a:pt x="1465" y="814"/>
                    <a:pt x="1464" y="808"/>
                    <a:pt x="1458" y="814"/>
                  </a:cubicBezTo>
                  <a:cubicBezTo>
                    <a:pt x="1457" y="820"/>
                    <a:pt x="1461" y="821"/>
                    <a:pt x="1460" y="828"/>
                  </a:cubicBezTo>
                  <a:cubicBezTo>
                    <a:pt x="1461" y="830"/>
                    <a:pt x="1466" y="829"/>
                    <a:pt x="1466" y="833"/>
                  </a:cubicBezTo>
                  <a:cubicBezTo>
                    <a:pt x="1462" y="840"/>
                    <a:pt x="1468" y="844"/>
                    <a:pt x="1466" y="854"/>
                  </a:cubicBezTo>
                  <a:cubicBezTo>
                    <a:pt x="1456" y="857"/>
                    <a:pt x="1451" y="864"/>
                    <a:pt x="1436" y="862"/>
                  </a:cubicBezTo>
                  <a:cubicBezTo>
                    <a:pt x="1433" y="864"/>
                    <a:pt x="1431" y="868"/>
                    <a:pt x="1426" y="869"/>
                  </a:cubicBezTo>
                  <a:cubicBezTo>
                    <a:pt x="1418" y="865"/>
                    <a:pt x="1419" y="861"/>
                    <a:pt x="1418" y="851"/>
                  </a:cubicBezTo>
                  <a:cubicBezTo>
                    <a:pt x="1415" y="830"/>
                    <a:pt x="1420" y="808"/>
                    <a:pt x="1416" y="790"/>
                  </a:cubicBezTo>
                  <a:cubicBezTo>
                    <a:pt x="1416" y="787"/>
                    <a:pt x="1418" y="786"/>
                    <a:pt x="1419" y="783"/>
                  </a:cubicBezTo>
                  <a:cubicBezTo>
                    <a:pt x="1416" y="778"/>
                    <a:pt x="1412" y="769"/>
                    <a:pt x="1405" y="776"/>
                  </a:cubicBezTo>
                  <a:cubicBezTo>
                    <a:pt x="1404" y="786"/>
                    <a:pt x="1396" y="797"/>
                    <a:pt x="1394" y="809"/>
                  </a:cubicBezTo>
                  <a:cubicBezTo>
                    <a:pt x="1391" y="804"/>
                    <a:pt x="1388" y="808"/>
                    <a:pt x="1382" y="808"/>
                  </a:cubicBezTo>
                  <a:cubicBezTo>
                    <a:pt x="1377" y="812"/>
                    <a:pt x="1380" y="819"/>
                    <a:pt x="1378" y="826"/>
                  </a:cubicBezTo>
                  <a:cubicBezTo>
                    <a:pt x="1377" y="832"/>
                    <a:pt x="1370" y="835"/>
                    <a:pt x="1369" y="840"/>
                  </a:cubicBezTo>
                  <a:cubicBezTo>
                    <a:pt x="1366" y="851"/>
                    <a:pt x="1369" y="858"/>
                    <a:pt x="1360" y="862"/>
                  </a:cubicBezTo>
                  <a:cubicBezTo>
                    <a:pt x="1353" y="864"/>
                    <a:pt x="1349" y="860"/>
                    <a:pt x="1342" y="866"/>
                  </a:cubicBezTo>
                  <a:cubicBezTo>
                    <a:pt x="1342" y="871"/>
                    <a:pt x="1340" y="871"/>
                    <a:pt x="1342" y="874"/>
                  </a:cubicBezTo>
                  <a:cubicBezTo>
                    <a:pt x="1340" y="876"/>
                    <a:pt x="1337" y="876"/>
                    <a:pt x="1335" y="877"/>
                  </a:cubicBezTo>
                  <a:cubicBezTo>
                    <a:pt x="1334" y="880"/>
                    <a:pt x="1334" y="884"/>
                    <a:pt x="1334" y="887"/>
                  </a:cubicBezTo>
                  <a:cubicBezTo>
                    <a:pt x="1331" y="881"/>
                    <a:pt x="1326" y="888"/>
                    <a:pt x="1322" y="888"/>
                  </a:cubicBezTo>
                  <a:cubicBezTo>
                    <a:pt x="1321" y="893"/>
                    <a:pt x="1324" y="894"/>
                    <a:pt x="1325" y="896"/>
                  </a:cubicBezTo>
                  <a:cubicBezTo>
                    <a:pt x="1319" y="898"/>
                    <a:pt x="1319" y="906"/>
                    <a:pt x="1311" y="907"/>
                  </a:cubicBezTo>
                  <a:cubicBezTo>
                    <a:pt x="1310" y="909"/>
                    <a:pt x="1309" y="912"/>
                    <a:pt x="1308" y="915"/>
                  </a:cubicBezTo>
                  <a:cubicBezTo>
                    <a:pt x="1305" y="915"/>
                    <a:pt x="1304" y="917"/>
                    <a:pt x="1302" y="917"/>
                  </a:cubicBezTo>
                  <a:cubicBezTo>
                    <a:pt x="1297" y="923"/>
                    <a:pt x="1300" y="933"/>
                    <a:pt x="1299" y="942"/>
                  </a:cubicBezTo>
                  <a:cubicBezTo>
                    <a:pt x="1298" y="946"/>
                    <a:pt x="1294" y="949"/>
                    <a:pt x="1294" y="953"/>
                  </a:cubicBezTo>
                  <a:cubicBezTo>
                    <a:pt x="1293" y="960"/>
                    <a:pt x="1297" y="971"/>
                    <a:pt x="1298" y="983"/>
                  </a:cubicBezTo>
                  <a:cubicBezTo>
                    <a:pt x="1298" y="992"/>
                    <a:pt x="1297" y="1002"/>
                    <a:pt x="1300" y="1008"/>
                  </a:cubicBezTo>
                  <a:cubicBezTo>
                    <a:pt x="1301" y="1011"/>
                    <a:pt x="1304" y="1012"/>
                    <a:pt x="1305" y="1014"/>
                  </a:cubicBezTo>
                  <a:cubicBezTo>
                    <a:pt x="1302" y="1024"/>
                    <a:pt x="1309" y="1029"/>
                    <a:pt x="1309" y="1038"/>
                  </a:cubicBezTo>
                  <a:cubicBezTo>
                    <a:pt x="1309" y="1039"/>
                    <a:pt x="1307" y="1042"/>
                    <a:pt x="1307" y="1043"/>
                  </a:cubicBezTo>
                  <a:cubicBezTo>
                    <a:pt x="1306" y="1051"/>
                    <a:pt x="1310" y="1059"/>
                    <a:pt x="1310" y="1066"/>
                  </a:cubicBezTo>
                  <a:cubicBezTo>
                    <a:pt x="1310" y="1071"/>
                    <a:pt x="1306" y="1075"/>
                    <a:pt x="1307" y="1080"/>
                  </a:cubicBezTo>
                  <a:cubicBezTo>
                    <a:pt x="1308" y="1085"/>
                    <a:pt x="1315" y="1089"/>
                    <a:pt x="1320" y="1089"/>
                  </a:cubicBezTo>
                  <a:cubicBezTo>
                    <a:pt x="1319" y="1099"/>
                    <a:pt x="1324" y="1104"/>
                    <a:pt x="1325" y="1112"/>
                  </a:cubicBezTo>
                  <a:cubicBezTo>
                    <a:pt x="1333" y="1111"/>
                    <a:pt x="1334" y="1105"/>
                    <a:pt x="1340" y="1103"/>
                  </a:cubicBezTo>
                  <a:cubicBezTo>
                    <a:pt x="1339" y="1107"/>
                    <a:pt x="1340" y="1114"/>
                    <a:pt x="1344" y="1119"/>
                  </a:cubicBezTo>
                  <a:cubicBezTo>
                    <a:pt x="1350" y="1118"/>
                    <a:pt x="1354" y="1117"/>
                    <a:pt x="1357" y="1122"/>
                  </a:cubicBezTo>
                  <a:cubicBezTo>
                    <a:pt x="1362" y="1119"/>
                    <a:pt x="1370" y="1120"/>
                    <a:pt x="1374" y="1116"/>
                  </a:cubicBezTo>
                  <a:cubicBezTo>
                    <a:pt x="1376" y="1113"/>
                    <a:pt x="1374" y="1110"/>
                    <a:pt x="1374" y="1105"/>
                  </a:cubicBezTo>
                  <a:cubicBezTo>
                    <a:pt x="1377" y="1102"/>
                    <a:pt x="1382" y="1100"/>
                    <a:pt x="1383" y="1095"/>
                  </a:cubicBezTo>
                  <a:cubicBezTo>
                    <a:pt x="1385" y="1095"/>
                    <a:pt x="1387" y="1096"/>
                    <a:pt x="1390" y="1096"/>
                  </a:cubicBezTo>
                  <a:cubicBezTo>
                    <a:pt x="1392" y="1092"/>
                    <a:pt x="1388" y="1082"/>
                    <a:pt x="1396" y="1083"/>
                  </a:cubicBezTo>
                  <a:cubicBezTo>
                    <a:pt x="1393" y="1089"/>
                    <a:pt x="1393" y="1098"/>
                    <a:pt x="1400" y="1098"/>
                  </a:cubicBezTo>
                  <a:cubicBezTo>
                    <a:pt x="1398" y="1083"/>
                    <a:pt x="1403" y="1071"/>
                    <a:pt x="1400" y="1061"/>
                  </a:cubicBezTo>
                  <a:cubicBezTo>
                    <a:pt x="1409" y="1068"/>
                    <a:pt x="1402" y="1082"/>
                    <a:pt x="1408" y="1092"/>
                  </a:cubicBezTo>
                  <a:cubicBezTo>
                    <a:pt x="1407" y="1095"/>
                    <a:pt x="1403" y="1097"/>
                    <a:pt x="1405" y="1101"/>
                  </a:cubicBezTo>
                  <a:cubicBezTo>
                    <a:pt x="1410" y="1101"/>
                    <a:pt x="1411" y="1101"/>
                    <a:pt x="1414" y="1099"/>
                  </a:cubicBezTo>
                  <a:cubicBezTo>
                    <a:pt x="1409" y="1091"/>
                    <a:pt x="1420" y="1086"/>
                    <a:pt x="1425" y="1085"/>
                  </a:cubicBezTo>
                  <a:cubicBezTo>
                    <a:pt x="1426" y="1082"/>
                    <a:pt x="1425" y="1079"/>
                    <a:pt x="1427" y="1076"/>
                  </a:cubicBezTo>
                  <a:cubicBezTo>
                    <a:pt x="1435" y="1075"/>
                    <a:pt x="1440" y="1076"/>
                    <a:pt x="1447" y="1075"/>
                  </a:cubicBezTo>
                  <a:cubicBezTo>
                    <a:pt x="1456" y="1082"/>
                    <a:pt x="1462" y="1092"/>
                    <a:pt x="1465" y="1105"/>
                  </a:cubicBezTo>
                  <a:cubicBezTo>
                    <a:pt x="1473" y="1104"/>
                    <a:pt x="1471" y="1113"/>
                    <a:pt x="1473" y="1118"/>
                  </a:cubicBezTo>
                  <a:cubicBezTo>
                    <a:pt x="1475" y="1122"/>
                    <a:pt x="1479" y="1122"/>
                    <a:pt x="1479" y="1126"/>
                  </a:cubicBezTo>
                  <a:cubicBezTo>
                    <a:pt x="1480" y="1132"/>
                    <a:pt x="1473" y="1139"/>
                    <a:pt x="1475" y="1146"/>
                  </a:cubicBezTo>
                  <a:cubicBezTo>
                    <a:pt x="1481" y="1150"/>
                    <a:pt x="1484" y="1156"/>
                    <a:pt x="1486" y="1164"/>
                  </a:cubicBezTo>
                  <a:cubicBezTo>
                    <a:pt x="1486" y="1166"/>
                    <a:pt x="1491" y="1164"/>
                    <a:pt x="1491" y="1167"/>
                  </a:cubicBezTo>
                  <a:cubicBezTo>
                    <a:pt x="1490" y="1178"/>
                    <a:pt x="1489" y="1185"/>
                    <a:pt x="1492" y="1195"/>
                  </a:cubicBezTo>
                  <a:cubicBezTo>
                    <a:pt x="1495" y="1195"/>
                    <a:pt x="1499" y="1197"/>
                    <a:pt x="1506" y="1198"/>
                  </a:cubicBezTo>
                  <a:cubicBezTo>
                    <a:pt x="1510" y="1193"/>
                    <a:pt x="1509" y="1192"/>
                    <a:pt x="1508" y="1185"/>
                  </a:cubicBezTo>
                  <a:cubicBezTo>
                    <a:pt x="1514" y="1178"/>
                    <a:pt x="1514" y="1168"/>
                    <a:pt x="1520" y="1161"/>
                  </a:cubicBezTo>
                  <a:cubicBezTo>
                    <a:pt x="1523" y="1159"/>
                    <a:pt x="1527" y="1158"/>
                    <a:pt x="1530" y="1155"/>
                  </a:cubicBezTo>
                  <a:cubicBezTo>
                    <a:pt x="1531" y="1154"/>
                    <a:pt x="1530" y="1152"/>
                    <a:pt x="1531" y="1150"/>
                  </a:cubicBezTo>
                  <a:cubicBezTo>
                    <a:pt x="1532" y="1148"/>
                    <a:pt x="1536" y="1145"/>
                    <a:pt x="1539" y="1142"/>
                  </a:cubicBezTo>
                  <a:cubicBezTo>
                    <a:pt x="1544" y="1134"/>
                    <a:pt x="1542" y="1131"/>
                    <a:pt x="1550" y="1129"/>
                  </a:cubicBezTo>
                  <a:cubicBezTo>
                    <a:pt x="1552" y="1117"/>
                    <a:pt x="1566" y="1116"/>
                    <a:pt x="1565" y="1102"/>
                  </a:cubicBezTo>
                  <a:cubicBezTo>
                    <a:pt x="1563" y="1101"/>
                    <a:pt x="1561" y="1105"/>
                    <a:pt x="1561" y="1103"/>
                  </a:cubicBezTo>
                  <a:cubicBezTo>
                    <a:pt x="1566" y="1095"/>
                    <a:pt x="1575" y="1091"/>
                    <a:pt x="1574" y="1078"/>
                  </a:cubicBezTo>
                  <a:cubicBezTo>
                    <a:pt x="1581" y="1073"/>
                    <a:pt x="1583" y="1059"/>
                    <a:pt x="1583" y="1051"/>
                  </a:cubicBezTo>
                  <a:cubicBezTo>
                    <a:pt x="1581" y="1051"/>
                    <a:pt x="1583" y="1054"/>
                    <a:pt x="1581" y="1055"/>
                  </a:cubicBezTo>
                  <a:close/>
                  <a:moveTo>
                    <a:pt x="1508" y="774"/>
                  </a:moveTo>
                  <a:cubicBezTo>
                    <a:pt x="1505" y="780"/>
                    <a:pt x="1512" y="784"/>
                    <a:pt x="1516" y="787"/>
                  </a:cubicBezTo>
                  <a:cubicBezTo>
                    <a:pt x="1516" y="780"/>
                    <a:pt x="1513" y="776"/>
                    <a:pt x="1508" y="774"/>
                  </a:cubicBezTo>
                  <a:close/>
                  <a:moveTo>
                    <a:pt x="1706" y="787"/>
                  </a:moveTo>
                  <a:cubicBezTo>
                    <a:pt x="1705" y="795"/>
                    <a:pt x="1703" y="802"/>
                    <a:pt x="1700" y="808"/>
                  </a:cubicBezTo>
                  <a:cubicBezTo>
                    <a:pt x="1697" y="806"/>
                    <a:pt x="1698" y="806"/>
                    <a:pt x="1696" y="803"/>
                  </a:cubicBezTo>
                  <a:cubicBezTo>
                    <a:pt x="1697" y="809"/>
                    <a:pt x="1694" y="820"/>
                    <a:pt x="1690" y="816"/>
                  </a:cubicBezTo>
                  <a:cubicBezTo>
                    <a:pt x="1691" y="824"/>
                    <a:pt x="1689" y="828"/>
                    <a:pt x="1689" y="835"/>
                  </a:cubicBezTo>
                  <a:cubicBezTo>
                    <a:pt x="1687" y="834"/>
                    <a:pt x="1687" y="832"/>
                    <a:pt x="1685" y="832"/>
                  </a:cubicBezTo>
                  <a:cubicBezTo>
                    <a:pt x="1684" y="835"/>
                    <a:pt x="1685" y="839"/>
                    <a:pt x="1683" y="840"/>
                  </a:cubicBezTo>
                  <a:cubicBezTo>
                    <a:pt x="1681" y="837"/>
                    <a:pt x="1683" y="829"/>
                    <a:pt x="1680" y="827"/>
                  </a:cubicBezTo>
                  <a:cubicBezTo>
                    <a:pt x="1677" y="832"/>
                    <a:pt x="1673" y="839"/>
                    <a:pt x="1675" y="845"/>
                  </a:cubicBezTo>
                  <a:cubicBezTo>
                    <a:pt x="1677" y="846"/>
                    <a:pt x="1678" y="842"/>
                    <a:pt x="1679" y="845"/>
                  </a:cubicBezTo>
                  <a:cubicBezTo>
                    <a:pt x="1674" y="855"/>
                    <a:pt x="1676" y="872"/>
                    <a:pt x="1671" y="885"/>
                  </a:cubicBezTo>
                  <a:cubicBezTo>
                    <a:pt x="1670" y="880"/>
                    <a:pt x="1664" y="879"/>
                    <a:pt x="1661" y="875"/>
                  </a:cubicBezTo>
                  <a:cubicBezTo>
                    <a:pt x="1660" y="877"/>
                    <a:pt x="1659" y="879"/>
                    <a:pt x="1657" y="880"/>
                  </a:cubicBezTo>
                  <a:cubicBezTo>
                    <a:pt x="1655" y="876"/>
                    <a:pt x="1652" y="874"/>
                    <a:pt x="1649" y="872"/>
                  </a:cubicBezTo>
                  <a:cubicBezTo>
                    <a:pt x="1649" y="869"/>
                    <a:pt x="1650" y="865"/>
                    <a:pt x="1648" y="863"/>
                  </a:cubicBezTo>
                  <a:cubicBezTo>
                    <a:pt x="1643" y="867"/>
                    <a:pt x="1642" y="863"/>
                    <a:pt x="1637" y="862"/>
                  </a:cubicBezTo>
                  <a:cubicBezTo>
                    <a:pt x="1635" y="865"/>
                    <a:pt x="1638" y="874"/>
                    <a:pt x="1633" y="874"/>
                  </a:cubicBezTo>
                  <a:cubicBezTo>
                    <a:pt x="1633" y="870"/>
                    <a:pt x="1633" y="871"/>
                    <a:pt x="1633" y="866"/>
                  </a:cubicBezTo>
                  <a:cubicBezTo>
                    <a:pt x="1629" y="865"/>
                    <a:pt x="1628" y="864"/>
                    <a:pt x="1625" y="867"/>
                  </a:cubicBezTo>
                  <a:cubicBezTo>
                    <a:pt x="1625" y="864"/>
                    <a:pt x="1623" y="863"/>
                    <a:pt x="1621" y="862"/>
                  </a:cubicBezTo>
                  <a:cubicBezTo>
                    <a:pt x="1620" y="864"/>
                    <a:pt x="1619" y="871"/>
                    <a:pt x="1621" y="873"/>
                  </a:cubicBezTo>
                  <a:cubicBezTo>
                    <a:pt x="1624" y="874"/>
                    <a:pt x="1623" y="871"/>
                    <a:pt x="1625" y="870"/>
                  </a:cubicBezTo>
                  <a:cubicBezTo>
                    <a:pt x="1627" y="874"/>
                    <a:pt x="1623" y="876"/>
                    <a:pt x="1623" y="880"/>
                  </a:cubicBezTo>
                  <a:cubicBezTo>
                    <a:pt x="1623" y="882"/>
                    <a:pt x="1626" y="882"/>
                    <a:pt x="1626" y="885"/>
                  </a:cubicBezTo>
                  <a:cubicBezTo>
                    <a:pt x="1629" y="884"/>
                    <a:pt x="1630" y="882"/>
                    <a:pt x="1634" y="882"/>
                  </a:cubicBezTo>
                  <a:cubicBezTo>
                    <a:pt x="1637" y="885"/>
                    <a:pt x="1639" y="889"/>
                    <a:pt x="1644" y="890"/>
                  </a:cubicBezTo>
                  <a:cubicBezTo>
                    <a:pt x="1648" y="891"/>
                    <a:pt x="1647" y="887"/>
                    <a:pt x="1650" y="887"/>
                  </a:cubicBezTo>
                  <a:cubicBezTo>
                    <a:pt x="1653" y="893"/>
                    <a:pt x="1658" y="898"/>
                    <a:pt x="1664" y="897"/>
                  </a:cubicBezTo>
                  <a:cubicBezTo>
                    <a:pt x="1665" y="899"/>
                    <a:pt x="1665" y="903"/>
                    <a:pt x="1667" y="904"/>
                  </a:cubicBezTo>
                  <a:cubicBezTo>
                    <a:pt x="1667" y="901"/>
                    <a:pt x="1668" y="899"/>
                    <a:pt x="1669" y="898"/>
                  </a:cubicBezTo>
                  <a:cubicBezTo>
                    <a:pt x="1669" y="900"/>
                    <a:pt x="1670" y="901"/>
                    <a:pt x="1671" y="902"/>
                  </a:cubicBezTo>
                  <a:cubicBezTo>
                    <a:pt x="1672" y="899"/>
                    <a:pt x="1669" y="888"/>
                    <a:pt x="1673" y="886"/>
                  </a:cubicBezTo>
                  <a:cubicBezTo>
                    <a:pt x="1673" y="890"/>
                    <a:pt x="1676" y="891"/>
                    <a:pt x="1677" y="894"/>
                  </a:cubicBezTo>
                  <a:cubicBezTo>
                    <a:pt x="1678" y="889"/>
                    <a:pt x="1683" y="887"/>
                    <a:pt x="1686" y="884"/>
                  </a:cubicBezTo>
                  <a:cubicBezTo>
                    <a:pt x="1692" y="874"/>
                    <a:pt x="1693" y="862"/>
                    <a:pt x="1697" y="850"/>
                  </a:cubicBezTo>
                  <a:cubicBezTo>
                    <a:pt x="1703" y="831"/>
                    <a:pt x="1713" y="807"/>
                    <a:pt x="1706" y="787"/>
                  </a:cubicBezTo>
                  <a:close/>
                  <a:moveTo>
                    <a:pt x="1682" y="843"/>
                  </a:moveTo>
                  <a:cubicBezTo>
                    <a:pt x="1680" y="843"/>
                    <a:pt x="1678" y="840"/>
                    <a:pt x="1680" y="839"/>
                  </a:cubicBezTo>
                  <a:cubicBezTo>
                    <a:pt x="1682" y="839"/>
                    <a:pt x="1682" y="841"/>
                    <a:pt x="1682" y="843"/>
                  </a:cubicBezTo>
                  <a:close/>
                  <a:moveTo>
                    <a:pt x="1550" y="804"/>
                  </a:moveTo>
                  <a:cubicBezTo>
                    <a:pt x="1553" y="805"/>
                    <a:pt x="1554" y="808"/>
                    <a:pt x="1557" y="810"/>
                  </a:cubicBezTo>
                  <a:cubicBezTo>
                    <a:pt x="1557" y="807"/>
                    <a:pt x="1557" y="804"/>
                    <a:pt x="1556" y="803"/>
                  </a:cubicBezTo>
                  <a:cubicBezTo>
                    <a:pt x="1554" y="804"/>
                    <a:pt x="1550" y="802"/>
                    <a:pt x="1550" y="804"/>
                  </a:cubicBezTo>
                  <a:close/>
                  <a:moveTo>
                    <a:pt x="1565" y="849"/>
                  </a:moveTo>
                  <a:cubicBezTo>
                    <a:pt x="1570" y="830"/>
                    <a:pt x="1554" y="815"/>
                    <a:pt x="1543" y="805"/>
                  </a:cubicBezTo>
                  <a:cubicBezTo>
                    <a:pt x="1542" y="811"/>
                    <a:pt x="1547" y="818"/>
                    <a:pt x="1548" y="824"/>
                  </a:cubicBezTo>
                  <a:cubicBezTo>
                    <a:pt x="1560" y="827"/>
                    <a:pt x="1556" y="844"/>
                    <a:pt x="1565" y="849"/>
                  </a:cubicBezTo>
                  <a:close/>
                  <a:moveTo>
                    <a:pt x="1596" y="815"/>
                  </a:moveTo>
                  <a:cubicBezTo>
                    <a:pt x="1596" y="812"/>
                    <a:pt x="1597" y="807"/>
                    <a:pt x="1594" y="807"/>
                  </a:cubicBezTo>
                  <a:cubicBezTo>
                    <a:pt x="1595" y="809"/>
                    <a:pt x="1592" y="815"/>
                    <a:pt x="1596" y="815"/>
                  </a:cubicBezTo>
                  <a:close/>
                  <a:moveTo>
                    <a:pt x="1686" y="817"/>
                  </a:moveTo>
                  <a:cubicBezTo>
                    <a:pt x="1687" y="815"/>
                    <a:pt x="1689" y="811"/>
                    <a:pt x="1685" y="811"/>
                  </a:cubicBezTo>
                  <a:cubicBezTo>
                    <a:pt x="1686" y="813"/>
                    <a:pt x="1684" y="817"/>
                    <a:pt x="1686" y="817"/>
                  </a:cubicBezTo>
                  <a:close/>
                  <a:moveTo>
                    <a:pt x="1584" y="835"/>
                  </a:moveTo>
                  <a:cubicBezTo>
                    <a:pt x="1582" y="832"/>
                    <a:pt x="1582" y="829"/>
                    <a:pt x="1577" y="830"/>
                  </a:cubicBezTo>
                  <a:cubicBezTo>
                    <a:pt x="1577" y="826"/>
                    <a:pt x="1575" y="823"/>
                    <a:pt x="1572" y="821"/>
                  </a:cubicBezTo>
                  <a:cubicBezTo>
                    <a:pt x="1571" y="837"/>
                    <a:pt x="1586" y="836"/>
                    <a:pt x="1589" y="848"/>
                  </a:cubicBezTo>
                  <a:cubicBezTo>
                    <a:pt x="1593" y="849"/>
                    <a:pt x="1592" y="849"/>
                    <a:pt x="1596" y="849"/>
                  </a:cubicBezTo>
                  <a:cubicBezTo>
                    <a:pt x="1593" y="844"/>
                    <a:pt x="1591" y="838"/>
                    <a:pt x="1588" y="833"/>
                  </a:cubicBezTo>
                  <a:cubicBezTo>
                    <a:pt x="1585" y="832"/>
                    <a:pt x="1586" y="834"/>
                    <a:pt x="1584" y="835"/>
                  </a:cubicBezTo>
                  <a:close/>
                  <a:moveTo>
                    <a:pt x="1190" y="823"/>
                  </a:moveTo>
                  <a:cubicBezTo>
                    <a:pt x="1178" y="826"/>
                    <a:pt x="1171" y="835"/>
                    <a:pt x="1162" y="841"/>
                  </a:cubicBezTo>
                  <a:cubicBezTo>
                    <a:pt x="1176" y="843"/>
                    <a:pt x="1186" y="834"/>
                    <a:pt x="1190" y="823"/>
                  </a:cubicBezTo>
                  <a:close/>
                  <a:moveTo>
                    <a:pt x="1513" y="836"/>
                  </a:moveTo>
                  <a:cubicBezTo>
                    <a:pt x="1515" y="833"/>
                    <a:pt x="1512" y="828"/>
                    <a:pt x="1510" y="827"/>
                  </a:cubicBezTo>
                  <a:cubicBezTo>
                    <a:pt x="1508" y="829"/>
                    <a:pt x="1509" y="835"/>
                    <a:pt x="1513" y="836"/>
                  </a:cubicBezTo>
                  <a:close/>
                  <a:moveTo>
                    <a:pt x="1669" y="831"/>
                  </a:moveTo>
                  <a:cubicBezTo>
                    <a:pt x="1667" y="834"/>
                    <a:pt x="1665" y="841"/>
                    <a:pt x="1671" y="841"/>
                  </a:cubicBezTo>
                  <a:cubicBezTo>
                    <a:pt x="1672" y="839"/>
                    <a:pt x="1674" y="830"/>
                    <a:pt x="1669" y="831"/>
                  </a:cubicBezTo>
                  <a:close/>
                  <a:moveTo>
                    <a:pt x="1704" y="836"/>
                  </a:moveTo>
                  <a:cubicBezTo>
                    <a:pt x="1705" y="840"/>
                    <a:pt x="1701" y="844"/>
                    <a:pt x="1704" y="847"/>
                  </a:cubicBezTo>
                  <a:cubicBezTo>
                    <a:pt x="1703" y="843"/>
                    <a:pt x="1708" y="837"/>
                    <a:pt x="1704" y="836"/>
                  </a:cubicBezTo>
                  <a:close/>
                  <a:moveTo>
                    <a:pt x="1607" y="846"/>
                  </a:moveTo>
                  <a:cubicBezTo>
                    <a:pt x="1604" y="845"/>
                    <a:pt x="1603" y="843"/>
                    <a:pt x="1600" y="842"/>
                  </a:cubicBezTo>
                  <a:cubicBezTo>
                    <a:pt x="1599" y="845"/>
                    <a:pt x="1598" y="851"/>
                    <a:pt x="1600" y="853"/>
                  </a:cubicBezTo>
                  <a:cubicBezTo>
                    <a:pt x="1604" y="853"/>
                    <a:pt x="1606" y="850"/>
                    <a:pt x="1607" y="846"/>
                  </a:cubicBezTo>
                  <a:close/>
                  <a:moveTo>
                    <a:pt x="1631" y="848"/>
                  </a:moveTo>
                  <a:cubicBezTo>
                    <a:pt x="1632" y="853"/>
                    <a:pt x="1632" y="858"/>
                    <a:pt x="1636" y="861"/>
                  </a:cubicBezTo>
                  <a:cubicBezTo>
                    <a:pt x="1638" y="856"/>
                    <a:pt x="1635" y="849"/>
                    <a:pt x="1631" y="848"/>
                  </a:cubicBezTo>
                  <a:close/>
                  <a:moveTo>
                    <a:pt x="1590" y="854"/>
                  </a:moveTo>
                  <a:cubicBezTo>
                    <a:pt x="1588" y="856"/>
                    <a:pt x="1585" y="858"/>
                    <a:pt x="1585" y="862"/>
                  </a:cubicBezTo>
                  <a:cubicBezTo>
                    <a:pt x="1586" y="863"/>
                    <a:pt x="1587" y="865"/>
                    <a:pt x="1589" y="865"/>
                  </a:cubicBezTo>
                  <a:cubicBezTo>
                    <a:pt x="1591" y="860"/>
                    <a:pt x="1592" y="864"/>
                    <a:pt x="1595" y="865"/>
                  </a:cubicBezTo>
                  <a:cubicBezTo>
                    <a:pt x="1597" y="865"/>
                    <a:pt x="1598" y="863"/>
                    <a:pt x="1598" y="861"/>
                  </a:cubicBezTo>
                  <a:cubicBezTo>
                    <a:pt x="1596" y="858"/>
                    <a:pt x="1593" y="856"/>
                    <a:pt x="1590" y="854"/>
                  </a:cubicBezTo>
                  <a:close/>
                  <a:moveTo>
                    <a:pt x="1604" y="854"/>
                  </a:moveTo>
                  <a:cubicBezTo>
                    <a:pt x="1600" y="860"/>
                    <a:pt x="1606" y="864"/>
                    <a:pt x="1609" y="867"/>
                  </a:cubicBezTo>
                  <a:cubicBezTo>
                    <a:pt x="1610" y="863"/>
                    <a:pt x="1612" y="867"/>
                    <a:pt x="1614" y="867"/>
                  </a:cubicBezTo>
                  <a:cubicBezTo>
                    <a:pt x="1614" y="863"/>
                    <a:pt x="1613" y="859"/>
                    <a:pt x="1612" y="856"/>
                  </a:cubicBezTo>
                  <a:cubicBezTo>
                    <a:pt x="1608" y="857"/>
                    <a:pt x="1608" y="855"/>
                    <a:pt x="1604" y="854"/>
                  </a:cubicBezTo>
                  <a:close/>
                  <a:moveTo>
                    <a:pt x="1616" y="858"/>
                  </a:moveTo>
                  <a:cubicBezTo>
                    <a:pt x="1615" y="860"/>
                    <a:pt x="1616" y="863"/>
                    <a:pt x="1619" y="863"/>
                  </a:cubicBezTo>
                  <a:cubicBezTo>
                    <a:pt x="1621" y="862"/>
                    <a:pt x="1620" y="857"/>
                    <a:pt x="1616" y="858"/>
                  </a:cubicBezTo>
                  <a:close/>
                  <a:moveTo>
                    <a:pt x="1693" y="877"/>
                  </a:moveTo>
                  <a:cubicBezTo>
                    <a:pt x="1694" y="880"/>
                    <a:pt x="1692" y="879"/>
                    <a:pt x="1692" y="882"/>
                  </a:cubicBezTo>
                  <a:cubicBezTo>
                    <a:pt x="1695" y="883"/>
                    <a:pt x="1697" y="876"/>
                    <a:pt x="1693" y="877"/>
                  </a:cubicBezTo>
                  <a:close/>
                  <a:moveTo>
                    <a:pt x="1121" y="1017"/>
                  </a:moveTo>
                  <a:cubicBezTo>
                    <a:pt x="1117" y="1003"/>
                    <a:pt x="1127" y="992"/>
                    <a:pt x="1132" y="979"/>
                  </a:cubicBezTo>
                  <a:cubicBezTo>
                    <a:pt x="1130" y="978"/>
                    <a:pt x="1130" y="977"/>
                    <a:pt x="1129" y="977"/>
                  </a:cubicBezTo>
                  <a:cubicBezTo>
                    <a:pt x="1125" y="984"/>
                    <a:pt x="1108" y="984"/>
                    <a:pt x="1116" y="998"/>
                  </a:cubicBezTo>
                  <a:cubicBezTo>
                    <a:pt x="1114" y="999"/>
                    <a:pt x="1113" y="1002"/>
                    <a:pt x="1111" y="1003"/>
                  </a:cubicBezTo>
                  <a:cubicBezTo>
                    <a:pt x="1111" y="999"/>
                    <a:pt x="1113" y="994"/>
                    <a:pt x="1108" y="995"/>
                  </a:cubicBezTo>
                  <a:cubicBezTo>
                    <a:pt x="1104" y="998"/>
                    <a:pt x="1111" y="1010"/>
                    <a:pt x="1105" y="1012"/>
                  </a:cubicBezTo>
                  <a:cubicBezTo>
                    <a:pt x="1099" y="1012"/>
                    <a:pt x="1095" y="1006"/>
                    <a:pt x="1089" y="1007"/>
                  </a:cubicBezTo>
                  <a:cubicBezTo>
                    <a:pt x="1089" y="1009"/>
                    <a:pt x="1089" y="1010"/>
                    <a:pt x="1088" y="1010"/>
                  </a:cubicBezTo>
                  <a:cubicBezTo>
                    <a:pt x="1089" y="1015"/>
                    <a:pt x="1096" y="1014"/>
                    <a:pt x="1094" y="1021"/>
                  </a:cubicBezTo>
                  <a:cubicBezTo>
                    <a:pt x="1101" y="1020"/>
                    <a:pt x="1097" y="1026"/>
                    <a:pt x="1099" y="1029"/>
                  </a:cubicBezTo>
                  <a:cubicBezTo>
                    <a:pt x="1103" y="1028"/>
                    <a:pt x="1107" y="1028"/>
                    <a:pt x="1108" y="1031"/>
                  </a:cubicBezTo>
                  <a:cubicBezTo>
                    <a:pt x="1109" y="1034"/>
                    <a:pt x="1107" y="1034"/>
                    <a:pt x="1108" y="1036"/>
                  </a:cubicBezTo>
                  <a:cubicBezTo>
                    <a:pt x="1109" y="1041"/>
                    <a:pt x="1115" y="1043"/>
                    <a:pt x="1119" y="1049"/>
                  </a:cubicBezTo>
                  <a:cubicBezTo>
                    <a:pt x="1122" y="1054"/>
                    <a:pt x="1123" y="1064"/>
                    <a:pt x="1132" y="1061"/>
                  </a:cubicBezTo>
                  <a:cubicBezTo>
                    <a:pt x="1134" y="1053"/>
                    <a:pt x="1126" y="1055"/>
                    <a:pt x="1126" y="1050"/>
                  </a:cubicBezTo>
                  <a:cubicBezTo>
                    <a:pt x="1126" y="1047"/>
                    <a:pt x="1126" y="1044"/>
                    <a:pt x="1129" y="1043"/>
                  </a:cubicBezTo>
                  <a:cubicBezTo>
                    <a:pt x="1135" y="1043"/>
                    <a:pt x="1135" y="1043"/>
                    <a:pt x="1135" y="1043"/>
                  </a:cubicBezTo>
                  <a:cubicBezTo>
                    <a:pt x="1137" y="1041"/>
                    <a:pt x="1138" y="1038"/>
                    <a:pt x="1138" y="1035"/>
                  </a:cubicBezTo>
                  <a:cubicBezTo>
                    <a:pt x="1132" y="1030"/>
                    <a:pt x="1127" y="1023"/>
                    <a:pt x="1121" y="1017"/>
                  </a:cubicBezTo>
                  <a:close/>
                  <a:moveTo>
                    <a:pt x="1194" y="1114"/>
                  </a:moveTo>
                  <a:cubicBezTo>
                    <a:pt x="1189" y="1106"/>
                    <a:pt x="1180" y="1101"/>
                    <a:pt x="1175" y="1094"/>
                  </a:cubicBezTo>
                  <a:cubicBezTo>
                    <a:pt x="1174" y="1092"/>
                    <a:pt x="1174" y="1090"/>
                    <a:pt x="1172" y="1087"/>
                  </a:cubicBezTo>
                  <a:cubicBezTo>
                    <a:pt x="1169" y="1083"/>
                    <a:pt x="1164" y="1082"/>
                    <a:pt x="1163" y="1079"/>
                  </a:cubicBezTo>
                  <a:cubicBezTo>
                    <a:pt x="1160" y="1069"/>
                    <a:pt x="1155" y="1062"/>
                    <a:pt x="1149" y="1055"/>
                  </a:cubicBezTo>
                  <a:cubicBezTo>
                    <a:pt x="1147" y="1057"/>
                    <a:pt x="1145" y="1058"/>
                    <a:pt x="1143" y="1060"/>
                  </a:cubicBezTo>
                  <a:cubicBezTo>
                    <a:pt x="1142" y="1059"/>
                    <a:pt x="1143" y="1057"/>
                    <a:pt x="1140" y="1057"/>
                  </a:cubicBezTo>
                  <a:cubicBezTo>
                    <a:pt x="1133" y="1073"/>
                    <a:pt x="1158" y="1081"/>
                    <a:pt x="1152" y="1096"/>
                  </a:cubicBezTo>
                  <a:cubicBezTo>
                    <a:pt x="1155" y="1097"/>
                    <a:pt x="1156" y="1097"/>
                    <a:pt x="1159" y="1097"/>
                  </a:cubicBezTo>
                  <a:cubicBezTo>
                    <a:pt x="1160" y="1103"/>
                    <a:pt x="1166" y="1106"/>
                    <a:pt x="1167" y="1111"/>
                  </a:cubicBezTo>
                  <a:cubicBezTo>
                    <a:pt x="1167" y="1112"/>
                    <a:pt x="1165" y="1113"/>
                    <a:pt x="1166" y="1114"/>
                  </a:cubicBezTo>
                  <a:cubicBezTo>
                    <a:pt x="1168" y="1117"/>
                    <a:pt x="1173" y="1119"/>
                    <a:pt x="1170" y="1125"/>
                  </a:cubicBezTo>
                  <a:cubicBezTo>
                    <a:pt x="1173" y="1127"/>
                    <a:pt x="1176" y="1130"/>
                    <a:pt x="1177" y="1135"/>
                  </a:cubicBezTo>
                  <a:cubicBezTo>
                    <a:pt x="1185" y="1138"/>
                    <a:pt x="1193" y="1135"/>
                    <a:pt x="1201" y="1139"/>
                  </a:cubicBezTo>
                  <a:cubicBezTo>
                    <a:pt x="1202" y="1136"/>
                    <a:pt x="1204" y="1135"/>
                    <a:pt x="1205" y="1133"/>
                  </a:cubicBezTo>
                  <a:cubicBezTo>
                    <a:pt x="1198" y="1129"/>
                    <a:pt x="1198" y="1121"/>
                    <a:pt x="1194" y="1114"/>
                  </a:cubicBezTo>
                  <a:close/>
                  <a:moveTo>
                    <a:pt x="1073" y="1080"/>
                  </a:moveTo>
                  <a:cubicBezTo>
                    <a:pt x="1077" y="1081"/>
                    <a:pt x="1078" y="1078"/>
                    <a:pt x="1079" y="1074"/>
                  </a:cubicBezTo>
                  <a:cubicBezTo>
                    <a:pt x="1077" y="1073"/>
                    <a:pt x="1076" y="1072"/>
                    <a:pt x="1074" y="1072"/>
                  </a:cubicBezTo>
                  <a:cubicBezTo>
                    <a:pt x="1073" y="1074"/>
                    <a:pt x="1071" y="1078"/>
                    <a:pt x="1073" y="1080"/>
                  </a:cubicBezTo>
                  <a:close/>
                  <a:moveTo>
                    <a:pt x="1399" y="1111"/>
                  </a:moveTo>
                  <a:cubicBezTo>
                    <a:pt x="1401" y="1111"/>
                    <a:pt x="1401" y="1110"/>
                    <a:pt x="1402" y="1110"/>
                  </a:cubicBezTo>
                  <a:cubicBezTo>
                    <a:pt x="1402" y="1109"/>
                    <a:pt x="1402" y="1107"/>
                    <a:pt x="1402" y="1105"/>
                  </a:cubicBezTo>
                  <a:cubicBezTo>
                    <a:pt x="1401" y="1103"/>
                    <a:pt x="1396" y="1104"/>
                    <a:pt x="1394" y="1103"/>
                  </a:cubicBezTo>
                  <a:cubicBezTo>
                    <a:pt x="1395" y="1106"/>
                    <a:pt x="1396" y="1110"/>
                    <a:pt x="1399" y="1111"/>
                  </a:cubicBezTo>
                  <a:close/>
                  <a:moveTo>
                    <a:pt x="1321" y="1124"/>
                  </a:moveTo>
                  <a:cubicBezTo>
                    <a:pt x="1324" y="1124"/>
                    <a:pt x="1324" y="1121"/>
                    <a:pt x="1324" y="1118"/>
                  </a:cubicBezTo>
                  <a:cubicBezTo>
                    <a:pt x="1321" y="1118"/>
                    <a:pt x="1319" y="1120"/>
                    <a:pt x="1319" y="1123"/>
                  </a:cubicBezTo>
                  <a:cubicBezTo>
                    <a:pt x="1319" y="1123"/>
                    <a:pt x="1321" y="1123"/>
                    <a:pt x="1321" y="1124"/>
                  </a:cubicBezTo>
                  <a:close/>
                  <a:moveTo>
                    <a:pt x="1318" y="1124"/>
                  </a:moveTo>
                  <a:cubicBezTo>
                    <a:pt x="1315" y="1123"/>
                    <a:pt x="1315" y="1125"/>
                    <a:pt x="1315" y="1127"/>
                  </a:cubicBezTo>
                  <a:cubicBezTo>
                    <a:pt x="1317" y="1128"/>
                    <a:pt x="1318" y="1126"/>
                    <a:pt x="1318" y="1124"/>
                  </a:cubicBezTo>
                  <a:close/>
                  <a:moveTo>
                    <a:pt x="1345" y="1125"/>
                  </a:moveTo>
                  <a:cubicBezTo>
                    <a:pt x="1345" y="1132"/>
                    <a:pt x="1345" y="1132"/>
                    <a:pt x="1345" y="1132"/>
                  </a:cubicBezTo>
                  <a:cubicBezTo>
                    <a:pt x="1349" y="1133"/>
                    <a:pt x="1349" y="1123"/>
                    <a:pt x="1345" y="1125"/>
                  </a:cubicBezTo>
                  <a:close/>
                  <a:moveTo>
                    <a:pt x="1341" y="1137"/>
                  </a:moveTo>
                  <a:cubicBezTo>
                    <a:pt x="1332" y="1139"/>
                    <a:pt x="1321" y="1137"/>
                    <a:pt x="1318" y="1129"/>
                  </a:cubicBezTo>
                  <a:cubicBezTo>
                    <a:pt x="1312" y="1142"/>
                    <a:pt x="1315" y="1151"/>
                    <a:pt x="1311" y="1163"/>
                  </a:cubicBezTo>
                  <a:cubicBezTo>
                    <a:pt x="1317" y="1161"/>
                    <a:pt x="1316" y="1168"/>
                    <a:pt x="1323" y="1170"/>
                  </a:cubicBezTo>
                  <a:cubicBezTo>
                    <a:pt x="1325" y="1164"/>
                    <a:pt x="1332" y="1162"/>
                    <a:pt x="1334" y="1155"/>
                  </a:cubicBezTo>
                  <a:cubicBezTo>
                    <a:pt x="1333" y="1154"/>
                    <a:pt x="1331" y="1155"/>
                    <a:pt x="1331" y="1152"/>
                  </a:cubicBezTo>
                  <a:cubicBezTo>
                    <a:pt x="1335" y="1148"/>
                    <a:pt x="1338" y="1143"/>
                    <a:pt x="1341" y="1137"/>
                  </a:cubicBezTo>
                  <a:close/>
                  <a:moveTo>
                    <a:pt x="1196" y="1143"/>
                  </a:moveTo>
                  <a:cubicBezTo>
                    <a:pt x="1192" y="1143"/>
                    <a:pt x="1192" y="1143"/>
                    <a:pt x="1192" y="1143"/>
                  </a:cubicBezTo>
                  <a:cubicBezTo>
                    <a:pt x="1191" y="1146"/>
                    <a:pt x="1191" y="1151"/>
                    <a:pt x="1195" y="1151"/>
                  </a:cubicBezTo>
                  <a:cubicBezTo>
                    <a:pt x="1194" y="1148"/>
                    <a:pt x="1197" y="1147"/>
                    <a:pt x="1196" y="1143"/>
                  </a:cubicBezTo>
                  <a:close/>
                  <a:moveTo>
                    <a:pt x="284" y="1289"/>
                  </a:moveTo>
                  <a:cubicBezTo>
                    <a:pt x="281" y="1281"/>
                    <a:pt x="276" y="1275"/>
                    <a:pt x="270" y="1271"/>
                  </a:cubicBezTo>
                  <a:cubicBezTo>
                    <a:pt x="272" y="1279"/>
                    <a:pt x="278" y="1284"/>
                    <a:pt x="284" y="1289"/>
                  </a:cubicBezTo>
                  <a:close/>
                  <a:moveTo>
                    <a:pt x="286" y="1293"/>
                  </a:moveTo>
                  <a:cubicBezTo>
                    <a:pt x="286" y="1295"/>
                    <a:pt x="287" y="1296"/>
                    <a:pt x="290" y="1296"/>
                  </a:cubicBezTo>
                  <a:cubicBezTo>
                    <a:pt x="290" y="1293"/>
                    <a:pt x="288" y="1293"/>
                    <a:pt x="286" y="1293"/>
                  </a:cubicBezTo>
                  <a:close/>
                  <a:moveTo>
                    <a:pt x="350" y="1358"/>
                  </a:moveTo>
                  <a:cubicBezTo>
                    <a:pt x="349" y="1355"/>
                    <a:pt x="347" y="1352"/>
                    <a:pt x="343" y="1351"/>
                  </a:cubicBezTo>
                  <a:cubicBezTo>
                    <a:pt x="344" y="1355"/>
                    <a:pt x="348" y="1356"/>
                    <a:pt x="350" y="1358"/>
                  </a:cubicBezTo>
                  <a:close/>
                  <a:moveTo>
                    <a:pt x="359" y="1369"/>
                  </a:moveTo>
                  <a:cubicBezTo>
                    <a:pt x="360" y="1371"/>
                    <a:pt x="361" y="1373"/>
                    <a:pt x="364" y="1374"/>
                  </a:cubicBezTo>
                  <a:cubicBezTo>
                    <a:pt x="363" y="1372"/>
                    <a:pt x="361" y="1367"/>
                    <a:pt x="359" y="1369"/>
                  </a:cubicBezTo>
                  <a:close/>
                  <a:moveTo>
                    <a:pt x="369" y="1383"/>
                  </a:moveTo>
                  <a:cubicBezTo>
                    <a:pt x="373" y="1382"/>
                    <a:pt x="369" y="1389"/>
                    <a:pt x="373" y="1388"/>
                  </a:cubicBezTo>
                  <a:cubicBezTo>
                    <a:pt x="374" y="1384"/>
                    <a:pt x="371" y="1380"/>
                    <a:pt x="369" y="1383"/>
                  </a:cubicBezTo>
                  <a:close/>
                  <a:moveTo>
                    <a:pt x="364" y="1432"/>
                  </a:moveTo>
                  <a:cubicBezTo>
                    <a:pt x="361" y="1431"/>
                    <a:pt x="359" y="1429"/>
                    <a:pt x="356" y="1428"/>
                  </a:cubicBezTo>
                  <a:cubicBezTo>
                    <a:pt x="358" y="1433"/>
                    <a:pt x="356" y="1436"/>
                    <a:pt x="360" y="1439"/>
                  </a:cubicBezTo>
                  <a:cubicBezTo>
                    <a:pt x="363" y="1440"/>
                    <a:pt x="365" y="1440"/>
                    <a:pt x="366" y="1438"/>
                  </a:cubicBezTo>
                  <a:cubicBezTo>
                    <a:pt x="363" y="1436"/>
                    <a:pt x="362" y="1435"/>
                    <a:pt x="364" y="1432"/>
                  </a:cubicBezTo>
                  <a:close/>
                  <a:moveTo>
                    <a:pt x="732" y="67"/>
                  </a:moveTo>
                  <a:cubicBezTo>
                    <a:pt x="718" y="64"/>
                    <a:pt x="703" y="59"/>
                    <a:pt x="689" y="58"/>
                  </a:cubicBezTo>
                  <a:cubicBezTo>
                    <a:pt x="682" y="54"/>
                    <a:pt x="675" y="54"/>
                    <a:pt x="668" y="48"/>
                  </a:cubicBezTo>
                  <a:cubicBezTo>
                    <a:pt x="680" y="51"/>
                    <a:pt x="684" y="46"/>
                    <a:pt x="696" y="47"/>
                  </a:cubicBezTo>
                  <a:cubicBezTo>
                    <a:pt x="697" y="42"/>
                    <a:pt x="691" y="44"/>
                    <a:pt x="691" y="41"/>
                  </a:cubicBezTo>
                  <a:cubicBezTo>
                    <a:pt x="694" y="41"/>
                    <a:pt x="697" y="42"/>
                    <a:pt x="701" y="42"/>
                  </a:cubicBezTo>
                  <a:cubicBezTo>
                    <a:pt x="702" y="40"/>
                    <a:pt x="703" y="39"/>
                    <a:pt x="704" y="37"/>
                  </a:cubicBezTo>
                  <a:cubicBezTo>
                    <a:pt x="702" y="34"/>
                    <a:pt x="698" y="39"/>
                    <a:pt x="697" y="36"/>
                  </a:cubicBezTo>
                  <a:cubicBezTo>
                    <a:pt x="700" y="35"/>
                    <a:pt x="702" y="35"/>
                    <a:pt x="703" y="32"/>
                  </a:cubicBezTo>
                  <a:cubicBezTo>
                    <a:pt x="693" y="28"/>
                    <a:pt x="680" y="24"/>
                    <a:pt x="665" y="25"/>
                  </a:cubicBezTo>
                  <a:cubicBezTo>
                    <a:pt x="664" y="22"/>
                    <a:pt x="665" y="22"/>
                    <a:pt x="661" y="21"/>
                  </a:cubicBezTo>
                  <a:cubicBezTo>
                    <a:pt x="670" y="20"/>
                    <a:pt x="687" y="24"/>
                    <a:pt x="692" y="14"/>
                  </a:cubicBezTo>
                  <a:cubicBezTo>
                    <a:pt x="678" y="11"/>
                    <a:pt x="670" y="15"/>
                    <a:pt x="657" y="14"/>
                  </a:cubicBezTo>
                  <a:cubicBezTo>
                    <a:pt x="662" y="10"/>
                    <a:pt x="670" y="9"/>
                    <a:pt x="675" y="5"/>
                  </a:cubicBezTo>
                  <a:cubicBezTo>
                    <a:pt x="669" y="3"/>
                    <a:pt x="658" y="6"/>
                    <a:pt x="655" y="0"/>
                  </a:cubicBezTo>
                  <a:cubicBezTo>
                    <a:pt x="626" y="0"/>
                    <a:pt x="595" y="8"/>
                    <a:pt x="569" y="17"/>
                  </a:cubicBezTo>
                  <a:cubicBezTo>
                    <a:pt x="555" y="11"/>
                    <a:pt x="540" y="23"/>
                    <a:pt x="526" y="24"/>
                  </a:cubicBezTo>
                  <a:cubicBezTo>
                    <a:pt x="527" y="24"/>
                    <a:pt x="527" y="23"/>
                    <a:pt x="525" y="23"/>
                  </a:cubicBezTo>
                  <a:cubicBezTo>
                    <a:pt x="524" y="25"/>
                    <a:pt x="522" y="24"/>
                    <a:pt x="524" y="26"/>
                  </a:cubicBezTo>
                  <a:cubicBezTo>
                    <a:pt x="515" y="28"/>
                    <a:pt x="507" y="32"/>
                    <a:pt x="499" y="35"/>
                  </a:cubicBezTo>
                  <a:cubicBezTo>
                    <a:pt x="460" y="51"/>
                    <a:pt x="419" y="76"/>
                    <a:pt x="386" y="98"/>
                  </a:cubicBezTo>
                  <a:cubicBezTo>
                    <a:pt x="324" y="140"/>
                    <a:pt x="261" y="193"/>
                    <a:pt x="212" y="249"/>
                  </a:cubicBezTo>
                  <a:cubicBezTo>
                    <a:pt x="191" y="272"/>
                    <a:pt x="179" y="300"/>
                    <a:pt x="165" y="324"/>
                  </a:cubicBezTo>
                  <a:cubicBezTo>
                    <a:pt x="168" y="328"/>
                    <a:pt x="160" y="331"/>
                    <a:pt x="163" y="334"/>
                  </a:cubicBezTo>
                  <a:cubicBezTo>
                    <a:pt x="165" y="330"/>
                    <a:pt x="166" y="337"/>
                    <a:pt x="164" y="337"/>
                  </a:cubicBezTo>
                  <a:cubicBezTo>
                    <a:pt x="166" y="338"/>
                    <a:pt x="167" y="335"/>
                    <a:pt x="168" y="337"/>
                  </a:cubicBezTo>
                  <a:cubicBezTo>
                    <a:pt x="166" y="341"/>
                    <a:pt x="165" y="346"/>
                    <a:pt x="170" y="347"/>
                  </a:cubicBezTo>
                  <a:cubicBezTo>
                    <a:pt x="168" y="379"/>
                    <a:pt x="140" y="395"/>
                    <a:pt x="144" y="426"/>
                  </a:cubicBezTo>
                  <a:cubicBezTo>
                    <a:pt x="152" y="412"/>
                    <a:pt x="160" y="398"/>
                    <a:pt x="167" y="384"/>
                  </a:cubicBezTo>
                  <a:cubicBezTo>
                    <a:pt x="167" y="372"/>
                    <a:pt x="176" y="369"/>
                    <a:pt x="181" y="360"/>
                  </a:cubicBezTo>
                  <a:cubicBezTo>
                    <a:pt x="183" y="361"/>
                    <a:pt x="182" y="364"/>
                    <a:pt x="185" y="363"/>
                  </a:cubicBezTo>
                  <a:cubicBezTo>
                    <a:pt x="191" y="353"/>
                    <a:pt x="203" y="345"/>
                    <a:pt x="215" y="346"/>
                  </a:cubicBezTo>
                  <a:cubicBezTo>
                    <a:pt x="213" y="351"/>
                    <a:pt x="211" y="355"/>
                    <a:pt x="208" y="359"/>
                  </a:cubicBezTo>
                  <a:cubicBezTo>
                    <a:pt x="211" y="358"/>
                    <a:pt x="213" y="355"/>
                    <a:pt x="216" y="354"/>
                  </a:cubicBezTo>
                  <a:cubicBezTo>
                    <a:pt x="216" y="354"/>
                    <a:pt x="214" y="356"/>
                    <a:pt x="215" y="356"/>
                  </a:cubicBezTo>
                  <a:cubicBezTo>
                    <a:pt x="221" y="356"/>
                    <a:pt x="223" y="349"/>
                    <a:pt x="231" y="343"/>
                  </a:cubicBezTo>
                  <a:cubicBezTo>
                    <a:pt x="233" y="343"/>
                    <a:pt x="232" y="346"/>
                    <a:pt x="234" y="345"/>
                  </a:cubicBezTo>
                  <a:cubicBezTo>
                    <a:pt x="237" y="341"/>
                    <a:pt x="241" y="339"/>
                    <a:pt x="245" y="337"/>
                  </a:cubicBezTo>
                  <a:cubicBezTo>
                    <a:pt x="245" y="340"/>
                    <a:pt x="245" y="340"/>
                    <a:pt x="245" y="340"/>
                  </a:cubicBezTo>
                  <a:cubicBezTo>
                    <a:pt x="250" y="342"/>
                    <a:pt x="251" y="335"/>
                    <a:pt x="253" y="337"/>
                  </a:cubicBezTo>
                  <a:cubicBezTo>
                    <a:pt x="252" y="340"/>
                    <a:pt x="251" y="342"/>
                    <a:pt x="252" y="345"/>
                  </a:cubicBezTo>
                  <a:cubicBezTo>
                    <a:pt x="256" y="348"/>
                    <a:pt x="261" y="345"/>
                    <a:pt x="263" y="345"/>
                  </a:cubicBezTo>
                  <a:cubicBezTo>
                    <a:pt x="265" y="350"/>
                    <a:pt x="267" y="353"/>
                    <a:pt x="269" y="356"/>
                  </a:cubicBezTo>
                  <a:cubicBezTo>
                    <a:pt x="267" y="362"/>
                    <a:pt x="262" y="369"/>
                    <a:pt x="263" y="376"/>
                  </a:cubicBezTo>
                  <a:cubicBezTo>
                    <a:pt x="264" y="376"/>
                    <a:pt x="266" y="375"/>
                    <a:pt x="267" y="377"/>
                  </a:cubicBezTo>
                  <a:cubicBezTo>
                    <a:pt x="267" y="409"/>
                    <a:pt x="253" y="443"/>
                    <a:pt x="230" y="460"/>
                  </a:cubicBezTo>
                  <a:cubicBezTo>
                    <a:pt x="223" y="457"/>
                    <a:pt x="211" y="460"/>
                    <a:pt x="206" y="465"/>
                  </a:cubicBezTo>
                  <a:cubicBezTo>
                    <a:pt x="208" y="459"/>
                    <a:pt x="203" y="460"/>
                    <a:pt x="201" y="457"/>
                  </a:cubicBezTo>
                  <a:cubicBezTo>
                    <a:pt x="199" y="450"/>
                    <a:pt x="204" y="445"/>
                    <a:pt x="201" y="438"/>
                  </a:cubicBezTo>
                  <a:cubicBezTo>
                    <a:pt x="190" y="438"/>
                    <a:pt x="182" y="442"/>
                    <a:pt x="174" y="446"/>
                  </a:cubicBezTo>
                  <a:cubicBezTo>
                    <a:pt x="173" y="457"/>
                    <a:pt x="179" y="464"/>
                    <a:pt x="176" y="479"/>
                  </a:cubicBezTo>
                  <a:cubicBezTo>
                    <a:pt x="179" y="479"/>
                    <a:pt x="178" y="476"/>
                    <a:pt x="181" y="477"/>
                  </a:cubicBezTo>
                  <a:cubicBezTo>
                    <a:pt x="176" y="481"/>
                    <a:pt x="181" y="491"/>
                    <a:pt x="178" y="499"/>
                  </a:cubicBezTo>
                  <a:cubicBezTo>
                    <a:pt x="179" y="500"/>
                    <a:pt x="183" y="499"/>
                    <a:pt x="182" y="503"/>
                  </a:cubicBezTo>
                  <a:cubicBezTo>
                    <a:pt x="175" y="505"/>
                    <a:pt x="172" y="508"/>
                    <a:pt x="165" y="512"/>
                  </a:cubicBezTo>
                  <a:cubicBezTo>
                    <a:pt x="153" y="509"/>
                    <a:pt x="145" y="524"/>
                    <a:pt x="138" y="532"/>
                  </a:cubicBezTo>
                  <a:cubicBezTo>
                    <a:pt x="139" y="542"/>
                    <a:pt x="138" y="555"/>
                    <a:pt x="141" y="565"/>
                  </a:cubicBezTo>
                  <a:cubicBezTo>
                    <a:pt x="140" y="581"/>
                    <a:pt x="132" y="593"/>
                    <a:pt x="128" y="608"/>
                  </a:cubicBezTo>
                  <a:cubicBezTo>
                    <a:pt x="123" y="608"/>
                    <a:pt x="123" y="614"/>
                    <a:pt x="119" y="615"/>
                  </a:cubicBezTo>
                  <a:cubicBezTo>
                    <a:pt x="116" y="611"/>
                    <a:pt x="111" y="615"/>
                    <a:pt x="109" y="611"/>
                  </a:cubicBezTo>
                  <a:cubicBezTo>
                    <a:pt x="101" y="617"/>
                    <a:pt x="97" y="627"/>
                    <a:pt x="92" y="636"/>
                  </a:cubicBezTo>
                  <a:cubicBezTo>
                    <a:pt x="89" y="634"/>
                    <a:pt x="87" y="631"/>
                    <a:pt x="84" y="629"/>
                  </a:cubicBezTo>
                  <a:cubicBezTo>
                    <a:pt x="84" y="624"/>
                    <a:pt x="85" y="617"/>
                    <a:pt x="82" y="615"/>
                  </a:cubicBezTo>
                  <a:cubicBezTo>
                    <a:pt x="78" y="614"/>
                    <a:pt x="79" y="617"/>
                    <a:pt x="76" y="617"/>
                  </a:cubicBezTo>
                  <a:cubicBezTo>
                    <a:pt x="76" y="616"/>
                    <a:pt x="77" y="614"/>
                    <a:pt x="76" y="614"/>
                  </a:cubicBezTo>
                  <a:cubicBezTo>
                    <a:pt x="75" y="615"/>
                    <a:pt x="74" y="617"/>
                    <a:pt x="72" y="617"/>
                  </a:cubicBezTo>
                  <a:cubicBezTo>
                    <a:pt x="71" y="614"/>
                    <a:pt x="70" y="614"/>
                    <a:pt x="67" y="615"/>
                  </a:cubicBezTo>
                  <a:cubicBezTo>
                    <a:pt x="67" y="612"/>
                    <a:pt x="67" y="610"/>
                    <a:pt x="65" y="610"/>
                  </a:cubicBezTo>
                  <a:cubicBezTo>
                    <a:pt x="63" y="612"/>
                    <a:pt x="60" y="614"/>
                    <a:pt x="60" y="619"/>
                  </a:cubicBezTo>
                  <a:cubicBezTo>
                    <a:pt x="60" y="621"/>
                    <a:pt x="64" y="620"/>
                    <a:pt x="64" y="623"/>
                  </a:cubicBezTo>
                  <a:cubicBezTo>
                    <a:pt x="61" y="625"/>
                    <a:pt x="63" y="631"/>
                    <a:pt x="60" y="633"/>
                  </a:cubicBezTo>
                  <a:cubicBezTo>
                    <a:pt x="60" y="630"/>
                    <a:pt x="55" y="632"/>
                    <a:pt x="53" y="630"/>
                  </a:cubicBezTo>
                  <a:cubicBezTo>
                    <a:pt x="46" y="635"/>
                    <a:pt x="49" y="645"/>
                    <a:pt x="45" y="651"/>
                  </a:cubicBezTo>
                  <a:cubicBezTo>
                    <a:pt x="43" y="654"/>
                    <a:pt x="39" y="655"/>
                    <a:pt x="37" y="657"/>
                  </a:cubicBezTo>
                  <a:cubicBezTo>
                    <a:pt x="34" y="661"/>
                    <a:pt x="36" y="668"/>
                    <a:pt x="31" y="671"/>
                  </a:cubicBezTo>
                  <a:cubicBezTo>
                    <a:pt x="30" y="671"/>
                    <a:pt x="29" y="670"/>
                    <a:pt x="27" y="671"/>
                  </a:cubicBezTo>
                  <a:cubicBezTo>
                    <a:pt x="21" y="675"/>
                    <a:pt x="25" y="682"/>
                    <a:pt x="22" y="689"/>
                  </a:cubicBezTo>
                  <a:cubicBezTo>
                    <a:pt x="20" y="687"/>
                    <a:pt x="23" y="681"/>
                    <a:pt x="19" y="681"/>
                  </a:cubicBezTo>
                  <a:cubicBezTo>
                    <a:pt x="21" y="694"/>
                    <a:pt x="15" y="700"/>
                    <a:pt x="19" y="711"/>
                  </a:cubicBezTo>
                  <a:cubicBezTo>
                    <a:pt x="16" y="710"/>
                    <a:pt x="18" y="714"/>
                    <a:pt x="15" y="714"/>
                  </a:cubicBezTo>
                  <a:cubicBezTo>
                    <a:pt x="8" y="753"/>
                    <a:pt x="0" y="800"/>
                    <a:pt x="3" y="845"/>
                  </a:cubicBezTo>
                  <a:cubicBezTo>
                    <a:pt x="4" y="874"/>
                    <a:pt x="7" y="900"/>
                    <a:pt x="10" y="925"/>
                  </a:cubicBezTo>
                  <a:cubicBezTo>
                    <a:pt x="22" y="1004"/>
                    <a:pt x="40" y="1074"/>
                    <a:pt x="66" y="1136"/>
                  </a:cubicBezTo>
                  <a:cubicBezTo>
                    <a:pt x="81" y="1172"/>
                    <a:pt x="97" y="1206"/>
                    <a:pt x="116" y="1234"/>
                  </a:cubicBezTo>
                  <a:cubicBezTo>
                    <a:pt x="115" y="1232"/>
                    <a:pt x="115" y="1229"/>
                    <a:pt x="117" y="1227"/>
                  </a:cubicBezTo>
                  <a:cubicBezTo>
                    <a:pt x="134" y="1241"/>
                    <a:pt x="145" y="1273"/>
                    <a:pt x="172" y="1283"/>
                  </a:cubicBezTo>
                  <a:cubicBezTo>
                    <a:pt x="177" y="1290"/>
                    <a:pt x="184" y="1296"/>
                    <a:pt x="193" y="1299"/>
                  </a:cubicBezTo>
                  <a:cubicBezTo>
                    <a:pt x="195" y="1290"/>
                    <a:pt x="188" y="1276"/>
                    <a:pt x="187" y="1270"/>
                  </a:cubicBezTo>
                  <a:cubicBezTo>
                    <a:pt x="197" y="1287"/>
                    <a:pt x="206" y="1311"/>
                    <a:pt x="224" y="1317"/>
                  </a:cubicBezTo>
                  <a:cubicBezTo>
                    <a:pt x="228" y="1313"/>
                    <a:pt x="231" y="1308"/>
                    <a:pt x="231" y="1303"/>
                  </a:cubicBezTo>
                  <a:cubicBezTo>
                    <a:pt x="238" y="1307"/>
                    <a:pt x="241" y="1316"/>
                    <a:pt x="248" y="1319"/>
                  </a:cubicBezTo>
                  <a:cubicBezTo>
                    <a:pt x="249" y="1319"/>
                    <a:pt x="249" y="1318"/>
                    <a:pt x="250" y="1319"/>
                  </a:cubicBezTo>
                  <a:cubicBezTo>
                    <a:pt x="251" y="1313"/>
                    <a:pt x="247" y="1308"/>
                    <a:pt x="248" y="1306"/>
                  </a:cubicBezTo>
                  <a:cubicBezTo>
                    <a:pt x="254" y="1312"/>
                    <a:pt x="261" y="1316"/>
                    <a:pt x="263" y="1325"/>
                  </a:cubicBezTo>
                  <a:cubicBezTo>
                    <a:pt x="261" y="1325"/>
                    <a:pt x="260" y="1324"/>
                    <a:pt x="259" y="1323"/>
                  </a:cubicBezTo>
                  <a:cubicBezTo>
                    <a:pt x="259" y="1328"/>
                    <a:pt x="262" y="1331"/>
                    <a:pt x="267" y="1332"/>
                  </a:cubicBezTo>
                  <a:cubicBezTo>
                    <a:pt x="266" y="1329"/>
                    <a:pt x="270" y="1330"/>
                    <a:pt x="271" y="1330"/>
                  </a:cubicBezTo>
                  <a:cubicBezTo>
                    <a:pt x="278" y="1334"/>
                    <a:pt x="279" y="1342"/>
                    <a:pt x="288" y="1343"/>
                  </a:cubicBezTo>
                  <a:cubicBezTo>
                    <a:pt x="307" y="1338"/>
                    <a:pt x="305" y="1369"/>
                    <a:pt x="319" y="1374"/>
                  </a:cubicBezTo>
                  <a:cubicBezTo>
                    <a:pt x="329" y="1373"/>
                    <a:pt x="332" y="1378"/>
                    <a:pt x="337" y="1382"/>
                  </a:cubicBezTo>
                  <a:cubicBezTo>
                    <a:pt x="352" y="1381"/>
                    <a:pt x="352" y="1394"/>
                    <a:pt x="361" y="1399"/>
                  </a:cubicBezTo>
                  <a:cubicBezTo>
                    <a:pt x="362" y="1395"/>
                    <a:pt x="375" y="1396"/>
                    <a:pt x="372" y="1400"/>
                  </a:cubicBezTo>
                  <a:cubicBezTo>
                    <a:pt x="371" y="1399"/>
                    <a:pt x="368" y="1399"/>
                    <a:pt x="365" y="1399"/>
                  </a:cubicBezTo>
                  <a:cubicBezTo>
                    <a:pt x="365" y="1407"/>
                    <a:pt x="373" y="1411"/>
                    <a:pt x="378" y="1416"/>
                  </a:cubicBezTo>
                  <a:cubicBezTo>
                    <a:pt x="383" y="1422"/>
                    <a:pt x="384" y="1431"/>
                    <a:pt x="391" y="1435"/>
                  </a:cubicBezTo>
                  <a:cubicBezTo>
                    <a:pt x="392" y="1431"/>
                    <a:pt x="391" y="1431"/>
                    <a:pt x="392" y="1429"/>
                  </a:cubicBezTo>
                  <a:cubicBezTo>
                    <a:pt x="393" y="1432"/>
                    <a:pt x="396" y="1428"/>
                    <a:pt x="397" y="1429"/>
                  </a:cubicBezTo>
                  <a:cubicBezTo>
                    <a:pt x="396" y="1422"/>
                    <a:pt x="390" y="1420"/>
                    <a:pt x="388" y="1414"/>
                  </a:cubicBezTo>
                  <a:cubicBezTo>
                    <a:pt x="390" y="1414"/>
                    <a:pt x="390" y="1416"/>
                    <a:pt x="392" y="1416"/>
                  </a:cubicBezTo>
                  <a:cubicBezTo>
                    <a:pt x="390" y="1411"/>
                    <a:pt x="387" y="1407"/>
                    <a:pt x="383" y="1404"/>
                  </a:cubicBezTo>
                  <a:cubicBezTo>
                    <a:pt x="383" y="1399"/>
                    <a:pt x="381" y="1394"/>
                    <a:pt x="375" y="1392"/>
                  </a:cubicBezTo>
                  <a:cubicBezTo>
                    <a:pt x="373" y="1393"/>
                    <a:pt x="370" y="1398"/>
                    <a:pt x="368" y="1393"/>
                  </a:cubicBezTo>
                  <a:cubicBezTo>
                    <a:pt x="370" y="1393"/>
                    <a:pt x="372" y="1393"/>
                    <a:pt x="373" y="1391"/>
                  </a:cubicBezTo>
                  <a:cubicBezTo>
                    <a:pt x="367" y="1388"/>
                    <a:pt x="368" y="1373"/>
                    <a:pt x="359" y="1376"/>
                  </a:cubicBezTo>
                  <a:cubicBezTo>
                    <a:pt x="362" y="1377"/>
                    <a:pt x="363" y="1378"/>
                    <a:pt x="362" y="1382"/>
                  </a:cubicBezTo>
                  <a:cubicBezTo>
                    <a:pt x="358" y="1381"/>
                    <a:pt x="356" y="1378"/>
                    <a:pt x="356" y="1374"/>
                  </a:cubicBezTo>
                  <a:cubicBezTo>
                    <a:pt x="357" y="1374"/>
                    <a:pt x="358" y="1376"/>
                    <a:pt x="358" y="1373"/>
                  </a:cubicBezTo>
                  <a:cubicBezTo>
                    <a:pt x="356" y="1370"/>
                    <a:pt x="351" y="1364"/>
                    <a:pt x="350" y="1363"/>
                  </a:cubicBezTo>
                  <a:cubicBezTo>
                    <a:pt x="352" y="1364"/>
                    <a:pt x="356" y="1368"/>
                    <a:pt x="359" y="1366"/>
                  </a:cubicBezTo>
                  <a:cubicBezTo>
                    <a:pt x="354" y="1361"/>
                    <a:pt x="347" y="1360"/>
                    <a:pt x="342" y="1354"/>
                  </a:cubicBezTo>
                  <a:cubicBezTo>
                    <a:pt x="342" y="1353"/>
                    <a:pt x="343" y="1350"/>
                    <a:pt x="342" y="1349"/>
                  </a:cubicBezTo>
                  <a:cubicBezTo>
                    <a:pt x="340" y="1344"/>
                    <a:pt x="329" y="1331"/>
                    <a:pt x="325" y="1332"/>
                  </a:cubicBezTo>
                  <a:cubicBezTo>
                    <a:pt x="324" y="1338"/>
                    <a:pt x="333" y="1340"/>
                    <a:pt x="332" y="1343"/>
                  </a:cubicBezTo>
                  <a:cubicBezTo>
                    <a:pt x="326" y="1344"/>
                    <a:pt x="328" y="1336"/>
                    <a:pt x="323" y="1336"/>
                  </a:cubicBezTo>
                  <a:cubicBezTo>
                    <a:pt x="322" y="1338"/>
                    <a:pt x="326" y="1339"/>
                    <a:pt x="323" y="1340"/>
                  </a:cubicBezTo>
                  <a:cubicBezTo>
                    <a:pt x="320" y="1338"/>
                    <a:pt x="321" y="1332"/>
                    <a:pt x="320" y="1329"/>
                  </a:cubicBezTo>
                  <a:cubicBezTo>
                    <a:pt x="314" y="1329"/>
                    <a:pt x="311" y="1319"/>
                    <a:pt x="316" y="1317"/>
                  </a:cubicBezTo>
                  <a:cubicBezTo>
                    <a:pt x="314" y="1313"/>
                    <a:pt x="309" y="1312"/>
                    <a:pt x="305" y="1310"/>
                  </a:cubicBezTo>
                  <a:cubicBezTo>
                    <a:pt x="303" y="1313"/>
                    <a:pt x="308" y="1317"/>
                    <a:pt x="309" y="1320"/>
                  </a:cubicBezTo>
                  <a:cubicBezTo>
                    <a:pt x="303" y="1316"/>
                    <a:pt x="299" y="1309"/>
                    <a:pt x="292" y="1307"/>
                  </a:cubicBezTo>
                  <a:cubicBezTo>
                    <a:pt x="297" y="1308"/>
                    <a:pt x="291" y="1304"/>
                    <a:pt x="295" y="1303"/>
                  </a:cubicBezTo>
                  <a:cubicBezTo>
                    <a:pt x="297" y="1306"/>
                    <a:pt x="299" y="1313"/>
                    <a:pt x="302" y="1310"/>
                  </a:cubicBezTo>
                  <a:cubicBezTo>
                    <a:pt x="299" y="1307"/>
                    <a:pt x="297" y="1303"/>
                    <a:pt x="293" y="1300"/>
                  </a:cubicBezTo>
                  <a:cubicBezTo>
                    <a:pt x="292" y="1301"/>
                    <a:pt x="293" y="1304"/>
                    <a:pt x="291" y="1303"/>
                  </a:cubicBezTo>
                  <a:cubicBezTo>
                    <a:pt x="285" y="1295"/>
                    <a:pt x="279" y="1286"/>
                    <a:pt x="269" y="1281"/>
                  </a:cubicBezTo>
                  <a:cubicBezTo>
                    <a:pt x="271" y="1275"/>
                    <a:pt x="265" y="1278"/>
                    <a:pt x="266" y="1272"/>
                  </a:cubicBezTo>
                  <a:cubicBezTo>
                    <a:pt x="268" y="1272"/>
                    <a:pt x="269" y="1275"/>
                    <a:pt x="268" y="1271"/>
                  </a:cubicBezTo>
                  <a:cubicBezTo>
                    <a:pt x="266" y="1260"/>
                    <a:pt x="254" y="1254"/>
                    <a:pt x="248" y="1245"/>
                  </a:cubicBezTo>
                  <a:cubicBezTo>
                    <a:pt x="244" y="1238"/>
                    <a:pt x="242" y="1230"/>
                    <a:pt x="237" y="1223"/>
                  </a:cubicBezTo>
                  <a:cubicBezTo>
                    <a:pt x="231" y="1216"/>
                    <a:pt x="220" y="1208"/>
                    <a:pt x="214" y="1202"/>
                  </a:cubicBezTo>
                  <a:cubicBezTo>
                    <a:pt x="209" y="1198"/>
                    <a:pt x="204" y="1191"/>
                    <a:pt x="201" y="1187"/>
                  </a:cubicBezTo>
                  <a:cubicBezTo>
                    <a:pt x="193" y="1176"/>
                    <a:pt x="191" y="1162"/>
                    <a:pt x="182" y="1150"/>
                  </a:cubicBezTo>
                  <a:cubicBezTo>
                    <a:pt x="180" y="1147"/>
                    <a:pt x="177" y="1146"/>
                    <a:pt x="175" y="1144"/>
                  </a:cubicBezTo>
                  <a:cubicBezTo>
                    <a:pt x="171" y="1137"/>
                    <a:pt x="170" y="1129"/>
                    <a:pt x="165" y="1122"/>
                  </a:cubicBezTo>
                  <a:cubicBezTo>
                    <a:pt x="155" y="1116"/>
                    <a:pt x="153" y="1102"/>
                    <a:pt x="146" y="1094"/>
                  </a:cubicBezTo>
                  <a:cubicBezTo>
                    <a:pt x="145" y="1085"/>
                    <a:pt x="139" y="1081"/>
                    <a:pt x="136" y="1075"/>
                  </a:cubicBezTo>
                  <a:cubicBezTo>
                    <a:pt x="137" y="1068"/>
                    <a:pt x="133" y="1067"/>
                    <a:pt x="130" y="1064"/>
                  </a:cubicBezTo>
                  <a:cubicBezTo>
                    <a:pt x="122" y="1042"/>
                    <a:pt x="108" y="1020"/>
                    <a:pt x="110" y="990"/>
                  </a:cubicBezTo>
                  <a:cubicBezTo>
                    <a:pt x="111" y="968"/>
                    <a:pt x="125" y="947"/>
                    <a:pt x="123" y="923"/>
                  </a:cubicBezTo>
                  <a:cubicBezTo>
                    <a:pt x="122" y="920"/>
                    <a:pt x="120" y="917"/>
                    <a:pt x="120" y="913"/>
                  </a:cubicBezTo>
                  <a:cubicBezTo>
                    <a:pt x="119" y="905"/>
                    <a:pt x="120" y="896"/>
                    <a:pt x="120" y="887"/>
                  </a:cubicBezTo>
                  <a:cubicBezTo>
                    <a:pt x="120" y="855"/>
                    <a:pt x="122" y="823"/>
                    <a:pt x="133" y="797"/>
                  </a:cubicBezTo>
                  <a:cubicBezTo>
                    <a:pt x="133" y="795"/>
                    <a:pt x="129" y="796"/>
                    <a:pt x="129" y="792"/>
                  </a:cubicBezTo>
                  <a:cubicBezTo>
                    <a:pt x="132" y="789"/>
                    <a:pt x="131" y="781"/>
                    <a:pt x="131" y="775"/>
                  </a:cubicBezTo>
                  <a:cubicBezTo>
                    <a:pt x="127" y="771"/>
                    <a:pt x="123" y="769"/>
                    <a:pt x="119" y="767"/>
                  </a:cubicBezTo>
                  <a:cubicBezTo>
                    <a:pt x="119" y="766"/>
                    <a:pt x="118" y="765"/>
                    <a:pt x="118" y="764"/>
                  </a:cubicBezTo>
                  <a:cubicBezTo>
                    <a:pt x="120" y="763"/>
                    <a:pt x="120" y="765"/>
                    <a:pt x="122" y="765"/>
                  </a:cubicBezTo>
                  <a:cubicBezTo>
                    <a:pt x="120" y="760"/>
                    <a:pt x="125" y="758"/>
                    <a:pt x="125" y="752"/>
                  </a:cubicBezTo>
                  <a:cubicBezTo>
                    <a:pt x="126" y="748"/>
                    <a:pt x="121" y="742"/>
                    <a:pt x="124" y="737"/>
                  </a:cubicBezTo>
                  <a:cubicBezTo>
                    <a:pt x="116" y="733"/>
                    <a:pt x="117" y="722"/>
                    <a:pt x="115" y="716"/>
                  </a:cubicBezTo>
                  <a:cubicBezTo>
                    <a:pt x="111" y="715"/>
                    <a:pt x="112" y="718"/>
                    <a:pt x="109" y="719"/>
                  </a:cubicBezTo>
                  <a:cubicBezTo>
                    <a:pt x="106" y="716"/>
                    <a:pt x="108" y="715"/>
                    <a:pt x="108" y="711"/>
                  </a:cubicBezTo>
                  <a:cubicBezTo>
                    <a:pt x="104" y="711"/>
                    <a:pt x="104" y="707"/>
                    <a:pt x="103" y="704"/>
                  </a:cubicBezTo>
                  <a:cubicBezTo>
                    <a:pt x="98" y="704"/>
                    <a:pt x="98" y="704"/>
                    <a:pt x="98" y="704"/>
                  </a:cubicBezTo>
                  <a:cubicBezTo>
                    <a:pt x="93" y="698"/>
                    <a:pt x="96" y="692"/>
                    <a:pt x="96" y="686"/>
                  </a:cubicBezTo>
                  <a:cubicBezTo>
                    <a:pt x="96" y="684"/>
                    <a:pt x="94" y="683"/>
                    <a:pt x="94" y="681"/>
                  </a:cubicBezTo>
                  <a:cubicBezTo>
                    <a:pt x="91" y="660"/>
                    <a:pt x="98" y="633"/>
                    <a:pt x="108" y="621"/>
                  </a:cubicBezTo>
                  <a:cubicBezTo>
                    <a:pt x="110" y="623"/>
                    <a:pt x="114" y="624"/>
                    <a:pt x="116" y="626"/>
                  </a:cubicBezTo>
                  <a:cubicBezTo>
                    <a:pt x="115" y="630"/>
                    <a:pt x="112" y="632"/>
                    <a:pt x="112" y="637"/>
                  </a:cubicBezTo>
                  <a:cubicBezTo>
                    <a:pt x="117" y="639"/>
                    <a:pt x="119" y="633"/>
                    <a:pt x="118" y="627"/>
                  </a:cubicBezTo>
                  <a:cubicBezTo>
                    <a:pt x="119" y="626"/>
                    <a:pt x="122" y="629"/>
                    <a:pt x="124" y="626"/>
                  </a:cubicBezTo>
                  <a:cubicBezTo>
                    <a:pt x="123" y="616"/>
                    <a:pt x="135" y="614"/>
                    <a:pt x="139" y="607"/>
                  </a:cubicBezTo>
                  <a:cubicBezTo>
                    <a:pt x="142" y="600"/>
                    <a:pt x="142" y="593"/>
                    <a:pt x="148" y="587"/>
                  </a:cubicBezTo>
                  <a:cubicBezTo>
                    <a:pt x="149" y="594"/>
                    <a:pt x="155" y="582"/>
                    <a:pt x="157" y="579"/>
                  </a:cubicBezTo>
                  <a:cubicBezTo>
                    <a:pt x="153" y="565"/>
                    <a:pt x="166" y="554"/>
                    <a:pt x="171" y="543"/>
                  </a:cubicBezTo>
                  <a:cubicBezTo>
                    <a:pt x="169" y="540"/>
                    <a:pt x="168" y="538"/>
                    <a:pt x="172" y="536"/>
                  </a:cubicBezTo>
                  <a:cubicBezTo>
                    <a:pt x="180" y="539"/>
                    <a:pt x="191" y="525"/>
                    <a:pt x="196" y="521"/>
                  </a:cubicBezTo>
                  <a:cubicBezTo>
                    <a:pt x="197" y="519"/>
                    <a:pt x="200" y="519"/>
                    <a:pt x="202" y="518"/>
                  </a:cubicBezTo>
                  <a:cubicBezTo>
                    <a:pt x="213" y="509"/>
                    <a:pt x="220" y="483"/>
                    <a:pt x="233" y="480"/>
                  </a:cubicBezTo>
                  <a:cubicBezTo>
                    <a:pt x="239" y="479"/>
                    <a:pt x="243" y="485"/>
                    <a:pt x="249" y="482"/>
                  </a:cubicBezTo>
                  <a:cubicBezTo>
                    <a:pt x="251" y="477"/>
                    <a:pt x="258" y="477"/>
                    <a:pt x="262" y="475"/>
                  </a:cubicBezTo>
                  <a:cubicBezTo>
                    <a:pt x="266" y="472"/>
                    <a:pt x="268" y="466"/>
                    <a:pt x="272" y="463"/>
                  </a:cubicBezTo>
                  <a:cubicBezTo>
                    <a:pt x="277" y="459"/>
                    <a:pt x="285" y="458"/>
                    <a:pt x="290" y="455"/>
                  </a:cubicBezTo>
                  <a:cubicBezTo>
                    <a:pt x="294" y="451"/>
                    <a:pt x="296" y="444"/>
                    <a:pt x="300" y="441"/>
                  </a:cubicBezTo>
                  <a:cubicBezTo>
                    <a:pt x="304" y="438"/>
                    <a:pt x="308" y="440"/>
                    <a:pt x="312" y="437"/>
                  </a:cubicBezTo>
                  <a:cubicBezTo>
                    <a:pt x="314" y="435"/>
                    <a:pt x="314" y="431"/>
                    <a:pt x="317" y="428"/>
                  </a:cubicBezTo>
                  <a:cubicBezTo>
                    <a:pt x="325" y="419"/>
                    <a:pt x="338" y="420"/>
                    <a:pt x="338" y="407"/>
                  </a:cubicBezTo>
                  <a:cubicBezTo>
                    <a:pt x="334" y="405"/>
                    <a:pt x="335" y="399"/>
                    <a:pt x="332" y="397"/>
                  </a:cubicBezTo>
                  <a:cubicBezTo>
                    <a:pt x="339" y="382"/>
                    <a:pt x="347" y="367"/>
                    <a:pt x="361" y="359"/>
                  </a:cubicBezTo>
                  <a:cubicBezTo>
                    <a:pt x="361" y="356"/>
                    <a:pt x="359" y="356"/>
                    <a:pt x="360" y="354"/>
                  </a:cubicBezTo>
                  <a:cubicBezTo>
                    <a:pt x="365" y="351"/>
                    <a:pt x="370" y="348"/>
                    <a:pt x="374" y="344"/>
                  </a:cubicBezTo>
                  <a:cubicBezTo>
                    <a:pt x="374" y="341"/>
                    <a:pt x="370" y="342"/>
                    <a:pt x="371" y="337"/>
                  </a:cubicBezTo>
                  <a:cubicBezTo>
                    <a:pt x="388" y="325"/>
                    <a:pt x="401" y="308"/>
                    <a:pt x="408" y="286"/>
                  </a:cubicBezTo>
                  <a:cubicBezTo>
                    <a:pt x="413" y="284"/>
                    <a:pt x="417" y="281"/>
                    <a:pt x="422" y="279"/>
                  </a:cubicBezTo>
                  <a:cubicBezTo>
                    <a:pt x="424" y="297"/>
                    <a:pt x="412" y="301"/>
                    <a:pt x="406" y="311"/>
                  </a:cubicBezTo>
                  <a:cubicBezTo>
                    <a:pt x="403" y="317"/>
                    <a:pt x="402" y="325"/>
                    <a:pt x="398" y="329"/>
                  </a:cubicBezTo>
                  <a:cubicBezTo>
                    <a:pt x="396" y="331"/>
                    <a:pt x="393" y="331"/>
                    <a:pt x="391" y="334"/>
                  </a:cubicBezTo>
                  <a:cubicBezTo>
                    <a:pt x="391" y="343"/>
                    <a:pt x="386" y="348"/>
                    <a:pt x="384" y="357"/>
                  </a:cubicBezTo>
                  <a:cubicBezTo>
                    <a:pt x="376" y="358"/>
                    <a:pt x="374" y="364"/>
                    <a:pt x="373" y="372"/>
                  </a:cubicBezTo>
                  <a:cubicBezTo>
                    <a:pt x="375" y="372"/>
                    <a:pt x="375" y="374"/>
                    <a:pt x="378" y="373"/>
                  </a:cubicBezTo>
                  <a:cubicBezTo>
                    <a:pt x="383" y="372"/>
                    <a:pt x="380" y="368"/>
                    <a:pt x="382" y="365"/>
                  </a:cubicBezTo>
                  <a:cubicBezTo>
                    <a:pt x="388" y="356"/>
                    <a:pt x="405" y="350"/>
                    <a:pt x="400" y="338"/>
                  </a:cubicBezTo>
                  <a:cubicBezTo>
                    <a:pt x="403" y="335"/>
                    <a:pt x="407" y="331"/>
                    <a:pt x="410" y="327"/>
                  </a:cubicBezTo>
                  <a:cubicBezTo>
                    <a:pt x="416" y="327"/>
                    <a:pt x="423" y="320"/>
                    <a:pt x="427" y="314"/>
                  </a:cubicBezTo>
                  <a:cubicBezTo>
                    <a:pt x="423" y="314"/>
                    <a:pt x="422" y="316"/>
                    <a:pt x="419" y="316"/>
                  </a:cubicBezTo>
                  <a:cubicBezTo>
                    <a:pt x="414" y="306"/>
                    <a:pt x="425" y="301"/>
                    <a:pt x="432" y="296"/>
                  </a:cubicBezTo>
                  <a:cubicBezTo>
                    <a:pt x="440" y="280"/>
                    <a:pt x="440" y="261"/>
                    <a:pt x="455" y="252"/>
                  </a:cubicBezTo>
                  <a:cubicBezTo>
                    <a:pt x="463" y="252"/>
                    <a:pt x="465" y="246"/>
                    <a:pt x="472" y="245"/>
                  </a:cubicBezTo>
                  <a:cubicBezTo>
                    <a:pt x="470" y="233"/>
                    <a:pt x="485" y="234"/>
                    <a:pt x="481" y="223"/>
                  </a:cubicBezTo>
                  <a:cubicBezTo>
                    <a:pt x="483" y="221"/>
                    <a:pt x="486" y="221"/>
                    <a:pt x="486" y="216"/>
                  </a:cubicBezTo>
                  <a:cubicBezTo>
                    <a:pt x="487" y="213"/>
                    <a:pt x="482" y="216"/>
                    <a:pt x="483" y="213"/>
                  </a:cubicBezTo>
                  <a:cubicBezTo>
                    <a:pt x="491" y="213"/>
                    <a:pt x="494" y="204"/>
                    <a:pt x="492" y="196"/>
                  </a:cubicBezTo>
                  <a:cubicBezTo>
                    <a:pt x="493" y="194"/>
                    <a:pt x="497" y="194"/>
                    <a:pt x="497" y="191"/>
                  </a:cubicBezTo>
                  <a:cubicBezTo>
                    <a:pt x="497" y="186"/>
                    <a:pt x="492" y="186"/>
                    <a:pt x="492" y="182"/>
                  </a:cubicBezTo>
                  <a:cubicBezTo>
                    <a:pt x="495" y="167"/>
                    <a:pt x="487" y="159"/>
                    <a:pt x="484" y="146"/>
                  </a:cubicBezTo>
                  <a:cubicBezTo>
                    <a:pt x="484" y="141"/>
                    <a:pt x="491" y="134"/>
                    <a:pt x="487" y="130"/>
                  </a:cubicBezTo>
                  <a:cubicBezTo>
                    <a:pt x="498" y="125"/>
                    <a:pt x="507" y="118"/>
                    <a:pt x="512" y="111"/>
                  </a:cubicBezTo>
                  <a:cubicBezTo>
                    <a:pt x="507" y="109"/>
                    <a:pt x="503" y="115"/>
                    <a:pt x="498" y="116"/>
                  </a:cubicBezTo>
                  <a:cubicBezTo>
                    <a:pt x="498" y="114"/>
                    <a:pt x="498" y="114"/>
                    <a:pt x="499" y="113"/>
                  </a:cubicBezTo>
                  <a:cubicBezTo>
                    <a:pt x="492" y="118"/>
                    <a:pt x="487" y="126"/>
                    <a:pt x="479" y="130"/>
                  </a:cubicBezTo>
                  <a:cubicBezTo>
                    <a:pt x="478" y="133"/>
                    <a:pt x="481" y="132"/>
                    <a:pt x="482" y="134"/>
                  </a:cubicBezTo>
                  <a:cubicBezTo>
                    <a:pt x="479" y="133"/>
                    <a:pt x="478" y="135"/>
                    <a:pt x="476" y="135"/>
                  </a:cubicBezTo>
                  <a:cubicBezTo>
                    <a:pt x="477" y="137"/>
                    <a:pt x="478" y="141"/>
                    <a:pt x="474" y="141"/>
                  </a:cubicBezTo>
                  <a:cubicBezTo>
                    <a:pt x="472" y="135"/>
                    <a:pt x="473" y="130"/>
                    <a:pt x="478" y="125"/>
                  </a:cubicBezTo>
                  <a:cubicBezTo>
                    <a:pt x="480" y="123"/>
                    <a:pt x="484" y="123"/>
                    <a:pt x="487" y="121"/>
                  </a:cubicBezTo>
                  <a:cubicBezTo>
                    <a:pt x="489" y="120"/>
                    <a:pt x="489" y="118"/>
                    <a:pt x="490" y="117"/>
                  </a:cubicBezTo>
                  <a:cubicBezTo>
                    <a:pt x="496" y="112"/>
                    <a:pt x="503" y="113"/>
                    <a:pt x="508" y="108"/>
                  </a:cubicBezTo>
                  <a:cubicBezTo>
                    <a:pt x="503" y="106"/>
                    <a:pt x="506" y="101"/>
                    <a:pt x="510" y="99"/>
                  </a:cubicBezTo>
                  <a:cubicBezTo>
                    <a:pt x="509" y="100"/>
                    <a:pt x="519" y="101"/>
                    <a:pt x="516" y="97"/>
                  </a:cubicBezTo>
                  <a:cubicBezTo>
                    <a:pt x="514" y="96"/>
                    <a:pt x="512" y="100"/>
                    <a:pt x="511" y="97"/>
                  </a:cubicBezTo>
                  <a:cubicBezTo>
                    <a:pt x="511" y="95"/>
                    <a:pt x="510" y="95"/>
                    <a:pt x="511" y="94"/>
                  </a:cubicBezTo>
                  <a:cubicBezTo>
                    <a:pt x="515" y="96"/>
                    <a:pt x="520" y="97"/>
                    <a:pt x="523" y="93"/>
                  </a:cubicBezTo>
                  <a:cubicBezTo>
                    <a:pt x="521" y="91"/>
                    <a:pt x="519" y="95"/>
                    <a:pt x="519" y="93"/>
                  </a:cubicBezTo>
                  <a:cubicBezTo>
                    <a:pt x="517" y="87"/>
                    <a:pt x="525" y="87"/>
                    <a:pt x="529" y="82"/>
                  </a:cubicBezTo>
                  <a:cubicBezTo>
                    <a:pt x="531" y="78"/>
                    <a:pt x="530" y="72"/>
                    <a:pt x="534" y="71"/>
                  </a:cubicBezTo>
                  <a:cubicBezTo>
                    <a:pt x="535" y="71"/>
                    <a:pt x="538" y="78"/>
                    <a:pt x="539" y="73"/>
                  </a:cubicBezTo>
                  <a:cubicBezTo>
                    <a:pt x="539" y="69"/>
                    <a:pt x="537" y="71"/>
                    <a:pt x="537" y="66"/>
                  </a:cubicBezTo>
                  <a:cubicBezTo>
                    <a:pt x="540" y="66"/>
                    <a:pt x="539" y="64"/>
                    <a:pt x="541" y="64"/>
                  </a:cubicBezTo>
                  <a:cubicBezTo>
                    <a:pt x="541" y="67"/>
                    <a:pt x="538" y="68"/>
                    <a:pt x="540" y="70"/>
                  </a:cubicBezTo>
                  <a:cubicBezTo>
                    <a:pt x="543" y="70"/>
                    <a:pt x="542" y="67"/>
                    <a:pt x="545" y="68"/>
                  </a:cubicBezTo>
                  <a:cubicBezTo>
                    <a:pt x="543" y="69"/>
                    <a:pt x="541" y="74"/>
                    <a:pt x="545" y="74"/>
                  </a:cubicBezTo>
                  <a:cubicBezTo>
                    <a:pt x="549" y="70"/>
                    <a:pt x="548" y="67"/>
                    <a:pt x="551" y="63"/>
                  </a:cubicBezTo>
                  <a:cubicBezTo>
                    <a:pt x="547" y="63"/>
                    <a:pt x="544" y="67"/>
                    <a:pt x="542" y="63"/>
                  </a:cubicBezTo>
                  <a:cubicBezTo>
                    <a:pt x="547" y="61"/>
                    <a:pt x="548" y="62"/>
                    <a:pt x="554" y="59"/>
                  </a:cubicBezTo>
                  <a:cubicBezTo>
                    <a:pt x="553" y="60"/>
                    <a:pt x="552" y="61"/>
                    <a:pt x="554" y="62"/>
                  </a:cubicBezTo>
                  <a:cubicBezTo>
                    <a:pt x="568" y="51"/>
                    <a:pt x="591" y="49"/>
                    <a:pt x="609" y="42"/>
                  </a:cubicBezTo>
                  <a:cubicBezTo>
                    <a:pt x="609" y="43"/>
                    <a:pt x="611" y="43"/>
                    <a:pt x="612" y="43"/>
                  </a:cubicBezTo>
                  <a:cubicBezTo>
                    <a:pt x="611" y="44"/>
                    <a:pt x="611" y="45"/>
                    <a:pt x="612" y="47"/>
                  </a:cubicBezTo>
                  <a:cubicBezTo>
                    <a:pt x="622" y="44"/>
                    <a:pt x="628" y="50"/>
                    <a:pt x="635" y="48"/>
                  </a:cubicBezTo>
                  <a:cubicBezTo>
                    <a:pt x="635" y="45"/>
                    <a:pt x="631" y="48"/>
                    <a:pt x="633" y="44"/>
                  </a:cubicBezTo>
                  <a:cubicBezTo>
                    <a:pt x="637" y="45"/>
                    <a:pt x="640" y="47"/>
                    <a:pt x="645" y="47"/>
                  </a:cubicBezTo>
                  <a:cubicBezTo>
                    <a:pt x="646" y="48"/>
                    <a:pt x="646" y="49"/>
                    <a:pt x="645" y="50"/>
                  </a:cubicBezTo>
                  <a:cubicBezTo>
                    <a:pt x="649" y="50"/>
                    <a:pt x="651" y="52"/>
                    <a:pt x="653" y="54"/>
                  </a:cubicBezTo>
                  <a:cubicBezTo>
                    <a:pt x="648" y="58"/>
                    <a:pt x="643" y="48"/>
                    <a:pt x="639" y="54"/>
                  </a:cubicBezTo>
                  <a:cubicBezTo>
                    <a:pt x="646" y="57"/>
                    <a:pt x="652" y="62"/>
                    <a:pt x="661" y="59"/>
                  </a:cubicBezTo>
                  <a:cubicBezTo>
                    <a:pt x="661" y="52"/>
                    <a:pt x="653" y="59"/>
                    <a:pt x="652" y="55"/>
                  </a:cubicBezTo>
                  <a:cubicBezTo>
                    <a:pt x="672" y="52"/>
                    <a:pt x="695" y="70"/>
                    <a:pt x="717" y="64"/>
                  </a:cubicBezTo>
                  <a:cubicBezTo>
                    <a:pt x="725" y="68"/>
                    <a:pt x="736" y="69"/>
                    <a:pt x="747" y="71"/>
                  </a:cubicBezTo>
                  <a:cubicBezTo>
                    <a:pt x="744" y="64"/>
                    <a:pt x="738" y="68"/>
                    <a:pt x="732" y="67"/>
                  </a:cubicBezTo>
                  <a:close/>
                  <a:moveTo>
                    <a:pt x="60" y="652"/>
                  </a:moveTo>
                  <a:cubicBezTo>
                    <a:pt x="56" y="649"/>
                    <a:pt x="61" y="641"/>
                    <a:pt x="61" y="636"/>
                  </a:cubicBezTo>
                  <a:cubicBezTo>
                    <a:pt x="66" y="642"/>
                    <a:pt x="62" y="646"/>
                    <a:pt x="60" y="652"/>
                  </a:cubicBezTo>
                  <a:close/>
                  <a:moveTo>
                    <a:pt x="380" y="1401"/>
                  </a:moveTo>
                  <a:cubicBezTo>
                    <a:pt x="381" y="1407"/>
                    <a:pt x="388" y="1407"/>
                    <a:pt x="384" y="1414"/>
                  </a:cubicBezTo>
                  <a:cubicBezTo>
                    <a:pt x="381" y="1414"/>
                    <a:pt x="383" y="1410"/>
                    <a:pt x="381" y="1410"/>
                  </a:cubicBezTo>
                  <a:cubicBezTo>
                    <a:pt x="381" y="1409"/>
                    <a:pt x="383" y="1409"/>
                    <a:pt x="384" y="1409"/>
                  </a:cubicBezTo>
                  <a:cubicBezTo>
                    <a:pt x="382" y="1407"/>
                    <a:pt x="382" y="1405"/>
                    <a:pt x="379" y="1405"/>
                  </a:cubicBezTo>
                  <a:cubicBezTo>
                    <a:pt x="380" y="1407"/>
                    <a:pt x="373" y="1409"/>
                    <a:pt x="373" y="1404"/>
                  </a:cubicBezTo>
                  <a:cubicBezTo>
                    <a:pt x="377" y="1403"/>
                    <a:pt x="375" y="1402"/>
                    <a:pt x="380" y="1401"/>
                  </a:cubicBezTo>
                  <a:close/>
                  <a:moveTo>
                    <a:pt x="119" y="1239"/>
                  </a:moveTo>
                  <a:cubicBezTo>
                    <a:pt x="118" y="1237"/>
                    <a:pt x="117" y="1236"/>
                    <a:pt x="116" y="1234"/>
                  </a:cubicBezTo>
                  <a:cubicBezTo>
                    <a:pt x="116" y="1236"/>
                    <a:pt x="117" y="1238"/>
                    <a:pt x="119" y="1239"/>
                  </a:cubicBezTo>
                  <a:close/>
                  <a:moveTo>
                    <a:pt x="1279" y="110"/>
                  </a:moveTo>
                  <a:cubicBezTo>
                    <a:pt x="1291" y="112"/>
                    <a:pt x="1291" y="124"/>
                    <a:pt x="1301" y="127"/>
                  </a:cubicBezTo>
                  <a:cubicBezTo>
                    <a:pt x="1304" y="123"/>
                    <a:pt x="1297" y="119"/>
                    <a:pt x="1301" y="115"/>
                  </a:cubicBezTo>
                  <a:cubicBezTo>
                    <a:pt x="1292" y="82"/>
                    <a:pt x="1253" y="76"/>
                    <a:pt x="1235" y="55"/>
                  </a:cubicBezTo>
                  <a:cubicBezTo>
                    <a:pt x="1241" y="60"/>
                    <a:pt x="1248" y="64"/>
                    <a:pt x="1255" y="68"/>
                  </a:cubicBezTo>
                  <a:cubicBezTo>
                    <a:pt x="1256" y="65"/>
                    <a:pt x="1251" y="64"/>
                    <a:pt x="1254" y="63"/>
                  </a:cubicBezTo>
                  <a:cubicBezTo>
                    <a:pt x="1269" y="69"/>
                    <a:pt x="1280" y="82"/>
                    <a:pt x="1295" y="85"/>
                  </a:cubicBezTo>
                  <a:cubicBezTo>
                    <a:pt x="1294" y="85"/>
                    <a:pt x="1292" y="83"/>
                    <a:pt x="1294" y="83"/>
                  </a:cubicBezTo>
                  <a:cubicBezTo>
                    <a:pt x="1321" y="93"/>
                    <a:pt x="1341" y="109"/>
                    <a:pt x="1361" y="126"/>
                  </a:cubicBezTo>
                  <a:cubicBezTo>
                    <a:pt x="1363" y="128"/>
                    <a:pt x="1364" y="125"/>
                    <a:pt x="1366" y="127"/>
                  </a:cubicBezTo>
                  <a:cubicBezTo>
                    <a:pt x="1365" y="131"/>
                    <a:pt x="1368" y="130"/>
                    <a:pt x="1368" y="133"/>
                  </a:cubicBezTo>
                  <a:cubicBezTo>
                    <a:pt x="1365" y="131"/>
                    <a:pt x="1363" y="128"/>
                    <a:pt x="1359" y="127"/>
                  </a:cubicBezTo>
                  <a:cubicBezTo>
                    <a:pt x="1359" y="129"/>
                    <a:pt x="1359" y="131"/>
                    <a:pt x="1358" y="131"/>
                  </a:cubicBezTo>
                  <a:cubicBezTo>
                    <a:pt x="1355" y="128"/>
                    <a:pt x="1352" y="125"/>
                    <a:pt x="1348" y="122"/>
                  </a:cubicBezTo>
                  <a:cubicBezTo>
                    <a:pt x="1357" y="133"/>
                    <a:pt x="1366" y="147"/>
                    <a:pt x="1370" y="159"/>
                  </a:cubicBezTo>
                  <a:cubicBezTo>
                    <a:pt x="1370" y="158"/>
                    <a:pt x="1372" y="157"/>
                    <a:pt x="1373" y="157"/>
                  </a:cubicBezTo>
                  <a:cubicBezTo>
                    <a:pt x="1376" y="162"/>
                    <a:pt x="1381" y="165"/>
                    <a:pt x="1383" y="170"/>
                  </a:cubicBezTo>
                  <a:cubicBezTo>
                    <a:pt x="1383" y="175"/>
                    <a:pt x="1380" y="175"/>
                    <a:pt x="1383" y="179"/>
                  </a:cubicBezTo>
                  <a:cubicBezTo>
                    <a:pt x="1386" y="177"/>
                    <a:pt x="1390" y="179"/>
                    <a:pt x="1393" y="183"/>
                  </a:cubicBezTo>
                  <a:cubicBezTo>
                    <a:pt x="1386" y="167"/>
                    <a:pt x="1375" y="155"/>
                    <a:pt x="1367" y="141"/>
                  </a:cubicBezTo>
                  <a:cubicBezTo>
                    <a:pt x="1395" y="168"/>
                    <a:pt x="1421" y="203"/>
                    <a:pt x="1450" y="226"/>
                  </a:cubicBezTo>
                  <a:cubicBezTo>
                    <a:pt x="1454" y="228"/>
                    <a:pt x="1451" y="223"/>
                    <a:pt x="1453" y="223"/>
                  </a:cubicBezTo>
                  <a:cubicBezTo>
                    <a:pt x="1457" y="230"/>
                    <a:pt x="1464" y="234"/>
                    <a:pt x="1469" y="241"/>
                  </a:cubicBezTo>
                  <a:cubicBezTo>
                    <a:pt x="1476" y="250"/>
                    <a:pt x="1489" y="260"/>
                    <a:pt x="1492" y="268"/>
                  </a:cubicBezTo>
                  <a:cubicBezTo>
                    <a:pt x="1492" y="271"/>
                    <a:pt x="1493" y="277"/>
                    <a:pt x="1493" y="280"/>
                  </a:cubicBezTo>
                  <a:cubicBezTo>
                    <a:pt x="1495" y="288"/>
                    <a:pt x="1495" y="297"/>
                    <a:pt x="1499" y="303"/>
                  </a:cubicBezTo>
                  <a:cubicBezTo>
                    <a:pt x="1502" y="307"/>
                    <a:pt x="1509" y="308"/>
                    <a:pt x="1513" y="311"/>
                  </a:cubicBezTo>
                  <a:cubicBezTo>
                    <a:pt x="1515" y="313"/>
                    <a:pt x="1514" y="318"/>
                    <a:pt x="1518" y="316"/>
                  </a:cubicBezTo>
                  <a:cubicBezTo>
                    <a:pt x="1513" y="306"/>
                    <a:pt x="1511" y="297"/>
                    <a:pt x="1505" y="287"/>
                  </a:cubicBezTo>
                  <a:cubicBezTo>
                    <a:pt x="1508" y="285"/>
                    <a:pt x="1510" y="289"/>
                    <a:pt x="1511" y="287"/>
                  </a:cubicBezTo>
                  <a:cubicBezTo>
                    <a:pt x="1508" y="282"/>
                    <a:pt x="1502" y="276"/>
                    <a:pt x="1502" y="271"/>
                  </a:cubicBezTo>
                  <a:cubicBezTo>
                    <a:pt x="1509" y="270"/>
                    <a:pt x="1514" y="284"/>
                    <a:pt x="1519" y="285"/>
                  </a:cubicBezTo>
                  <a:cubicBezTo>
                    <a:pt x="1515" y="279"/>
                    <a:pt x="1511" y="273"/>
                    <a:pt x="1507" y="267"/>
                  </a:cubicBezTo>
                  <a:cubicBezTo>
                    <a:pt x="1517" y="278"/>
                    <a:pt x="1527" y="289"/>
                    <a:pt x="1536" y="301"/>
                  </a:cubicBezTo>
                  <a:cubicBezTo>
                    <a:pt x="1534" y="301"/>
                    <a:pt x="1533" y="299"/>
                    <a:pt x="1533" y="301"/>
                  </a:cubicBezTo>
                  <a:cubicBezTo>
                    <a:pt x="1534" y="303"/>
                    <a:pt x="1536" y="304"/>
                    <a:pt x="1537" y="308"/>
                  </a:cubicBezTo>
                  <a:cubicBezTo>
                    <a:pt x="1532" y="303"/>
                    <a:pt x="1529" y="298"/>
                    <a:pt x="1523" y="297"/>
                  </a:cubicBezTo>
                  <a:cubicBezTo>
                    <a:pt x="1532" y="309"/>
                    <a:pt x="1543" y="319"/>
                    <a:pt x="1550" y="333"/>
                  </a:cubicBezTo>
                  <a:cubicBezTo>
                    <a:pt x="1545" y="340"/>
                    <a:pt x="1555" y="346"/>
                    <a:pt x="1552" y="356"/>
                  </a:cubicBezTo>
                  <a:cubicBezTo>
                    <a:pt x="1553" y="358"/>
                    <a:pt x="1556" y="358"/>
                    <a:pt x="1558" y="359"/>
                  </a:cubicBezTo>
                  <a:cubicBezTo>
                    <a:pt x="1557" y="362"/>
                    <a:pt x="1554" y="361"/>
                    <a:pt x="1555" y="364"/>
                  </a:cubicBezTo>
                  <a:cubicBezTo>
                    <a:pt x="1557" y="367"/>
                    <a:pt x="1563" y="371"/>
                    <a:pt x="1562" y="374"/>
                  </a:cubicBezTo>
                  <a:cubicBezTo>
                    <a:pt x="1559" y="373"/>
                    <a:pt x="1558" y="369"/>
                    <a:pt x="1554" y="369"/>
                  </a:cubicBezTo>
                  <a:cubicBezTo>
                    <a:pt x="1555" y="375"/>
                    <a:pt x="1560" y="377"/>
                    <a:pt x="1561" y="383"/>
                  </a:cubicBezTo>
                  <a:cubicBezTo>
                    <a:pt x="1586" y="415"/>
                    <a:pt x="1596" y="460"/>
                    <a:pt x="1625" y="487"/>
                  </a:cubicBezTo>
                  <a:cubicBezTo>
                    <a:pt x="1625" y="486"/>
                    <a:pt x="1625" y="484"/>
                    <a:pt x="1626" y="484"/>
                  </a:cubicBezTo>
                  <a:cubicBezTo>
                    <a:pt x="1632" y="501"/>
                    <a:pt x="1644" y="510"/>
                    <a:pt x="1648" y="528"/>
                  </a:cubicBezTo>
                  <a:cubicBezTo>
                    <a:pt x="1651" y="524"/>
                    <a:pt x="1644" y="518"/>
                    <a:pt x="1647" y="514"/>
                  </a:cubicBezTo>
                  <a:cubicBezTo>
                    <a:pt x="1656" y="534"/>
                    <a:pt x="1671" y="555"/>
                    <a:pt x="1668" y="580"/>
                  </a:cubicBezTo>
                  <a:cubicBezTo>
                    <a:pt x="1668" y="585"/>
                    <a:pt x="1664" y="588"/>
                    <a:pt x="1663" y="592"/>
                  </a:cubicBezTo>
                  <a:cubicBezTo>
                    <a:pt x="1663" y="595"/>
                    <a:pt x="1665" y="598"/>
                    <a:pt x="1665" y="600"/>
                  </a:cubicBezTo>
                  <a:cubicBezTo>
                    <a:pt x="1668" y="621"/>
                    <a:pt x="1667" y="635"/>
                    <a:pt x="1672" y="650"/>
                  </a:cubicBezTo>
                  <a:cubicBezTo>
                    <a:pt x="1674" y="657"/>
                    <a:pt x="1679" y="663"/>
                    <a:pt x="1682" y="671"/>
                  </a:cubicBezTo>
                  <a:cubicBezTo>
                    <a:pt x="1684" y="682"/>
                    <a:pt x="1682" y="693"/>
                    <a:pt x="1689" y="701"/>
                  </a:cubicBezTo>
                  <a:cubicBezTo>
                    <a:pt x="1689" y="678"/>
                    <a:pt x="1689" y="678"/>
                    <a:pt x="1689" y="678"/>
                  </a:cubicBezTo>
                  <a:cubicBezTo>
                    <a:pt x="1695" y="680"/>
                    <a:pt x="1688" y="666"/>
                    <a:pt x="1693" y="663"/>
                  </a:cubicBezTo>
                  <a:cubicBezTo>
                    <a:pt x="1698" y="672"/>
                    <a:pt x="1697" y="688"/>
                    <a:pt x="1701" y="699"/>
                  </a:cubicBezTo>
                  <a:cubicBezTo>
                    <a:pt x="1696" y="644"/>
                    <a:pt x="1684" y="595"/>
                    <a:pt x="1668" y="548"/>
                  </a:cubicBezTo>
                  <a:cubicBezTo>
                    <a:pt x="1631" y="438"/>
                    <a:pt x="1580" y="350"/>
                    <a:pt x="1516" y="270"/>
                  </a:cubicBezTo>
                  <a:cubicBezTo>
                    <a:pt x="1452" y="190"/>
                    <a:pt x="1375" y="128"/>
                    <a:pt x="1285" y="73"/>
                  </a:cubicBezTo>
                  <a:cubicBezTo>
                    <a:pt x="1257" y="57"/>
                    <a:pt x="1214" y="32"/>
                    <a:pt x="1183" y="25"/>
                  </a:cubicBezTo>
                  <a:cubicBezTo>
                    <a:pt x="1172" y="14"/>
                    <a:pt x="1152" y="22"/>
                    <a:pt x="1135" y="23"/>
                  </a:cubicBezTo>
                  <a:cubicBezTo>
                    <a:pt x="1140" y="27"/>
                    <a:pt x="1147" y="29"/>
                    <a:pt x="1150" y="34"/>
                  </a:cubicBezTo>
                  <a:cubicBezTo>
                    <a:pt x="1155" y="30"/>
                    <a:pt x="1165" y="32"/>
                    <a:pt x="1168" y="29"/>
                  </a:cubicBezTo>
                  <a:cubicBezTo>
                    <a:pt x="1169" y="36"/>
                    <a:pt x="1178" y="35"/>
                    <a:pt x="1182" y="38"/>
                  </a:cubicBezTo>
                  <a:cubicBezTo>
                    <a:pt x="1178" y="38"/>
                    <a:pt x="1181" y="41"/>
                    <a:pt x="1178" y="44"/>
                  </a:cubicBezTo>
                  <a:cubicBezTo>
                    <a:pt x="1195" y="45"/>
                    <a:pt x="1207" y="59"/>
                    <a:pt x="1222" y="63"/>
                  </a:cubicBezTo>
                  <a:cubicBezTo>
                    <a:pt x="1223" y="63"/>
                    <a:pt x="1226" y="62"/>
                    <a:pt x="1227" y="62"/>
                  </a:cubicBezTo>
                  <a:cubicBezTo>
                    <a:pt x="1230" y="62"/>
                    <a:pt x="1233" y="65"/>
                    <a:pt x="1237" y="67"/>
                  </a:cubicBezTo>
                  <a:cubicBezTo>
                    <a:pt x="1237" y="67"/>
                    <a:pt x="1237" y="64"/>
                    <a:pt x="1238" y="65"/>
                  </a:cubicBezTo>
                  <a:cubicBezTo>
                    <a:pt x="1246" y="68"/>
                    <a:pt x="1253" y="73"/>
                    <a:pt x="1259" y="80"/>
                  </a:cubicBezTo>
                  <a:cubicBezTo>
                    <a:pt x="1257" y="81"/>
                    <a:pt x="1255" y="77"/>
                    <a:pt x="1254" y="80"/>
                  </a:cubicBezTo>
                  <a:cubicBezTo>
                    <a:pt x="1259" y="82"/>
                    <a:pt x="1257" y="86"/>
                    <a:pt x="1258" y="89"/>
                  </a:cubicBezTo>
                  <a:cubicBezTo>
                    <a:pt x="1264" y="90"/>
                    <a:pt x="1267" y="93"/>
                    <a:pt x="1268" y="99"/>
                  </a:cubicBezTo>
                  <a:cubicBezTo>
                    <a:pt x="1272" y="101"/>
                    <a:pt x="1276" y="102"/>
                    <a:pt x="1278" y="104"/>
                  </a:cubicBezTo>
                  <a:cubicBezTo>
                    <a:pt x="1278" y="107"/>
                    <a:pt x="1279" y="108"/>
                    <a:pt x="1279" y="110"/>
                  </a:cubicBezTo>
                  <a:close/>
                  <a:moveTo>
                    <a:pt x="1357" y="178"/>
                  </a:moveTo>
                  <a:cubicBezTo>
                    <a:pt x="1361" y="180"/>
                    <a:pt x="1366" y="187"/>
                    <a:pt x="1370" y="186"/>
                  </a:cubicBezTo>
                  <a:cubicBezTo>
                    <a:pt x="1366" y="183"/>
                    <a:pt x="1362" y="176"/>
                    <a:pt x="1357" y="178"/>
                  </a:cubicBezTo>
                  <a:close/>
                  <a:moveTo>
                    <a:pt x="1406" y="207"/>
                  </a:moveTo>
                  <a:cubicBezTo>
                    <a:pt x="1400" y="202"/>
                    <a:pt x="1401" y="190"/>
                    <a:pt x="1393" y="188"/>
                  </a:cubicBezTo>
                  <a:cubicBezTo>
                    <a:pt x="1392" y="190"/>
                    <a:pt x="1392" y="193"/>
                    <a:pt x="1391" y="194"/>
                  </a:cubicBezTo>
                  <a:cubicBezTo>
                    <a:pt x="1382" y="196"/>
                    <a:pt x="1379" y="193"/>
                    <a:pt x="1373" y="189"/>
                  </a:cubicBezTo>
                  <a:cubicBezTo>
                    <a:pt x="1375" y="193"/>
                    <a:pt x="1380" y="193"/>
                    <a:pt x="1382" y="195"/>
                  </a:cubicBezTo>
                  <a:cubicBezTo>
                    <a:pt x="1383" y="198"/>
                    <a:pt x="1381" y="198"/>
                    <a:pt x="1381" y="200"/>
                  </a:cubicBezTo>
                  <a:cubicBezTo>
                    <a:pt x="1389" y="204"/>
                    <a:pt x="1394" y="209"/>
                    <a:pt x="1400" y="215"/>
                  </a:cubicBezTo>
                  <a:cubicBezTo>
                    <a:pt x="1404" y="211"/>
                    <a:pt x="1409" y="213"/>
                    <a:pt x="1413" y="215"/>
                  </a:cubicBezTo>
                  <a:cubicBezTo>
                    <a:pt x="1413" y="217"/>
                    <a:pt x="1411" y="217"/>
                    <a:pt x="1410" y="216"/>
                  </a:cubicBezTo>
                  <a:cubicBezTo>
                    <a:pt x="1411" y="221"/>
                    <a:pt x="1415" y="222"/>
                    <a:pt x="1419" y="224"/>
                  </a:cubicBezTo>
                  <a:cubicBezTo>
                    <a:pt x="1416" y="217"/>
                    <a:pt x="1415" y="208"/>
                    <a:pt x="1406" y="207"/>
                  </a:cubicBezTo>
                  <a:close/>
                  <a:moveTo>
                    <a:pt x="1504" y="338"/>
                  </a:moveTo>
                  <a:cubicBezTo>
                    <a:pt x="1504" y="338"/>
                    <a:pt x="1503" y="338"/>
                    <a:pt x="1503" y="337"/>
                  </a:cubicBezTo>
                  <a:cubicBezTo>
                    <a:pt x="1503" y="338"/>
                    <a:pt x="1503" y="339"/>
                    <a:pt x="1504" y="338"/>
                  </a:cubicBezTo>
                  <a:close/>
                  <a:moveTo>
                    <a:pt x="1506" y="326"/>
                  </a:moveTo>
                  <a:cubicBezTo>
                    <a:pt x="1504" y="318"/>
                    <a:pt x="1500" y="311"/>
                    <a:pt x="1492" y="313"/>
                  </a:cubicBezTo>
                  <a:cubicBezTo>
                    <a:pt x="1493" y="323"/>
                    <a:pt x="1498" y="333"/>
                    <a:pt x="1503" y="337"/>
                  </a:cubicBezTo>
                  <a:cubicBezTo>
                    <a:pt x="1503" y="336"/>
                    <a:pt x="1503" y="334"/>
                    <a:pt x="1504" y="335"/>
                  </a:cubicBezTo>
                  <a:cubicBezTo>
                    <a:pt x="1506" y="336"/>
                    <a:pt x="1505" y="340"/>
                    <a:pt x="1509" y="340"/>
                  </a:cubicBezTo>
                  <a:cubicBezTo>
                    <a:pt x="1508" y="331"/>
                    <a:pt x="1504" y="330"/>
                    <a:pt x="1502" y="323"/>
                  </a:cubicBezTo>
                  <a:cubicBezTo>
                    <a:pt x="1504" y="323"/>
                    <a:pt x="1504" y="326"/>
                    <a:pt x="1506" y="326"/>
                  </a:cubicBezTo>
                  <a:close/>
                  <a:moveTo>
                    <a:pt x="1696" y="874"/>
                  </a:moveTo>
                  <a:cubicBezTo>
                    <a:pt x="1696" y="872"/>
                    <a:pt x="1697" y="872"/>
                    <a:pt x="1698" y="873"/>
                  </a:cubicBezTo>
                  <a:cubicBezTo>
                    <a:pt x="1698" y="869"/>
                    <a:pt x="1702" y="864"/>
                    <a:pt x="1699" y="861"/>
                  </a:cubicBezTo>
                  <a:cubicBezTo>
                    <a:pt x="1699" y="866"/>
                    <a:pt x="1695" y="872"/>
                    <a:pt x="1696" y="874"/>
                  </a:cubicBezTo>
                  <a:close/>
                  <a:moveTo>
                    <a:pt x="824" y="1523"/>
                  </a:moveTo>
                  <a:cubicBezTo>
                    <a:pt x="826" y="1525"/>
                    <a:pt x="831" y="1524"/>
                    <a:pt x="833" y="1523"/>
                  </a:cubicBezTo>
                  <a:cubicBezTo>
                    <a:pt x="833" y="1525"/>
                    <a:pt x="833" y="1526"/>
                    <a:pt x="834" y="1527"/>
                  </a:cubicBezTo>
                  <a:cubicBezTo>
                    <a:pt x="832" y="1527"/>
                    <a:pt x="830" y="1528"/>
                    <a:pt x="829" y="1530"/>
                  </a:cubicBezTo>
                  <a:cubicBezTo>
                    <a:pt x="836" y="1537"/>
                    <a:pt x="841" y="1523"/>
                    <a:pt x="845" y="1528"/>
                  </a:cubicBezTo>
                  <a:cubicBezTo>
                    <a:pt x="847" y="1522"/>
                    <a:pt x="852" y="1519"/>
                    <a:pt x="855" y="1515"/>
                  </a:cubicBezTo>
                  <a:cubicBezTo>
                    <a:pt x="846" y="1516"/>
                    <a:pt x="829" y="1515"/>
                    <a:pt x="824" y="1523"/>
                  </a:cubicBezTo>
                  <a:close/>
                </a:path>
              </a:pathLst>
            </a:custGeom>
            <a:solidFill>
              <a:srgbClr val="7D7D7D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06" name="_color1" descr="© INSCALE GmbH, 15.06.2010"/>
            <p:cNvSpPr>
              <a:spLocks noEditPoints="1"/>
            </p:cNvSpPr>
            <p:nvPr/>
          </p:nvSpPr>
          <p:spPr bwMode="gray">
            <a:xfrm>
              <a:off x="2804400" y="1911431"/>
              <a:ext cx="3533540" cy="3535200"/>
            </a:xfrm>
            <a:custGeom>
              <a:avLst/>
              <a:gdLst/>
              <a:ahLst/>
              <a:cxnLst>
                <a:cxn ang="0">
                  <a:pos x="43" y="519"/>
                </a:cxn>
                <a:cxn ang="0">
                  <a:pos x="688" y="16"/>
                </a:cxn>
                <a:cxn ang="0">
                  <a:pos x="710" y="20"/>
                </a:cxn>
                <a:cxn ang="0">
                  <a:pos x="799" y="22"/>
                </a:cxn>
                <a:cxn ang="0">
                  <a:pos x="581" y="42"/>
                </a:cxn>
                <a:cxn ang="0">
                  <a:pos x="530" y="61"/>
                </a:cxn>
                <a:cxn ang="0">
                  <a:pos x="991" y="49"/>
                </a:cxn>
                <a:cxn ang="0">
                  <a:pos x="372" y="115"/>
                </a:cxn>
                <a:cxn ang="0">
                  <a:pos x="428" y="107"/>
                </a:cxn>
                <a:cxn ang="0">
                  <a:pos x="818" y="92"/>
                </a:cxn>
                <a:cxn ang="0">
                  <a:pos x="1055" y="192"/>
                </a:cxn>
                <a:cxn ang="0">
                  <a:pos x="825" y="120"/>
                </a:cxn>
                <a:cxn ang="0">
                  <a:pos x="386" y="131"/>
                </a:cxn>
                <a:cxn ang="0">
                  <a:pos x="360" y="122"/>
                </a:cxn>
                <a:cxn ang="0">
                  <a:pos x="307" y="157"/>
                </a:cxn>
                <a:cxn ang="0">
                  <a:pos x="1281" y="215"/>
                </a:cxn>
                <a:cxn ang="0">
                  <a:pos x="262" y="197"/>
                </a:cxn>
                <a:cxn ang="0">
                  <a:pos x="342" y="207"/>
                </a:cxn>
                <a:cxn ang="0">
                  <a:pos x="515" y="222"/>
                </a:cxn>
                <a:cxn ang="0">
                  <a:pos x="1092" y="232"/>
                </a:cxn>
                <a:cxn ang="0">
                  <a:pos x="1054" y="395"/>
                </a:cxn>
                <a:cxn ang="0">
                  <a:pos x="286" y="259"/>
                </a:cxn>
                <a:cxn ang="0">
                  <a:pos x="422" y="400"/>
                </a:cxn>
                <a:cxn ang="0">
                  <a:pos x="139" y="360"/>
                </a:cxn>
                <a:cxn ang="0">
                  <a:pos x="735" y="383"/>
                </a:cxn>
                <a:cxn ang="0">
                  <a:pos x="401" y="453"/>
                </a:cxn>
                <a:cxn ang="0">
                  <a:pos x="1275" y="515"/>
                </a:cxn>
                <a:cxn ang="0">
                  <a:pos x="965" y="472"/>
                </a:cxn>
                <a:cxn ang="0">
                  <a:pos x="1457" y="507"/>
                </a:cxn>
                <a:cxn ang="0">
                  <a:pos x="1123" y="716"/>
                </a:cxn>
                <a:cxn ang="0">
                  <a:pos x="1284" y="635"/>
                </a:cxn>
                <a:cxn ang="0">
                  <a:pos x="109" y="683"/>
                </a:cxn>
                <a:cxn ang="0">
                  <a:pos x="320" y="836"/>
                </a:cxn>
                <a:cxn ang="0">
                  <a:pos x="942" y="737"/>
                </a:cxn>
                <a:cxn ang="0">
                  <a:pos x="1520" y="791"/>
                </a:cxn>
                <a:cxn ang="0">
                  <a:pos x="1506" y="837"/>
                </a:cxn>
                <a:cxn ang="0">
                  <a:pos x="1392" y="910"/>
                </a:cxn>
                <a:cxn ang="0">
                  <a:pos x="1322" y="936"/>
                </a:cxn>
                <a:cxn ang="0">
                  <a:pos x="497" y="992"/>
                </a:cxn>
                <a:cxn ang="0">
                  <a:pos x="637" y="1004"/>
                </a:cxn>
                <a:cxn ang="0">
                  <a:pos x="75" y="1026"/>
                </a:cxn>
                <a:cxn ang="0">
                  <a:pos x="155" y="1216"/>
                </a:cxn>
                <a:cxn ang="0">
                  <a:pos x="1376" y="1175"/>
                </a:cxn>
                <a:cxn ang="0">
                  <a:pos x="187" y="1148"/>
                </a:cxn>
                <a:cxn ang="0">
                  <a:pos x="163" y="1223"/>
                </a:cxn>
                <a:cxn ang="0">
                  <a:pos x="363" y="1201"/>
                </a:cxn>
                <a:cxn ang="0">
                  <a:pos x="535" y="1295"/>
                </a:cxn>
                <a:cxn ang="0">
                  <a:pos x="170" y="1239"/>
                </a:cxn>
                <a:cxn ang="0">
                  <a:pos x="195" y="1266"/>
                </a:cxn>
                <a:cxn ang="0">
                  <a:pos x="224" y="1300"/>
                </a:cxn>
                <a:cxn ang="0">
                  <a:pos x="309" y="1356"/>
                </a:cxn>
                <a:cxn ang="0">
                  <a:pos x="1151" y="1402"/>
                </a:cxn>
                <a:cxn ang="0">
                  <a:pos x="618" y="1375"/>
                </a:cxn>
                <a:cxn ang="0">
                  <a:pos x="956" y="1397"/>
                </a:cxn>
                <a:cxn ang="0">
                  <a:pos x="1038" y="1391"/>
                </a:cxn>
                <a:cxn ang="0">
                  <a:pos x="697" y="1413"/>
                </a:cxn>
                <a:cxn ang="0">
                  <a:pos x="987" y="1439"/>
                </a:cxn>
                <a:cxn ang="0">
                  <a:pos x="513" y="1480"/>
                </a:cxn>
                <a:cxn ang="0">
                  <a:pos x="749" y="1462"/>
                </a:cxn>
                <a:cxn ang="0">
                  <a:pos x="975" y="1464"/>
                </a:cxn>
                <a:cxn ang="0">
                  <a:pos x="782" y="1475"/>
                </a:cxn>
                <a:cxn ang="0">
                  <a:pos x="738" y="1484"/>
                </a:cxn>
                <a:cxn ang="0">
                  <a:pos x="845" y="1510"/>
                </a:cxn>
              </a:cxnLst>
              <a:rect l="0" t="0" r="r" b="b"/>
              <a:pathLst>
                <a:path w="1525" h="1529">
                  <a:moveTo>
                    <a:pt x="760" y="11"/>
                  </a:moveTo>
                  <a:cubicBezTo>
                    <a:pt x="764" y="10"/>
                    <a:pt x="762" y="3"/>
                    <a:pt x="767" y="3"/>
                  </a:cubicBezTo>
                  <a:cubicBezTo>
                    <a:pt x="772" y="2"/>
                    <a:pt x="769" y="11"/>
                    <a:pt x="774" y="8"/>
                  </a:cubicBezTo>
                  <a:cubicBezTo>
                    <a:pt x="798" y="0"/>
                    <a:pt x="832" y="6"/>
                    <a:pt x="860" y="10"/>
                  </a:cubicBezTo>
                  <a:cubicBezTo>
                    <a:pt x="920" y="18"/>
                    <a:pt x="979" y="31"/>
                    <a:pt x="1027" y="50"/>
                  </a:cubicBezTo>
                  <a:cubicBezTo>
                    <a:pt x="1077" y="70"/>
                    <a:pt x="1124" y="92"/>
                    <a:pt x="1166" y="119"/>
                  </a:cubicBezTo>
                  <a:cubicBezTo>
                    <a:pt x="1181" y="129"/>
                    <a:pt x="1197" y="136"/>
                    <a:pt x="1209" y="145"/>
                  </a:cubicBezTo>
                  <a:cubicBezTo>
                    <a:pt x="1217" y="151"/>
                    <a:pt x="1224" y="160"/>
                    <a:pt x="1232" y="167"/>
                  </a:cubicBezTo>
                  <a:cubicBezTo>
                    <a:pt x="1281" y="205"/>
                    <a:pt x="1322" y="252"/>
                    <a:pt x="1362" y="301"/>
                  </a:cubicBezTo>
                  <a:cubicBezTo>
                    <a:pt x="1369" y="310"/>
                    <a:pt x="1378" y="316"/>
                    <a:pt x="1383" y="323"/>
                  </a:cubicBezTo>
                  <a:cubicBezTo>
                    <a:pt x="1388" y="331"/>
                    <a:pt x="1392" y="340"/>
                    <a:pt x="1398" y="348"/>
                  </a:cubicBezTo>
                  <a:cubicBezTo>
                    <a:pt x="1468" y="449"/>
                    <a:pt x="1525" y="587"/>
                    <a:pt x="1522" y="761"/>
                  </a:cubicBezTo>
                  <a:cubicBezTo>
                    <a:pt x="1522" y="773"/>
                    <a:pt x="1525" y="784"/>
                    <a:pt x="1524" y="795"/>
                  </a:cubicBezTo>
                  <a:cubicBezTo>
                    <a:pt x="1524" y="805"/>
                    <a:pt x="1520" y="815"/>
                    <a:pt x="1518" y="826"/>
                  </a:cubicBezTo>
                  <a:cubicBezTo>
                    <a:pt x="1515" y="857"/>
                    <a:pt x="1508" y="890"/>
                    <a:pt x="1502" y="919"/>
                  </a:cubicBezTo>
                  <a:cubicBezTo>
                    <a:pt x="1495" y="950"/>
                    <a:pt x="1489" y="979"/>
                    <a:pt x="1481" y="1007"/>
                  </a:cubicBezTo>
                  <a:cubicBezTo>
                    <a:pt x="1478" y="1017"/>
                    <a:pt x="1477" y="1028"/>
                    <a:pt x="1474" y="1037"/>
                  </a:cubicBezTo>
                  <a:cubicBezTo>
                    <a:pt x="1472" y="1045"/>
                    <a:pt x="1468" y="1051"/>
                    <a:pt x="1465" y="1058"/>
                  </a:cubicBezTo>
                  <a:cubicBezTo>
                    <a:pt x="1455" y="1079"/>
                    <a:pt x="1446" y="1102"/>
                    <a:pt x="1436" y="1122"/>
                  </a:cubicBezTo>
                  <a:cubicBezTo>
                    <a:pt x="1414" y="1164"/>
                    <a:pt x="1392" y="1199"/>
                    <a:pt x="1364" y="1233"/>
                  </a:cubicBezTo>
                  <a:cubicBezTo>
                    <a:pt x="1355" y="1245"/>
                    <a:pt x="1347" y="1257"/>
                    <a:pt x="1337" y="1268"/>
                  </a:cubicBezTo>
                  <a:cubicBezTo>
                    <a:pt x="1318" y="1289"/>
                    <a:pt x="1295" y="1305"/>
                    <a:pt x="1274" y="1326"/>
                  </a:cubicBezTo>
                  <a:cubicBezTo>
                    <a:pt x="1232" y="1368"/>
                    <a:pt x="1185" y="1404"/>
                    <a:pt x="1136" y="1434"/>
                  </a:cubicBezTo>
                  <a:cubicBezTo>
                    <a:pt x="1110" y="1450"/>
                    <a:pt x="1082" y="1460"/>
                    <a:pt x="1052" y="1471"/>
                  </a:cubicBezTo>
                  <a:cubicBezTo>
                    <a:pt x="1037" y="1477"/>
                    <a:pt x="1023" y="1484"/>
                    <a:pt x="1008" y="1488"/>
                  </a:cubicBezTo>
                  <a:cubicBezTo>
                    <a:pt x="992" y="1493"/>
                    <a:pt x="976" y="1494"/>
                    <a:pt x="958" y="1499"/>
                  </a:cubicBezTo>
                  <a:cubicBezTo>
                    <a:pt x="948" y="1502"/>
                    <a:pt x="940" y="1508"/>
                    <a:pt x="930" y="1511"/>
                  </a:cubicBezTo>
                  <a:cubicBezTo>
                    <a:pt x="904" y="1518"/>
                    <a:pt x="872" y="1514"/>
                    <a:pt x="846" y="1522"/>
                  </a:cubicBezTo>
                  <a:cubicBezTo>
                    <a:pt x="840" y="1524"/>
                    <a:pt x="835" y="1527"/>
                    <a:pt x="828" y="1528"/>
                  </a:cubicBezTo>
                  <a:cubicBezTo>
                    <a:pt x="823" y="1528"/>
                    <a:pt x="818" y="1526"/>
                    <a:pt x="813" y="1526"/>
                  </a:cubicBezTo>
                  <a:cubicBezTo>
                    <a:pt x="796" y="1525"/>
                    <a:pt x="777" y="1527"/>
                    <a:pt x="758" y="1528"/>
                  </a:cubicBezTo>
                  <a:cubicBezTo>
                    <a:pt x="735" y="1529"/>
                    <a:pt x="713" y="1524"/>
                    <a:pt x="691" y="1523"/>
                  </a:cubicBezTo>
                  <a:cubicBezTo>
                    <a:pt x="683" y="1523"/>
                    <a:pt x="676" y="1525"/>
                    <a:pt x="669" y="1524"/>
                  </a:cubicBezTo>
                  <a:cubicBezTo>
                    <a:pt x="656" y="1523"/>
                    <a:pt x="646" y="1514"/>
                    <a:pt x="635" y="1512"/>
                  </a:cubicBezTo>
                  <a:cubicBezTo>
                    <a:pt x="620" y="1510"/>
                    <a:pt x="607" y="1512"/>
                    <a:pt x="594" y="1511"/>
                  </a:cubicBezTo>
                  <a:cubicBezTo>
                    <a:pt x="571" y="1507"/>
                    <a:pt x="551" y="1496"/>
                    <a:pt x="531" y="1489"/>
                  </a:cubicBezTo>
                  <a:cubicBezTo>
                    <a:pt x="520" y="1486"/>
                    <a:pt x="508" y="1484"/>
                    <a:pt x="497" y="1481"/>
                  </a:cubicBezTo>
                  <a:cubicBezTo>
                    <a:pt x="454" y="1468"/>
                    <a:pt x="414" y="1451"/>
                    <a:pt x="380" y="1429"/>
                  </a:cubicBezTo>
                  <a:cubicBezTo>
                    <a:pt x="363" y="1418"/>
                    <a:pt x="347" y="1404"/>
                    <a:pt x="330" y="1393"/>
                  </a:cubicBezTo>
                  <a:cubicBezTo>
                    <a:pt x="287" y="1366"/>
                    <a:pt x="251" y="1334"/>
                    <a:pt x="216" y="1296"/>
                  </a:cubicBezTo>
                  <a:cubicBezTo>
                    <a:pt x="202" y="1282"/>
                    <a:pt x="187" y="1270"/>
                    <a:pt x="174" y="1252"/>
                  </a:cubicBezTo>
                  <a:cubicBezTo>
                    <a:pt x="169" y="1244"/>
                    <a:pt x="165" y="1234"/>
                    <a:pt x="159" y="1225"/>
                  </a:cubicBezTo>
                  <a:cubicBezTo>
                    <a:pt x="147" y="1209"/>
                    <a:pt x="133" y="1193"/>
                    <a:pt x="123" y="1177"/>
                  </a:cubicBezTo>
                  <a:cubicBezTo>
                    <a:pt x="60" y="1083"/>
                    <a:pt x="16" y="977"/>
                    <a:pt x="6" y="830"/>
                  </a:cubicBezTo>
                  <a:cubicBezTo>
                    <a:pt x="5" y="816"/>
                    <a:pt x="0" y="804"/>
                    <a:pt x="0" y="791"/>
                  </a:cubicBezTo>
                  <a:cubicBezTo>
                    <a:pt x="0" y="782"/>
                    <a:pt x="4" y="772"/>
                    <a:pt x="5" y="762"/>
                  </a:cubicBezTo>
                  <a:cubicBezTo>
                    <a:pt x="11" y="698"/>
                    <a:pt x="14" y="634"/>
                    <a:pt x="27" y="577"/>
                  </a:cubicBezTo>
                  <a:cubicBezTo>
                    <a:pt x="29" y="567"/>
                    <a:pt x="29" y="558"/>
                    <a:pt x="31" y="549"/>
                  </a:cubicBezTo>
                  <a:cubicBezTo>
                    <a:pt x="34" y="539"/>
                    <a:pt x="40" y="529"/>
                    <a:pt x="43" y="519"/>
                  </a:cubicBezTo>
                  <a:cubicBezTo>
                    <a:pt x="65" y="448"/>
                    <a:pt x="100" y="386"/>
                    <a:pt x="137" y="330"/>
                  </a:cubicBezTo>
                  <a:cubicBezTo>
                    <a:pt x="170" y="280"/>
                    <a:pt x="209" y="240"/>
                    <a:pt x="252" y="202"/>
                  </a:cubicBezTo>
                  <a:cubicBezTo>
                    <a:pt x="266" y="190"/>
                    <a:pt x="282" y="179"/>
                    <a:pt x="296" y="166"/>
                  </a:cubicBezTo>
                  <a:cubicBezTo>
                    <a:pt x="303" y="159"/>
                    <a:pt x="307" y="151"/>
                    <a:pt x="315" y="145"/>
                  </a:cubicBezTo>
                  <a:cubicBezTo>
                    <a:pt x="323" y="139"/>
                    <a:pt x="332" y="137"/>
                    <a:pt x="341" y="132"/>
                  </a:cubicBezTo>
                  <a:cubicBezTo>
                    <a:pt x="354" y="124"/>
                    <a:pt x="367" y="114"/>
                    <a:pt x="380" y="106"/>
                  </a:cubicBezTo>
                  <a:cubicBezTo>
                    <a:pt x="419" y="82"/>
                    <a:pt x="466" y="61"/>
                    <a:pt x="514" y="46"/>
                  </a:cubicBezTo>
                  <a:cubicBezTo>
                    <a:pt x="531" y="40"/>
                    <a:pt x="546" y="33"/>
                    <a:pt x="563" y="29"/>
                  </a:cubicBezTo>
                  <a:cubicBezTo>
                    <a:pt x="605" y="19"/>
                    <a:pt x="652" y="8"/>
                    <a:pt x="702" y="5"/>
                  </a:cubicBezTo>
                  <a:cubicBezTo>
                    <a:pt x="711" y="5"/>
                    <a:pt x="721" y="5"/>
                    <a:pt x="731" y="3"/>
                  </a:cubicBezTo>
                  <a:cubicBezTo>
                    <a:pt x="741" y="1"/>
                    <a:pt x="752" y="5"/>
                    <a:pt x="760" y="11"/>
                  </a:cubicBezTo>
                  <a:close/>
                  <a:moveTo>
                    <a:pt x="765" y="11"/>
                  </a:moveTo>
                  <a:cubicBezTo>
                    <a:pt x="767" y="11"/>
                    <a:pt x="769" y="11"/>
                    <a:pt x="770" y="9"/>
                  </a:cubicBezTo>
                  <a:cubicBezTo>
                    <a:pt x="768" y="9"/>
                    <a:pt x="769" y="6"/>
                    <a:pt x="767" y="5"/>
                  </a:cubicBezTo>
                  <a:cubicBezTo>
                    <a:pt x="766" y="7"/>
                    <a:pt x="764" y="8"/>
                    <a:pt x="765" y="11"/>
                  </a:cubicBezTo>
                  <a:close/>
                  <a:moveTo>
                    <a:pt x="737" y="6"/>
                  </a:moveTo>
                  <a:cubicBezTo>
                    <a:pt x="736" y="6"/>
                    <a:pt x="735" y="6"/>
                    <a:pt x="735" y="7"/>
                  </a:cubicBezTo>
                  <a:cubicBezTo>
                    <a:pt x="736" y="7"/>
                    <a:pt x="737" y="7"/>
                    <a:pt x="737" y="6"/>
                  </a:cubicBezTo>
                  <a:close/>
                  <a:moveTo>
                    <a:pt x="800" y="6"/>
                  </a:moveTo>
                  <a:cubicBezTo>
                    <a:pt x="790" y="5"/>
                    <a:pt x="794" y="9"/>
                    <a:pt x="800" y="6"/>
                  </a:cubicBezTo>
                  <a:close/>
                  <a:moveTo>
                    <a:pt x="744" y="7"/>
                  </a:moveTo>
                  <a:cubicBezTo>
                    <a:pt x="742" y="8"/>
                    <a:pt x="738" y="6"/>
                    <a:pt x="738" y="8"/>
                  </a:cubicBezTo>
                  <a:cubicBezTo>
                    <a:pt x="740" y="8"/>
                    <a:pt x="744" y="9"/>
                    <a:pt x="744" y="7"/>
                  </a:cubicBezTo>
                  <a:close/>
                  <a:moveTo>
                    <a:pt x="792" y="7"/>
                  </a:moveTo>
                  <a:cubicBezTo>
                    <a:pt x="790" y="8"/>
                    <a:pt x="785" y="6"/>
                    <a:pt x="785" y="8"/>
                  </a:cubicBezTo>
                  <a:cubicBezTo>
                    <a:pt x="787" y="8"/>
                    <a:pt x="791" y="9"/>
                    <a:pt x="792" y="7"/>
                  </a:cubicBezTo>
                  <a:close/>
                  <a:moveTo>
                    <a:pt x="727" y="8"/>
                  </a:moveTo>
                  <a:cubicBezTo>
                    <a:pt x="726" y="8"/>
                    <a:pt x="725" y="8"/>
                    <a:pt x="725" y="9"/>
                  </a:cubicBezTo>
                  <a:cubicBezTo>
                    <a:pt x="726" y="9"/>
                    <a:pt x="727" y="9"/>
                    <a:pt x="727" y="8"/>
                  </a:cubicBezTo>
                  <a:close/>
                  <a:moveTo>
                    <a:pt x="747" y="8"/>
                  </a:moveTo>
                  <a:cubicBezTo>
                    <a:pt x="746" y="8"/>
                    <a:pt x="745" y="8"/>
                    <a:pt x="745" y="9"/>
                  </a:cubicBezTo>
                  <a:cubicBezTo>
                    <a:pt x="745" y="9"/>
                    <a:pt x="747" y="9"/>
                    <a:pt x="747" y="8"/>
                  </a:cubicBezTo>
                  <a:close/>
                  <a:moveTo>
                    <a:pt x="784" y="8"/>
                  </a:moveTo>
                  <a:cubicBezTo>
                    <a:pt x="783" y="8"/>
                    <a:pt x="781" y="8"/>
                    <a:pt x="781" y="9"/>
                  </a:cubicBezTo>
                  <a:cubicBezTo>
                    <a:pt x="782" y="9"/>
                    <a:pt x="784" y="9"/>
                    <a:pt x="784" y="8"/>
                  </a:cubicBezTo>
                  <a:close/>
                  <a:moveTo>
                    <a:pt x="748" y="10"/>
                  </a:moveTo>
                  <a:cubicBezTo>
                    <a:pt x="747" y="10"/>
                    <a:pt x="748" y="11"/>
                    <a:pt x="748" y="10"/>
                  </a:cubicBezTo>
                  <a:close/>
                  <a:moveTo>
                    <a:pt x="778" y="10"/>
                  </a:moveTo>
                  <a:cubicBezTo>
                    <a:pt x="778" y="10"/>
                    <a:pt x="779" y="11"/>
                    <a:pt x="778" y="10"/>
                  </a:cubicBezTo>
                  <a:close/>
                  <a:moveTo>
                    <a:pt x="688" y="10"/>
                  </a:moveTo>
                  <a:cubicBezTo>
                    <a:pt x="686" y="11"/>
                    <a:pt x="682" y="9"/>
                    <a:pt x="682" y="11"/>
                  </a:cubicBezTo>
                  <a:cubicBezTo>
                    <a:pt x="684" y="10"/>
                    <a:pt x="688" y="12"/>
                    <a:pt x="688" y="10"/>
                  </a:cubicBezTo>
                  <a:close/>
                  <a:moveTo>
                    <a:pt x="841" y="11"/>
                  </a:moveTo>
                  <a:cubicBezTo>
                    <a:pt x="836" y="10"/>
                    <a:pt x="840" y="14"/>
                    <a:pt x="841" y="11"/>
                  </a:cubicBezTo>
                  <a:close/>
                  <a:moveTo>
                    <a:pt x="857" y="12"/>
                  </a:moveTo>
                  <a:cubicBezTo>
                    <a:pt x="856" y="12"/>
                    <a:pt x="854" y="12"/>
                    <a:pt x="854" y="13"/>
                  </a:cubicBezTo>
                  <a:cubicBezTo>
                    <a:pt x="855" y="13"/>
                    <a:pt x="857" y="13"/>
                    <a:pt x="857" y="12"/>
                  </a:cubicBezTo>
                  <a:close/>
                  <a:moveTo>
                    <a:pt x="688" y="16"/>
                  </a:moveTo>
                  <a:cubicBezTo>
                    <a:pt x="680" y="15"/>
                    <a:pt x="684" y="19"/>
                    <a:pt x="688" y="16"/>
                  </a:cubicBezTo>
                  <a:close/>
                  <a:moveTo>
                    <a:pt x="678" y="17"/>
                  </a:moveTo>
                  <a:cubicBezTo>
                    <a:pt x="676" y="17"/>
                    <a:pt x="671" y="16"/>
                    <a:pt x="671" y="18"/>
                  </a:cubicBezTo>
                  <a:cubicBezTo>
                    <a:pt x="673" y="17"/>
                    <a:pt x="677" y="19"/>
                    <a:pt x="678" y="17"/>
                  </a:cubicBezTo>
                  <a:close/>
                  <a:moveTo>
                    <a:pt x="842" y="17"/>
                  </a:moveTo>
                  <a:cubicBezTo>
                    <a:pt x="836" y="16"/>
                    <a:pt x="840" y="20"/>
                    <a:pt x="842" y="17"/>
                  </a:cubicBezTo>
                  <a:close/>
                  <a:moveTo>
                    <a:pt x="664" y="19"/>
                  </a:moveTo>
                  <a:cubicBezTo>
                    <a:pt x="674" y="17"/>
                    <a:pt x="664" y="18"/>
                    <a:pt x="658" y="19"/>
                  </a:cubicBezTo>
                  <a:cubicBezTo>
                    <a:pt x="655" y="19"/>
                    <a:pt x="652" y="18"/>
                    <a:pt x="651" y="21"/>
                  </a:cubicBezTo>
                  <a:cubicBezTo>
                    <a:pt x="656" y="20"/>
                    <a:pt x="660" y="19"/>
                    <a:pt x="664" y="19"/>
                  </a:cubicBezTo>
                  <a:close/>
                  <a:moveTo>
                    <a:pt x="700" y="19"/>
                  </a:moveTo>
                  <a:cubicBezTo>
                    <a:pt x="699" y="18"/>
                    <a:pt x="700" y="19"/>
                    <a:pt x="700" y="19"/>
                  </a:cubicBezTo>
                  <a:close/>
                  <a:moveTo>
                    <a:pt x="698" y="81"/>
                  </a:moveTo>
                  <a:cubicBezTo>
                    <a:pt x="716" y="81"/>
                    <a:pt x="734" y="81"/>
                    <a:pt x="751" y="81"/>
                  </a:cubicBezTo>
                  <a:cubicBezTo>
                    <a:pt x="753" y="60"/>
                    <a:pt x="757" y="36"/>
                    <a:pt x="759" y="18"/>
                  </a:cubicBezTo>
                  <a:cubicBezTo>
                    <a:pt x="733" y="34"/>
                    <a:pt x="714" y="56"/>
                    <a:pt x="698" y="81"/>
                  </a:cubicBezTo>
                  <a:close/>
                  <a:moveTo>
                    <a:pt x="852" y="19"/>
                  </a:moveTo>
                  <a:cubicBezTo>
                    <a:pt x="852" y="19"/>
                    <a:pt x="852" y="19"/>
                    <a:pt x="852" y="20"/>
                  </a:cubicBezTo>
                  <a:cubicBezTo>
                    <a:pt x="870" y="21"/>
                    <a:pt x="885" y="24"/>
                    <a:pt x="901" y="26"/>
                  </a:cubicBezTo>
                  <a:moveTo>
                    <a:pt x="901" y="26"/>
                  </a:moveTo>
                  <a:cubicBezTo>
                    <a:pt x="902" y="29"/>
                    <a:pt x="906" y="25"/>
                    <a:pt x="901" y="26"/>
                  </a:cubicBezTo>
                  <a:moveTo>
                    <a:pt x="901" y="26"/>
                  </a:moveTo>
                  <a:cubicBezTo>
                    <a:pt x="901" y="26"/>
                    <a:pt x="901" y="26"/>
                    <a:pt x="901" y="25"/>
                  </a:cubicBezTo>
                  <a:cubicBezTo>
                    <a:pt x="887" y="21"/>
                    <a:pt x="870" y="20"/>
                    <a:pt x="852" y="19"/>
                  </a:cubicBezTo>
                  <a:moveTo>
                    <a:pt x="852" y="19"/>
                  </a:moveTo>
                  <a:cubicBezTo>
                    <a:pt x="846" y="16"/>
                    <a:pt x="842" y="20"/>
                    <a:pt x="852" y="19"/>
                  </a:cubicBezTo>
                  <a:moveTo>
                    <a:pt x="693" y="19"/>
                  </a:moveTo>
                  <a:cubicBezTo>
                    <a:pt x="683" y="17"/>
                    <a:pt x="687" y="22"/>
                    <a:pt x="693" y="19"/>
                  </a:cubicBezTo>
                  <a:close/>
                  <a:moveTo>
                    <a:pt x="751" y="20"/>
                  </a:moveTo>
                  <a:cubicBezTo>
                    <a:pt x="751" y="19"/>
                    <a:pt x="752" y="20"/>
                    <a:pt x="751" y="20"/>
                  </a:cubicBezTo>
                  <a:close/>
                  <a:moveTo>
                    <a:pt x="754" y="81"/>
                  </a:moveTo>
                  <a:cubicBezTo>
                    <a:pt x="762" y="81"/>
                    <a:pt x="770" y="81"/>
                    <a:pt x="778" y="81"/>
                  </a:cubicBezTo>
                  <a:cubicBezTo>
                    <a:pt x="774" y="59"/>
                    <a:pt x="781" y="26"/>
                    <a:pt x="762" y="19"/>
                  </a:cubicBezTo>
                  <a:cubicBezTo>
                    <a:pt x="759" y="39"/>
                    <a:pt x="756" y="59"/>
                    <a:pt x="754" y="81"/>
                  </a:cubicBezTo>
                  <a:close/>
                  <a:moveTo>
                    <a:pt x="826" y="19"/>
                  </a:moveTo>
                  <a:cubicBezTo>
                    <a:pt x="820" y="18"/>
                    <a:pt x="824" y="22"/>
                    <a:pt x="826" y="19"/>
                  </a:cubicBezTo>
                  <a:close/>
                  <a:moveTo>
                    <a:pt x="641" y="21"/>
                  </a:moveTo>
                  <a:cubicBezTo>
                    <a:pt x="619" y="23"/>
                    <a:pt x="596" y="25"/>
                    <a:pt x="580" y="33"/>
                  </a:cubicBezTo>
                  <a:moveTo>
                    <a:pt x="580" y="33"/>
                  </a:moveTo>
                  <a:cubicBezTo>
                    <a:pt x="576" y="32"/>
                    <a:pt x="579" y="36"/>
                    <a:pt x="580" y="33"/>
                  </a:cubicBezTo>
                  <a:moveTo>
                    <a:pt x="580" y="33"/>
                  </a:moveTo>
                  <a:cubicBezTo>
                    <a:pt x="600" y="29"/>
                    <a:pt x="622" y="26"/>
                    <a:pt x="641" y="21"/>
                  </a:cubicBezTo>
                  <a:moveTo>
                    <a:pt x="641" y="21"/>
                  </a:moveTo>
                  <a:cubicBezTo>
                    <a:pt x="646" y="22"/>
                    <a:pt x="642" y="18"/>
                    <a:pt x="641" y="21"/>
                  </a:cubicBezTo>
                  <a:moveTo>
                    <a:pt x="632" y="29"/>
                  </a:moveTo>
                  <a:cubicBezTo>
                    <a:pt x="649" y="25"/>
                    <a:pt x="668" y="24"/>
                    <a:pt x="684" y="20"/>
                  </a:cubicBezTo>
                  <a:cubicBezTo>
                    <a:pt x="666" y="22"/>
                    <a:pt x="644" y="21"/>
                    <a:pt x="632" y="29"/>
                  </a:cubicBezTo>
                  <a:close/>
                  <a:moveTo>
                    <a:pt x="710" y="20"/>
                  </a:moveTo>
                  <a:cubicBezTo>
                    <a:pt x="709" y="20"/>
                    <a:pt x="707" y="19"/>
                    <a:pt x="707" y="21"/>
                  </a:cubicBezTo>
                  <a:cubicBezTo>
                    <a:pt x="708" y="20"/>
                    <a:pt x="710" y="21"/>
                    <a:pt x="710" y="20"/>
                  </a:cubicBezTo>
                  <a:close/>
                  <a:moveTo>
                    <a:pt x="726" y="21"/>
                  </a:moveTo>
                  <a:cubicBezTo>
                    <a:pt x="725" y="20"/>
                    <a:pt x="726" y="21"/>
                    <a:pt x="726" y="21"/>
                  </a:cubicBezTo>
                  <a:close/>
                  <a:moveTo>
                    <a:pt x="739" y="21"/>
                  </a:moveTo>
                  <a:cubicBezTo>
                    <a:pt x="739" y="20"/>
                    <a:pt x="740" y="21"/>
                    <a:pt x="739" y="21"/>
                  </a:cubicBezTo>
                  <a:close/>
                  <a:moveTo>
                    <a:pt x="749" y="21"/>
                  </a:moveTo>
                  <a:cubicBezTo>
                    <a:pt x="725" y="27"/>
                    <a:pt x="705" y="37"/>
                    <a:pt x="686" y="48"/>
                  </a:cubicBezTo>
                  <a:cubicBezTo>
                    <a:pt x="681" y="59"/>
                    <a:pt x="675" y="70"/>
                    <a:pt x="672" y="82"/>
                  </a:cubicBezTo>
                  <a:cubicBezTo>
                    <a:pt x="679" y="82"/>
                    <a:pt x="686" y="82"/>
                    <a:pt x="693" y="82"/>
                  </a:cubicBezTo>
                  <a:cubicBezTo>
                    <a:pt x="709" y="59"/>
                    <a:pt x="727" y="38"/>
                    <a:pt x="749" y="21"/>
                  </a:cubicBezTo>
                  <a:moveTo>
                    <a:pt x="749" y="21"/>
                  </a:moveTo>
                  <a:cubicBezTo>
                    <a:pt x="753" y="22"/>
                    <a:pt x="749" y="18"/>
                    <a:pt x="749" y="21"/>
                  </a:cubicBezTo>
                  <a:moveTo>
                    <a:pt x="793" y="21"/>
                  </a:moveTo>
                  <a:cubicBezTo>
                    <a:pt x="792" y="20"/>
                    <a:pt x="793" y="21"/>
                    <a:pt x="793" y="21"/>
                  </a:cubicBezTo>
                  <a:close/>
                  <a:moveTo>
                    <a:pt x="810" y="20"/>
                  </a:moveTo>
                  <a:cubicBezTo>
                    <a:pt x="809" y="20"/>
                    <a:pt x="808" y="20"/>
                    <a:pt x="808" y="21"/>
                  </a:cubicBezTo>
                  <a:cubicBezTo>
                    <a:pt x="809" y="20"/>
                    <a:pt x="810" y="21"/>
                    <a:pt x="810" y="20"/>
                  </a:cubicBezTo>
                  <a:close/>
                  <a:moveTo>
                    <a:pt x="837" y="21"/>
                  </a:moveTo>
                  <a:cubicBezTo>
                    <a:pt x="837" y="22"/>
                    <a:pt x="839" y="22"/>
                    <a:pt x="839" y="21"/>
                  </a:cubicBezTo>
                  <a:cubicBezTo>
                    <a:pt x="834" y="18"/>
                    <a:pt x="826" y="21"/>
                    <a:pt x="837" y="21"/>
                  </a:cubicBezTo>
                  <a:close/>
                  <a:moveTo>
                    <a:pt x="699" y="22"/>
                  </a:moveTo>
                  <a:cubicBezTo>
                    <a:pt x="667" y="27"/>
                    <a:pt x="629" y="26"/>
                    <a:pt x="610" y="45"/>
                  </a:cubicBezTo>
                  <a:moveTo>
                    <a:pt x="610" y="45"/>
                  </a:moveTo>
                  <a:cubicBezTo>
                    <a:pt x="606" y="44"/>
                    <a:pt x="610" y="47"/>
                    <a:pt x="610" y="45"/>
                  </a:cubicBezTo>
                  <a:moveTo>
                    <a:pt x="699" y="22"/>
                  </a:moveTo>
                  <a:cubicBezTo>
                    <a:pt x="668" y="28"/>
                    <a:pt x="639" y="36"/>
                    <a:pt x="610" y="45"/>
                  </a:cubicBezTo>
                  <a:moveTo>
                    <a:pt x="699" y="22"/>
                  </a:moveTo>
                  <a:cubicBezTo>
                    <a:pt x="703" y="22"/>
                    <a:pt x="699" y="19"/>
                    <a:pt x="699" y="22"/>
                  </a:cubicBezTo>
                  <a:moveTo>
                    <a:pt x="720" y="22"/>
                  </a:moveTo>
                  <a:cubicBezTo>
                    <a:pt x="713" y="23"/>
                    <a:pt x="705" y="22"/>
                    <a:pt x="702" y="26"/>
                  </a:cubicBezTo>
                  <a:cubicBezTo>
                    <a:pt x="708" y="25"/>
                    <a:pt x="714" y="24"/>
                    <a:pt x="720" y="22"/>
                  </a:cubicBezTo>
                  <a:moveTo>
                    <a:pt x="720" y="22"/>
                  </a:moveTo>
                  <a:cubicBezTo>
                    <a:pt x="725" y="23"/>
                    <a:pt x="721" y="19"/>
                    <a:pt x="720" y="22"/>
                  </a:cubicBezTo>
                  <a:moveTo>
                    <a:pt x="690" y="43"/>
                  </a:moveTo>
                  <a:cubicBezTo>
                    <a:pt x="689" y="43"/>
                    <a:pt x="690" y="44"/>
                    <a:pt x="690" y="43"/>
                  </a:cubicBezTo>
                  <a:moveTo>
                    <a:pt x="690" y="43"/>
                  </a:moveTo>
                  <a:cubicBezTo>
                    <a:pt x="705" y="35"/>
                    <a:pt x="721" y="28"/>
                    <a:pt x="737" y="21"/>
                  </a:cubicBezTo>
                  <a:cubicBezTo>
                    <a:pt x="720" y="26"/>
                    <a:pt x="695" y="25"/>
                    <a:pt x="690" y="43"/>
                  </a:cubicBezTo>
                  <a:moveTo>
                    <a:pt x="812" y="81"/>
                  </a:moveTo>
                  <a:cubicBezTo>
                    <a:pt x="830" y="82"/>
                    <a:pt x="849" y="82"/>
                    <a:pt x="867" y="83"/>
                  </a:cubicBezTo>
                  <a:cubicBezTo>
                    <a:pt x="844" y="58"/>
                    <a:pt x="811" y="35"/>
                    <a:pt x="774" y="21"/>
                  </a:cubicBezTo>
                  <a:cubicBezTo>
                    <a:pt x="788" y="40"/>
                    <a:pt x="803" y="58"/>
                    <a:pt x="812" y="81"/>
                  </a:cubicBezTo>
                  <a:close/>
                  <a:moveTo>
                    <a:pt x="852" y="66"/>
                  </a:moveTo>
                  <a:cubicBezTo>
                    <a:pt x="863" y="75"/>
                    <a:pt x="870" y="86"/>
                    <a:pt x="887" y="84"/>
                  </a:cubicBezTo>
                  <a:cubicBezTo>
                    <a:pt x="882" y="71"/>
                    <a:pt x="874" y="61"/>
                    <a:pt x="867" y="49"/>
                  </a:cubicBezTo>
                  <a:cubicBezTo>
                    <a:pt x="840" y="39"/>
                    <a:pt x="812" y="26"/>
                    <a:pt x="783" y="22"/>
                  </a:cubicBezTo>
                  <a:cubicBezTo>
                    <a:pt x="810" y="32"/>
                    <a:pt x="831" y="48"/>
                    <a:pt x="852" y="66"/>
                  </a:cubicBezTo>
                  <a:close/>
                  <a:moveTo>
                    <a:pt x="799" y="22"/>
                  </a:moveTo>
                  <a:cubicBezTo>
                    <a:pt x="821" y="29"/>
                    <a:pt x="844" y="36"/>
                    <a:pt x="863" y="46"/>
                  </a:cubicBezTo>
                  <a:cubicBezTo>
                    <a:pt x="854" y="26"/>
                    <a:pt x="823" y="27"/>
                    <a:pt x="799" y="22"/>
                  </a:cubicBezTo>
                  <a:moveTo>
                    <a:pt x="799" y="22"/>
                  </a:moveTo>
                  <a:cubicBezTo>
                    <a:pt x="797" y="19"/>
                    <a:pt x="793" y="23"/>
                    <a:pt x="799" y="22"/>
                  </a:cubicBezTo>
                  <a:moveTo>
                    <a:pt x="817" y="21"/>
                  </a:moveTo>
                  <a:cubicBezTo>
                    <a:pt x="811" y="19"/>
                    <a:pt x="815" y="24"/>
                    <a:pt x="817" y="21"/>
                  </a:cubicBezTo>
                  <a:close/>
                  <a:moveTo>
                    <a:pt x="928" y="41"/>
                  </a:moveTo>
                  <a:cubicBezTo>
                    <a:pt x="928" y="44"/>
                    <a:pt x="932" y="40"/>
                    <a:pt x="928" y="41"/>
                  </a:cubicBezTo>
                  <a:moveTo>
                    <a:pt x="928" y="41"/>
                  </a:moveTo>
                  <a:cubicBezTo>
                    <a:pt x="909" y="25"/>
                    <a:pt x="871" y="25"/>
                    <a:pt x="844" y="22"/>
                  </a:cubicBezTo>
                  <a:cubicBezTo>
                    <a:pt x="872" y="28"/>
                    <a:pt x="901" y="33"/>
                    <a:pt x="928" y="41"/>
                  </a:cubicBezTo>
                  <a:moveTo>
                    <a:pt x="901" y="21"/>
                  </a:moveTo>
                  <a:cubicBezTo>
                    <a:pt x="900" y="21"/>
                    <a:pt x="899" y="21"/>
                    <a:pt x="899" y="22"/>
                  </a:cubicBezTo>
                  <a:cubicBezTo>
                    <a:pt x="900" y="21"/>
                    <a:pt x="901" y="22"/>
                    <a:pt x="901" y="21"/>
                  </a:cubicBezTo>
                  <a:close/>
                  <a:moveTo>
                    <a:pt x="847" y="28"/>
                  </a:moveTo>
                  <a:cubicBezTo>
                    <a:pt x="848" y="30"/>
                    <a:pt x="849" y="28"/>
                    <a:pt x="847" y="28"/>
                  </a:cubicBezTo>
                  <a:moveTo>
                    <a:pt x="847" y="28"/>
                  </a:moveTo>
                  <a:cubicBezTo>
                    <a:pt x="842" y="22"/>
                    <a:pt x="827" y="22"/>
                    <a:pt x="818" y="23"/>
                  </a:cubicBezTo>
                  <a:cubicBezTo>
                    <a:pt x="829" y="23"/>
                    <a:pt x="837" y="27"/>
                    <a:pt x="847" y="28"/>
                  </a:cubicBezTo>
                  <a:moveTo>
                    <a:pt x="909" y="22"/>
                  </a:moveTo>
                  <a:cubicBezTo>
                    <a:pt x="904" y="21"/>
                    <a:pt x="908" y="24"/>
                    <a:pt x="909" y="22"/>
                  </a:cubicBezTo>
                  <a:close/>
                  <a:moveTo>
                    <a:pt x="916" y="23"/>
                  </a:moveTo>
                  <a:cubicBezTo>
                    <a:pt x="914" y="23"/>
                    <a:pt x="913" y="22"/>
                    <a:pt x="913" y="23"/>
                  </a:cubicBezTo>
                  <a:cubicBezTo>
                    <a:pt x="914" y="23"/>
                    <a:pt x="915" y="24"/>
                    <a:pt x="916" y="23"/>
                  </a:cubicBezTo>
                  <a:close/>
                  <a:moveTo>
                    <a:pt x="922" y="24"/>
                  </a:moveTo>
                  <a:cubicBezTo>
                    <a:pt x="922" y="25"/>
                    <a:pt x="922" y="25"/>
                    <a:pt x="922" y="25"/>
                  </a:cubicBezTo>
                  <a:cubicBezTo>
                    <a:pt x="927" y="25"/>
                    <a:pt x="928" y="27"/>
                    <a:pt x="932" y="26"/>
                  </a:cubicBezTo>
                  <a:moveTo>
                    <a:pt x="932" y="26"/>
                  </a:moveTo>
                  <a:cubicBezTo>
                    <a:pt x="934" y="29"/>
                    <a:pt x="938" y="25"/>
                    <a:pt x="932" y="26"/>
                  </a:cubicBezTo>
                  <a:moveTo>
                    <a:pt x="932" y="26"/>
                  </a:moveTo>
                  <a:cubicBezTo>
                    <a:pt x="932" y="26"/>
                    <a:pt x="932" y="26"/>
                    <a:pt x="932" y="25"/>
                  </a:cubicBezTo>
                  <a:cubicBezTo>
                    <a:pt x="928" y="26"/>
                    <a:pt x="927" y="24"/>
                    <a:pt x="922" y="24"/>
                  </a:cubicBezTo>
                  <a:moveTo>
                    <a:pt x="922" y="24"/>
                  </a:moveTo>
                  <a:cubicBezTo>
                    <a:pt x="919" y="22"/>
                    <a:pt x="915" y="26"/>
                    <a:pt x="922" y="24"/>
                  </a:cubicBezTo>
                  <a:moveTo>
                    <a:pt x="907" y="25"/>
                  </a:moveTo>
                  <a:cubicBezTo>
                    <a:pt x="907" y="26"/>
                    <a:pt x="907" y="26"/>
                    <a:pt x="907" y="26"/>
                  </a:cubicBezTo>
                  <a:cubicBezTo>
                    <a:pt x="934" y="34"/>
                    <a:pt x="965" y="42"/>
                    <a:pt x="990" y="47"/>
                  </a:cubicBezTo>
                  <a:cubicBezTo>
                    <a:pt x="967" y="36"/>
                    <a:pt x="938" y="29"/>
                    <a:pt x="907" y="25"/>
                  </a:cubicBezTo>
                  <a:moveTo>
                    <a:pt x="907" y="25"/>
                  </a:moveTo>
                  <a:cubicBezTo>
                    <a:pt x="907" y="23"/>
                    <a:pt x="903" y="26"/>
                    <a:pt x="907" y="25"/>
                  </a:cubicBezTo>
                  <a:moveTo>
                    <a:pt x="602" y="50"/>
                  </a:moveTo>
                  <a:cubicBezTo>
                    <a:pt x="598" y="55"/>
                    <a:pt x="592" y="59"/>
                    <a:pt x="587" y="64"/>
                  </a:cubicBezTo>
                  <a:cubicBezTo>
                    <a:pt x="583" y="68"/>
                    <a:pt x="576" y="75"/>
                    <a:pt x="577" y="78"/>
                  </a:cubicBezTo>
                  <a:cubicBezTo>
                    <a:pt x="587" y="77"/>
                    <a:pt x="597" y="71"/>
                    <a:pt x="606" y="66"/>
                  </a:cubicBezTo>
                  <a:cubicBezTo>
                    <a:pt x="631" y="53"/>
                    <a:pt x="656" y="41"/>
                    <a:pt x="683" y="32"/>
                  </a:cubicBezTo>
                  <a:cubicBezTo>
                    <a:pt x="687" y="31"/>
                    <a:pt x="696" y="31"/>
                    <a:pt x="695" y="25"/>
                  </a:cubicBezTo>
                  <a:cubicBezTo>
                    <a:pt x="662" y="32"/>
                    <a:pt x="632" y="41"/>
                    <a:pt x="602" y="50"/>
                  </a:cubicBezTo>
                  <a:close/>
                  <a:moveTo>
                    <a:pt x="530" y="58"/>
                  </a:moveTo>
                  <a:cubicBezTo>
                    <a:pt x="526" y="57"/>
                    <a:pt x="529" y="61"/>
                    <a:pt x="530" y="58"/>
                  </a:cubicBezTo>
                  <a:moveTo>
                    <a:pt x="530" y="58"/>
                  </a:moveTo>
                  <a:cubicBezTo>
                    <a:pt x="546" y="53"/>
                    <a:pt x="563" y="47"/>
                    <a:pt x="581" y="42"/>
                  </a:cubicBezTo>
                  <a:cubicBezTo>
                    <a:pt x="598" y="37"/>
                    <a:pt x="617" y="35"/>
                    <a:pt x="631" y="26"/>
                  </a:cubicBezTo>
                  <a:cubicBezTo>
                    <a:pt x="593" y="33"/>
                    <a:pt x="554" y="38"/>
                    <a:pt x="530" y="58"/>
                  </a:cubicBezTo>
                  <a:moveTo>
                    <a:pt x="969" y="73"/>
                  </a:moveTo>
                  <a:cubicBezTo>
                    <a:pt x="947" y="41"/>
                    <a:pt x="895" y="34"/>
                    <a:pt x="850" y="27"/>
                  </a:cubicBezTo>
                  <a:cubicBezTo>
                    <a:pt x="890" y="42"/>
                    <a:pt x="933" y="54"/>
                    <a:pt x="969" y="73"/>
                  </a:cubicBezTo>
                  <a:close/>
                  <a:moveTo>
                    <a:pt x="939" y="27"/>
                  </a:moveTo>
                  <a:cubicBezTo>
                    <a:pt x="938" y="28"/>
                    <a:pt x="937" y="27"/>
                    <a:pt x="937" y="28"/>
                  </a:cubicBezTo>
                  <a:cubicBezTo>
                    <a:pt x="937" y="28"/>
                    <a:pt x="939" y="28"/>
                    <a:pt x="939" y="27"/>
                  </a:cubicBezTo>
                  <a:close/>
                  <a:moveTo>
                    <a:pt x="574" y="32"/>
                  </a:moveTo>
                  <a:cubicBezTo>
                    <a:pt x="574" y="33"/>
                    <a:pt x="573" y="32"/>
                    <a:pt x="574" y="32"/>
                  </a:cubicBezTo>
                  <a:close/>
                  <a:moveTo>
                    <a:pt x="781" y="81"/>
                  </a:moveTo>
                  <a:cubicBezTo>
                    <a:pt x="790" y="80"/>
                    <a:pt x="801" y="82"/>
                    <a:pt x="808" y="80"/>
                  </a:cubicBezTo>
                  <a:cubicBezTo>
                    <a:pt x="798" y="63"/>
                    <a:pt x="789" y="45"/>
                    <a:pt x="776" y="31"/>
                  </a:cubicBezTo>
                  <a:cubicBezTo>
                    <a:pt x="778" y="48"/>
                    <a:pt x="779" y="65"/>
                    <a:pt x="781" y="81"/>
                  </a:cubicBezTo>
                  <a:close/>
                  <a:moveTo>
                    <a:pt x="526" y="47"/>
                  </a:moveTo>
                  <a:cubicBezTo>
                    <a:pt x="524" y="48"/>
                    <a:pt x="526" y="49"/>
                    <a:pt x="526" y="47"/>
                  </a:cubicBezTo>
                  <a:moveTo>
                    <a:pt x="526" y="47"/>
                  </a:moveTo>
                  <a:cubicBezTo>
                    <a:pt x="543" y="43"/>
                    <a:pt x="560" y="40"/>
                    <a:pt x="573" y="32"/>
                  </a:cubicBezTo>
                  <a:cubicBezTo>
                    <a:pt x="557" y="37"/>
                    <a:pt x="537" y="38"/>
                    <a:pt x="526" y="47"/>
                  </a:cubicBezTo>
                  <a:moveTo>
                    <a:pt x="963" y="32"/>
                  </a:moveTo>
                  <a:cubicBezTo>
                    <a:pt x="962" y="32"/>
                    <a:pt x="961" y="32"/>
                    <a:pt x="961" y="33"/>
                  </a:cubicBezTo>
                  <a:cubicBezTo>
                    <a:pt x="961" y="33"/>
                    <a:pt x="963" y="33"/>
                    <a:pt x="963" y="32"/>
                  </a:cubicBezTo>
                  <a:close/>
                  <a:moveTo>
                    <a:pt x="585" y="80"/>
                  </a:moveTo>
                  <a:cubicBezTo>
                    <a:pt x="601" y="82"/>
                    <a:pt x="616" y="87"/>
                    <a:pt x="632" y="84"/>
                  </a:cubicBezTo>
                  <a:cubicBezTo>
                    <a:pt x="648" y="70"/>
                    <a:pt x="665" y="58"/>
                    <a:pt x="683" y="47"/>
                  </a:cubicBezTo>
                  <a:cubicBezTo>
                    <a:pt x="683" y="42"/>
                    <a:pt x="693" y="36"/>
                    <a:pt x="689" y="33"/>
                  </a:cubicBezTo>
                  <a:cubicBezTo>
                    <a:pt x="652" y="46"/>
                    <a:pt x="617" y="61"/>
                    <a:pt x="585" y="80"/>
                  </a:cubicBezTo>
                  <a:close/>
                  <a:moveTo>
                    <a:pt x="966" y="34"/>
                  </a:moveTo>
                  <a:cubicBezTo>
                    <a:pt x="968" y="37"/>
                    <a:pt x="972" y="33"/>
                    <a:pt x="966" y="34"/>
                  </a:cubicBezTo>
                  <a:moveTo>
                    <a:pt x="966" y="34"/>
                  </a:moveTo>
                  <a:cubicBezTo>
                    <a:pt x="965" y="31"/>
                    <a:pt x="961" y="35"/>
                    <a:pt x="966" y="34"/>
                  </a:cubicBezTo>
                  <a:moveTo>
                    <a:pt x="575" y="35"/>
                  </a:moveTo>
                  <a:cubicBezTo>
                    <a:pt x="574" y="35"/>
                    <a:pt x="575" y="36"/>
                    <a:pt x="575" y="35"/>
                  </a:cubicBezTo>
                  <a:close/>
                  <a:moveTo>
                    <a:pt x="859" y="35"/>
                  </a:moveTo>
                  <a:cubicBezTo>
                    <a:pt x="861" y="40"/>
                    <a:pt x="866" y="43"/>
                    <a:pt x="869" y="48"/>
                  </a:cubicBezTo>
                  <a:cubicBezTo>
                    <a:pt x="878" y="53"/>
                    <a:pt x="889" y="57"/>
                    <a:pt x="900" y="64"/>
                  </a:cubicBezTo>
                  <a:cubicBezTo>
                    <a:pt x="909" y="69"/>
                    <a:pt x="921" y="80"/>
                    <a:pt x="930" y="81"/>
                  </a:cubicBezTo>
                  <a:cubicBezTo>
                    <a:pt x="940" y="82"/>
                    <a:pt x="953" y="76"/>
                    <a:pt x="965" y="73"/>
                  </a:cubicBezTo>
                  <a:cubicBezTo>
                    <a:pt x="931" y="59"/>
                    <a:pt x="898" y="44"/>
                    <a:pt x="859" y="35"/>
                  </a:cubicBezTo>
                  <a:moveTo>
                    <a:pt x="859" y="35"/>
                  </a:moveTo>
                  <a:cubicBezTo>
                    <a:pt x="858" y="34"/>
                    <a:pt x="858" y="35"/>
                    <a:pt x="859" y="35"/>
                  </a:cubicBezTo>
                  <a:moveTo>
                    <a:pt x="993" y="63"/>
                  </a:moveTo>
                  <a:cubicBezTo>
                    <a:pt x="997" y="61"/>
                    <a:pt x="1000" y="59"/>
                    <a:pt x="1001" y="55"/>
                  </a:cubicBezTo>
                  <a:cubicBezTo>
                    <a:pt x="977" y="47"/>
                    <a:pt x="949" y="38"/>
                    <a:pt x="924" y="35"/>
                  </a:cubicBezTo>
                  <a:cubicBezTo>
                    <a:pt x="943" y="48"/>
                    <a:pt x="970" y="54"/>
                    <a:pt x="993" y="63"/>
                  </a:cubicBezTo>
                  <a:close/>
                  <a:moveTo>
                    <a:pt x="973" y="35"/>
                  </a:moveTo>
                  <a:cubicBezTo>
                    <a:pt x="972" y="35"/>
                    <a:pt x="970" y="35"/>
                    <a:pt x="970" y="36"/>
                  </a:cubicBezTo>
                  <a:cubicBezTo>
                    <a:pt x="971" y="36"/>
                    <a:pt x="973" y="36"/>
                    <a:pt x="973" y="35"/>
                  </a:cubicBezTo>
                  <a:close/>
                  <a:moveTo>
                    <a:pt x="530" y="61"/>
                  </a:moveTo>
                  <a:cubicBezTo>
                    <a:pt x="542" y="76"/>
                    <a:pt x="556" y="66"/>
                    <a:pt x="573" y="59"/>
                  </a:cubicBezTo>
                  <a:cubicBezTo>
                    <a:pt x="588" y="53"/>
                    <a:pt x="599" y="49"/>
                    <a:pt x="608" y="42"/>
                  </a:cubicBezTo>
                  <a:cubicBezTo>
                    <a:pt x="611" y="39"/>
                    <a:pt x="617" y="37"/>
                    <a:pt x="614" y="36"/>
                  </a:cubicBezTo>
                  <a:cubicBezTo>
                    <a:pt x="585" y="43"/>
                    <a:pt x="557" y="52"/>
                    <a:pt x="530" y="61"/>
                  </a:cubicBezTo>
                  <a:close/>
                  <a:moveTo>
                    <a:pt x="976" y="36"/>
                  </a:moveTo>
                  <a:cubicBezTo>
                    <a:pt x="975" y="36"/>
                    <a:pt x="974" y="36"/>
                    <a:pt x="974" y="37"/>
                  </a:cubicBezTo>
                  <a:cubicBezTo>
                    <a:pt x="975" y="37"/>
                    <a:pt x="976" y="37"/>
                    <a:pt x="976" y="36"/>
                  </a:cubicBezTo>
                  <a:close/>
                  <a:moveTo>
                    <a:pt x="978" y="38"/>
                  </a:moveTo>
                  <a:cubicBezTo>
                    <a:pt x="978" y="37"/>
                    <a:pt x="979" y="39"/>
                    <a:pt x="978" y="38"/>
                  </a:cubicBezTo>
                  <a:close/>
                  <a:moveTo>
                    <a:pt x="982" y="39"/>
                  </a:moveTo>
                  <a:cubicBezTo>
                    <a:pt x="981" y="38"/>
                    <a:pt x="982" y="39"/>
                    <a:pt x="982" y="39"/>
                  </a:cubicBezTo>
                  <a:close/>
                  <a:moveTo>
                    <a:pt x="931" y="43"/>
                  </a:moveTo>
                  <a:cubicBezTo>
                    <a:pt x="931" y="42"/>
                    <a:pt x="932" y="43"/>
                    <a:pt x="931" y="43"/>
                  </a:cubicBezTo>
                  <a:close/>
                  <a:moveTo>
                    <a:pt x="985" y="43"/>
                  </a:moveTo>
                  <a:cubicBezTo>
                    <a:pt x="984" y="42"/>
                    <a:pt x="985" y="43"/>
                    <a:pt x="985" y="43"/>
                  </a:cubicBezTo>
                  <a:close/>
                  <a:moveTo>
                    <a:pt x="1000" y="48"/>
                  </a:moveTo>
                  <a:cubicBezTo>
                    <a:pt x="997" y="46"/>
                    <a:pt x="991" y="42"/>
                    <a:pt x="987" y="44"/>
                  </a:cubicBezTo>
                  <a:cubicBezTo>
                    <a:pt x="992" y="44"/>
                    <a:pt x="996" y="50"/>
                    <a:pt x="1000" y="48"/>
                  </a:cubicBezTo>
                  <a:close/>
                  <a:moveTo>
                    <a:pt x="489" y="60"/>
                  </a:moveTo>
                  <a:cubicBezTo>
                    <a:pt x="488" y="60"/>
                    <a:pt x="487" y="60"/>
                    <a:pt x="486" y="61"/>
                  </a:cubicBezTo>
                  <a:moveTo>
                    <a:pt x="486" y="61"/>
                  </a:moveTo>
                  <a:cubicBezTo>
                    <a:pt x="485" y="61"/>
                    <a:pt x="485" y="61"/>
                    <a:pt x="485" y="62"/>
                  </a:cubicBezTo>
                  <a:moveTo>
                    <a:pt x="485" y="62"/>
                  </a:moveTo>
                  <a:cubicBezTo>
                    <a:pt x="481" y="61"/>
                    <a:pt x="484" y="65"/>
                    <a:pt x="485" y="62"/>
                  </a:cubicBezTo>
                  <a:moveTo>
                    <a:pt x="485" y="62"/>
                  </a:moveTo>
                  <a:cubicBezTo>
                    <a:pt x="486" y="62"/>
                    <a:pt x="486" y="62"/>
                    <a:pt x="486" y="61"/>
                  </a:cubicBezTo>
                  <a:moveTo>
                    <a:pt x="486" y="61"/>
                  </a:moveTo>
                  <a:cubicBezTo>
                    <a:pt x="488" y="61"/>
                    <a:pt x="489" y="61"/>
                    <a:pt x="489" y="60"/>
                  </a:cubicBezTo>
                  <a:moveTo>
                    <a:pt x="489" y="60"/>
                  </a:moveTo>
                  <a:cubicBezTo>
                    <a:pt x="500" y="55"/>
                    <a:pt x="516" y="55"/>
                    <a:pt x="523" y="46"/>
                  </a:cubicBezTo>
                  <a:cubicBezTo>
                    <a:pt x="511" y="50"/>
                    <a:pt x="500" y="54"/>
                    <a:pt x="489" y="60"/>
                  </a:cubicBezTo>
                  <a:moveTo>
                    <a:pt x="542" y="47"/>
                  </a:moveTo>
                  <a:cubicBezTo>
                    <a:pt x="535" y="47"/>
                    <a:pt x="530" y="50"/>
                    <a:pt x="523" y="51"/>
                  </a:cubicBezTo>
                  <a:cubicBezTo>
                    <a:pt x="523" y="54"/>
                    <a:pt x="523" y="56"/>
                    <a:pt x="524" y="57"/>
                  </a:cubicBezTo>
                  <a:cubicBezTo>
                    <a:pt x="531" y="55"/>
                    <a:pt x="537" y="50"/>
                    <a:pt x="542" y="47"/>
                  </a:cubicBezTo>
                  <a:moveTo>
                    <a:pt x="542" y="47"/>
                  </a:moveTo>
                  <a:cubicBezTo>
                    <a:pt x="546" y="47"/>
                    <a:pt x="542" y="44"/>
                    <a:pt x="542" y="47"/>
                  </a:cubicBezTo>
                  <a:moveTo>
                    <a:pt x="1113" y="98"/>
                  </a:moveTo>
                  <a:cubicBezTo>
                    <a:pt x="1113" y="99"/>
                    <a:pt x="1115" y="99"/>
                    <a:pt x="1115" y="99"/>
                  </a:cubicBezTo>
                  <a:moveTo>
                    <a:pt x="1115" y="99"/>
                  </a:moveTo>
                  <a:cubicBezTo>
                    <a:pt x="1116" y="101"/>
                    <a:pt x="1116" y="99"/>
                    <a:pt x="1115" y="99"/>
                  </a:cubicBezTo>
                  <a:moveTo>
                    <a:pt x="1115" y="99"/>
                  </a:moveTo>
                  <a:cubicBezTo>
                    <a:pt x="1115" y="98"/>
                    <a:pt x="1114" y="99"/>
                    <a:pt x="1113" y="98"/>
                  </a:cubicBezTo>
                  <a:moveTo>
                    <a:pt x="1113" y="98"/>
                  </a:moveTo>
                  <a:cubicBezTo>
                    <a:pt x="1081" y="77"/>
                    <a:pt x="1043" y="57"/>
                    <a:pt x="1002" y="48"/>
                  </a:cubicBezTo>
                  <a:cubicBezTo>
                    <a:pt x="1008" y="57"/>
                    <a:pt x="1020" y="58"/>
                    <a:pt x="1029" y="62"/>
                  </a:cubicBezTo>
                  <a:cubicBezTo>
                    <a:pt x="1057" y="72"/>
                    <a:pt x="1086" y="86"/>
                    <a:pt x="1113" y="98"/>
                  </a:cubicBezTo>
                  <a:moveTo>
                    <a:pt x="991" y="49"/>
                  </a:moveTo>
                  <a:cubicBezTo>
                    <a:pt x="991" y="49"/>
                    <a:pt x="992" y="50"/>
                    <a:pt x="991" y="49"/>
                  </a:cubicBezTo>
                  <a:close/>
                  <a:moveTo>
                    <a:pt x="948" y="50"/>
                  </a:moveTo>
                  <a:cubicBezTo>
                    <a:pt x="957" y="57"/>
                    <a:pt x="965" y="65"/>
                    <a:pt x="974" y="71"/>
                  </a:cubicBezTo>
                  <a:cubicBezTo>
                    <a:pt x="979" y="69"/>
                    <a:pt x="987" y="69"/>
                    <a:pt x="990" y="64"/>
                  </a:cubicBezTo>
                  <a:cubicBezTo>
                    <a:pt x="975" y="60"/>
                    <a:pt x="963" y="54"/>
                    <a:pt x="948" y="50"/>
                  </a:cubicBezTo>
                  <a:moveTo>
                    <a:pt x="948" y="50"/>
                  </a:moveTo>
                  <a:cubicBezTo>
                    <a:pt x="948" y="49"/>
                    <a:pt x="947" y="50"/>
                    <a:pt x="948" y="50"/>
                  </a:cubicBezTo>
                  <a:moveTo>
                    <a:pt x="399" y="114"/>
                  </a:moveTo>
                  <a:cubicBezTo>
                    <a:pt x="405" y="112"/>
                    <a:pt x="411" y="111"/>
                    <a:pt x="416" y="110"/>
                  </a:cubicBezTo>
                  <a:cubicBezTo>
                    <a:pt x="433" y="101"/>
                    <a:pt x="450" y="91"/>
                    <a:pt x="468" y="83"/>
                  </a:cubicBezTo>
                  <a:cubicBezTo>
                    <a:pt x="486" y="75"/>
                    <a:pt x="506" y="70"/>
                    <a:pt x="522" y="58"/>
                  </a:cubicBezTo>
                  <a:cubicBezTo>
                    <a:pt x="520" y="58"/>
                    <a:pt x="520" y="56"/>
                    <a:pt x="520" y="53"/>
                  </a:cubicBezTo>
                  <a:cubicBezTo>
                    <a:pt x="473" y="66"/>
                    <a:pt x="432" y="86"/>
                    <a:pt x="399" y="114"/>
                  </a:cubicBezTo>
                  <a:close/>
                  <a:moveTo>
                    <a:pt x="593" y="54"/>
                  </a:moveTo>
                  <a:cubicBezTo>
                    <a:pt x="578" y="59"/>
                    <a:pt x="564" y="65"/>
                    <a:pt x="550" y="71"/>
                  </a:cubicBezTo>
                  <a:cubicBezTo>
                    <a:pt x="556" y="74"/>
                    <a:pt x="564" y="75"/>
                    <a:pt x="570" y="77"/>
                  </a:cubicBezTo>
                  <a:cubicBezTo>
                    <a:pt x="579" y="71"/>
                    <a:pt x="585" y="62"/>
                    <a:pt x="593" y="54"/>
                  </a:cubicBezTo>
                  <a:moveTo>
                    <a:pt x="593" y="54"/>
                  </a:moveTo>
                  <a:cubicBezTo>
                    <a:pt x="594" y="54"/>
                    <a:pt x="593" y="53"/>
                    <a:pt x="593" y="54"/>
                  </a:cubicBezTo>
                  <a:moveTo>
                    <a:pt x="637" y="84"/>
                  </a:moveTo>
                  <a:cubicBezTo>
                    <a:pt x="647" y="83"/>
                    <a:pt x="659" y="84"/>
                    <a:pt x="668" y="82"/>
                  </a:cubicBezTo>
                  <a:cubicBezTo>
                    <a:pt x="669" y="72"/>
                    <a:pt x="679" y="60"/>
                    <a:pt x="678" y="53"/>
                  </a:cubicBezTo>
                  <a:cubicBezTo>
                    <a:pt x="664" y="64"/>
                    <a:pt x="649" y="72"/>
                    <a:pt x="637" y="84"/>
                  </a:cubicBezTo>
                  <a:close/>
                  <a:moveTo>
                    <a:pt x="890" y="84"/>
                  </a:moveTo>
                  <a:cubicBezTo>
                    <a:pt x="901" y="85"/>
                    <a:pt x="916" y="86"/>
                    <a:pt x="924" y="81"/>
                  </a:cubicBezTo>
                  <a:cubicBezTo>
                    <a:pt x="907" y="73"/>
                    <a:pt x="890" y="59"/>
                    <a:pt x="872" y="54"/>
                  </a:cubicBezTo>
                  <a:cubicBezTo>
                    <a:pt x="879" y="63"/>
                    <a:pt x="885" y="73"/>
                    <a:pt x="890" y="84"/>
                  </a:cubicBezTo>
                  <a:close/>
                  <a:moveTo>
                    <a:pt x="1063" y="94"/>
                  </a:moveTo>
                  <a:cubicBezTo>
                    <a:pt x="1063" y="94"/>
                    <a:pt x="1063" y="94"/>
                    <a:pt x="1063" y="95"/>
                  </a:cubicBezTo>
                  <a:cubicBezTo>
                    <a:pt x="1064" y="95"/>
                    <a:pt x="1065" y="96"/>
                    <a:pt x="1066" y="95"/>
                  </a:cubicBezTo>
                  <a:moveTo>
                    <a:pt x="1066" y="95"/>
                  </a:moveTo>
                  <a:cubicBezTo>
                    <a:pt x="1067" y="97"/>
                    <a:pt x="1067" y="95"/>
                    <a:pt x="1066" y="95"/>
                  </a:cubicBezTo>
                  <a:moveTo>
                    <a:pt x="1066" y="95"/>
                  </a:moveTo>
                  <a:cubicBezTo>
                    <a:pt x="1066" y="94"/>
                    <a:pt x="1065" y="94"/>
                    <a:pt x="1063" y="94"/>
                  </a:cubicBezTo>
                  <a:moveTo>
                    <a:pt x="1063" y="94"/>
                  </a:moveTo>
                  <a:cubicBezTo>
                    <a:pt x="1046" y="79"/>
                    <a:pt x="1027" y="67"/>
                    <a:pt x="1006" y="56"/>
                  </a:cubicBezTo>
                  <a:cubicBezTo>
                    <a:pt x="1001" y="58"/>
                    <a:pt x="1000" y="63"/>
                    <a:pt x="996" y="65"/>
                  </a:cubicBezTo>
                  <a:cubicBezTo>
                    <a:pt x="1020" y="73"/>
                    <a:pt x="1041" y="84"/>
                    <a:pt x="1063" y="94"/>
                  </a:cubicBezTo>
                  <a:moveTo>
                    <a:pt x="482" y="60"/>
                  </a:moveTo>
                  <a:cubicBezTo>
                    <a:pt x="482" y="61"/>
                    <a:pt x="481" y="60"/>
                    <a:pt x="482" y="60"/>
                  </a:cubicBezTo>
                  <a:close/>
                  <a:moveTo>
                    <a:pt x="526" y="60"/>
                  </a:moveTo>
                  <a:cubicBezTo>
                    <a:pt x="526" y="61"/>
                    <a:pt x="525" y="60"/>
                    <a:pt x="526" y="60"/>
                  </a:cubicBezTo>
                  <a:close/>
                  <a:moveTo>
                    <a:pt x="479" y="61"/>
                  </a:moveTo>
                  <a:cubicBezTo>
                    <a:pt x="478" y="61"/>
                    <a:pt x="477" y="61"/>
                    <a:pt x="477" y="62"/>
                  </a:cubicBezTo>
                  <a:moveTo>
                    <a:pt x="477" y="62"/>
                  </a:moveTo>
                  <a:cubicBezTo>
                    <a:pt x="441" y="76"/>
                    <a:pt x="407" y="92"/>
                    <a:pt x="377" y="112"/>
                  </a:cubicBezTo>
                  <a:moveTo>
                    <a:pt x="377" y="112"/>
                  </a:moveTo>
                  <a:cubicBezTo>
                    <a:pt x="375" y="112"/>
                    <a:pt x="375" y="113"/>
                    <a:pt x="374" y="114"/>
                  </a:cubicBezTo>
                  <a:moveTo>
                    <a:pt x="374" y="114"/>
                  </a:moveTo>
                  <a:cubicBezTo>
                    <a:pt x="373" y="114"/>
                    <a:pt x="372" y="114"/>
                    <a:pt x="372" y="115"/>
                  </a:cubicBezTo>
                  <a:moveTo>
                    <a:pt x="372" y="115"/>
                  </a:moveTo>
                  <a:cubicBezTo>
                    <a:pt x="371" y="115"/>
                    <a:pt x="371" y="115"/>
                    <a:pt x="370" y="116"/>
                  </a:cubicBezTo>
                  <a:moveTo>
                    <a:pt x="370" y="116"/>
                  </a:moveTo>
                  <a:cubicBezTo>
                    <a:pt x="370" y="115"/>
                    <a:pt x="369" y="116"/>
                    <a:pt x="369" y="117"/>
                  </a:cubicBezTo>
                  <a:moveTo>
                    <a:pt x="369" y="117"/>
                  </a:moveTo>
                  <a:cubicBezTo>
                    <a:pt x="368" y="116"/>
                    <a:pt x="368" y="117"/>
                    <a:pt x="367" y="118"/>
                  </a:cubicBezTo>
                  <a:moveTo>
                    <a:pt x="367" y="118"/>
                  </a:moveTo>
                  <a:cubicBezTo>
                    <a:pt x="366" y="118"/>
                    <a:pt x="368" y="119"/>
                    <a:pt x="367" y="118"/>
                  </a:cubicBezTo>
                  <a:moveTo>
                    <a:pt x="367" y="118"/>
                  </a:moveTo>
                  <a:cubicBezTo>
                    <a:pt x="369" y="118"/>
                    <a:pt x="369" y="117"/>
                    <a:pt x="369" y="117"/>
                  </a:cubicBezTo>
                  <a:moveTo>
                    <a:pt x="369" y="117"/>
                  </a:moveTo>
                  <a:cubicBezTo>
                    <a:pt x="370" y="117"/>
                    <a:pt x="370" y="116"/>
                    <a:pt x="370" y="116"/>
                  </a:cubicBezTo>
                  <a:moveTo>
                    <a:pt x="370" y="116"/>
                  </a:moveTo>
                  <a:cubicBezTo>
                    <a:pt x="371" y="116"/>
                    <a:pt x="372" y="115"/>
                    <a:pt x="372" y="115"/>
                  </a:cubicBezTo>
                  <a:moveTo>
                    <a:pt x="372" y="115"/>
                  </a:moveTo>
                  <a:cubicBezTo>
                    <a:pt x="373" y="115"/>
                    <a:pt x="374" y="114"/>
                    <a:pt x="374" y="114"/>
                  </a:cubicBezTo>
                  <a:moveTo>
                    <a:pt x="374" y="114"/>
                  </a:moveTo>
                  <a:cubicBezTo>
                    <a:pt x="376" y="114"/>
                    <a:pt x="377" y="113"/>
                    <a:pt x="377" y="112"/>
                  </a:cubicBezTo>
                  <a:moveTo>
                    <a:pt x="377" y="112"/>
                  </a:moveTo>
                  <a:cubicBezTo>
                    <a:pt x="409" y="94"/>
                    <a:pt x="445" y="80"/>
                    <a:pt x="477" y="62"/>
                  </a:cubicBezTo>
                  <a:moveTo>
                    <a:pt x="477" y="62"/>
                  </a:moveTo>
                  <a:cubicBezTo>
                    <a:pt x="478" y="62"/>
                    <a:pt x="479" y="62"/>
                    <a:pt x="479" y="61"/>
                  </a:cubicBezTo>
                  <a:moveTo>
                    <a:pt x="479" y="61"/>
                  </a:moveTo>
                  <a:cubicBezTo>
                    <a:pt x="483" y="62"/>
                    <a:pt x="479" y="58"/>
                    <a:pt x="479" y="61"/>
                  </a:cubicBezTo>
                  <a:moveTo>
                    <a:pt x="481" y="64"/>
                  </a:moveTo>
                  <a:cubicBezTo>
                    <a:pt x="480" y="63"/>
                    <a:pt x="481" y="64"/>
                    <a:pt x="481" y="64"/>
                  </a:cubicBezTo>
                  <a:close/>
                  <a:moveTo>
                    <a:pt x="524" y="63"/>
                  </a:moveTo>
                  <a:cubicBezTo>
                    <a:pt x="510" y="69"/>
                    <a:pt x="495" y="80"/>
                    <a:pt x="484" y="90"/>
                  </a:cubicBezTo>
                  <a:cubicBezTo>
                    <a:pt x="480" y="92"/>
                    <a:pt x="475" y="96"/>
                    <a:pt x="476" y="99"/>
                  </a:cubicBezTo>
                  <a:cubicBezTo>
                    <a:pt x="504" y="96"/>
                    <a:pt x="519" y="80"/>
                    <a:pt x="542" y="71"/>
                  </a:cubicBezTo>
                  <a:cubicBezTo>
                    <a:pt x="535" y="69"/>
                    <a:pt x="530" y="65"/>
                    <a:pt x="524" y="63"/>
                  </a:cubicBezTo>
                  <a:close/>
                  <a:moveTo>
                    <a:pt x="479" y="65"/>
                  </a:moveTo>
                  <a:cubicBezTo>
                    <a:pt x="478" y="64"/>
                    <a:pt x="479" y="65"/>
                    <a:pt x="479" y="65"/>
                  </a:cubicBezTo>
                  <a:close/>
                  <a:moveTo>
                    <a:pt x="1028" y="65"/>
                  </a:moveTo>
                  <a:cubicBezTo>
                    <a:pt x="1048" y="78"/>
                    <a:pt x="1066" y="92"/>
                    <a:pt x="1086" y="106"/>
                  </a:cubicBezTo>
                  <a:cubicBezTo>
                    <a:pt x="1106" y="107"/>
                    <a:pt x="1124" y="115"/>
                    <a:pt x="1141" y="117"/>
                  </a:cubicBezTo>
                  <a:cubicBezTo>
                    <a:pt x="1105" y="97"/>
                    <a:pt x="1069" y="79"/>
                    <a:pt x="1028" y="65"/>
                  </a:cubicBezTo>
                  <a:moveTo>
                    <a:pt x="1028" y="65"/>
                  </a:moveTo>
                  <a:cubicBezTo>
                    <a:pt x="1028" y="62"/>
                    <a:pt x="1024" y="66"/>
                    <a:pt x="1028" y="65"/>
                  </a:cubicBezTo>
                  <a:moveTo>
                    <a:pt x="993" y="66"/>
                  </a:moveTo>
                  <a:cubicBezTo>
                    <a:pt x="989" y="70"/>
                    <a:pt x="981" y="71"/>
                    <a:pt x="975" y="74"/>
                  </a:cubicBezTo>
                  <a:cubicBezTo>
                    <a:pt x="984" y="83"/>
                    <a:pt x="999" y="87"/>
                    <a:pt x="1009" y="95"/>
                  </a:cubicBezTo>
                  <a:cubicBezTo>
                    <a:pt x="1032" y="95"/>
                    <a:pt x="1054" y="102"/>
                    <a:pt x="1074" y="102"/>
                  </a:cubicBezTo>
                  <a:cubicBezTo>
                    <a:pt x="1048" y="89"/>
                    <a:pt x="1021" y="77"/>
                    <a:pt x="993" y="66"/>
                  </a:cubicBezTo>
                  <a:close/>
                  <a:moveTo>
                    <a:pt x="504" y="71"/>
                  </a:moveTo>
                  <a:cubicBezTo>
                    <a:pt x="503" y="71"/>
                    <a:pt x="504" y="72"/>
                    <a:pt x="504" y="71"/>
                  </a:cubicBezTo>
                  <a:close/>
                  <a:moveTo>
                    <a:pt x="502" y="72"/>
                  </a:moveTo>
                  <a:cubicBezTo>
                    <a:pt x="476" y="83"/>
                    <a:pt x="450" y="93"/>
                    <a:pt x="428" y="107"/>
                  </a:cubicBezTo>
                  <a:moveTo>
                    <a:pt x="428" y="107"/>
                  </a:moveTo>
                  <a:cubicBezTo>
                    <a:pt x="424" y="106"/>
                    <a:pt x="428" y="110"/>
                    <a:pt x="428" y="107"/>
                  </a:cubicBezTo>
                  <a:moveTo>
                    <a:pt x="428" y="107"/>
                  </a:moveTo>
                  <a:cubicBezTo>
                    <a:pt x="442" y="105"/>
                    <a:pt x="455" y="103"/>
                    <a:pt x="468" y="100"/>
                  </a:cubicBezTo>
                  <a:cubicBezTo>
                    <a:pt x="479" y="91"/>
                    <a:pt x="490" y="82"/>
                    <a:pt x="502" y="72"/>
                  </a:cubicBezTo>
                  <a:moveTo>
                    <a:pt x="502" y="72"/>
                  </a:moveTo>
                  <a:cubicBezTo>
                    <a:pt x="503" y="72"/>
                    <a:pt x="502" y="71"/>
                    <a:pt x="502" y="72"/>
                  </a:cubicBezTo>
                  <a:moveTo>
                    <a:pt x="544" y="73"/>
                  </a:moveTo>
                  <a:cubicBezTo>
                    <a:pt x="530" y="79"/>
                    <a:pt x="513" y="89"/>
                    <a:pt x="501" y="95"/>
                  </a:cubicBezTo>
                  <a:cubicBezTo>
                    <a:pt x="522" y="94"/>
                    <a:pt x="540" y="90"/>
                    <a:pt x="561" y="90"/>
                  </a:cubicBezTo>
                  <a:cubicBezTo>
                    <a:pt x="565" y="87"/>
                    <a:pt x="567" y="83"/>
                    <a:pt x="570" y="79"/>
                  </a:cubicBezTo>
                  <a:cubicBezTo>
                    <a:pt x="561" y="81"/>
                    <a:pt x="551" y="71"/>
                    <a:pt x="544" y="73"/>
                  </a:cubicBezTo>
                  <a:close/>
                  <a:moveTo>
                    <a:pt x="933" y="85"/>
                  </a:moveTo>
                  <a:cubicBezTo>
                    <a:pt x="948" y="90"/>
                    <a:pt x="970" y="89"/>
                    <a:pt x="988" y="92"/>
                  </a:cubicBezTo>
                  <a:cubicBezTo>
                    <a:pt x="981" y="71"/>
                    <a:pt x="952" y="78"/>
                    <a:pt x="933" y="85"/>
                  </a:cubicBezTo>
                  <a:close/>
                  <a:moveTo>
                    <a:pt x="569" y="86"/>
                  </a:moveTo>
                  <a:cubicBezTo>
                    <a:pt x="568" y="86"/>
                    <a:pt x="569" y="87"/>
                    <a:pt x="569" y="86"/>
                  </a:cubicBezTo>
                  <a:moveTo>
                    <a:pt x="569" y="86"/>
                  </a:moveTo>
                  <a:cubicBezTo>
                    <a:pt x="572" y="85"/>
                    <a:pt x="575" y="84"/>
                    <a:pt x="577" y="81"/>
                  </a:cubicBezTo>
                  <a:cubicBezTo>
                    <a:pt x="574" y="81"/>
                    <a:pt x="575" y="79"/>
                    <a:pt x="572" y="80"/>
                  </a:cubicBezTo>
                  <a:cubicBezTo>
                    <a:pt x="572" y="84"/>
                    <a:pt x="569" y="82"/>
                    <a:pt x="569" y="86"/>
                  </a:cubicBezTo>
                  <a:moveTo>
                    <a:pt x="573" y="88"/>
                  </a:moveTo>
                  <a:cubicBezTo>
                    <a:pt x="569" y="87"/>
                    <a:pt x="573" y="91"/>
                    <a:pt x="573" y="88"/>
                  </a:cubicBezTo>
                  <a:moveTo>
                    <a:pt x="573" y="88"/>
                  </a:moveTo>
                  <a:cubicBezTo>
                    <a:pt x="583" y="87"/>
                    <a:pt x="594" y="88"/>
                    <a:pt x="602" y="85"/>
                  </a:cubicBezTo>
                  <a:cubicBezTo>
                    <a:pt x="590" y="84"/>
                    <a:pt x="579" y="79"/>
                    <a:pt x="573" y="88"/>
                  </a:cubicBezTo>
                  <a:moveTo>
                    <a:pt x="1092" y="83"/>
                  </a:moveTo>
                  <a:cubicBezTo>
                    <a:pt x="1092" y="83"/>
                    <a:pt x="1093" y="84"/>
                    <a:pt x="1092" y="83"/>
                  </a:cubicBezTo>
                  <a:close/>
                  <a:moveTo>
                    <a:pt x="695" y="84"/>
                  </a:moveTo>
                  <a:cubicBezTo>
                    <a:pt x="694" y="87"/>
                    <a:pt x="692" y="89"/>
                    <a:pt x="690" y="92"/>
                  </a:cubicBezTo>
                  <a:cubicBezTo>
                    <a:pt x="710" y="92"/>
                    <a:pt x="729" y="93"/>
                    <a:pt x="750" y="93"/>
                  </a:cubicBezTo>
                  <a:cubicBezTo>
                    <a:pt x="750" y="88"/>
                    <a:pt x="752" y="87"/>
                    <a:pt x="751" y="83"/>
                  </a:cubicBezTo>
                  <a:cubicBezTo>
                    <a:pt x="732" y="82"/>
                    <a:pt x="715" y="85"/>
                    <a:pt x="695" y="84"/>
                  </a:cubicBezTo>
                  <a:close/>
                  <a:moveTo>
                    <a:pt x="753" y="94"/>
                  </a:moveTo>
                  <a:cubicBezTo>
                    <a:pt x="763" y="94"/>
                    <a:pt x="770" y="92"/>
                    <a:pt x="779" y="93"/>
                  </a:cubicBezTo>
                  <a:cubicBezTo>
                    <a:pt x="780" y="89"/>
                    <a:pt x="778" y="87"/>
                    <a:pt x="778" y="83"/>
                  </a:cubicBezTo>
                  <a:cubicBezTo>
                    <a:pt x="768" y="84"/>
                    <a:pt x="749" y="77"/>
                    <a:pt x="753" y="94"/>
                  </a:cubicBezTo>
                  <a:close/>
                  <a:moveTo>
                    <a:pt x="781" y="93"/>
                  </a:moveTo>
                  <a:cubicBezTo>
                    <a:pt x="792" y="92"/>
                    <a:pt x="805" y="94"/>
                    <a:pt x="814" y="92"/>
                  </a:cubicBezTo>
                  <a:cubicBezTo>
                    <a:pt x="812" y="90"/>
                    <a:pt x="811" y="87"/>
                    <a:pt x="810" y="84"/>
                  </a:cubicBezTo>
                  <a:cubicBezTo>
                    <a:pt x="800" y="84"/>
                    <a:pt x="792" y="82"/>
                    <a:pt x="781" y="83"/>
                  </a:cubicBezTo>
                  <a:cubicBezTo>
                    <a:pt x="781" y="86"/>
                    <a:pt x="781" y="89"/>
                    <a:pt x="781" y="93"/>
                  </a:cubicBezTo>
                  <a:close/>
                  <a:moveTo>
                    <a:pt x="1094" y="84"/>
                  </a:moveTo>
                  <a:cubicBezTo>
                    <a:pt x="1095" y="85"/>
                    <a:pt x="1094" y="84"/>
                    <a:pt x="1094" y="84"/>
                  </a:cubicBezTo>
                  <a:close/>
                  <a:moveTo>
                    <a:pt x="670" y="85"/>
                  </a:moveTo>
                  <a:cubicBezTo>
                    <a:pt x="671" y="88"/>
                    <a:pt x="668" y="87"/>
                    <a:pt x="669" y="90"/>
                  </a:cubicBezTo>
                  <a:cubicBezTo>
                    <a:pt x="675" y="90"/>
                    <a:pt x="681" y="91"/>
                    <a:pt x="688" y="91"/>
                  </a:cubicBezTo>
                  <a:cubicBezTo>
                    <a:pt x="688" y="88"/>
                    <a:pt x="691" y="86"/>
                    <a:pt x="692" y="84"/>
                  </a:cubicBezTo>
                  <a:cubicBezTo>
                    <a:pt x="685" y="84"/>
                    <a:pt x="678" y="85"/>
                    <a:pt x="670" y="85"/>
                  </a:cubicBezTo>
                  <a:close/>
                  <a:moveTo>
                    <a:pt x="818" y="92"/>
                  </a:moveTo>
                  <a:cubicBezTo>
                    <a:pt x="837" y="91"/>
                    <a:pt x="856" y="90"/>
                    <a:pt x="873" y="88"/>
                  </a:cubicBezTo>
                  <a:cubicBezTo>
                    <a:pt x="858" y="83"/>
                    <a:pt x="832" y="84"/>
                    <a:pt x="814" y="85"/>
                  </a:cubicBezTo>
                  <a:cubicBezTo>
                    <a:pt x="816" y="86"/>
                    <a:pt x="816" y="90"/>
                    <a:pt x="818" y="92"/>
                  </a:cubicBezTo>
                  <a:close/>
                  <a:moveTo>
                    <a:pt x="1096" y="85"/>
                  </a:moveTo>
                  <a:cubicBezTo>
                    <a:pt x="1096" y="85"/>
                    <a:pt x="1097" y="86"/>
                    <a:pt x="1096" y="85"/>
                  </a:cubicBezTo>
                  <a:close/>
                  <a:moveTo>
                    <a:pt x="639" y="88"/>
                  </a:moveTo>
                  <a:cubicBezTo>
                    <a:pt x="648" y="88"/>
                    <a:pt x="656" y="89"/>
                    <a:pt x="665" y="90"/>
                  </a:cubicBezTo>
                  <a:cubicBezTo>
                    <a:pt x="664" y="87"/>
                    <a:pt x="666" y="87"/>
                    <a:pt x="666" y="85"/>
                  </a:cubicBezTo>
                  <a:cubicBezTo>
                    <a:pt x="658" y="87"/>
                    <a:pt x="645" y="84"/>
                    <a:pt x="639" y="88"/>
                  </a:cubicBezTo>
                  <a:close/>
                  <a:moveTo>
                    <a:pt x="931" y="86"/>
                  </a:moveTo>
                  <a:cubicBezTo>
                    <a:pt x="930" y="85"/>
                    <a:pt x="923" y="84"/>
                    <a:pt x="922" y="86"/>
                  </a:cubicBezTo>
                  <a:cubicBezTo>
                    <a:pt x="926" y="85"/>
                    <a:pt x="929" y="89"/>
                    <a:pt x="931" y="86"/>
                  </a:cubicBezTo>
                  <a:close/>
                  <a:moveTo>
                    <a:pt x="988" y="86"/>
                  </a:moveTo>
                  <a:cubicBezTo>
                    <a:pt x="988" y="86"/>
                    <a:pt x="988" y="87"/>
                    <a:pt x="988" y="87"/>
                  </a:cubicBezTo>
                  <a:cubicBezTo>
                    <a:pt x="990" y="88"/>
                    <a:pt x="991" y="90"/>
                    <a:pt x="992" y="93"/>
                  </a:cubicBezTo>
                  <a:cubicBezTo>
                    <a:pt x="995" y="93"/>
                    <a:pt x="998" y="93"/>
                    <a:pt x="1000" y="93"/>
                  </a:cubicBezTo>
                  <a:moveTo>
                    <a:pt x="1000" y="93"/>
                  </a:moveTo>
                  <a:cubicBezTo>
                    <a:pt x="1001" y="94"/>
                    <a:pt x="1001" y="93"/>
                    <a:pt x="1000" y="93"/>
                  </a:cubicBezTo>
                  <a:moveTo>
                    <a:pt x="1000" y="93"/>
                  </a:moveTo>
                  <a:cubicBezTo>
                    <a:pt x="996" y="90"/>
                    <a:pt x="993" y="87"/>
                    <a:pt x="988" y="86"/>
                  </a:cubicBezTo>
                  <a:moveTo>
                    <a:pt x="988" y="86"/>
                  </a:moveTo>
                  <a:cubicBezTo>
                    <a:pt x="987" y="84"/>
                    <a:pt x="986" y="86"/>
                    <a:pt x="988" y="86"/>
                  </a:cubicBezTo>
                  <a:moveTo>
                    <a:pt x="1173" y="127"/>
                  </a:moveTo>
                  <a:cubicBezTo>
                    <a:pt x="1173" y="128"/>
                    <a:pt x="1174" y="128"/>
                    <a:pt x="1175" y="128"/>
                  </a:cubicBezTo>
                  <a:moveTo>
                    <a:pt x="1175" y="128"/>
                  </a:moveTo>
                  <a:cubicBezTo>
                    <a:pt x="1175" y="130"/>
                    <a:pt x="1176" y="128"/>
                    <a:pt x="1175" y="128"/>
                  </a:cubicBezTo>
                  <a:moveTo>
                    <a:pt x="1175" y="128"/>
                  </a:moveTo>
                  <a:cubicBezTo>
                    <a:pt x="1175" y="127"/>
                    <a:pt x="1174" y="127"/>
                    <a:pt x="1173" y="127"/>
                  </a:cubicBezTo>
                  <a:moveTo>
                    <a:pt x="1173" y="127"/>
                  </a:moveTo>
                  <a:cubicBezTo>
                    <a:pt x="1150" y="112"/>
                    <a:pt x="1124" y="95"/>
                    <a:pt x="1098" y="86"/>
                  </a:cubicBezTo>
                  <a:cubicBezTo>
                    <a:pt x="1125" y="98"/>
                    <a:pt x="1141" y="120"/>
                    <a:pt x="1173" y="127"/>
                  </a:cubicBezTo>
                  <a:moveTo>
                    <a:pt x="885" y="86"/>
                  </a:moveTo>
                  <a:cubicBezTo>
                    <a:pt x="882" y="86"/>
                    <a:pt x="877" y="85"/>
                    <a:pt x="875" y="87"/>
                  </a:cubicBezTo>
                  <a:cubicBezTo>
                    <a:pt x="877" y="88"/>
                    <a:pt x="885" y="90"/>
                    <a:pt x="885" y="86"/>
                  </a:cubicBezTo>
                  <a:close/>
                  <a:moveTo>
                    <a:pt x="430" y="89"/>
                  </a:moveTo>
                  <a:cubicBezTo>
                    <a:pt x="429" y="88"/>
                    <a:pt x="430" y="89"/>
                    <a:pt x="430" y="89"/>
                  </a:cubicBezTo>
                  <a:close/>
                  <a:moveTo>
                    <a:pt x="564" y="92"/>
                  </a:moveTo>
                  <a:cubicBezTo>
                    <a:pt x="535" y="128"/>
                    <a:pt x="514" y="173"/>
                    <a:pt x="497" y="221"/>
                  </a:cubicBezTo>
                  <a:cubicBezTo>
                    <a:pt x="502" y="220"/>
                    <a:pt x="508" y="220"/>
                    <a:pt x="513" y="219"/>
                  </a:cubicBezTo>
                  <a:cubicBezTo>
                    <a:pt x="545" y="174"/>
                    <a:pt x="578" y="131"/>
                    <a:pt x="619" y="95"/>
                  </a:cubicBezTo>
                  <a:cubicBezTo>
                    <a:pt x="620" y="94"/>
                    <a:pt x="628" y="90"/>
                    <a:pt x="624" y="89"/>
                  </a:cubicBezTo>
                  <a:cubicBezTo>
                    <a:pt x="604" y="86"/>
                    <a:pt x="584" y="91"/>
                    <a:pt x="564" y="92"/>
                  </a:cubicBezTo>
                  <a:close/>
                  <a:moveTo>
                    <a:pt x="1055" y="192"/>
                  </a:moveTo>
                  <a:cubicBezTo>
                    <a:pt x="1019" y="154"/>
                    <a:pt x="980" y="120"/>
                    <a:pt x="937" y="90"/>
                  </a:cubicBezTo>
                  <a:cubicBezTo>
                    <a:pt x="922" y="89"/>
                    <a:pt x="906" y="86"/>
                    <a:pt x="893" y="90"/>
                  </a:cubicBezTo>
                  <a:cubicBezTo>
                    <a:pt x="901" y="111"/>
                    <a:pt x="911" y="126"/>
                    <a:pt x="923" y="142"/>
                  </a:cubicBezTo>
                  <a:cubicBezTo>
                    <a:pt x="942" y="166"/>
                    <a:pt x="959" y="189"/>
                    <a:pt x="973" y="216"/>
                  </a:cubicBezTo>
                  <a:cubicBezTo>
                    <a:pt x="1006" y="219"/>
                    <a:pt x="1038" y="222"/>
                    <a:pt x="1069" y="226"/>
                  </a:cubicBezTo>
                  <a:cubicBezTo>
                    <a:pt x="1065" y="214"/>
                    <a:pt x="1059" y="204"/>
                    <a:pt x="1055" y="192"/>
                  </a:cubicBezTo>
                  <a:close/>
                  <a:moveTo>
                    <a:pt x="366" y="122"/>
                  </a:moveTo>
                  <a:cubicBezTo>
                    <a:pt x="394" y="118"/>
                    <a:pt x="410" y="101"/>
                    <a:pt x="429" y="89"/>
                  </a:cubicBezTo>
                  <a:cubicBezTo>
                    <a:pt x="407" y="99"/>
                    <a:pt x="386" y="110"/>
                    <a:pt x="366" y="122"/>
                  </a:cubicBezTo>
                  <a:close/>
                  <a:moveTo>
                    <a:pt x="631" y="90"/>
                  </a:moveTo>
                  <a:cubicBezTo>
                    <a:pt x="632" y="88"/>
                    <a:pt x="629" y="90"/>
                    <a:pt x="629" y="91"/>
                  </a:cubicBezTo>
                  <a:cubicBezTo>
                    <a:pt x="589" y="125"/>
                    <a:pt x="552" y="168"/>
                    <a:pt x="523" y="212"/>
                  </a:cubicBezTo>
                  <a:cubicBezTo>
                    <a:pt x="522" y="214"/>
                    <a:pt x="517" y="216"/>
                    <a:pt x="519" y="219"/>
                  </a:cubicBezTo>
                  <a:cubicBezTo>
                    <a:pt x="554" y="215"/>
                    <a:pt x="591" y="214"/>
                    <a:pt x="629" y="212"/>
                  </a:cubicBezTo>
                  <a:cubicBezTo>
                    <a:pt x="645" y="177"/>
                    <a:pt x="650" y="130"/>
                    <a:pt x="663" y="93"/>
                  </a:cubicBezTo>
                  <a:cubicBezTo>
                    <a:pt x="653" y="91"/>
                    <a:pt x="643" y="90"/>
                    <a:pt x="631" y="90"/>
                  </a:cubicBezTo>
                  <a:close/>
                  <a:moveTo>
                    <a:pt x="899" y="111"/>
                  </a:moveTo>
                  <a:cubicBezTo>
                    <a:pt x="900" y="112"/>
                    <a:pt x="900" y="111"/>
                    <a:pt x="899" y="111"/>
                  </a:cubicBezTo>
                  <a:moveTo>
                    <a:pt x="899" y="111"/>
                  </a:moveTo>
                  <a:cubicBezTo>
                    <a:pt x="897" y="103"/>
                    <a:pt x="893" y="97"/>
                    <a:pt x="891" y="90"/>
                  </a:cubicBezTo>
                  <a:cubicBezTo>
                    <a:pt x="886" y="90"/>
                    <a:pt x="882" y="89"/>
                    <a:pt x="880" y="92"/>
                  </a:cubicBezTo>
                  <a:cubicBezTo>
                    <a:pt x="887" y="97"/>
                    <a:pt x="892" y="105"/>
                    <a:pt x="899" y="111"/>
                  </a:cubicBezTo>
                  <a:moveTo>
                    <a:pt x="943" y="91"/>
                  </a:moveTo>
                  <a:cubicBezTo>
                    <a:pt x="979" y="114"/>
                    <a:pt x="1013" y="148"/>
                    <a:pt x="1044" y="177"/>
                  </a:cubicBezTo>
                  <a:cubicBezTo>
                    <a:pt x="1045" y="178"/>
                    <a:pt x="1047" y="183"/>
                    <a:pt x="1049" y="180"/>
                  </a:cubicBezTo>
                  <a:cubicBezTo>
                    <a:pt x="1032" y="150"/>
                    <a:pt x="1014" y="120"/>
                    <a:pt x="991" y="95"/>
                  </a:cubicBezTo>
                  <a:cubicBezTo>
                    <a:pt x="975" y="94"/>
                    <a:pt x="961" y="91"/>
                    <a:pt x="943" y="91"/>
                  </a:cubicBezTo>
                  <a:moveTo>
                    <a:pt x="943" y="91"/>
                  </a:moveTo>
                  <a:cubicBezTo>
                    <a:pt x="943" y="88"/>
                    <a:pt x="939" y="92"/>
                    <a:pt x="943" y="91"/>
                  </a:cubicBezTo>
                  <a:moveTo>
                    <a:pt x="904" y="120"/>
                  </a:moveTo>
                  <a:cubicBezTo>
                    <a:pt x="894" y="111"/>
                    <a:pt x="886" y="98"/>
                    <a:pt x="874" y="91"/>
                  </a:cubicBezTo>
                  <a:cubicBezTo>
                    <a:pt x="857" y="93"/>
                    <a:pt x="838" y="94"/>
                    <a:pt x="820" y="95"/>
                  </a:cubicBezTo>
                  <a:cubicBezTo>
                    <a:pt x="835" y="132"/>
                    <a:pt x="849" y="170"/>
                    <a:pt x="860" y="211"/>
                  </a:cubicBezTo>
                  <a:cubicBezTo>
                    <a:pt x="885" y="210"/>
                    <a:pt x="907" y="212"/>
                    <a:pt x="931" y="214"/>
                  </a:cubicBezTo>
                  <a:cubicBezTo>
                    <a:pt x="924" y="180"/>
                    <a:pt x="914" y="150"/>
                    <a:pt x="904" y="120"/>
                  </a:cubicBezTo>
                  <a:close/>
                  <a:moveTo>
                    <a:pt x="558" y="93"/>
                  </a:moveTo>
                  <a:cubicBezTo>
                    <a:pt x="558" y="92"/>
                    <a:pt x="559" y="93"/>
                    <a:pt x="558" y="93"/>
                  </a:cubicBezTo>
                  <a:close/>
                  <a:moveTo>
                    <a:pt x="492" y="99"/>
                  </a:moveTo>
                  <a:cubicBezTo>
                    <a:pt x="485" y="102"/>
                    <a:pt x="476" y="109"/>
                    <a:pt x="468" y="114"/>
                  </a:cubicBezTo>
                  <a:cubicBezTo>
                    <a:pt x="460" y="119"/>
                    <a:pt x="450" y="123"/>
                    <a:pt x="444" y="128"/>
                  </a:cubicBezTo>
                  <a:cubicBezTo>
                    <a:pt x="432" y="139"/>
                    <a:pt x="421" y="155"/>
                    <a:pt x="411" y="169"/>
                  </a:cubicBezTo>
                  <a:cubicBezTo>
                    <a:pt x="400" y="185"/>
                    <a:pt x="389" y="201"/>
                    <a:pt x="382" y="216"/>
                  </a:cubicBezTo>
                  <a:cubicBezTo>
                    <a:pt x="390" y="219"/>
                    <a:pt x="399" y="220"/>
                    <a:pt x="407" y="223"/>
                  </a:cubicBezTo>
                  <a:cubicBezTo>
                    <a:pt x="452" y="175"/>
                    <a:pt x="501" y="130"/>
                    <a:pt x="558" y="93"/>
                  </a:cubicBezTo>
                  <a:cubicBezTo>
                    <a:pt x="533" y="97"/>
                    <a:pt x="512" y="93"/>
                    <a:pt x="492" y="99"/>
                  </a:cubicBezTo>
                  <a:close/>
                  <a:moveTo>
                    <a:pt x="667" y="93"/>
                  </a:moveTo>
                  <a:cubicBezTo>
                    <a:pt x="661" y="115"/>
                    <a:pt x="652" y="139"/>
                    <a:pt x="650" y="163"/>
                  </a:cubicBezTo>
                  <a:cubicBezTo>
                    <a:pt x="660" y="138"/>
                    <a:pt x="673" y="116"/>
                    <a:pt x="685" y="94"/>
                  </a:cubicBezTo>
                  <a:cubicBezTo>
                    <a:pt x="678" y="94"/>
                    <a:pt x="674" y="92"/>
                    <a:pt x="667" y="93"/>
                  </a:cubicBezTo>
                  <a:close/>
                  <a:moveTo>
                    <a:pt x="639" y="211"/>
                  </a:moveTo>
                  <a:cubicBezTo>
                    <a:pt x="674" y="211"/>
                    <a:pt x="707" y="208"/>
                    <a:pt x="743" y="209"/>
                  </a:cubicBezTo>
                  <a:cubicBezTo>
                    <a:pt x="745" y="170"/>
                    <a:pt x="747" y="132"/>
                    <a:pt x="750" y="95"/>
                  </a:cubicBezTo>
                  <a:cubicBezTo>
                    <a:pt x="729" y="96"/>
                    <a:pt x="708" y="95"/>
                    <a:pt x="689" y="94"/>
                  </a:cubicBezTo>
                  <a:cubicBezTo>
                    <a:pt x="669" y="129"/>
                    <a:pt x="646" y="162"/>
                    <a:pt x="639" y="211"/>
                  </a:cubicBezTo>
                  <a:close/>
                  <a:moveTo>
                    <a:pt x="825" y="120"/>
                  </a:moveTo>
                  <a:cubicBezTo>
                    <a:pt x="823" y="113"/>
                    <a:pt x="819" y="96"/>
                    <a:pt x="811" y="95"/>
                  </a:cubicBezTo>
                  <a:cubicBezTo>
                    <a:pt x="803" y="93"/>
                    <a:pt x="791" y="98"/>
                    <a:pt x="782" y="95"/>
                  </a:cubicBezTo>
                  <a:cubicBezTo>
                    <a:pt x="784" y="133"/>
                    <a:pt x="786" y="171"/>
                    <a:pt x="787" y="209"/>
                  </a:cubicBezTo>
                  <a:cubicBezTo>
                    <a:pt x="811" y="208"/>
                    <a:pt x="832" y="210"/>
                    <a:pt x="855" y="210"/>
                  </a:cubicBezTo>
                  <a:cubicBezTo>
                    <a:pt x="848" y="183"/>
                    <a:pt x="836" y="148"/>
                    <a:pt x="825" y="120"/>
                  </a:cubicBezTo>
                  <a:close/>
                  <a:moveTo>
                    <a:pt x="499" y="96"/>
                  </a:moveTo>
                  <a:cubicBezTo>
                    <a:pt x="499" y="96"/>
                    <a:pt x="500" y="97"/>
                    <a:pt x="499" y="96"/>
                  </a:cubicBezTo>
                  <a:close/>
                  <a:moveTo>
                    <a:pt x="752" y="98"/>
                  </a:moveTo>
                  <a:cubicBezTo>
                    <a:pt x="750" y="135"/>
                    <a:pt x="747" y="171"/>
                    <a:pt x="746" y="209"/>
                  </a:cubicBezTo>
                  <a:cubicBezTo>
                    <a:pt x="758" y="209"/>
                    <a:pt x="771" y="209"/>
                    <a:pt x="784" y="209"/>
                  </a:cubicBezTo>
                  <a:cubicBezTo>
                    <a:pt x="783" y="170"/>
                    <a:pt x="781" y="133"/>
                    <a:pt x="779" y="95"/>
                  </a:cubicBezTo>
                  <a:cubicBezTo>
                    <a:pt x="771" y="97"/>
                    <a:pt x="756" y="92"/>
                    <a:pt x="752" y="98"/>
                  </a:cubicBezTo>
                  <a:close/>
                  <a:moveTo>
                    <a:pt x="1056" y="191"/>
                  </a:moveTo>
                  <a:cubicBezTo>
                    <a:pt x="1069" y="202"/>
                    <a:pt x="1077" y="217"/>
                    <a:pt x="1090" y="228"/>
                  </a:cubicBezTo>
                  <a:cubicBezTo>
                    <a:pt x="1115" y="224"/>
                    <a:pt x="1137" y="218"/>
                    <a:pt x="1159" y="212"/>
                  </a:cubicBezTo>
                  <a:cubicBezTo>
                    <a:pt x="1152" y="199"/>
                    <a:pt x="1138" y="190"/>
                    <a:pt x="1126" y="180"/>
                  </a:cubicBezTo>
                  <a:cubicBezTo>
                    <a:pt x="1101" y="159"/>
                    <a:pt x="1078" y="141"/>
                    <a:pt x="1049" y="122"/>
                  </a:cubicBezTo>
                  <a:cubicBezTo>
                    <a:pt x="1032" y="112"/>
                    <a:pt x="1016" y="96"/>
                    <a:pt x="996" y="96"/>
                  </a:cubicBezTo>
                  <a:cubicBezTo>
                    <a:pt x="1020" y="124"/>
                    <a:pt x="1040" y="155"/>
                    <a:pt x="1056" y="191"/>
                  </a:cubicBezTo>
                  <a:close/>
                  <a:moveTo>
                    <a:pt x="1095" y="150"/>
                  </a:moveTo>
                  <a:cubicBezTo>
                    <a:pt x="1112" y="165"/>
                    <a:pt x="1132" y="180"/>
                    <a:pt x="1149" y="195"/>
                  </a:cubicBezTo>
                  <a:cubicBezTo>
                    <a:pt x="1154" y="200"/>
                    <a:pt x="1159" y="209"/>
                    <a:pt x="1167" y="209"/>
                  </a:cubicBezTo>
                  <a:cubicBezTo>
                    <a:pt x="1146" y="171"/>
                    <a:pt x="1113" y="136"/>
                    <a:pt x="1081" y="107"/>
                  </a:cubicBezTo>
                  <a:cubicBezTo>
                    <a:pt x="1060" y="104"/>
                    <a:pt x="1036" y="99"/>
                    <a:pt x="1015" y="98"/>
                  </a:cubicBezTo>
                  <a:cubicBezTo>
                    <a:pt x="1044" y="113"/>
                    <a:pt x="1069" y="132"/>
                    <a:pt x="1095" y="150"/>
                  </a:cubicBezTo>
                  <a:close/>
                  <a:moveTo>
                    <a:pt x="555" y="99"/>
                  </a:moveTo>
                  <a:cubicBezTo>
                    <a:pt x="506" y="130"/>
                    <a:pt x="457" y="172"/>
                    <a:pt x="418" y="216"/>
                  </a:cubicBezTo>
                  <a:cubicBezTo>
                    <a:pt x="417" y="218"/>
                    <a:pt x="411" y="220"/>
                    <a:pt x="414" y="224"/>
                  </a:cubicBezTo>
                  <a:cubicBezTo>
                    <a:pt x="438" y="232"/>
                    <a:pt x="467" y="223"/>
                    <a:pt x="494" y="221"/>
                  </a:cubicBezTo>
                  <a:cubicBezTo>
                    <a:pt x="510" y="176"/>
                    <a:pt x="530" y="135"/>
                    <a:pt x="555" y="99"/>
                  </a:cubicBezTo>
                  <a:moveTo>
                    <a:pt x="555" y="99"/>
                  </a:moveTo>
                  <a:cubicBezTo>
                    <a:pt x="556" y="99"/>
                    <a:pt x="555" y="98"/>
                    <a:pt x="555" y="99"/>
                  </a:cubicBezTo>
                  <a:moveTo>
                    <a:pt x="484" y="101"/>
                  </a:moveTo>
                  <a:cubicBezTo>
                    <a:pt x="483" y="101"/>
                    <a:pt x="484" y="102"/>
                    <a:pt x="484" y="101"/>
                  </a:cubicBezTo>
                  <a:close/>
                  <a:moveTo>
                    <a:pt x="1118" y="101"/>
                  </a:moveTo>
                  <a:cubicBezTo>
                    <a:pt x="1119" y="103"/>
                    <a:pt x="1119" y="101"/>
                    <a:pt x="1118" y="101"/>
                  </a:cubicBezTo>
                  <a:moveTo>
                    <a:pt x="1118" y="101"/>
                  </a:moveTo>
                  <a:cubicBezTo>
                    <a:pt x="1118" y="100"/>
                    <a:pt x="1117" y="101"/>
                    <a:pt x="1118" y="101"/>
                  </a:cubicBezTo>
                  <a:moveTo>
                    <a:pt x="454" y="119"/>
                  </a:moveTo>
                  <a:cubicBezTo>
                    <a:pt x="452" y="119"/>
                    <a:pt x="454" y="120"/>
                    <a:pt x="454" y="119"/>
                  </a:cubicBezTo>
                  <a:moveTo>
                    <a:pt x="454" y="119"/>
                  </a:moveTo>
                  <a:cubicBezTo>
                    <a:pt x="464" y="113"/>
                    <a:pt x="474" y="108"/>
                    <a:pt x="483" y="101"/>
                  </a:cubicBezTo>
                  <a:cubicBezTo>
                    <a:pt x="466" y="100"/>
                    <a:pt x="462" y="111"/>
                    <a:pt x="454" y="119"/>
                  </a:cubicBezTo>
                  <a:moveTo>
                    <a:pt x="1120" y="103"/>
                  </a:moveTo>
                  <a:cubicBezTo>
                    <a:pt x="1120" y="103"/>
                    <a:pt x="1121" y="104"/>
                    <a:pt x="1120" y="103"/>
                  </a:cubicBezTo>
                  <a:close/>
                  <a:moveTo>
                    <a:pt x="1075" y="104"/>
                  </a:moveTo>
                  <a:cubicBezTo>
                    <a:pt x="1075" y="104"/>
                    <a:pt x="1076" y="105"/>
                    <a:pt x="1075" y="104"/>
                  </a:cubicBezTo>
                  <a:close/>
                  <a:moveTo>
                    <a:pt x="417" y="112"/>
                  </a:moveTo>
                  <a:cubicBezTo>
                    <a:pt x="407" y="115"/>
                    <a:pt x="396" y="125"/>
                    <a:pt x="386" y="131"/>
                  </a:cubicBezTo>
                  <a:cubicBezTo>
                    <a:pt x="357" y="148"/>
                    <a:pt x="335" y="165"/>
                    <a:pt x="317" y="191"/>
                  </a:cubicBezTo>
                  <a:cubicBezTo>
                    <a:pt x="325" y="195"/>
                    <a:pt x="332" y="200"/>
                    <a:pt x="342" y="203"/>
                  </a:cubicBezTo>
                  <a:cubicBezTo>
                    <a:pt x="374" y="176"/>
                    <a:pt x="406" y="149"/>
                    <a:pt x="442" y="127"/>
                  </a:cubicBezTo>
                  <a:cubicBezTo>
                    <a:pt x="445" y="123"/>
                    <a:pt x="449" y="119"/>
                    <a:pt x="453" y="115"/>
                  </a:cubicBezTo>
                  <a:cubicBezTo>
                    <a:pt x="455" y="112"/>
                    <a:pt x="466" y="105"/>
                    <a:pt x="461" y="104"/>
                  </a:cubicBezTo>
                  <a:cubicBezTo>
                    <a:pt x="446" y="109"/>
                    <a:pt x="430" y="107"/>
                    <a:pt x="417" y="112"/>
                  </a:cubicBezTo>
                  <a:close/>
                  <a:moveTo>
                    <a:pt x="1210" y="188"/>
                  </a:moveTo>
                  <a:cubicBezTo>
                    <a:pt x="1213" y="187"/>
                    <a:pt x="1214" y="184"/>
                    <a:pt x="1216" y="183"/>
                  </a:cubicBezTo>
                  <a:cubicBezTo>
                    <a:pt x="1210" y="171"/>
                    <a:pt x="1197" y="162"/>
                    <a:pt x="1185" y="152"/>
                  </a:cubicBezTo>
                  <a:cubicBezTo>
                    <a:pt x="1175" y="143"/>
                    <a:pt x="1164" y="130"/>
                    <a:pt x="1151" y="123"/>
                  </a:cubicBezTo>
                  <a:cubicBezTo>
                    <a:pt x="1135" y="116"/>
                    <a:pt x="1116" y="117"/>
                    <a:pt x="1097" y="110"/>
                  </a:cubicBezTo>
                  <a:cubicBezTo>
                    <a:pt x="1096" y="110"/>
                    <a:pt x="1094" y="110"/>
                    <a:pt x="1094" y="111"/>
                  </a:cubicBezTo>
                  <a:cubicBezTo>
                    <a:pt x="1136" y="132"/>
                    <a:pt x="1174" y="163"/>
                    <a:pt x="1210" y="188"/>
                  </a:cubicBezTo>
                  <a:close/>
                  <a:moveTo>
                    <a:pt x="1090" y="112"/>
                  </a:moveTo>
                  <a:cubicBezTo>
                    <a:pt x="1090" y="112"/>
                    <a:pt x="1090" y="113"/>
                    <a:pt x="1090" y="113"/>
                  </a:cubicBezTo>
                  <a:cubicBezTo>
                    <a:pt x="1124" y="138"/>
                    <a:pt x="1146" y="175"/>
                    <a:pt x="1173" y="207"/>
                  </a:cubicBezTo>
                  <a:cubicBezTo>
                    <a:pt x="1185" y="202"/>
                    <a:pt x="1198" y="198"/>
                    <a:pt x="1206" y="190"/>
                  </a:cubicBezTo>
                  <a:cubicBezTo>
                    <a:pt x="1170" y="161"/>
                    <a:pt x="1132" y="134"/>
                    <a:pt x="1090" y="112"/>
                  </a:cubicBezTo>
                  <a:moveTo>
                    <a:pt x="1090" y="112"/>
                  </a:moveTo>
                  <a:cubicBezTo>
                    <a:pt x="1090" y="110"/>
                    <a:pt x="1089" y="112"/>
                    <a:pt x="1090" y="112"/>
                  </a:cubicBezTo>
                  <a:moveTo>
                    <a:pt x="405" y="116"/>
                  </a:moveTo>
                  <a:cubicBezTo>
                    <a:pt x="389" y="116"/>
                    <a:pt x="383" y="126"/>
                    <a:pt x="374" y="134"/>
                  </a:cubicBezTo>
                  <a:moveTo>
                    <a:pt x="374" y="134"/>
                  </a:moveTo>
                  <a:cubicBezTo>
                    <a:pt x="373" y="134"/>
                    <a:pt x="372" y="135"/>
                    <a:pt x="371" y="136"/>
                  </a:cubicBezTo>
                  <a:moveTo>
                    <a:pt x="371" y="136"/>
                  </a:moveTo>
                  <a:cubicBezTo>
                    <a:pt x="370" y="136"/>
                    <a:pt x="370" y="136"/>
                    <a:pt x="370" y="137"/>
                  </a:cubicBezTo>
                  <a:moveTo>
                    <a:pt x="370" y="137"/>
                  </a:moveTo>
                  <a:cubicBezTo>
                    <a:pt x="369" y="137"/>
                    <a:pt x="370" y="138"/>
                    <a:pt x="370" y="137"/>
                  </a:cubicBezTo>
                  <a:moveTo>
                    <a:pt x="370" y="137"/>
                  </a:moveTo>
                  <a:cubicBezTo>
                    <a:pt x="371" y="137"/>
                    <a:pt x="371" y="136"/>
                    <a:pt x="371" y="136"/>
                  </a:cubicBezTo>
                  <a:moveTo>
                    <a:pt x="371" y="136"/>
                  </a:moveTo>
                  <a:cubicBezTo>
                    <a:pt x="373" y="136"/>
                    <a:pt x="374" y="135"/>
                    <a:pt x="374" y="134"/>
                  </a:cubicBezTo>
                  <a:moveTo>
                    <a:pt x="374" y="134"/>
                  </a:moveTo>
                  <a:cubicBezTo>
                    <a:pt x="385" y="129"/>
                    <a:pt x="395" y="122"/>
                    <a:pt x="405" y="116"/>
                  </a:cubicBezTo>
                  <a:moveTo>
                    <a:pt x="405" y="116"/>
                  </a:moveTo>
                  <a:cubicBezTo>
                    <a:pt x="409" y="117"/>
                    <a:pt x="405" y="113"/>
                    <a:pt x="405" y="116"/>
                  </a:cubicBezTo>
                  <a:moveTo>
                    <a:pt x="1142" y="119"/>
                  </a:moveTo>
                  <a:cubicBezTo>
                    <a:pt x="1142" y="118"/>
                    <a:pt x="1143" y="119"/>
                    <a:pt x="1142" y="119"/>
                  </a:cubicBezTo>
                  <a:close/>
                  <a:moveTo>
                    <a:pt x="365" y="119"/>
                  </a:moveTo>
                  <a:cubicBezTo>
                    <a:pt x="364" y="119"/>
                    <a:pt x="365" y="120"/>
                    <a:pt x="365" y="119"/>
                  </a:cubicBezTo>
                  <a:close/>
                  <a:moveTo>
                    <a:pt x="363" y="120"/>
                  </a:moveTo>
                  <a:cubicBezTo>
                    <a:pt x="361" y="121"/>
                    <a:pt x="363" y="122"/>
                    <a:pt x="363" y="120"/>
                  </a:cubicBezTo>
                  <a:moveTo>
                    <a:pt x="363" y="120"/>
                  </a:moveTo>
                  <a:cubicBezTo>
                    <a:pt x="364" y="120"/>
                    <a:pt x="363" y="119"/>
                    <a:pt x="363" y="120"/>
                  </a:cubicBezTo>
                  <a:moveTo>
                    <a:pt x="326" y="147"/>
                  </a:moveTo>
                  <a:cubicBezTo>
                    <a:pt x="312" y="157"/>
                    <a:pt x="291" y="166"/>
                    <a:pt x="308" y="182"/>
                  </a:cubicBezTo>
                  <a:cubicBezTo>
                    <a:pt x="333" y="161"/>
                    <a:pt x="362" y="143"/>
                    <a:pt x="385" y="120"/>
                  </a:cubicBezTo>
                  <a:cubicBezTo>
                    <a:pt x="360" y="124"/>
                    <a:pt x="343" y="136"/>
                    <a:pt x="326" y="147"/>
                  </a:cubicBezTo>
                  <a:close/>
                  <a:moveTo>
                    <a:pt x="360" y="122"/>
                  </a:moveTo>
                  <a:cubicBezTo>
                    <a:pt x="359" y="122"/>
                    <a:pt x="360" y="123"/>
                    <a:pt x="360" y="122"/>
                  </a:cubicBezTo>
                  <a:close/>
                  <a:moveTo>
                    <a:pt x="365" y="123"/>
                  </a:moveTo>
                  <a:cubicBezTo>
                    <a:pt x="364" y="123"/>
                    <a:pt x="365" y="124"/>
                    <a:pt x="365" y="123"/>
                  </a:cubicBezTo>
                  <a:close/>
                  <a:moveTo>
                    <a:pt x="357" y="124"/>
                  </a:moveTo>
                  <a:cubicBezTo>
                    <a:pt x="356" y="124"/>
                    <a:pt x="358" y="125"/>
                    <a:pt x="357" y="124"/>
                  </a:cubicBezTo>
                  <a:close/>
                  <a:moveTo>
                    <a:pt x="354" y="126"/>
                  </a:moveTo>
                  <a:cubicBezTo>
                    <a:pt x="354" y="126"/>
                    <a:pt x="355" y="127"/>
                    <a:pt x="354" y="126"/>
                  </a:cubicBezTo>
                  <a:close/>
                  <a:moveTo>
                    <a:pt x="910" y="129"/>
                  </a:moveTo>
                  <a:cubicBezTo>
                    <a:pt x="919" y="156"/>
                    <a:pt x="927" y="184"/>
                    <a:pt x="934" y="214"/>
                  </a:cubicBezTo>
                  <a:cubicBezTo>
                    <a:pt x="946" y="215"/>
                    <a:pt x="959" y="215"/>
                    <a:pt x="970" y="216"/>
                  </a:cubicBezTo>
                  <a:cubicBezTo>
                    <a:pt x="952" y="185"/>
                    <a:pt x="933" y="155"/>
                    <a:pt x="910" y="129"/>
                  </a:cubicBezTo>
                  <a:moveTo>
                    <a:pt x="910" y="129"/>
                  </a:moveTo>
                  <a:cubicBezTo>
                    <a:pt x="911" y="125"/>
                    <a:pt x="907" y="129"/>
                    <a:pt x="910" y="129"/>
                  </a:cubicBezTo>
                  <a:moveTo>
                    <a:pt x="1166" y="129"/>
                  </a:moveTo>
                  <a:cubicBezTo>
                    <a:pt x="1166" y="129"/>
                    <a:pt x="1167" y="130"/>
                    <a:pt x="1166" y="129"/>
                  </a:cubicBezTo>
                  <a:close/>
                  <a:moveTo>
                    <a:pt x="1222" y="166"/>
                  </a:moveTo>
                  <a:cubicBezTo>
                    <a:pt x="1218" y="155"/>
                    <a:pt x="1206" y="150"/>
                    <a:pt x="1198" y="144"/>
                  </a:cubicBezTo>
                  <a:cubicBezTo>
                    <a:pt x="1189" y="138"/>
                    <a:pt x="1180" y="130"/>
                    <a:pt x="1168" y="130"/>
                  </a:cubicBezTo>
                  <a:cubicBezTo>
                    <a:pt x="1187" y="141"/>
                    <a:pt x="1204" y="154"/>
                    <a:pt x="1222" y="166"/>
                  </a:cubicBezTo>
                  <a:close/>
                  <a:moveTo>
                    <a:pt x="1165" y="132"/>
                  </a:moveTo>
                  <a:cubicBezTo>
                    <a:pt x="1166" y="133"/>
                    <a:pt x="1165" y="132"/>
                    <a:pt x="1165" y="132"/>
                  </a:cubicBezTo>
                  <a:close/>
                  <a:moveTo>
                    <a:pt x="1169" y="134"/>
                  </a:moveTo>
                  <a:cubicBezTo>
                    <a:pt x="1187" y="147"/>
                    <a:pt x="1204" y="167"/>
                    <a:pt x="1220" y="178"/>
                  </a:cubicBezTo>
                  <a:cubicBezTo>
                    <a:pt x="1220" y="175"/>
                    <a:pt x="1223" y="174"/>
                    <a:pt x="1222" y="170"/>
                  </a:cubicBezTo>
                  <a:cubicBezTo>
                    <a:pt x="1206" y="157"/>
                    <a:pt x="1188" y="145"/>
                    <a:pt x="1169" y="134"/>
                  </a:cubicBezTo>
                  <a:moveTo>
                    <a:pt x="1169" y="134"/>
                  </a:moveTo>
                  <a:cubicBezTo>
                    <a:pt x="1168" y="132"/>
                    <a:pt x="1168" y="134"/>
                    <a:pt x="1169" y="134"/>
                  </a:cubicBezTo>
                  <a:moveTo>
                    <a:pt x="434" y="136"/>
                  </a:moveTo>
                  <a:cubicBezTo>
                    <a:pt x="433" y="136"/>
                    <a:pt x="433" y="136"/>
                    <a:pt x="433" y="137"/>
                  </a:cubicBezTo>
                  <a:moveTo>
                    <a:pt x="433" y="137"/>
                  </a:moveTo>
                  <a:cubicBezTo>
                    <a:pt x="401" y="157"/>
                    <a:pt x="372" y="180"/>
                    <a:pt x="345" y="205"/>
                  </a:cubicBezTo>
                  <a:cubicBezTo>
                    <a:pt x="357" y="209"/>
                    <a:pt x="367" y="213"/>
                    <a:pt x="379" y="215"/>
                  </a:cubicBezTo>
                  <a:cubicBezTo>
                    <a:pt x="394" y="187"/>
                    <a:pt x="413" y="162"/>
                    <a:pt x="433" y="137"/>
                  </a:cubicBezTo>
                  <a:moveTo>
                    <a:pt x="433" y="137"/>
                  </a:moveTo>
                  <a:cubicBezTo>
                    <a:pt x="434" y="137"/>
                    <a:pt x="434" y="136"/>
                    <a:pt x="434" y="136"/>
                  </a:cubicBezTo>
                  <a:moveTo>
                    <a:pt x="434" y="136"/>
                  </a:moveTo>
                  <a:cubicBezTo>
                    <a:pt x="435" y="135"/>
                    <a:pt x="434" y="135"/>
                    <a:pt x="434" y="136"/>
                  </a:cubicBezTo>
                  <a:moveTo>
                    <a:pt x="327" y="142"/>
                  </a:moveTo>
                  <a:cubicBezTo>
                    <a:pt x="327" y="141"/>
                    <a:pt x="328" y="142"/>
                    <a:pt x="327" y="142"/>
                  </a:cubicBezTo>
                  <a:close/>
                  <a:moveTo>
                    <a:pt x="325" y="143"/>
                  </a:moveTo>
                  <a:cubicBezTo>
                    <a:pt x="319" y="146"/>
                    <a:pt x="312" y="150"/>
                    <a:pt x="308" y="156"/>
                  </a:cubicBezTo>
                  <a:moveTo>
                    <a:pt x="308" y="156"/>
                  </a:moveTo>
                  <a:cubicBezTo>
                    <a:pt x="307" y="156"/>
                    <a:pt x="307" y="156"/>
                    <a:pt x="307" y="157"/>
                  </a:cubicBezTo>
                  <a:moveTo>
                    <a:pt x="307" y="157"/>
                  </a:moveTo>
                  <a:cubicBezTo>
                    <a:pt x="306" y="157"/>
                    <a:pt x="306" y="157"/>
                    <a:pt x="306" y="158"/>
                  </a:cubicBezTo>
                  <a:moveTo>
                    <a:pt x="306" y="158"/>
                  </a:moveTo>
                  <a:cubicBezTo>
                    <a:pt x="305" y="158"/>
                    <a:pt x="306" y="159"/>
                    <a:pt x="306" y="158"/>
                  </a:cubicBezTo>
                  <a:moveTo>
                    <a:pt x="306" y="158"/>
                  </a:moveTo>
                  <a:cubicBezTo>
                    <a:pt x="307" y="158"/>
                    <a:pt x="307" y="158"/>
                    <a:pt x="307" y="157"/>
                  </a:cubicBezTo>
                  <a:moveTo>
                    <a:pt x="307" y="157"/>
                  </a:moveTo>
                  <a:cubicBezTo>
                    <a:pt x="308" y="157"/>
                    <a:pt x="308" y="157"/>
                    <a:pt x="308" y="156"/>
                  </a:cubicBezTo>
                  <a:moveTo>
                    <a:pt x="308" y="156"/>
                  </a:moveTo>
                  <a:cubicBezTo>
                    <a:pt x="314" y="152"/>
                    <a:pt x="320" y="147"/>
                    <a:pt x="325" y="143"/>
                  </a:cubicBezTo>
                  <a:moveTo>
                    <a:pt x="325" y="143"/>
                  </a:moveTo>
                  <a:cubicBezTo>
                    <a:pt x="327" y="142"/>
                    <a:pt x="325" y="141"/>
                    <a:pt x="325" y="143"/>
                  </a:cubicBezTo>
                  <a:moveTo>
                    <a:pt x="338" y="163"/>
                  </a:moveTo>
                  <a:cubicBezTo>
                    <a:pt x="337" y="163"/>
                    <a:pt x="337" y="163"/>
                    <a:pt x="337" y="164"/>
                  </a:cubicBezTo>
                  <a:moveTo>
                    <a:pt x="337" y="164"/>
                  </a:moveTo>
                  <a:cubicBezTo>
                    <a:pt x="327" y="170"/>
                    <a:pt x="317" y="176"/>
                    <a:pt x="310" y="185"/>
                  </a:cubicBezTo>
                  <a:cubicBezTo>
                    <a:pt x="312" y="185"/>
                    <a:pt x="312" y="188"/>
                    <a:pt x="315" y="188"/>
                  </a:cubicBezTo>
                  <a:cubicBezTo>
                    <a:pt x="322" y="180"/>
                    <a:pt x="330" y="172"/>
                    <a:pt x="337" y="164"/>
                  </a:cubicBezTo>
                  <a:moveTo>
                    <a:pt x="337" y="164"/>
                  </a:moveTo>
                  <a:cubicBezTo>
                    <a:pt x="338" y="164"/>
                    <a:pt x="338" y="163"/>
                    <a:pt x="338" y="163"/>
                  </a:cubicBezTo>
                  <a:moveTo>
                    <a:pt x="338" y="163"/>
                  </a:moveTo>
                  <a:cubicBezTo>
                    <a:pt x="339" y="162"/>
                    <a:pt x="338" y="162"/>
                    <a:pt x="338" y="163"/>
                  </a:cubicBezTo>
                  <a:moveTo>
                    <a:pt x="648" y="165"/>
                  </a:moveTo>
                  <a:cubicBezTo>
                    <a:pt x="647" y="164"/>
                    <a:pt x="648" y="165"/>
                    <a:pt x="648" y="165"/>
                  </a:cubicBezTo>
                  <a:close/>
                  <a:moveTo>
                    <a:pt x="1279" y="213"/>
                  </a:moveTo>
                  <a:cubicBezTo>
                    <a:pt x="1279" y="213"/>
                    <a:pt x="1280" y="214"/>
                    <a:pt x="1280" y="214"/>
                  </a:cubicBezTo>
                  <a:moveTo>
                    <a:pt x="1280" y="214"/>
                  </a:moveTo>
                  <a:cubicBezTo>
                    <a:pt x="1280" y="214"/>
                    <a:pt x="1281" y="214"/>
                    <a:pt x="1281" y="215"/>
                  </a:cubicBezTo>
                  <a:moveTo>
                    <a:pt x="1281" y="215"/>
                  </a:moveTo>
                  <a:cubicBezTo>
                    <a:pt x="1281" y="215"/>
                    <a:pt x="1282" y="215"/>
                    <a:pt x="1282" y="215"/>
                  </a:cubicBezTo>
                  <a:moveTo>
                    <a:pt x="1282" y="215"/>
                  </a:moveTo>
                  <a:cubicBezTo>
                    <a:pt x="1282" y="216"/>
                    <a:pt x="1283" y="216"/>
                    <a:pt x="1283" y="216"/>
                  </a:cubicBezTo>
                  <a:moveTo>
                    <a:pt x="1283" y="216"/>
                  </a:moveTo>
                  <a:cubicBezTo>
                    <a:pt x="1283" y="217"/>
                    <a:pt x="1284" y="217"/>
                    <a:pt x="1284" y="217"/>
                  </a:cubicBezTo>
                  <a:moveTo>
                    <a:pt x="1284" y="217"/>
                  </a:moveTo>
                  <a:cubicBezTo>
                    <a:pt x="1284" y="218"/>
                    <a:pt x="1285" y="218"/>
                    <a:pt x="1285" y="218"/>
                  </a:cubicBezTo>
                  <a:moveTo>
                    <a:pt x="1285" y="218"/>
                  </a:moveTo>
                  <a:cubicBezTo>
                    <a:pt x="1285" y="219"/>
                    <a:pt x="1286" y="219"/>
                    <a:pt x="1286" y="219"/>
                  </a:cubicBezTo>
                  <a:moveTo>
                    <a:pt x="1286" y="219"/>
                  </a:moveTo>
                  <a:cubicBezTo>
                    <a:pt x="1286" y="220"/>
                    <a:pt x="1287" y="220"/>
                    <a:pt x="1287" y="220"/>
                  </a:cubicBezTo>
                  <a:moveTo>
                    <a:pt x="1287" y="220"/>
                  </a:moveTo>
                  <a:cubicBezTo>
                    <a:pt x="1288" y="222"/>
                    <a:pt x="1288" y="220"/>
                    <a:pt x="1287" y="220"/>
                  </a:cubicBezTo>
                  <a:moveTo>
                    <a:pt x="1287" y="220"/>
                  </a:moveTo>
                  <a:cubicBezTo>
                    <a:pt x="1287" y="219"/>
                    <a:pt x="1287" y="219"/>
                    <a:pt x="1286" y="219"/>
                  </a:cubicBezTo>
                  <a:moveTo>
                    <a:pt x="1286" y="219"/>
                  </a:moveTo>
                  <a:cubicBezTo>
                    <a:pt x="1286" y="219"/>
                    <a:pt x="1286" y="218"/>
                    <a:pt x="1285" y="218"/>
                  </a:cubicBezTo>
                  <a:moveTo>
                    <a:pt x="1285" y="218"/>
                  </a:moveTo>
                  <a:cubicBezTo>
                    <a:pt x="1285" y="218"/>
                    <a:pt x="1285" y="217"/>
                    <a:pt x="1284" y="217"/>
                  </a:cubicBezTo>
                  <a:moveTo>
                    <a:pt x="1284" y="217"/>
                  </a:moveTo>
                  <a:cubicBezTo>
                    <a:pt x="1284" y="217"/>
                    <a:pt x="1284" y="216"/>
                    <a:pt x="1283" y="216"/>
                  </a:cubicBezTo>
                  <a:moveTo>
                    <a:pt x="1283" y="216"/>
                  </a:moveTo>
                  <a:cubicBezTo>
                    <a:pt x="1283" y="216"/>
                    <a:pt x="1283" y="216"/>
                    <a:pt x="1282" y="215"/>
                  </a:cubicBezTo>
                  <a:moveTo>
                    <a:pt x="1282" y="215"/>
                  </a:moveTo>
                  <a:cubicBezTo>
                    <a:pt x="1283" y="215"/>
                    <a:pt x="1282" y="215"/>
                    <a:pt x="1281" y="215"/>
                  </a:cubicBezTo>
                  <a:moveTo>
                    <a:pt x="1281" y="215"/>
                  </a:moveTo>
                  <a:cubicBezTo>
                    <a:pt x="1282" y="214"/>
                    <a:pt x="1281" y="214"/>
                    <a:pt x="1280" y="214"/>
                  </a:cubicBezTo>
                  <a:moveTo>
                    <a:pt x="1280" y="214"/>
                  </a:moveTo>
                  <a:cubicBezTo>
                    <a:pt x="1281" y="213"/>
                    <a:pt x="1280" y="213"/>
                    <a:pt x="1279" y="213"/>
                  </a:cubicBezTo>
                  <a:moveTo>
                    <a:pt x="1279" y="213"/>
                  </a:moveTo>
                  <a:cubicBezTo>
                    <a:pt x="1262" y="195"/>
                    <a:pt x="1245" y="179"/>
                    <a:pt x="1225" y="165"/>
                  </a:cubicBezTo>
                  <a:cubicBezTo>
                    <a:pt x="1226" y="171"/>
                    <a:pt x="1233" y="175"/>
                    <a:pt x="1237" y="178"/>
                  </a:cubicBezTo>
                  <a:cubicBezTo>
                    <a:pt x="1251" y="189"/>
                    <a:pt x="1265" y="201"/>
                    <a:pt x="1279" y="213"/>
                  </a:cubicBezTo>
                  <a:moveTo>
                    <a:pt x="188" y="288"/>
                  </a:moveTo>
                  <a:cubicBezTo>
                    <a:pt x="205" y="283"/>
                    <a:pt x="212" y="269"/>
                    <a:pt x="223" y="257"/>
                  </a:cubicBezTo>
                  <a:cubicBezTo>
                    <a:pt x="250" y="230"/>
                    <a:pt x="277" y="206"/>
                    <a:pt x="305" y="183"/>
                  </a:cubicBezTo>
                  <a:cubicBezTo>
                    <a:pt x="301" y="179"/>
                    <a:pt x="300" y="173"/>
                    <a:pt x="298" y="167"/>
                  </a:cubicBezTo>
                  <a:cubicBezTo>
                    <a:pt x="257" y="204"/>
                    <a:pt x="219" y="243"/>
                    <a:pt x="188" y="288"/>
                  </a:cubicBezTo>
                  <a:close/>
                  <a:moveTo>
                    <a:pt x="1351" y="296"/>
                  </a:moveTo>
                  <a:cubicBezTo>
                    <a:pt x="1351" y="297"/>
                    <a:pt x="1352" y="297"/>
                    <a:pt x="1352" y="297"/>
                  </a:cubicBezTo>
                  <a:moveTo>
                    <a:pt x="1352" y="297"/>
                  </a:moveTo>
                  <a:cubicBezTo>
                    <a:pt x="1353" y="298"/>
                    <a:pt x="1354" y="297"/>
                    <a:pt x="1352" y="297"/>
                  </a:cubicBezTo>
                  <a:moveTo>
                    <a:pt x="1352" y="297"/>
                  </a:moveTo>
                  <a:cubicBezTo>
                    <a:pt x="1353" y="296"/>
                    <a:pt x="1352" y="296"/>
                    <a:pt x="1351" y="296"/>
                  </a:cubicBezTo>
                  <a:moveTo>
                    <a:pt x="1351" y="296"/>
                  </a:moveTo>
                  <a:cubicBezTo>
                    <a:pt x="1351" y="295"/>
                    <a:pt x="1351" y="293"/>
                    <a:pt x="1350" y="293"/>
                  </a:cubicBezTo>
                  <a:cubicBezTo>
                    <a:pt x="1320" y="252"/>
                    <a:pt x="1281" y="217"/>
                    <a:pt x="1241" y="185"/>
                  </a:cubicBezTo>
                  <a:cubicBezTo>
                    <a:pt x="1236" y="181"/>
                    <a:pt x="1231" y="174"/>
                    <a:pt x="1224" y="173"/>
                  </a:cubicBezTo>
                  <a:cubicBezTo>
                    <a:pt x="1218" y="183"/>
                    <a:pt x="1228" y="188"/>
                    <a:pt x="1233" y="194"/>
                  </a:cubicBezTo>
                  <a:cubicBezTo>
                    <a:pt x="1239" y="201"/>
                    <a:pt x="1244" y="208"/>
                    <a:pt x="1250" y="214"/>
                  </a:cubicBezTo>
                  <a:cubicBezTo>
                    <a:pt x="1267" y="233"/>
                    <a:pt x="1280" y="256"/>
                    <a:pt x="1300" y="274"/>
                  </a:cubicBezTo>
                  <a:cubicBezTo>
                    <a:pt x="1319" y="279"/>
                    <a:pt x="1335" y="288"/>
                    <a:pt x="1351" y="296"/>
                  </a:cubicBezTo>
                  <a:moveTo>
                    <a:pt x="1218" y="184"/>
                  </a:moveTo>
                  <a:cubicBezTo>
                    <a:pt x="1217" y="187"/>
                    <a:pt x="1213" y="188"/>
                    <a:pt x="1211" y="191"/>
                  </a:cubicBezTo>
                  <a:cubicBezTo>
                    <a:pt x="1231" y="205"/>
                    <a:pt x="1249" y="226"/>
                    <a:pt x="1267" y="239"/>
                  </a:cubicBezTo>
                  <a:cubicBezTo>
                    <a:pt x="1250" y="220"/>
                    <a:pt x="1237" y="199"/>
                    <a:pt x="1218" y="184"/>
                  </a:cubicBezTo>
                  <a:close/>
                  <a:moveTo>
                    <a:pt x="207" y="280"/>
                  </a:moveTo>
                  <a:cubicBezTo>
                    <a:pt x="206" y="280"/>
                    <a:pt x="207" y="281"/>
                    <a:pt x="207" y="280"/>
                  </a:cubicBezTo>
                  <a:moveTo>
                    <a:pt x="207" y="280"/>
                  </a:moveTo>
                  <a:cubicBezTo>
                    <a:pt x="225" y="274"/>
                    <a:pt x="241" y="267"/>
                    <a:pt x="260" y="263"/>
                  </a:cubicBezTo>
                  <a:cubicBezTo>
                    <a:pt x="272" y="244"/>
                    <a:pt x="285" y="224"/>
                    <a:pt x="299" y="206"/>
                  </a:cubicBezTo>
                  <a:cubicBezTo>
                    <a:pt x="304" y="200"/>
                    <a:pt x="311" y="196"/>
                    <a:pt x="312" y="189"/>
                  </a:cubicBezTo>
                  <a:cubicBezTo>
                    <a:pt x="306" y="183"/>
                    <a:pt x="301" y="190"/>
                    <a:pt x="297" y="193"/>
                  </a:cubicBezTo>
                  <a:cubicBezTo>
                    <a:pt x="268" y="218"/>
                    <a:pt x="231" y="250"/>
                    <a:pt x="207" y="280"/>
                  </a:cubicBezTo>
                  <a:moveTo>
                    <a:pt x="267" y="192"/>
                  </a:moveTo>
                  <a:cubicBezTo>
                    <a:pt x="266" y="192"/>
                    <a:pt x="266" y="193"/>
                    <a:pt x="266" y="193"/>
                  </a:cubicBezTo>
                  <a:moveTo>
                    <a:pt x="266" y="193"/>
                  </a:moveTo>
                  <a:cubicBezTo>
                    <a:pt x="265" y="193"/>
                    <a:pt x="265" y="194"/>
                    <a:pt x="265" y="194"/>
                  </a:cubicBezTo>
                  <a:moveTo>
                    <a:pt x="265" y="194"/>
                  </a:moveTo>
                  <a:cubicBezTo>
                    <a:pt x="264" y="194"/>
                    <a:pt x="264" y="195"/>
                    <a:pt x="264" y="195"/>
                  </a:cubicBezTo>
                  <a:moveTo>
                    <a:pt x="264" y="195"/>
                  </a:moveTo>
                  <a:cubicBezTo>
                    <a:pt x="263" y="195"/>
                    <a:pt x="263" y="196"/>
                    <a:pt x="263" y="196"/>
                  </a:cubicBezTo>
                  <a:moveTo>
                    <a:pt x="263" y="196"/>
                  </a:moveTo>
                  <a:cubicBezTo>
                    <a:pt x="262" y="196"/>
                    <a:pt x="262" y="197"/>
                    <a:pt x="262" y="197"/>
                  </a:cubicBezTo>
                  <a:moveTo>
                    <a:pt x="262" y="197"/>
                  </a:moveTo>
                  <a:cubicBezTo>
                    <a:pt x="261" y="197"/>
                    <a:pt x="261" y="198"/>
                    <a:pt x="261" y="198"/>
                  </a:cubicBezTo>
                  <a:moveTo>
                    <a:pt x="261" y="198"/>
                  </a:moveTo>
                  <a:cubicBezTo>
                    <a:pt x="222" y="229"/>
                    <a:pt x="189" y="265"/>
                    <a:pt x="159" y="305"/>
                  </a:cubicBezTo>
                  <a:moveTo>
                    <a:pt x="159" y="305"/>
                  </a:moveTo>
                  <a:cubicBezTo>
                    <a:pt x="158" y="305"/>
                    <a:pt x="158" y="305"/>
                    <a:pt x="158" y="306"/>
                  </a:cubicBezTo>
                  <a:moveTo>
                    <a:pt x="158" y="306"/>
                  </a:moveTo>
                  <a:cubicBezTo>
                    <a:pt x="157" y="306"/>
                    <a:pt x="158" y="307"/>
                    <a:pt x="158" y="306"/>
                  </a:cubicBezTo>
                  <a:moveTo>
                    <a:pt x="158" y="306"/>
                  </a:moveTo>
                  <a:cubicBezTo>
                    <a:pt x="159" y="306"/>
                    <a:pt x="159" y="305"/>
                    <a:pt x="159" y="305"/>
                  </a:cubicBezTo>
                  <a:moveTo>
                    <a:pt x="159" y="305"/>
                  </a:moveTo>
                  <a:cubicBezTo>
                    <a:pt x="167" y="301"/>
                    <a:pt x="173" y="295"/>
                    <a:pt x="182" y="292"/>
                  </a:cubicBezTo>
                  <a:cubicBezTo>
                    <a:pt x="205" y="258"/>
                    <a:pt x="232" y="227"/>
                    <a:pt x="261" y="198"/>
                  </a:cubicBezTo>
                  <a:moveTo>
                    <a:pt x="261" y="198"/>
                  </a:moveTo>
                  <a:cubicBezTo>
                    <a:pt x="262" y="198"/>
                    <a:pt x="262" y="198"/>
                    <a:pt x="262" y="197"/>
                  </a:cubicBezTo>
                  <a:moveTo>
                    <a:pt x="262" y="197"/>
                  </a:moveTo>
                  <a:cubicBezTo>
                    <a:pt x="263" y="197"/>
                    <a:pt x="263" y="197"/>
                    <a:pt x="263" y="196"/>
                  </a:cubicBezTo>
                  <a:moveTo>
                    <a:pt x="263" y="196"/>
                  </a:moveTo>
                  <a:cubicBezTo>
                    <a:pt x="264" y="196"/>
                    <a:pt x="264" y="196"/>
                    <a:pt x="264" y="195"/>
                  </a:cubicBezTo>
                  <a:moveTo>
                    <a:pt x="264" y="195"/>
                  </a:moveTo>
                  <a:cubicBezTo>
                    <a:pt x="265" y="195"/>
                    <a:pt x="265" y="195"/>
                    <a:pt x="265" y="194"/>
                  </a:cubicBezTo>
                  <a:moveTo>
                    <a:pt x="265" y="194"/>
                  </a:moveTo>
                  <a:cubicBezTo>
                    <a:pt x="266" y="195"/>
                    <a:pt x="266" y="194"/>
                    <a:pt x="266" y="193"/>
                  </a:cubicBezTo>
                  <a:moveTo>
                    <a:pt x="266" y="193"/>
                  </a:moveTo>
                  <a:cubicBezTo>
                    <a:pt x="266" y="194"/>
                    <a:pt x="267" y="193"/>
                    <a:pt x="267" y="192"/>
                  </a:cubicBezTo>
                  <a:moveTo>
                    <a:pt x="267" y="192"/>
                  </a:moveTo>
                  <a:cubicBezTo>
                    <a:pt x="268" y="192"/>
                    <a:pt x="267" y="191"/>
                    <a:pt x="267" y="192"/>
                  </a:cubicBezTo>
                  <a:moveTo>
                    <a:pt x="265" y="261"/>
                  </a:moveTo>
                  <a:cubicBezTo>
                    <a:pt x="263" y="261"/>
                    <a:pt x="265" y="262"/>
                    <a:pt x="265" y="261"/>
                  </a:cubicBezTo>
                  <a:moveTo>
                    <a:pt x="265" y="261"/>
                  </a:moveTo>
                  <a:cubicBezTo>
                    <a:pt x="274" y="259"/>
                    <a:pt x="281" y="256"/>
                    <a:pt x="291" y="255"/>
                  </a:cubicBezTo>
                  <a:cubicBezTo>
                    <a:pt x="305" y="236"/>
                    <a:pt x="324" y="222"/>
                    <a:pt x="340" y="205"/>
                  </a:cubicBezTo>
                  <a:cubicBezTo>
                    <a:pt x="330" y="202"/>
                    <a:pt x="323" y="196"/>
                    <a:pt x="315" y="192"/>
                  </a:cubicBezTo>
                  <a:cubicBezTo>
                    <a:pt x="296" y="214"/>
                    <a:pt x="279" y="236"/>
                    <a:pt x="265" y="261"/>
                  </a:cubicBezTo>
                  <a:moveTo>
                    <a:pt x="1208" y="192"/>
                  </a:moveTo>
                  <a:cubicBezTo>
                    <a:pt x="1198" y="200"/>
                    <a:pt x="1184" y="204"/>
                    <a:pt x="1173" y="211"/>
                  </a:cubicBezTo>
                  <a:cubicBezTo>
                    <a:pt x="1184" y="223"/>
                    <a:pt x="1187" y="240"/>
                    <a:pt x="1203" y="247"/>
                  </a:cubicBezTo>
                  <a:cubicBezTo>
                    <a:pt x="1215" y="253"/>
                    <a:pt x="1231" y="253"/>
                    <a:pt x="1246" y="257"/>
                  </a:cubicBezTo>
                  <a:cubicBezTo>
                    <a:pt x="1260" y="261"/>
                    <a:pt x="1274" y="266"/>
                    <a:pt x="1287" y="269"/>
                  </a:cubicBezTo>
                  <a:cubicBezTo>
                    <a:pt x="1267" y="238"/>
                    <a:pt x="1237" y="216"/>
                    <a:pt x="1208" y="192"/>
                  </a:cubicBezTo>
                  <a:close/>
                  <a:moveTo>
                    <a:pt x="637" y="198"/>
                  </a:moveTo>
                  <a:cubicBezTo>
                    <a:pt x="636" y="202"/>
                    <a:pt x="630" y="210"/>
                    <a:pt x="633" y="212"/>
                  </a:cubicBezTo>
                  <a:cubicBezTo>
                    <a:pt x="638" y="210"/>
                    <a:pt x="636" y="203"/>
                    <a:pt x="637" y="198"/>
                  </a:cubicBezTo>
                  <a:moveTo>
                    <a:pt x="637" y="198"/>
                  </a:moveTo>
                  <a:cubicBezTo>
                    <a:pt x="640" y="198"/>
                    <a:pt x="636" y="194"/>
                    <a:pt x="637" y="198"/>
                  </a:cubicBezTo>
                  <a:moveTo>
                    <a:pt x="1072" y="226"/>
                  </a:moveTo>
                  <a:cubicBezTo>
                    <a:pt x="1076" y="226"/>
                    <a:pt x="1083" y="228"/>
                    <a:pt x="1085" y="227"/>
                  </a:cubicBezTo>
                  <a:cubicBezTo>
                    <a:pt x="1077" y="219"/>
                    <a:pt x="1070" y="209"/>
                    <a:pt x="1062" y="201"/>
                  </a:cubicBezTo>
                  <a:cubicBezTo>
                    <a:pt x="1065" y="210"/>
                    <a:pt x="1069" y="217"/>
                    <a:pt x="1072" y="226"/>
                  </a:cubicBezTo>
                  <a:close/>
                  <a:moveTo>
                    <a:pt x="342" y="207"/>
                  </a:moveTo>
                  <a:cubicBezTo>
                    <a:pt x="327" y="222"/>
                    <a:pt x="310" y="236"/>
                    <a:pt x="296" y="253"/>
                  </a:cubicBezTo>
                  <a:cubicBezTo>
                    <a:pt x="319" y="247"/>
                    <a:pt x="343" y="243"/>
                    <a:pt x="366" y="239"/>
                  </a:cubicBezTo>
                  <a:cubicBezTo>
                    <a:pt x="370" y="231"/>
                    <a:pt x="374" y="225"/>
                    <a:pt x="377" y="217"/>
                  </a:cubicBezTo>
                  <a:cubicBezTo>
                    <a:pt x="364" y="215"/>
                    <a:pt x="354" y="210"/>
                    <a:pt x="342" y="207"/>
                  </a:cubicBezTo>
                  <a:close/>
                  <a:moveTo>
                    <a:pt x="745" y="212"/>
                  </a:moveTo>
                  <a:cubicBezTo>
                    <a:pt x="745" y="226"/>
                    <a:pt x="744" y="240"/>
                    <a:pt x="743" y="254"/>
                  </a:cubicBezTo>
                  <a:cubicBezTo>
                    <a:pt x="757" y="253"/>
                    <a:pt x="774" y="255"/>
                    <a:pt x="786" y="253"/>
                  </a:cubicBezTo>
                  <a:cubicBezTo>
                    <a:pt x="784" y="241"/>
                    <a:pt x="786" y="224"/>
                    <a:pt x="784" y="212"/>
                  </a:cubicBezTo>
                  <a:cubicBezTo>
                    <a:pt x="773" y="210"/>
                    <a:pt x="756" y="210"/>
                    <a:pt x="745" y="212"/>
                  </a:cubicBezTo>
                  <a:close/>
                  <a:moveTo>
                    <a:pt x="1176" y="220"/>
                  </a:moveTo>
                  <a:cubicBezTo>
                    <a:pt x="1176" y="221"/>
                    <a:pt x="1176" y="221"/>
                    <a:pt x="1177" y="221"/>
                  </a:cubicBezTo>
                  <a:moveTo>
                    <a:pt x="1177" y="221"/>
                  </a:moveTo>
                  <a:cubicBezTo>
                    <a:pt x="1177" y="223"/>
                    <a:pt x="1178" y="221"/>
                    <a:pt x="1177" y="221"/>
                  </a:cubicBezTo>
                  <a:moveTo>
                    <a:pt x="1177" y="221"/>
                  </a:moveTo>
                  <a:cubicBezTo>
                    <a:pt x="1177" y="220"/>
                    <a:pt x="1176" y="220"/>
                    <a:pt x="1176" y="220"/>
                  </a:cubicBezTo>
                  <a:moveTo>
                    <a:pt x="1176" y="220"/>
                  </a:moveTo>
                  <a:cubicBezTo>
                    <a:pt x="1174" y="216"/>
                    <a:pt x="1171" y="207"/>
                    <a:pt x="1166" y="213"/>
                  </a:cubicBezTo>
                  <a:cubicBezTo>
                    <a:pt x="1170" y="214"/>
                    <a:pt x="1172" y="218"/>
                    <a:pt x="1176" y="220"/>
                  </a:cubicBezTo>
                  <a:moveTo>
                    <a:pt x="639" y="214"/>
                  </a:moveTo>
                  <a:cubicBezTo>
                    <a:pt x="637" y="225"/>
                    <a:pt x="635" y="238"/>
                    <a:pt x="633" y="251"/>
                  </a:cubicBezTo>
                  <a:cubicBezTo>
                    <a:pt x="669" y="252"/>
                    <a:pt x="704" y="254"/>
                    <a:pt x="741" y="254"/>
                  </a:cubicBezTo>
                  <a:cubicBezTo>
                    <a:pt x="741" y="239"/>
                    <a:pt x="742" y="225"/>
                    <a:pt x="743" y="212"/>
                  </a:cubicBezTo>
                  <a:cubicBezTo>
                    <a:pt x="707" y="211"/>
                    <a:pt x="673" y="213"/>
                    <a:pt x="639" y="214"/>
                  </a:cubicBezTo>
                  <a:close/>
                  <a:moveTo>
                    <a:pt x="787" y="212"/>
                  </a:moveTo>
                  <a:cubicBezTo>
                    <a:pt x="786" y="227"/>
                    <a:pt x="789" y="239"/>
                    <a:pt x="788" y="254"/>
                  </a:cubicBezTo>
                  <a:cubicBezTo>
                    <a:pt x="815" y="254"/>
                    <a:pt x="840" y="252"/>
                    <a:pt x="867" y="252"/>
                  </a:cubicBezTo>
                  <a:cubicBezTo>
                    <a:pt x="863" y="238"/>
                    <a:pt x="860" y="225"/>
                    <a:pt x="856" y="213"/>
                  </a:cubicBezTo>
                  <a:cubicBezTo>
                    <a:pt x="834" y="212"/>
                    <a:pt x="811" y="211"/>
                    <a:pt x="787" y="212"/>
                  </a:cubicBezTo>
                  <a:close/>
                  <a:moveTo>
                    <a:pt x="870" y="251"/>
                  </a:moveTo>
                  <a:cubicBezTo>
                    <a:pt x="891" y="251"/>
                    <a:pt x="917" y="249"/>
                    <a:pt x="938" y="247"/>
                  </a:cubicBezTo>
                  <a:cubicBezTo>
                    <a:pt x="937" y="236"/>
                    <a:pt x="934" y="227"/>
                    <a:pt x="932" y="216"/>
                  </a:cubicBezTo>
                  <a:cubicBezTo>
                    <a:pt x="909" y="214"/>
                    <a:pt x="884" y="214"/>
                    <a:pt x="861" y="213"/>
                  </a:cubicBezTo>
                  <a:cubicBezTo>
                    <a:pt x="864" y="226"/>
                    <a:pt x="868" y="237"/>
                    <a:pt x="870" y="251"/>
                  </a:cubicBezTo>
                  <a:close/>
                  <a:moveTo>
                    <a:pt x="1190" y="244"/>
                  </a:moveTo>
                  <a:cubicBezTo>
                    <a:pt x="1191" y="246"/>
                    <a:pt x="1191" y="244"/>
                    <a:pt x="1190" y="244"/>
                  </a:cubicBezTo>
                  <a:moveTo>
                    <a:pt x="1190" y="244"/>
                  </a:moveTo>
                  <a:cubicBezTo>
                    <a:pt x="1184" y="231"/>
                    <a:pt x="1173" y="222"/>
                    <a:pt x="1162" y="213"/>
                  </a:cubicBezTo>
                  <a:cubicBezTo>
                    <a:pt x="1143" y="221"/>
                    <a:pt x="1120" y="224"/>
                    <a:pt x="1099" y="230"/>
                  </a:cubicBezTo>
                  <a:cubicBezTo>
                    <a:pt x="1131" y="233"/>
                    <a:pt x="1160" y="239"/>
                    <a:pt x="1190" y="244"/>
                  </a:cubicBezTo>
                  <a:moveTo>
                    <a:pt x="632" y="214"/>
                  </a:moveTo>
                  <a:cubicBezTo>
                    <a:pt x="625" y="223"/>
                    <a:pt x="622" y="237"/>
                    <a:pt x="618" y="250"/>
                  </a:cubicBezTo>
                  <a:cubicBezTo>
                    <a:pt x="622" y="250"/>
                    <a:pt x="626" y="250"/>
                    <a:pt x="630" y="250"/>
                  </a:cubicBezTo>
                  <a:cubicBezTo>
                    <a:pt x="631" y="238"/>
                    <a:pt x="633" y="225"/>
                    <a:pt x="635" y="214"/>
                  </a:cubicBezTo>
                  <a:cubicBezTo>
                    <a:pt x="634" y="214"/>
                    <a:pt x="633" y="214"/>
                    <a:pt x="632" y="214"/>
                  </a:cubicBezTo>
                  <a:close/>
                  <a:moveTo>
                    <a:pt x="515" y="222"/>
                  </a:moveTo>
                  <a:cubicBezTo>
                    <a:pt x="512" y="228"/>
                    <a:pt x="507" y="233"/>
                    <a:pt x="505" y="239"/>
                  </a:cubicBezTo>
                  <a:cubicBezTo>
                    <a:pt x="541" y="243"/>
                    <a:pt x="576" y="248"/>
                    <a:pt x="615" y="249"/>
                  </a:cubicBezTo>
                  <a:cubicBezTo>
                    <a:pt x="619" y="237"/>
                    <a:pt x="623" y="226"/>
                    <a:pt x="628" y="215"/>
                  </a:cubicBezTo>
                  <a:cubicBezTo>
                    <a:pt x="589" y="216"/>
                    <a:pt x="552" y="218"/>
                    <a:pt x="515" y="222"/>
                  </a:cubicBezTo>
                  <a:close/>
                  <a:moveTo>
                    <a:pt x="941" y="247"/>
                  </a:moveTo>
                  <a:cubicBezTo>
                    <a:pt x="956" y="246"/>
                    <a:pt x="972" y="245"/>
                    <a:pt x="986" y="242"/>
                  </a:cubicBezTo>
                  <a:cubicBezTo>
                    <a:pt x="980" y="235"/>
                    <a:pt x="978" y="225"/>
                    <a:pt x="971" y="219"/>
                  </a:cubicBezTo>
                  <a:cubicBezTo>
                    <a:pt x="960" y="218"/>
                    <a:pt x="947" y="217"/>
                    <a:pt x="935" y="216"/>
                  </a:cubicBezTo>
                  <a:cubicBezTo>
                    <a:pt x="936" y="227"/>
                    <a:pt x="939" y="236"/>
                    <a:pt x="941" y="247"/>
                  </a:cubicBezTo>
                  <a:close/>
                  <a:moveTo>
                    <a:pt x="370" y="238"/>
                  </a:moveTo>
                  <a:cubicBezTo>
                    <a:pt x="369" y="238"/>
                    <a:pt x="370" y="239"/>
                    <a:pt x="370" y="238"/>
                  </a:cubicBezTo>
                  <a:moveTo>
                    <a:pt x="370" y="238"/>
                  </a:moveTo>
                  <a:cubicBezTo>
                    <a:pt x="384" y="235"/>
                    <a:pt x="401" y="237"/>
                    <a:pt x="406" y="225"/>
                  </a:cubicBezTo>
                  <a:cubicBezTo>
                    <a:pt x="396" y="224"/>
                    <a:pt x="389" y="220"/>
                    <a:pt x="379" y="219"/>
                  </a:cubicBezTo>
                  <a:cubicBezTo>
                    <a:pt x="377" y="226"/>
                    <a:pt x="372" y="230"/>
                    <a:pt x="370" y="238"/>
                  </a:cubicBezTo>
                  <a:moveTo>
                    <a:pt x="989" y="242"/>
                  </a:moveTo>
                  <a:cubicBezTo>
                    <a:pt x="1017" y="239"/>
                    <a:pt x="1047" y="238"/>
                    <a:pt x="1071" y="230"/>
                  </a:cubicBezTo>
                  <a:cubicBezTo>
                    <a:pt x="1042" y="224"/>
                    <a:pt x="1008" y="222"/>
                    <a:pt x="976" y="219"/>
                  </a:cubicBezTo>
                  <a:cubicBezTo>
                    <a:pt x="980" y="227"/>
                    <a:pt x="984" y="235"/>
                    <a:pt x="989" y="242"/>
                  </a:cubicBezTo>
                  <a:close/>
                  <a:moveTo>
                    <a:pt x="497" y="223"/>
                  </a:moveTo>
                  <a:cubicBezTo>
                    <a:pt x="494" y="227"/>
                    <a:pt x="494" y="233"/>
                    <a:pt x="491" y="238"/>
                  </a:cubicBezTo>
                  <a:cubicBezTo>
                    <a:pt x="495" y="237"/>
                    <a:pt x="497" y="239"/>
                    <a:pt x="502" y="239"/>
                  </a:cubicBezTo>
                  <a:cubicBezTo>
                    <a:pt x="504" y="232"/>
                    <a:pt x="509" y="228"/>
                    <a:pt x="511" y="222"/>
                  </a:cubicBezTo>
                  <a:cubicBezTo>
                    <a:pt x="507" y="223"/>
                    <a:pt x="503" y="224"/>
                    <a:pt x="497" y="223"/>
                  </a:cubicBezTo>
                  <a:close/>
                  <a:moveTo>
                    <a:pt x="1178" y="224"/>
                  </a:moveTo>
                  <a:cubicBezTo>
                    <a:pt x="1177" y="224"/>
                    <a:pt x="1178" y="225"/>
                    <a:pt x="1178" y="224"/>
                  </a:cubicBezTo>
                  <a:close/>
                  <a:moveTo>
                    <a:pt x="445" y="231"/>
                  </a:moveTo>
                  <a:cubicBezTo>
                    <a:pt x="460" y="233"/>
                    <a:pt x="475" y="235"/>
                    <a:pt x="489" y="238"/>
                  </a:cubicBezTo>
                  <a:cubicBezTo>
                    <a:pt x="490" y="232"/>
                    <a:pt x="492" y="229"/>
                    <a:pt x="493" y="224"/>
                  </a:cubicBezTo>
                  <a:cubicBezTo>
                    <a:pt x="477" y="226"/>
                    <a:pt x="459" y="226"/>
                    <a:pt x="445" y="231"/>
                  </a:cubicBezTo>
                  <a:close/>
                  <a:moveTo>
                    <a:pt x="421" y="230"/>
                  </a:moveTo>
                  <a:cubicBezTo>
                    <a:pt x="423" y="230"/>
                    <a:pt x="429" y="229"/>
                    <a:pt x="424" y="229"/>
                  </a:cubicBezTo>
                  <a:cubicBezTo>
                    <a:pt x="419" y="228"/>
                    <a:pt x="414" y="227"/>
                    <a:pt x="409" y="226"/>
                  </a:cubicBezTo>
                  <a:cubicBezTo>
                    <a:pt x="407" y="229"/>
                    <a:pt x="404" y="230"/>
                    <a:pt x="403" y="233"/>
                  </a:cubicBezTo>
                  <a:cubicBezTo>
                    <a:pt x="409" y="232"/>
                    <a:pt x="416" y="231"/>
                    <a:pt x="421" y="230"/>
                  </a:cubicBezTo>
                  <a:close/>
                  <a:moveTo>
                    <a:pt x="1079" y="230"/>
                  </a:moveTo>
                  <a:cubicBezTo>
                    <a:pt x="1078" y="229"/>
                    <a:pt x="1073" y="228"/>
                    <a:pt x="1073" y="230"/>
                  </a:cubicBezTo>
                  <a:cubicBezTo>
                    <a:pt x="1074" y="231"/>
                    <a:pt x="1078" y="232"/>
                    <a:pt x="1079" y="230"/>
                  </a:cubicBezTo>
                  <a:close/>
                  <a:moveTo>
                    <a:pt x="309" y="418"/>
                  </a:moveTo>
                  <a:cubicBezTo>
                    <a:pt x="307" y="419"/>
                    <a:pt x="309" y="419"/>
                    <a:pt x="309" y="418"/>
                  </a:cubicBezTo>
                  <a:moveTo>
                    <a:pt x="309" y="418"/>
                  </a:moveTo>
                  <a:cubicBezTo>
                    <a:pt x="345" y="412"/>
                    <a:pt x="381" y="406"/>
                    <a:pt x="418" y="401"/>
                  </a:cubicBezTo>
                  <a:cubicBezTo>
                    <a:pt x="436" y="359"/>
                    <a:pt x="455" y="318"/>
                    <a:pt x="477" y="281"/>
                  </a:cubicBezTo>
                  <a:cubicBezTo>
                    <a:pt x="479" y="266"/>
                    <a:pt x="484" y="253"/>
                    <a:pt x="488" y="239"/>
                  </a:cubicBezTo>
                  <a:cubicBezTo>
                    <a:pt x="458" y="236"/>
                    <a:pt x="431" y="227"/>
                    <a:pt x="401" y="236"/>
                  </a:cubicBezTo>
                  <a:cubicBezTo>
                    <a:pt x="376" y="263"/>
                    <a:pt x="355" y="294"/>
                    <a:pt x="333" y="324"/>
                  </a:cubicBezTo>
                  <a:cubicBezTo>
                    <a:pt x="324" y="355"/>
                    <a:pt x="314" y="384"/>
                    <a:pt x="309" y="418"/>
                  </a:cubicBezTo>
                  <a:moveTo>
                    <a:pt x="1092" y="232"/>
                  </a:moveTo>
                  <a:cubicBezTo>
                    <a:pt x="1137" y="288"/>
                    <a:pt x="1175" y="350"/>
                    <a:pt x="1208" y="417"/>
                  </a:cubicBezTo>
                  <a:cubicBezTo>
                    <a:pt x="1224" y="419"/>
                    <a:pt x="1240" y="426"/>
                    <a:pt x="1256" y="425"/>
                  </a:cubicBezTo>
                  <a:cubicBezTo>
                    <a:pt x="1244" y="360"/>
                    <a:pt x="1220" y="299"/>
                    <a:pt x="1192" y="247"/>
                  </a:cubicBezTo>
                  <a:cubicBezTo>
                    <a:pt x="1159" y="242"/>
                    <a:pt x="1128" y="235"/>
                    <a:pt x="1092" y="232"/>
                  </a:cubicBezTo>
                  <a:moveTo>
                    <a:pt x="1092" y="232"/>
                  </a:moveTo>
                  <a:cubicBezTo>
                    <a:pt x="1092" y="230"/>
                    <a:pt x="1091" y="232"/>
                    <a:pt x="1092" y="232"/>
                  </a:cubicBezTo>
                  <a:moveTo>
                    <a:pt x="1104" y="252"/>
                  </a:moveTo>
                  <a:cubicBezTo>
                    <a:pt x="1096" y="241"/>
                    <a:pt x="1089" y="225"/>
                    <a:pt x="1075" y="235"/>
                  </a:cubicBezTo>
                  <a:cubicBezTo>
                    <a:pt x="1096" y="285"/>
                    <a:pt x="1109" y="342"/>
                    <a:pt x="1119" y="403"/>
                  </a:cubicBezTo>
                  <a:cubicBezTo>
                    <a:pt x="1148" y="406"/>
                    <a:pt x="1178" y="413"/>
                    <a:pt x="1205" y="415"/>
                  </a:cubicBezTo>
                  <a:cubicBezTo>
                    <a:pt x="1178" y="360"/>
                    <a:pt x="1141" y="300"/>
                    <a:pt x="1104" y="252"/>
                  </a:cubicBezTo>
                  <a:close/>
                  <a:moveTo>
                    <a:pt x="990" y="245"/>
                  </a:moveTo>
                  <a:cubicBezTo>
                    <a:pt x="1015" y="293"/>
                    <a:pt x="1038" y="342"/>
                    <a:pt x="1057" y="395"/>
                  </a:cubicBezTo>
                  <a:cubicBezTo>
                    <a:pt x="1077" y="398"/>
                    <a:pt x="1097" y="399"/>
                    <a:pt x="1116" y="403"/>
                  </a:cubicBezTo>
                  <a:cubicBezTo>
                    <a:pt x="1108" y="349"/>
                    <a:pt x="1096" y="297"/>
                    <a:pt x="1080" y="252"/>
                  </a:cubicBezTo>
                  <a:cubicBezTo>
                    <a:pt x="1078" y="246"/>
                    <a:pt x="1076" y="238"/>
                    <a:pt x="1070" y="235"/>
                  </a:cubicBezTo>
                  <a:cubicBezTo>
                    <a:pt x="1044" y="239"/>
                    <a:pt x="1018" y="243"/>
                    <a:pt x="990" y="245"/>
                  </a:cubicBezTo>
                  <a:close/>
                  <a:moveTo>
                    <a:pt x="368" y="240"/>
                  </a:moveTo>
                  <a:cubicBezTo>
                    <a:pt x="357" y="263"/>
                    <a:pt x="345" y="288"/>
                    <a:pt x="339" y="312"/>
                  </a:cubicBezTo>
                  <a:cubicBezTo>
                    <a:pt x="353" y="289"/>
                    <a:pt x="373" y="265"/>
                    <a:pt x="390" y="245"/>
                  </a:cubicBezTo>
                  <a:cubicBezTo>
                    <a:pt x="392" y="243"/>
                    <a:pt x="395" y="239"/>
                    <a:pt x="394" y="237"/>
                  </a:cubicBezTo>
                  <a:cubicBezTo>
                    <a:pt x="386" y="238"/>
                    <a:pt x="378" y="240"/>
                    <a:pt x="368" y="240"/>
                  </a:cubicBezTo>
                  <a:close/>
                  <a:moveTo>
                    <a:pt x="483" y="268"/>
                  </a:moveTo>
                  <a:cubicBezTo>
                    <a:pt x="480" y="268"/>
                    <a:pt x="484" y="272"/>
                    <a:pt x="483" y="268"/>
                  </a:cubicBezTo>
                  <a:moveTo>
                    <a:pt x="483" y="268"/>
                  </a:moveTo>
                  <a:cubicBezTo>
                    <a:pt x="489" y="260"/>
                    <a:pt x="494" y="251"/>
                    <a:pt x="499" y="241"/>
                  </a:cubicBezTo>
                  <a:cubicBezTo>
                    <a:pt x="496" y="241"/>
                    <a:pt x="494" y="240"/>
                    <a:pt x="490" y="240"/>
                  </a:cubicBezTo>
                  <a:cubicBezTo>
                    <a:pt x="488" y="250"/>
                    <a:pt x="484" y="258"/>
                    <a:pt x="483" y="268"/>
                  </a:cubicBezTo>
                  <a:moveTo>
                    <a:pt x="327" y="249"/>
                  </a:moveTo>
                  <a:cubicBezTo>
                    <a:pt x="315" y="252"/>
                    <a:pt x="301" y="252"/>
                    <a:pt x="294" y="256"/>
                  </a:cubicBezTo>
                  <a:cubicBezTo>
                    <a:pt x="288" y="259"/>
                    <a:pt x="279" y="270"/>
                    <a:pt x="273" y="277"/>
                  </a:cubicBezTo>
                  <a:cubicBezTo>
                    <a:pt x="242" y="313"/>
                    <a:pt x="211" y="348"/>
                    <a:pt x="198" y="402"/>
                  </a:cubicBezTo>
                  <a:cubicBezTo>
                    <a:pt x="222" y="411"/>
                    <a:pt x="245" y="420"/>
                    <a:pt x="271" y="426"/>
                  </a:cubicBezTo>
                  <a:cubicBezTo>
                    <a:pt x="285" y="399"/>
                    <a:pt x="300" y="372"/>
                    <a:pt x="316" y="347"/>
                  </a:cubicBezTo>
                  <a:cubicBezTo>
                    <a:pt x="321" y="339"/>
                    <a:pt x="328" y="330"/>
                    <a:pt x="332" y="322"/>
                  </a:cubicBezTo>
                  <a:cubicBezTo>
                    <a:pt x="344" y="296"/>
                    <a:pt x="348" y="268"/>
                    <a:pt x="365" y="243"/>
                  </a:cubicBezTo>
                  <a:cubicBezTo>
                    <a:pt x="364" y="243"/>
                    <a:pt x="365" y="241"/>
                    <a:pt x="364" y="241"/>
                  </a:cubicBezTo>
                  <a:cubicBezTo>
                    <a:pt x="353" y="243"/>
                    <a:pt x="340" y="246"/>
                    <a:pt x="327" y="249"/>
                  </a:cubicBezTo>
                  <a:close/>
                  <a:moveTo>
                    <a:pt x="504" y="242"/>
                  </a:moveTo>
                  <a:cubicBezTo>
                    <a:pt x="472" y="274"/>
                    <a:pt x="465" y="338"/>
                    <a:pt x="457" y="396"/>
                  </a:cubicBezTo>
                  <a:cubicBezTo>
                    <a:pt x="495" y="392"/>
                    <a:pt x="535" y="389"/>
                    <a:pt x="575" y="385"/>
                  </a:cubicBezTo>
                  <a:cubicBezTo>
                    <a:pt x="587" y="340"/>
                    <a:pt x="599" y="294"/>
                    <a:pt x="614" y="252"/>
                  </a:cubicBezTo>
                  <a:cubicBezTo>
                    <a:pt x="576" y="250"/>
                    <a:pt x="540" y="246"/>
                    <a:pt x="504" y="242"/>
                  </a:cubicBezTo>
                  <a:close/>
                  <a:moveTo>
                    <a:pt x="1194" y="244"/>
                  </a:moveTo>
                  <a:cubicBezTo>
                    <a:pt x="1194" y="245"/>
                    <a:pt x="1194" y="245"/>
                    <a:pt x="1195" y="245"/>
                  </a:cubicBezTo>
                  <a:moveTo>
                    <a:pt x="1195" y="245"/>
                  </a:moveTo>
                  <a:cubicBezTo>
                    <a:pt x="1196" y="247"/>
                    <a:pt x="1196" y="245"/>
                    <a:pt x="1195" y="245"/>
                  </a:cubicBezTo>
                  <a:moveTo>
                    <a:pt x="1195" y="245"/>
                  </a:moveTo>
                  <a:cubicBezTo>
                    <a:pt x="1195" y="244"/>
                    <a:pt x="1195" y="244"/>
                    <a:pt x="1194" y="244"/>
                  </a:cubicBezTo>
                  <a:moveTo>
                    <a:pt x="1194" y="244"/>
                  </a:moveTo>
                  <a:cubicBezTo>
                    <a:pt x="1193" y="243"/>
                    <a:pt x="1193" y="244"/>
                    <a:pt x="1194" y="244"/>
                  </a:cubicBezTo>
                  <a:moveTo>
                    <a:pt x="942" y="250"/>
                  </a:moveTo>
                  <a:cubicBezTo>
                    <a:pt x="949" y="294"/>
                    <a:pt x="955" y="339"/>
                    <a:pt x="960" y="386"/>
                  </a:cubicBezTo>
                  <a:cubicBezTo>
                    <a:pt x="991" y="389"/>
                    <a:pt x="1024" y="391"/>
                    <a:pt x="1054" y="395"/>
                  </a:cubicBezTo>
                  <a:cubicBezTo>
                    <a:pt x="1035" y="342"/>
                    <a:pt x="1013" y="293"/>
                    <a:pt x="988" y="246"/>
                  </a:cubicBezTo>
                  <a:cubicBezTo>
                    <a:pt x="972" y="247"/>
                    <a:pt x="957" y="249"/>
                    <a:pt x="942" y="250"/>
                  </a:cubicBezTo>
                  <a:close/>
                  <a:moveTo>
                    <a:pt x="1259" y="424"/>
                  </a:moveTo>
                  <a:cubicBezTo>
                    <a:pt x="1279" y="419"/>
                    <a:pt x="1296" y="412"/>
                    <a:pt x="1314" y="407"/>
                  </a:cubicBezTo>
                  <a:cubicBezTo>
                    <a:pt x="1282" y="347"/>
                    <a:pt x="1242" y="296"/>
                    <a:pt x="1198" y="249"/>
                  </a:cubicBezTo>
                  <a:cubicBezTo>
                    <a:pt x="1197" y="249"/>
                    <a:pt x="1196" y="249"/>
                    <a:pt x="1196" y="250"/>
                  </a:cubicBezTo>
                  <a:cubicBezTo>
                    <a:pt x="1224" y="301"/>
                    <a:pt x="1245" y="359"/>
                    <a:pt x="1259" y="424"/>
                  </a:cubicBezTo>
                  <a:close/>
                  <a:moveTo>
                    <a:pt x="871" y="255"/>
                  </a:moveTo>
                  <a:cubicBezTo>
                    <a:pt x="883" y="296"/>
                    <a:pt x="891" y="339"/>
                    <a:pt x="899" y="383"/>
                  </a:cubicBezTo>
                  <a:cubicBezTo>
                    <a:pt x="918" y="384"/>
                    <a:pt x="938" y="384"/>
                    <a:pt x="957" y="386"/>
                  </a:cubicBezTo>
                  <a:cubicBezTo>
                    <a:pt x="953" y="345"/>
                    <a:pt x="948" y="301"/>
                    <a:pt x="942" y="264"/>
                  </a:cubicBezTo>
                  <a:cubicBezTo>
                    <a:pt x="941" y="260"/>
                    <a:pt x="941" y="252"/>
                    <a:pt x="936" y="250"/>
                  </a:cubicBezTo>
                  <a:cubicBezTo>
                    <a:pt x="915" y="253"/>
                    <a:pt x="892" y="252"/>
                    <a:pt x="871" y="255"/>
                  </a:cubicBezTo>
                  <a:close/>
                  <a:moveTo>
                    <a:pt x="1317" y="405"/>
                  </a:moveTo>
                  <a:cubicBezTo>
                    <a:pt x="1328" y="400"/>
                    <a:pt x="1340" y="395"/>
                    <a:pt x="1350" y="388"/>
                  </a:cubicBezTo>
                  <a:cubicBezTo>
                    <a:pt x="1332" y="347"/>
                    <a:pt x="1314" y="307"/>
                    <a:pt x="1289" y="273"/>
                  </a:cubicBezTo>
                  <a:cubicBezTo>
                    <a:pt x="1263" y="264"/>
                    <a:pt x="1231" y="255"/>
                    <a:pt x="1204" y="251"/>
                  </a:cubicBezTo>
                  <a:cubicBezTo>
                    <a:pt x="1247" y="297"/>
                    <a:pt x="1284" y="348"/>
                    <a:pt x="1317" y="405"/>
                  </a:cubicBezTo>
                  <a:close/>
                  <a:moveTo>
                    <a:pt x="616" y="253"/>
                  </a:moveTo>
                  <a:cubicBezTo>
                    <a:pt x="602" y="296"/>
                    <a:pt x="589" y="340"/>
                    <a:pt x="578" y="385"/>
                  </a:cubicBezTo>
                  <a:cubicBezTo>
                    <a:pt x="591" y="385"/>
                    <a:pt x="603" y="384"/>
                    <a:pt x="617" y="383"/>
                  </a:cubicBezTo>
                  <a:cubicBezTo>
                    <a:pt x="619" y="338"/>
                    <a:pt x="624" y="295"/>
                    <a:pt x="630" y="253"/>
                  </a:cubicBezTo>
                  <a:cubicBezTo>
                    <a:pt x="625" y="254"/>
                    <a:pt x="618" y="252"/>
                    <a:pt x="616" y="253"/>
                  </a:cubicBezTo>
                  <a:close/>
                  <a:moveTo>
                    <a:pt x="632" y="256"/>
                  </a:moveTo>
                  <a:cubicBezTo>
                    <a:pt x="628" y="298"/>
                    <a:pt x="623" y="339"/>
                    <a:pt x="621" y="383"/>
                  </a:cubicBezTo>
                  <a:cubicBezTo>
                    <a:pt x="658" y="381"/>
                    <a:pt x="697" y="381"/>
                    <a:pt x="735" y="380"/>
                  </a:cubicBezTo>
                  <a:cubicBezTo>
                    <a:pt x="737" y="339"/>
                    <a:pt x="739" y="298"/>
                    <a:pt x="740" y="257"/>
                  </a:cubicBezTo>
                  <a:cubicBezTo>
                    <a:pt x="704" y="257"/>
                    <a:pt x="670" y="255"/>
                    <a:pt x="634" y="254"/>
                  </a:cubicBezTo>
                  <a:cubicBezTo>
                    <a:pt x="634" y="252"/>
                    <a:pt x="632" y="254"/>
                    <a:pt x="632" y="256"/>
                  </a:cubicBezTo>
                  <a:close/>
                  <a:moveTo>
                    <a:pt x="788" y="257"/>
                  </a:moveTo>
                  <a:cubicBezTo>
                    <a:pt x="789" y="297"/>
                    <a:pt x="790" y="338"/>
                    <a:pt x="790" y="380"/>
                  </a:cubicBezTo>
                  <a:cubicBezTo>
                    <a:pt x="825" y="380"/>
                    <a:pt x="860" y="381"/>
                    <a:pt x="894" y="383"/>
                  </a:cubicBezTo>
                  <a:cubicBezTo>
                    <a:pt x="888" y="338"/>
                    <a:pt x="878" y="296"/>
                    <a:pt x="868" y="255"/>
                  </a:cubicBezTo>
                  <a:cubicBezTo>
                    <a:pt x="841" y="255"/>
                    <a:pt x="815" y="257"/>
                    <a:pt x="788" y="257"/>
                  </a:cubicBezTo>
                  <a:close/>
                  <a:moveTo>
                    <a:pt x="744" y="257"/>
                  </a:moveTo>
                  <a:cubicBezTo>
                    <a:pt x="740" y="296"/>
                    <a:pt x="740" y="339"/>
                    <a:pt x="738" y="380"/>
                  </a:cubicBezTo>
                  <a:cubicBezTo>
                    <a:pt x="755" y="380"/>
                    <a:pt x="771" y="380"/>
                    <a:pt x="788" y="380"/>
                  </a:cubicBezTo>
                  <a:cubicBezTo>
                    <a:pt x="788" y="338"/>
                    <a:pt x="786" y="298"/>
                    <a:pt x="786" y="257"/>
                  </a:cubicBezTo>
                  <a:cubicBezTo>
                    <a:pt x="772" y="257"/>
                    <a:pt x="758" y="257"/>
                    <a:pt x="744" y="257"/>
                  </a:cubicBezTo>
                  <a:close/>
                  <a:moveTo>
                    <a:pt x="286" y="259"/>
                  </a:moveTo>
                  <a:cubicBezTo>
                    <a:pt x="277" y="260"/>
                    <a:pt x="270" y="263"/>
                    <a:pt x="262" y="264"/>
                  </a:cubicBezTo>
                  <a:cubicBezTo>
                    <a:pt x="249" y="285"/>
                    <a:pt x="237" y="306"/>
                    <a:pt x="227" y="329"/>
                  </a:cubicBezTo>
                  <a:moveTo>
                    <a:pt x="227" y="329"/>
                  </a:moveTo>
                  <a:cubicBezTo>
                    <a:pt x="226" y="329"/>
                    <a:pt x="227" y="330"/>
                    <a:pt x="226" y="331"/>
                  </a:cubicBezTo>
                  <a:moveTo>
                    <a:pt x="226" y="331"/>
                  </a:moveTo>
                  <a:cubicBezTo>
                    <a:pt x="225" y="331"/>
                    <a:pt x="226" y="332"/>
                    <a:pt x="226" y="331"/>
                  </a:cubicBezTo>
                  <a:moveTo>
                    <a:pt x="226" y="331"/>
                  </a:moveTo>
                  <a:cubicBezTo>
                    <a:pt x="227" y="331"/>
                    <a:pt x="227" y="330"/>
                    <a:pt x="227" y="329"/>
                  </a:cubicBezTo>
                  <a:moveTo>
                    <a:pt x="286" y="259"/>
                  </a:moveTo>
                  <a:cubicBezTo>
                    <a:pt x="266" y="281"/>
                    <a:pt x="246" y="305"/>
                    <a:pt x="227" y="329"/>
                  </a:cubicBezTo>
                  <a:moveTo>
                    <a:pt x="286" y="259"/>
                  </a:moveTo>
                  <a:cubicBezTo>
                    <a:pt x="287" y="258"/>
                    <a:pt x="286" y="258"/>
                    <a:pt x="286" y="259"/>
                  </a:cubicBezTo>
                  <a:moveTo>
                    <a:pt x="257" y="266"/>
                  </a:moveTo>
                  <a:cubicBezTo>
                    <a:pt x="237" y="271"/>
                    <a:pt x="219" y="278"/>
                    <a:pt x="201" y="286"/>
                  </a:cubicBezTo>
                  <a:cubicBezTo>
                    <a:pt x="180" y="309"/>
                    <a:pt x="160" y="334"/>
                    <a:pt x="143" y="361"/>
                  </a:cubicBezTo>
                  <a:cubicBezTo>
                    <a:pt x="152" y="377"/>
                    <a:pt x="168" y="386"/>
                    <a:pt x="184" y="394"/>
                  </a:cubicBezTo>
                  <a:cubicBezTo>
                    <a:pt x="194" y="377"/>
                    <a:pt x="205" y="359"/>
                    <a:pt x="218" y="344"/>
                  </a:cubicBezTo>
                  <a:cubicBezTo>
                    <a:pt x="228" y="316"/>
                    <a:pt x="243" y="291"/>
                    <a:pt x="257" y="266"/>
                  </a:cubicBezTo>
                  <a:moveTo>
                    <a:pt x="257" y="266"/>
                  </a:moveTo>
                  <a:cubicBezTo>
                    <a:pt x="258" y="266"/>
                    <a:pt x="257" y="265"/>
                    <a:pt x="257" y="266"/>
                  </a:cubicBezTo>
                  <a:moveTo>
                    <a:pt x="1292" y="270"/>
                  </a:moveTo>
                  <a:cubicBezTo>
                    <a:pt x="1293" y="272"/>
                    <a:pt x="1293" y="270"/>
                    <a:pt x="1292" y="270"/>
                  </a:cubicBezTo>
                  <a:moveTo>
                    <a:pt x="1292" y="270"/>
                  </a:moveTo>
                  <a:cubicBezTo>
                    <a:pt x="1291" y="269"/>
                    <a:pt x="1291" y="270"/>
                    <a:pt x="1292" y="270"/>
                  </a:cubicBezTo>
                  <a:moveTo>
                    <a:pt x="1295" y="275"/>
                  </a:moveTo>
                  <a:cubicBezTo>
                    <a:pt x="1316" y="310"/>
                    <a:pt x="1336" y="347"/>
                    <a:pt x="1351" y="387"/>
                  </a:cubicBezTo>
                  <a:cubicBezTo>
                    <a:pt x="1360" y="383"/>
                    <a:pt x="1368" y="378"/>
                    <a:pt x="1373" y="371"/>
                  </a:cubicBezTo>
                  <a:cubicBezTo>
                    <a:pt x="1349" y="337"/>
                    <a:pt x="1324" y="306"/>
                    <a:pt x="1298" y="275"/>
                  </a:cubicBezTo>
                  <a:cubicBezTo>
                    <a:pt x="1297" y="275"/>
                    <a:pt x="1296" y="275"/>
                    <a:pt x="1295" y="275"/>
                  </a:cubicBezTo>
                  <a:moveTo>
                    <a:pt x="1295" y="275"/>
                  </a:moveTo>
                  <a:cubicBezTo>
                    <a:pt x="1294" y="274"/>
                    <a:pt x="1294" y="275"/>
                    <a:pt x="1295" y="275"/>
                  </a:cubicBezTo>
                  <a:moveTo>
                    <a:pt x="1375" y="370"/>
                  </a:moveTo>
                  <a:cubicBezTo>
                    <a:pt x="1380" y="364"/>
                    <a:pt x="1385" y="359"/>
                    <a:pt x="1387" y="350"/>
                  </a:cubicBezTo>
                  <a:cubicBezTo>
                    <a:pt x="1378" y="334"/>
                    <a:pt x="1367" y="319"/>
                    <a:pt x="1357" y="303"/>
                  </a:cubicBezTo>
                  <a:cubicBezTo>
                    <a:pt x="1341" y="294"/>
                    <a:pt x="1322" y="283"/>
                    <a:pt x="1303" y="279"/>
                  </a:cubicBezTo>
                  <a:cubicBezTo>
                    <a:pt x="1330" y="307"/>
                    <a:pt x="1352" y="339"/>
                    <a:pt x="1375" y="370"/>
                  </a:cubicBezTo>
                  <a:close/>
                  <a:moveTo>
                    <a:pt x="194" y="289"/>
                  </a:moveTo>
                  <a:cubicBezTo>
                    <a:pt x="177" y="295"/>
                    <a:pt x="173" y="313"/>
                    <a:pt x="164" y="326"/>
                  </a:cubicBezTo>
                  <a:moveTo>
                    <a:pt x="164" y="326"/>
                  </a:moveTo>
                  <a:cubicBezTo>
                    <a:pt x="163" y="326"/>
                    <a:pt x="163" y="326"/>
                    <a:pt x="163" y="327"/>
                  </a:cubicBezTo>
                  <a:moveTo>
                    <a:pt x="163" y="327"/>
                  </a:moveTo>
                  <a:cubicBezTo>
                    <a:pt x="162" y="327"/>
                    <a:pt x="162" y="328"/>
                    <a:pt x="162" y="329"/>
                  </a:cubicBezTo>
                  <a:moveTo>
                    <a:pt x="162" y="329"/>
                  </a:moveTo>
                  <a:cubicBezTo>
                    <a:pt x="161" y="329"/>
                    <a:pt x="162" y="330"/>
                    <a:pt x="162" y="329"/>
                  </a:cubicBezTo>
                  <a:moveTo>
                    <a:pt x="162" y="329"/>
                  </a:moveTo>
                  <a:cubicBezTo>
                    <a:pt x="163" y="329"/>
                    <a:pt x="163" y="328"/>
                    <a:pt x="163" y="327"/>
                  </a:cubicBezTo>
                  <a:moveTo>
                    <a:pt x="163" y="327"/>
                  </a:moveTo>
                  <a:cubicBezTo>
                    <a:pt x="164" y="327"/>
                    <a:pt x="164" y="326"/>
                    <a:pt x="164" y="326"/>
                  </a:cubicBezTo>
                  <a:moveTo>
                    <a:pt x="164" y="326"/>
                  </a:moveTo>
                  <a:cubicBezTo>
                    <a:pt x="174" y="314"/>
                    <a:pt x="184" y="302"/>
                    <a:pt x="194" y="289"/>
                  </a:cubicBezTo>
                  <a:moveTo>
                    <a:pt x="194" y="289"/>
                  </a:moveTo>
                  <a:cubicBezTo>
                    <a:pt x="195" y="289"/>
                    <a:pt x="194" y="288"/>
                    <a:pt x="194" y="289"/>
                  </a:cubicBezTo>
                  <a:moveTo>
                    <a:pt x="472" y="295"/>
                  </a:moveTo>
                  <a:cubicBezTo>
                    <a:pt x="472" y="295"/>
                    <a:pt x="471" y="295"/>
                    <a:pt x="471" y="295"/>
                  </a:cubicBezTo>
                  <a:cubicBezTo>
                    <a:pt x="454" y="329"/>
                    <a:pt x="436" y="362"/>
                    <a:pt x="422" y="400"/>
                  </a:cubicBezTo>
                  <a:moveTo>
                    <a:pt x="422" y="400"/>
                  </a:moveTo>
                  <a:cubicBezTo>
                    <a:pt x="421" y="400"/>
                    <a:pt x="422" y="401"/>
                    <a:pt x="422" y="400"/>
                  </a:cubicBezTo>
                  <a:moveTo>
                    <a:pt x="422" y="400"/>
                  </a:moveTo>
                  <a:cubicBezTo>
                    <a:pt x="434" y="400"/>
                    <a:pt x="442" y="397"/>
                    <a:pt x="454" y="397"/>
                  </a:cubicBezTo>
                  <a:cubicBezTo>
                    <a:pt x="458" y="361"/>
                    <a:pt x="466" y="329"/>
                    <a:pt x="472" y="295"/>
                  </a:cubicBezTo>
                  <a:moveTo>
                    <a:pt x="472" y="295"/>
                  </a:moveTo>
                  <a:cubicBezTo>
                    <a:pt x="475" y="295"/>
                    <a:pt x="471" y="291"/>
                    <a:pt x="472" y="295"/>
                  </a:cubicBezTo>
                  <a:moveTo>
                    <a:pt x="178" y="297"/>
                  </a:moveTo>
                  <a:cubicBezTo>
                    <a:pt x="158" y="308"/>
                    <a:pt x="126" y="328"/>
                    <a:pt x="141" y="359"/>
                  </a:cubicBezTo>
                  <a:cubicBezTo>
                    <a:pt x="153" y="338"/>
                    <a:pt x="165" y="317"/>
                    <a:pt x="178" y="297"/>
                  </a:cubicBezTo>
                  <a:moveTo>
                    <a:pt x="178" y="297"/>
                  </a:moveTo>
                  <a:cubicBezTo>
                    <a:pt x="180" y="296"/>
                    <a:pt x="178" y="296"/>
                    <a:pt x="178" y="297"/>
                  </a:cubicBezTo>
                  <a:moveTo>
                    <a:pt x="1364" y="309"/>
                  </a:moveTo>
                  <a:cubicBezTo>
                    <a:pt x="1364" y="309"/>
                    <a:pt x="1364" y="310"/>
                    <a:pt x="1365" y="310"/>
                  </a:cubicBezTo>
                  <a:moveTo>
                    <a:pt x="1365" y="310"/>
                  </a:moveTo>
                  <a:cubicBezTo>
                    <a:pt x="1365" y="310"/>
                    <a:pt x="1365" y="310"/>
                    <a:pt x="1366" y="311"/>
                  </a:cubicBezTo>
                  <a:moveTo>
                    <a:pt x="1366" y="311"/>
                  </a:moveTo>
                  <a:cubicBezTo>
                    <a:pt x="1366" y="312"/>
                    <a:pt x="1366" y="312"/>
                    <a:pt x="1367" y="312"/>
                  </a:cubicBezTo>
                  <a:moveTo>
                    <a:pt x="1367" y="312"/>
                  </a:moveTo>
                  <a:cubicBezTo>
                    <a:pt x="1367" y="313"/>
                    <a:pt x="1367" y="313"/>
                    <a:pt x="1368" y="313"/>
                  </a:cubicBezTo>
                  <a:moveTo>
                    <a:pt x="1368" y="313"/>
                  </a:moveTo>
                  <a:cubicBezTo>
                    <a:pt x="1374" y="324"/>
                    <a:pt x="1380" y="335"/>
                    <a:pt x="1388" y="345"/>
                  </a:cubicBezTo>
                  <a:cubicBezTo>
                    <a:pt x="1386" y="330"/>
                    <a:pt x="1375" y="324"/>
                    <a:pt x="1368" y="313"/>
                  </a:cubicBezTo>
                  <a:moveTo>
                    <a:pt x="1368" y="313"/>
                  </a:moveTo>
                  <a:cubicBezTo>
                    <a:pt x="1368" y="313"/>
                    <a:pt x="1367" y="312"/>
                    <a:pt x="1367" y="312"/>
                  </a:cubicBezTo>
                  <a:moveTo>
                    <a:pt x="1367" y="312"/>
                  </a:moveTo>
                  <a:cubicBezTo>
                    <a:pt x="1367" y="311"/>
                    <a:pt x="1367" y="311"/>
                    <a:pt x="1366" y="311"/>
                  </a:cubicBezTo>
                  <a:moveTo>
                    <a:pt x="1366" y="311"/>
                  </a:moveTo>
                  <a:cubicBezTo>
                    <a:pt x="1366" y="310"/>
                    <a:pt x="1365" y="310"/>
                    <a:pt x="1365" y="310"/>
                  </a:cubicBezTo>
                  <a:moveTo>
                    <a:pt x="1365" y="310"/>
                  </a:moveTo>
                  <a:cubicBezTo>
                    <a:pt x="1365" y="309"/>
                    <a:pt x="1365" y="309"/>
                    <a:pt x="1364" y="309"/>
                  </a:cubicBezTo>
                  <a:moveTo>
                    <a:pt x="1364" y="309"/>
                  </a:moveTo>
                  <a:cubicBezTo>
                    <a:pt x="1363" y="307"/>
                    <a:pt x="1363" y="309"/>
                    <a:pt x="1364" y="309"/>
                  </a:cubicBezTo>
                  <a:moveTo>
                    <a:pt x="1379" y="323"/>
                  </a:moveTo>
                  <a:cubicBezTo>
                    <a:pt x="1380" y="324"/>
                    <a:pt x="1380" y="323"/>
                    <a:pt x="1379" y="323"/>
                  </a:cubicBezTo>
                  <a:moveTo>
                    <a:pt x="1379" y="323"/>
                  </a:moveTo>
                  <a:cubicBezTo>
                    <a:pt x="1379" y="322"/>
                    <a:pt x="1378" y="323"/>
                    <a:pt x="1379" y="323"/>
                  </a:cubicBezTo>
                  <a:moveTo>
                    <a:pt x="160" y="332"/>
                  </a:moveTo>
                  <a:cubicBezTo>
                    <a:pt x="159" y="332"/>
                    <a:pt x="160" y="333"/>
                    <a:pt x="160" y="332"/>
                  </a:cubicBezTo>
                  <a:moveTo>
                    <a:pt x="160" y="332"/>
                  </a:moveTo>
                  <a:cubicBezTo>
                    <a:pt x="161" y="331"/>
                    <a:pt x="160" y="330"/>
                    <a:pt x="160" y="332"/>
                  </a:cubicBezTo>
                  <a:moveTo>
                    <a:pt x="224" y="334"/>
                  </a:moveTo>
                  <a:cubicBezTo>
                    <a:pt x="224" y="333"/>
                    <a:pt x="225" y="334"/>
                    <a:pt x="224" y="334"/>
                  </a:cubicBezTo>
                  <a:close/>
                  <a:moveTo>
                    <a:pt x="326" y="336"/>
                  </a:moveTo>
                  <a:cubicBezTo>
                    <a:pt x="307" y="364"/>
                    <a:pt x="290" y="395"/>
                    <a:pt x="274" y="426"/>
                  </a:cubicBezTo>
                  <a:cubicBezTo>
                    <a:pt x="285" y="423"/>
                    <a:pt x="296" y="421"/>
                    <a:pt x="306" y="419"/>
                  </a:cubicBezTo>
                  <a:cubicBezTo>
                    <a:pt x="311" y="390"/>
                    <a:pt x="319" y="364"/>
                    <a:pt x="326" y="336"/>
                  </a:cubicBezTo>
                  <a:moveTo>
                    <a:pt x="326" y="336"/>
                  </a:moveTo>
                  <a:cubicBezTo>
                    <a:pt x="329" y="336"/>
                    <a:pt x="325" y="332"/>
                    <a:pt x="326" y="336"/>
                  </a:cubicBezTo>
                  <a:moveTo>
                    <a:pt x="44" y="524"/>
                  </a:moveTo>
                  <a:cubicBezTo>
                    <a:pt x="49" y="523"/>
                    <a:pt x="54" y="514"/>
                    <a:pt x="59" y="510"/>
                  </a:cubicBezTo>
                  <a:cubicBezTo>
                    <a:pt x="80" y="455"/>
                    <a:pt x="109" y="407"/>
                    <a:pt x="139" y="360"/>
                  </a:cubicBezTo>
                  <a:cubicBezTo>
                    <a:pt x="134" y="356"/>
                    <a:pt x="135" y="347"/>
                    <a:pt x="133" y="339"/>
                  </a:cubicBezTo>
                  <a:cubicBezTo>
                    <a:pt x="97" y="394"/>
                    <a:pt x="66" y="454"/>
                    <a:pt x="44" y="524"/>
                  </a:cubicBezTo>
                  <a:close/>
                  <a:moveTo>
                    <a:pt x="1483" y="528"/>
                  </a:moveTo>
                  <a:cubicBezTo>
                    <a:pt x="1482" y="532"/>
                    <a:pt x="1486" y="529"/>
                    <a:pt x="1483" y="528"/>
                  </a:cubicBezTo>
                  <a:moveTo>
                    <a:pt x="1483" y="528"/>
                  </a:moveTo>
                  <a:cubicBezTo>
                    <a:pt x="1460" y="465"/>
                    <a:pt x="1432" y="396"/>
                    <a:pt x="1393" y="347"/>
                  </a:cubicBezTo>
                  <a:cubicBezTo>
                    <a:pt x="1393" y="347"/>
                    <a:pt x="1391" y="343"/>
                    <a:pt x="1390" y="345"/>
                  </a:cubicBezTo>
                  <a:cubicBezTo>
                    <a:pt x="1401" y="371"/>
                    <a:pt x="1415" y="395"/>
                    <a:pt x="1425" y="421"/>
                  </a:cubicBezTo>
                  <a:cubicBezTo>
                    <a:pt x="1436" y="447"/>
                    <a:pt x="1448" y="473"/>
                    <a:pt x="1455" y="503"/>
                  </a:cubicBezTo>
                  <a:cubicBezTo>
                    <a:pt x="1466" y="510"/>
                    <a:pt x="1474" y="519"/>
                    <a:pt x="1483" y="528"/>
                  </a:cubicBezTo>
                  <a:moveTo>
                    <a:pt x="1376" y="374"/>
                  </a:moveTo>
                  <a:cubicBezTo>
                    <a:pt x="1396" y="402"/>
                    <a:pt x="1417" y="437"/>
                    <a:pt x="1432" y="470"/>
                  </a:cubicBezTo>
                  <a:cubicBezTo>
                    <a:pt x="1437" y="481"/>
                    <a:pt x="1440" y="496"/>
                    <a:pt x="1452" y="499"/>
                  </a:cubicBezTo>
                  <a:cubicBezTo>
                    <a:pt x="1435" y="446"/>
                    <a:pt x="1415" y="397"/>
                    <a:pt x="1389" y="354"/>
                  </a:cubicBezTo>
                  <a:cubicBezTo>
                    <a:pt x="1386" y="362"/>
                    <a:pt x="1380" y="367"/>
                    <a:pt x="1376" y="374"/>
                  </a:cubicBezTo>
                  <a:close/>
                  <a:moveTo>
                    <a:pt x="212" y="356"/>
                  </a:moveTo>
                  <a:cubicBezTo>
                    <a:pt x="212" y="355"/>
                    <a:pt x="213" y="356"/>
                    <a:pt x="212" y="356"/>
                  </a:cubicBezTo>
                  <a:close/>
                  <a:moveTo>
                    <a:pt x="211" y="358"/>
                  </a:moveTo>
                  <a:cubicBezTo>
                    <a:pt x="202" y="370"/>
                    <a:pt x="193" y="382"/>
                    <a:pt x="186" y="396"/>
                  </a:cubicBezTo>
                  <a:cubicBezTo>
                    <a:pt x="190" y="396"/>
                    <a:pt x="192" y="399"/>
                    <a:pt x="196" y="400"/>
                  </a:cubicBezTo>
                  <a:cubicBezTo>
                    <a:pt x="201" y="386"/>
                    <a:pt x="206" y="372"/>
                    <a:pt x="211" y="358"/>
                  </a:cubicBezTo>
                  <a:moveTo>
                    <a:pt x="211" y="358"/>
                  </a:moveTo>
                  <a:cubicBezTo>
                    <a:pt x="212" y="357"/>
                    <a:pt x="211" y="356"/>
                    <a:pt x="211" y="358"/>
                  </a:cubicBezTo>
                  <a:moveTo>
                    <a:pt x="94" y="487"/>
                  </a:moveTo>
                  <a:cubicBezTo>
                    <a:pt x="109" y="477"/>
                    <a:pt x="127" y="470"/>
                    <a:pt x="146" y="463"/>
                  </a:cubicBezTo>
                  <a:cubicBezTo>
                    <a:pt x="156" y="439"/>
                    <a:pt x="170" y="418"/>
                    <a:pt x="182" y="396"/>
                  </a:cubicBezTo>
                  <a:cubicBezTo>
                    <a:pt x="166" y="389"/>
                    <a:pt x="152" y="378"/>
                    <a:pt x="141" y="365"/>
                  </a:cubicBezTo>
                  <a:cubicBezTo>
                    <a:pt x="123" y="403"/>
                    <a:pt x="103" y="444"/>
                    <a:pt x="94" y="487"/>
                  </a:cubicBezTo>
                  <a:close/>
                  <a:moveTo>
                    <a:pt x="132" y="376"/>
                  </a:moveTo>
                  <a:cubicBezTo>
                    <a:pt x="132" y="375"/>
                    <a:pt x="133" y="376"/>
                    <a:pt x="132" y="376"/>
                  </a:cubicBezTo>
                  <a:close/>
                  <a:moveTo>
                    <a:pt x="1374" y="375"/>
                  </a:moveTo>
                  <a:cubicBezTo>
                    <a:pt x="1368" y="382"/>
                    <a:pt x="1359" y="386"/>
                    <a:pt x="1352" y="391"/>
                  </a:cubicBezTo>
                  <a:cubicBezTo>
                    <a:pt x="1362" y="413"/>
                    <a:pt x="1369" y="437"/>
                    <a:pt x="1375" y="462"/>
                  </a:cubicBezTo>
                  <a:cubicBezTo>
                    <a:pt x="1398" y="469"/>
                    <a:pt x="1420" y="482"/>
                    <a:pt x="1439" y="490"/>
                  </a:cubicBezTo>
                  <a:cubicBezTo>
                    <a:pt x="1419" y="450"/>
                    <a:pt x="1399" y="409"/>
                    <a:pt x="1374" y="375"/>
                  </a:cubicBezTo>
                  <a:close/>
                  <a:moveTo>
                    <a:pt x="131" y="378"/>
                  </a:moveTo>
                  <a:cubicBezTo>
                    <a:pt x="131" y="378"/>
                    <a:pt x="131" y="378"/>
                    <a:pt x="130" y="378"/>
                  </a:cubicBezTo>
                  <a:cubicBezTo>
                    <a:pt x="106" y="418"/>
                    <a:pt x="82" y="459"/>
                    <a:pt x="64" y="505"/>
                  </a:cubicBezTo>
                  <a:moveTo>
                    <a:pt x="64" y="505"/>
                  </a:moveTo>
                  <a:cubicBezTo>
                    <a:pt x="63" y="506"/>
                    <a:pt x="64" y="507"/>
                    <a:pt x="64" y="505"/>
                  </a:cubicBezTo>
                  <a:moveTo>
                    <a:pt x="64" y="505"/>
                  </a:moveTo>
                  <a:cubicBezTo>
                    <a:pt x="73" y="500"/>
                    <a:pt x="80" y="494"/>
                    <a:pt x="90" y="489"/>
                  </a:cubicBezTo>
                  <a:cubicBezTo>
                    <a:pt x="100" y="448"/>
                    <a:pt x="116" y="413"/>
                    <a:pt x="131" y="378"/>
                  </a:cubicBezTo>
                  <a:moveTo>
                    <a:pt x="131" y="378"/>
                  </a:moveTo>
                  <a:cubicBezTo>
                    <a:pt x="133" y="377"/>
                    <a:pt x="131" y="377"/>
                    <a:pt x="131" y="378"/>
                  </a:cubicBezTo>
                  <a:moveTo>
                    <a:pt x="620" y="385"/>
                  </a:moveTo>
                  <a:cubicBezTo>
                    <a:pt x="619" y="415"/>
                    <a:pt x="617" y="444"/>
                    <a:pt x="616" y="473"/>
                  </a:cubicBezTo>
                  <a:cubicBezTo>
                    <a:pt x="654" y="475"/>
                    <a:pt x="693" y="476"/>
                    <a:pt x="732" y="477"/>
                  </a:cubicBezTo>
                  <a:cubicBezTo>
                    <a:pt x="733" y="445"/>
                    <a:pt x="734" y="414"/>
                    <a:pt x="735" y="383"/>
                  </a:cubicBezTo>
                  <a:cubicBezTo>
                    <a:pt x="695" y="382"/>
                    <a:pt x="658" y="384"/>
                    <a:pt x="620" y="385"/>
                  </a:cubicBezTo>
                  <a:close/>
                  <a:moveTo>
                    <a:pt x="739" y="383"/>
                  </a:moveTo>
                  <a:cubicBezTo>
                    <a:pt x="736" y="412"/>
                    <a:pt x="736" y="445"/>
                    <a:pt x="735" y="477"/>
                  </a:cubicBezTo>
                  <a:cubicBezTo>
                    <a:pt x="753" y="477"/>
                    <a:pt x="771" y="477"/>
                    <a:pt x="789" y="477"/>
                  </a:cubicBezTo>
                  <a:cubicBezTo>
                    <a:pt x="789" y="445"/>
                    <a:pt x="787" y="415"/>
                    <a:pt x="788" y="383"/>
                  </a:cubicBezTo>
                  <a:cubicBezTo>
                    <a:pt x="772" y="383"/>
                    <a:pt x="755" y="383"/>
                    <a:pt x="739" y="383"/>
                  </a:cubicBezTo>
                  <a:close/>
                  <a:moveTo>
                    <a:pt x="792" y="383"/>
                  </a:moveTo>
                  <a:cubicBezTo>
                    <a:pt x="790" y="412"/>
                    <a:pt x="791" y="446"/>
                    <a:pt x="791" y="477"/>
                  </a:cubicBezTo>
                  <a:cubicBezTo>
                    <a:pt x="831" y="476"/>
                    <a:pt x="871" y="475"/>
                    <a:pt x="910" y="473"/>
                  </a:cubicBezTo>
                  <a:cubicBezTo>
                    <a:pt x="905" y="443"/>
                    <a:pt x="901" y="414"/>
                    <a:pt x="895" y="385"/>
                  </a:cubicBezTo>
                  <a:cubicBezTo>
                    <a:pt x="862" y="384"/>
                    <a:pt x="827" y="382"/>
                    <a:pt x="792" y="383"/>
                  </a:cubicBezTo>
                  <a:close/>
                  <a:moveTo>
                    <a:pt x="616" y="385"/>
                  </a:moveTo>
                  <a:cubicBezTo>
                    <a:pt x="616" y="385"/>
                    <a:pt x="615" y="385"/>
                    <a:pt x="615" y="385"/>
                  </a:cubicBezTo>
                  <a:cubicBezTo>
                    <a:pt x="603" y="387"/>
                    <a:pt x="589" y="387"/>
                    <a:pt x="577" y="388"/>
                  </a:cubicBezTo>
                  <a:cubicBezTo>
                    <a:pt x="571" y="416"/>
                    <a:pt x="564" y="441"/>
                    <a:pt x="559" y="470"/>
                  </a:cubicBezTo>
                  <a:cubicBezTo>
                    <a:pt x="578" y="470"/>
                    <a:pt x="595" y="472"/>
                    <a:pt x="613" y="473"/>
                  </a:cubicBezTo>
                  <a:cubicBezTo>
                    <a:pt x="612" y="443"/>
                    <a:pt x="617" y="409"/>
                    <a:pt x="616" y="385"/>
                  </a:cubicBezTo>
                  <a:close/>
                  <a:moveTo>
                    <a:pt x="914" y="473"/>
                  </a:moveTo>
                  <a:cubicBezTo>
                    <a:pt x="930" y="472"/>
                    <a:pt x="946" y="470"/>
                    <a:pt x="963" y="470"/>
                  </a:cubicBezTo>
                  <a:cubicBezTo>
                    <a:pt x="960" y="443"/>
                    <a:pt x="960" y="414"/>
                    <a:pt x="957" y="388"/>
                  </a:cubicBezTo>
                  <a:cubicBezTo>
                    <a:pt x="937" y="388"/>
                    <a:pt x="919" y="386"/>
                    <a:pt x="900" y="385"/>
                  </a:cubicBezTo>
                  <a:cubicBezTo>
                    <a:pt x="904" y="415"/>
                    <a:pt x="910" y="442"/>
                    <a:pt x="914" y="473"/>
                  </a:cubicBezTo>
                  <a:close/>
                  <a:moveTo>
                    <a:pt x="456" y="399"/>
                  </a:moveTo>
                  <a:cubicBezTo>
                    <a:pt x="454" y="419"/>
                    <a:pt x="451" y="438"/>
                    <a:pt x="450" y="459"/>
                  </a:cubicBezTo>
                  <a:cubicBezTo>
                    <a:pt x="486" y="462"/>
                    <a:pt x="520" y="467"/>
                    <a:pt x="557" y="469"/>
                  </a:cubicBezTo>
                  <a:cubicBezTo>
                    <a:pt x="561" y="441"/>
                    <a:pt x="569" y="416"/>
                    <a:pt x="574" y="388"/>
                  </a:cubicBezTo>
                  <a:cubicBezTo>
                    <a:pt x="534" y="391"/>
                    <a:pt x="494" y="394"/>
                    <a:pt x="456" y="399"/>
                  </a:cubicBezTo>
                  <a:close/>
                  <a:moveTo>
                    <a:pt x="960" y="389"/>
                  </a:moveTo>
                  <a:cubicBezTo>
                    <a:pt x="962" y="415"/>
                    <a:pt x="964" y="441"/>
                    <a:pt x="965" y="469"/>
                  </a:cubicBezTo>
                  <a:cubicBezTo>
                    <a:pt x="1003" y="467"/>
                    <a:pt x="1042" y="464"/>
                    <a:pt x="1076" y="457"/>
                  </a:cubicBezTo>
                  <a:cubicBezTo>
                    <a:pt x="1068" y="438"/>
                    <a:pt x="1062" y="417"/>
                    <a:pt x="1055" y="397"/>
                  </a:cubicBezTo>
                  <a:cubicBezTo>
                    <a:pt x="1023" y="395"/>
                    <a:pt x="993" y="391"/>
                    <a:pt x="960" y="389"/>
                  </a:cubicBezTo>
                  <a:close/>
                  <a:moveTo>
                    <a:pt x="1349" y="392"/>
                  </a:moveTo>
                  <a:cubicBezTo>
                    <a:pt x="1340" y="398"/>
                    <a:pt x="1329" y="402"/>
                    <a:pt x="1319" y="407"/>
                  </a:cubicBezTo>
                  <a:cubicBezTo>
                    <a:pt x="1327" y="421"/>
                    <a:pt x="1335" y="436"/>
                    <a:pt x="1343" y="451"/>
                  </a:cubicBezTo>
                  <a:cubicBezTo>
                    <a:pt x="1354" y="453"/>
                    <a:pt x="1362" y="458"/>
                    <a:pt x="1373" y="460"/>
                  </a:cubicBezTo>
                  <a:cubicBezTo>
                    <a:pt x="1366" y="439"/>
                    <a:pt x="1359" y="407"/>
                    <a:pt x="1349" y="392"/>
                  </a:cubicBezTo>
                  <a:close/>
                  <a:moveTo>
                    <a:pt x="184" y="398"/>
                  </a:moveTo>
                  <a:cubicBezTo>
                    <a:pt x="173" y="419"/>
                    <a:pt x="160" y="439"/>
                    <a:pt x="150" y="461"/>
                  </a:cubicBezTo>
                  <a:cubicBezTo>
                    <a:pt x="160" y="458"/>
                    <a:pt x="170" y="454"/>
                    <a:pt x="181" y="451"/>
                  </a:cubicBezTo>
                  <a:cubicBezTo>
                    <a:pt x="185" y="434"/>
                    <a:pt x="190" y="419"/>
                    <a:pt x="195" y="403"/>
                  </a:cubicBezTo>
                  <a:cubicBezTo>
                    <a:pt x="191" y="401"/>
                    <a:pt x="188" y="399"/>
                    <a:pt x="184" y="398"/>
                  </a:cubicBezTo>
                  <a:close/>
                  <a:moveTo>
                    <a:pt x="1079" y="458"/>
                  </a:moveTo>
                  <a:cubicBezTo>
                    <a:pt x="1094" y="457"/>
                    <a:pt x="1108" y="454"/>
                    <a:pt x="1123" y="453"/>
                  </a:cubicBezTo>
                  <a:cubicBezTo>
                    <a:pt x="1122" y="436"/>
                    <a:pt x="1119" y="421"/>
                    <a:pt x="1117" y="405"/>
                  </a:cubicBezTo>
                  <a:cubicBezTo>
                    <a:pt x="1097" y="404"/>
                    <a:pt x="1077" y="398"/>
                    <a:pt x="1058" y="399"/>
                  </a:cubicBezTo>
                  <a:cubicBezTo>
                    <a:pt x="1066" y="417"/>
                    <a:pt x="1071" y="439"/>
                    <a:pt x="1079" y="458"/>
                  </a:cubicBezTo>
                  <a:close/>
                  <a:moveTo>
                    <a:pt x="420" y="403"/>
                  </a:moveTo>
                  <a:cubicBezTo>
                    <a:pt x="414" y="419"/>
                    <a:pt x="407" y="435"/>
                    <a:pt x="401" y="453"/>
                  </a:cubicBezTo>
                  <a:cubicBezTo>
                    <a:pt x="417" y="454"/>
                    <a:pt x="431" y="457"/>
                    <a:pt x="447" y="458"/>
                  </a:cubicBezTo>
                  <a:cubicBezTo>
                    <a:pt x="449" y="438"/>
                    <a:pt x="451" y="418"/>
                    <a:pt x="454" y="399"/>
                  </a:cubicBezTo>
                  <a:cubicBezTo>
                    <a:pt x="453" y="399"/>
                    <a:pt x="453" y="399"/>
                    <a:pt x="452" y="399"/>
                  </a:cubicBezTo>
                  <a:cubicBezTo>
                    <a:pt x="442" y="401"/>
                    <a:pt x="431" y="402"/>
                    <a:pt x="420" y="403"/>
                  </a:cubicBezTo>
                  <a:close/>
                  <a:moveTo>
                    <a:pt x="185" y="450"/>
                  </a:moveTo>
                  <a:cubicBezTo>
                    <a:pt x="210" y="440"/>
                    <a:pt x="240" y="435"/>
                    <a:pt x="266" y="427"/>
                  </a:cubicBezTo>
                  <a:cubicBezTo>
                    <a:pt x="241" y="421"/>
                    <a:pt x="219" y="413"/>
                    <a:pt x="198" y="404"/>
                  </a:cubicBezTo>
                  <a:cubicBezTo>
                    <a:pt x="193" y="418"/>
                    <a:pt x="187" y="436"/>
                    <a:pt x="185" y="450"/>
                  </a:cubicBezTo>
                  <a:close/>
                  <a:moveTo>
                    <a:pt x="308" y="421"/>
                  </a:moveTo>
                  <a:cubicBezTo>
                    <a:pt x="307" y="425"/>
                    <a:pt x="307" y="430"/>
                    <a:pt x="305" y="434"/>
                  </a:cubicBezTo>
                  <a:cubicBezTo>
                    <a:pt x="335" y="441"/>
                    <a:pt x="366" y="447"/>
                    <a:pt x="398" y="452"/>
                  </a:cubicBezTo>
                  <a:cubicBezTo>
                    <a:pt x="401" y="444"/>
                    <a:pt x="405" y="436"/>
                    <a:pt x="408" y="428"/>
                  </a:cubicBezTo>
                  <a:cubicBezTo>
                    <a:pt x="411" y="419"/>
                    <a:pt x="416" y="410"/>
                    <a:pt x="414" y="404"/>
                  </a:cubicBezTo>
                  <a:cubicBezTo>
                    <a:pt x="378" y="409"/>
                    <a:pt x="343" y="415"/>
                    <a:pt x="308" y="421"/>
                  </a:cubicBezTo>
                  <a:close/>
                  <a:moveTo>
                    <a:pt x="1126" y="452"/>
                  </a:moveTo>
                  <a:cubicBezTo>
                    <a:pt x="1156" y="447"/>
                    <a:pt x="1185" y="442"/>
                    <a:pt x="1213" y="435"/>
                  </a:cubicBezTo>
                  <a:cubicBezTo>
                    <a:pt x="1212" y="429"/>
                    <a:pt x="1208" y="425"/>
                    <a:pt x="1206" y="419"/>
                  </a:cubicBezTo>
                  <a:cubicBezTo>
                    <a:pt x="1178" y="415"/>
                    <a:pt x="1148" y="407"/>
                    <a:pt x="1119" y="407"/>
                  </a:cubicBezTo>
                  <a:cubicBezTo>
                    <a:pt x="1123" y="420"/>
                    <a:pt x="1123" y="437"/>
                    <a:pt x="1126" y="452"/>
                  </a:cubicBezTo>
                  <a:close/>
                  <a:moveTo>
                    <a:pt x="1317" y="408"/>
                  </a:moveTo>
                  <a:cubicBezTo>
                    <a:pt x="1298" y="416"/>
                    <a:pt x="1277" y="420"/>
                    <a:pt x="1260" y="429"/>
                  </a:cubicBezTo>
                  <a:cubicBezTo>
                    <a:pt x="1288" y="434"/>
                    <a:pt x="1313" y="441"/>
                    <a:pt x="1338" y="449"/>
                  </a:cubicBezTo>
                  <a:cubicBezTo>
                    <a:pt x="1332" y="434"/>
                    <a:pt x="1323" y="423"/>
                    <a:pt x="1317" y="408"/>
                  </a:cubicBezTo>
                  <a:close/>
                  <a:moveTo>
                    <a:pt x="1216" y="434"/>
                  </a:moveTo>
                  <a:cubicBezTo>
                    <a:pt x="1226" y="433"/>
                    <a:pt x="1237" y="431"/>
                    <a:pt x="1245" y="427"/>
                  </a:cubicBezTo>
                  <a:cubicBezTo>
                    <a:pt x="1232" y="426"/>
                    <a:pt x="1220" y="420"/>
                    <a:pt x="1209" y="421"/>
                  </a:cubicBezTo>
                  <a:cubicBezTo>
                    <a:pt x="1213" y="424"/>
                    <a:pt x="1214" y="430"/>
                    <a:pt x="1216" y="434"/>
                  </a:cubicBezTo>
                  <a:close/>
                  <a:moveTo>
                    <a:pt x="279" y="427"/>
                  </a:moveTo>
                  <a:cubicBezTo>
                    <a:pt x="285" y="431"/>
                    <a:pt x="295" y="431"/>
                    <a:pt x="303" y="433"/>
                  </a:cubicBezTo>
                  <a:cubicBezTo>
                    <a:pt x="303" y="429"/>
                    <a:pt x="305" y="426"/>
                    <a:pt x="305" y="422"/>
                  </a:cubicBezTo>
                  <a:cubicBezTo>
                    <a:pt x="296" y="423"/>
                    <a:pt x="289" y="426"/>
                    <a:pt x="279" y="427"/>
                  </a:cubicBezTo>
                  <a:close/>
                  <a:moveTo>
                    <a:pt x="1218" y="437"/>
                  </a:moveTo>
                  <a:cubicBezTo>
                    <a:pt x="1240" y="486"/>
                    <a:pt x="1259" y="538"/>
                    <a:pt x="1277" y="593"/>
                  </a:cubicBezTo>
                  <a:cubicBezTo>
                    <a:pt x="1275" y="533"/>
                    <a:pt x="1270" y="478"/>
                    <a:pt x="1257" y="430"/>
                  </a:cubicBezTo>
                  <a:cubicBezTo>
                    <a:pt x="1244" y="429"/>
                    <a:pt x="1232" y="435"/>
                    <a:pt x="1218" y="437"/>
                  </a:cubicBezTo>
                  <a:close/>
                  <a:moveTo>
                    <a:pt x="183" y="453"/>
                  </a:moveTo>
                  <a:cubicBezTo>
                    <a:pt x="169" y="514"/>
                    <a:pt x="159" y="583"/>
                    <a:pt x="163" y="659"/>
                  </a:cubicBezTo>
                  <a:cubicBezTo>
                    <a:pt x="171" y="655"/>
                    <a:pt x="179" y="652"/>
                    <a:pt x="188" y="650"/>
                  </a:cubicBezTo>
                  <a:cubicBezTo>
                    <a:pt x="208" y="570"/>
                    <a:pt x="235" y="496"/>
                    <a:pt x="270" y="430"/>
                  </a:cubicBezTo>
                  <a:cubicBezTo>
                    <a:pt x="269" y="430"/>
                    <a:pt x="268" y="430"/>
                    <a:pt x="268" y="430"/>
                  </a:cubicBezTo>
                  <a:cubicBezTo>
                    <a:pt x="239" y="437"/>
                    <a:pt x="210" y="444"/>
                    <a:pt x="183" y="453"/>
                  </a:cubicBezTo>
                  <a:close/>
                  <a:moveTo>
                    <a:pt x="192" y="648"/>
                  </a:moveTo>
                  <a:cubicBezTo>
                    <a:pt x="190" y="649"/>
                    <a:pt x="192" y="650"/>
                    <a:pt x="192" y="648"/>
                  </a:cubicBezTo>
                  <a:moveTo>
                    <a:pt x="192" y="648"/>
                  </a:moveTo>
                  <a:cubicBezTo>
                    <a:pt x="223" y="640"/>
                    <a:pt x="254" y="630"/>
                    <a:pt x="289" y="623"/>
                  </a:cubicBezTo>
                  <a:cubicBezTo>
                    <a:pt x="287" y="555"/>
                    <a:pt x="293" y="494"/>
                    <a:pt x="302" y="436"/>
                  </a:cubicBezTo>
                  <a:cubicBezTo>
                    <a:pt x="292" y="434"/>
                    <a:pt x="283" y="431"/>
                    <a:pt x="272" y="430"/>
                  </a:cubicBezTo>
                  <a:cubicBezTo>
                    <a:pt x="239" y="496"/>
                    <a:pt x="211" y="568"/>
                    <a:pt x="192" y="648"/>
                  </a:cubicBezTo>
                  <a:moveTo>
                    <a:pt x="1275" y="515"/>
                  </a:moveTo>
                  <a:cubicBezTo>
                    <a:pt x="1279" y="557"/>
                    <a:pt x="1276" y="605"/>
                    <a:pt x="1288" y="636"/>
                  </a:cubicBezTo>
                  <a:cubicBezTo>
                    <a:pt x="1316" y="643"/>
                    <a:pt x="1341" y="652"/>
                    <a:pt x="1367" y="660"/>
                  </a:cubicBezTo>
                  <a:cubicBezTo>
                    <a:pt x="1377" y="657"/>
                    <a:pt x="1386" y="652"/>
                    <a:pt x="1397" y="648"/>
                  </a:cubicBezTo>
                  <a:cubicBezTo>
                    <a:pt x="1395" y="622"/>
                    <a:pt x="1398" y="600"/>
                    <a:pt x="1394" y="577"/>
                  </a:cubicBezTo>
                  <a:cubicBezTo>
                    <a:pt x="1392" y="567"/>
                    <a:pt x="1386" y="555"/>
                    <a:pt x="1382" y="545"/>
                  </a:cubicBezTo>
                  <a:cubicBezTo>
                    <a:pt x="1370" y="512"/>
                    <a:pt x="1354" y="481"/>
                    <a:pt x="1340" y="452"/>
                  </a:cubicBezTo>
                  <a:cubicBezTo>
                    <a:pt x="1314" y="444"/>
                    <a:pt x="1288" y="437"/>
                    <a:pt x="1261" y="431"/>
                  </a:cubicBezTo>
                  <a:cubicBezTo>
                    <a:pt x="1266" y="456"/>
                    <a:pt x="1272" y="485"/>
                    <a:pt x="1275" y="515"/>
                  </a:cubicBezTo>
                  <a:close/>
                  <a:moveTo>
                    <a:pt x="305" y="437"/>
                  </a:moveTo>
                  <a:cubicBezTo>
                    <a:pt x="295" y="493"/>
                    <a:pt x="288" y="559"/>
                    <a:pt x="293" y="623"/>
                  </a:cubicBezTo>
                  <a:cubicBezTo>
                    <a:pt x="311" y="617"/>
                    <a:pt x="332" y="615"/>
                    <a:pt x="351" y="610"/>
                  </a:cubicBezTo>
                  <a:cubicBezTo>
                    <a:pt x="364" y="556"/>
                    <a:pt x="379" y="504"/>
                    <a:pt x="397" y="455"/>
                  </a:cubicBezTo>
                  <a:cubicBezTo>
                    <a:pt x="366" y="449"/>
                    <a:pt x="335" y="444"/>
                    <a:pt x="305" y="437"/>
                  </a:cubicBezTo>
                  <a:close/>
                  <a:moveTo>
                    <a:pt x="1126" y="455"/>
                  </a:moveTo>
                  <a:cubicBezTo>
                    <a:pt x="1131" y="501"/>
                    <a:pt x="1133" y="551"/>
                    <a:pt x="1133" y="603"/>
                  </a:cubicBezTo>
                  <a:cubicBezTo>
                    <a:pt x="1182" y="612"/>
                    <a:pt x="1231" y="620"/>
                    <a:pt x="1277" y="633"/>
                  </a:cubicBezTo>
                  <a:cubicBezTo>
                    <a:pt x="1279" y="602"/>
                    <a:pt x="1270" y="583"/>
                    <a:pt x="1263" y="561"/>
                  </a:cubicBezTo>
                  <a:cubicBezTo>
                    <a:pt x="1248" y="517"/>
                    <a:pt x="1234" y="477"/>
                    <a:pt x="1215" y="438"/>
                  </a:cubicBezTo>
                  <a:cubicBezTo>
                    <a:pt x="1214" y="438"/>
                    <a:pt x="1214" y="438"/>
                    <a:pt x="1213" y="438"/>
                  </a:cubicBezTo>
                  <a:cubicBezTo>
                    <a:pt x="1185" y="445"/>
                    <a:pt x="1156" y="450"/>
                    <a:pt x="1126" y="455"/>
                  </a:cubicBezTo>
                  <a:close/>
                  <a:moveTo>
                    <a:pt x="179" y="454"/>
                  </a:moveTo>
                  <a:cubicBezTo>
                    <a:pt x="168" y="457"/>
                    <a:pt x="158" y="461"/>
                    <a:pt x="147" y="465"/>
                  </a:cubicBezTo>
                  <a:cubicBezTo>
                    <a:pt x="123" y="516"/>
                    <a:pt x="101" y="568"/>
                    <a:pt x="85" y="627"/>
                  </a:cubicBezTo>
                  <a:cubicBezTo>
                    <a:pt x="108" y="640"/>
                    <a:pt x="131" y="652"/>
                    <a:pt x="159" y="660"/>
                  </a:cubicBezTo>
                  <a:cubicBezTo>
                    <a:pt x="157" y="583"/>
                    <a:pt x="168" y="513"/>
                    <a:pt x="179" y="454"/>
                  </a:cubicBezTo>
                  <a:close/>
                  <a:moveTo>
                    <a:pt x="1392" y="564"/>
                  </a:moveTo>
                  <a:cubicBezTo>
                    <a:pt x="1388" y="528"/>
                    <a:pt x="1381" y="495"/>
                    <a:pt x="1374" y="463"/>
                  </a:cubicBezTo>
                  <a:cubicBezTo>
                    <a:pt x="1363" y="461"/>
                    <a:pt x="1354" y="457"/>
                    <a:pt x="1345" y="454"/>
                  </a:cubicBezTo>
                  <a:cubicBezTo>
                    <a:pt x="1362" y="489"/>
                    <a:pt x="1378" y="525"/>
                    <a:pt x="1392" y="564"/>
                  </a:cubicBezTo>
                  <a:close/>
                  <a:moveTo>
                    <a:pt x="401" y="455"/>
                  </a:moveTo>
                  <a:cubicBezTo>
                    <a:pt x="382" y="503"/>
                    <a:pt x="367" y="556"/>
                    <a:pt x="354" y="610"/>
                  </a:cubicBezTo>
                  <a:cubicBezTo>
                    <a:pt x="383" y="605"/>
                    <a:pt x="412" y="600"/>
                    <a:pt x="442" y="597"/>
                  </a:cubicBezTo>
                  <a:cubicBezTo>
                    <a:pt x="442" y="550"/>
                    <a:pt x="443" y="504"/>
                    <a:pt x="447" y="461"/>
                  </a:cubicBezTo>
                  <a:cubicBezTo>
                    <a:pt x="432" y="459"/>
                    <a:pt x="415" y="458"/>
                    <a:pt x="401" y="455"/>
                  </a:cubicBezTo>
                  <a:close/>
                  <a:moveTo>
                    <a:pt x="1080" y="461"/>
                  </a:moveTo>
                  <a:cubicBezTo>
                    <a:pt x="1093" y="507"/>
                    <a:pt x="1106" y="553"/>
                    <a:pt x="1116" y="601"/>
                  </a:cubicBezTo>
                  <a:cubicBezTo>
                    <a:pt x="1121" y="602"/>
                    <a:pt x="1125" y="602"/>
                    <a:pt x="1130" y="603"/>
                  </a:cubicBezTo>
                  <a:cubicBezTo>
                    <a:pt x="1130" y="551"/>
                    <a:pt x="1129" y="501"/>
                    <a:pt x="1123" y="455"/>
                  </a:cubicBezTo>
                  <a:cubicBezTo>
                    <a:pt x="1108" y="457"/>
                    <a:pt x="1094" y="459"/>
                    <a:pt x="1080" y="461"/>
                  </a:cubicBezTo>
                  <a:close/>
                  <a:moveTo>
                    <a:pt x="445" y="596"/>
                  </a:moveTo>
                  <a:cubicBezTo>
                    <a:pt x="475" y="592"/>
                    <a:pt x="505" y="589"/>
                    <a:pt x="535" y="586"/>
                  </a:cubicBezTo>
                  <a:cubicBezTo>
                    <a:pt x="542" y="548"/>
                    <a:pt x="548" y="509"/>
                    <a:pt x="556" y="472"/>
                  </a:cubicBezTo>
                  <a:cubicBezTo>
                    <a:pt x="519" y="469"/>
                    <a:pt x="483" y="466"/>
                    <a:pt x="449" y="461"/>
                  </a:cubicBezTo>
                  <a:cubicBezTo>
                    <a:pt x="446" y="504"/>
                    <a:pt x="444" y="549"/>
                    <a:pt x="445" y="596"/>
                  </a:cubicBezTo>
                  <a:close/>
                  <a:moveTo>
                    <a:pt x="965" y="472"/>
                  </a:moveTo>
                  <a:cubicBezTo>
                    <a:pt x="967" y="507"/>
                    <a:pt x="966" y="546"/>
                    <a:pt x="966" y="584"/>
                  </a:cubicBezTo>
                  <a:cubicBezTo>
                    <a:pt x="1016" y="589"/>
                    <a:pt x="1065" y="594"/>
                    <a:pt x="1113" y="600"/>
                  </a:cubicBezTo>
                  <a:cubicBezTo>
                    <a:pt x="1102" y="553"/>
                    <a:pt x="1092" y="503"/>
                    <a:pt x="1075" y="461"/>
                  </a:cubicBezTo>
                  <a:cubicBezTo>
                    <a:pt x="1039" y="466"/>
                    <a:pt x="1003" y="470"/>
                    <a:pt x="965" y="472"/>
                  </a:cubicBezTo>
                  <a:close/>
                  <a:moveTo>
                    <a:pt x="1388" y="521"/>
                  </a:moveTo>
                  <a:cubicBezTo>
                    <a:pt x="1391" y="540"/>
                    <a:pt x="1392" y="559"/>
                    <a:pt x="1396" y="577"/>
                  </a:cubicBezTo>
                  <a:cubicBezTo>
                    <a:pt x="1400" y="600"/>
                    <a:pt x="1412" y="620"/>
                    <a:pt x="1416" y="640"/>
                  </a:cubicBezTo>
                  <a:cubicBezTo>
                    <a:pt x="1437" y="628"/>
                    <a:pt x="1459" y="617"/>
                    <a:pt x="1473" y="599"/>
                  </a:cubicBezTo>
                  <a:cubicBezTo>
                    <a:pt x="1470" y="557"/>
                    <a:pt x="1454" y="529"/>
                    <a:pt x="1442" y="496"/>
                  </a:cubicBezTo>
                  <a:cubicBezTo>
                    <a:pt x="1421" y="484"/>
                    <a:pt x="1400" y="473"/>
                    <a:pt x="1376" y="465"/>
                  </a:cubicBezTo>
                  <a:cubicBezTo>
                    <a:pt x="1381" y="483"/>
                    <a:pt x="1385" y="502"/>
                    <a:pt x="1388" y="521"/>
                  </a:cubicBezTo>
                  <a:close/>
                  <a:moveTo>
                    <a:pt x="91" y="491"/>
                  </a:moveTo>
                  <a:cubicBezTo>
                    <a:pt x="82" y="531"/>
                    <a:pt x="72" y="570"/>
                    <a:pt x="69" y="616"/>
                  </a:cubicBezTo>
                  <a:cubicBezTo>
                    <a:pt x="73" y="619"/>
                    <a:pt x="78" y="623"/>
                    <a:pt x="83" y="625"/>
                  </a:cubicBezTo>
                  <a:cubicBezTo>
                    <a:pt x="98" y="568"/>
                    <a:pt x="121" y="515"/>
                    <a:pt x="142" y="467"/>
                  </a:cubicBezTo>
                  <a:cubicBezTo>
                    <a:pt x="124" y="474"/>
                    <a:pt x="107" y="482"/>
                    <a:pt x="91" y="491"/>
                  </a:cubicBezTo>
                  <a:close/>
                  <a:moveTo>
                    <a:pt x="558" y="472"/>
                  </a:moveTo>
                  <a:cubicBezTo>
                    <a:pt x="551" y="509"/>
                    <a:pt x="545" y="548"/>
                    <a:pt x="538" y="586"/>
                  </a:cubicBezTo>
                  <a:cubicBezTo>
                    <a:pt x="562" y="584"/>
                    <a:pt x="586" y="582"/>
                    <a:pt x="611" y="581"/>
                  </a:cubicBezTo>
                  <a:cubicBezTo>
                    <a:pt x="611" y="545"/>
                    <a:pt x="613" y="511"/>
                    <a:pt x="612" y="476"/>
                  </a:cubicBezTo>
                  <a:cubicBezTo>
                    <a:pt x="594" y="474"/>
                    <a:pt x="576" y="474"/>
                    <a:pt x="558" y="472"/>
                  </a:cubicBezTo>
                  <a:close/>
                  <a:moveTo>
                    <a:pt x="915" y="476"/>
                  </a:moveTo>
                  <a:cubicBezTo>
                    <a:pt x="919" y="511"/>
                    <a:pt x="925" y="546"/>
                    <a:pt x="928" y="582"/>
                  </a:cubicBezTo>
                  <a:cubicBezTo>
                    <a:pt x="941" y="582"/>
                    <a:pt x="952" y="584"/>
                    <a:pt x="965" y="584"/>
                  </a:cubicBezTo>
                  <a:cubicBezTo>
                    <a:pt x="965" y="546"/>
                    <a:pt x="963" y="510"/>
                    <a:pt x="963" y="473"/>
                  </a:cubicBezTo>
                  <a:cubicBezTo>
                    <a:pt x="946" y="473"/>
                    <a:pt x="930" y="474"/>
                    <a:pt x="915" y="476"/>
                  </a:cubicBezTo>
                  <a:close/>
                  <a:moveTo>
                    <a:pt x="617" y="476"/>
                  </a:moveTo>
                  <a:cubicBezTo>
                    <a:pt x="614" y="508"/>
                    <a:pt x="615" y="545"/>
                    <a:pt x="615" y="580"/>
                  </a:cubicBezTo>
                  <a:cubicBezTo>
                    <a:pt x="653" y="579"/>
                    <a:pt x="691" y="577"/>
                    <a:pt x="729" y="576"/>
                  </a:cubicBezTo>
                  <a:cubicBezTo>
                    <a:pt x="731" y="545"/>
                    <a:pt x="731" y="511"/>
                    <a:pt x="732" y="479"/>
                  </a:cubicBezTo>
                  <a:cubicBezTo>
                    <a:pt x="693" y="479"/>
                    <a:pt x="654" y="478"/>
                    <a:pt x="617" y="476"/>
                  </a:cubicBezTo>
                  <a:close/>
                  <a:moveTo>
                    <a:pt x="791" y="479"/>
                  </a:moveTo>
                  <a:cubicBezTo>
                    <a:pt x="791" y="513"/>
                    <a:pt x="791" y="544"/>
                    <a:pt x="791" y="576"/>
                  </a:cubicBezTo>
                  <a:cubicBezTo>
                    <a:pt x="836" y="577"/>
                    <a:pt x="881" y="579"/>
                    <a:pt x="924" y="581"/>
                  </a:cubicBezTo>
                  <a:cubicBezTo>
                    <a:pt x="920" y="546"/>
                    <a:pt x="915" y="511"/>
                    <a:pt x="911" y="476"/>
                  </a:cubicBezTo>
                  <a:cubicBezTo>
                    <a:pt x="872" y="478"/>
                    <a:pt x="831" y="479"/>
                    <a:pt x="791" y="479"/>
                  </a:cubicBezTo>
                  <a:close/>
                  <a:moveTo>
                    <a:pt x="736" y="479"/>
                  </a:moveTo>
                  <a:cubicBezTo>
                    <a:pt x="732" y="509"/>
                    <a:pt x="734" y="545"/>
                    <a:pt x="732" y="576"/>
                  </a:cubicBezTo>
                  <a:cubicBezTo>
                    <a:pt x="751" y="576"/>
                    <a:pt x="770" y="576"/>
                    <a:pt x="789" y="576"/>
                  </a:cubicBezTo>
                  <a:cubicBezTo>
                    <a:pt x="789" y="544"/>
                    <a:pt x="789" y="512"/>
                    <a:pt x="789" y="479"/>
                  </a:cubicBezTo>
                  <a:cubicBezTo>
                    <a:pt x="771" y="479"/>
                    <a:pt x="754" y="479"/>
                    <a:pt x="736" y="479"/>
                  </a:cubicBezTo>
                  <a:close/>
                  <a:moveTo>
                    <a:pt x="60" y="512"/>
                  </a:moveTo>
                  <a:cubicBezTo>
                    <a:pt x="53" y="535"/>
                    <a:pt x="44" y="556"/>
                    <a:pt x="37" y="580"/>
                  </a:cubicBezTo>
                  <a:cubicBezTo>
                    <a:pt x="45" y="593"/>
                    <a:pt x="53" y="606"/>
                    <a:pt x="67" y="613"/>
                  </a:cubicBezTo>
                  <a:cubicBezTo>
                    <a:pt x="69" y="569"/>
                    <a:pt x="81" y="529"/>
                    <a:pt x="87" y="493"/>
                  </a:cubicBezTo>
                  <a:cubicBezTo>
                    <a:pt x="78" y="499"/>
                    <a:pt x="69" y="505"/>
                    <a:pt x="60" y="512"/>
                  </a:cubicBezTo>
                  <a:close/>
                  <a:moveTo>
                    <a:pt x="1462" y="539"/>
                  </a:moveTo>
                  <a:cubicBezTo>
                    <a:pt x="1461" y="543"/>
                    <a:pt x="1465" y="539"/>
                    <a:pt x="1462" y="539"/>
                  </a:cubicBezTo>
                  <a:moveTo>
                    <a:pt x="1462" y="539"/>
                  </a:moveTo>
                  <a:cubicBezTo>
                    <a:pt x="1458" y="526"/>
                    <a:pt x="1458" y="502"/>
                    <a:pt x="1446" y="501"/>
                  </a:cubicBezTo>
                  <a:cubicBezTo>
                    <a:pt x="1452" y="512"/>
                    <a:pt x="1456" y="526"/>
                    <a:pt x="1462" y="539"/>
                  </a:cubicBezTo>
                  <a:moveTo>
                    <a:pt x="1480" y="592"/>
                  </a:moveTo>
                  <a:cubicBezTo>
                    <a:pt x="1504" y="563"/>
                    <a:pt x="1482" y="521"/>
                    <a:pt x="1457" y="507"/>
                  </a:cubicBezTo>
                  <a:cubicBezTo>
                    <a:pt x="1465" y="535"/>
                    <a:pt x="1469" y="567"/>
                    <a:pt x="1480" y="592"/>
                  </a:cubicBezTo>
                  <a:close/>
                  <a:moveTo>
                    <a:pt x="36" y="575"/>
                  </a:moveTo>
                  <a:cubicBezTo>
                    <a:pt x="40" y="555"/>
                    <a:pt x="51" y="536"/>
                    <a:pt x="54" y="517"/>
                  </a:cubicBezTo>
                  <a:cubicBezTo>
                    <a:pt x="42" y="529"/>
                    <a:pt x="28" y="553"/>
                    <a:pt x="36" y="575"/>
                  </a:cubicBezTo>
                  <a:close/>
                  <a:moveTo>
                    <a:pt x="1463" y="544"/>
                  </a:moveTo>
                  <a:cubicBezTo>
                    <a:pt x="1462" y="543"/>
                    <a:pt x="1463" y="544"/>
                    <a:pt x="1463" y="544"/>
                  </a:cubicBezTo>
                  <a:close/>
                  <a:moveTo>
                    <a:pt x="1480" y="597"/>
                  </a:moveTo>
                  <a:cubicBezTo>
                    <a:pt x="1494" y="642"/>
                    <a:pt x="1503" y="692"/>
                    <a:pt x="1508" y="747"/>
                  </a:cubicBezTo>
                  <a:cubicBezTo>
                    <a:pt x="1512" y="753"/>
                    <a:pt x="1516" y="760"/>
                    <a:pt x="1519" y="767"/>
                  </a:cubicBezTo>
                  <a:cubicBezTo>
                    <a:pt x="1521" y="690"/>
                    <a:pt x="1511" y="622"/>
                    <a:pt x="1494" y="563"/>
                  </a:cubicBezTo>
                  <a:cubicBezTo>
                    <a:pt x="1493" y="578"/>
                    <a:pt x="1486" y="587"/>
                    <a:pt x="1480" y="597"/>
                  </a:cubicBezTo>
                  <a:close/>
                  <a:moveTo>
                    <a:pt x="17" y="654"/>
                  </a:moveTo>
                  <a:cubicBezTo>
                    <a:pt x="21" y="628"/>
                    <a:pt x="28" y="604"/>
                    <a:pt x="34" y="580"/>
                  </a:cubicBezTo>
                  <a:cubicBezTo>
                    <a:pt x="33" y="577"/>
                    <a:pt x="32" y="573"/>
                    <a:pt x="30" y="570"/>
                  </a:cubicBezTo>
                  <a:cubicBezTo>
                    <a:pt x="26" y="597"/>
                    <a:pt x="18" y="626"/>
                    <a:pt x="17" y="654"/>
                  </a:cubicBezTo>
                  <a:close/>
                  <a:moveTo>
                    <a:pt x="615" y="583"/>
                  </a:moveTo>
                  <a:cubicBezTo>
                    <a:pt x="616" y="635"/>
                    <a:pt x="617" y="686"/>
                    <a:pt x="620" y="736"/>
                  </a:cubicBezTo>
                  <a:cubicBezTo>
                    <a:pt x="655" y="737"/>
                    <a:pt x="690" y="739"/>
                    <a:pt x="726" y="739"/>
                  </a:cubicBezTo>
                  <a:cubicBezTo>
                    <a:pt x="728" y="686"/>
                    <a:pt x="729" y="633"/>
                    <a:pt x="729" y="579"/>
                  </a:cubicBezTo>
                  <a:cubicBezTo>
                    <a:pt x="690" y="580"/>
                    <a:pt x="652" y="581"/>
                    <a:pt x="615" y="583"/>
                  </a:cubicBezTo>
                  <a:close/>
                  <a:moveTo>
                    <a:pt x="729" y="739"/>
                  </a:moveTo>
                  <a:cubicBezTo>
                    <a:pt x="750" y="738"/>
                    <a:pt x="769" y="740"/>
                    <a:pt x="788" y="739"/>
                  </a:cubicBezTo>
                  <a:cubicBezTo>
                    <a:pt x="788" y="685"/>
                    <a:pt x="790" y="633"/>
                    <a:pt x="789" y="579"/>
                  </a:cubicBezTo>
                  <a:cubicBezTo>
                    <a:pt x="770" y="579"/>
                    <a:pt x="752" y="579"/>
                    <a:pt x="733" y="579"/>
                  </a:cubicBezTo>
                  <a:cubicBezTo>
                    <a:pt x="730" y="630"/>
                    <a:pt x="731" y="686"/>
                    <a:pt x="729" y="739"/>
                  </a:cubicBezTo>
                  <a:close/>
                  <a:moveTo>
                    <a:pt x="791" y="582"/>
                  </a:moveTo>
                  <a:cubicBezTo>
                    <a:pt x="791" y="634"/>
                    <a:pt x="791" y="687"/>
                    <a:pt x="791" y="739"/>
                  </a:cubicBezTo>
                  <a:cubicBezTo>
                    <a:pt x="842" y="739"/>
                    <a:pt x="890" y="736"/>
                    <a:pt x="938" y="734"/>
                  </a:cubicBezTo>
                  <a:cubicBezTo>
                    <a:pt x="934" y="683"/>
                    <a:pt x="930" y="633"/>
                    <a:pt x="924" y="584"/>
                  </a:cubicBezTo>
                  <a:cubicBezTo>
                    <a:pt x="881" y="581"/>
                    <a:pt x="837" y="580"/>
                    <a:pt x="792" y="579"/>
                  </a:cubicBezTo>
                  <a:cubicBezTo>
                    <a:pt x="791" y="579"/>
                    <a:pt x="791" y="581"/>
                    <a:pt x="791" y="582"/>
                  </a:cubicBezTo>
                  <a:close/>
                  <a:moveTo>
                    <a:pt x="538" y="588"/>
                  </a:moveTo>
                  <a:cubicBezTo>
                    <a:pt x="531" y="634"/>
                    <a:pt x="526" y="681"/>
                    <a:pt x="521" y="729"/>
                  </a:cubicBezTo>
                  <a:cubicBezTo>
                    <a:pt x="552" y="732"/>
                    <a:pt x="584" y="734"/>
                    <a:pt x="616" y="736"/>
                  </a:cubicBezTo>
                  <a:cubicBezTo>
                    <a:pt x="612" y="686"/>
                    <a:pt x="615" y="630"/>
                    <a:pt x="609" y="583"/>
                  </a:cubicBezTo>
                  <a:cubicBezTo>
                    <a:pt x="586" y="585"/>
                    <a:pt x="562" y="587"/>
                    <a:pt x="538" y="588"/>
                  </a:cubicBezTo>
                  <a:close/>
                  <a:moveTo>
                    <a:pt x="929" y="584"/>
                  </a:moveTo>
                  <a:cubicBezTo>
                    <a:pt x="933" y="634"/>
                    <a:pt x="939" y="682"/>
                    <a:pt x="942" y="734"/>
                  </a:cubicBezTo>
                  <a:cubicBezTo>
                    <a:pt x="946" y="733"/>
                    <a:pt x="953" y="733"/>
                    <a:pt x="959" y="733"/>
                  </a:cubicBezTo>
                  <a:cubicBezTo>
                    <a:pt x="962" y="685"/>
                    <a:pt x="963" y="636"/>
                    <a:pt x="965" y="587"/>
                  </a:cubicBezTo>
                  <a:cubicBezTo>
                    <a:pt x="953" y="585"/>
                    <a:pt x="941" y="585"/>
                    <a:pt x="929" y="584"/>
                  </a:cubicBezTo>
                  <a:close/>
                  <a:moveTo>
                    <a:pt x="13" y="752"/>
                  </a:moveTo>
                  <a:cubicBezTo>
                    <a:pt x="25" y="732"/>
                    <a:pt x="46" y="719"/>
                    <a:pt x="63" y="704"/>
                  </a:cubicBezTo>
                  <a:cubicBezTo>
                    <a:pt x="63" y="674"/>
                    <a:pt x="63" y="645"/>
                    <a:pt x="66" y="618"/>
                  </a:cubicBezTo>
                  <a:cubicBezTo>
                    <a:pt x="54" y="609"/>
                    <a:pt x="45" y="597"/>
                    <a:pt x="35" y="585"/>
                  </a:cubicBezTo>
                  <a:cubicBezTo>
                    <a:pt x="23" y="635"/>
                    <a:pt x="7" y="690"/>
                    <a:pt x="13" y="752"/>
                  </a:cubicBezTo>
                  <a:close/>
                  <a:moveTo>
                    <a:pt x="967" y="587"/>
                  </a:moveTo>
                  <a:cubicBezTo>
                    <a:pt x="965" y="635"/>
                    <a:pt x="965" y="686"/>
                    <a:pt x="961" y="732"/>
                  </a:cubicBezTo>
                  <a:cubicBezTo>
                    <a:pt x="1017" y="729"/>
                    <a:pt x="1071" y="723"/>
                    <a:pt x="1123" y="716"/>
                  </a:cubicBezTo>
                  <a:cubicBezTo>
                    <a:pt x="1132" y="675"/>
                    <a:pt x="1121" y="639"/>
                    <a:pt x="1114" y="603"/>
                  </a:cubicBezTo>
                  <a:cubicBezTo>
                    <a:pt x="1067" y="597"/>
                    <a:pt x="1018" y="591"/>
                    <a:pt x="967" y="587"/>
                  </a:cubicBezTo>
                  <a:close/>
                  <a:moveTo>
                    <a:pt x="1476" y="597"/>
                  </a:moveTo>
                  <a:cubicBezTo>
                    <a:pt x="1478" y="594"/>
                    <a:pt x="1476" y="589"/>
                    <a:pt x="1474" y="587"/>
                  </a:cubicBezTo>
                  <a:cubicBezTo>
                    <a:pt x="1475" y="590"/>
                    <a:pt x="1475" y="594"/>
                    <a:pt x="1476" y="597"/>
                  </a:cubicBezTo>
                  <a:close/>
                  <a:moveTo>
                    <a:pt x="445" y="599"/>
                  </a:moveTo>
                  <a:cubicBezTo>
                    <a:pt x="446" y="641"/>
                    <a:pt x="448" y="683"/>
                    <a:pt x="452" y="722"/>
                  </a:cubicBezTo>
                  <a:cubicBezTo>
                    <a:pt x="474" y="725"/>
                    <a:pt x="496" y="727"/>
                    <a:pt x="518" y="729"/>
                  </a:cubicBezTo>
                  <a:cubicBezTo>
                    <a:pt x="523" y="682"/>
                    <a:pt x="528" y="634"/>
                    <a:pt x="535" y="589"/>
                  </a:cubicBezTo>
                  <a:cubicBezTo>
                    <a:pt x="504" y="591"/>
                    <a:pt x="475" y="595"/>
                    <a:pt x="445" y="599"/>
                  </a:cubicBezTo>
                  <a:close/>
                  <a:moveTo>
                    <a:pt x="1398" y="592"/>
                  </a:moveTo>
                  <a:cubicBezTo>
                    <a:pt x="1398" y="610"/>
                    <a:pt x="1399" y="628"/>
                    <a:pt x="1399" y="647"/>
                  </a:cubicBezTo>
                  <a:cubicBezTo>
                    <a:pt x="1404" y="644"/>
                    <a:pt x="1410" y="644"/>
                    <a:pt x="1412" y="640"/>
                  </a:cubicBezTo>
                  <a:cubicBezTo>
                    <a:pt x="1407" y="624"/>
                    <a:pt x="1403" y="607"/>
                    <a:pt x="1398" y="592"/>
                  </a:cubicBezTo>
                  <a:moveTo>
                    <a:pt x="1398" y="592"/>
                  </a:moveTo>
                  <a:cubicBezTo>
                    <a:pt x="1399" y="587"/>
                    <a:pt x="1395" y="591"/>
                    <a:pt x="1398" y="592"/>
                  </a:cubicBezTo>
                  <a:moveTo>
                    <a:pt x="354" y="612"/>
                  </a:moveTo>
                  <a:cubicBezTo>
                    <a:pt x="346" y="641"/>
                    <a:pt x="341" y="673"/>
                    <a:pt x="335" y="705"/>
                  </a:cubicBezTo>
                  <a:cubicBezTo>
                    <a:pt x="372" y="712"/>
                    <a:pt x="409" y="718"/>
                    <a:pt x="449" y="721"/>
                  </a:cubicBezTo>
                  <a:cubicBezTo>
                    <a:pt x="445" y="682"/>
                    <a:pt x="445" y="639"/>
                    <a:pt x="441" y="599"/>
                  </a:cubicBezTo>
                  <a:cubicBezTo>
                    <a:pt x="412" y="603"/>
                    <a:pt x="383" y="607"/>
                    <a:pt x="354" y="612"/>
                  </a:cubicBezTo>
                  <a:close/>
                  <a:moveTo>
                    <a:pt x="1483" y="721"/>
                  </a:moveTo>
                  <a:cubicBezTo>
                    <a:pt x="1487" y="724"/>
                    <a:pt x="1490" y="729"/>
                    <a:pt x="1494" y="733"/>
                  </a:cubicBezTo>
                  <a:cubicBezTo>
                    <a:pt x="1498" y="736"/>
                    <a:pt x="1504" y="743"/>
                    <a:pt x="1505" y="742"/>
                  </a:cubicBezTo>
                  <a:cubicBezTo>
                    <a:pt x="1499" y="690"/>
                    <a:pt x="1492" y="641"/>
                    <a:pt x="1477" y="599"/>
                  </a:cubicBezTo>
                  <a:cubicBezTo>
                    <a:pt x="1480" y="635"/>
                    <a:pt x="1484" y="678"/>
                    <a:pt x="1483" y="721"/>
                  </a:cubicBezTo>
                  <a:close/>
                  <a:moveTo>
                    <a:pt x="1416" y="642"/>
                  </a:moveTo>
                  <a:cubicBezTo>
                    <a:pt x="1419" y="657"/>
                    <a:pt x="1423" y="671"/>
                    <a:pt x="1425" y="686"/>
                  </a:cubicBezTo>
                  <a:cubicBezTo>
                    <a:pt x="1441" y="692"/>
                    <a:pt x="1456" y="703"/>
                    <a:pt x="1468" y="711"/>
                  </a:cubicBezTo>
                  <a:cubicBezTo>
                    <a:pt x="1472" y="714"/>
                    <a:pt x="1478" y="718"/>
                    <a:pt x="1480" y="718"/>
                  </a:cubicBezTo>
                  <a:cubicBezTo>
                    <a:pt x="1480" y="677"/>
                    <a:pt x="1480" y="637"/>
                    <a:pt x="1473" y="603"/>
                  </a:cubicBezTo>
                  <a:cubicBezTo>
                    <a:pt x="1457" y="619"/>
                    <a:pt x="1438" y="632"/>
                    <a:pt x="1416" y="642"/>
                  </a:cubicBezTo>
                  <a:close/>
                  <a:moveTo>
                    <a:pt x="1128" y="658"/>
                  </a:moveTo>
                  <a:cubicBezTo>
                    <a:pt x="1128" y="640"/>
                    <a:pt x="1129" y="623"/>
                    <a:pt x="1130" y="605"/>
                  </a:cubicBezTo>
                  <a:cubicBezTo>
                    <a:pt x="1124" y="606"/>
                    <a:pt x="1122" y="604"/>
                    <a:pt x="1117" y="604"/>
                  </a:cubicBezTo>
                  <a:cubicBezTo>
                    <a:pt x="1120" y="623"/>
                    <a:pt x="1124" y="640"/>
                    <a:pt x="1128" y="658"/>
                  </a:cubicBezTo>
                  <a:close/>
                  <a:moveTo>
                    <a:pt x="1134" y="606"/>
                  </a:moveTo>
                  <a:cubicBezTo>
                    <a:pt x="1132" y="607"/>
                    <a:pt x="1132" y="607"/>
                    <a:pt x="1132" y="609"/>
                  </a:cubicBezTo>
                  <a:cubicBezTo>
                    <a:pt x="1131" y="648"/>
                    <a:pt x="1128" y="682"/>
                    <a:pt x="1136" y="714"/>
                  </a:cubicBezTo>
                  <a:cubicBezTo>
                    <a:pt x="1184" y="707"/>
                    <a:pt x="1230" y="698"/>
                    <a:pt x="1274" y="688"/>
                  </a:cubicBezTo>
                  <a:cubicBezTo>
                    <a:pt x="1276" y="671"/>
                    <a:pt x="1276" y="653"/>
                    <a:pt x="1277" y="635"/>
                  </a:cubicBezTo>
                  <a:cubicBezTo>
                    <a:pt x="1230" y="624"/>
                    <a:pt x="1183" y="614"/>
                    <a:pt x="1134" y="606"/>
                  </a:cubicBezTo>
                  <a:close/>
                  <a:moveTo>
                    <a:pt x="349" y="613"/>
                  </a:moveTo>
                  <a:cubicBezTo>
                    <a:pt x="330" y="617"/>
                    <a:pt x="311" y="621"/>
                    <a:pt x="292" y="624"/>
                  </a:cubicBezTo>
                  <a:cubicBezTo>
                    <a:pt x="292" y="650"/>
                    <a:pt x="293" y="674"/>
                    <a:pt x="295" y="697"/>
                  </a:cubicBezTo>
                  <a:cubicBezTo>
                    <a:pt x="307" y="700"/>
                    <a:pt x="319" y="703"/>
                    <a:pt x="332" y="704"/>
                  </a:cubicBezTo>
                  <a:cubicBezTo>
                    <a:pt x="337" y="674"/>
                    <a:pt x="345" y="641"/>
                    <a:pt x="349" y="613"/>
                  </a:cubicBezTo>
                  <a:close/>
                  <a:moveTo>
                    <a:pt x="1279" y="634"/>
                  </a:moveTo>
                  <a:cubicBezTo>
                    <a:pt x="1282" y="634"/>
                    <a:pt x="1283" y="634"/>
                    <a:pt x="1284" y="635"/>
                  </a:cubicBezTo>
                  <a:cubicBezTo>
                    <a:pt x="1283" y="628"/>
                    <a:pt x="1282" y="622"/>
                    <a:pt x="1279" y="617"/>
                  </a:cubicBezTo>
                  <a:cubicBezTo>
                    <a:pt x="1279" y="623"/>
                    <a:pt x="1279" y="628"/>
                    <a:pt x="1279" y="634"/>
                  </a:cubicBezTo>
                  <a:close/>
                  <a:moveTo>
                    <a:pt x="67" y="699"/>
                  </a:moveTo>
                  <a:cubicBezTo>
                    <a:pt x="70" y="674"/>
                    <a:pt x="76" y="651"/>
                    <a:pt x="82" y="628"/>
                  </a:cubicBezTo>
                  <a:cubicBezTo>
                    <a:pt x="77" y="626"/>
                    <a:pt x="74" y="621"/>
                    <a:pt x="68" y="620"/>
                  </a:cubicBezTo>
                  <a:cubicBezTo>
                    <a:pt x="67" y="645"/>
                    <a:pt x="64" y="674"/>
                    <a:pt x="67" y="699"/>
                  </a:cubicBezTo>
                  <a:close/>
                  <a:moveTo>
                    <a:pt x="288" y="625"/>
                  </a:moveTo>
                  <a:cubicBezTo>
                    <a:pt x="255" y="634"/>
                    <a:pt x="221" y="642"/>
                    <a:pt x="190" y="652"/>
                  </a:cubicBezTo>
                  <a:cubicBezTo>
                    <a:pt x="189" y="659"/>
                    <a:pt x="188" y="664"/>
                    <a:pt x="186" y="670"/>
                  </a:cubicBezTo>
                  <a:cubicBezTo>
                    <a:pt x="220" y="680"/>
                    <a:pt x="255" y="690"/>
                    <a:pt x="293" y="696"/>
                  </a:cubicBezTo>
                  <a:cubicBezTo>
                    <a:pt x="290" y="673"/>
                    <a:pt x="291" y="648"/>
                    <a:pt x="288" y="625"/>
                  </a:cubicBezTo>
                  <a:close/>
                  <a:moveTo>
                    <a:pt x="69" y="701"/>
                  </a:moveTo>
                  <a:cubicBezTo>
                    <a:pt x="95" y="687"/>
                    <a:pt x="122" y="673"/>
                    <a:pt x="152" y="663"/>
                  </a:cubicBezTo>
                  <a:cubicBezTo>
                    <a:pt x="130" y="651"/>
                    <a:pt x="104" y="643"/>
                    <a:pt x="84" y="629"/>
                  </a:cubicBezTo>
                  <a:cubicBezTo>
                    <a:pt x="79" y="653"/>
                    <a:pt x="73" y="676"/>
                    <a:pt x="69" y="701"/>
                  </a:cubicBezTo>
                  <a:close/>
                  <a:moveTo>
                    <a:pt x="1277" y="687"/>
                  </a:moveTo>
                  <a:cubicBezTo>
                    <a:pt x="1283" y="685"/>
                    <a:pt x="1289" y="684"/>
                    <a:pt x="1296" y="682"/>
                  </a:cubicBezTo>
                  <a:cubicBezTo>
                    <a:pt x="1292" y="667"/>
                    <a:pt x="1290" y="652"/>
                    <a:pt x="1285" y="638"/>
                  </a:cubicBezTo>
                  <a:cubicBezTo>
                    <a:pt x="1284" y="637"/>
                    <a:pt x="1281" y="637"/>
                    <a:pt x="1279" y="636"/>
                  </a:cubicBezTo>
                  <a:cubicBezTo>
                    <a:pt x="1278" y="652"/>
                    <a:pt x="1278" y="670"/>
                    <a:pt x="1277" y="687"/>
                  </a:cubicBezTo>
                  <a:close/>
                  <a:moveTo>
                    <a:pt x="1298" y="681"/>
                  </a:moveTo>
                  <a:cubicBezTo>
                    <a:pt x="1320" y="675"/>
                    <a:pt x="1342" y="670"/>
                    <a:pt x="1362" y="661"/>
                  </a:cubicBezTo>
                  <a:cubicBezTo>
                    <a:pt x="1338" y="654"/>
                    <a:pt x="1315" y="645"/>
                    <a:pt x="1289" y="639"/>
                  </a:cubicBezTo>
                  <a:cubicBezTo>
                    <a:pt x="1291" y="653"/>
                    <a:pt x="1296" y="666"/>
                    <a:pt x="1298" y="681"/>
                  </a:cubicBezTo>
                  <a:close/>
                  <a:moveTo>
                    <a:pt x="1399" y="649"/>
                  </a:moveTo>
                  <a:cubicBezTo>
                    <a:pt x="1399" y="657"/>
                    <a:pt x="1399" y="665"/>
                    <a:pt x="1399" y="673"/>
                  </a:cubicBezTo>
                  <a:cubicBezTo>
                    <a:pt x="1407" y="677"/>
                    <a:pt x="1415" y="680"/>
                    <a:pt x="1422" y="684"/>
                  </a:cubicBezTo>
                  <a:cubicBezTo>
                    <a:pt x="1419" y="671"/>
                    <a:pt x="1418" y="655"/>
                    <a:pt x="1412" y="644"/>
                  </a:cubicBezTo>
                  <a:cubicBezTo>
                    <a:pt x="1409" y="646"/>
                    <a:pt x="1404" y="648"/>
                    <a:pt x="1399" y="649"/>
                  </a:cubicBezTo>
                  <a:close/>
                  <a:moveTo>
                    <a:pt x="1371" y="662"/>
                  </a:moveTo>
                  <a:cubicBezTo>
                    <a:pt x="1379" y="665"/>
                    <a:pt x="1388" y="668"/>
                    <a:pt x="1397" y="672"/>
                  </a:cubicBezTo>
                  <a:cubicBezTo>
                    <a:pt x="1396" y="666"/>
                    <a:pt x="1398" y="656"/>
                    <a:pt x="1396" y="651"/>
                  </a:cubicBezTo>
                  <a:cubicBezTo>
                    <a:pt x="1388" y="655"/>
                    <a:pt x="1379" y="658"/>
                    <a:pt x="1371" y="662"/>
                  </a:cubicBezTo>
                  <a:close/>
                  <a:moveTo>
                    <a:pt x="162" y="662"/>
                  </a:moveTo>
                  <a:cubicBezTo>
                    <a:pt x="169" y="664"/>
                    <a:pt x="175" y="668"/>
                    <a:pt x="184" y="669"/>
                  </a:cubicBezTo>
                  <a:cubicBezTo>
                    <a:pt x="184" y="663"/>
                    <a:pt x="187" y="659"/>
                    <a:pt x="187" y="653"/>
                  </a:cubicBezTo>
                  <a:cubicBezTo>
                    <a:pt x="178" y="656"/>
                    <a:pt x="170" y="658"/>
                    <a:pt x="162" y="662"/>
                  </a:cubicBezTo>
                  <a:close/>
                  <a:moveTo>
                    <a:pt x="109" y="683"/>
                  </a:moveTo>
                  <a:cubicBezTo>
                    <a:pt x="98" y="688"/>
                    <a:pt x="72" y="698"/>
                    <a:pt x="68" y="707"/>
                  </a:cubicBezTo>
                  <a:cubicBezTo>
                    <a:pt x="63" y="717"/>
                    <a:pt x="68" y="742"/>
                    <a:pt x="70" y="755"/>
                  </a:cubicBezTo>
                  <a:cubicBezTo>
                    <a:pt x="76" y="807"/>
                    <a:pt x="83" y="853"/>
                    <a:pt x="96" y="893"/>
                  </a:cubicBezTo>
                  <a:cubicBezTo>
                    <a:pt x="107" y="898"/>
                    <a:pt x="117" y="903"/>
                    <a:pt x="127" y="908"/>
                  </a:cubicBezTo>
                  <a:cubicBezTo>
                    <a:pt x="138" y="901"/>
                    <a:pt x="150" y="898"/>
                    <a:pt x="158" y="889"/>
                  </a:cubicBezTo>
                  <a:cubicBezTo>
                    <a:pt x="157" y="859"/>
                    <a:pt x="160" y="834"/>
                    <a:pt x="162" y="808"/>
                  </a:cubicBezTo>
                  <a:cubicBezTo>
                    <a:pt x="163" y="790"/>
                    <a:pt x="168" y="772"/>
                    <a:pt x="168" y="756"/>
                  </a:cubicBezTo>
                  <a:cubicBezTo>
                    <a:pt x="168" y="741"/>
                    <a:pt x="163" y="727"/>
                    <a:pt x="162" y="712"/>
                  </a:cubicBezTo>
                  <a:cubicBezTo>
                    <a:pt x="161" y="696"/>
                    <a:pt x="161" y="681"/>
                    <a:pt x="159" y="665"/>
                  </a:cubicBezTo>
                  <a:cubicBezTo>
                    <a:pt x="159" y="664"/>
                    <a:pt x="159" y="664"/>
                    <a:pt x="158" y="664"/>
                  </a:cubicBezTo>
                  <a:cubicBezTo>
                    <a:pt x="145" y="667"/>
                    <a:pt x="128" y="674"/>
                    <a:pt x="109" y="683"/>
                  </a:cubicBezTo>
                  <a:close/>
                  <a:moveTo>
                    <a:pt x="1367" y="664"/>
                  </a:moveTo>
                  <a:cubicBezTo>
                    <a:pt x="1347" y="670"/>
                    <a:pt x="1321" y="678"/>
                    <a:pt x="1299" y="685"/>
                  </a:cubicBezTo>
                  <a:cubicBezTo>
                    <a:pt x="1311" y="742"/>
                    <a:pt x="1319" y="805"/>
                    <a:pt x="1322" y="872"/>
                  </a:cubicBezTo>
                  <a:cubicBezTo>
                    <a:pt x="1336" y="877"/>
                    <a:pt x="1347" y="884"/>
                    <a:pt x="1362" y="888"/>
                  </a:cubicBezTo>
                  <a:cubicBezTo>
                    <a:pt x="1380" y="824"/>
                    <a:pt x="1394" y="754"/>
                    <a:pt x="1397" y="674"/>
                  </a:cubicBezTo>
                  <a:cubicBezTo>
                    <a:pt x="1386" y="672"/>
                    <a:pt x="1378" y="666"/>
                    <a:pt x="1367" y="664"/>
                  </a:cubicBezTo>
                  <a:close/>
                  <a:moveTo>
                    <a:pt x="170" y="745"/>
                  </a:moveTo>
                  <a:cubicBezTo>
                    <a:pt x="172" y="719"/>
                    <a:pt x="178" y="695"/>
                    <a:pt x="183" y="671"/>
                  </a:cubicBezTo>
                  <a:cubicBezTo>
                    <a:pt x="175" y="670"/>
                    <a:pt x="169" y="667"/>
                    <a:pt x="162" y="665"/>
                  </a:cubicBezTo>
                  <a:cubicBezTo>
                    <a:pt x="164" y="692"/>
                    <a:pt x="164" y="722"/>
                    <a:pt x="170" y="745"/>
                  </a:cubicBezTo>
                  <a:close/>
                  <a:moveTo>
                    <a:pt x="185" y="672"/>
                  </a:moveTo>
                  <a:cubicBezTo>
                    <a:pt x="185" y="673"/>
                    <a:pt x="185" y="674"/>
                    <a:pt x="185" y="675"/>
                  </a:cubicBezTo>
                  <a:cubicBezTo>
                    <a:pt x="182" y="704"/>
                    <a:pt x="169" y="731"/>
                    <a:pt x="171" y="761"/>
                  </a:cubicBezTo>
                  <a:cubicBezTo>
                    <a:pt x="172" y="801"/>
                    <a:pt x="188" y="839"/>
                    <a:pt x="195" y="875"/>
                  </a:cubicBezTo>
                  <a:cubicBezTo>
                    <a:pt x="232" y="860"/>
                    <a:pt x="272" y="848"/>
                    <a:pt x="314" y="837"/>
                  </a:cubicBezTo>
                  <a:cubicBezTo>
                    <a:pt x="306" y="792"/>
                    <a:pt x="297" y="749"/>
                    <a:pt x="294" y="700"/>
                  </a:cubicBezTo>
                  <a:cubicBezTo>
                    <a:pt x="256" y="692"/>
                    <a:pt x="219" y="683"/>
                    <a:pt x="185" y="672"/>
                  </a:cubicBezTo>
                  <a:close/>
                  <a:moveTo>
                    <a:pt x="1364" y="890"/>
                  </a:moveTo>
                  <a:cubicBezTo>
                    <a:pt x="1375" y="896"/>
                    <a:pt x="1385" y="902"/>
                    <a:pt x="1397" y="908"/>
                  </a:cubicBezTo>
                  <a:cubicBezTo>
                    <a:pt x="1411" y="900"/>
                    <a:pt x="1428" y="894"/>
                    <a:pt x="1441" y="885"/>
                  </a:cubicBezTo>
                  <a:cubicBezTo>
                    <a:pt x="1442" y="811"/>
                    <a:pt x="1435" y="747"/>
                    <a:pt x="1423" y="687"/>
                  </a:cubicBezTo>
                  <a:cubicBezTo>
                    <a:pt x="1415" y="684"/>
                    <a:pt x="1408" y="679"/>
                    <a:pt x="1398" y="676"/>
                  </a:cubicBezTo>
                  <a:cubicBezTo>
                    <a:pt x="1397" y="757"/>
                    <a:pt x="1382" y="826"/>
                    <a:pt x="1364" y="890"/>
                  </a:cubicBezTo>
                  <a:close/>
                  <a:moveTo>
                    <a:pt x="1127" y="716"/>
                  </a:moveTo>
                  <a:cubicBezTo>
                    <a:pt x="1127" y="713"/>
                    <a:pt x="1132" y="715"/>
                    <a:pt x="1134" y="715"/>
                  </a:cubicBezTo>
                  <a:cubicBezTo>
                    <a:pt x="1132" y="705"/>
                    <a:pt x="1131" y="694"/>
                    <a:pt x="1129" y="685"/>
                  </a:cubicBezTo>
                  <a:cubicBezTo>
                    <a:pt x="1128" y="694"/>
                    <a:pt x="1125" y="707"/>
                    <a:pt x="1127" y="716"/>
                  </a:cubicBezTo>
                  <a:close/>
                  <a:moveTo>
                    <a:pt x="1277" y="690"/>
                  </a:moveTo>
                  <a:cubicBezTo>
                    <a:pt x="1272" y="746"/>
                    <a:pt x="1263" y="798"/>
                    <a:pt x="1252" y="848"/>
                  </a:cubicBezTo>
                  <a:cubicBezTo>
                    <a:pt x="1275" y="855"/>
                    <a:pt x="1298" y="862"/>
                    <a:pt x="1319" y="871"/>
                  </a:cubicBezTo>
                  <a:cubicBezTo>
                    <a:pt x="1316" y="804"/>
                    <a:pt x="1310" y="740"/>
                    <a:pt x="1295" y="685"/>
                  </a:cubicBezTo>
                  <a:cubicBezTo>
                    <a:pt x="1289" y="687"/>
                    <a:pt x="1283" y="688"/>
                    <a:pt x="1277" y="690"/>
                  </a:cubicBezTo>
                  <a:close/>
                  <a:moveTo>
                    <a:pt x="1443" y="884"/>
                  </a:moveTo>
                  <a:cubicBezTo>
                    <a:pt x="1447" y="884"/>
                    <a:pt x="1454" y="877"/>
                    <a:pt x="1459" y="875"/>
                  </a:cubicBezTo>
                  <a:cubicBezTo>
                    <a:pt x="1470" y="828"/>
                    <a:pt x="1478" y="779"/>
                    <a:pt x="1480" y="723"/>
                  </a:cubicBezTo>
                  <a:cubicBezTo>
                    <a:pt x="1465" y="709"/>
                    <a:pt x="1446" y="699"/>
                    <a:pt x="1426" y="689"/>
                  </a:cubicBezTo>
                  <a:cubicBezTo>
                    <a:pt x="1437" y="748"/>
                    <a:pt x="1446" y="814"/>
                    <a:pt x="1443" y="884"/>
                  </a:cubicBezTo>
                  <a:close/>
                  <a:moveTo>
                    <a:pt x="1136" y="718"/>
                  </a:moveTo>
                  <a:cubicBezTo>
                    <a:pt x="1142" y="751"/>
                    <a:pt x="1146" y="785"/>
                    <a:pt x="1148" y="822"/>
                  </a:cubicBezTo>
                  <a:cubicBezTo>
                    <a:pt x="1182" y="830"/>
                    <a:pt x="1216" y="838"/>
                    <a:pt x="1249" y="847"/>
                  </a:cubicBezTo>
                  <a:cubicBezTo>
                    <a:pt x="1260" y="798"/>
                    <a:pt x="1269" y="747"/>
                    <a:pt x="1274" y="691"/>
                  </a:cubicBezTo>
                  <a:cubicBezTo>
                    <a:pt x="1273" y="691"/>
                    <a:pt x="1272" y="691"/>
                    <a:pt x="1272" y="691"/>
                  </a:cubicBezTo>
                  <a:cubicBezTo>
                    <a:pt x="1229" y="702"/>
                    <a:pt x="1181" y="708"/>
                    <a:pt x="1136" y="718"/>
                  </a:cubicBezTo>
                  <a:close/>
                  <a:moveTo>
                    <a:pt x="317" y="834"/>
                  </a:moveTo>
                  <a:cubicBezTo>
                    <a:pt x="320" y="790"/>
                    <a:pt x="325" y="747"/>
                    <a:pt x="332" y="707"/>
                  </a:cubicBezTo>
                  <a:cubicBezTo>
                    <a:pt x="319" y="706"/>
                    <a:pt x="307" y="703"/>
                    <a:pt x="295" y="700"/>
                  </a:cubicBezTo>
                  <a:cubicBezTo>
                    <a:pt x="301" y="747"/>
                    <a:pt x="306" y="792"/>
                    <a:pt x="317" y="834"/>
                  </a:cubicBezTo>
                  <a:close/>
                  <a:moveTo>
                    <a:pt x="334" y="708"/>
                  </a:moveTo>
                  <a:cubicBezTo>
                    <a:pt x="329" y="749"/>
                    <a:pt x="320" y="792"/>
                    <a:pt x="320" y="836"/>
                  </a:cubicBezTo>
                  <a:cubicBezTo>
                    <a:pt x="364" y="824"/>
                    <a:pt x="411" y="815"/>
                    <a:pt x="460" y="809"/>
                  </a:cubicBezTo>
                  <a:cubicBezTo>
                    <a:pt x="456" y="781"/>
                    <a:pt x="452" y="754"/>
                    <a:pt x="450" y="724"/>
                  </a:cubicBezTo>
                  <a:cubicBezTo>
                    <a:pt x="410" y="721"/>
                    <a:pt x="372" y="714"/>
                    <a:pt x="334" y="708"/>
                  </a:cubicBezTo>
                  <a:close/>
                  <a:moveTo>
                    <a:pt x="12" y="759"/>
                  </a:moveTo>
                  <a:cubicBezTo>
                    <a:pt x="10" y="769"/>
                    <a:pt x="13" y="784"/>
                    <a:pt x="14" y="796"/>
                  </a:cubicBezTo>
                  <a:cubicBezTo>
                    <a:pt x="15" y="809"/>
                    <a:pt x="15" y="823"/>
                    <a:pt x="18" y="833"/>
                  </a:cubicBezTo>
                  <a:cubicBezTo>
                    <a:pt x="21" y="843"/>
                    <a:pt x="38" y="854"/>
                    <a:pt x="45" y="860"/>
                  </a:cubicBezTo>
                  <a:cubicBezTo>
                    <a:pt x="48" y="862"/>
                    <a:pt x="50" y="867"/>
                    <a:pt x="54" y="865"/>
                  </a:cubicBezTo>
                  <a:cubicBezTo>
                    <a:pt x="52" y="809"/>
                    <a:pt x="59" y="757"/>
                    <a:pt x="63" y="710"/>
                  </a:cubicBezTo>
                  <a:cubicBezTo>
                    <a:pt x="63" y="709"/>
                    <a:pt x="63" y="709"/>
                    <a:pt x="62" y="709"/>
                  </a:cubicBezTo>
                  <a:cubicBezTo>
                    <a:pt x="50" y="719"/>
                    <a:pt x="16" y="741"/>
                    <a:pt x="12" y="759"/>
                  </a:cubicBezTo>
                  <a:close/>
                  <a:moveTo>
                    <a:pt x="1134" y="718"/>
                  </a:moveTo>
                  <a:cubicBezTo>
                    <a:pt x="1133" y="716"/>
                    <a:pt x="1129" y="719"/>
                    <a:pt x="1126" y="718"/>
                  </a:cubicBezTo>
                  <a:cubicBezTo>
                    <a:pt x="1122" y="751"/>
                    <a:pt x="1118" y="785"/>
                    <a:pt x="1112" y="816"/>
                  </a:cubicBezTo>
                  <a:cubicBezTo>
                    <a:pt x="1124" y="818"/>
                    <a:pt x="1134" y="821"/>
                    <a:pt x="1146" y="822"/>
                  </a:cubicBezTo>
                  <a:cubicBezTo>
                    <a:pt x="1143" y="787"/>
                    <a:pt x="1139" y="752"/>
                    <a:pt x="1134" y="718"/>
                  </a:cubicBezTo>
                  <a:close/>
                  <a:moveTo>
                    <a:pt x="961" y="735"/>
                  </a:moveTo>
                  <a:cubicBezTo>
                    <a:pt x="960" y="755"/>
                    <a:pt x="958" y="775"/>
                    <a:pt x="956" y="795"/>
                  </a:cubicBezTo>
                  <a:cubicBezTo>
                    <a:pt x="1009" y="801"/>
                    <a:pt x="1060" y="807"/>
                    <a:pt x="1110" y="815"/>
                  </a:cubicBezTo>
                  <a:cubicBezTo>
                    <a:pt x="1113" y="784"/>
                    <a:pt x="1123" y="748"/>
                    <a:pt x="1121" y="719"/>
                  </a:cubicBezTo>
                  <a:cubicBezTo>
                    <a:pt x="1070" y="726"/>
                    <a:pt x="1016" y="732"/>
                    <a:pt x="961" y="735"/>
                  </a:cubicBezTo>
                  <a:close/>
                  <a:moveTo>
                    <a:pt x="1462" y="872"/>
                  </a:moveTo>
                  <a:cubicBezTo>
                    <a:pt x="1480" y="862"/>
                    <a:pt x="1495" y="848"/>
                    <a:pt x="1507" y="832"/>
                  </a:cubicBezTo>
                  <a:cubicBezTo>
                    <a:pt x="1507" y="814"/>
                    <a:pt x="1508" y="802"/>
                    <a:pt x="1507" y="786"/>
                  </a:cubicBezTo>
                  <a:cubicBezTo>
                    <a:pt x="1506" y="773"/>
                    <a:pt x="1508" y="759"/>
                    <a:pt x="1506" y="750"/>
                  </a:cubicBezTo>
                  <a:cubicBezTo>
                    <a:pt x="1503" y="738"/>
                    <a:pt x="1488" y="733"/>
                    <a:pt x="1482" y="724"/>
                  </a:cubicBezTo>
                  <a:cubicBezTo>
                    <a:pt x="1481" y="779"/>
                    <a:pt x="1472" y="827"/>
                    <a:pt x="1462" y="872"/>
                  </a:cubicBezTo>
                  <a:close/>
                  <a:moveTo>
                    <a:pt x="462" y="808"/>
                  </a:moveTo>
                  <a:cubicBezTo>
                    <a:pt x="479" y="806"/>
                    <a:pt x="496" y="804"/>
                    <a:pt x="512" y="801"/>
                  </a:cubicBezTo>
                  <a:cubicBezTo>
                    <a:pt x="515" y="778"/>
                    <a:pt x="516" y="755"/>
                    <a:pt x="518" y="732"/>
                  </a:cubicBezTo>
                  <a:cubicBezTo>
                    <a:pt x="496" y="729"/>
                    <a:pt x="474" y="727"/>
                    <a:pt x="452" y="725"/>
                  </a:cubicBezTo>
                  <a:cubicBezTo>
                    <a:pt x="455" y="753"/>
                    <a:pt x="458" y="780"/>
                    <a:pt x="462" y="808"/>
                  </a:cubicBezTo>
                  <a:close/>
                  <a:moveTo>
                    <a:pt x="56" y="868"/>
                  </a:moveTo>
                  <a:cubicBezTo>
                    <a:pt x="66" y="877"/>
                    <a:pt x="79" y="884"/>
                    <a:pt x="92" y="890"/>
                  </a:cubicBezTo>
                  <a:cubicBezTo>
                    <a:pt x="79" y="840"/>
                    <a:pt x="69" y="787"/>
                    <a:pt x="64" y="728"/>
                  </a:cubicBezTo>
                  <a:cubicBezTo>
                    <a:pt x="58" y="772"/>
                    <a:pt x="55" y="818"/>
                    <a:pt x="56" y="868"/>
                  </a:cubicBezTo>
                  <a:close/>
                  <a:moveTo>
                    <a:pt x="522" y="732"/>
                  </a:moveTo>
                  <a:cubicBezTo>
                    <a:pt x="518" y="753"/>
                    <a:pt x="518" y="778"/>
                    <a:pt x="515" y="801"/>
                  </a:cubicBezTo>
                  <a:cubicBezTo>
                    <a:pt x="549" y="797"/>
                    <a:pt x="584" y="794"/>
                    <a:pt x="619" y="791"/>
                  </a:cubicBezTo>
                  <a:cubicBezTo>
                    <a:pt x="619" y="773"/>
                    <a:pt x="617" y="756"/>
                    <a:pt x="616" y="739"/>
                  </a:cubicBezTo>
                  <a:cubicBezTo>
                    <a:pt x="585" y="736"/>
                    <a:pt x="553" y="735"/>
                    <a:pt x="522" y="732"/>
                  </a:cubicBezTo>
                  <a:close/>
                  <a:moveTo>
                    <a:pt x="8" y="761"/>
                  </a:moveTo>
                  <a:cubicBezTo>
                    <a:pt x="10" y="754"/>
                    <a:pt x="10" y="740"/>
                    <a:pt x="8" y="733"/>
                  </a:cubicBezTo>
                  <a:cubicBezTo>
                    <a:pt x="10" y="743"/>
                    <a:pt x="6" y="753"/>
                    <a:pt x="8" y="761"/>
                  </a:cubicBezTo>
                  <a:close/>
                  <a:moveTo>
                    <a:pt x="942" y="737"/>
                  </a:moveTo>
                  <a:cubicBezTo>
                    <a:pt x="943" y="757"/>
                    <a:pt x="945" y="775"/>
                    <a:pt x="945" y="795"/>
                  </a:cubicBezTo>
                  <a:cubicBezTo>
                    <a:pt x="948" y="795"/>
                    <a:pt x="950" y="795"/>
                    <a:pt x="953" y="795"/>
                  </a:cubicBezTo>
                  <a:cubicBezTo>
                    <a:pt x="956" y="776"/>
                    <a:pt x="957" y="756"/>
                    <a:pt x="958" y="736"/>
                  </a:cubicBezTo>
                  <a:cubicBezTo>
                    <a:pt x="953" y="736"/>
                    <a:pt x="946" y="735"/>
                    <a:pt x="942" y="737"/>
                  </a:cubicBezTo>
                  <a:close/>
                  <a:moveTo>
                    <a:pt x="790" y="742"/>
                  </a:moveTo>
                  <a:cubicBezTo>
                    <a:pt x="790" y="757"/>
                    <a:pt x="790" y="772"/>
                    <a:pt x="790" y="788"/>
                  </a:cubicBezTo>
                  <a:cubicBezTo>
                    <a:pt x="843" y="788"/>
                    <a:pt x="892" y="791"/>
                    <a:pt x="942" y="794"/>
                  </a:cubicBezTo>
                  <a:cubicBezTo>
                    <a:pt x="940" y="776"/>
                    <a:pt x="940" y="755"/>
                    <a:pt x="938" y="737"/>
                  </a:cubicBezTo>
                  <a:cubicBezTo>
                    <a:pt x="889" y="739"/>
                    <a:pt x="841" y="742"/>
                    <a:pt x="790" y="742"/>
                  </a:cubicBezTo>
                  <a:close/>
                  <a:moveTo>
                    <a:pt x="621" y="739"/>
                  </a:moveTo>
                  <a:cubicBezTo>
                    <a:pt x="619" y="755"/>
                    <a:pt x="623" y="774"/>
                    <a:pt x="623" y="791"/>
                  </a:cubicBezTo>
                  <a:cubicBezTo>
                    <a:pt x="657" y="790"/>
                    <a:pt x="691" y="788"/>
                    <a:pt x="726" y="788"/>
                  </a:cubicBezTo>
                  <a:cubicBezTo>
                    <a:pt x="726" y="772"/>
                    <a:pt x="726" y="757"/>
                    <a:pt x="726" y="742"/>
                  </a:cubicBezTo>
                  <a:cubicBezTo>
                    <a:pt x="690" y="742"/>
                    <a:pt x="656" y="740"/>
                    <a:pt x="621" y="739"/>
                  </a:cubicBezTo>
                  <a:close/>
                  <a:moveTo>
                    <a:pt x="729" y="742"/>
                  </a:moveTo>
                  <a:cubicBezTo>
                    <a:pt x="729" y="757"/>
                    <a:pt x="729" y="772"/>
                    <a:pt x="729" y="788"/>
                  </a:cubicBezTo>
                  <a:cubicBezTo>
                    <a:pt x="749" y="788"/>
                    <a:pt x="768" y="788"/>
                    <a:pt x="787" y="788"/>
                  </a:cubicBezTo>
                  <a:cubicBezTo>
                    <a:pt x="788" y="773"/>
                    <a:pt x="788" y="757"/>
                    <a:pt x="788" y="742"/>
                  </a:cubicBezTo>
                  <a:cubicBezTo>
                    <a:pt x="768" y="742"/>
                    <a:pt x="749" y="742"/>
                    <a:pt x="729" y="742"/>
                  </a:cubicBezTo>
                  <a:close/>
                  <a:moveTo>
                    <a:pt x="1508" y="753"/>
                  </a:moveTo>
                  <a:cubicBezTo>
                    <a:pt x="1508" y="753"/>
                    <a:pt x="1509" y="754"/>
                    <a:pt x="1508" y="753"/>
                  </a:cubicBezTo>
                  <a:close/>
                  <a:moveTo>
                    <a:pt x="1511" y="827"/>
                  </a:moveTo>
                  <a:cubicBezTo>
                    <a:pt x="1520" y="808"/>
                    <a:pt x="1524" y="768"/>
                    <a:pt x="1509" y="754"/>
                  </a:cubicBezTo>
                  <a:cubicBezTo>
                    <a:pt x="1510" y="778"/>
                    <a:pt x="1509" y="804"/>
                    <a:pt x="1511" y="827"/>
                  </a:cubicBezTo>
                  <a:close/>
                  <a:moveTo>
                    <a:pt x="15" y="828"/>
                  </a:moveTo>
                  <a:cubicBezTo>
                    <a:pt x="12" y="808"/>
                    <a:pt x="12" y="784"/>
                    <a:pt x="8" y="765"/>
                  </a:cubicBezTo>
                  <a:cubicBezTo>
                    <a:pt x="6" y="784"/>
                    <a:pt x="4" y="816"/>
                    <a:pt x="15" y="828"/>
                  </a:cubicBezTo>
                  <a:close/>
                  <a:moveTo>
                    <a:pt x="162" y="890"/>
                  </a:moveTo>
                  <a:cubicBezTo>
                    <a:pt x="171" y="884"/>
                    <a:pt x="184" y="881"/>
                    <a:pt x="193" y="875"/>
                  </a:cubicBezTo>
                  <a:cubicBezTo>
                    <a:pt x="182" y="842"/>
                    <a:pt x="176" y="805"/>
                    <a:pt x="169" y="768"/>
                  </a:cubicBezTo>
                  <a:cubicBezTo>
                    <a:pt x="165" y="806"/>
                    <a:pt x="159" y="852"/>
                    <a:pt x="162" y="890"/>
                  </a:cubicBezTo>
                  <a:close/>
                  <a:moveTo>
                    <a:pt x="5" y="797"/>
                  </a:moveTo>
                  <a:cubicBezTo>
                    <a:pt x="5" y="793"/>
                    <a:pt x="5" y="784"/>
                    <a:pt x="4" y="780"/>
                  </a:cubicBezTo>
                  <a:cubicBezTo>
                    <a:pt x="2" y="787"/>
                    <a:pt x="4" y="811"/>
                    <a:pt x="5" y="797"/>
                  </a:cubicBezTo>
                  <a:close/>
                  <a:moveTo>
                    <a:pt x="624" y="794"/>
                  </a:moveTo>
                  <a:cubicBezTo>
                    <a:pt x="627" y="863"/>
                    <a:pt x="635" y="934"/>
                    <a:pt x="643" y="1001"/>
                  </a:cubicBezTo>
                  <a:cubicBezTo>
                    <a:pt x="670" y="999"/>
                    <a:pt x="698" y="998"/>
                    <a:pt x="726" y="997"/>
                  </a:cubicBezTo>
                  <a:cubicBezTo>
                    <a:pt x="726" y="928"/>
                    <a:pt x="725" y="858"/>
                    <a:pt x="726" y="791"/>
                  </a:cubicBezTo>
                  <a:cubicBezTo>
                    <a:pt x="694" y="790"/>
                    <a:pt x="656" y="792"/>
                    <a:pt x="624" y="794"/>
                  </a:cubicBezTo>
                  <a:close/>
                  <a:moveTo>
                    <a:pt x="729" y="792"/>
                  </a:moveTo>
                  <a:cubicBezTo>
                    <a:pt x="727" y="859"/>
                    <a:pt x="729" y="929"/>
                    <a:pt x="728" y="997"/>
                  </a:cubicBezTo>
                  <a:cubicBezTo>
                    <a:pt x="747" y="997"/>
                    <a:pt x="765" y="997"/>
                    <a:pt x="783" y="997"/>
                  </a:cubicBezTo>
                  <a:cubicBezTo>
                    <a:pt x="785" y="929"/>
                    <a:pt x="787" y="860"/>
                    <a:pt x="787" y="790"/>
                  </a:cubicBezTo>
                  <a:cubicBezTo>
                    <a:pt x="768" y="790"/>
                    <a:pt x="749" y="790"/>
                    <a:pt x="730" y="790"/>
                  </a:cubicBezTo>
                  <a:cubicBezTo>
                    <a:pt x="729" y="790"/>
                    <a:pt x="729" y="791"/>
                    <a:pt x="729" y="792"/>
                  </a:cubicBezTo>
                  <a:close/>
                  <a:moveTo>
                    <a:pt x="790" y="792"/>
                  </a:moveTo>
                  <a:cubicBezTo>
                    <a:pt x="789" y="861"/>
                    <a:pt x="788" y="929"/>
                    <a:pt x="786" y="997"/>
                  </a:cubicBezTo>
                  <a:cubicBezTo>
                    <a:pt x="834" y="997"/>
                    <a:pt x="881" y="1003"/>
                    <a:pt x="927" y="998"/>
                  </a:cubicBezTo>
                  <a:cubicBezTo>
                    <a:pt x="937" y="935"/>
                    <a:pt x="950" y="870"/>
                    <a:pt x="942" y="797"/>
                  </a:cubicBezTo>
                  <a:cubicBezTo>
                    <a:pt x="894" y="792"/>
                    <a:pt x="842" y="791"/>
                    <a:pt x="791" y="790"/>
                  </a:cubicBezTo>
                  <a:cubicBezTo>
                    <a:pt x="790" y="790"/>
                    <a:pt x="790" y="791"/>
                    <a:pt x="790" y="792"/>
                  </a:cubicBezTo>
                  <a:close/>
                  <a:moveTo>
                    <a:pt x="1521" y="796"/>
                  </a:moveTo>
                  <a:cubicBezTo>
                    <a:pt x="1521" y="795"/>
                    <a:pt x="1522" y="788"/>
                    <a:pt x="1520" y="791"/>
                  </a:cubicBezTo>
                  <a:cubicBezTo>
                    <a:pt x="1520" y="793"/>
                    <a:pt x="1520" y="799"/>
                    <a:pt x="1521" y="796"/>
                  </a:cubicBezTo>
                  <a:close/>
                  <a:moveTo>
                    <a:pt x="515" y="804"/>
                  </a:moveTo>
                  <a:cubicBezTo>
                    <a:pt x="511" y="864"/>
                    <a:pt x="510" y="926"/>
                    <a:pt x="510" y="991"/>
                  </a:cubicBezTo>
                  <a:cubicBezTo>
                    <a:pt x="552" y="995"/>
                    <a:pt x="598" y="999"/>
                    <a:pt x="640" y="1000"/>
                  </a:cubicBezTo>
                  <a:cubicBezTo>
                    <a:pt x="631" y="934"/>
                    <a:pt x="624" y="865"/>
                    <a:pt x="620" y="794"/>
                  </a:cubicBezTo>
                  <a:cubicBezTo>
                    <a:pt x="584" y="797"/>
                    <a:pt x="549" y="799"/>
                    <a:pt x="515" y="804"/>
                  </a:cubicBezTo>
                  <a:close/>
                  <a:moveTo>
                    <a:pt x="948" y="845"/>
                  </a:moveTo>
                  <a:cubicBezTo>
                    <a:pt x="950" y="830"/>
                    <a:pt x="952" y="814"/>
                    <a:pt x="953" y="798"/>
                  </a:cubicBezTo>
                  <a:cubicBezTo>
                    <a:pt x="950" y="798"/>
                    <a:pt x="949" y="797"/>
                    <a:pt x="945" y="797"/>
                  </a:cubicBezTo>
                  <a:cubicBezTo>
                    <a:pt x="947" y="812"/>
                    <a:pt x="946" y="830"/>
                    <a:pt x="948" y="845"/>
                  </a:cubicBezTo>
                  <a:close/>
                  <a:moveTo>
                    <a:pt x="950" y="997"/>
                  </a:moveTo>
                  <a:cubicBezTo>
                    <a:pt x="991" y="993"/>
                    <a:pt x="1030" y="989"/>
                    <a:pt x="1070" y="985"/>
                  </a:cubicBezTo>
                  <a:cubicBezTo>
                    <a:pt x="1087" y="933"/>
                    <a:pt x="1099" y="877"/>
                    <a:pt x="1110" y="818"/>
                  </a:cubicBezTo>
                  <a:cubicBezTo>
                    <a:pt x="1061" y="809"/>
                    <a:pt x="1009" y="803"/>
                    <a:pt x="957" y="798"/>
                  </a:cubicBezTo>
                  <a:cubicBezTo>
                    <a:pt x="944" y="857"/>
                    <a:pt x="952" y="927"/>
                    <a:pt x="950" y="997"/>
                  </a:cubicBezTo>
                  <a:close/>
                  <a:moveTo>
                    <a:pt x="462" y="811"/>
                  </a:moveTo>
                  <a:cubicBezTo>
                    <a:pt x="470" y="866"/>
                    <a:pt x="483" y="925"/>
                    <a:pt x="495" y="975"/>
                  </a:cubicBezTo>
                  <a:cubicBezTo>
                    <a:pt x="497" y="982"/>
                    <a:pt x="496" y="993"/>
                    <a:pt x="508" y="991"/>
                  </a:cubicBezTo>
                  <a:cubicBezTo>
                    <a:pt x="507" y="935"/>
                    <a:pt x="508" y="873"/>
                    <a:pt x="511" y="820"/>
                  </a:cubicBezTo>
                  <a:cubicBezTo>
                    <a:pt x="512" y="816"/>
                    <a:pt x="515" y="807"/>
                    <a:pt x="510" y="804"/>
                  </a:cubicBezTo>
                  <a:cubicBezTo>
                    <a:pt x="494" y="807"/>
                    <a:pt x="477" y="808"/>
                    <a:pt x="462" y="811"/>
                  </a:cubicBezTo>
                  <a:close/>
                  <a:moveTo>
                    <a:pt x="318" y="839"/>
                  </a:moveTo>
                  <a:cubicBezTo>
                    <a:pt x="326" y="887"/>
                    <a:pt x="341" y="928"/>
                    <a:pt x="354" y="970"/>
                  </a:cubicBezTo>
                  <a:cubicBezTo>
                    <a:pt x="400" y="977"/>
                    <a:pt x="448" y="987"/>
                    <a:pt x="496" y="988"/>
                  </a:cubicBezTo>
                  <a:cubicBezTo>
                    <a:pt x="480" y="933"/>
                    <a:pt x="470" y="871"/>
                    <a:pt x="459" y="811"/>
                  </a:cubicBezTo>
                  <a:cubicBezTo>
                    <a:pt x="411" y="819"/>
                    <a:pt x="363" y="827"/>
                    <a:pt x="318" y="839"/>
                  </a:cubicBezTo>
                  <a:close/>
                  <a:moveTo>
                    <a:pt x="1113" y="819"/>
                  </a:moveTo>
                  <a:cubicBezTo>
                    <a:pt x="1113" y="819"/>
                    <a:pt x="1113" y="818"/>
                    <a:pt x="1112" y="818"/>
                  </a:cubicBezTo>
                  <a:cubicBezTo>
                    <a:pt x="1102" y="876"/>
                    <a:pt x="1089" y="932"/>
                    <a:pt x="1074" y="984"/>
                  </a:cubicBezTo>
                  <a:cubicBezTo>
                    <a:pt x="1100" y="981"/>
                    <a:pt x="1126" y="978"/>
                    <a:pt x="1151" y="973"/>
                  </a:cubicBezTo>
                  <a:cubicBezTo>
                    <a:pt x="1151" y="922"/>
                    <a:pt x="1149" y="873"/>
                    <a:pt x="1146" y="825"/>
                  </a:cubicBezTo>
                  <a:cubicBezTo>
                    <a:pt x="1135" y="823"/>
                    <a:pt x="1125" y="820"/>
                    <a:pt x="1113" y="819"/>
                  </a:cubicBezTo>
                  <a:close/>
                  <a:moveTo>
                    <a:pt x="46" y="1018"/>
                  </a:moveTo>
                  <a:cubicBezTo>
                    <a:pt x="45" y="1002"/>
                    <a:pt x="48" y="990"/>
                    <a:pt x="54" y="980"/>
                  </a:cubicBezTo>
                  <a:cubicBezTo>
                    <a:pt x="37" y="936"/>
                    <a:pt x="24" y="889"/>
                    <a:pt x="17" y="837"/>
                  </a:cubicBezTo>
                  <a:cubicBezTo>
                    <a:pt x="13" y="832"/>
                    <a:pt x="11" y="826"/>
                    <a:pt x="7" y="821"/>
                  </a:cubicBezTo>
                  <a:cubicBezTo>
                    <a:pt x="12" y="895"/>
                    <a:pt x="24" y="961"/>
                    <a:pt x="46" y="1018"/>
                  </a:cubicBezTo>
                  <a:close/>
                  <a:moveTo>
                    <a:pt x="1507" y="887"/>
                  </a:moveTo>
                  <a:cubicBezTo>
                    <a:pt x="1509" y="865"/>
                    <a:pt x="1516" y="844"/>
                    <a:pt x="1515" y="823"/>
                  </a:cubicBezTo>
                  <a:cubicBezTo>
                    <a:pt x="1506" y="838"/>
                    <a:pt x="1508" y="868"/>
                    <a:pt x="1507" y="887"/>
                  </a:cubicBezTo>
                  <a:close/>
                  <a:moveTo>
                    <a:pt x="1149" y="826"/>
                  </a:moveTo>
                  <a:cubicBezTo>
                    <a:pt x="1152" y="873"/>
                    <a:pt x="1154" y="922"/>
                    <a:pt x="1154" y="973"/>
                  </a:cubicBezTo>
                  <a:cubicBezTo>
                    <a:pt x="1174" y="969"/>
                    <a:pt x="1195" y="965"/>
                    <a:pt x="1215" y="961"/>
                  </a:cubicBezTo>
                  <a:cubicBezTo>
                    <a:pt x="1227" y="925"/>
                    <a:pt x="1240" y="889"/>
                    <a:pt x="1248" y="849"/>
                  </a:cubicBezTo>
                  <a:cubicBezTo>
                    <a:pt x="1215" y="841"/>
                    <a:pt x="1184" y="832"/>
                    <a:pt x="1149" y="826"/>
                  </a:cubicBezTo>
                  <a:close/>
                  <a:moveTo>
                    <a:pt x="1461" y="878"/>
                  </a:moveTo>
                  <a:cubicBezTo>
                    <a:pt x="1455" y="899"/>
                    <a:pt x="1449" y="921"/>
                    <a:pt x="1442" y="941"/>
                  </a:cubicBezTo>
                  <a:cubicBezTo>
                    <a:pt x="1456" y="956"/>
                    <a:pt x="1469" y="972"/>
                    <a:pt x="1476" y="993"/>
                  </a:cubicBezTo>
                  <a:cubicBezTo>
                    <a:pt x="1493" y="949"/>
                    <a:pt x="1507" y="896"/>
                    <a:pt x="1506" y="837"/>
                  </a:cubicBezTo>
                  <a:cubicBezTo>
                    <a:pt x="1495" y="854"/>
                    <a:pt x="1476" y="865"/>
                    <a:pt x="1461" y="878"/>
                  </a:cubicBezTo>
                  <a:close/>
                  <a:moveTo>
                    <a:pt x="196" y="877"/>
                  </a:moveTo>
                  <a:cubicBezTo>
                    <a:pt x="201" y="898"/>
                    <a:pt x="208" y="918"/>
                    <a:pt x="215" y="938"/>
                  </a:cubicBezTo>
                  <a:cubicBezTo>
                    <a:pt x="247" y="946"/>
                    <a:pt x="278" y="956"/>
                    <a:pt x="313" y="961"/>
                  </a:cubicBezTo>
                  <a:cubicBezTo>
                    <a:pt x="311" y="919"/>
                    <a:pt x="316" y="878"/>
                    <a:pt x="315" y="839"/>
                  </a:cubicBezTo>
                  <a:cubicBezTo>
                    <a:pt x="314" y="839"/>
                    <a:pt x="313" y="839"/>
                    <a:pt x="313" y="839"/>
                  </a:cubicBezTo>
                  <a:cubicBezTo>
                    <a:pt x="272" y="850"/>
                    <a:pt x="233" y="863"/>
                    <a:pt x="196" y="877"/>
                  </a:cubicBezTo>
                  <a:close/>
                  <a:moveTo>
                    <a:pt x="55" y="977"/>
                  </a:moveTo>
                  <a:cubicBezTo>
                    <a:pt x="56" y="970"/>
                    <a:pt x="61" y="968"/>
                    <a:pt x="63" y="962"/>
                  </a:cubicBezTo>
                  <a:cubicBezTo>
                    <a:pt x="57" y="935"/>
                    <a:pt x="56" y="902"/>
                    <a:pt x="54" y="871"/>
                  </a:cubicBezTo>
                  <a:cubicBezTo>
                    <a:pt x="42" y="861"/>
                    <a:pt x="30" y="852"/>
                    <a:pt x="20" y="840"/>
                  </a:cubicBezTo>
                  <a:cubicBezTo>
                    <a:pt x="27" y="890"/>
                    <a:pt x="39" y="936"/>
                    <a:pt x="55" y="977"/>
                  </a:cubicBezTo>
                  <a:close/>
                  <a:moveTo>
                    <a:pt x="1251" y="851"/>
                  </a:moveTo>
                  <a:cubicBezTo>
                    <a:pt x="1241" y="889"/>
                    <a:pt x="1230" y="925"/>
                    <a:pt x="1218" y="960"/>
                  </a:cubicBezTo>
                  <a:cubicBezTo>
                    <a:pt x="1253" y="953"/>
                    <a:pt x="1288" y="945"/>
                    <a:pt x="1320" y="935"/>
                  </a:cubicBezTo>
                  <a:cubicBezTo>
                    <a:pt x="1320" y="914"/>
                    <a:pt x="1320" y="893"/>
                    <a:pt x="1319" y="873"/>
                  </a:cubicBezTo>
                  <a:cubicBezTo>
                    <a:pt x="1296" y="866"/>
                    <a:pt x="1275" y="857"/>
                    <a:pt x="1251" y="851"/>
                  </a:cubicBezTo>
                  <a:close/>
                  <a:moveTo>
                    <a:pt x="316" y="962"/>
                  </a:moveTo>
                  <a:cubicBezTo>
                    <a:pt x="327" y="965"/>
                    <a:pt x="339" y="967"/>
                    <a:pt x="351" y="969"/>
                  </a:cubicBezTo>
                  <a:cubicBezTo>
                    <a:pt x="338" y="932"/>
                    <a:pt x="328" y="893"/>
                    <a:pt x="318" y="853"/>
                  </a:cubicBezTo>
                  <a:cubicBezTo>
                    <a:pt x="316" y="889"/>
                    <a:pt x="315" y="925"/>
                    <a:pt x="316" y="962"/>
                  </a:cubicBezTo>
                  <a:close/>
                  <a:moveTo>
                    <a:pt x="65" y="959"/>
                  </a:moveTo>
                  <a:cubicBezTo>
                    <a:pt x="75" y="948"/>
                    <a:pt x="90" y="935"/>
                    <a:pt x="102" y="923"/>
                  </a:cubicBezTo>
                  <a:cubicBezTo>
                    <a:pt x="99" y="914"/>
                    <a:pt x="96" y="904"/>
                    <a:pt x="94" y="894"/>
                  </a:cubicBezTo>
                  <a:cubicBezTo>
                    <a:pt x="80" y="889"/>
                    <a:pt x="69" y="880"/>
                    <a:pt x="56" y="873"/>
                  </a:cubicBezTo>
                  <a:cubicBezTo>
                    <a:pt x="59" y="902"/>
                    <a:pt x="60" y="932"/>
                    <a:pt x="65" y="959"/>
                  </a:cubicBezTo>
                  <a:close/>
                  <a:moveTo>
                    <a:pt x="1322" y="934"/>
                  </a:moveTo>
                  <a:cubicBezTo>
                    <a:pt x="1332" y="932"/>
                    <a:pt x="1340" y="928"/>
                    <a:pt x="1350" y="925"/>
                  </a:cubicBezTo>
                  <a:cubicBezTo>
                    <a:pt x="1354" y="914"/>
                    <a:pt x="1357" y="903"/>
                    <a:pt x="1360" y="891"/>
                  </a:cubicBezTo>
                  <a:cubicBezTo>
                    <a:pt x="1347" y="886"/>
                    <a:pt x="1335" y="880"/>
                    <a:pt x="1322" y="875"/>
                  </a:cubicBezTo>
                  <a:cubicBezTo>
                    <a:pt x="1323" y="895"/>
                    <a:pt x="1323" y="913"/>
                    <a:pt x="1322" y="934"/>
                  </a:cubicBezTo>
                  <a:close/>
                  <a:moveTo>
                    <a:pt x="194" y="879"/>
                  </a:moveTo>
                  <a:cubicBezTo>
                    <a:pt x="181" y="882"/>
                    <a:pt x="173" y="889"/>
                    <a:pt x="161" y="892"/>
                  </a:cubicBezTo>
                  <a:cubicBezTo>
                    <a:pt x="161" y="902"/>
                    <a:pt x="161" y="911"/>
                    <a:pt x="161" y="921"/>
                  </a:cubicBezTo>
                  <a:cubicBezTo>
                    <a:pt x="179" y="925"/>
                    <a:pt x="195" y="935"/>
                    <a:pt x="212" y="935"/>
                  </a:cubicBezTo>
                  <a:cubicBezTo>
                    <a:pt x="205" y="917"/>
                    <a:pt x="199" y="899"/>
                    <a:pt x="194" y="879"/>
                  </a:cubicBezTo>
                  <a:close/>
                  <a:moveTo>
                    <a:pt x="1457" y="881"/>
                  </a:moveTo>
                  <a:cubicBezTo>
                    <a:pt x="1457" y="880"/>
                    <a:pt x="1456" y="880"/>
                    <a:pt x="1455" y="880"/>
                  </a:cubicBezTo>
                  <a:cubicBezTo>
                    <a:pt x="1452" y="883"/>
                    <a:pt x="1447" y="885"/>
                    <a:pt x="1443" y="887"/>
                  </a:cubicBezTo>
                  <a:cubicBezTo>
                    <a:pt x="1443" y="905"/>
                    <a:pt x="1440" y="923"/>
                    <a:pt x="1441" y="937"/>
                  </a:cubicBezTo>
                  <a:cubicBezTo>
                    <a:pt x="1443" y="919"/>
                    <a:pt x="1456" y="899"/>
                    <a:pt x="1457" y="881"/>
                  </a:cubicBezTo>
                  <a:close/>
                  <a:moveTo>
                    <a:pt x="1505" y="889"/>
                  </a:moveTo>
                  <a:cubicBezTo>
                    <a:pt x="1506" y="893"/>
                    <a:pt x="1506" y="886"/>
                    <a:pt x="1505" y="889"/>
                  </a:cubicBezTo>
                  <a:close/>
                  <a:moveTo>
                    <a:pt x="1399" y="909"/>
                  </a:moveTo>
                  <a:cubicBezTo>
                    <a:pt x="1411" y="918"/>
                    <a:pt x="1425" y="927"/>
                    <a:pt x="1437" y="936"/>
                  </a:cubicBezTo>
                  <a:cubicBezTo>
                    <a:pt x="1438" y="922"/>
                    <a:pt x="1441" y="904"/>
                    <a:pt x="1439" y="889"/>
                  </a:cubicBezTo>
                  <a:cubicBezTo>
                    <a:pt x="1427" y="897"/>
                    <a:pt x="1413" y="903"/>
                    <a:pt x="1399" y="909"/>
                  </a:cubicBezTo>
                  <a:close/>
                  <a:moveTo>
                    <a:pt x="1354" y="924"/>
                  </a:moveTo>
                  <a:cubicBezTo>
                    <a:pt x="1366" y="919"/>
                    <a:pt x="1379" y="914"/>
                    <a:pt x="1392" y="910"/>
                  </a:cubicBezTo>
                  <a:cubicBezTo>
                    <a:pt x="1384" y="902"/>
                    <a:pt x="1373" y="898"/>
                    <a:pt x="1363" y="893"/>
                  </a:cubicBezTo>
                  <a:cubicBezTo>
                    <a:pt x="1360" y="903"/>
                    <a:pt x="1354" y="915"/>
                    <a:pt x="1354" y="924"/>
                  </a:cubicBezTo>
                  <a:close/>
                  <a:moveTo>
                    <a:pt x="131" y="910"/>
                  </a:moveTo>
                  <a:cubicBezTo>
                    <a:pt x="141" y="912"/>
                    <a:pt x="148" y="917"/>
                    <a:pt x="158" y="919"/>
                  </a:cubicBezTo>
                  <a:cubicBezTo>
                    <a:pt x="158" y="911"/>
                    <a:pt x="159" y="901"/>
                    <a:pt x="157" y="894"/>
                  </a:cubicBezTo>
                  <a:cubicBezTo>
                    <a:pt x="149" y="900"/>
                    <a:pt x="139" y="903"/>
                    <a:pt x="131" y="910"/>
                  </a:cubicBezTo>
                  <a:close/>
                  <a:moveTo>
                    <a:pt x="929" y="998"/>
                  </a:moveTo>
                  <a:cubicBezTo>
                    <a:pt x="936" y="999"/>
                    <a:pt x="939" y="996"/>
                    <a:pt x="945" y="997"/>
                  </a:cubicBezTo>
                  <a:cubicBezTo>
                    <a:pt x="947" y="964"/>
                    <a:pt x="945" y="928"/>
                    <a:pt x="944" y="895"/>
                  </a:cubicBezTo>
                  <a:cubicBezTo>
                    <a:pt x="941" y="931"/>
                    <a:pt x="935" y="964"/>
                    <a:pt x="929" y="998"/>
                  </a:cubicBezTo>
                  <a:close/>
                  <a:moveTo>
                    <a:pt x="98" y="897"/>
                  </a:moveTo>
                  <a:cubicBezTo>
                    <a:pt x="99" y="906"/>
                    <a:pt x="103" y="913"/>
                    <a:pt x="104" y="922"/>
                  </a:cubicBezTo>
                  <a:cubicBezTo>
                    <a:pt x="112" y="918"/>
                    <a:pt x="119" y="915"/>
                    <a:pt x="125" y="909"/>
                  </a:cubicBezTo>
                  <a:cubicBezTo>
                    <a:pt x="115" y="906"/>
                    <a:pt x="107" y="900"/>
                    <a:pt x="98" y="897"/>
                  </a:cubicBezTo>
                  <a:moveTo>
                    <a:pt x="98" y="897"/>
                  </a:moveTo>
                  <a:cubicBezTo>
                    <a:pt x="97" y="896"/>
                    <a:pt x="97" y="897"/>
                    <a:pt x="98" y="897"/>
                  </a:cubicBezTo>
                  <a:moveTo>
                    <a:pt x="128" y="911"/>
                  </a:moveTo>
                  <a:cubicBezTo>
                    <a:pt x="121" y="916"/>
                    <a:pt x="111" y="919"/>
                    <a:pt x="106" y="927"/>
                  </a:cubicBezTo>
                  <a:cubicBezTo>
                    <a:pt x="126" y="981"/>
                    <a:pt x="148" y="1032"/>
                    <a:pt x="176" y="1078"/>
                  </a:cubicBezTo>
                  <a:cubicBezTo>
                    <a:pt x="166" y="1030"/>
                    <a:pt x="160" y="978"/>
                    <a:pt x="158" y="922"/>
                  </a:cubicBezTo>
                  <a:cubicBezTo>
                    <a:pt x="148" y="919"/>
                    <a:pt x="138" y="915"/>
                    <a:pt x="128" y="911"/>
                  </a:cubicBezTo>
                  <a:close/>
                  <a:moveTo>
                    <a:pt x="1396" y="911"/>
                  </a:moveTo>
                  <a:cubicBezTo>
                    <a:pt x="1381" y="916"/>
                    <a:pt x="1367" y="923"/>
                    <a:pt x="1351" y="927"/>
                  </a:cubicBezTo>
                  <a:cubicBezTo>
                    <a:pt x="1341" y="957"/>
                    <a:pt x="1330" y="985"/>
                    <a:pt x="1317" y="1011"/>
                  </a:cubicBezTo>
                  <a:cubicBezTo>
                    <a:pt x="1313" y="1047"/>
                    <a:pt x="1308" y="1080"/>
                    <a:pt x="1301" y="1111"/>
                  </a:cubicBezTo>
                  <a:cubicBezTo>
                    <a:pt x="1314" y="1119"/>
                    <a:pt x="1324" y="1130"/>
                    <a:pt x="1336" y="1139"/>
                  </a:cubicBezTo>
                  <a:cubicBezTo>
                    <a:pt x="1376" y="1079"/>
                    <a:pt x="1414" y="1018"/>
                    <a:pt x="1437" y="941"/>
                  </a:cubicBezTo>
                  <a:cubicBezTo>
                    <a:pt x="1425" y="929"/>
                    <a:pt x="1410" y="920"/>
                    <a:pt x="1396" y="911"/>
                  </a:cubicBezTo>
                  <a:close/>
                  <a:moveTo>
                    <a:pt x="161" y="927"/>
                  </a:moveTo>
                  <a:cubicBezTo>
                    <a:pt x="163" y="985"/>
                    <a:pt x="170" y="1038"/>
                    <a:pt x="181" y="1087"/>
                  </a:cubicBezTo>
                  <a:cubicBezTo>
                    <a:pt x="190" y="1099"/>
                    <a:pt x="197" y="1113"/>
                    <a:pt x="206" y="1125"/>
                  </a:cubicBezTo>
                  <a:cubicBezTo>
                    <a:pt x="227" y="1107"/>
                    <a:pt x="251" y="1093"/>
                    <a:pt x="277" y="1081"/>
                  </a:cubicBezTo>
                  <a:cubicBezTo>
                    <a:pt x="255" y="1036"/>
                    <a:pt x="231" y="992"/>
                    <a:pt x="214" y="940"/>
                  </a:cubicBezTo>
                  <a:cubicBezTo>
                    <a:pt x="195" y="936"/>
                    <a:pt x="179" y="929"/>
                    <a:pt x="161" y="924"/>
                  </a:cubicBezTo>
                  <a:cubicBezTo>
                    <a:pt x="161" y="925"/>
                    <a:pt x="161" y="926"/>
                    <a:pt x="161" y="927"/>
                  </a:cubicBezTo>
                  <a:close/>
                  <a:moveTo>
                    <a:pt x="66" y="965"/>
                  </a:moveTo>
                  <a:cubicBezTo>
                    <a:pt x="64" y="977"/>
                    <a:pt x="71" y="992"/>
                    <a:pt x="74" y="1005"/>
                  </a:cubicBezTo>
                  <a:cubicBezTo>
                    <a:pt x="77" y="1019"/>
                    <a:pt x="78" y="1032"/>
                    <a:pt x="82" y="1043"/>
                  </a:cubicBezTo>
                  <a:cubicBezTo>
                    <a:pt x="93" y="1070"/>
                    <a:pt x="112" y="1092"/>
                    <a:pt x="122" y="1112"/>
                  </a:cubicBezTo>
                  <a:cubicBezTo>
                    <a:pt x="142" y="1123"/>
                    <a:pt x="164" y="1137"/>
                    <a:pt x="186" y="1144"/>
                  </a:cubicBezTo>
                  <a:cubicBezTo>
                    <a:pt x="195" y="1137"/>
                    <a:pt x="189" y="1127"/>
                    <a:pt x="186" y="1118"/>
                  </a:cubicBezTo>
                  <a:cubicBezTo>
                    <a:pt x="183" y="1108"/>
                    <a:pt x="181" y="1097"/>
                    <a:pt x="179" y="1087"/>
                  </a:cubicBezTo>
                  <a:cubicBezTo>
                    <a:pt x="149" y="1039"/>
                    <a:pt x="124" y="986"/>
                    <a:pt x="104" y="928"/>
                  </a:cubicBezTo>
                  <a:cubicBezTo>
                    <a:pt x="104" y="927"/>
                    <a:pt x="104" y="927"/>
                    <a:pt x="103" y="927"/>
                  </a:cubicBezTo>
                  <a:cubicBezTo>
                    <a:pt x="95" y="937"/>
                    <a:pt x="68" y="952"/>
                    <a:pt x="66" y="965"/>
                  </a:cubicBezTo>
                  <a:close/>
                  <a:moveTo>
                    <a:pt x="1322" y="936"/>
                  </a:moveTo>
                  <a:cubicBezTo>
                    <a:pt x="1322" y="959"/>
                    <a:pt x="1319" y="983"/>
                    <a:pt x="1319" y="1003"/>
                  </a:cubicBezTo>
                  <a:cubicBezTo>
                    <a:pt x="1329" y="979"/>
                    <a:pt x="1339" y="954"/>
                    <a:pt x="1349" y="929"/>
                  </a:cubicBezTo>
                  <a:cubicBezTo>
                    <a:pt x="1339" y="930"/>
                    <a:pt x="1332" y="935"/>
                    <a:pt x="1322" y="936"/>
                  </a:cubicBezTo>
                  <a:close/>
                  <a:moveTo>
                    <a:pt x="1216" y="963"/>
                  </a:moveTo>
                  <a:cubicBezTo>
                    <a:pt x="1206" y="996"/>
                    <a:pt x="1192" y="1025"/>
                    <a:pt x="1179" y="1055"/>
                  </a:cubicBezTo>
                  <a:cubicBezTo>
                    <a:pt x="1212" y="1065"/>
                    <a:pt x="1242" y="1078"/>
                    <a:pt x="1271" y="1093"/>
                  </a:cubicBezTo>
                  <a:cubicBezTo>
                    <a:pt x="1278" y="1080"/>
                    <a:pt x="1286" y="1067"/>
                    <a:pt x="1294" y="1053"/>
                  </a:cubicBezTo>
                  <a:cubicBezTo>
                    <a:pt x="1300" y="1041"/>
                    <a:pt x="1312" y="1023"/>
                    <a:pt x="1315" y="1010"/>
                  </a:cubicBezTo>
                  <a:cubicBezTo>
                    <a:pt x="1320" y="988"/>
                    <a:pt x="1316" y="966"/>
                    <a:pt x="1319" y="938"/>
                  </a:cubicBezTo>
                  <a:cubicBezTo>
                    <a:pt x="1318" y="938"/>
                    <a:pt x="1318" y="938"/>
                    <a:pt x="1317" y="938"/>
                  </a:cubicBezTo>
                  <a:cubicBezTo>
                    <a:pt x="1285" y="948"/>
                    <a:pt x="1252" y="957"/>
                    <a:pt x="1216" y="963"/>
                  </a:cubicBezTo>
                  <a:close/>
                  <a:moveTo>
                    <a:pt x="280" y="1079"/>
                  </a:moveTo>
                  <a:cubicBezTo>
                    <a:pt x="293" y="1075"/>
                    <a:pt x="305" y="1068"/>
                    <a:pt x="319" y="1064"/>
                  </a:cubicBezTo>
                  <a:cubicBezTo>
                    <a:pt x="315" y="1033"/>
                    <a:pt x="314" y="998"/>
                    <a:pt x="313" y="964"/>
                  </a:cubicBezTo>
                  <a:cubicBezTo>
                    <a:pt x="279" y="958"/>
                    <a:pt x="248" y="950"/>
                    <a:pt x="217" y="941"/>
                  </a:cubicBezTo>
                  <a:cubicBezTo>
                    <a:pt x="234" y="991"/>
                    <a:pt x="256" y="1036"/>
                    <a:pt x="280" y="1079"/>
                  </a:cubicBezTo>
                  <a:close/>
                  <a:moveTo>
                    <a:pt x="1403" y="1111"/>
                  </a:moveTo>
                  <a:cubicBezTo>
                    <a:pt x="1431" y="1098"/>
                    <a:pt x="1442" y="1073"/>
                    <a:pt x="1454" y="1045"/>
                  </a:cubicBezTo>
                  <a:cubicBezTo>
                    <a:pt x="1461" y="1029"/>
                    <a:pt x="1470" y="1013"/>
                    <a:pt x="1474" y="997"/>
                  </a:cubicBezTo>
                  <a:cubicBezTo>
                    <a:pt x="1468" y="975"/>
                    <a:pt x="1455" y="958"/>
                    <a:pt x="1440" y="944"/>
                  </a:cubicBezTo>
                  <a:cubicBezTo>
                    <a:pt x="1433" y="1004"/>
                    <a:pt x="1418" y="1062"/>
                    <a:pt x="1403" y="1111"/>
                  </a:cubicBezTo>
                  <a:close/>
                  <a:moveTo>
                    <a:pt x="1491" y="959"/>
                  </a:moveTo>
                  <a:cubicBezTo>
                    <a:pt x="1492" y="962"/>
                    <a:pt x="1492" y="955"/>
                    <a:pt x="1491" y="959"/>
                  </a:cubicBezTo>
                  <a:close/>
                  <a:moveTo>
                    <a:pt x="1434" y="961"/>
                  </a:moveTo>
                  <a:cubicBezTo>
                    <a:pt x="1434" y="961"/>
                    <a:pt x="1435" y="962"/>
                    <a:pt x="1434" y="961"/>
                  </a:cubicBezTo>
                  <a:close/>
                  <a:moveTo>
                    <a:pt x="1490" y="963"/>
                  </a:moveTo>
                  <a:cubicBezTo>
                    <a:pt x="1489" y="963"/>
                    <a:pt x="1489" y="963"/>
                    <a:pt x="1489" y="963"/>
                  </a:cubicBezTo>
                  <a:cubicBezTo>
                    <a:pt x="1487" y="979"/>
                    <a:pt x="1474" y="992"/>
                    <a:pt x="1479" y="1008"/>
                  </a:cubicBezTo>
                  <a:cubicBezTo>
                    <a:pt x="1482" y="992"/>
                    <a:pt x="1488" y="980"/>
                    <a:pt x="1490" y="963"/>
                  </a:cubicBezTo>
                  <a:moveTo>
                    <a:pt x="1490" y="963"/>
                  </a:moveTo>
                  <a:cubicBezTo>
                    <a:pt x="1493" y="962"/>
                    <a:pt x="1489" y="958"/>
                    <a:pt x="1490" y="963"/>
                  </a:cubicBezTo>
                  <a:moveTo>
                    <a:pt x="1350" y="1123"/>
                  </a:moveTo>
                  <a:cubicBezTo>
                    <a:pt x="1346" y="1129"/>
                    <a:pt x="1339" y="1135"/>
                    <a:pt x="1338" y="1144"/>
                  </a:cubicBezTo>
                  <a:cubicBezTo>
                    <a:pt x="1361" y="1136"/>
                    <a:pt x="1379" y="1125"/>
                    <a:pt x="1398" y="1114"/>
                  </a:cubicBezTo>
                  <a:cubicBezTo>
                    <a:pt x="1414" y="1068"/>
                    <a:pt x="1429" y="1017"/>
                    <a:pt x="1433" y="963"/>
                  </a:cubicBezTo>
                  <a:cubicBezTo>
                    <a:pt x="1411" y="1021"/>
                    <a:pt x="1383" y="1076"/>
                    <a:pt x="1350" y="1123"/>
                  </a:cubicBezTo>
                  <a:close/>
                  <a:moveTo>
                    <a:pt x="1213" y="965"/>
                  </a:moveTo>
                  <a:cubicBezTo>
                    <a:pt x="1195" y="967"/>
                    <a:pt x="1173" y="973"/>
                    <a:pt x="1153" y="976"/>
                  </a:cubicBezTo>
                  <a:cubicBezTo>
                    <a:pt x="1153" y="1000"/>
                    <a:pt x="1152" y="1023"/>
                    <a:pt x="1150" y="1046"/>
                  </a:cubicBezTo>
                  <a:cubicBezTo>
                    <a:pt x="1160" y="1048"/>
                    <a:pt x="1167" y="1052"/>
                    <a:pt x="1177" y="1054"/>
                  </a:cubicBezTo>
                  <a:cubicBezTo>
                    <a:pt x="1190" y="1025"/>
                    <a:pt x="1202" y="996"/>
                    <a:pt x="1213" y="965"/>
                  </a:cubicBezTo>
                  <a:close/>
                  <a:moveTo>
                    <a:pt x="321" y="1062"/>
                  </a:moveTo>
                  <a:cubicBezTo>
                    <a:pt x="341" y="1057"/>
                    <a:pt x="360" y="1049"/>
                    <a:pt x="380" y="1044"/>
                  </a:cubicBezTo>
                  <a:cubicBezTo>
                    <a:pt x="370" y="1020"/>
                    <a:pt x="361" y="996"/>
                    <a:pt x="352" y="972"/>
                  </a:cubicBezTo>
                  <a:cubicBezTo>
                    <a:pt x="339" y="970"/>
                    <a:pt x="328" y="967"/>
                    <a:pt x="316" y="965"/>
                  </a:cubicBezTo>
                  <a:cubicBezTo>
                    <a:pt x="316" y="999"/>
                    <a:pt x="319" y="1030"/>
                    <a:pt x="321" y="1062"/>
                  </a:cubicBezTo>
                  <a:close/>
                  <a:moveTo>
                    <a:pt x="75" y="1024"/>
                  </a:moveTo>
                  <a:cubicBezTo>
                    <a:pt x="70" y="1006"/>
                    <a:pt x="68" y="985"/>
                    <a:pt x="62" y="968"/>
                  </a:cubicBezTo>
                  <a:cubicBezTo>
                    <a:pt x="50" y="986"/>
                    <a:pt x="69" y="1007"/>
                    <a:pt x="75" y="1024"/>
                  </a:cubicBezTo>
                  <a:close/>
                  <a:moveTo>
                    <a:pt x="382" y="1043"/>
                  </a:moveTo>
                  <a:cubicBezTo>
                    <a:pt x="421" y="1032"/>
                    <a:pt x="463" y="1025"/>
                    <a:pt x="504" y="1016"/>
                  </a:cubicBezTo>
                  <a:cubicBezTo>
                    <a:pt x="501" y="1009"/>
                    <a:pt x="499" y="1001"/>
                    <a:pt x="497" y="992"/>
                  </a:cubicBezTo>
                  <a:cubicBezTo>
                    <a:pt x="448" y="988"/>
                    <a:pt x="402" y="981"/>
                    <a:pt x="356" y="973"/>
                  </a:cubicBezTo>
                  <a:cubicBezTo>
                    <a:pt x="363" y="998"/>
                    <a:pt x="374" y="1019"/>
                    <a:pt x="382" y="1043"/>
                  </a:cubicBezTo>
                  <a:close/>
                  <a:moveTo>
                    <a:pt x="1150" y="976"/>
                  </a:moveTo>
                  <a:cubicBezTo>
                    <a:pt x="1125" y="981"/>
                    <a:pt x="1099" y="984"/>
                    <a:pt x="1073" y="987"/>
                  </a:cubicBezTo>
                  <a:cubicBezTo>
                    <a:pt x="1069" y="1000"/>
                    <a:pt x="1065" y="1012"/>
                    <a:pt x="1062" y="1025"/>
                  </a:cubicBezTo>
                  <a:cubicBezTo>
                    <a:pt x="1092" y="1029"/>
                    <a:pt x="1121" y="1039"/>
                    <a:pt x="1148" y="1044"/>
                  </a:cubicBezTo>
                  <a:cubicBezTo>
                    <a:pt x="1148" y="1021"/>
                    <a:pt x="1151" y="996"/>
                    <a:pt x="1150" y="976"/>
                  </a:cubicBezTo>
                  <a:close/>
                  <a:moveTo>
                    <a:pt x="95" y="1092"/>
                  </a:moveTo>
                  <a:cubicBezTo>
                    <a:pt x="95" y="1093"/>
                    <a:pt x="96" y="1092"/>
                    <a:pt x="95" y="1092"/>
                  </a:cubicBezTo>
                  <a:moveTo>
                    <a:pt x="95" y="1092"/>
                  </a:moveTo>
                  <a:cubicBezTo>
                    <a:pt x="84" y="1053"/>
                    <a:pt x="70" y="1017"/>
                    <a:pt x="54" y="984"/>
                  </a:cubicBezTo>
                  <a:cubicBezTo>
                    <a:pt x="36" y="1032"/>
                    <a:pt x="67" y="1071"/>
                    <a:pt x="95" y="1092"/>
                  </a:cubicBezTo>
                  <a:moveTo>
                    <a:pt x="950" y="1000"/>
                  </a:moveTo>
                  <a:cubicBezTo>
                    <a:pt x="950" y="1002"/>
                    <a:pt x="950" y="1004"/>
                    <a:pt x="950" y="1007"/>
                  </a:cubicBezTo>
                  <a:cubicBezTo>
                    <a:pt x="986" y="1013"/>
                    <a:pt x="1024" y="1017"/>
                    <a:pt x="1059" y="1024"/>
                  </a:cubicBezTo>
                  <a:cubicBezTo>
                    <a:pt x="1063" y="1013"/>
                    <a:pt x="1066" y="1000"/>
                    <a:pt x="1070" y="988"/>
                  </a:cubicBezTo>
                  <a:cubicBezTo>
                    <a:pt x="1030" y="992"/>
                    <a:pt x="990" y="996"/>
                    <a:pt x="950" y="1000"/>
                  </a:cubicBezTo>
                  <a:close/>
                  <a:moveTo>
                    <a:pt x="508" y="1016"/>
                  </a:moveTo>
                  <a:cubicBezTo>
                    <a:pt x="508" y="1009"/>
                    <a:pt x="508" y="1001"/>
                    <a:pt x="508" y="994"/>
                  </a:cubicBezTo>
                  <a:cubicBezTo>
                    <a:pt x="506" y="993"/>
                    <a:pt x="503" y="993"/>
                    <a:pt x="500" y="993"/>
                  </a:cubicBezTo>
                  <a:cubicBezTo>
                    <a:pt x="502" y="1001"/>
                    <a:pt x="502" y="1011"/>
                    <a:pt x="508" y="1016"/>
                  </a:cubicBezTo>
                  <a:close/>
                  <a:moveTo>
                    <a:pt x="510" y="994"/>
                  </a:moveTo>
                  <a:cubicBezTo>
                    <a:pt x="511" y="1001"/>
                    <a:pt x="509" y="1011"/>
                    <a:pt x="511" y="1016"/>
                  </a:cubicBezTo>
                  <a:cubicBezTo>
                    <a:pt x="545" y="1009"/>
                    <a:pt x="584" y="1008"/>
                    <a:pt x="619" y="1002"/>
                  </a:cubicBezTo>
                  <a:cubicBezTo>
                    <a:pt x="581" y="1001"/>
                    <a:pt x="546" y="997"/>
                    <a:pt x="510" y="994"/>
                  </a:cubicBezTo>
                  <a:close/>
                  <a:moveTo>
                    <a:pt x="684" y="1002"/>
                  </a:moveTo>
                  <a:cubicBezTo>
                    <a:pt x="696" y="1003"/>
                    <a:pt x="716" y="1005"/>
                    <a:pt x="726" y="1001"/>
                  </a:cubicBezTo>
                  <a:cubicBezTo>
                    <a:pt x="714" y="999"/>
                    <a:pt x="697" y="1001"/>
                    <a:pt x="684" y="1002"/>
                  </a:cubicBezTo>
                  <a:close/>
                  <a:moveTo>
                    <a:pt x="728" y="1002"/>
                  </a:moveTo>
                  <a:cubicBezTo>
                    <a:pt x="729" y="1002"/>
                    <a:pt x="729" y="1003"/>
                    <a:pt x="730" y="1003"/>
                  </a:cubicBezTo>
                  <a:cubicBezTo>
                    <a:pt x="740" y="1004"/>
                    <a:pt x="752" y="1004"/>
                    <a:pt x="763" y="1004"/>
                  </a:cubicBezTo>
                  <a:cubicBezTo>
                    <a:pt x="770" y="1004"/>
                    <a:pt x="780" y="1006"/>
                    <a:pt x="783" y="1001"/>
                  </a:cubicBezTo>
                  <a:cubicBezTo>
                    <a:pt x="767" y="1000"/>
                    <a:pt x="743" y="998"/>
                    <a:pt x="728" y="1002"/>
                  </a:cubicBezTo>
                  <a:close/>
                  <a:moveTo>
                    <a:pt x="786" y="1002"/>
                  </a:moveTo>
                  <a:cubicBezTo>
                    <a:pt x="802" y="1003"/>
                    <a:pt x="826" y="1004"/>
                    <a:pt x="840" y="1001"/>
                  </a:cubicBezTo>
                  <a:cubicBezTo>
                    <a:pt x="822" y="1003"/>
                    <a:pt x="801" y="997"/>
                    <a:pt x="786" y="1002"/>
                  </a:cubicBezTo>
                  <a:close/>
                  <a:moveTo>
                    <a:pt x="928" y="1005"/>
                  </a:moveTo>
                  <a:cubicBezTo>
                    <a:pt x="933" y="1006"/>
                    <a:pt x="939" y="1006"/>
                    <a:pt x="945" y="1007"/>
                  </a:cubicBezTo>
                  <a:cubicBezTo>
                    <a:pt x="945" y="1004"/>
                    <a:pt x="945" y="1002"/>
                    <a:pt x="945" y="1000"/>
                  </a:cubicBezTo>
                  <a:cubicBezTo>
                    <a:pt x="939" y="1001"/>
                    <a:pt x="929" y="998"/>
                    <a:pt x="928" y="1005"/>
                  </a:cubicBezTo>
                  <a:close/>
                  <a:moveTo>
                    <a:pt x="905" y="1003"/>
                  </a:moveTo>
                  <a:cubicBezTo>
                    <a:pt x="911" y="1002"/>
                    <a:pt x="924" y="1008"/>
                    <a:pt x="926" y="1002"/>
                  </a:cubicBezTo>
                  <a:cubicBezTo>
                    <a:pt x="921" y="1001"/>
                    <a:pt x="911" y="1002"/>
                    <a:pt x="905" y="1003"/>
                  </a:cubicBezTo>
                  <a:close/>
                  <a:moveTo>
                    <a:pt x="510" y="1018"/>
                  </a:moveTo>
                  <a:cubicBezTo>
                    <a:pt x="512" y="1043"/>
                    <a:pt x="518" y="1061"/>
                    <a:pt x="525" y="1080"/>
                  </a:cubicBezTo>
                  <a:cubicBezTo>
                    <a:pt x="539" y="1124"/>
                    <a:pt x="556" y="1165"/>
                    <a:pt x="573" y="1204"/>
                  </a:cubicBezTo>
                  <a:cubicBezTo>
                    <a:pt x="605" y="1200"/>
                    <a:pt x="636" y="1195"/>
                    <a:pt x="671" y="1193"/>
                  </a:cubicBezTo>
                  <a:cubicBezTo>
                    <a:pt x="658" y="1137"/>
                    <a:pt x="651" y="1072"/>
                    <a:pt x="641" y="1014"/>
                  </a:cubicBezTo>
                  <a:cubicBezTo>
                    <a:pt x="641" y="1011"/>
                    <a:pt x="643" y="1004"/>
                    <a:pt x="637" y="1004"/>
                  </a:cubicBezTo>
                  <a:cubicBezTo>
                    <a:pt x="594" y="1007"/>
                    <a:pt x="552" y="1012"/>
                    <a:pt x="510" y="1018"/>
                  </a:cubicBezTo>
                  <a:close/>
                  <a:moveTo>
                    <a:pt x="675" y="1192"/>
                  </a:moveTo>
                  <a:cubicBezTo>
                    <a:pt x="693" y="1192"/>
                    <a:pt x="708" y="1189"/>
                    <a:pt x="726" y="1190"/>
                  </a:cubicBezTo>
                  <a:cubicBezTo>
                    <a:pt x="727" y="1128"/>
                    <a:pt x="725" y="1068"/>
                    <a:pt x="726" y="1006"/>
                  </a:cubicBezTo>
                  <a:cubicBezTo>
                    <a:pt x="697" y="1006"/>
                    <a:pt x="672" y="1004"/>
                    <a:pt x="645" y="1004"/>
                  </a:cubicBezTo>
                  <a:cubicBezTo>
                    <a:pt x="650" y="1067"/>
                    <a:pt x="663" y="1131"/>
                    <a:pt x="675" y="1192"/>
                  </a:cubicBezTo>
                  <a:close/>
                  <a:moveTo>
                    <a:pt x="786" y="1006"/>
                  </a:moveTo>
                  <a:cubicBezTo>
                    <a:pt x="784" y="1067"/>
                    <a:pt x="782" y="1128"/>
                    <a:pt x="780" y="1189"/>
                  </a:cubicBezTo>
                  <a:cubicBezTo>
                    <a:pt x="815" y="1190"/>
                    <a:pt x="851" y="1191"/>
                    <a:pt x="883" y="1196"/>
                  </a:cubicBezTo>
                  <a:cubicBezTo>
                    <a:pt x="899" y="1135"/>
                    <a:pt x="913" y="1072"/>
                    <a:pt x="925" y="1007"/>
                  </a:cubicBezTo>
                  <a:cubicBezTo>
                    <a:pt x="882" y="1000"/>
                    <a:pt x="834" y="1007"/>
                    <a:pt x="786" y="1006"/>
                  </a:cubicBezTo>
                  <a:close/>
                  <a:moveTo>
                    <a:pt x="1439" y="1083"/>
                  </a:moveTo>
                  <a:cubicBezTo>
                    <a:pt x="1437" y="1084"/>
                    <a:pt x="1439" y="1084"/>
                    <a:pt x="1439" y="1083"/>
                  </a:cubicBezTo>
                  <a:moveTo>
                    <a:pt x="1439" y="1083"/>
                  </a:moveTo>
                  <a:cubicBezTo>
                    <a:pt x="1439" y="1083"/>
                    <a:pt x="1440" y="1083"/>
                    <a:pt x="1440" y="1083"/>
                  </a:cubicBezTo>
                  <a:cubicBezTo>
                    <a:pt x="1458" y="1065"/>
                    <a:pt x="1478" y="1037"/>
                    <a:pt x="1474" y="1004"/>
                  </a:cubicBezTo>
                  <a:cubicBezTo>
                    <a:pt x="1465" y="1033"/>
                    <a:pt x="1451" y="1057"/>
                    <a:pt x="1439" y="1083"/>
                  </a:cubicBezTo>
                  <a:moveTo>
                    <a:pt x="729" y="1190"/>
                  </a:moveTo>
                  <a:cubicBezTo>
                    <a:pt x="744" y="1188"/>
                    <a:pt x="762" y="1189"/>
                    <a:pt x="777" y="1189"/>
                  </a:cubicBezTo>
                  <a:cubicBezTo>
                    <a:pt x="780" y="1129"/>
                    <a:pt x="782" y="1067"/>
                    <a:pt x="783" y="1006"/>
                  </a:cubicBezTo>
                  <a:cubicBezTo>
                    <a:pt x="765" y="1006"/>
                    <a:pt x="747" y="1006"/>
                    <a:pt x="729" y="1006"/>
                  </a:cubicBezTo>
                  <a:cubicBezTo>
                    <a:pt x="727" y="1066"/>
                    <a:pt x="729" y="1129"/>
                    <a:pt x="729" y="1190"/>
                  </a:cubicBezTo>
                  <a:close/>
                  <a:moveTo>
                    <a:pt x="928" y="1007"/>
                  </a:moveTo>
                  <a:cubicBezTo>
                    <a:pt x="915" y="1072"/>
                    <a:pt x="903" y="1136"/>
                    <a:pt x="885" y="1196"/>
                  </a:cubicBezTo>
                  <a:cubicBezTo>
                    <a:pt x="903" y="1197"/>
                    <a:pt x="920" y="1200"/>
                    <a:pt x="937" y="1202"/>
                  </a:cubicBezTo>
                  <a:cubicBezTo>
                    <a:pt x="941" y="1140"/>
                    <a:pt x="945" y="1077"/>
                    <a:pt x="945" y="1009"/>
                  </a:cubicBezTo>
                  <a:cubicBezTo>
                    <a:pt x="940" y="1009"/>
                    <a:pt x="934" y="1008"/>
                    <a:pt x="928" y="1007"/>
                  </a:cubicBezTo>
                  <a:close/>
                  <a:moveTo>
                    <a:pt x="951" y="1010"/>
                  </a:moveTo>
                  <a:cubicBezTo>
                    <a:pt x="947" y="1074"/>
                    <a:pt x="947" y="1142"/>
                    <a:pt x="941" y="1203"/>
                  </a:cubicBezTo>
                  <a:cubicBezTo>
                    <a:pt x="955" y="1205"/>
                    <a:pt x="968" y="1208"/>
                    <a:pt x="981" y="1211"/>
                  </a:cubicBezTo>
                  <a:cubicBezTo>
                    <a:pt x="1010" y="1153"/>
                    <a:pt x="1037" y="1093"/>
                    <a:pt x="1058" y="1026"/>
                  </a:cubicBezTo>
                  <a:cubicBezTo>
                    <a:pt x="1022" y="1020"/>
                    <a:pt x="989" y="1013"/>
                    <a:pt x="951" y="1010"/>
                  </a:cubicBezTo>
                  <a:close/>
                  <a:moveTo>
                    <a:pt x="507" y="1020"/>
                  </a:moveTo>
                  <a:cubicBezTo>
                    <a:pt x="508" y="1024"/>
                    <a:pt x="508" y="1016"/>
                    <a:pt x="507" y="1020"/>
                  </a:cubicBezTo>
                  <a:close/>
                  <a:moveTo>
                    <a:pt x="384" y="1045"/>
                  </a:moveTo>
                  <a:cubicBezTo>
                    <a:pt x="411" y="1107"/>
                    <a:pt x="441" y="1167"/>
                    <a:pt x="479" y="1218"/>
                  </a:cubicBezTo>
                  <a:cubicBezTo>
                    <a:pt x="493" y="1223"/>
                    <a:pt x="508" y="1219"/>
                    <a:pt x="522" y="1216"/>
                  </a:cubicBezTo>
                  <a:cubicBezTo>
                    <a:pt x="517" y="1173"/>
                    <a:pt x="513" y="1126"/>
                    <a:pt x="510" y="1081"/>
                  </a:cubicBezTo>
                  <a:cubicBezTo>
                    <a:pt x="509" y="1066"/>
                    <a:pt x="511" y="1049"/>
                    <a:pt x="509" y="1034"/>
                  </a:cubicBezTo>
                  <a:cubicBezTo>
                    <a:pt x="508" y="1030"/>
                    <a:pt x="506" y="1023"/>
                    <a:pt x="502" y="1020"/>
                  </a:cubicBezTo>
                  <a:cubicBezTo>
                    <a:pt x="460" y="1026"/>
                    <a:pt x="422" y="1036"/>
                    <a:pt x="384" y="1045"/>
                  </a:cubicBezTo>
                  <a:close/>
                  <a:moveTo>
                    <a:pt x="1274" y="1095"/>
                  </a:moveTo>
                  <a:cubicBezTo>
                    <a:pt x="1283" y="1099"/>
                    <a:pt x="1290" y="1105"/>
                    <a:pt x="1299" y="1109"/>
                  </a:cubicBezTo>
                  <a:cubicBezTo>
                    <a:pt x="1304" y="1081"/>
                    <a:pt x="1312" y="1050"/>
                    <a:pt x="1312" y="1021"/>
                  </a:cubicBezTo>
                  <a:cubicBezTo>
                    <a:pt x="1301" y="1047"/>
                    <a:pt x="1286" y="1070"/>
                    <a:pt x="1274" y="1095"/>
                  </a:cubicBezTo>
                  <a:close/>
                  <a:moveTo>
                    <a:pt x="508" y="1025"/>
                  </a:moveTo>
                  <a:cubicBezTo>
                    <a:pt x="507" y="1024"/>
                    <a:pt x="508" y="1025"/>
                    <a:pt x="508" y="1025"/>
                  </a:cubicBezTo>
                  <a:close/>
                  <a:moveTo>
                    <a:pt x="75" y="1026"/>
                  </a:moveTo>
                  <a:cubicBezTo>
                    <a:pt x="75" y="1026"/>
                    <a:pt x="74" y="1025"/>
                    <a:pt x="75" y="1026"/>
                  </a:cubicBezTo>
                  <a:close/>
                  <a:moveTo>
                    <a:pt x="1062" y="1027"/>
                  </a:moveTo>
                  <a:cubicBezTo>
                    <a:pt x="1038" y="1091"/>
                    <a:pt x="1014" y="1154"/>
                    <a:pt x="984" y="1211"/>
                  </a:cubicBezTo>
                  <a:cubicBezTo>
                    <a:pt x="1013" y="1223"/>
                    <a:pt x="1049" y="1219"/>
                    <a:pt x="1083" y="1213"/>
                  </a:cubicBezTo>
                  <a:cubicBezTo>
                    <a:pt x="1092" y="1199"/>
                    <a:pt x="1103" y="1185"/>
                    <a:pt x="1112" y="1170"/>
                  </a:cubicBezTo>
                  <a:cubicBezTo>
                    <a:pt x="1121" y="1156"/>
                    <a:pt x="1134" y="1140"/>
                    <a:pt x="1139" y="1124"/>
                  </a:cubicBezTo>
                  <a:cubicBezTo>
                    <a:pt x="1146" y="1101"/>
                    <a:pt x="1143" y="1075"/>
                    <a:pt x="1147" y="1047"/>
                  </a:cubicBezTo>
                  <a:cubicBezTo>
                    <a:pt x="1119" y="1040"/>
                    <a:pt x="1091" y="1033"/>
                    <a:pt x="1062" y="1027"/>
                  </a:cubicBezTo>
                  <a:close/>
                  <a:moveTo>
                    <a:pt x="526" y="1215"/>
                  </a:moveTo>
                  <a:cubicBezTo>
                    <a:pt x="539" y="1211"/>
                    <a:pt x="555" y="1208"/>
                    <a:pt x="570" y="1205"/>
                  </a:cubicBezTo>
                  <a:cubicBezTo>
                    <a:pt x="548" y="1154"/>
                    <a:pt x="529" y="1101"/>
                    <a:pt x="511" y="1046"/>
                  </a:cubicBezTo>
                  <a:cubicBezTo>
                    <a:pt x="514" y="1104"/>
                    <a:pt x="518" y="1162"/>
                    <a:pt x="526" y="1215"/>
                  </a:cubicBezTo>
                  <a:close/>
                  <a:moveTo>
                    <a:pt x="322" y="1065"/>
                  </a:moveTo>
                  <a:cubicBezTo>
                    <a:pt x="325" y="1103"/>
                    <a:pt x="332" y="1137"/>
                    <a:pt x="339" y="1171"/>
                  </a:cubicBezTo>
                  <a:cubicBezTo>
                    <a:pt x="345" y="1180"/>
                    <a:pt x="353" y="1188"/>
                    <a:pt x="359" y="1198"/>
                  </a:cubicBezTo>
                  <a:cubicBezTo>
                    <a:pt x="396" y="1205"/>
                    <a:pt x="436" y="1213"/>
                    <a:pt x="474" y="1217"/>
                  </a:cubicBezTo>
                  <a:cubicBezTo>
                    <a:pt x="441" y="1168"/>
                    <a:pt x="410" y="1113"/>
                    <a:pt x="386" y="1057"/>
                  </a:cubicBezTo>
                  <a:cubicBezTo>
                    <a:pt x="384" y="1054"/>
                    <a:pt x="384" y="1048"/>
                    <a:pt x="379" y="1047"/>
                  </a:cubicBezTo>
                  <a:cubicBezTo>
                    <a:pt x="359" y="1052"/>
                    <a:pt x="341" y="1059"/>
                    <a:pt x="322" y="1065"/>
                  </a:cubicBezTo>
                  <a:close/>
                  <a:moveTo>
                    <a:pt x="1144" y="1118"/>
                  </a:moveTo>
                  <a:cubicBezTo>
                    <a:pt x="1154" y="1097"/>
                    <a:pt x="1166" y="1078"/>
                    <a:pt x="1175" y="1055"/>
                  </a:cubicBezTo>
                  <a:cubicBezTo>
                    <a:pt x="1166" y="1054"/>
                    <a:pt x="1159" y="1050"/>
                    <a:pt x="1150" y="1049"/>
                  </a:cubicBezTo>
                  <a:cubicBezTo>
                    <a:pt x="1149" y="1072"/>
                    <a:pt x="1144" y="1097"/>
                    <a:pt x="1144" y="1118"/>
                  </a:cubicBezTo>
                  <a:close/>
                  <a:moveTo>
                    <a:pt x="87" y="1057"/>
                  </a:moveTo>
                  <a:cubicBezTo>
                    <a:pt x="94" y="1077"/>
                    <a:pt x="96" y="1100"/>
                    <a:pt x="115" y="1107"/>
                  </a:cubicBezTo>
                  <a:cubicBezTo>
                    <a:pt x="106" y="1091"/>
                    <a:pt x="96" y="1074"/>
                    <a:pt x="87" y="1057"/>
                  </a:cubicBezTo>
                  <a:moveTo>
                    <a:pt x="87" y="1057"/>
                  </a:moveTo>
                  <a:cubicBezTo>
                    <a:pt x="88" y="1053"/>
                    <a:pt x="84" y="1057"/>
                    <a:pt x="87" y="1057"/>
                  </a:cubicBezTo>
                  <a:moveTo>
                    <a:pt x="1177" y="1057"/>
                  </a:moveTo>
                  <a:cubicBezTo>
                    <a:pt x="1172" y="1069"/>
                    <a:pt x="1167" y="1081"/>
                    <a:pt x="1160" y="1093"/>
                  </a:cubicBezTo>
                  <a:cubicBezTo>
                    <a:pt x="1155" y="1103"/>
                    <a:pt x="1146" y="1113"/>
                    <a:pt x="1142" y="1125"/>
                  </a:cubicBezTo>
                  <a:cubicBezTo>
                    <a:pt x="1138" y="1137"/>
                    <a:pt x="1139" y="1152"/>
                    <a:pt x="1136" y="1165"/>
                  </a:cubicBezTo>
                  <a:cubicBezTo>
                    <a:pt x="1134" y="1178"/>
                    <a:pt x="1131" y="1190"/>
                    <a:pt x="1129" y="1204"/>
                  </a:cubicBezTo>
                  <a:cubicBezTo>
                    <a:pt x="1155" y="1201"/>
                    <a:pt x="1179" y="1194"/>
                    <a:pt x="1204" y="1189"/>
                  </a:cubicBezTo>
                  <a:cubicBezTo>
                    <a:pt x="1227" y="1159"/>
                    <a:pt x="1250" y="1129"/>
                    <a:pt x="1269" y="1095"/>
                  </a:cubicBezTo>
                  <a:cubicBezTo>
                    <a:pt x="1240" y="1080"/>
                    <a:pt x="1211" y="1066"/>
                    <a:pt x="1177" y="1057"/>
                  </a:cubicBezTo>
                  <a:close/>
                  <a:moveTo>
                    <a:pt x="64" y="1065"/>
                  </a:moveTo>
                  <a:cubicBezTo>
                    <a:pt x="88" y="1121"/>
                    <a:pt x="118" y="1171"/>
                    <a:pt x="154" y="1215"/>
                  </a:cubicBezTo>
                  <a:moveTo>
                    <a:pt x="154" y="1215"/>
                  </a:moveTo>
                  <a:cubicBezTo>
                    <a:pt x="154" y="1216"/>
                    <a:pt x="155" y="1216"/>
                    <a:pt x="155" y="1216"/>
                  </a:cubicBezTo>
                  <a:moveTo>
                    <a:pt x="155" y="1216"/>
                  </a:moveTo>
                  <a:cubicBezTo>
                    <a:pt x="155" y="1217"/>
                    <a:pt x="155" y="1218"/>
                    <a:pt x="156" y="1218"/>
                  </a:cubicBezTo>
                  <a:moveTo>
                    <a:pt x="156" y="1218"/>
                  </a:moveTo>
                  <a:cubicBezTo>
                    <a:pt x="156" y="1219"/>
                    <a:pt x="157" y="1219"/>
                    <a:pt x="157" y="1219"/>
                  </a:cubicBezTo>
                  <a:moveTo>
                    <a:pt x="157" y="1219"/>
                  </a:moveTo>
                  <a:cubicBezTo>
                    <a:pt x="158" y="1220"/>
                    <a:pt x="158" y="1219"/>
                    <a:pt x="157" y="1219"/>
                  </a:cubicBezTo>
                  <a:moveTo>
                    <a:pt x="157" y="1219"/>
                  </a:moveTo>
                  <a:cubicBezTo>
                    <a:pt x="157" y="1218"/>
                    <a:pt x="157" y="1218"/>
                    <a:pt x="156" y="1218"/>
                  </a:cubicBezTo>
                  <a:moveTo>
                    <a:pt x="156" y="1218"/>
                  </a:moveTo>
                  <a:cubicBezTo>
                    <a:pt x="156" y="1217"/>
                    <a:pt x="156" y="1216"/>
                    <a:pt x="155" y="1216"/>
                  </a:cubicBezTo>
                  <a:moveTo>
                    <a:pt x="155" y="1216"/>
                  </a:moveTo>
                  <a:cubicBezTo>
                    <a:pt x="155" y="1215"/>
                    <a:pt x="155" y="1215"/>
                    <a:pt x="154" y="1215"/>
                  </a:cubicBezTo>
                  <a:moveTo>
                    <a:pt x="154" y="1215"/>
                  </a:moveTo>
                  <a:cubicBezTo>
                    <a:pt x="134" y="1178"/>
                    <a:pt x="113" y="1142"/>
                    <a:pt x="99" y="1099"/>
                  </a:cubicBezTo>
                  <a:cubicBezTo>
                    <a:pt x="85" y="1089"/>
                    <a:pt x="75" y="1077"/>
                    <a:pt x="64" y="1065"/>
                  </a:cubicBezTo>
                  <a:moveTo>
                    <a:pt x="64" y="1065"/>
                  </a:moveTo>
                  <a:cubicBezTo>
                    <a:pt x="63" y="1064"/>
                    <a:pt x="63" y="1065"/>
                    <a:pt x="64" y="1065"/>
                  </a:cubicBezTo>
                  <a:moveTo>
                    <a:pt x="282" y="1081"/>
                  </a:moveTo>
                  <a:cubicBezTo>
                    <a:pt x="297" y="1111"/>
                    <a:pt x="315" y="1138"/>
                    <a:pt x="335" y="1164"/>
                  </a:cubicBezTo>
                  <a:cubicBezTo>
                    <a:pt x="327" y="1133"/>
                    <a:pt x="324" y="1098"/>
                    <a:pt x="318" y="1066"/>
                  </a:cubicBezTo>
                  <a:cubicBezTo>
                    <a:pt x="307" y="1072"/>
                    <a:pt x="294" y="1076"/>
                    <a:pt x="282" y="1081"/>
                  </a:cubicBezTo>
                  <a:close/>
                  <a:moveTo>
                    <a:pt x="1457" y="1068"/>
                  </a:moveTo>
                  <a:cubicBezTo>
                    <a:pt x="1458" y="1069"/>
                    <a:pt x="1457" y="1068"/>
                    <a:pt x="1457" y="1068"/>
                  </a:cubicBezTo>
                  <a:close/>
                  <a:moveTo>
                    <a:pt x="1361" y="1232"/>
                  </a:moveTo>
                  <a:cubicBezTo>
                    <a:pt x="1360" y="1233"/>
                    <a:pt x="1361" y="1233"/>
                    <a:pt x="1361" y="1232"/>
                  </a:cubicBezTo>
                  <a:moveTo>
                    <a:pt x="1361" y="1232"/>
                  </a:moveTo>
                  <a:cubicBezTo>
                    <a:pt x="1399" y="1185"/>
                    <a:pt x="1434" y="1129"/>
                    <a:pt x="1456" y="1069"/>
                  </a:cubicBezTo>
                  <a:cubicBezTo>
                    <a:pt x="1450" y="1078"/>
                    <a:pt x="1442" y="1085"/>
                    <a:pt x="1433" y="1092"/>
                  </a:cubicBezTo>
                  <a:cubicBezTo>
                    <a:pt x="1414" y="1130"/>
                    <a:pt x="1388" y="1162"/>
                    <a:pt x="1365" y="1196"/>
                  </a:cubicBezTo>
                  <a:cubicBezTo>
                    <a:pt x="1367" y="1209"/>
                    <a:pt x="1364" y="1221"/>
                    <a:pt x="1361" y="1232"/>
                  </a:cubicBezTo>
                  <a:moveTo>
                    <a:pt x="341" y="1193"/>
                  </a:moveTo>
                  <a:cubicBezTo>
                    <a:pt x="341" y="1194"/>
                    <a:pt x="342" y="1193"/>
                    <a:pt x="341" y="1193"/>
                  </a:cubicBezTo>
                  <a:moveTo>
                    <a:pt x="341" y="1193"/>
                  </a:moveTo>
                  <a:cubicBezTo>
                    <a:pt x="340" y="1185"/>
                    <a:pt x="337" y="1179"/>
                    <a:pt x="337" y="1172"/>
                  </a:cubicBezTo>
                  <a:cubicBezTo>
                    <a:pt x="315" y="1144"/>
                    <a:pt x="298" y="1113"/>
                    <a:pt x="278" y="1083"/>
                  </a:cubicBezTo>
                  <a:cubicBezTo>
                    <a:pt x="261" y="1092"/>
                    <a:pt x="240" y="1102"/>
                    <a:pt x="222" y="1114"/>
                  </a:cubicBezTo>
                  <a:cubicBezTo>
                    <a:pt x="220" y="1116"/>
                    <a:pt x="207" y="1125"/>
                    <a:pt x="207" y="1127"/>
                  </a:cubicBezTo>
                  <a:cubicBezTo>
                    <a:pt x="207" y="1129"/>
                    <a:pt x="219" y="1144"/>
                    <a:pt x="221" y="1146"/>
                  </a:cubicBezTo>
                  <a:cubicBezTo>
                    <a:pt x="226" y="1153"/>
                    <a:pt x="230" y="1157"/>
                    <a:pt x="234" y="1164"/>
                  </a:cubicBezTo>
                  <a:cubicBezTo>
                    <a:pt x="269" y="1174"/>
                    <a:pt x="303" y="1186"/>
                    <a:pt x="341" y="1193"/>
                  </a:cubicBezTo>
                  <a:moveTo>
                    <a:pt x="183" y="1096"/>
                  </a:moveTo>
                  <a:cubicBezTo>
                    <a:pt x="183" y="1095"/>
                    <a:pt x="184" y="1096"/>
                    <a:pt x="183" y="1096"/>
                  </a:cubicBezTo>
                  <a:close/>
                  <a:moveTo>
                    <a:pt x="195" y="1134"/>
                  </a:moveTo>
                  <a:cubicBezTo>
                    <a:pt x="197" y="1130"/>
                    <a:pt x="202" y="1130"/>
                    <a:pt x="203" y="1125"/>
                  </a:cubicBezTo>
                  <a:cubicBezTo>
                    <a:pt x="196" y="1116"/>
                    <a:pt x="191" y="1106"/>
                    <a:pt x="184" y="1097"/>
                  </a:cubicBezTo>
                  <a:cubicBezTo>
                    <a:pt x="187" y="1110"/>
                    <a:pt x="190" y="1123"/>
                    <a:pt x="195" y="1134"/>
                  </a:cubicBezTo>
                  <a:close/>
                  <a:moveTo>
                    <a:pt x="1271" y="1097"/>
                  </a:moveTo>
                  <a:cubicBezTo>
                    <a:pt x="1271" y="1098"/>
                    <a:pt x="1270" y="1099"/>
                    <a:pt x="1270" y="1100"/>
                  </a:cubicBezTo>
                  <a:cubicBezTo>
                    <a:pt x="1254" y="1126"/>
                    <a:pt x="1234" y="1154"/>
                    <a:pt x="1216" y="1177"/>
                  </a:cubicBezTo>
                  <a:cubicBezTo>
                    <a:pt x="1214" y="1180"/>
                    <a:pt x="1210" y="1183"/>
                    <a:pt x="1210" y="1187"/>
                  </a:cubicBezTo>
                  <a:cubicBezTo>
                    <a:pt x="1235" y="1180"/>
                    <a:pt x="1261" y="1174"/>
                    <a:pt x="1284" y="1165"/>
                  </a:cubicBezTo>
                  <a:cubicBezTo>
                    <a:pt x="1289" y="1147"/>
                    <a:pt x="1294" y="1131"/>
                    <a:pt x="1298" y="1112"/>
                  </a:cubicBezTo>
                  <a:cubicBezTo>
                    <a:pt x="1289" y="1107"/>
                    <a:pt x="1281" y="1100"/>
                    <a:pt x="1271" y="1097"/>
                  </a:cubicBezTo>
                  <a:close/>
                  <a:moveTo>
                    <a:pt x="1426" y="1099"/>
                  </a:moveTo>
                  <a:cubicBezTo>
                    <a:pt x="1417" y="1104"/>
                    <a:pt x="1408" y="1111"/>
                    <a:pt x="1399" y="1117"/>
                  </a:cubicBezTo>
                  <a:cubicBezTo>
                    <a:pt x="1394" y="1137"/>
                    <a:pt x="1385" y="1154"/>
                    <a:pt x="1377" y="1173"/>
                  </a:cubicBezTo>
                  <a:moveTo>
                    <a:pt x="1377" y="1173"/>
                  </a:moveTo>
                  <a:cubicBezTo>
                    <a:pt x="1376" y="1173"/>
                    <a:pt x="1377" y="1174"/>
                    <a:pt x="1376" y="1175"/>
                  </a:cubicBezTo>
                  <a:moveTo>
                    <a:pt x="1376" y="1175"/>
                  </a:moveTo>
                  <a:cubicBezTo>
                    <a:pt x="1375" y="1175"/>
                    <a:pt x="1377" y="1176"/>
                    <a:pt x="1376" y="1175"/>
                  </a:cubicBezTo>
                  <a:moveTo>
                    <a:pt x="1376" y="1175"/>
                  </a:moveTo>
                  <a:cubicBezTo>
                    <a:pt x="1377" y="1174"/>
                    <a:pt x="1377" y="1173"/>
                    <a:pt x="1377" y="1173"/>
                  </a:cubicBezTo>
                  <a:moveTo>
                    <a:pt x="1377" y="1173"/>
                  </a:moveTo>
                  <a:cubicBezTo>
                    <a:pt x="1396" y="1150"/>
                    <a:pt x="1412" y="1125"/>
                    <a:pt x="1426" y="1099"/>
                  </a:cubicBezTo>
                  <a:moveTo>
                    <a:pt x="1426" y="1099"/>
                  </a:moveTo>
                  <a:cubicBezTo>
                    <a:pt x="1428" y="1098"/>
                    <a:pt x="1426" y="1098"/>
                    <a:pt x="1426" y="1099"/>
                  </a:cubicBezTo>
                  <a:moveTo>
                    <a:pt x="159" y="1216"/>
                  </a:moveTo>
                  <a:cubicBezTo>
                    <a:pt x="156" y="1201"/>
                    <a:pt x="160" y="1188"/>
                    <a:pt x="164" y="1176"/>
                  </a:cubicBezTo>
                  <a:cubicBezTo>
                    <a:pt x="148" y="1157"/>
                    <a:pt x="133" y="1136"/>
                    <a:pt x="120" y="1113"/>
                  </a:cubicBezTo>
                  <a:cubicBezTo>
                    <a:pt x="113" y="1111"/>
                    <a:pt x="109" y="1105"/>
                    <a:pt x="102" y="1103"/>
                  </a:cubicBezTo>
                  <a:cubicBezTo>
                    <a:pt x="118" y="1144"/>
                    <a:pt x="137" y="1181"/>
                    <a:pt x="159" y="1216"/>
                  </a:cubicBezTo>
                  <a:close/>
                  <a:moveTo>
                    <a:pt x="1287" y="1164"/>
                  </a:moveTo>
                  <a:cubicBezTo>
                    <a:pt x="1303" y="1157"/>
                    <a:pt x="1323" y="1155"/>
                    <a:pt x="1333" y="1143"/>
                  </a:cubicBezTo>
                  <a:cubicBezTo>
                    <a:pt x="1325" y="1131"/>
                    <a:pt x="1312" y="1123"/>
                    <a:pt x="1301" y="1114"/>
                  </a:cubicBezTo>
                  <a:cubicBezTo>
                    <a:pt x="1296" y="1131"/>
                    <a:pt x="1292" y="1148"/>
                    <a:pt x="1287" y="1164"/>
                  </a:cubicBezTo>
                  <a:close/>
                  <a:moveTo>
                    <a:pt x="126" y="1118"/>
                  </a:moveTo>
                  <a:cubicBezTo>
                    <a:pt x="138" y="1138"/>
                    <a:pt x="150" y="1157"/>
                    <a:pt x="166" y="1174"/>
                  </a:cubicBezTo>
                  <a:cubicBezTo>
                    <a:pt x="169" y="1162"/>
                    <a:pt x="177" y="1155"/>
                    <a:pt x="182" y="1146"/>
                  </a:cubicBezTo>
                  <a:cubicBezTo>
                    <a:pt x="161" y="1138"/>
                    <a:pt x="144" y="1127"/>
                    <a:pt x="126" y="1118"/>
                  </a:cubicBezTo>
                  <a:moveTo>
                    <a:pt x="126" y="1118"/>
                  </a:moveTo>
                  <a:cubicBezTo>
                    <a:pt x="125" y="1116"/>
                    <a:pt x="124" y="1118"/>
                    <a:pt x="126" y="1118"/>
                  </a:cubicBezTo>
                  <a:moveTo>
                    <a:pt x="1342" y="1146"/>
                  </a:moveTo>
                  <a:cubicBezTo>
                    <a:pt x="1351" y="1159"/>
                    <a:pt x="1360" y="1173"/>
                    <a:pt x="1365" y="1190"/>
                  </a:cubicBezTo>
                  <a:cubicBezTo>
                    <a:pt x="1377" y="1168"/>
                    <a:pt x="1387" y="1145"/>
                    <a:pt x="1396" y="1120"/>
                  </a:cubicBezTo>
                  <a:cubicBezTo>
                    <a:pt x="1397" y="1120"/>
                    <a:pt x="1396" y="1119"/>
                    <a:pt x="1395" y="1119"/>
                  </a:cubicBezTo>
                  <a:cubicBezTo>
                    <a:pt x="1379" y="1129"/>
                    <a:pt x="1361" y="1138"/>
                    <a:pt x="1342" y="1146"/>
                  </a:cubicBezTo>
                  <a:close/>
                  <a:moveTo>
                    <a:pt x="204" y="1128"/>
                  </a:moveTo>
                  <a:cubicBezTo>
                    <a:pt x="202" y="1133"/>
                    <a:pt x="196" y="1134"/>
                    <a:pt x="195" y="1139"/>
                  </a:cubicBezTo>
                  <a:cubicBezTo>
                    <a:pt x="197" y="1142"/>
                    <a:pt x="198" y="1146"/>
                    <a:pt x="198" y="1151"/>
                  </a:cubicBezTo>
                  <a:cubicBezTo>
                    <a:pt x="209" y="1153"/>
                    <a:pt x="219" y="1160"/>
                    <a:pt x="229" y="1160"/>
                  </a:cubicBezTo>
                  <a:cubicBezTo>
                    <a:pt x="220" y="1151"/>
                    <a:pt x="214" y="1138"/>
                    <a:pt x="204" y="1128"/>
                  </a:cubicBezTo>
                  <a:close/>
                  <a:moveTo>
                    <a:pt x="1100" y="1194"/>
                  </a:moveTo>
                  <a:cubicBezTo>
                    <a:pt x="1095" y="1200"/>
                    <a:pt x="1088" y="1206"/>
                    <a:pt x="1088" y="1212"/>
                  </a:cubicBezTo>
                  <a:cubicBezTo>
                    <a:pt x="1101" y="1209"/>
                    <a:pt x="1114" y="1208"/>
                    <a:pt x="1126" y="1205"/>
                  </a:cubicBezTo>
                  <a:cubicBezTo>
                    <a:pt x="1129" y="1181"/>
                    <a:pt x="1137" y="1156"/>
                    <a:pt x="1137" y="1132"/>
                  </a:cubicBezTo>
                  <a:cubicBezTo>
                    <a:pt x="1126" y="1153"/>
                    <a:pt x="1113" y="1175"/>
                    <a:pt x="1100" y="1194"/>
                  </a:cubicBezTo>
                  <a:close/>
                  <a:moveTo>
                    <a:pt x="187" y="1146"/>
                  </a:moveTo>
                  <a:cubicBezTo>
                    <a:pt x="190" y="1145"/>
                    <a:pt x="194" y="1150"/>
                    <a:pt x="196" y="1148"/>
                  </a:cubicBezTo>
                  <a:cubicBezTo>
                    <a:pt x="193" y="1146"/>
                    <a:pt x="194" y="1141"/>
                    <a:pt x="192" y="1140"/>
                  </a:cubicBezTo>
                  <a:cubicBezTo>
                    <a:pt x="191" y="1142"/>
                    <a:pt x="188" y="1143"/>
                    <a:pt x="187" y="1146"/>
                  </a:cubicBezTo>
                  <a:close/>
                  <a:moveTo>
                    <a:pt x="1333" y="1147"/>
                  </a:moveTo>
                  <a:cubicBezTo>
                    <a:pt x="1335" y="1147"/>
                    <a:pt x="1336" y="1146"/>
                    <a:pt x="1337" y="1145"/>
                  </a:cubicBezTo>
                  <a:cubicBezTo>
                    <a:pt x="1335" y="1143"/>
                    <a:pt x="1334" y="1145"/>
                    <a:pt x="1333" y="1147"/>
                  </a:cubicBezTo>
                  <a:close/>
                  <a:moveTo>
                    <a:pt x="241" y="1257"/>
                  </a:moveTo>
                  <a:cubicBezTo>
                    <a:pt x="241" y="1258"/>
                    <a:pt x="242" y="1257"/>
                    <a:pt x="241" y="1257"/>
                  </a:cubicBezTo>
                  <a:moveTo>
                    <a:pt x="241" y="1257"/>
                  </a:moveTo>
                  <a:cubicBezTo>
                    <a:pt x="224" y="1224"/>
                    <a:pt x="209" y="1190"/>
                    <a:pt x="197" y="1152"/>
                  </a:cubicBezTo>
                  <a:cubicBezTo>
                    <a:pt x="194" y="1150"/>
                    <a:pt x="189" y="1150"/>
                    <a:pt x="187" y="1148"/>
                  </a:cubicBezTo>
                  <a:cubicBezTo>
                    <a:pt x="177" y="1154"/>
                    <a:pt x="173" y="1166"/>
                    <a:pt x="167" y="1175"/>
                  </a:cubicBezTo>
                  <a:cubicBezTo>
                    <a:pt x="189" y="1205"/>
                    <a:pt x="214" y="1232"/>
                    <a:pt x="241" y="1257"/>
                  </a:cubicBezTo>
                  <a:moveTo>
                    <a:pt x="1207" y="1335"/>
                  </a:moveTo>
                  <a:cubicBezTo>
                    <a:pt x="1206" y="1335"/>
                    <a:pt x="1208" y="1336"/>
                    <a:pt x="1207" y="1335"/>
                  </a:cubicBezTo>
                  <a:moveTo>
                    <a:pt x="1207" y="1335"/>
                  </a:moveTo>
                  <a:cubicBezTo>
                    <a:pt x="1267" y="1295"/>
                    <a:pt x="1319" y="1248"/>
                    <a:pt x="1362" y="1192"/>
                  </a:cubicBezTo>
                  <a:cubicBezTo>
                    <a:pt x="1357" y="1174"/>
                    <a:pt x="1350" y="1158"/>
                    <a:pt x="1337" y="1148"/>
                  </a:cubicBezTo>
                  <a:cubicBezTo>
                    <a:pt x="1322" y="1158"/>
                    <a:pt x="1312" y="1174"/>
                    <a:pt x="1300" y="1189"/>
                  </a:cubicBezTo>
                  <a:cubicBezTo>
                    <a:pt x="1294" y="1196"/>
                    <a:pt x="1288" y="1203"/>
                    <a:pt x="1281" y="1210"/>
                  </a:cubicBezTo>
                  <a:cubicBezTo>
                    <a:pt x="1275" y="1217"/>
                    <a:pt x="1267" y="1223"/>
                    <a:pt x="1263" y="1230"/>
                  </a:cubicBezTo>
                  <a:cubicBezTo>
                    <a:pt x="1258" y="1239"/>
                    <a:pt x="1255" y="1249"/>
                    <a:pt x="1251" y="1258"/>
                  </a:cubicBezTo>
                  <a:cubicBezTo>
                    <a:pt x="1237" y="1285"/>
                    <a:pt x="1225" y="1311"/>
                    <a:pt x="1207" y="1335"/>
                  </a:cubicBezTo>
                  <a:moveTo>
                    <a:pt x="1324" y="1154"/>
                  </a:moveTo>
                  <a:cubicBezTo>
                    <a:pt x="1310" y="1158"/>
                    <a:pt x="1300" y="1164"/>
                    <a:pt x="1286" y="1167"/>
                  </a:cubicBezTo>
                  <a:cubicBezTo>
                    <a:pt x="1282" y="1186"/>
                    <a:pt x="1272" y="1204"/>
                    <a:pt x="1269" y="1221"/>
                  </a:cubicBezTo>
                  <a:cubicBezTo>
                    <a:pt x="1287" y="1199"/>
                    <a:pt x="1307" y="1178"/>
                    <a:pt x="1324" y="1154"/>
                  </a:cubicBezTo>
                  <a:moveTo>
                    <a:pt x="1324" y="1154"/>
                  </a:moveTo>
                  <a:cubicBezTo>
                    <a:pt x="1325" y="1154"/>
                    <a:pt x="1324" y="1153"/>
                    <a:pt x="1324" y="1154"/>
                  </a:cubicBezTo>
                  <a:moveTo>
                    <a:pt x="222" y="1212"/>
                  </a:moveTo>
                  <a:cubicBezTo>
                    <a:pt x="231" y="1230"/>
                    <a:pt x="237" y="1251"/>
                    <a:pt x="247" y="1264"/>
                  </a:cubicBezTo>
                  <a:cubicBezTo>
                    <a:pt x="252" y="1270"/>
                    <a:pt x="260" y="1275"/>
                    <a:pt x="267" y="1280"/>
                  </a:cubicBezTo>
                  <a:cubicBezTo>
                    <a:pt x="287" y="1297"/>
                    <a:pt x="306" y="1314"/>
                    <a:pt x="328" y="1328"/>
                  </a:cubicBezTo>
                  <a:cubicBezTo>
                    <a:pt x="334" y="1313"/>
                    <a:pt x="344" y="1302"/>
                    <a:pt x="354" y="1291"/>
                  </a:cubicBezTo>
                  <a:cubicBezTo>
                    <a:pt x="308" y="1254"/>
                    <a:pt x="269" y="1211"/>
                    <a:pt x="232" y="1165"/>
                  </a:cubicBezTo>
                  <a:cubicBezTo>
                    <a:pt x="220" y="1162"/>
                    <a:pt x="212" y="1157"/>
                    <a:pt x="200" y="1154"/>
                  </a:cubicBezTo>
                  <a:cubicBezTo>
                    <a:pt x="206" y="1174"/>
                    <a:pt x="214" y="1193"/>
                    <a:pt x="222" y="1212"/>
                  </a:cubicBezTo>
                  <a:close/>
                  <a:moveTo>
                    <a:pt x="356" y="1290"/>
                  </a:moveTo>
                  <a:cubicBezTo>
                    <a:pt x="359" y="1285"/>
                    <a:pt x="365" y="1284"/>
                    <a:pt x="367" y="1278"/>
                  </a:cubicBezTo>
                  <a:cubicBezTo>
                    <a:pt x="358" y="1252"/>
                    <a:pt x="349" y="1226"/>
                    <a:pt x="342" y="1197"/>
                  </a:cubicBezTo>
                  <a:cubicBezTo>
                    <a:pt x="306" y="1189"/>
                    <a:pt x="270" y="1177"/>
                    <a:pt x="238" y="1169"/>
                  </a:cubicBezTo>
                  <a:cubicBezTo>
                    <a:pt x="274" y="1212"/>
                    <a:pt x="312" y="1254"/>
                    <a:pt x="356" y="1290"/>
                  </a:cubicBezTo>
                  <a:close/>
                  <a:moveTo>
                    <a:pt x="1223" y="1265"/>
                  </a:moveTo>
                  <a:cubicBezTo>
                    <a:pt x="1235" y="1254"/>
                    <a:pt x="1255" y="1239"/>
                    <a:pt x="1263" y="1225"/>
                  </a:cubicBezTo>
                  <a:cubicBezTo>
                    <a:pt x="1273" y="1209"/>
                    <a:pt x="1274" y="1190"/>
                    <a:pt x="1282" y="1170"/>
                  </a:cubicBezTo>
                  <a:cubicBezTo>
                    <a:pt x="1282" y="1169"/>
                    <a:pt x="1282" y="1169"/>
                    <a:pt x="1281" y="1169"/>
                  </a:cubicBezTo>
                  <a:cubicBezTo>
                    <a:pt x="1257" y="1177"/>
                    <a:pt x="1232" y="1184"/>
                    <a:pt x="1206" y="1191"/>
                  </a:cubicBezTo>
                  <a:cubicBezTo>
                    <a:pt x="1184" y="1218"/>
                    <a:pt x="1160" y="1242"/>
                    <a:pt x="1137" y="1268"/>
                  </a:cubicBezTo>
                  <a:cubicBezTo>
                    <a:pt x="1155" y="1276"/>
                    <a:pt x="1167" y="1289"/>
                    <a:pt x="1181" y="1301"/>
                  </a:cubicBezTo>
                  <a:cubicBezTo>
                    <a:pt x="1195" y="1290"/>
                    <a:pt x="1208" y="1278"/>
                    <a:pt x="1223" y="1265"/>
                  </a:cubicBezTo>
                  <a:close/>
                  <a:moveTo>
                    <a:pt x="344" y="1195"/>
                  </a:moveTo>
                  <a:cubicBezTo>
                    <a:pt x="349" y="1194"/>
                    <a:pt x="353" y="1198"/>
                    <a:pt x="355" y="1196"/>
                  </a:cubicBezTo>
                  <a:cubicBezTo>
                    <a:pt x="350" y="1190"/>
                    <a:pt x="346" y="1183"/>
                    <a:pt x="341" y="1178"/>
                  </a:cubicBezTo>
                  <a:cubicBezTo>
                    <a:pt x="342" y="1184"/>
                    <a:pt x="343" y="1189"/>
                    <a:pt x="344" y="1195"/>
                  </a:cubicBezTo>
                  <a:close/>
                  <a:moveTo>
                    <a:pt x="289" y="1331"/>
                  </a:moveTo>
                  <a:cubicBezTo>
                    <a:pt x="289" y="1332"/>
                    <a:pt x="290" y="1331"/>
                    <a:pt x="289" y="1331"/>
                  </a:cubicBezTo>
                  <a:moveTo>
                    <a:pt x="289" y="1331"/>
                  </a:moveTo>
                  <a:cubicBezTo>
                    <a:pt x="274" y="1310"/>
                    <a:pt x="258" y="1290"/>
                    <a:pt x="246" y="1266"/>
                  </a:cubicBezTo>
                  <a:cubicBezTo>
                    <a:pt x="216" y="1240"/>
                    <a:pt x="192" y="1209"/>
                    <a:pt x="165" y="1180"/>
                  </a:cubicBezTo>
                  <a:cubicBezTo>
                    <a:pt x="163" y="1194"/>
                    <a:pt x="158" y="1209"/>
                    <a:pt x="163" y="1223"/>
                  </a:cubicBezTo>
                  <a:cubicBezTo>
                    <a:pt x="169" y="1238"/>
                    <a:pt x="189" y="1257"/>
                    <a:pt x="203" y="1271"/>
                  </a:cubicBezTo>
                  <a:cubicBezTo>
                    <a:pt x="217" y="1284"/>
                    <a:pt x="236" y="1304"/>
                    <a:pt x="249" y="1313"/>
                  </a:cubicBezTo>
                  <a:cubicBezTo>
                    <a:pt x="261" y="1321"/>
                    <a:pt x="278" y="1326"/>
                    <a:pt x="289" y="1331"/>
                  </a:cubicBezTo>
                  <a:moveTo>
                    <a:pt x="676" y="1195"/>
                  </a:moveTo>
                  <a:cubicBezTo>
                    <a:pt x="677" y="1209"/>
                    <a:pt x="682" y="1221"/>
                    <a:pt x="683" y="1235"/>
                  </a:cubicBezTo>
                  <a:cubicBezTo>
                    <a:pt x="697" y="1236"/>
                    <a:pt x="712" y="1236"/>
                    <a:pt x="727" y="1236"/>
                  </a:cubicBezTo>
                  <a:cubicBezTo>
                    <a:pt x="726" y="1222"/>
                    <a:pt x="730" y="1202"/>
                    <a:pt x="725" y="1192"/>
                  </a:cubicBezTo>
                  <a:cubicBezTo>
                    <a:pt x="709" y="1193"/>
                    <a:pt x="691" y="1193"/>
                    <a:pt x="676" y="1195"/>
                  </a:cubicBezTo>
                  <a:close/>
                  <a:moveTo>
                    <a:pt x="729" y="1192"/>
                  </a:moveTo>
                  <a:cubicBezTo>
                    <a:pt x="729" y="1207"/>
                    <a:pt x="731" y="1220"/>
                    <a:pt x="730" y="1236"/>
                  </a:cubicBezTo>
                  <a:cubicBezTo>
                    <a:pt x="744" y="1238"/>
                    <a:pt x="761" y="1236"/>
                    <a:pt x="775" y="1237"/>
                  </a:cubicBezTo>
                  <a:cubicBezTo>
                    <a:pt x="777" y="1222"/>
                    <a:pt x="777" y="1207"/>
                    <a:pt x="777" y="1192"/>
                  </a:cubicBezTo>
                  <a:cubicBezTo>
                    <a:pt x="761" y="1192"/>
                    <a:pt x="745" y="1192"/>
                    <a:pt x="729" y="1192"/>
                  </a:cubicBezTo>
                  <a:close/>
                  <a:moveTo>
                    <a:pt x="780" y="1192"/>
                  </a:moveTo>
                  <a:cubicBezTo>
                    <a:pt x="779" y="1206"/>
                    <a:pt x="779" y="1222"/>
                    <a:pt x="778" y="1237"/>
                  </a:cubicBezTo>
                  <a:cubicBezTo>
                    <a:pt x="809" y="1235"/>
                    <a:pt x="841" y="1236"/>
                    <a:pt x="871" y="1234"/>
                  </a:cubicBezTo>
                  <a:cubicBezTo>
                    <a:pt x="875" y="1222"/>
                    <a:pt x="879" y="1210"/>
                    <a:pt x="882" y="1198"/>
                  </a:cubicBezTo>
                  <a:cubicBezTo>
                    <a:pt x="849" y="1195"/>
                    <a:pt x="816" y="1192"/>
                    <a:pt x="780" y="1192"/>
                  </a:cubicBezTo>
                  <a:close/>
                  <a:moveTo>
                    <a:pt x="1200" y="1193"/>
                  </a:moveTo>
                  <a:cubicBezTo>
                    <a:pt x="1176" y="1197"/>
                    <a:pt x="1153" y="1204"/>
                    <a:pt x="1128" y="1207"/>
                  </a:cubicBezTo>
                  <a:cubicBezTo>
                    <a:pt x="1124" y="1224"/>
                    <a:pt x="1120" y="1239"/>
                    <a:pt x="1116" y="1255"/>
                  </a:cubicBezTo>
                  <a:cubicBezTo>
                    <a:pt x="1122" y="1258"/>
                    <a:pt x="1128" y="1262"/>
                    <a:pt x="1134" y="1265"/>
                  </a:cubicBezTo>
                  <a:cubicBezTo>
                    <a:pt x="1158" y="1242"/>
                    <a:pt x="1180" y="1219"/>
                    <a:pt x="1200" y="1193"/>
                  </a:cubicBezTo>
                  <a:moveTo>
                    <a:pt x="1200" y="1193"/>
                  </a:moveTo>
                  <a:cubicBezTo>
                    <a:pt x="1201" y="1192"/>
                    <a:pt x="1200" y="1192"/>
                    <a:pt x="1200" y="1193"/>
                  </a:cubicBezTo>
                  <a:moveTo>
                    <a:pt x="671" y="1195"/>
                  </a:moveTo>
                  <a:cubicBezTo>
                    <a:pt x="638" y="1198"/>
                    <a:pt x="605" y="1201"/>
                    <a:pt x="575" y="1207"/>
                  </a:cubicBezTo>
                  <a:cubicBezTo>
                    <a:pt x="578" y="1215"/>
                    <a:pt x="580" y="1224"/>
                    <a:pt x="586" y="1229"/>
                  </a:cubicBezTo>
                  <a:cubicBezTo>
                    <a:pt x="616" y="1232"/>
                    <a:pt x="650" y="1235"/>
                    <a:pt x="680" y="1234"/>
                  </a:cubicBezTo>
                  <a:cubicBezTo>
                    <a:pt x="676" y="1222"/>
                    <a:pt x="675" y="1207"/>
                    <a:pt x="671" y="1195"/>
                  </a:cubicBezTo>
                  <a:close/>
                  <a:moveTo>
                    <a:pt x="369" y="1277"/>
                  </a:moveTo>
                  <a:cubicBezTo>
                    <a:pt x="382" y="1271"/>
                    <a:pt x="394" y="1263"/>
                    <a:pt x="406" y="1255"/>
                  </a:cubicBezTo>
                  <a:cubicBezTo>
                    <a:pt x="389" y="1237"/>
                    <a:pt x="373" y="1219"/>
                    <a:pt x="358" y="1199"/>
                  </a:cubicBezTo>
                  <a:cubicBezTo>
                    <a:pt x="353" y="1200"/>
                    <a:pt x="350" y="1197"/>
                    <a:pt x="345" y="1198"/>
                  </a:cubicBezTo>
                  <a:cubicBezTo>
                    <a:pt x="352" y="1226"/>
                    <a:pt x="361" y="1251"/>
                    <a:pt x="369" y="1277"/>
                  </a:cubicBezTo>
                  <a:close/>
                  <a:moveTo>
                    <a:pt x="884" y="1199"/>
                  </a:moveTo>
                  <a:cubicBezTo>
                    <a:pt x="882" y="1211"/>
                    <a:pt x="877" y="1221"/>
                    <a:pt x="874" y="1234"/>
                  </a:cubicBezTo>
                  <a:cubicBezTo>
                    <a:pt x="894" y="1233"/>
                    <a:pt x="914" y="1231"/>
                    <a:pt x="934" y="1230"/>
                  </a:cubicBezTo>
                  <a:cubicBezTo>
                    <a:pt x="934" y="1221"/>
                    <a:pt x="936" y="1215"/>
                    <a:pt x="936" y="1205"/>
                  </a:cubicBezTo>
                  <a:cubicBezTo>
                    <a:pt x="919" y="1202"/>
                    <a:pt x="903" y="1199"/>
                    <a:pt x="884" y="1199"/>
                  </a:cubicBezTo>
                  <a:close/>
                  <a:moveTo>
                    <a:pt x="1360" y="1199"/>
                  </a:moveTo>
                  <a:cubicBezTo>
                    <a:pt x="1360" y="1199"/>
                    <a:pt x="1361" y="1200"/>
                    <a:pt x="1360" y="1199"/>
                  </a:cubicBezTo>
                  <a:close/>
                  <a:moveTo>
                    <a:pt x="363" y="1201"/>
                  </a:moveTo>
                  <a:cubicBezTo>
                    <a:pt x="378" y="1220"/>
                    <a:pt x="392" y="1239"/>
                    <a:pt x="410" y="1254"/>
                  </a:cubicBezTo>
                  <a:cubicBezTo>
                    <a:pt x="432" y="1244"/>
                    <a:pt x="454" y="1234"/>
                    <a:pt x="480" y="1227"/>
                  </a:cubicBezTo>
                  <a:cubicBezTo>
                    <a:pt x="477" y="1217"/>
                    <a:pt x="463" y="1219"/>
                    <a:pt x="454" y="1218"/>
                  </a:cubicBezTo>
                  <a:cubicBezTo>
                    <a:pt x="424" y="1213"/>
                    <a:pt x="391" y="1206"/>
                    <a:pt x="363" y="1201"/>
                  </a:cubicBezTo>
                  <a:moveTo>
                    <a:pt x="363" y="1201"/>
                  </a:moveTo>
                  <a:cubicBezTo>
                    <a:pt x="362" y="1200"/>
                    <a:pt x="361" y="1201"/>
                    <a:pt x="363" y="1201"/>
                  </a:cubicBezTo>
                  <a:moveTo>
                    <a:pt x="1359" y="1201"/>
                  </a:moveTo>
                  <a:cubicBezTo>
                    <a:pt x="1318" y="1253"/>
                    <a:pt x="1263" y="1298"/>
                    <a:pt x="1208" y="1338"/>
                  </a:cubicBezTo>
                  <a:cubicBezTo>
                    <a:pt x="1206" y="1339"/>
                    <a:pt x="1201" y="1341"/>
                    <a:pt x="1202" y="1345"/>
                  </a:cubicBezTo>
                  <a:cubicBezTo>
                    <a:pt x="1217" y="1339"/>
                    <a:pt x="1232" y="1333"/>
                    <a:pt x="1247" y="1326"/>
                  </a:cubicBezTo>
                  <a:cubicBezTo>
                    <a:pt x="1261" y="1320"/>
                    <a:pt x="1277" y="1313"/>
                    <a:pt x="1289" y="1304"/>
                  </a:cubicBezTo>
                  <a:cubicBezTo>
                    <a:pt x="1303" y="1293"/>
                    <a:pt x="1316" y="1270"/>
                    <a:pt x="1326" y="1255"/>
                  </a:cubicBezTo>
                  <a:cubicBezTo>
                    <a:pt x="1338" y="1238"/>
                    <a:pt x="1350" y="1220"/>
                    <a:pt x="1359" y="1201"/>
                  </a:cubicBezTo>
                  <a:moveTo>
                    <a:pt x="1359" y="1201"/>
                  </a:moveTo>
                  <a:cubicBezTo>
                    <a:pt x="1361" y="1201"/>
                    <a:pt x="1359" y="1200"/>
                    <a:pt x="1359" y="1201"/>
                  </a:cubicBezTo>
                  <a:moveTo>
                    <a:pt x="1301" y="1295"/>
                  </a:moveTo>
                  <a:cubicBezTo>
                    <a:pt x="1299" y="1296"/>
                    <a:pt x="1301" y="1297"/>
                    <a:pt x="1301" y="1295"/>
                  </a:cubicBezTo>
                  <a:moveTo>
                    <a:pt x="1301" y="1295"/>
                  </a:moveTo>
                  <a:cubicBezTo>
                    <a:pt x="1315" y="1282"/>
                    <a:pt x="1343" y="1260"/>
                    <a:pt x="1354" y="1241"/>
                  </a:cubicBezTo>
                  <a:cubicBezTo>
                    <a:pt x="1360" y="1231"/>
                    <a:pt x="1364" y="1215"/>
                    <a:pt x="1362" y="1201"/>
                  </a:cubicBezTo>
                  <a:cubicBezTo>
                    <a:pt x="1345" y="1236"/>
                    <a:pt x="1323" y="1266"/>
                    <a:pt x="1301" y="1295"/>
                  </a:cubicBezTo>
                  <a:moveTo>
                    <a:pt x="938" y="1229"/>
                  </a:moveTo>
                  <a:cubicBezTo>
                    <a:pt x="950" y="1230"/>
                    <a:pt x="958" y="1227"/>
                    <a:pt x="970" y="1227"/>
                  </a:cubicBezTo>
                  <a:cubicBezTo>
                    <a:pt x="975" y="1224"/>
                    <a:pt x="977" y="1218"/>
                    <a:pt x="979" y="1213"/>
                  </a:cubicBezTo>
                  <a:cubicBezTo>
                    <a:pt x="967" y="1210"/>
                    <a:pt x="953" y="1208"/>
                    <a:pt x="941" y="1205"/>
                  </a:cubicBezTo>
                  <a:cubicBezTo>
                    <a:pt x="939" y="1212"/>
                    <a:pt x="940" y="1222"/>
                    <a:pt x="938" y="1229"/>
                  </a:cubicBezTo>
                  <a:close/>
                  <a:moveTo>
                    <a:pt x="526" y="1219"/>
                  </a:moveTo>
                  <a:cubicBezTo>
                    <a:pt x="526" y="1221"/>
                    <a:pt x="526" y="1222"/>
                    <a:pt x="527" y="1223"/>
                  </a:cubicBezTo>
                  <a:cubicBezTo>
                    <a:pt x="544" y="1226"/>
                    <a:pt x="565" y="1229"/>
                    <a:pt x="582" y="1228"/>
                  </a:cubicBezTo>
                  <a:cubicBezTo>
                    <a:pt x="577" y="1222"/>
                    <a:pt x="575" y="1213"/>
                    <a:pt x="571" y="1207"/>
                  </a:cubicBezTo>
                  <a:cubicBezTo>
                    <a:pt x="557" y="1212"/>
                    <a:pt x="538" y="1212"/>
                    <a:pt x="526" y="1219"/>
                  </a:cubicBezTo>
                  <a:close/>
                  <a:moveTo>
                    <a:pt x="1084" y="1215"/>
                  </a:moveTo>
                  <a:cubicBezTo>
                    <a:pt x="1080" y="1223"/>
                    <a:pt x="1071" y="1229"/>
                    <a:pt x="1070" y="1236"/>
                  </a:cubicBezTo>
                  <a:cubicBezTo>
                    <a:pt x="1086" y="1240"/>
                    <a:pt x="1099" y="1248"/>
                    <a:pt x="1113" y="1253"/>
                  </a:cubicBezTo>
                  <a:cubicBezTo>
                    <a:pt x="1118" y="1240"/>
                    <a:pt x="1120" y="1224"/>
                    <a:pt x="1125" y="1210"/>
                  </a:cubicBezTo>
                  <a:cubicBezTo>
                    <a:pt x="1125" y="1209"/>
                    <a:pt x="1125" y="1208"/>
                    <a:pt x="1123" y="1208"/>
                  </a:cubicBezTo>
                  <a:cubicBezTo>
                    <a:pt x="1111" y="1211"/>
                    <a:pt x="1097" y="1213"/>
                    <a:pt x="1084" y="1215"/>
                  </a:cubicBezTo>
                  <a:close/>
                  <a:moveTo>
                    <a:pt x="982" y="1214"/>
                  </a:moveTo>
                  <a:cubicBezTo>
                    <a:pt x="980" y="1218"/>
                    <a:pt x="977" y="1222"/>
                    <a:pt x="975" y="1226"/>
                  </a:cubicBezTo>
                  <a:cubicBezTo>
                    <a:pt x="988" y="1225"/>
                    <a:pt x="1003" y="1224"/>
                    <a:pt x="1015" y="1222"/>
                  </a:cubicBezTo>
                  <a:cubicBezTo>
                    <a:pt x="1005" y="1219"/>
                    <a:pt x="994" y="1216"/>
                    <a:pt x="982" y="1214"/>
                  </a:cubicBezTo>
                  <a:close/>
                  <a:moveTo>
                    <a:pt x="1031" y="1223"/>
                  </a:moveTo>
                  <a:cubicBezTo>
                    <a:pt x="1044" y="1226"/>
                    <a:pt x="1054" y="1231"/>
                    <a:pt x="1066" y="1234"/>
                  </a:cubicBezTo>
                  <a:cubicBezTo>
                    <a:pt x="1070" y="1229"/>
                    <a:pt x="1080" y="1220"/>
                    <a:pt x="1078" y="1216"/>
                  </a:cubicBezTo>
                  <a:cubicBezTo>
                    <a:pt x="1063" y="1219"/>
                    <a:pt x="1045" y="1220"/>
                    <a:pt x="1031" y="1223"/>
                  </a:cubicBezTo>
                  <a:close/>
                  <a:moveTo>
                    <a:pt x="509" y="1223"/>
                  </a:moveTo>
                  <a:cubicBezTo>
                    <a:pt x="515" y="1222"/>
                    <a:pt x="518" y="1224"/>
                    <a:pt x="524" y="1223"/>
                  </a:cubicBezTo>
                  <a:cubicBezTo>
                    <a:pt x="523" y="1222"/>
                    <a:pt x="524" y="1217"/>
                    <a:pt x="521" y="1218"/>
                  </a:cubicBezTo>
                  <a:cubicBezTo>
                    <a:pt x="518" y="1220"/>
                    <a:pt x="511" y="1219"/>
                    <a:pt x="509" y="1223"/>
                  </a:cubicBezTo>
                  <a:close/>
                  <a:moveTo>
                    <a:pt x="482" y="1225"/>
                  </a:moveTo>
                  <a:cubicBezTo>
                    <a:pt x="487" y="1226"/>
                    <a:pt x="490" y="1224"/>
                    <a:pt x="493" y="1223"/>
                  </a:cubicBezTo>
                  <a:cubicBezTo>
                    <a:pt x="488" y="1223"/>
                    <a:pt x="483" y="1220"/>
                    <a:pt x="480" y="1223"/>
                  </a:cubicBezTo>
                  <a:cubicBezTo>
                    <a:pt x="481" y="1223"/>
                    <a:pt x="482" y="1224"/>
                    <a:pt x="482" y="1225"/>
                  </a:cubicBezTo>
                  <a:close/>
                  <a:moveTo>
                    <a:pt x="535" y="1295"/>
                  </a:moveTo>
                  <a:cubicBezTo>
                    <a:pt x="536" y="1296"/>
                    <a:pt x="537" y="1294"/>
                    <a:pt x="535" y="1295"/>
                  </a:cubicBezTo>
                  <a:moveTo>
                    <a:pt x="535" y="1295"/>
                  </a:moveTo>
                  <a:cubicBezTo>
                    <a:pt x="532" y="1272"/>
                    <a:pt x="527" y="1251"/>
                    <a:pt x="525" y="1227"/>
                  </a:cubicBezTo>
                  <a:cubicBezTo>
                    <a:pt x="512" y="1224"/>
                    <a:pt x="497" y="1223"/>
                    <a:pt x="486" y="1227"/>
                  </a:cubicBezTo>
                  <a:cubicBezTo>
                    <a:pt x="498" y="1250"/>
                    <a:pt x="518" y="1273"/>
                    <a:pt x="535" y="1295"/>
                  </a:cubicBezTo>
                  <a:moveTo>
                    <a:pt x="1022" y="1223"/>
                  </a:moveTo>
                  <a:cubicBezTo>
                    <a:pt x="1007" y="1223"/>
                    <a:pt x="991" y="1230"/>
                    <a:pt x="973" y="1229"/>
                  </a:cubicBezTo>
                  <a:cubicBezTo>
                    <a:pt x="960" y="1255"/>
                    <a:pt x="945" y="1280"/>
                    <a:pt x="928" y="1303"/>
                  </a:cubicBezTo>
                  <a:cubicBezTo>
                    <a:pt x="927" y="1316"/>
                    <a:pt x="925" y="1329"/>
                    <a:pt x="922" y="1342"/>
                  </a:cubicBezTo>
                  <a:cubicBezTo>
                    <a:pt x="920" y="1353"/>
                    <a:pt x="915" y="1367"/>
                    <a:pt x="917" y="1376"/>
                  </a:cubicBezTo>
                  <a:cubicBezTo>
                    <a:pt x="925" y="1381"/>
                    <a:pt x="933" y="1372"/>
                    <a:pt x="939" y="1367"/>
                  </a:cubicBezTo>
                  <a:cubicBezTo>
                    <a:pt x="986" y="1330"/>
                    <a:pt x="1029" y="1283"/>
                    <a:pt x="1064" y="1236"/>
                  </a:cubicBezTo>
                  <a:cubicBezTo>
                    <a:pt x="1050" y="1234"/>
                    <a:pt x="1038" y="1224"/>
                    <a:pt x="1022" y="1223"/>
                  </a:cubicBezTo>
                  <a:close/>
                  <a:moveTo>
                    <a:pt x="539" y="1299"/>
                  </a:moveTo>
                  <a:cubicBezTo>
                    <a:pt x="563" y="1325"/>
                    <a:pt x="587" y="1352"/>
                    <a:pt x="615" y="1374"/>
                  </a:cubicBezTo>
                  <a:cubicBezTo>
                    <a:pt x="628" y="1368"/>
                    <a:pt x="645" y="1367"/>
                    <a:pt x="658" y="1362"/>
                  </a:cubicBezTo>
                  <a:cubicBezTo>
                    <a:pt x="630" y="1322"/>
                    <a:pt x="605" y="1279"/>
                    <a:pt x="583" y="1232"/>
                  </a:cubicBezTo>
                  <a:cubicBezTo>
                    <a:pt x="564" y="1230"/>
                    <a:pt x="545" y="1229"/>
                    <a:pt x="527" y="1226"/>
                  </a:cubicBezTo>
                  <a:cubicBezTo>
                    <a:pt x="530" y="1251"/>
                    <a:pt x="535" y="1275"/>
                    <a:pt x="539" y="1299"/>
                  </a:cubicBezTo>
                  <a:close/>
                  <a:moveTo>
                    <a:pt x="537" y="1300"/>
                  </a:moveTo>
                  <a:cubicBezTo>
                    <a:pt x="517" y="1278"/>
                    <a:pt x="500" y="1252"/>
                    <a:pt x="481" y="1229"/>
                  </a:cubicBezTo>
                  <a:cubicBezTo>
                    <a:pt x="456" y="1237"/>
                    <a:pt x="433" y="1246"/>
                    <a:pt x="412" y="1256"/>
                  </a:cubicBezTo>
                  <a:cubicBezTo>
                    <a:pt x="452" y="1302"/>
                    <a:pt x="504" y="1344"/>
                    <a:pt x="558" y="1379"/>
                  </a:cubicBezTo>
                  <a:cubicBezTo>
                    <a:pt x="550" y="1354"/>
                    <a:pt x="543" y="1328"/>
                    <a:pt x="537" y="1300"/>
                  </a:cubicBezTo>
                  <a:close/>
                  <a:moveTo>
                    <a:pt x="938" y="1232"/>
                  </a:moveTo>
                  <a:cubicBezTo>
                    <a:pt x="936" y="1253"/>
                    <a:pt x="931" y="1276"/>
                    <a:pt x="931" y="1295"/>
                  </a:cubicBezTo>
                  <a:cubicBezTo>
                    <a:pt x="945" y="1275"/>
                    <a:pt x="957" y="1253"/>
                    <a:pt x="970" y="1231"/>
                  </a:cubicBezTo>
                  <a:cubicBezTo>
                    <a:pt x="970" y="1230"/>
                    <a:pt x="970" y="1229"/>
                    <a:pt x="968" y="1229"/>
                  </a:cubicBezTo>
                  <a:cubicBezTo>
                    <a:pt x="959" y="1231"/>
                    <a:pt x="948" y="1232"/>
                    <a:pt x="938" y="1232"/>
                  </a:cubicBezTo>
                  <a:close/>
                  <a:moveTo>
                    <a:pt x="663" y="1362"/>
                  </a:moveTo>
                  <a:cubicBezTo>
                    <a:pt x="679" y="1359"/>
                    <a:pt x="696" y="1357"/>
                    <a:pt x="712" y="1355"/>
                  </a:cubicBezTo>
                  <a:cubicBezTo>
                    <a:pt x="700" y="1317"/>
                    <a:pt x="690" y="1278"/>
                    <a:pt x="680" y="1238"/>
                  </a:cubicBezTo>
                  <a:cubicBezTo>
                    <a:pt x="649" y="1236"/>
                    <a:pt x="616" y="1235"/>
                    <a:pt x="586" y="1232"/>
                  </a:cubicBezTo>
                  <a:cubicBezTo>
                    <a:pt x="608" y="1279"/>
                    <a:pt x="632" y="1324"/>
                    <a:pt x="663" y="1362"/>
                  </a:cubicBezTo>
                  <a:close/>
                  <a:moveTo>
                    <a:pt x="872" y="1237"/>
                  </a:moveTo>
                  <a:cubicBezTo>
                    <a:pt x="861" y="1280"/>
                    <a:pt x="845" y="1318"/>
                    <a:pt x="829" y="1357"/>
                  </a:cubicBezTo>
                  <a:cubicBezTo>
                    <a:pt x="845" y="1360"/>
                    <a:pt x="862" y="1361"/>
                    <a:pt x="876" y="1366"/>
                  </a:cubicBezTo>
                  <a:cubicBezTo>
                    <a:pt x="895" y="1349"/>
                    <a:pt x="908" y="1326"/>
                    <a:pt x="924" y="1306"/>
                  </a:cubicBezTo>
                  <a:cubicBezTo>
                    <a:pt x="927" y="1282"/>
                    <a:pt x="932" y="1259"/>
                    <a:pt x="933" y="1233"/>
                  </a:cubicBezTo>
                  <a:cubicBezTo>
                    <a:pt x="912" y="1234"/>
                    <a:pt x="892" y="1235"/>
                    <a:pt x="872" y="1237"/>
                  </a:cubicBezTo>
                  <a:close/>
                  <a:moveTo>
                    <a:pt x="1182" y="1304"/>
                  </a:moveTo>
                  <a:cubicBezTo>
                    <a:pt x="1190" y="1314"/>
                    <a:pt x="1196" y="1326"/>
                    <a:pt x="1200" y="1341"/>
                  </a:cubicBezTo>
                  <a:cubicBezTo>
                    <a:pt x="1222" y="1309"/>
                    <a:pt x="1244" y="1273"/>
                    <a:pt x="1257" y="1235"/>
                  </a:cubicBezTo>
                  <a:cubicBezTo>
                    <a:pt x="1234" y="1260"/>
                    <a:pt x="1208" y="1282"/>
                    <a:pt x="1182" y="1304"/>
                  </a:cubicBezTo>
                  <a:close/>
                  <a:moveTo>
                    <a:pt x="778" y="1239"/>
                  </a:moveTo>
                  <a:cubicBezTo>
                    <a:pt x="776" y="1277"/>
                    <a:pt x="774" y="1315"/>
                    <a:pt x="773" y="1353"/>
                  </a:cubicBezTo>
                  <a:cubicBezTo>
                    <a:pt x="791" y="1354"/>
                    <a:pt x="810" y="1355"/>
                    <a:pt x="826" y="1357"/>
                  </a:cubicBezTo>
                  <a:cubicBezTo>
                    <a:pt x="843" y="1319"/>
                    <a:pt x="857" y="1279"/>
                    <a:pt x="870" y="1237"/>
                  </a:cubicBezTo>
                  <a:cubicBezTo>
                    <a:pt x="840" y="1238"/>
                    <a:pt x="810" y="1239"/>
                    <a:pt x="778" y="1239"/>
                  </a:cubicBezTo>
                  <a:close/>
                  <a:moveTo>
                    <a:pt x="170" y="1239"/>
                  </a:moveTo>
                  <a:cubicBezTo>
                    <a:pt x="177" y="1254"/>
                    <a:pt x="187" y="1266"/>
                    <a:pt x="198" y="1276"/>
                  </a:cubicBezTo>
                  <a:moveTo>
                    <a:pt x="198" y="1276"/>
                  </a:moveTo>
                  <a:cubicBezTo>
                    <a:pt x="199" y="1278"/>
                    <a:pt x="200" y="1276"/>
                    <a:pt x="198" y="1276"/>
                  </a:cubicBezTo>
                  <a:moveTo>
                    <a:pt x="198" y="1276"/>
                  </a:moveTo>
                  <a:cubicBezTo>
                    <a:pt x="189" y="1264"/>
                    <a:pt x="180" y="1250"/>
                    <a:pt x="170" y="1239"/>
                  </a:cubicBezTo>
                  <a:moveTo>
                    <a:pt x="170" y="1239"/>
                  </a:moveTo>
                  <a:cubicBezTo>
                    <a:pt x="169" y="1237"/>
                    <a:pt x="169" y="1239"/>
                    <a:pt x="170" y="1239"/>
                  </a:cubicBezTo>
                  <a:moveTo>
                    <a:pt x="716" y="1355"/>
                  </a:moveTo>
                  <a:cubicBezTo>
                    <a:pt x="722" y="1356"/>
                    <a:pt x="725" y="1353"/>
                    <a:pt x="731" y="1354"/>
                  </a:cubicBezTo>
                  <a:cubicBezTo>
                    <a:pt x="729" y="1317"/>
                    <a:pt x="729" y="1277"/>
                    <a:pt x="727" y="1239"/>
                  </a:cubicBezTo>
                  <a:cubicBezTo>
                    <a:pt x="713" y="1240"/>
                    <a:pt x="696" y="1237"/>
                    <a:pt x="684" y="1239"/>
                  </a:cubicBezTo>
                  <a:cubicBezTo>
                    <a:pt x="694" y="1278"/>
                    <a:pt x="704" y="1318"/>
                    <a:pt x="716" y="1355"/>
                  </a:cubicBezTo>
                  <a:close/>
                  <a:moveTo>
                    <a:pt x="1067" y="1238"/>
                  </a:moveTo>
                  <a:cubicBezTo>
                    <a:pt x="1026" y="1291"/>
                    <a:pt x="978" y="1338"/>
                    <a:pt x="927" y="1381"/>
                  </a:cubicBezTo>
                  <a:cubicBezTo>
                    <a:pt x="939" y="1385"/>
                    <a:pt x="948" y="1391"/>
                    <a:pt x="959" y="1396"/>
                  </a:cubicBezTo>
                  <a:cubicBezTo>
                    <a:pt x="1011" y="1367"/>
                    <a:pt x="1058" y="1334"/>
                    <a:pt x="1101" y="1296"/>
                  </a:cubicBezTo>
                  <a:cubicBezTo>
                    <a:pt x="1104" y="1282"/>
                    <a:pt x="1110" y="1271"/>
                    <a:pt x="1112" y="1256"/>
                  </a:cubicBezTo>
                  <a:cubicBezTo>
                    <a:pt x="1098" y="1249"/>
                    <a:pt x="1084" y="1242"/>
                    <a:pt x="1067" y="1238"/>
                  </a:cubicBezTo>
                  <a:close/>
                  <a:moveTo>
                    <a:pt x="731" y="1239"/>
                  </a:moveTo>
                  <a:cubicBezTo>
                    <a:pt x="730" y="1276"/>
                    <a:pt x="733" y="1316"/>
                    <a:pt x="733" y="1354"/>
                  </a:cubicBezTo>
                  <a:cubicBezTo>
                    <a:pt x="745" y="1354"/>
                    <a:pt x="757" y="1353"/>
                    <a:pt x="770" y="1353"/>
                  </a:cubicBezTo>
                  <a:cubicBezTo>
                    <a:pt x="772" y="1316"/>
                    <a:pt x="774" y="1278"/>
                    <a:pt x="775" y="1240"/>
                  </a:cubicBezTo>
                  <a:cubicBezTo>
                    <a:pt x="761" y="1239"/>
                    <a:pt x="747" y="1238"/>
                    <a:pt x="731" y="1239"/>
                  </a:cubicBezTo>
                  <a:close/>
                  <a:moveTo>
                    <a:pt x="559" y="1383"/>
                  </a:moveTo>
                  <a:cubicBezTo>
                    <a:pt x="502" y="1348"/>
                    <a:pt x="454" y="1304"/>
                    <a:pt x="408" y="1258"/>
                  </a:cubicBezTo>
                  <a:cubicBezTo>
                    <a:pt x="395" y="1265"/>
                    <a:pt x="383" y="1272"/>
                    <a:pt x="371" y="1280"/>
                  </a:cubicBezTo>
                  <a:cubicBezTo>
                    <a:pt x="377" y="1308"/>
                    <a:pt x="393" y="1320"/>
                    <a:pt x="414" y="1334"/>
                  </a:cubicBezTo>
                  <a:cubicBezTo>
                    <a:pt x="445" y="1356"/>
                    <a:pt x="480" y="1376"/>
                    <a:pt x="511" y="1392"/>
                  </a:cubicBezTo>
                  <a:cubicBezTo>
                    <a:pt x="529" y="1393"/>
                    <a:pt x="548" y="1399"/>
                    <a:pt x="564" y="1398"/>
                  </a:cubicBezTo>
                  <a:cubicBezTo>
                    <a:pt x="563" y="1393"/>
                    <a:pt x="560" y="1389"/>
                    <a:pt x="559" y="1383"/>
                  </a:cubicBezTo>
                  <a:close/>
                  <a:moveTo>
                    <a:pt x="1106" y="1293"/>
                  </a:moveTo>
                  <a:cubicBezTo>
                    <a:pt x="1114" y="1284"/>
                    <a:pt x="1124" y="1276"/>
                    <a:pt x="1133" y="1267"/>
                  </a:cubicBezTo>
                  <a:cubicBezTo>
                    <a:pt x="1126" y="1264"/>
                    <a:pt x="1122" y="1260"/>
                    <a:pt x="1115" y="1258"/>
                  </a:cubicBezTo>
                  <a:cubicBezTo>
                    <a:pt x="1112" y="1269"/>
                    <a:pt x="1106" y="1282"/>
                    <a:pt x="1106" y="1293"/>
                  </a:cubicBezTo>
                  <a:close/>
                  <a:moveTo>
                    <a:pt x="193" y="1264"/>
                  </a:moveTo>
                  <a:cubicBezTo>
                    <a:pt x="193" y="1265"/>
                    <a:pt x="193" y="1265"/>
                    <a:pt x="194" y="1265"/>
                  </a:cubicBezTo>
                  <a:moveTo>
                    <a:pt x="194" y="1265"/>
                  </a:moveTo>
                  <a:cubicBezTo>
                    <a:pt x="194" y="1266"/>
                    <a:pt x="194" y="1266"/>
                    <a:pt x="195" y="1266"/>
                  </a:cubicBezTo>
                  <a:moveTo>
                    <a:pt x="195" y="1266"/>
                  </a:moveTo>
                  <a:cubicBezTo>
                    <a:pt x="205" y="1280"/>
                    <a:pt x="216" y="1293"/>
                    <a:pt x="232" y="1301"/>
                  </a:cubicBezTo>
                  <a:moveTo>
                    <a:pt x="232" y="1301"/>
                  </a:moveTo>
                  <a:cubicBezTo>
                    <a:pt x="232" y="1302"/>
                    <a:pt x="232" y="1302"/>
                    <a:pt x="233" y="1302"/>
                  </a:cubicBezTo>
                  <a:moveTo>
                    <a:pt x="233" y="1302"/>
                  </a:moveTo>
                  <a:cubicBezTo>
                    <a:pt x="234" y="1304"/>
                    <a:pt x="234" y="1302"/>
                    <a:pt x="233" y="1302"/>
                  </a:cubicBezTo>
                  <a:moveTo>
                    <a:pt x="233" y="1302"/>
                  </a:moveTo>
                  <a:cubicBezTo>
                    <a:pt x="233" y="1301"/>
                    <a:pt x="233" y="1301"/>
                    <a:pt x="232" y="1301"/>
                  </a:cubicBezTo>
                  <a:moveTo>
                    <a:pt x="195" y="1266"/>
                  </a:moveTo>
                  <a:cubicBezTo>
                    <a:pt x="207" y="1278"/>
                    <a:pt x="219" y="1290"/>
                    <a:pt x="232" y="1301"/>
                  </a:cubicBezTo>
                  <a:moveTo>
                    <a:pt x="195" y="1266"/>
                  </a:moveTo>
                  <a:cubicBezTo>
                    <a:pt x="195" y="1265"/>
                    <a:pt x="194" y="1265"/>
                    <a:pt x="194" y="1265"/>
                  </a:cubicBezTo>
                  <a:moveTo>
                    <a:pt x="194" y="1265"/>
                  </a:moveTo>
                  <a:cubicBezTo>
                    <a:pt x="194" y="1264"/>
                    <a:pt x="193" y="1264"/>
                    <a:pt x="193" y="1264"/>
                  </a:cubicBezTo>
                  <a:moveTo>
                    <a:pt x="193" y="1264"/>
                  </a:moveTo>
                  <a:cubicBezTo>
                    <a:pt x="192" y="1262"/>
                    <a:pt x="192" y="1264"/>
                    <a:pt x="193" y="1264"/>
                  </a:cubicBezTo>
                  <a:moveTo>
                    <a:pt x="1071" y="1373"/>
                  </a:moveTo>
                  <a:cubicBezTo>
                    <a:pt x="1070" y="1374"/>
                    <a:pt x="1071" y="1374"/>
                    <a:pt x="1071" y="1373"/>
                  </a:cubicBezTo>
                  <a:moveTo>
                    <a:pt x="1071" y="1373"/>
                  </a:moveTo>
                  <a:cubicBezTo>
                    <a:pt x="1096" y="1361"/>
                    <a:pt x="1127" y="1341"/>
                    <a:pt x="1154" y="1321"/>
                  </a:cubicBezTo>
                  <a:cubicBezTo>
                    <a:pt x="1159" y="1318"/>
                    <a:pt x="1178" y="1306"/>
                    <a:pt x="1178" y="1302"/>
                  </a:cubicBezTo>
                  <a:cubicBezTo>
                    <a:pt x="1178" y="1299"/>
                    <a:pt x="1160" y="1286"/>
                    <a:pt x="1158" y="1284"/>
                  </a:cubicBezTo>
                  <a:cubicBezTo>
                    <a:pt x="1149" y="1277"/>
                    <a:pt x="1143" y="1273"/>
                    <a:pt x="1134" y="1269"/>
                  </a:cubicBezTo>
                  <a:cubicBezTo>
                    <a:pt x="1124" y="1279"/>
                    <a:pt x="1114" y="1289"/>
                    <a:pt x="1102" y="1298"/>
                  </a:cubicBezTo>
                  <a:cubicBezTo>
                    <a:pt x="1094" y="1326"/>
                    <a:pt x="1082" y="1349"/>
                    <a:pt x="1071" y="1373"/>
                  </a:cubicBezTo>
                  <a:moveTo>
                    <a:pt x="253" y="1272"/>
                  </a:moveTo>
                  <a:cubicBezTo>
                    <a:pt x="253" y="1273"/>
                    <a:pt x="254" y="1273"/>
                    <a:pt x="254" y="1273"/>
                  </a:cubicBezTo>
                  <a:moveTo>
                    <a:pt x="254" y="1273"/>
                  </a:moveTo>
                  <a:cubicBezTo>
                    <a:pt x="266" y="1296"/>
                    <a:pt x="280" y="1316"/>
                    <a:pt x="295" y="1335"/>
                  </a:cubicBezTo>
                  <a:cubicBezTo>
                    <a:pt x="305" y="1338"/>
                    <a:pt x="314" y="1343"/>
                    <a:pt x="324" y="1345"/>
                  </a:cubicBezTo>
                  <a:cubicBezTo>
                    <a:pt x="324" y="1340"/>
                    <a:pt x="326" y="1335"/>
                    <a:pt x="327" y="1331"/>
                  </a:cubicBezTo>
                  <a:cubicBezTo>
                    <a:pt x="302" y="1313"/>
                    <a:pt x="277" y="1294"/>
                    <a:pt x="254" y="1273"/>
                  </a:cubicBezTo>
                  <a:moveTo>
                    <a:pt x="254" y="1273"/>
                  </a:moveTo>
                  <a:cubicBezTo>
                    <a:pt x="254" y="1273"/>
                    <a:pt x="254" y="1272"/>
                    <a:pt x="253" y="1272"/>
                  </a:cubicBezTo>
                  <a:moveTo>
                    <a:pt x="253" y="1272"/>
                  </a:moveTo>
                  <a:cubicBezTo>
                    <a:pt x="253" y="1271"/>
                    <a:pt x="252" y="1273"/>
                    <a:pt x="253" y="1272"/>
                  </a:cubicBezTo>
                  <a:moveTo>
                    <a:pt x="379" y="1308"/>
                  </a:moveTo>
                  <a:cubicBezTo>
                    <a:pt x="380" y="1309"/>
                    <a:pt x="380" y="1308"/>
                    <a:pt x="379" y="1308"/>
                  </a:cubicBezTo>
                  <a:moveTo>
                    <a:pt x="379" y="1308"/>
                  </a:moveTo>
                  <a:cubicBezTo>
                    <a:pt x="376" y="1299"/>
                    <a:pt x="372" y="1290"/>
                    <a:pt x="368" y="1282"/>
                  </a:cubicBezTo>
                  <a:cubicBezTo>
                    <a:pt x="365" y="1285"/>
                    <a:pt x="361" y="1288"/>
                    <a:pt x="358" y="1292"/>
                  </a:cubicBezTo>
                  <a:cubicBezTo>
                    <a:pt x="365" y="1297"/>
                    <a:pt x="371" y="1303"/>
                    <a:pt x="379" y="1308"/>
                  </a:cubicBezTo>
                  <a:moveTo>
                    <a:pt x="383" y="1315"/>
                  </a:moveTo>
                  <a:cubicBezTo>
                    <a:pt x="373" y="1308"/>
                    <a:pt x="366" y="1299"/>
                    <a:pt x="355" y="1294"/>
                  </a:cubicBezTo>
                  <a:cubicBezTo>
                    <a:pt x="345" y="1304"/>
                    <a:pt x="335" y="1315"/>
                    <a:pt x="330" y="1330"/>
                  </a:cubicBezTo>
                  <a:cubicBezTo>
                    <a:pt x="356" y="1345"/>
                    <a:pt x="378" y="1368"/>
                    <a:pt x="413" y="1371"/>
                  </a:cubicBezTo>
                  <a:cubicBezTo>
                    <a:pt x="401" y="1354"/>
                    <a:pt x="391" y="1335"/>
                    <a:pt x="383" y="1315"/>
                  </a:cubicBezTo>
                  <a:close/>
                  <a:moveTo>
                    <a:pt x="929" y="1297"/>
                  </a:moveTo>
                  <a:cubicBezTo>
                    <a:pt x="929" y="1297"/>
                    <a:pt x="930" y="1298"/>
                    <a:pt x="929" y="1297"/>
                  </a:cubicBezTo>
                  <a:close/>
                  <a:moveTo>
                    <a:pt x="224" y="1300"/>
                  </a:moveTo>
                  <a:cubicBezTo>
                    <a:pt x="224" y="1301"/>
                    <a:pt x="225" y="1301"/>
                    <a:pt x="225" y="1301"/>
                  </a:cubicBezTo>
                  <a:moveTo>
                    <a:pt x="225" y="1301"/>
                  </a:moveTo>
                  <a:cubicBezTo>
                    <a:pt x="259" y="1340"/>
                    <a:pt x="299" y="1371"/>
                    <a:pt x="343" y="1399"/>
                  </a:cubicBezTo>
                  <a:cubicBezTo>
                    <a:pt x="340" y="1392"/>
                    <a:pt x="333" y="1387"/>
                    <a:pt x="331" y="1378"/>
                  </a:cubicBezTo>
                  <a:cubicBezTo>
                    <a:pt x="326" y="1374"/>
                    <a:pt x="321" y="1369"/>
                    <a:pt x="317" y="1364"/>
                  </a:cubicBezTo>
                  <a:cubicBezTo>
                    <a:pt x="283" y="1346"/>
                    <a:pt x="259" y="1319"/>
                    <a:pt x="225" y="1301"/>
                  </a:cubicBezTo>
                  <a:moveTo>
                    <a:pt x="225" y="1301"/>
                  </a:moveTo>
                  <a:cubicBezTo>
                    <a:pt x="226" y="1300"/>
                    <a:pt x="225" y="1300"/>
                    <a:pt x="224" y="1300"/>
                  </a:cubicBezTo>
                  <a:moveTo>
                    <a:pt x="224" y="1300"/>
                  </a:moveTo>
                  <a:cubicBezTo>
                    <a:pt x="224" y="1299"/>
                    <a:pt x="223" y="1300"/>
                    <a:pt x="224" y="1300"/>
                  </a:cubicBezTo>
                  <a:moveTo>
                    <a:pt x="961" y="1398"/>
                  </a:moveTo>
                  <a:cubicBezTo>
                    <a:pt x="996" y="1395"/>
                    <a:pt x="1039" y="1392"/>
                    <a:pt x="1066" y="1377"/>
                  </a:cubicBezTo>
                  <a:cubicBezTo>
                    <a:pt x="1077" y="1353"/>
                    <a:pt x="1091" y="1328"/>
                    <a:pt x="1097" y="1302"/>
                  </a:cubicBezTo>
                  <a:cubicBezTo>
                    <a:pt x="1057" y="1339"/>
                    <a:pt x="1010" y="1370"/>
                    <a:pt x="961" y="1398"/>
                  </a:cubicBezTo>
                  <a:close/>
                  <a:moveTo>
                    <a:pt x="1294" y="1304"/>
                  </a:moveTo>
                  <a:cubicBezTo>
                    <a:pt x="1293" y="1304"/>
                    <a:pt x="1294" y="1305"/>
                    <a:pt x="1294" y="1304"/>
                  </a:cubicBezTo>
                  <a:close/>
                  <a:moveTo>
                    <a:pt x="1292" y="1305"/>
                  </a:moveTo>
                  <a:cubicBezTo>
                    <a:pt x="1292" y="1305"/>
                    <a:pt x="1293" y="1306"/>
                    <a:pt x="1292" y="1305"/>
                  </a:cubicBezTo>
                  <a:close/>
                  <a:moveTo>
                    <a:pt x="561" y="1382"/>
                  </a:moveTo>
                  <a:cubicBezTo>
                    <a:pt x="567" y="1384"/>
                    <a:pt x="571" y="1388"/>
                    <a:pt x="577" y="1391"/>
                  </a:cubicBezTo>
                  <a:cubicBezTo>
                    <a:pt x="587" y="1385"/>
                    <a:pt x="597" y="1379"/>
                    <a:pt x="610" y="1376"/>
                  </a:cubicBezTo>
                  <a:cubicBezTo>
                    <a:pt x="587" y="1352"/>
                    <a:pt x="562" y="1331"/>
                    <a:pt x="541" y="1305"/>
                  </a:cubicBezTo>
                  <a:cubicBezTo>
                    <a:pt x="546" y="1332"/>
                    <a:pt x="554" y="1357"/>
                    <a:pt x="561" y="1382"/>
                  </a:cubicBezTo>
                  <a:close/>
                  <a:moveTo>
                    <a:pt x="1179" y="1305"/>
                  </a:moveTo>
                  <a:cubicBezTo>
                    <a:pt x="1162" y="1320"/>
                    <a:pt x="1142" y="1333"/>
                    <a:pt x="1122" y="1345"/>
                  </a:cubicBezTo>
                  <a:cubicBezTo>
                    <a:pt x="1103" y="1357"/>
                    <a:pt x="1083" y="1369"/>
                    <a:pt x="1066" y="1382"/>
                  </a:cubicBezTo>
                  <a:cubicBezTo>
                    <a:pt x="1112" y="1371"/>
                    <a:pt x="1168" y="1364"/>
                    <a:pt x="1197" y="1341"/>
                  </a:cubicBezTo>
                  <a:cubicBezTo>
                    <a:pt x="1194" y="1326"/>
                    <a:pt x="1188" y="1314"/>
                    <a:pt x="1179" y="1305"/>
                  </a:cubicBezTo>
                  <a:close/>
                  <a:moveTo>
                    <a:pt x="1283" y="1311"/>
                  </a:moveTo>
                  <a:cubicBezTo>
                    <a:pt x="1257" y="1325"/>
                    <a:pt x="1230" y="1338"/>
                    <a:pt x="1200" y="1348"/>
                  </a:cubicBezTo>
                  <a:cubicBezTo>
                    <a:pt x="1201" y="1361"/>
                    <a:pt x="1197" y="1369"/>
                    <a:pt x="1194" y="1378"/>
                  </a:cubicBezTo>
                  <a:moveTo>
                    <a:pt x="1194" y="1378"/>
                  </a:moveTo>
                  <a:cubicBezTo>
                    <a:pt x="1193" y="1379"/>
                    <a:pt x="1194" y="1379"/>
                    <a:pt x="1194" y="1378"/>
                  </a:cubicBezTo>
                  <a:moveTo>
                    <a:pt x="1194" y="1378"/>
                  </a:moveTo>
                  <a:cubicBezTo>
                    <a:pt x="1227" y="1358"/>
                    <a:pt x="1258" y="1338"/>
                    <a:pt x="1283" y="1311"/>
                  </a:cubicBezTo>
                  <a:moveTo>
                    <a:pt x="1283" y="1311"/>
                  </a:moveTo>
                  <a:cubicBezTo>
                    <a:pt x="1285" y="1310"/>
                    <a:pt x="1283" y="1310"/>
                    <a:pt x="1283" y="1311"/>
                  </a:cubicBezTo>
                  <a:moveTo>
                    <a:pt x="881" y="1367"/>
                  </a:moveTo>
                  <a:cubicBezTo>
                    <a:pt x="892" y="1368"/>
                    <a:pt x="901" y="1372"/>
                    <a:pt x="911" y="1374"/>
                  </a:cubicBezTo>
                  <a:cubicBezTo>
                    <a:pt x="916" y="1355"/>
                    <a:pt x="921" y="1331"/>
                    <a:pt x="922" y="1312"/>
                  </a:cubicBezTo>
                  <a:cubicBezTo>
                    <a:pt x="910" y="1331"/>
                    <a:pt x="895" y="1349"/>
                    <a:pt x="881" y="1367"/>
                  </a:cubicBezTo>
                  <a:close/>
                  <a:moveTo>
                    <a:pt x="388" y="1319"/>
                  </a:moveTo>
                  <a:cubicBezTo>
                    <a:pt x="395" y="1338"/>
                    <a:pt x="406" y="1356"/>
                    <a:pt x="416" y="1373"/>
                  </a:cubicBezTo>
                  <a:cubicBezTo>
                    <a:pt x="444" y="1379"/>
                    <a:pt x="470" y="1386"/>
                    <a:pt x="500" y="1390"/>
                  </a:cubicBezTo>
                  <a:moveTo>
                    <a:pt x="500" y="1390"/>
                  </a:moveTo>
                  <a:cubicBezTo>
                    <a:pt x="500" y="1392"/>
                    <a:pt x="504" y="1389"/>
                    <a:pt x="500" y="1390"/>
                  </a:cubicBezTo>
                  <a:moveTo>
                    <a:pt x="388" y="1319"/>
                  </a:moveTo>
                  <a:cubicBezTo>
                    <a:pt x="423" y="1344"/>
                    <a:pt x="460" y="1368"/>
                    <a:pt x="500" y="1390"/>
                  </a:cubicBezTo>
                  <a:moveTo>
                    <a:pt x="388" y="1319"/>
                  </a:moveTo>
                  <a:cubicBezTo>
                    <a:pt x="387" y="1317"/>
                    <a:pt x="386" y="1319"/>
                    <a:pt x="388" y="1319"/>
                  </a:cubicBezTo>
                  <a:moveTo>
                    <a:pt x="261" y="1322"/>
                  </a:moveTo>
                  <a:cubicBezTo>
                    <a:pt x="260" y="1322"/>
                    <a:pt x="262" y="1323"/>
                    <a:pt x="261" y="1322"/>
                  </a:cubicBezTo>
                  <a:close/>
                  <a:moveTo>
                    <a:pt x="264" y="1323"/>
                  </a:moveTo>
                  <a:cubicBezTo>
                    <a:pt x="264" y="1324"/>
                    <a:pt x="264" y="1324"/>
                    <a:pt x="264" y="1324"/>
                  </a:cubicBezTo>
                  <a:cubicBezTo>
                    <a:pt x="279" y="1334"/>
                    <a:pt x="292" y="1346"/>
                    <a:pt x="308" y="1355"/>
                  </a:cubicBezTo>
                  <a:moveTo>
                    <a:pt x="308" y="1355"/>
                  </a:moveTo>
                  <a:cubicBezTo>
                    <a:pt x="308" y="1356"/>
                    <a:pt x="308" y="1356"/>
                    <a:pt x="309" y="1356"/>
                  </a:cubicBezTo>
                  <a:moveTo>
                    <a:pt x="309" y="1356"/>
                  </a:moveTo>
                  <a:cubicBezTo>
                    <a:pt x="309" y="1357"/>
                    <a:pt x="310" y="1356"/>
                    <a:pt x="309" y="1356"/>
                  </a:cubicBezTo>
                  <a:moveTo>
                    <a:pt x="309" y="1356"/>
                  </a:moveTo>
                  <a:cubicBezTo>
                    <a:pt x="309" y="1355"/>
                    <a:pt x="309" y="1355"/>
                    <a:pt x="308" y="1355"/>
                  </a:cubicBezTo>
                  <a:moveTo>
                    <a:pt x="308" y="1355"/>
                  </a:moveTo>
                  <a:cubicBezTo>
                    <a:pt x="299" y="1338"/>
                    <a:pt x="282" y="1330"/>
                    <a:pt x="264" y="1323"/>
                  </a:cubicBezTo>
                  <a:moveTo>
                    <a:pt x="264" y="1323"/>
                  </a:moveTo>
                  <a:cubicBezTo>
                    <a:pt x="263" y="1322"/>
                    <a:pt x="263" y="1323"/>
                    <a:pt x="264" y="1323"/>
                  </a:cubicBezTo>
                  <a:moveTo>
                    <a:pt x="327" y="1347"/>
                  </a:moveTo>
                  <a:cubicBezTo>
                    <a:pt x="343" y="1351"/>
                    <a:pt x="359" y="1360"/>
                    <a:pt x="374" y="1361"/>
                  </a:cubicBezTo>
                  <a:cubicBezTo>
                    <a:pt x="358" y="1353"/>
                    <a:pt x="345" y="1342"/>
                    <a:pt x="329" y="1333"/>
                  </a:cubicBezTo>
                  <a:cubicBezTo>
                    <a:pt x="328" y="1337"/>
                    <a:pt x="327" y="1341"/>
                    <a:pt x="327" y="1347"/>
                  </a:cubicBezTo>
                  <a:close/>
                  <a:moveTo>
                    <a:pt x="299" y="1340"/>
                  </a:moveTo>
                  <a:cubicBezTo>
                    <a:pt x="308" y="1349"/>
                    <a:pt x="314" y="1361"/>
                    <a:pt x="326" y="1367"/>
                  </a:cubicBezTo>
                  <a:cubicBezTo>
                    <a:pt x="325" y="1362"/>
                    <a:pt x="324" y="1356"/>
                    <a:pt x="324" y="1348"/>
                  </a:cubicBezTo>
                  <a:cubicBezTo>
                    <a:pt x="315" y="1346"/>
                    <a:pt x="309" y="1342"/>
                    <a:pt x="299" y="1340"/>
                  </a:cubicBezTo>
                  <a:moveTo>
                    <a:pt x="299" y="1340"/>
                  </a:moveTo>
                  <a:cubicBezTo>
                    <a:pt x="299" y="1338"/>
                    <a:pt x="298" y="1340"/>
                    <a:pt x="299" y="1340"/>
                  </a:cubicBezTo>
                  <a:moveTo>
                    <a:pt x="1254" y="1341"/>
                  </a:moveTo>
                  <a:cubicBezTo>
                    <a:pt x="1254" y="1340"/>
                    <a:pt x="1254" y="1341"/>
                    <a:pt x="1254" y="1342"/>
                  </a:cubicBezTo>
                  <a:moveTo>
                    <a:pt x="1254" y="1342"/>
                  </a:moveTo>
                  <a:cubicBezTo>
                    <a:pt x="1253" y="1341"/>
                    <a:pt x="1253" y="1342"/>
                    <a:pt x="1253" y="1343"/>
                  </a:cubicBezTo>
                  <a:moveTo>
                    <a:pt x="1253" y="1343"/>
                  </a:moveTo>
                  <a:cubicBezTo>
                    <a:pt x="1252" y="1342"/>
                    <a:pt x="1252" y="1343"/>
                    <a:pt x="1252" y="1343"/>
                  </a:cubicBezTo>
                  <a:moveTo>
                    <a:pt x="1252" y="1343"/>
                  </a:moveTo>
                  <a:cubicBezTo>
                    <a:pt x="1231" y="1356"/>
                    <a:pt x="1213" y="1372"/>
                    <a:pt x="1191" y="1383"/>
                  </a:cubicBezTo>
                  <a:cubicBezTo>
                    <a:pt x="1188" y="1390"/>
                    <a:pt x="1182" y="1395"/>
                    <a:pt x="1178" y="1402"/>
                  </a:cubicBezTo>
                  <a:moveTo>
                    <a:pt x="1178" y="1402"/>
                  </a:moveTo>
                  <a:cubicBezTo>
                    <a:pt x="1177" y="1402"/>
                    <a:pt x="1177" y="1402"/>
                    <a:pt x="1177" y="1403"/>
                  </a:cubicBezTo>
                  <a:moveTo>
                    <a:pt x="1177" y="1403"/>
                  </a:moveTo>
                  <a:cubicBezTo>
                    <a:pt x="1175" y="1404"/>
                    <a:pt x="1177" y="1404"/>
                    <a:pt x="1177" y="1403"/>
                  </a:cubicBezTo>
                  <a:moveTo>
                    <a:pt x="1177" y="1403"/>
                  </a:moveTo>
                  <a:cubicBezTo>
                    <a:pt x="1178" y="1403"/>
                    <a:pt x="1178" y="1403"/>
                    <a:pt x="1178" y="1402"/>
                  </a:cubicBezTo>
                  <a:moveTo>
                    <a:pt x="1178" y="1402"/>
                  </a:moveTo>
                  <a:cubicBezTo>
                    <a:pt x="1205" y="1385"/>
                    <a:pt x="1229" y="1365"/>
                    <a:pt x="1252" y="1343"/>
                  </a:cubicBezTo>
                  <a:moveTo>
                    <a:pt x="1252" y="1343"/>
                  </a:moveTo>
                  <a:cubicBezTo>
                    <a:pt x="1252" y="1344"/>
                    <a:pt x="1253" y="1343"/>
                    <a:pt x="1253" y="1343"/>
                  </a:cubicBezTo>
                  <a:moveTo>
                    <a:pt x="1253" y="1343"/>
                  </a:moveTo>
                  <a:cubicBezTo>
                    <a:pt x="1253" y="1343"/>
                    <a:pt x="1253" y="1342"/>
                    <a:pt x="1254" y="1342"/>
                  </a:cubicBezTo>
                  <a:moveTo>
                    <a:pt x="1254" y="1342"/>
                  </a:moveTo>
                  <a:cubicBezTo>
                    <a:pt x="1254" y="1342"/>
                    <a:pt x="1254" y="1341"/>
                    <a:pt x="1254" y="1341"/>
                  </a:cubicBezTo>
                  <a:moveTo>
                    <a:pt x="1254" y="1341"/>
                  </a:moveTo>
                  <a:cubicBezTo>
                    <a:pt x="1256" y="1340"/>
                    <a:pt x="1254" y="1339"/>
                    <a:pt x="1254" y="1341"/>
                  </a:cubicBezTo>
                  <a:moveTo>
                    <a:pt x="1193" y="1348"/>
                  </a:moveTo>
                  <a:cubicBezTo>
                    <a:pt x="1193" y="1348"/>
                    <a:pt x="1194" y="1349"/>
                    <a:pt x="1193" y="1348"/>
                  </a:cubicBezTo>
                  <a:close/>
                  <a:moveTo>
                    <a:pt x="330" y="1369"/>
                  </a:moveTo>
                  <a:cubicBezTo>
                    <a:pt x="368" y="1393"/>
                    <a:pt x="409" y="1413"/>
                    <a:pt x="454" y="1429"/>
                  </a:cubicBezTo>
                  <a:cubicBezTo>
                    <a:pt x="444" y="1415"/>
                    <a:pt x="432" y="1403"/>
                    <a:pt x="423" y="1388"/>
                  </a:cubicBezTo>
                  <a:cubicBezTo>
                    <a:pt x="395" y="1370"/>
                    <a:pt x="360" y="1360"/>
                    <a:pt x="326" y="1349"/>
                  </a:cubicBezTo>
                  <a:cubicBezTo>
                    <a:pt x="327" y="1357"/>
                    <a:pt x="327" y="1364"/>
                    <a:pt x="330" y="1369"/>
                  </a:cubicBezTo>
                  <a:close/>
                  <a:moveTo>
                    <a:pt x="1151" y="1402"/>
                  </a:moveTo>
                  <a:cubicBezTo>
                    <a:pt x="1149" y="1403"/>
                    <a:pt x="1151" y="1403"/>
                    <a:pt x="1151" y="1402"/>
                  </a:cubicBezTo>
                  <a:moveTo>
                    <a:pt x="1151" y="1402"/>
                  </a:moveTo>
                  <a:cubicBezTo>
                    <a:pt x="1165" y="1397"/>
                    <a:pt x="1176" y="1388"/>
                    <a:pt x="1189" y="1382"/>
                  </a:cubicBezTo>
                  <a:cubicBezTo>
                    <a:pt x="1193" y="1373"/>
                    <a:pt x="1197" y="1363"/>
                    <a:pt x="1198" y="1350"/>
                  </a:cubicBezTo>
                  <a:cubicBezTo>
                    <a:pt x="1183" y="1365"/>
                    <a:pt x="1168" y="1386"/>
                    <a:pt x="1151" y="1402"/>
                  </a:cubicBezTo>
                  <a:moveTo>
                    <a:pt x="1191" y="1352"/>
                  </a:moveTo>
                  <a:cubicBezTo>
                    <a:pt x="1142" y="1377"/>
                    <a:pt x="1096" y="1406"/>
                    <a:pt x="1039" y="1424"/>
                  </a:cubicBezTo>
                  <a:cubicBezTo>
                    <a:pt x="1033" y="1434"/>
                    <a:pt x="1025" y="1443"/>
                    <a:pt x="1017" y="1452"/>
                  </a:cubicBezTo>
                  <a:moveTo>
                    <a:pt x="1017" y="1452"/>
                  </a:moveTo>
                  <a:cubicBezTo>
                    <a:pt x="1016" y="1453"/>
                    <a:pt x="1017" y="1453"/>
                    <a:pt x="1017" y="1452"/>
                  </a:cubicBezTo>
                  <a:moveTo>
                    <a:pt x="1017" y="1452"/>
                  </a:moveTo>
                  <a:cubicBezTo>
                    <a:pt x="1063" y="1442"/>
                    <a:pt x="1102" y="1425"/>
                    <a:pt x="1141" y="1408"/>
                  </a:cubicBezTo>
                  <a:cubicBezTo>
                    <a:pt x="1159" y="1390"/>
                    <a:pt x="1176" y="1372"/>
                    <a:pt x="1191" y="1352"/>
                  </a:cubicBezTo>
                  <a:moveTo>
                    <a:pt x="1191" y="1352"/>
                  </a:moveTo>
                  <a:cubicBezTo>
                    <a:pt x="1193" y="1352"/>
                    <a:pt x="1191" y="1351"/>
                    <a:pt x="1191" y="1352"/>
                  </a:cubicBezTo>
                  <a:moveTo>
                    <a:pt x="735" y="1356"/>
                  </a:moveTo>
                  <a:cubicBezTo>
                    <a:pt x="733" y="1373"/>
                    <a:pt x="736" y="1393"/>
                    <a:pt x="736" y="1411"/>
                  </a:cubicBezTo>
                  <a:cubicBezTo>
                    <a:pt x="746" y="1411"/>
                    <a:pt x="756" y="1411"/>
                    <a:pt x="766" y="1411"/>
                  </a:cubicBezTo>
                  <a:cubicBezTo>
                    <a:pt x="768" y="1393"/>
                    <a:pt x="768" y="1374"/>
                    <a:pt x="770" y="1356"/>
                  </a:cubicBezTo>
                  <a:cubicBezTo>
                    <a:pt x="758" y="1356"/>
                    <a:pt x="747" y="1356"/>
                    <a:pt x="735" y="1356"/>
                  </a:cubicBezTo>
                  <a:close/>
                  <a:moveTo>
                    <a:pt x="773" y="1356"/>
                  </a:moveTo>
                  <a:cubicBezTo>
                    <a:pt x="771" y="1374"/>
                    <a:pt x="770" y="1392"/>
                    <a:pt x="769" y="1411"/>
                  </a:cubicBezTo>
                  <a:cubicBezTo>
                    <a:pt x="779" y="1411"/>
                    <a:pt x="789" y="1411"/>
                    <a:pt x="799" y="1411"/>
                  </a:cubicBezTo>
                  <a:cubicBezTo>
                    <a:pt x="809" y="1394"/>
                    <a:pt x="817" y="1376"/>
                    <a:pt x="825" y="1359"/>
                  </a:cubicBezTo>
                  <a:cubicBezTo>
                    <a:pt x="807" y="1358"/>
                    <a:pt x="791" y="1356"/>
                    <a:pt x="773" y="1356"/>
                  </a:cubicBezTo>
                  <a:close/>
                  <a:moveTo>
                    <a:pt x="718" y="1358"/>
                  </a:moveTo>
                  <a:cubicBezTo>
                    <a:pt x="721" y="1371"/>
                    <a:pt x="728" y="1389"/>
                    <a:pt x="733" y="1403"/>
                  </a:cubicBezTo>
                  <a:cubicBezTo>
                    <a:pt x="732" y="1388"/>
                    <a:pt x="731" y="1373"/>
                    <a:pt x="731" y="1357"/>
                  </a:cubicBezTo>
                  <a:cubicBezTo>
                    <a:pt x="727" y="1357"/>
                    <a:pt x="721" y="1356"/>
                    <a:pt x="718" y="1358"/>
                  </a:cubicBezTo>
                  <a:close/>
                  <a:moveTo>
                    <a:pt x="664" y="1365"/>
                  </a:moveTo>
                  <a:cubicBezTo>
                    <a:pt x="673" y="1379"/>
                    <a:pt x="687" y="1397"/>
                    <a:pt x="701" y="1410"/>
                  </a:cubicBezTo>
                  <a:cubicBezTo>
                    <a:pt x="712" y="1408"/>
                    <a:pt x="723" y="1413"/>
                    <a:pt x="732" y="1410"/>
                  </a:cubicBezTo>
                  <a:cubicBezTo>
                    <a:pt x="724" y="1394"/>
                    <a:pt x="719" y="1376"/>
                    <a:pt x="713" y="1358"/>
                  </a:cubicBezTo>
                  <a:cubicBezTo>
                    <a:pt x="696" y="1359"/>
                    <a:pt x="679" y="1361"/>
                    <a:pt x="664" y="1365"/>
                  </a:cubicBezTo>
                  <a:close/>
                  <a:moveTo>
                    <a:pt x="1171" y="1359"/>
                  </a:moveTo>
                  <a:cubicBezTo>
                    <a:pt x="1137" y="1369"/>
                    <a:pt x="1101" y="1378"/>
                    <a:pt x="1064" y="1386"/>
                  </a:cubicBezTo>
                  <a:cubicBezTo>
                    <a:pt x="1058" y="1397"/>
                    <a:pt x="1050" y="1409"/>
                    <a:pt x="1043" y="1420"/>
                  </a:cubicBezTo>
                  <a:cubicBezTo>
                    <a:pt x="1090" y="1404"/>
                    <a:pt x="1132" y="1383"/>
                    <a:pt x="1171" y="1359"/>
                  </a:cubicBezTo>
                  <a:moveTo>
                    <a:pt x="1171" y="1359"/>
                  </a:moveTo>
                  <a:cubicBezTo>
                    <a:pt x="1172" y="1358"/>
                    <a:pt x="1171" y="1358"/>
                    <a:pt x="1171" y="1359"/>
                  </a:cubicBezTo>
                  <a:moveTo>
                    <a:pt x="827" y="1360"/>
                  </a:moveTo>
                  <a:cubicBezTo>
                    <a:pt x="820" y="1378"/>
                    <a:pt x="811" y="1394"/>
                    <a:pt x="802" y="1411"/>
                  </a:cubicBezTo>
                  <a:cubicBezTo>
                    <a:pt x="813" y="1409"/>
                    <a:pt x="828" y="1411"/>
                    <a:pt x="838" y="1409"/>
                  </a:cubicBezTo>
                  <a:cubicBezTo>
                    <a:pt x="847" y="1399"/>
                    <a:pt x="859" y="1388"/>
                    <a:pt x="868" y="1378"/>
                  </a:cubicBezTo>
                  <a:cubicBezTo>
                    <a:pt x="871" y="1375"/>
                    <a:pt x="876" y="1371"/>
                    <a:pt x="874" y="1367"/>
                  </a:cubicBezTo>
                  <a:cubicBezTo>
                    <a:pt x="860" y="1364"/>
                    <a:pt x="844" y="1361"/>
                    <a:pt x="827" y="1360"/>
                  </a:cubicBezTo>
                  <a:close/>
                  <a:moveTo>
                    <a:pt x="375" y="1363"/>
                  </a:moveTo>
                  <a:cubicBezTo>
                    <a:pt x="375" y="1362"/>
                    <a:pt x="376" y="1363"/>
                    <a:pt x="375" y="1363"/>
                  </a:cubicBezTo>
                  <a:close/>
                  <a:moveTo>
                    <a:pt x="618" y="1375"/>
                  </a:moveTo>
                  <a:cubicBezTo>
                    <a:pt x="621" y="1381"/>
                    <a:pt x="628" y="1387"/>
                    <a:pt x="635" y="1392"/>
                  </a:cubicBezTo>
                  <a:cubicBezTo>
                    <a:pt x="641" y="1397"/>
                    <a:pt x="650" y="1406"/>
                    <a:pt x="657" y="1408"/>
                  </a:cubicBezTo>
                  <a:cubicBezTo>
                    <a:pt x="669" y="1411"/>
                    <a:pt x="681" y="1407"/>
                    <a:pt x="695" y="1410"/>
                  </a:cubicBezTo>
                  <a:cubicBezTo>
                    <a:pt x="685" y="1397"/>
                    <a:pt x="672" y="1379"/>
                    <a:pt x="659" y="1366"/>
                  </a:cubicBezTo>
                  <a:cubicBezTo>
                    <a:pt x="644" y="1368"/>
                    <a:pt x="632" y="1372"/>
                    <a:pt x="618" y="1375"/>
                  </a:cubicBezTo>
                  <a:close/>
                  <a:moveTo>
                    <a:pt x="879" y="1368"/>
                  </a:moveTo>
                  <a:cubicBezTo>
                    <a:pt x="870" y="1379"/>
                    <a:pt x="860" y="1391"/>
                    <a:pt x="850" y="1400"/>
                  </a:cubicBezTo>
                  <a:cubicBezTo>
                    <a:pt x="848" y="1403"/>
                    <a:pt x="842" y="1405"/>
                    <a:pt x="844" y="1409"/>
                  </a:cubicBezTo>
                  <a:cubicBezTo>
                    <a:pt x="857" y="1409"/>
                    <a:pt x="870" y="1407"/>
                    <a:pt x="884" y="1407"/>
                  </a:cubicBezTo>
                  <a:cubicBezTo>
                    <a:pt x="892" y="1402"/>
                    <a:pt x="900" y="1396"/>
                    <a:pt x="908" y="1391"/>
                  </a:cubicBezTo>
                  <a:cubicBezTo>
                    <a:pt x="908" y="1385"/>
                    <a:pt x="910" y="1381"/>
                    <a:pt x="911" y="1377"/>
                  </a:cubicBezTo>
                  <a:cubicBezTo>
                    <a:pt x="900" y="1374"/>
                    <a:pt x="890" y="1371"/>
                    <a:pt x="879" y="1368"/>
                  </a:cubicBezTo>
                  <a:close/>
                  <a:moveTo>
                    <a:pt x="419" y="1382"/>
                  </a:moveTo>
                  <a:cubicBezTo>
                    <a:pt x="416" y="1375"/>
                    <a:pt x="405" y="1372"/>
                    <a:pt x="398" y="1372"/>
                  </a:cubicBezTo>
                  <a:cubicBezTo>
                    <a:pt x="405" y="1375"/>
                    <a:pt x="413" y="1382"/>
                    <a:pt x="419" y="1382"/>
                  </a:cubicBezTo>
                  <a:close/>
                  <a:moveTo>
                    <a:pt x="332" y="1374"/>
                  </a:moveTo>
                  <a:cubicBezTo>
                    <a:pt x="368" y="1419"/>
                    <a:pt x="423" y="1445"/>
                    <a:pt x="487" y="1461"/>
                  </a:cubicBezTo>
                  <a:moveTo>
                    <a:pt x="487" y="1461"/>
                  </a:moveTo>
                  <a:cubicBezTo>
                    <a:pt x="488" y="1462"/>
                    <a:pt x="489" y="1461"/>
                    <a:pt x="487" y="1461"/>
                  </a:cubicBezTo>
                  <a:moveTo>
                    <a:pt x="487" y="1461"/>
                  </a:moveTo>
                  <a:cubicBezTo>
                    <a:pt x="476" y="1454"/>
                    <a:pt x="470" y="1441"/>
                    <a:pt x="458" y="1434"/>
                  </a:cubicBezTo>
                  <a:cubicBezTo>
                    <a:pt x="438" y="1423"/>
                    <a:pt x="414" y="1417"/>
                    <a:pt x="392" y="1407"/>
                  </a:cubicBezTo>
                  <a:cubicBezTo>
                    <a:pt x="371" y="1397"/>
                    <a:pt x="351" y="1384"/>
                    <a:pt x="332" y="1374"/>
                  </a:cubicBezTo>
                  <a:moveTo>
                    <a:pt x="332" y="1374"/>
                  </a:moveTo>
                  <a:cubicBezTo>
                    <a:pt x="331" y="1373"/>
                    <a:pt x="331" y="1374"/>
                    <a:pt x="332" y="1374"/>
                  </a:cubicBezTo>
                  <a:moveTo>
                    <a:pt x="419" y="1377"/>
                  </a:moveTo>
                  <a:cubicBezTo>
                    <a:pt x="420" y="1381"/>
                    <a:pt x="424" y="1383"/>
                    <a:pt x="425" y="1387"/>
                  </a:cubicBezTo>
                  <a:cubicBezTo>
                    <a:pt x="461" y="1403"/>
                    <a:pt x="496" y="1420"/>
                    <a:pt x="536" y="1431"/>
                  </a:cubicBezTo>
                  <a:cubicBezTo>
                    <a:pt x="537" y="1422"/>
                    <a:pt x="546" y="1417"/>
                    <a:pt x="546" y="1411"/>
                  </a:cubicBezTo>
                  <a:cubicBezTo>
                    <a:pt x="533" y="1406"/>
                    <a:pt x="522" y="1401"/>
                    <a:pt x="511" y="1394"/>
                  </a:cubicBezTo>
                  <a:cubicBezTo>
                    <a:pt x="479" y="1390"/>
                    <a:pt x="450" y="1383"/>
                    <a:pt x="419" y="1377"/>
                  </a:cubicBezTo>
                  <a:moveTo>
                    <a:pt x="419" y="1377"/>
                  </a:moveTo>
                  <a:cubicBezTo>
                    <a:pt x="419" y="1376"/>
                    <a:pt x="418" y="1377"/>
                    <a:pt x="419" y="1377"/>
                  </a:cubicBezTo>
                  <a:moveTo>
                    <a:pt x="612" y="1377"/>
                  </a:moveTo>
                  <a:cubicBezTo>
                    <a:pt x="601" y="1382"/>
                    <a:pt x="588" y="1386"/>
                    <a:pt x="579" y="1392"/>
                  </a:cubicBezTo>
                  <a:cubicBezTo>
                    <a:pt x="593" y="1405"/>
                    <a:pt x="625" y="1407"/>
                    <a:pt x="650" y="1406"/>
                  </a:cubicBezTo>
                  <a:cubicBezTo>
                    <a:pt x="636" y="1397"/>
                    <a:pt x="626" y="1386"/>
                    <a:pt x="612" y="1377"/>
                  </a:cubicBezTo>
                  <a:close/>
                  <a:moveTo>
                    <a:pt x="914" y="1387"/>
                  </a:moveTo>
                  <a:cubicBezTo>
                    <a:pt x="915" y="1384"/>
                    <a:pt x="920" y="1384"/>
                    <a:pt x="920" y="1380"/>
                  </a:cubicBezTo>
                  <a:cubicBezTo>
                    <a:pt x="917" y="1380"/>
                    <a:pt x="917" y="1378"/>
                    <a:pt x="914" y="1379"/>
                  </a:cubicBezTo>
                  <a:cubicBezTo>
                    <a:pt x="915" y="1382"/>
                    <a:pt x="911" y="1385"/>
                    <a:pt x="914" y="1387"/>
                  </a:cubicBezTo>
                  <a:close/>
                  <a:moveTo>
                    <a:pt x="1062" y="1382"/>
                  </a:moveTo>
                  <a:cubicBezTo>
                    <a:pt x="1061" y="1382"/>
                    <a:pt x="1059" y="1383"/>
                    <a:pt x="1059" y="1384"/>
                  </a:cubicBezTo>
                  <a:cubicBezTo>
                    <a:pt x="1061" y="1384"/>
                    <a:pt x="1062" y="1384"/>
                    <a:pt x="1062" y="1382"/>
                  </a:cubicBezTo>
                  <a:moveTo>
                    <a:pt x="1062" y="1382"/>
                  </a:moveTo>
                  <a:cubicBezTo>
                    <a:pt x="1064" y="1381"/>
                    <a:pt x="1062" y="1381"/>
                    <a:pt x="1062" y="1382"/>
                  </a:cubicBezTo>
                  <a:moveTo>
                    <a:pt x="911" y="1391"/>
                  </a:moveTo>
                  <a:cubicBezTo>
                    <a:pt x="911" y="1397"/>
                    <a:pt x="908" y="1400"/>
                    <a:pt x="908" y="1405"/>
                  </a:cubicBezTo>
                  <a:cubicBezTo>
                    <a:pt x="923" y="1401"/>
                    <a:pt x="944" y="1404"/>
                    <a:pt x="956" y="1397"/>
                  </a:cubicBezTo>
                  <a:cubicBezTo>
                    <a:pt x="941" y="1391"/>
                    <a:pt x="923" y="1374"/>
                    <a:pt x="911" y="1391"/>
                  </a:cubicBezTo>
                  <a:close/>
                  <a:moveTo>
                    <a:pt x="339" y="1387"/>
                  </a:moveTo>
                  <a:cubicBezTo>
                    <a:pt x="338" y="1387"/>
                    <a:pt x="339" y="1388"/>
                    <a:pt x="340" y="1388"/>
                  </a:cubicBezTo>
                  <a:moveTo>
                    <a:pt x="340" y="1388"/>
                  </a:moveTo>
                  <a:cubicBezTo>
                    <a:pt x="346" y="1400"/>
                    <a:pt x="356" y="1408"/>
                    <a:pt x="369" y="1414"/>
                  </a:cubicBezTo>
                  <a:moveTo>
                    <a:pt x="369" y="1414"/>
                  </a:moveTo>
                  <a:cubicBezTo>
                    <a:pt x="369" y="1414"/>
                    <a:pt x="371" y="1414"/>
                    <a:pt x="371" y="1415"/>
                  </a:cubicBezTo>
                  <a:moveTo>
                    <a:pt x="371" y="1415"/>
                  </a:moveTo>
                  <a:cubicBezTo>
                    <a:pt x="372" y="1416"/>
                    <a:pt x="372" y="1414"/>
                    <a:pt x="371" y="1415"/>
                  </a:cubicBezTo>
                  <a:moveTo>
                    <a:pt x="371" y="1415"/>
                  </a:moveTo>
                  <a:cubicBezTo>
                    <a:pt x="371" y="1414"/>
                    <a:pt x="370" y="1414"/>
                    <a:pt x="369" y="1414"/>
                  </a:cubicBezTo>
                  <a:moveTo>
                    <a:pt x="369" y="1414"/>
                  </a:moveTo>
                  <a:cubicBezTo>
                    <a:pt x="360" y="1405"/>
                    <a:pt x="349" y="1396"/>
                    <a:pt x="340" y="1388"/>
                  </a:cubicBezTo>
                  <a:moveTo>
                    <a:pt x="340" y="1388"/>
                  </a:moveTo>
                  <a:cubicBezTo>
                    <a:pt x="340" y="1387"/>
                    <a:pt x="339" y="1387"/>
                    <a:pt x="339" y="1387"/>
                  </a:cubicBezTo>
                  <a:moveTo>
                    <a:pt x="339" y="1387"/>
                  </a:moveTo>
                  <a:cubicBezTo>
                    <a:pt x="338" y="1385"/>
                    <a:pt x="337" y="1387"/>
                    <a:pt x="339" y="1387"/>
                  </a:cubicBezTo>
                  <a:moveTo>
                    <a:pt x="567" y="1396"/>
                  </a:moveTo>
                  <a:cubicBezTo>
                    <a:pt x="568" y="1393"/>
                    <a:pt x="572" y="1394"/>
                    <a:pt x="573" y="1391"/>
                  </a:cubicBezTo>
                  <a:cubicBezTo>
                    <a:pt x="570" y="1390"/>
                    <a:pt x="566" y="1388"/>
                    <a:pt x="563" y="1386"/>
                  </a:cubicBezTo>
                  <a:cubicBezTo>
                    <a:pt x="564" y="1390"/>
                    <a:pt x="565" y="1394"/>
                    <a:pt x="567" y="1396"/>
                  </a:cubicBezTo>
                  <a:close/>
                  <a:moveTo>
                    <a:pt x="982" y="1419"/>
                  </a:moveTo>
                  <a:cubicBezTo>
                    <a:pt x="986" y="1424"/>
                    <a:pt x="989" y="1430"/>
                    <a:pt x="989" y="1439"/>
                  </a:cubicBezTo>
                  <a:cubicBezTo>
                    <a:pt x="1006" y="1434"/>
                    <a:pt x="1021" y="1428"/>
                    <a:pt x="1038" y="1423"/>
                  </a:cubicBezTo>
                  <a:cubicBezTo>
                    <a:pt x="1040" y="1417"/>
                    <a:pt x="1046" y="1411"/>
                    <a:pt x="1050" y="1405"/>
                  </a:cubicBezTo>
                  <a:cubicBezTo>
                    <a:pt x="1054" y="1399"/>
                    <a:pt x="1059" y="1390"/>
                    <a:pt x="1059" y="1387"/>
                  </a:cubicBezTo>
                  <a:cubicBezTo>
                    <a:pt x="1030" y="1395"/>
                    <a:pt x="1008" y="1409"/>
                    <a:pt x="982" y="1419"/>
                  </a:cubicBezTo>
                  <a:close/>
                  <a:moveTo>
                    <a:pt x="1184" y="1388"/>
                  </a:moveTo>
                  <a:cubicBezTo>
                    <a:pt x="1153" y="1402"/>
                    <a:pt x="1127" y="1421"/>
                    <a:pt x="1103" y="1442"/>
                  </a:cubicBezTo>
                  <a:moveTo>
                    <a:pt x="1103" y="1442"/>
                  </a:moveTo>
                  <a:cubicBezTo>
                    <a:pt x="1102" y="1442"/>
                    <a:pt x="1101" y="1443"/>
                    <a:pt x="1101" y="1443"/>
                  </a:cubicBezTo>
                  <a:moveTo>
                    <a:pt x="1101" y="1443"/>
                  </a:moveTo>
                  <a:cubicBezTo>
                    <a:pt x="1099" y="1444"/>
                    <a:pt x="1101" y="1444"/>
                    <a:pt x="1101" y="1443"/>
                  </a:cubicBezTo>
                  <a:moveTo>
                    <a:pt x="1101" y="1443"/>
                  </a:moveTo>
                  <a:cubicBezTo>
                    <a:pt x="1102" y="1443"/>
                    <a:pt x="1103" y="1443"/>
                    <a:pt x="1103" y="1442"/>
                  </a:cubicBezTo>
                  <a:moveTo>
                    <a:pt x="1103" y="1442"/>
                  </a:moveTo>
                  <a:cubicBezTo>
                    <a:pt x="1134" y="1428"/>
                    <a:pt x="1167" y="1416"/>
                    <a:pt x="1184" y="1388"/>
                  </a:cubicBezTo>
                  <a:moveTo>
                    <a:pt x="1184" y="1388"/>
                  </a:moveTo>
                  <a:cubicBezTo>
                    <a:pt x="1186" y="1387"/>
                    <a:pt x="1184" y="1386"/>
                    <a:pt x="1184" y="1388"/>
                  </a:cubicBezTo>
                  <a:moveTo>
                    <a:pt x="429" y="1391"/>
                  </a:moveTo>
                  <a:cubicBezTo>
                    <a:pt x="438" y="1406"/>
                    <a:pt x="450" y="1419"/>
                    <a:pt x="461" y="1432"/>
                  </a:cubicBezTo>
                  <a:cubicBezTo>
                    <a:pt x="485" y="1439"/>
                    <a:pt x="511" y="1450"/>
                    <a:pt x="537" y="1452"/>
                  </a:cubicBezTo>
                  <a:cubicBezTo>
                    <a:pt x="534" y="1448"/>
                    <a:pt x="536" y="1440"/>
                    <a:pt x="535" y="1434"/>
                  </a:cubicBezTo>
                  <a:cubicBezTo>
                    <a:pt x="497" y="1422"/>
                    <a:pt x="463" y="1407"/>
                    <a:pt x="429" y="1391"/>
                  </a:cubicBezTo>
                  <a:moveTo>
                    <a:pt x="429" y="1391"/>
                  </a:moveTo>
                  <a:cubicBezTo>
                    <a:pt x="428" y="1390"/>
                    <a:pt x="428" y="1392"/>
                    <a:pt x="429" y="1391"/>
                  </a:cubicBezTo>
                  <a:moveTo>
                    <a:pt x="966" y="1402"/>
                  </a:moveTo>
                  <a:cubicBezTo>
                    <a:pt x="971" y="1406"/>
                    <a:pt x="976" y="1410"/>
                    <a:pt x="980" y="1416"/>
                  </a:cubicBezTo>
                  <a:cubicBezTo>
                    <a:pt x="1001" y="1409"/>
                    <a:pt x="1020" y="1400"/>
                    <a:pt x="1038" y="1391"/>
                  </a:cubicBezTo>
                  <a:cubicBezTo>
                    <a:pt x="1015" y="1395"/>
                    <a:pt x="989" y="1397"/>
                    <a:pt x="966" y="1402"/>
                  </a:cubicBezTo>
                  <a:close/>
                  <a:moveTo>
                    <a:pt x="567" y="1399"/>
                  </a:moveTo>
                  <a:cubicBezTo>
                    <a:pt x="573" y="1400"/>
                    <a:pt x="584" y="1403"/>
                    <a:pt x="589" y="1401"/>
                  </a:cubicBezTo>
                  <a:cubicBezTo>
                    <a:pt x="581" y="1397"/>
                    <a:pt x="574" y="1390"/>
                    <a:pt x="567" y="1399"/>
                  </a:cubicBezTo>
                  <a:close/>
                  <a:moveTo>
                    <a:pt x="891" y="1406"/>
                  </a:moveTo>
                  <a:cubicBezTo>
                    <a:pt x="896" y="1407"/>
                    <a:pt x="899" y="1404"/>
                    <a:pt x="904" y="1405"/>
                  </a:cubicBezTo>
                  <a:cubicBezTo>
                    <a:pt x="903" y="1401"/>
                    <a:pt x="907" y="1397"/>
                    <a:pt x="905" y="1395"/>
                  </a:cubicBezTo>
                  <a:cubicBezTo>
                    <a:pt x="901" y="1399"/>
                    <a:pt x="895" y="1402"/>
                    <a:pt x="891" y="1406"/>
                  </a:cubicBezTo>
                  <a:close/>
                  <a:moveTo>
                    <a:pt x="548" y="1410"/>
                  </a:moveTo>
                  <a:cubicBezTo>
                    <a:pt x="552" y="1408"/>
                    <a:pt x="555" y="1404"/>
                    <a:pt x="558" y="1401"/>
                  </a:cubicBezTo>
                  <a:cubicBezTo>
                    <a:pt x="546" y="1401"/>
                    <a:pt x="532" y="1396"/>
                    <a:pt x="521" y="1397"/>
                  </a:cubicBezTo>
                  <a:cubicBezTo>
                    <a:pt x="530" y="1401"/>
                    <a:pt x="539" y="1405"/>
                    <a:pt x="548" y="1410"/>
                  </a:cubicBezTo>
                  <a:close/>
                  <a:moveTo>
                    <a:pt x="552" y="1412"/>
                  </a:moveTo>
                  <a:cubicBezTo>
                    <a:pt x="559" y="1414"/>
                    <a:pt x="565" y="1417"/>
                    <a:pt x="572" y="1419"/>
                  </a:cubicBezTo>
                  <a:cubicBezTo>
                    <a:pt x="571" y="1413"/>
                    <a:pt x="567" y="1409"/>
                    <a:pt x="566" y="1402"/>
                  </a:cubicBezTo>
                  <a:cubicBezTo>
                    <a:pt x="558" y="1402"/>
                    <a:pt x="556" y="1408"/>
                    <a:pt x="552" y="1412"/>
                  </a:cubicBezTo>
                  <a:close/>
                  <a:moveTo>
                    <a:pt x="950" y="1403"/>
                  </a:moveTo>
                  <a:cubicBezTo>
                    <a:pt x="936" y="1407"/>
                    <a:pt x="915" y="1424"/>
                    <a:pt x="901" y="1427"/>
                  </a:cubicBezTo>
                  <a:cubicBezTo>
                    <a:pt x="899" y="1433"/>
                    <a:pt x="898" y="1439"/>
                    <a:pt x="895" y="1444"/>
                  </a:cubicBezTo>
                  <a:cubicBezTo>
                    <a:pt x="925" y="1438"/>
                    <a:pt x="950" y="1427"/>
                    <a:pt x="977" y="1418"/>
                  </a:cubicBezTo>
                  <a:cubicBezTo>
                    <a:pt x="971" y="1409"/>
                    <a:pt x="964" y="1399"/>
                    <a:pt x="950" y="1403"/>
                  </a:cubicBezTo>
                  <a:close/>
                  <a:moveTo>
                    <a:pt x="576" y="1421"/>
                  </a:moveTo>
                  <a:cubicBezTo>
                    <a:pt x="625" y="1439"/>
                    <a:pt x="678" y="1457"/>
                    <a:pt x="736" y="1463"/>
                  </a:cubicBezTo>
                  <a:cubicBezTo>
                    <a:pt x="684" y="1449"/>
                    <a:pt x="638" y="1429"/>
                    <a:pt x="596" y="1405"/>
                  </a:cubicBezTo>
                  <a:cubicBezTo>
                    <a:pt x="586" y="1405"/>
                    <a:pt x="579" y="1403"/>
                    <a:pt x="569" y="1403"/>
                  </a:cubicBezTo>
                  <a:cubicBezTo>
                    <a:pt x="571" y="1409"/>
                    <a:pt x="574" y="1415"/>
                    <a:pt x="576" y="1421"/>
                  </a:cubicBezTo>
                  <a:close/>
                  <a:moveTo>
                    <a:pt x="908" y="1407"/>
                  </a:moveTo>
                  <a:cubicBezTo>
                    <a:pt x="905" y="1412"/>
                    <a:pt x="905" y="1418"/>
                    <a:pt x="902" y="1423"/>
                  </a:cubicBezTo>
                  <a:cubicBezTo>
                    <a:pt x="917" y="1418"/>
                    <a:pt x="930" y="1411"/>
                    <a:pt x="942" y="1404"/>
                  </a:cubicBezTo>
                  <a:cubicBezTo>
                    <a:pt x="931" y="1405"/>
                    <a:pt x="920" y="1407"/>
                    <a:pt x="908" y="1407"/>
                  </a:cubicBezTo>
                  <a:close/>
                  <a:moveTo>
                    <a:pt x="606" y="1407"/>
                  </a:moveTo>
                  <a:cubicBezTo>
                    <a:pt x="645" y="1429"/>
                    <a:pt x="691" y="1449"/>
                    <a:pt x="737" y="1461"/>
                  </a:cubicBezTo>
                  <a:cubicBezTo>
                    <a:pt x="716" y="1449"/>
                    <a:pt x="695" y="1437"/>
                    <a:pt x="674" y="1423"/>
                  </a:cubicBezTo>
                  <a:cubicBezTo>
                    <a:pt x="667" y="1419"/>
                    <a:pt x="660" y="1411"/>
                    <a:pt x="654" y="1410"/>
                  </a:cubicBezTo>
                  <a:cubicBezTo>
                    <a:pt x="638" y="1406"/>
                    <a:pt x="624" y="1410"/>
                    <a:pt x="606" y="1407"/>
                  </a:cubicBezTo>
                  <a:moveTo>
                    <a:pt x="606" y="1407"/>
                  </a:moveTo>
                  <a:cubicBezTo>
                    <a:pt x="605" y="1404"/>
                    <a:pt x="602" y="1408"/>
                    <a:pt x="606" y="1407"/>
                  </a:cubicBezTo>
                  <a:moveTo>
                    <a:pt x="886" y="1409"/>
                  </a:moveTo>
                  <a:cubicBezTo>
                    <a:pt x="854" y="1430"/>
                    <a:pt x="820" y="1448"/>
                    <a:pt x="783" y="1463"/>
                  </a:cubicBezTo>
                  <a:cubicBezTo>
                    <a:pt x="824" y="1454"/>
                    <a:pt x="862" y="1441"/>
                    <a:pt x="897" y="1426"/>
                  </a:cubicBezTo>
                  <a:cubicBezTo>
                    <a:pt x="899" y="1420"/>
                    <a:pt x="901" y="1413"/>
                    <a:pt x="903" y="1408"/>
                  </a:cubicBezTo>
                  <a:cubicBezTo>
                    <a:pt x="897" y="1407"/>
                    <a:pt x="893" y="1410"/>
                    <a:pt x="886" y="1409"/>
                  </a:cubicBezTo>
                  <a:close/>
                  <a:moveTo>
                    <a:pt x="839" y="1412"/>
                  </a:moveTo>
                  <a:cubicBezTo>
                    <a:pt x="819" y="1430"/>
                    <a:pt x="798" y="1447"/>
                    <a:pt x="776" y="1463"/>
                  </a:cubicBezTo>
                  <a:cubicBezTo>
                    <a:pt x="814" y="1448"/>
                    <a:pt x="848" y="1430"/>
                    <a:pt x="879" y="1410"/>
                  </a:cubicBezTo>
                  <a:cubicBezTo>
                    <a:pt x="865" y="1410"/>
                    <a:pt x="853" y="1412"/>
                    <a:pt x="839" y="1412"/>
                  </a:cubicBezTo>
                  <a:close/>
                  <a:moveTo>
                    <a:pt x="736" y="1456"/>
                  </a:moveTo>
                  <a:cubicBezTo>
                    <a:pt x="735" y="1447"/>
                    <a:pt x="725" y="1440"/>
                    <a:pt x="718" y="1433"/>
                  </a:cubicBezTo>
                  <a:cubicBezTo>
                    <a:pt x="712" y="1427"/>
                    <a:pt x="704" y="1415"/>
                    <a:pt x="697" y="1413"/>
                  </a:cubicBezTo>
                  <a:cubicBezTo>
                    <a:pt x="687" y="1409"/>
                    <a:pt x="674" y="1412"/>
                    <a:pt x="661" y="1412"/>
                  </a:cubicBezTo>
                  <a:cubicBezTo>
                    <a:pt x="685" y="1428"/>
                    <a:pt x="708" y="1444"/>
                    <a:pt x="736" y="1456"/>
                  </a:cubicBezTo>
                  <a:close/>
                  <a:moveTo>
                    <a:pt x="770" y="1463"/>
                  </a:moveTo>
                  <a:cubicBezTo>
                    <a:pt x="769" y="1462"/>
                    <a:pt x="769" y="1463"/>
                    <a:pt x="769" y="1463"/>
                  </a:cubicBezTo>
                  <a:moveTo>
                    <a:pt x="769" y="1463"/>
                  </a:moveTo>
                  <a:cubicBezTo>
                    <a:pt x="767" y="1464"/>
                    <a:pt x="769" y="1465"/>
                    <a:pt x="769" y="1463"/>
                  </a:cubicBezTo>
                  <a:moveTo>
                    <a:pt x="769" y="1463"/>
                  </a:moveTo>
                  <a:cubicBezTo>
                    <a:pt x="770" y="1464"/>
                    <a:pt x="770" y="1463"/>
                    <a:pt x="770" y="1463"/>
                  </a:cubicBezTo>
                  <a:moveTo>
                    <a:pt x="770" y="1463"/>
                  </a:moveTo>
                  <a:cubicBezTo>
                    <a:pt x="789" y="1450"/>
                    <a:pt x="811" y="1435"/>
                    <a:pt x="828" y="1418"/>
                  </a:cubicBezTo>
                  <a:cubicBezTo>
                    <a:pt x="830" y="1417"/>
                    <a:pt x="834" y="1414"/>
                    <a:pt x="832" y="1412"/>
                  </a:cubicBezTo>
                  <a:cubicBezTo>
                    <a:pt x="824" y="1414"/>
                    <a:pt x="811" y="1412"/>
                    <a:pt x="801" y="1413"/>
                  </a:cubicBezTo>
                  <a:cubicBezTo>
                    <a:pt x="792" y="1430"/>
                    <a:pt x="781" y="1446"/>
                    <a:pt x="770" y="1463"/>
                  </a:cubicBezTo>
                  <a:moveTo>
                    <a:pt x="735" y="1445"/>
                  </a:moveTo>
                  <a:cubicBezTo>
                    <a:pt x="735" y="1434"/>
                    <a:pt x="734" y="1424"/>
                    <a:pt x="733" y="1414"/>
                  </a:cubicBezTo>
                  <a:cubicBezTo>
                    <a:pt x="724" y="1414"/>
                    <a:pt x="712" y="1411"/>
                    <a:pt x="702" y="1414"/>
                  </a:cubicBezTo>
                  <a:cubicBezTo>
                    <a:pt x="713" y="1424"/>
                    <a:pt x="723" y="1436"/>
                    <a:pt x="735" y="1445"/>
                  </a:cubicBezTo>
                  <a:close/>
                  <a:moveTo>
                    <a:pt x="574" y="1423"/>
                  </a:moveTo>
                  <a:cubicBezTo>
                    <a:pt x="566" y="1420"/>
                    <a:pt x="558" y="1416"/>
                    <a:pt x="549" y="1414"/>
                  </a:cubicBezTo>
                  <a:cubicBezTo>
                    <a:pt x="545" y="1420"/>
                    <a:pt x="540" y="1423"/>
                    <a:pt x="539" y="1433"/>
                  </a:cubicBezTo>
                  <a:cubicBezTo>
                    <a:pt x="554" y="1436"/>
                    <a:pt x="571" y="1443"/>
                    <a:pt x="584" y="1444"/>
                  </a:cubicBezTo>
                  <a:cubicBezTo>
                    <a:pt x="580" y="1438"/>
                    <a:pt x="578" y="1430"/>
                    <a:pt x="574" y="1423"/>
                  </a:cubicBezTo>
                  <a:close/>
                  <a:moveTo>
                    <a:pt x="761" y="1463"/>
                  </a:moveTo>
                  <a:cubicBezTo>
                    <a:pt x="763" y="1448"/>
                    <a:pt x="764" y="1430"/>
                    <a:pt x="766" y="1414"/>
                  </a:cubicBezTo>
                  <a:cubicBezTo>
                    <a:pt x="757" y="1414"/>
                    <a:pt x="745" y="1412"/>
                    <a:pt x="737" y="1415"/>
                  </a:cubicBezTo>
                  <a:cubicBezTo>
                    <a:pt x="745" y="1431"/>
                    <a:pt x="752" y="1449"/>
                    <a:pt x="761" y="1463"/>
                  </a:cubicBezTo>
                  <a:close/>
                  <a:moveTo>
                    <a:pt x="765" y="1464"/>
                  </a:moveTo>
                  <a:cubicBezTo>
                    <a:pt x="776" y="1448"/>
                    <a:pt x="788" y="1432"/>
                    <a:pt x="798" y="1414"/>
                  </a:cubicBezTo>
                  <a:cubicBezTo>
                    <a:pt x="788" y="1414"/>
                    <a:pt x="778" y="1414"/>
                    <a:pt x="768" y="1414"/>
                  </a:cubicBezTo>
                  <a:cubicBezTo>
                    <a:pt x="768" y="1431"/>
                    <a:pt x="764" y="1449"/>
                    <a:pt x="765" y="1464"/>
                  </a:cubicBezTo>
                  <a:close/>
                  <a:moveTo>
                    <a:pt x="366" y="1415"/>
                  </a:moveTo>
                  <a:cubicBezTo>
                    <a:pt x="366" y="1416"/>
                    <a:pt x="367" y="1416"/>
                    <a:pt x="367" y="1416"/>
                  </a:cubicBezTo>
                  <a:moveTo>
                    <a:pt x="367" y="1416"/>
                  </a:moveTo>
                  <a:cubicBezTo>
                    <a:pt x="382" y="1430"/>
                    <a:pt x="403" y="1442"/>
                    <a:pt x="422" y="1448"/>
                  </a:cubicBezTo>
                  <a:cubicBezTo>
                    <a:pt x="403" y="1438"/>
                    <a:pt x="388" y="1425"/>
                    <a:pt x="367" y="1416"/>
                  </a:cubicBezTo>
                  <a:moveTo>
                    <a:pt x="367" y="1416"/>
                  </a:moveTo>
                  <a:cubicBezTo>
                    <a:pt x="367" y="1416"/>
                    <a:pt x="366" y="1416"/>
                    <a:pt x="366" y="1415"/>
                  </a:cubicBezTo>
                  <a:moveTo>
                    <a:pt x="366" y="1415"/>
                  </a:moveTo>
                  <a:cubicBezTo>
                    <a:pt x="365" y="1414"/>
                    <a:pt x="364" y="1416"/>
                    <a:pt x="366" y="1415"/>
                  </a:cubicBezTo>
                  <a:moveTo>
                    <a:pt x="1132" y="1415"/>
                  </a:moveTo>
                  <a:cubicBezTo>
                    <a:pt x="1094" y="1431"/>
                    <a:pt x="1057" y="1446"/>
                    <a:pt x="1014" y="1456"/>
                  </a:cubicBezTo>
                  <a:cubicBezTo>
                    <a:pt x="1007" y="1463"/>
                    <a:pt x="999" y="1470"/>
                    <a:pt x="991" y="1477"/>
                  </a:cubicBezTo>
                  <a:cubicBezTo>
                    <a:pt x="1048" y="1467"/>
                    <a:pt x="1099" y="1450"/>
                    <a:pt x="1132" y="1415"/>
                  </a:cubicBezTo>
                  <a:moveTo>
                    <a:pt x="1132" y="1415"/>
                  </a:moveTo>
                  <a:cubicBezTo>
                    <a:pt x="1133" y="1415"/>
                    <a:pt x="1132" y="1414"/>
                    <a:pt x="1132" y="1415"/>
                  </a:cubicBezTo>
                  <a:moveTo>
                    <a:pt x="979" y="1419"/>
                  </a:moveTo>
                  <a:cubicBezTo>
                    <a:pt x="953" y="1430"/>
                    <a:pt x="925" y="1440"/>
                    <a:pt x="894" y="1447"/>
                  </a:cubicBezTo>
                  <a:cubicBezTo>
                    <a:pt x="893" y="1451"/>
                    <a:pt x="891" y="1455"/>
                    <a:pt x="890" y="1460"/>
                  </a:cubicBezTo>
                  <a:cubicBezTo>
                    <a:pt x="924" y="1455"/>
                    <a:pt x="955" y="1447"/>
                    <a:pt x="987" y="1439"/>
                  </a:cubicBezTo>
                  <a:cubicBezTo>
                    <a:pt x="986" y="1431"/>
                    <a:pt x="983" y="1424"/>
                    <a:pt x="979" y="1419"/>
                  </a:cubicBezTo>
                  <a:close/>
                  <a:moveTo>
                    <a:pt x="755" y="1463"/>
                  </a:moveTo>
                  <a:cubicBezTo>
                    <a:pt x="756" y="1464"/>
                    <a:pt x="756" y="1462"/>
                    <a:pt x="755" y="1463"/>
                  </a:cubicBezTo>
                  <a:moveTo>
                    <a:pt x="755" y="1463"/>
                  </a:moveTo>
                  <a:cubicBezTo>
                    <a:pt x="749" y="1449"/>
                    <a:pt x="743" y="1437"/>
                    <a:pt x="737" y="1424"/>
                  </a:cubicBezTo>
                  <a:cubicBezTo>
                    <a:pt x="736" y="1433"/>
                    <a:pt x="739" y="1439"/>
                    <a:pt x="738" y="1448"/>
                  </a:cubicBezTo>
                  <a:cubicBezTo>
                    <a:pt x="743" y="1453"/>
                    <a:pt x="749" y="1458"/>
                    <a:pt x="755" y="1463"/>
                  </a:cubicBezTo>
                  <a:moveTo>
                    <a:pt x="587" y="1446"/>
                  </a:moveTo>
                  <a:cubicBezTo>
                    <a:pt x="632" y="1456"/>
                    <a:pt x="682" y="1466"/>
                    <a:pt x="733" y="1466"/>
                  </a:cubicBezTo>
                  <a:cubicBezTo>
                    <a:pt x="676" y="1459"/>
                    <a:pt x="625" y="1440"/>
                    <a:pt x="578" y="1426"/>
                  </a:cubicBezTo>
                  <a:cubicBezTo>
                    <a:pt x="582" y="1432"/>
                    <a:pt x="584" y="1439"/>
                    <a:pt x="587" y="1446"/>
                  </a:cubicBezTo>
                  <a:close/>
                  <a:moveTo>
                    <a:pt x="1034" y="1427"/>
                  </a:moveTo>
                  <a:cubicBezTo>
                    <a:pt x="1019" y="1432"/>
                    <a:pt x="1004" y="1437"/>
                    <a:pt x="989" y="1441"/>
                  </a:cubicBezTo>
                  <a:cubicBezTo>
                    <a:pt x="989" y="1450"/>
                    <a:pt x="986" y="1454"/>
                    <a:pt x="984" y="1460"/>
                  </a:cubicBezTo>
                  <a:moveTo>
                    <a:pt x="984" y="1460"/>
                  </a:moveTo>
                  <a:cubicBezTo>
                    <a:pt x="982" y="1460"/>
                    <a:pt x="984" y="1461"/>
                    <a:pt x="984" y="1460"/>
                  </a:cubicBezTo>
                  <a:moveTo>
                    <a:pt x="984" y="1460"/>
                  </a:moveTo>
                  <a:cubicBezTo>
                    <a:pt x="994" y="1459"/>
                    <a:pt x="1001" y="1456"/>
                    <a:pt x="1011" y="1455"/>
                  </a:cubicBezTo>
                  <a:cubicBezTo>
                    <a:pt x="1019" y="1446"/>
                    <a:pt x="1027" y="1437"/>
                    <a:pt x="1034" y="1427"/>
                  </a:cubicBezTo>
                  <a:moveTo>
                    <a:pt x="1034" y="1427"/>
                  </a:moveTo>
                  <a:cubicBezTo>
                    <a:pt x="1035" y="1426"/>
                    <a:pt x="1034" y="1426"/>
                    <a:pt x="1034" y="1427"/>
                  </a:cubicBezTo>
                  <a:moveTo>
                    <a:pt x="1141" y="1428"/>
                  </a:moveTo>
                  <a:cubicBezTo>
                    <a:pt x="1141" y="1428"/>
                    <a:pt x="1142" y="1429"/>
                    <a:pt x="1141" y="1428"/>
                  </a:cubicBezTo>
                  <a:close/>
                  <a:moveTo>
                    <a:pt x="1139" y="1429"/>
                  </a:moveTo>
                  <a:cubicBezTo>
                    <a:pt x="1138" y="1429"/>
                    <a:pt x="1138" y="1429"/>
                    <a:pt x="1137" y="1430"/>
                  </a:cubicBezTo>
                  <a:moveTo>
                    <a:pt x="1137" y="1430"/>
                  </a:moveTo>
                  <a:cubicBezTo>
                    <a:pt x="1136" y="1430"/>
                    <a:pt x="1136" y="1430"/>
                    <a:pt x="1135" y="1431"/>
                  </a:cubicBezTo>
                  <a:moveTo>
                    <a:pt x="1135" y="1431"/>
                  </a:moveTo>
                  <a:cubicBezTo>
                    <a:pt x="1116" y="1441"/>
                    <a:pt x="1092" y="1448"/>
                    <a:pt x="1074" y="1461"/>
                  </a:cubicBezTo>
                  <a:cubicBezTo>
                    <a:pt x="1096" y="1452"/>
                    <a:pt x="1118" y="1443"/>
                    <a:pt x="1135" y="1431"/>
                  </a:cubicBezTo>
                  <a:moveTo>
                    <a:pt x="1135" y="1431"/>
                  </a:moveTo>
                  <a:cubicBezTo>
                    <a:pt x="1137" y="1431"/>
                    <a:pt x="1137" y="1431"/>
                    <a:pt x="1137" y="1430"/>
                  </a:cubicBezTo>
                  <a:moveTo>
                    <a:pt x="1137" y="1430"/>
                  </a:moveTo>
                  <a:cubicBezTo>
                    <a:pt x="1138" y="1430"/>
                    <a:pt x="1139" y="1430"/>
                    <a:pt x="1139" y="1429"/>
                  </a:cubicBezTo>
                  <a:moveTo>
                    <a:pt x="1139" y="1429"/>
                  </a:moveTo>
                  <a:cubicBezTo>
                    <a:pt x="1141" y="1428"/>
                    <a:pt x="1139" y="1428"/>
                    <a:pt x="1139" y="1429"/>
                  </a:cubicBezTo>
                  <a:moveTo>
                    <a:pt x="789" y="1465"/>
                  </a:moveTo>
                  <a:cubicBezTo>
                    <a:pt x="825" y="1461"/>
                    <a:pt x="858" y="1454"/>
                    <a:pt x="891" y="1446"/>
                  </a:cubicBezTo>
                  <a:cubicBezTo>
                    <a:pt x="892" y="1440"/>
                    <a:pt x="897" y="1434"/>
                    <a:pt x="895" y="1429"/>
                  </a:cubicBezTo>
                  <a:cubicBezTo>
                    <a:pt x="863" y="1444"/>
                    <a:pt x="826" y="1455"/>
                    <a:pt x="789" y="1465"/>
                  </a:cubicBezTo>
                  <a:close/>
                  <a:moveTo>
                    <a:pt x="404" y="1435"/>
                  </a:moveTo>
                  <a:cubicBezTo>
                    <a:pt x="404" y="1434"/>
                    <a:pt x="405" y="1435"/>
                    <a:pt x="404" y="1435"/>
                  </a:cubicBezTo>
                  <a:close/>
                  <a:moveTo>
                    <a:pt x="407" y="1436"/>
                  </a:moveTo>
                  <a:cubicBezTo>
                    <a:pt x="407" y="1437"/>
                    <a:pt x="408" y="1436"/>
                    <a:pt x="409" y="1437"/>
                  </a:cubicBezTo>
                  <a:moveTo>
                    <a:pt x="409" y="1437"/>
                  </a:moveTo>
                  <a:cubicBezTo>
                    <a:pt x="409" y="1437"/>
                    <a:pt x="409" y="1437"/>
                    <a:pt x="409" y="1438"/>
                  </a:cubicBezTo>
                  <a:cubicBezTo>
                    <a:pt x="439" y="1456"/>
                    <a:pt x="472" y="1472"/>
                    <a:pt x="513" y="1480"/>
                  </a:cubicBezTo>
                  <a:moveTo>
                    <a:pt x="513" y="1480"/>
                  </a:moveTo>
                  <a:cubicBezTo>
                    <a:pt x="514" y="1483"/>
                    <a:pt x="517" y="1479"/>
                    <a:pt x="513" y="1480"/>
                  </a:cubicBezTo>
                  <a:moveTo>
                    <a:pt x="513" y="1480"/>
                  </a:moveTo>
                  <a:cubicBezTo>
                    <a:pt x="487" y="1457"/>
                    <a:pt x="441" y="1454"/>
                    <a:pt x="409" y="1437"/>
                  </a:cubicBezTo>
                  <a:moveTo>
                    <a:pt x="409" y="1437"/>
                  </a:moveTo>
                  <a:cubicBezTo>
                    <a:pt x="409" y="1436"/>
                    <a:pt x="408" y="1436"/>
                    <a:pt x="407" y="1436"/>
                  </a:cubicBezTo>
                  <a:moveTo>
                    <a:pt x="407" y="1436"/>
                  </a:moveTo>
                  <a:cubicBezTo>
                    <a:pt x="406" y="1434"/>
                    <a:pt x="406" y="1436"/>
                    <a:pt x="407" y="1436"/>
                  </a:cubicBezTo>
                  <a:moveTo>
                    <a:pt x="541" y="1455"/>
                  </a:moveTo>
                  <a:cubicBezTo>
                    <a:pt x="559" y="1457"/>
                    <a:pt x="575" y="1462"/>
                    <a:pt x="594" y="1463"/>
                  </a:cubicBezTo>
                  <a:cubicBezTo>
                    <a:pt x="592" y="1458"/>
                    <a:pt x="588" y="1454"/>
                    <a:pt x="586" y="1448"/>
                  </a:cubicBezTo>
                  <a:cubicBezTo>
                    <a:pt x="570" y="1444"/>
                    <a:pt x="554" y="1440"/>
                    <a:pt x="538" y="1435"/>
                  </a:cubicBezTo>
                  <a:cubicBezTo>
                    <a:pt x="536" y="1441"/>
                    <a:pt x="539" y="1450"/>
                    <a:pt x="541" y="1455"/>
                  </a:cubicBezTo>
                  <a:close/>
                  <a:moveTo>
                    <a:pt x="466" y="1437"/>
                  </a:moveTo>
                  <a:cubicBezTo>
                    <a:pt x="466" y="1437"/>
                    <a:pt x="466" y="1437"/>
                    <a:pt x="466" y="1438"/>
                  </a:cubicBezTo>
                  <a:cubicBezTo>
                    <a:pt x="476" y="1446"/>
                    <a:pt x="485" y="1455"/>
                    <a:pt x="495" y="1463"/>
                  </a:cubicBezTo>
                  <a:cubicBezTo>
                    <a:pt x="514" y="1467"/>
                    <a:pt x="531" y="1473"/>
                    <a:pt x="552" y="1474"/>
                  </a:cubicBezTo>
                  <a:moveTo>
                    <a:pt x="552" y="1474"/>
                  </a:moveTo>
                  <a:cubicBezTo>
                    <a:pt x="552" y="1475"/>
                    <a:pt x="553" y="1474"/>
                    <a:pt x="552" y="1474"/>
                  </a:cubicBezTo>
                  <a:moveTo>
                    <a:pt x="552" y="1474"/>
                  </a:moveTo>
                  <a:cubicBezTo>
                    <a:pt x="547" y="1468"/>
                    <a:pt x="542" y="1463"/>
                    <a:pt x="538" y="1456"/>
                  </a:cubicBezTo>
                  <a:cubicBezTo>
                    <a:pt x="512" y="1451"/>
                    <a:pt x="490" y="1443"/>
                    <a:pt x="466" y="1437"/>
                  </a:cubicBezTo>
                  <a:moveTo>
                    <a:pt x="466" y="1437"/>
                  </a:moveTo>
                  <a:cubicBezTo>
                    <a:pt x="466" y="1435"/>
                    <a:pt x="465" y="1437"/>
                    <a:pt x="466" y="1437"/>
                  </a:cubicBezTo>
                  <a:moveTo>
                    <a:pt x="888" y="1463"/>
                  </a:moveTo>
                  <a:cubicBezTo>
                    <a:pt x="888" y="1467"/>
                    <a:pt x="885" y="1469"/>
                    <a:pt x="884" y="1472"/>
                  </a:cubicBezTo>
                  <a:cubicBezTo>
                    <a:pt x="919" y="1472"/>
                    <a:pt x="949" y="1466"/>
                    <a:pt x="980" y="1462"/>
                  </a:cubicBezTo>
                  <a:cubicBezTo>
                    <a:pt x="982" y="1456"/>
                    <a:pt x="988" y="1448"/>
                    <a:pt x="986" y="1441"/>
                  </a:cubicBezTo>
                  <a:cubicBezTo>
                    <a:pt x="956" y="1451"/>
                    <a:pt x="922" y="1458"/>
                    <a:pt x="888" y="1463"/>
                  </a:cubicBezTo>
                  <a:close/>
                  <a:moveTo>
                    <a:pt x="1098" y="1445"/>
                  </a:moveTo>
                  <a:cubicBezTo>
                    <a:pt x="1098" y="1445"/>
                    <a:pt x="1099" y="1446"/>
                    <a:pt x="1098" y="1445"/>
                  </a:cubicBezTo>
                  <a:close/>
                  <a:moveTo>
                    <a:pt x="423" y="1450"/>
                  </a:moveTo>
                  <a:cubicBezTo>
                    <a:pt x="423" y="1450"/>
                    <a:pt x="424" y="1451"/>
                    <a:pt x="423" y="1450"/>
                  </a:cubicBezTo>
                  <a:close/>
                  <a:moveTo>
                    <a:pt x="600" y="1464"/>
                  </a:moveTo>
                  <a:cubicBezTo>
                    <a:pt x="639" y="1469"/>
                    <a:pt x="688" y="1474"/>
                    <a:pt x="730" y="1469"/>
                  </a:cubicBezTo>
                  <a:cubicBezTo>
                    <a:pt x="679" y="1467"/>
                    <a:pt x="633" y="1459"/>
                    <a:pt x="590" y="1449"/>
                  </a:cubicBezTo>
                  <a:cubicBezTo>
                    <a:pt x="593" y="1455"/>
                    <a:pt x="595" y="1461"/>
                    <a:pt x="600" y="1464"/>
                  </a:cubicBezTo>
                  <a:close/>
                  <a:moveTo>
                    <a:pt x="888" y="1449"/>
                  </a:moveTo>
                  <a:cubicBezTo>
                    <a:pt x="859" y="1457"/>
                    <a:pt x="828" y="1462"/>
                    <a:pt x="797" y="1467"/>
                  </a:cubicBezTo>
                  <a:cubicBezTo>
                    <a:pt x="795" y="1467"/>
                    <a:pt x="793" y="1467"/>
                    <a:pt x="792" y="1467"/>
                  </a:cubicBezTo>
                  <a:cubicBezTo>
                    <a:pt x="790" y="1468"/>
                    <a:pt x="792" y="1469"/>
                    <a:pt x="794" y="1468"/>
                  </a:cubicBezTo>
                  <a:cubicBezTo>
                    <a:pt x="826" y="1467"/>
                    <a:pt x="856" y="1465"/>
                    <a:pt x="885" y="1461"/>
                  </a:cubicBezTo>
                  <a:cubicBezTo>
                    <a:pt x="887" y="1457"/>
                    <a:pt x="888" y="1453"/>
                    <a:pt x="890" y="1449"/>
                  </a:cubicBezTo>
                  <a:cubicBezTo>
                    <a:pt x="889" y="1449"/>
                    <a:pt x="888" y="1449"/>
                    <a:pt x="888" y="1449"/>
                  </a:cubicBezTo>
                  <a:close/>
                  <a:moveTo>
                    <a:pt x="425" y="1451"/>
                  </a:moveTo>
                  <a:cubicBezTo>
                    <a:pt x="425" y="1451"/>
                    <a:pt x="426" y="1452"/>
                    <a:pt x="425" y="1451"/>
                  </a:cubicBezTo>
                  <a:close/>
                  <a:moveTo>
                    <a:pt x="427" y="1452"/>
                  </a:moveTo>
                  <a:cubicBezTo>
                    <a:pt x="427" y="1452"/>
                    <a:pt x="428" y="1453"/>
                    <a:pt x="427" y="1452"/>
                  </a:cubicBezTo>
                  <a:close/>
                  <a:moveTo>
                    <a:pt x="429" y="1453"/>
                  </a:moveTo>
                  <a:cubicBezTo>
                    <a:pt x="428" y="1453"/>
                    <a:pt x="430" y="1454"/>
                    <a:pt x="429" y="1453"/>
                  </a:cubicBezTo>
                  <a:close/>
                  <a:moveTo>
                    <a:pt x="749" y="1462"/>
                  </a:moveTo>
                  <a:cubicBezTo>
                    <a:pt x="749" y="1462"/>
                    <a:pt x="750" y="1462"/>
                    <a:pt x="750" y="1463"/>
                  </a:cubicBezTo>
                  <a:moveTo>
                    <a:pt x="750" y="1463"/>
                  </a:moveTo>
                  <a:cubicBezTo>
                    <a:pt x="751" y="1464"/>
                    <a:pt x="752" y="1462"/>
                    <a:pt x="750" y="1463"/>
                  </a:cubicBezTo>
                  <a:moveTo>
                    <a:pt x="750" y="1463"/>
                  </a:moveTo>
                  <a:cubicBezTo>
                    <a:pt x="750" y="1462"/>
                    <a:pt x="749" y="1462"/>
                    <a:pt x="749" y="1462"/>
                  </a:cubicBezTo>
                  <a:moveTo>
                    <a:pt x="749" y="1462"/>
                  </a:moveTo>
                  <a:cubicBezTo>
                    <a:pt x="746" y="1458"/>
                    <a:pt x="742" y="1456"/>
                    <a:pt x="739" y="1453"/>
                  </a:cubicBezTo>
                  <a:cubicBezTo>
                    <a:pt x="738" y="1460"/>
                    <a:pt x="744" y="1460"/>
                    <a:pt x="749" y="1462"/>
                  </a:cubicBezTo>
                  <a:moveTo>
                    <a:pt x="559" y="1476"/>
                  </a:moveTo>
                  <a:cubicBezTo>
                    <a:pt x="572" y="1480"/>
                    <a:pt x="590" y="1477"/>
                    <a:pt x="605" y="1480"/>
                  </a:cubicBezTo>
                  <a:cubicBezTo>
                    <a:pt x="605" y="1476"/>
                    <a:pt x="598" y="1472"/>
                    <a:pt x="597" y="1466"/>
                  </a:cubicBezTo>
                  <a:cubicBezTo>
                    <a:pt x="577" y="1465"/>
                    <a:pt x="561" y="1460"/>
                    <a:pt x="543" y="1458"/>
                  </a:cubicBezTo>
                  <a:cubicBezTo>
                    <a:pt x="547" y="1464"/>
                    <a:pt x="551" y="1473"/>
                    <a:pt x="559" y="1476"/>
                  </a:cubicBezTo>
                  <a:close/>
                  <a:moveTo>
                    <a:pt x="981" y="1463"/>
                  </a:moveTo>
                  <a:cubicBezTo>
                    <a:pt x="976" y="1471"/>
                    <a:pt x="970" y="1476"/>
                    <a:pt x="964" y="1481"/>
                  </a:cubicBezTo>
                  <a:cubicBezTo>
                    <a:pt x="972" y="1480"/>
                    <a:pt x="978" y="1479"/>
                    <a:pt x="986" y="1478"/>
                  </a:cubicBezTo>
                  <a:cubicBezTo>
                    <a:pt x="993" y="1472"/>
                    <a:pt x="1000" y="1466"/>
                    <a:pt x="1007" y="1460"/>
                  </a:cubicBezTo>
                  <a:cubicBezTo>
                    <a:pt x="1007" y="1458"/>
                    <a:pt x="1008" y="1458"/>
                    <a:pt x="1006" y="1458"/>
                  </a:cubicBezTo>
                  <a:cubicBezTo>
                    <a:pt x="998" y="1460"/>
                    <a:pt x="989" y="1461"/>
                    <a:pt x="981" y="1463"/>
                  </a:cubicBezTo>
                  <a:close/>
                  <a:moveTo>
                    <a:pt x="1069" y="1460"/>
                  </a:moveTo>
                  <a:cubicBezTo>
                    <a:pt x="1069" y="1459"/>
                    <a:pt x="1070" y="1460"/>
                    <a:pt x="1069" y="1460"/>
                  </a:cubicBezTo>
                  <a:close/>
                  <a:moveTo>
                    <a:pt x="1066" y="1461"/>
                  </a:moveTo>
                  <a:cubicBezTo>
                    <a:pt x="1041" y="1468"/>
                    <a:pt x="1016" y="1476"/>
                    <a:pt x="987" y="1480"/>
                  </a:cubicBezTo>
                  <a:cubicBezTo>
                    <a:pt x="984" y="1484"/>
                    <a:pt x="979" y="1485"/>
                    <a:pt x="976" y="1488"/>
                  </a:cubicBezTo>
                  <a:cubicBezTo>
                    <a:pt x="1008" y="1481"/>
                    <a:pt x="1042" y="1475"/>
                    <a:pt x="1066" y="1461"/>
                  </a:cubicBezTo>
                  <a:moveTo>
                    <a:pt x="1066" y="1461"/>
                  </a:moveTo>
                  <a:cubicBezTo>
                    <a:pt x="1070" y="1462"/>
                    <a:pt x="1067" y="1458"/>
                    <a:pt x="1066" y="1461"/>
                  </a:cubicBezTo>
                  <a:moveTo>
                    <a:pt x="742" y="1463"/>
                  </a:moveTo>
                  <a:cubicBezTo>
                    <a:pt x="742" y="1465"/>
                    <a:pt x="746" y="1462"/>
                    <a:pt x="742" y="1463"/>
                  </a:cubicBezTo>
                  <a:moveTo>
                    <a:pt x="742" y="1463"/>
                  </a:moveTo>
                  <a:cubicBezTo>
                    <a:pt x="741" y="1462"/>
                    <a:pt x="740" y="1461"/>
                    <a:pt x="739" y="1461"/>
                  </a:cubicBezTo>
                  <a:cubicBezTo>
                    <a:pt x="739" y="1463"/>
                    <a:pt x="740" y="1462"/>
                    <a:pt x="742" y="1463"/>
                  </a:cubicBezTo>
                  <a:moveTo>
                    <a:pt x="1072" y="1462"/>
                  </a:moveTo>
                  <a:cubicBezTo>
                    <a:pt x="1072" y="1461"/>
                    <a:pt x="1073" y="1462"/>
                    <a:pt x="1072" y="1462"/>
                  </a:cubicBezTo>
                  <a:close/>
                  <a:moveTo>
                    <a:pt x="774" y="1463"/>
                  </a:moveTo>
                  <a:cubicBezTo>
                    <a:pt x="774" y="1463"/>
                    <a:pt x="775" y="1464"/>
                    <a:pt x="774" y="1463"/>
                  </a:cubicBezTo>
                  <a:close/>
                  <a:moveTo>
                    <a:pt x="746" y="1464"/>
                  </a:moveTo>
                  <a:cubicBezTo>
                    <a:pt x="745" y="1464"/>
                    <a:pt x="746" y="1465"/>
                    <a:pt x="746" y="1464"/>
                  </a:cubicBezTo>
                  <a:close/>
                  <a:moveTo>
                    <a:pt x="780" y="1464"/>
                  </a:moveTo>
                  <a:cubicBezTo>
                    <a:pt x="780" y="1464"/>
                    <a:pt x="781" y="1465"/>
                    <a:pt x="780" y="1464"/>
                  </a:cubicBezTo>
                  <a:close/>
                  <a:moveTo>
                    <a:pt x="796" y="1472"/>
                  </a:moveTo>
                  <a:cubicBezTo>
                    <a:pt x="823" y="1473"/>
                    <a:pt x="851" y="1473"/>
                    <a:pt x="879" y="1473"/>
                  </a:cubicBezTo>
                  <a:cubicBezTo>
                    <a:pt x="879" y="1470"/>
                    <a:pt x="886" y="1464"/>
                    <a:pt x="882" y="1463"/>
                  </a:cubicBezTo>
                  <a:cubicBezTo>
                    <a:pt x="855" y="1469"/>
                    <a:pt x="823" y="1468"/>
                    <a:pt x="796" y="1472"/>
                  </a:cubicBezTo>
                  <a:close/>
                  <a:moveTo>
                    <a:pt x="882" y="1475"/>
                  </a:moveTo>
                  <a:cubicBezTo>
                    <a:pt x="882" y="1479"/>
                    <a:pt x="879" y="1481"/>
                    <a:pt x="878" y="1485"/>
                  </a:cubicBezTo>
                  <a:cubicBezTo>
                    <a:pt x="901" y="1482"/>
                    <a:pt x="937" y="1489"/>
                    <a:pt x="958" y="1482"/>
                  </a:cubicBezTo>
                  <a:cubicBezTo>
                    <a:pt x="961" y="1480"/>
                    <a:pt x="965" y="1476"/>
                    <a:pt x="968" y="1473"/>
                  </a:cubicBezTo>
                  <a:cubicBezTo>
                    <a:pt x="971" y="1470"/>
                    <a:pt x="977" y="1467"/>
                    <a:pt x="975" y="1464"/>
                  </a:cubicBezTo>
                  <a:cubicBezTo>
                    <a:pt x="946" y="1470"/>
                    <a:pt x="916" y="1474"/>
                    <a:pt x="882" y="1475"/>
                  </a:cubicBezTo>
                  <a:close/>
                  <a:moveTo>
                    <a:pt x="784" y="1466"/>
                  </a:moveTo>
                  <a:cubicBezTo>
                    <a:pt x="784" y="1466"/>
                    <a:pt x="785" y="1467"/>
                    <a:pt x="784" y="1466"/>
                  </a:cubicBezTo>
                  <a:close/>
                  <a:moveTo>
                    <a:pt x="503" y="1468"/>
                  </a:moveTo>
                  <a:cubicBezTo>
                    <a:pt x="520" y="1486"/>
                    <a:pt x="554" y="1491"/>
                    <a:pt x="582" y="1493"/>
                  </a:cubicBezTo>
                  <a:cubicBezTo>
                    <a:pt x="572" y="1490"/>
                    <a:pt x="565" y="1483"/>
                    <a:pt x="556" y="1478"/>
                  </a:cubicBezTo>
                  <a:cubicBezTo>
                    <a:pt x="537" y="1475"/>
                    <a:pt x="521" y="1471"/>
                    <a:pt x="503" y="1468"/>
                  </a:cubicBezTo>
                  <a:moveTo>
                    <a:pt x="503" y="1468"/>
                  </a:moveTo>
                  <a:cubicBezTo>
                    <a:pt x="502" y="1467"/>
                    <a:pt x="502" y="1468"/>
                    <a:pt x="503" y="1468"/>
                  </a:cubicBezTo>
                  <a:moveTo>
                    <a:pt x="611" y="1480"/>
                  </a:moveTo>
                  <a:cubicBezTo>
                    <a:pt x="653" y="1483"/>
                    <a:pt x="697" y="1480"/>
                    <a:pt x="732" y="1473"/>
                  </a:cubicBezTo>
                  <a:cubicBezTo>
                    <a:pt x="687" y="1475"/>
                    <a:pt x="642" y="1473"/>
                    <a:pt x="601" y="1467"/>
                  </a:cubicBezTo>
                  <a:cubicBezTo>
                    <a:pt x="604" y="1472"/>
                    <a:pt x="605" y="1478"/>
                    <a:pt x="611" y="1480"/>
                  </a:cubicBezTo>
                  <a:close/>
                  <a:moveTo>
                    <a:pt x="738" y="1472"/>
                  </a:moveTo>
                  <a:cubicBezTo>
                    <a:pt x="737" y="1472"/>
                    <a:pt x="736" y="1472"/>
                    <a:pt x="736" y="1473"/>
                  </a:cubicBezTo>
                  <a:cubicBezTo>
                    <a:pt x="737" y="1473"/>
                    <a:pt x="738" y="1473"/>
                    <a:pt x="738" y="1472"/>
                  </a:cubicBezTo>
                  <a:close/>
                  <a:moveTo>
                    <a:pt x="789" y="1473"/>
                  </a:moveTo>
                  <a:cubicBezTo>
                    <a:pt x="788" y="1473"/>
                    <a:pt x="786" y="1473"/>
                    <a:pt x="786" y="1474"/>
                  </a:cubicBezTo>
                  <a:cubicBezTo>
                    <a:pt x="787" y="1474"/>
                    <a:pt x="789" y="1474"/>
                    <a:pt x="789" y="1473"/>
                  </a:cubicBezTo>
                  <a:close/>
                  <a:moveTo>
                    <a:pt x="742" y="1475"/>
                  </a:moveTo>
                  <a:cubicBezTo>
                    <a:pt x="741" y="1475"/>
                    <a:pt x="742" y="1476"/>
                    <a:pt x="742" y="1475"/>
                  </a:cubicBezTo>
                  <a:close/>
                  <a:moveTo>
                    <a:pt x="745" y="1509"/>
                  </a:moveTo>
                  <a:cubicBezTo>
                    <a:pt x="748" y="1509"/>
                    <a:pt x="752" y="1509"/>
                    <a:pt x="755" y="1509"/>
                  </a:cubicBezTo>
                  <a:cubicBezTo>
                    <a:pt x="757" y="1498"/>
                    <a:pt x="761" y="1484"/>
                    <a:pt x="759" y="1474"/>
                  </a:cubicBezTo>
                  <a:cubicBezTo>
                    <a:pt x="754" y="1485"/>
                    <a:pt x="737" y="1490"/>
                    <a:pt x="745" y="1509"/>
                  </a:cubicBezTo>
                  <a:close/>
                  <a:moveTo>
                    <a:pt x="877" y="1476"/>
                  </a:moveTo>
                  <a:cubicBezTo>
                    <a:pt x="879" y="1475"/>
                    <a:pt x="877" y="1475"/>
                    <a:pt x="877" y="1476"/>
                  </a:cubicBezTo>
                  <a:moveTo>
                    <a:pt x="877" y="1476"/>
                  </a:moveTo>
                  <a:cubicBezTo>
                    <a:pt x="848" y="1477"/>
                    <a:pt x="817" y="1475"/>
                    <a:pt x="791" y="1475"/>
                  </a:cubicBezTo>
                  <a:cubicBezTo>
                    <a:pt x="817" y="1479"/>
                    <a:pt x="844" y="1483"/>
                    <a:pt x="873" y="1485"/>
                  </a:cubicBezTo>
                  <a:cubicBezTo>
                    <a:pt x="875" y="1482"/>
                    <a:pt x="877" y="1480"/>
                    <a:pt x="877" y="1476"/>
                  </a:cubicBezTo>
                  <a:moveTo>
                    <a:pt x="655" y="1493"/>
                  </a:moveTo>
                  <a:cubicBezTo>
                    <a:pt x="685" y="1490"/>
                    <a:pt x="715" y="1482"/>
                    <a:pt x="737" y="1477"/>
                  </a:cubicBezTo>
                  <a:cubicBezTo>
                    <a:pt x="737" y="1476"/>
                    <a:pt x="739" y="1475"/>
                    <a:pt x="736" y="1475"/>
                  </a:cubicBezTo>
                  <a:cubicBezTo>
                    <a:pt x="700" y="1482"/>
                    <a:pt x="655" y="1485"/>
                    <a:pt x="612" y="1483"/>
                  </a:cubicBezTo>
                  <a:cubicBezTo>
                    <a:pt x="615" y="1498"/>
                    <a:pt x="635" y="1496"/>
                    <a:pt x="655" y="1493"/>
                  </a:cubicBezTo>
                  <a:close/>
                  <a:moveTo>
                    <a:pt x="749" y="1476"/>
                  </a:moveTo>
                  <a:cubicBezTo>
                    <a:pt x="748" y="1476"/>
                    <a:pt x="749" y="1477"/>
                    <a:pt x="749" y="1476"/>
                  </a:cubicBezTo>
                  <a:close/>
                  <a:moveTo>
                    <a:pt x="754" y="1476"/>
                  </a:moveTo>
                  <a:cubicBezTo>
                    <a:pt x="749" y="1477"/>
                    <a:pt x="746" y="1481"/>
                    <a:pt x="741" y="1483"/>
                  </a:cubicBezTo>
                  <a:cubicBezTo>
                    <a:pt x="742" y="1484"/>
                    <a:pt x="741" y="1488"/>
                    <a:pt x="743" y="1489"/>
                  </a:cubicBezTo>
                  <a:cubicBezTo>
                    <a:pt x="746" y="1485"/>
                    <a:pt x="752" y="1481"/>
                    <a:pt x="754" y="1476"/>
                  </a:cubicBezTo>
                  <a:moveTo>
                    <a:pt x="754" y="1476"/>
                  </a:moveTo>
                  <a:cubicBezTo>
                    <a:pt x="756" y="1475"/>
                    <a:pt x="754" y="1475"/>
                    <a:pt x="754" y="1476"/>
                  </a:cubicBezTo>
                  <a:moveTo>
                    <a:pt x="773" y="1476"/>
                  </a:moveTo>
                  <a:cubicBezTo>
                    <a:pt x="772" y="1476"/>
                    <a:pt x="773" y="1477"/>
                    <a:pt x="773" y="1476"/>
                  </a:cubicBezTo>
                  <a:close/>
                  <a:moveTo>
                    <a:pt x="782" y="1475"/>
                  </a:moveTo>
                  <a:cubicBezTo>
                    <a:pt x="781" y="1475"/>
                    <a:pt x="780" y="1475"/>
                    <a:pt x="780" y="1476"/>
                  </a:cubicBezTo>
                  <a:cubicBezTo>
                    <a:pt x="781" y="1476"/>
                    <a:pt x="782" y="1476"/>
                    <a:pt x="782" y="1475"/>
                  </a:cubicBezTo>
                  <a:close/>
                  <a:moveTo>
                    <a:pt x="746" y="1477"/>
                  </a:moveTo>
                  <a:cubicBezTo>
                    <a:pt x="743" y="1476"/>
                    <a:pt x="739" y="1478"/>
                    <a:pt x="742" y="1480"/>
                  </a:cubicBezTo>
                  <a:cubicBezTo>
                    <a:pt x="742" y="1478"/>
                    <a:pt x="745" y="1479"/>
                    <a:pt x="746" y="1477"/>
                  </a:cubicBezTo>
                  <a:moveTo>
                    <a:pt x="746" y="1477"/>
                  </a:moveTo>
                  <a:cubicBezTo>
                    <a:pt x="750" y="1478"/>
                    <a:pt x="746" y="1474"/>
                    <a:pt x="746" y="1477"/>
                  </a:cubicBezTo>
                  <a:moveTo>
                    <a:pt x="758" y="1509"/>
                  </a:moveTo>
                  <a:cubicBezTo>
                    <a:pt x="768" y="1509"/>
                    <a:pt x="777" y="1509"/>
                    <a:pt x="787" y="1509"/>
                  </a:cubicBezTo>
                  <a:cubicBezTo>
                    <a:pt x="781" y="1500"/>
                    <a:pt x="770" y="1487"/>
                    <a:pt x="763" y="1476"/>
                  </a:cubicBezTo>
                  <a:cubicBezTo>
                    <a:pt x="761" y="1486"/>
                    <a:pt x="760" y="1498"/>
                    <a:pt x="758" y="1509"/>
                  </a:cubicBezTo>
                  <a:close/>
                  <a:moveTo>
                    <a:pt x="796" y="1509"/>
                  </a:moveTo>
                  <a:cubicBezTo>
                    <a:pt x="804" y="1511"/>
                    <a:pt x="813" y="1505"/>
                    <a:pt x="826" y="1508"/>
                  </a:cubicBezTo>
                  <a:cubicBezTo>
                    <a:pt x="807" y="1497"/>
                    <a:pt x="786" y="1489"/>
                    <a:pt x="769" y="1476"/>
                  </a:cubicBezTo>
                  <a:cubicBezTo>
                    <a:pt x="777" y="1485"/>
                    <a:pt x="782" y="1505"/>
                    <a:pt x="796" y="1509"/>
                  </a:cubicBezTo>
                  <a:close/>
                  <a:moveTo>
                    <a:pt x="837" y="1507"/>
                  </a:moveTo>
                  <a:cubicBezTo>
                    <a:pt x="844" y="1507"/>
                    <a:pt x="860" y="1507"/>
                    <a:pt x="864" y="1499"/>
                  </a:cubicBezTo>
                  <a:cubicBezTo>
                    <a:pt x="831" y="1496"/>
                    <a:pt x="800" y="1484"/>
                    <a:pt x="774" y="1477"/>
                  </a:cubicBezTo>
                  <a:cubicBezTo>
                    <a:pt x="791" y="1485"/>
                    <a:pt x="814" y="1505"/>
                    <a:pt x="837" y="1507"/>
                  </a:cubicBezTo>
                  <a:close/>
                  <a:moveTo>
                    <a:pt x="865" y="1497"/>
                  </a:moveTo>
                  <a:cubicBezTo>
                    <a:pt x="867" y="1494"/>
                    <a:pt x="870" y="1491"/>
                    <a:pt x="871" y="1487"/>
                  </a:cubicBezTo>
                  <a:cubicBezTo>
                    <a:pt x="839" y="1487"/>
                    <a:pt x="810" y="1479"/>
                    <a:pt x="783" y="1477"/>
                  </a:cubicBezTo>
                  <a:cubicBezTo>
                    <a:pt x="809" y="1485"/>
                    <a:pt x="835" y="1493"/>
                    <a:pt x="865" y="1497"/>
                  </a:cubicBezTo>
                  <a:close/>
                  <a:moveTo>
                    <a:pt x="617" y="1495"/>
                  </a:moveTo>
                  <a:cubicBezTo>
                    <a:pt x="616" y="1492"/>
                    <a:pt x="610" y="1486"/>
                    <a:pt x="606" y="1483"/>
                  </a:cubicBezTo>
                  <a:cubicBezTo>
                    <a:pt x="592" y="1483"/>
                    <a:pt x="576" y="1479"/>
                    <a:pt x="563" y="1480"/>
                  </a:cubicBezTo>
                  <a:cubicBezTo>
                    <a:pt x="577" y="1489"/>
                    <a:pt x="591" y="1498"/>
                    <a:pt x="617" y="1495"/>
                  </a:cubicBezTo>
                  <a:close/>
                  <a:moveTo>
                    <a:pt x="626" y="1499"/>
                  </a:moveTo>
                  <a:cubicBezTo>
                    <a:pt x="667" y="1513"/>
                    <a:pt x="710" y="1498"/>
                    <a:pt x="738" y="1480"/>
                  </a:cubicBezTo>
                  <a:cubicBezTo>
                    <a:pt x="706" y="1488"/>
                    <a:pt x="665" y="1495"/>
                    <a:pt x="626" y="1499"/>
                  </a:cubicBezTo>
                  <a:close/>
                  <a:moveTo>
                    <a:pt x="1025" y="1480"/>
                  </a:moveTo>
                  <a:cubicBezTo>
                    <a:pt x="1025" y="1479"/>
                    <a:pt x="1026" y="1480"/>
                    <a:pt x="1025" y="1480"/>
                  </a:cubicBezTo>
                  <a:close/>
                  <a:moveTo>
                    <a:pt x="1022" y="1481"/>
                  </a:moveTo>
                  <a:cubicBezTo>
                    <a:pt x="1023" y="1481"/>
                    <a:pt x="1022" y="1480"/>
                    <a:pt x="1022" y="1481"/>
                  </a:cubicBezTo>
                  <a:close/>
                  <a:moveTo>
                    <a:pt x="516" y="1482"/>
                  </a:moveTo>
                  <a:cubicBezTo>
                    <a:pt x="516" y="1481"/>
                    <a:pt x="517" y="1482"/>
                    <a:pt x="516" y="1482"/>
                  </a:cubicBezTo>
                  <a:close/>
                  <a:moveTo>
                    <a:pt x="1018" y="1482"/>
                  </a:moveTo>
                  <a:cubicBezTo>
                    <a:pt x="1001" y="1486"/>
                    <a:pt x="981" y="1488"/>
                    <a:pt x="966" y="1495"/>
                  </a:cubicBezTo>
                  <a:moveTo>
                    <a:pt x="966" y="1495"/>
                  </a:moveTo>
                  <a:cubicBezTo>
                    <a:pt x="962" y="1494"/>
                    <a:pt x="965" y="1498"/>
                    <a:pt x="966" y="1495"/>
                  </a:cubicBezTo>
                  <a:moveTo>
                    <a:pt x="966" y="1495"/>
                  </a:moveTo>
                  <a:cubicBezTo>
                    <a:pt x="985" y="1493"/>
                    <a:pt x="1002" y="1488"/>
                    <a:pt x="1018" y="1482"/>
                  </a:cubicBezTo>
                  <a:moveTo>
                    <a:pt x="1018" y="1482"/>
                  </a:moveTo>
                  <a:cubicBezTo>
                    <a:pt x="1022" y="1483"/>
                    <a:pt x="1019" y="1479"/>
                    <a:pt x="1018" y="1482"/>
                  </a:cubicBezTo>
                  <a:moveTo>
                    <a:pt x="940" y="1495"/>
                  </a:moveTo>
                  <a:cubicBezTo>
                    <a:pt x="955" y="1492"/>
                    <a:pt x="972" y="1491"/>
                    <a:pt x="980" y="1482"/>
                  </a:cubicBezTo>
                  <a:cubicBezTo>
                    <a:pt x="962" y="1482"/>
                    <a:pt x="950" y="1488"/>
                    <a:pt x="940" y="1495"/>
                  </a:cubicBezTo>
                  <a:close/>
                  <a:moveTo>
                    <a:pt x="681" y="1507"/>
                  </a:moveTo>
                  <a:cubicBezTo>
                    <a:pt x="694" y="1507"/>
                    <a:pt x="707" y="1507"/>
                    <a:pt x="719" y="1509"/>
                  </a:cubicBezTo>
                  <a:cubicBezTo>
                    <a:pt x="726" y="1503"/>
                    <a:pt x="734" y="1498"/>
                    <a:pt x="740" y="1491"/>
                  </a:cubicBezTo>
                  <a:cubicBezTo>
                    <a:pt x="737" y="1491"/>
                    <a:pt x="741" y="1484"/>
                    <a:pt x="738" y="1484"/>
                  </a:cubicBezTo>
                  <a:cubicBezTo>
                    <a:pt x="722" y="1494"/>
                    <a:pt x="700" y="1499"/>
                    <a:pt x="681" y="1507"/>
                  </a:cubicBezTo>
                  <a:close/>
                  <a:moveTo>
                    <a:pt x="876" y="1487"/>
                  </a:moveTo>
                  <a:cubicBezTo>
                    <a:pt x="874" y="1491"/>
                    <a:pt x="871" y="1493"/>
                    <a:pt x="870" y="1498"/>
                  </a:cubicBezTo>
                  <a:cubicBezTo>
                    <a:pt x="900" y="1502"/>
                    <a:pt x="934" y="1501"/>
                    <a:pt x="950" y="1486"/>
                  </a:cubicBezTo>
                  <a:cubicBezTo>
                    <a:pt x="927" y="1487"/>
                    <a:pt x="902" y="1488"/>
                    <a:pt x="876" y="1487"/>
                  </a:cubicBezTo>
                  <a:close/>
                  <a:moveTo>
                    <a:pt x="542" y="1492"/>
                  </a:moveTo>
                  <a:cubicBezTo>
                    <a:pt x="542" y="1492"/>
                    <a:pt x="543" y="1493"/>
                    <a:pt x="542" y="1492"/>
                  </a:cubicBezTo>
                  <a:close/>
                  <a:moveTo>
                    <a:pt x="570" y="1495"/>
                  </a:moveTo>
                  <a:cubicBezTo>
                    <a:pt x="565" y="1495"/>
                    <a:pt x="538" y="1491"/>
                    <a:pt x="548" y="1494"/>
                  </a:cubicBezTo>
                  <a:cubicBezTo>
                    <a:pt x="571" y="1502"/>
                    <a:pt x="600" y="1512"/>
                    <a:pt x="625" y="1510"/>
                  </a:cubicBezTo>
                  <a:cubicBezTo>
                    <a:pt x="606" y="1504"/>
                    <a:pt x="592" y="1498"/>
                    <a:pt x="570" y="1495"/>
                  </a:cubicBezTo>
                  <a:close/>
                  <a:moveTo>
                    <a:pt x="958" y="1495"/>
                  </a:moveTo>
                  <a:cubicBezTo>
                    <a:pt x="949" y="1496"/>
                    <a:pt x="942" y="1497"/>
                    <a:pt x="935" y="1499"/>
                  </a:cubicBezTo>
                  <a:cubicBezTo>
                    <a:pt x="943" y="1498"/>
                    <a:pt x="953" y="1499"/>
                    <a:pt x="958" y="1495"/>
                  </a:cubicBezTo>
                  <a:moveTo>
                    <a:pt x="958" y="1495"/>
                  </a:moveTo>
                  <a:cubicBezTo>
                    <a:pt x="962" y="1496"/>
                    <a:pt x="958" y="1492"/>
                    <a:pt x="958" y="1495"/>
                  </a:cubicBezTo>
                  <a:moveTo>
                    <a:pt x="724" y="1509"/>
                  </a:moveTo>
                  <a:cubicBezTo>
                    <a:pt x="730" y="1509"/>
                    <a:pt x="736" y="1509"/>
                    <a:pt x="742" y="1509"/>
                  </a:cubicBezTo>
                  <a:cubicBezTo>
                    <a:pt x="740" y="1505"/>
                    <a:pt x="741" y="1498"/>
                    <a:pt x="739" y="1495"/>
                  </a:cubicBezTo>
                  <a:cubicBezTo>
                    <a:pt x="735" y="1501"/>
                    <a:pt x="728" y="1504"/>
                    <a:pt x="724" y="1509"/>
                  </a:cubicBezTo>
                  <a:close/>
                  <a:moveTo>
                    <a:pt x="613" y="1499"/>
                  </a:moveTo>
                  <a:cubicBezTo>
                    <a:pt x="615" y="1500"/>
                    <a:pt x="623" y="1501"/>
                    <a:pt x="624" y="1500"/>
                  </a:cubicBezTo>
                  <a:cubicBezTo>
                    <a:pt x="622" y="1496"/>
                    <a:pt x="599" y="1499"/>
                    <a:pt x="613" y="1499"/>
                  </a:cubicBezTo>
                  <a:close/>
                  <a:moveTo>
                    <a:pt x="929" y="1500"/>
                  </a:moveTo>
                  <a:cubicBezTo>
                    <a:pt x="929" y="1500"/>
                    <a:pt x="930" y="1501"/>
                    <a:pt x="929" y="1500"/>
                  </a:cubicBezTo>
                  <a:close/>
                  <a:moveTo>
                    <a:pt x="865" y="1505"/>
                  </a:moveTo>
                  <a:cubicBezTo>
                    <a:pt x="871" y="1503"/>
                    <a:pt x="880" y="1504"/>
                    <a:pt x="886" y="1502"/>
                  </a:cubicBezTo>
                  <a:cubicBezTo>
                    <a:pt x="879" y="1502"/>
                    <a:pt x="867" y="1497"/>
                    <a:pt x="865" y="1505"/>
                  </a:cubicBezTo>
                  <a:close/>
                  <a:moveTo>
                    <a:pt x="608" y="1501"/>
                  </a:moveTo>
                  <a:cubicBezTo>
                    <a:pt x="608" y="1501"/>
                    <a:pt x="607" y="1501"/>
                    <a:pt x="606" y="1502"/>
                  </a:cubicBezTo>
                  <a:cubicBezTo>
                    <a:pt x="607" y="1502"/>
                    <a:pt x="608" y="1502"/>
                    <a:pt x="608" y="1501"/>
                  </a:cubicBezTo>
                  <a:close/>
                  <a:moveTo>
                    <a:pt x="885" y="1514"/>
                  </a:moveTo>
                  <a:cubicBezTo>
                    <a:pt x="909" y="1514"/>
                    <a:pt x="929" y="1509"/>
                    <a:pt x="946" y="1501"/>
                  </a:cubicBezTo>
                  <a:cubicBezTo>
                    <a:pt x="921" y="1500"/>
                    <a:pt x="904" y="1509"/>
                    <a:pt x="885" y="1514"/>
                  </a:cubicBezTo>
                  <a:close/>
                  <a:moveTo>
                    <a:pt x="633" y="1509"/>
                  </a:moveTo>
                  <a:cubicBezTo>
                    <a:pt x="629" y="1504"/>
                    <a:pt x="618" y="1501"/>
                    <a:pt x="609" y="1503"/>
                  </a:cubicBezTo>
                  <a:cubicBezTo>
                    <a:pt x="618" y="1504"/>
                    <a:pt x="626" y="1509"/>
                    <a:pt x="633" y="1509"/>
                  </a:cubicBezTo>
                  <a:close/>
                  <a:moveTo>
                    <a:pt x="858" y="1512"/>
                  </a:moveTo>
                  <a:cubicBezTo>
                    <a:pt x="879" y="1516"/>
                    <a:pt x="896" y="1508"/>
                    <a:pt x="912" y="1503"/>
                  </a:cubicBezTo>
                  <a:cubicBezTo>
                    <a:pt x="893" y="1506"/>
                    <a:pt x="869" y="1502"/>
                    <a:pt x="858" y="1512"/>
                  </a:cubicBezTo>
                  <a:close/>
                  <a:moveTo>
                    <a:pt x="659" y="1507"/>
                  </a:moveTo>
                  <a:cubicBezTo>
                    <a:pt x="650" y="1508"/>
                    <a:pt x="641" y="1503"/>
                    <a:pt x="633" y="1506"/>
                  </a:cubicBezTo>
                  <a:cubicBezTo>
                    <a:pt x="638" y="1512"/>
                    <a:pt x="652" y="1509"/>
                    <a:pt x="659" y="1507"/>
                  </a:cubicBezTo>
                  <a:close/>
                  <a:moveTo>
                    <a:pt x="645" y="1512"/>
                  </a:moveTo>
                  <a:cubicBezTo>
                    <a:pt x="667" y="1518"/>
                    <a:pt x="698" y="1526"/>
                    <a:pt x="714" y="1511"/>
                  </a:cubicBezTo>
                  <a:cubicBezTo>
                    <a:pt x="688" y="1510"/>
                    <a:pt x="666" y="1506"/>
                    <a:pt x="645" y="1512"/>
                  </a:cubicBezTo>
                  <a:close/>
                  <a:moveTo>
                    <a:pt x="845" y="1510"/>
                  </a:moveTo>
                  <a:cubicBezTo>
                    <a:pt x="849" y="1510"/>
                    <a:pt x="855" y="1512"/>
                    <a:pt x="856" y="1508"/>
                  </a:cubicBezTo>
                  <a:cubicBezTo>
                    <a:pt x="852" y="1509"/>
                    <a:pt x="847" y="1508"/>
                    <a:pt x="845" y="1510"/>
                  </a:cubicBezTo>
                  <a:close/>
                  <a:moveTo>
                    <a:pt x="798" y="1512"/>
                  </a:moveTo>
                  <a:cubicBezTo>
                    <a:pt x="808" y="1524"/>
                    <a:pt x="839" y="1525"/>
                    <a:pt x="850" y="1513"/>
                  </a:cubicBezTo>
                  <a:cubicBezTo>
                    <a:pt x="837" y="1508"/>
                    <a:pt x="813" y="1509"/>
                    <a:pt x="798" y="1512"/>
                  </a:cubicBezTo>
                  <a:close/>
                  <a:moveTo>
                    <a:pt x="699" y="1522"/>
                  </a:moveTo>
                  <a:cubicBezTo>
                    <a:pt x="714" y="1522"/>
                    <a:pt x="731" y="1526"/>
                    <a:pt x="746" y="1524"/>
                  </a:cubicBezTo>
                  <a:cubicBezTo>
                    <a:pt x="743" y="1521"/>
                    <a:pt x="744" y="1515"/>
                    <a:pt x="742" y="1511"/>
                  </a:cubicBezTo>
                  <a:cubicBezTo>
                    <a:pt x="721" y="1509"/>
                    <a:pt x="710" y="1514"/>
                    <a:pt x="699" y="1522"/>
                  </a:cubicBezTo>
                  <a:close/>
                  <a:moveTo>
                    <a:pt x="750" y="1525"/>
                  </a:moveTo>
                  <a:cubicBezTo>
                    <a:pt x="753" y="1522"/>
                    <a:pt x="754" y="1517"/>
                    <a:pt x="754" y="1511"/>
                  </a:cubicBezTo>
                  <a:cubicBezTo>
                    <a:pt x="751" y="1511"/>
                    <a:pt x="748" y="1511"/>
                    <a:pt x="745" y="1511"/>
                  </a:cubicBezTo>
                  <a:cubicBezTo>
                    <a:pt x="747" y="1516"/>
                    <a:pt x="745" y="1524"/>
                    <a:pt x="750" y="1525"/>
                  </a:cubicBezTo>
                  <a:close/>
                  <a:moveTo>
                    <a:pt x="790" y="1511"/>
                  </a:moveTo>
                  <a:cubicBezTo>
                    <a:pt x="779" y="1511"/>
                    <a:pt x="768" y="1511"/>
                    <a:pt x="757" y="1511"/>
                  </a:cubicBezTo>
                  <a:cubicBezTo>
                    <a:pt x="757" y="1517"/>
                    <a:pt x="755" y="1520"/>
                    <a:pt x="754" y="1525"/>
                  </a:cubicBezTo>
                  <a:cubicBezTo>
                    <a:pt x="773" y="1525"/>
                    <a:pt x="792" y="1526"/>
                    <a:pt x="807" y="1522"/>
                  </a:cubicBezTo>
                  <a:cubicBezTo>
                    <a:pt x="800" y="1520"/>
                    <a:pt x="797" y="1514"/>
                    <a:pt x="790" y="1511"/>
                  </a:cubicBezTo>
                  <a:close/>
                  <a:moveTo>
                    <a:pt x="852" y="1517"/>
                  </a:moveTo>
                  <a:cubicBezTo>
                    <a:pt x="851" y="1518"/>
                    <a:pt x="852" y="1518"/>
                    <a:pt x="852" y="1517"/>
                  </a:cubicBezTo>
                  <a:moveTo>
                    <a:pt x="852" y="1517"/>
                  </a:moveTo>
                  <a:cubicBezTo>
                    <a:pt x="857" y="1517"/>
                    <a:pt x="861" y="1517"/>
                    <a:pt x="864" y="1515"/>
                  </a:cubicBezTo>
                  <a:cubicBezTo>
                    <a:pt x="859" y="1515"/>
                    <a:pt x="854" y="1513"/>
                    <a:pt x="852" y="1517"/>
                  </a:cubicBezTo>
                  <a:moveTo>
                    <a:pt x="655" y="1518"/>
                  </a:moveTo>
                  <a:cubicBezTo>
                    <a:pt x="655" y="1518"/>
                    <a:pt x="656" y="1519"/>
                    <a:pt x="655" y="1518"/>
                  </a:cubicBezTo>
                  <a:close/>
                  <a:moveTo>
                    <a:pt x="674" y="1522"/>
                  </a:moveTo>
                  <a:cubicBezTo>
                    <a:pt x="679" y="1522"/>
                    <a:pt x="678" y="1522"/>
                    <a:pt x="674" y="1521"/>
                  </a:cubicBezTo>
                  <a:cubicBezTo>
                    <a:pt x="672" y="1521"/>
                    <a:pt x="662" y="1518"/>
                    <a:pt x="658" y="1519"/>
                  </a:cubicBezTo>
                  <a:cubicBezTo>
                    <a:pt x="665" y="1520"/>
                    <a:pt x="671" y="1522"/>
                    <a:pt x="674" y="1522"/>
                  </a:cubicBezTo>
                  <a:close/>
                </a:path>
              </a:pathLst>
            </a:custGeom>
            <a:solidFill>
              <a:srgbClr val="646464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07" name="Freeform 12" descr="© INSCALE GmbH, 15.06.2010"/>
            <p:cNvSpPr>
              <a:spLocks noEditPoints="1"/>
            </p:cNvSpPr>
            <p:nvPr/>
          </p:nvSpPr>
          <p:spPr bwMode="gray">
            <a:xfrm>
              <a:off x="2834288" y="1987743"/>
              <a:ext cx="3470440" cy="3332809"/>
            </a:xfrm>
            <a:custGeom>
              <a:avLst/>
              <a:gdLst/>
              <a:ahLst/>
              <a:cxnLst>
                <a:cxn ang="0">
                  <a:pos x="1157" y="29"/>
                </a:cxn>
                <a:cxn ang="0">
                  <a:pos x="617" y="117"/>
                </a:cxn>
                <a:cxn ang="0">
                  <a:pos x="656" y="178"/>
                </a:cxn>
                <a:cxn ang="0">
                  <a:pos x="239" y="258"/>
                </a:cxn>
                <a:cxn ang="0">
                  <a:pos x="536" y="255"/>
                </a:cxn>
                <a:cxn ang="0">
                  <a:pos x="663" y="454"/>
                </a:cxn>
                <a:cxn ang="0">
                  <a:pos x="900" y="474"/>
                </a:cxn>
                <a:cxn ang="0">
                  <a:pos x="922" y="511"/>
                </a:cxn>
                <a:cxn ang="0">
                  <a:pos x="908" y="527"/>
                </a:cxn>
                <a:cxn ang="0">
                  <a:pos x="895" y="533"/>
                </a:cxn>
                <a:cxn ang="0">
                  <a:pos x="1040" y="559"/>
                </a:cxn>
                <a:cxn ang="0">
                  <a:pos x="1319" y="1342"/>
                </a:cxn>
                <a:cxn ang="0">
                  <a:pos x="1320" y="1379"/>
                </a:cxn>
                <a:cxn ang="0">
                  <a:pos x="576" y="31"/>
                </a:cxn>
                <a:cxn ang="0">
                  <a:pos x="469" y="123"/>
                </a:cxn>
                <a:cxn ang="0">
                  <a:pos x="676" y="54"/>
                </a:cxn>
                <a:cxn ang="0">
                  <a:pos x="618" y="4"/>
                </a:cxn>
                <a:cxn ang="0">
                  <a:pos x="595" y="5"/>
                </a:cxn>
                <a:cxn ang="0">
                  <a:pos x="513" y="46"/>
                </a:cxn>
                <a:cxn ang="0">
                  <a:pos x="422" y="75"/>
                </a:cxn>
                <a:cxn ang="0">
                  <a:pos x="459" y="67"/>
                </a:cxn>
                <a:cxn ang="0">
                  <a:pos x="1681" y="642"/>
                </a:cxn>
                <a:cxn ang="0">
                  <a:pos x="1077" y="36"/>
                </a:cxn>
                <a:cxn ang="0">
                  <a:pos x="1098" y="110"/>
                </a:cxn>
                <a:cxn ang="0">
                  <a:pos x="979" y="117"/>
                </a:cxn>
                <a:cxn ang="0">
                  <a:pos x="948" y="122"/>
                </a:cxn>
                <a:cxn ang="0">
                  <a:pos x="820" y="97"/>
                </a:cxn>
                <a:cxn ang="0">
                  <a:pos x="698" y="200"/>
                </a:cxn>
                <a:cxn ang="0">
                  <a:pos x="828" y="182"/>
                </a:cxn>
                <a:cxn ang="0">
                  <a:pos x="734" y="228"/>
                </a:cxn>
                <a:cxn ang="0">
                  <a:pos x="635" y="272"/>
                </a:cxn>
                <a:cxn ang="0">
                  <a:pos x="593" y="234"/>
                </a:cxn>
                <a:cxn ang="0">
                  <a:pos x="621" y="295"/>
                </a:cxn>
                <a:cxn ang="0">
                  <a:pos x="441" y="441"/>
                </a:cxn>
                <a:cxn ang="0">
                  <a:pos x="621" y="411"/>
                </a:cxn>
                <a:cxn ang="0">
                  <a:pos x="709" y="512"/>
                </a:cxn>
                <a:cxn ang="0">
                  <a:pos x="740" y="381"/>
                </a:cxn>
                <a:cxn ang="0">
                  <a:pos x="870" y="536"/>
                </a:cxn>
                <a:cxn ang="0">
                  <a:pos x="911" y="470"/>
                </a:cxn>
                <a:cxn ang="0">
                  <a:pos x="1059" y="616"/>
                </a:cxn>
                <a:cxn ang="0">
                  <a:pos x="834" y="603"/>
                </a:cxn>
                <a:cxn ang="0">
                  <a:pos x="677" y="539"/>
                </a:cxn>
                <a:cxn ang="0">
                  <a:pos x="369" y="587"/>
                </a:cxn>
                <a:cxn ang="0">
                  <a:pos x="215" y="834"/>
                </a:cxn>
                <a:cxn ang="0">
                  <a:pos x="317" y="1065"/>
                </a:cxn>
                <a:cxn ang="0">
                  <a:pos x="592" y="1115"/>
                </a:cxn>
                <a:cxn ang="0">
                  <a:pos x="681" y="1291"/>
                </a:cxn>
                <a:cxn ang="0">
                  <a:pos x="733" y="1503"/>
                </a:cxn>
                <a:cxn ang="0">
                  <a:pos x="1016" y="1556"/>
                </a:cxn>
                <a:cxn ang="0">
                  <a:pos x="1197" y="1373"/>
                </a:cxn>
                <a:cxn ang="0">
                  <a:pos x="1271" y="1154"/>
                </a:cxn>
                <a:cxn ang="0">
                  <a:pos x="1311" y="967"/>
                </a:cxn>
                <a:cxn ang="0">
                  <a:pos x="1135" y="797"/>
                </a:cxn>
                <a:cxn ang="0">
                  <a:pos x="1197" y="810"/>
                </a:cxn>
                <a:cxn ang="0">
                  <a:pos x="1447" y="788"/>
                </a:cxn>
                <a:cxn ang="0">
                  <a:pos x="1277" y="635"/>
                </a:cxn>
                <a:cxn ang="0">
                  <a:pos x="1531" y="652"/>
                </a:cxn>
                <a:cxn ang="0">
                  <a:pos x="1658" y="862"/>
                </a:cxn>
                <a:cxn ang="0">
                  <a:pos x="1038" y="440"/>
                </a:cxn>
                <a:cxn ang="0">
                  <a:pos x="991" y="389"/>
                </a:cxn>
                <a:cxn ang="0">
                  <a:pos x="1099" y="418"/>
                </a:cxn>
                <a:cxn ang="0">
                  <a:pos x="287" y="206"/>
                </a:cxn>
                <a:cxn ang="0">
                  <a:pos x="50" y="1063"/>
                </a:cxn>
              </a:cxnLst>
              <a:rect l="0" t="0" r="r" b="b"/>
              <a:pathLst>
                <a:path w="1683" h="1609">
                  <a:moveTo>
                    <a:pt x="1008" y="20"/>
                  </a:moveTo>
                  <a:cubicBezTo>
                    <a:pt x="1021" y="27"/>
                    <a:pt x="1028" y="27"/>
                    <a:pt x="1045" y="29"/>
                  </a:cubicBezTo>
                  <a:cubicBezTo>
                    <a:pt x="1035" y="22"/>
                    <a:pt x="1023" y="21"/>
                    <a:pt x="1008" y="20"/>
                  </a:cubicBezTo>
                  <a:close/>
                  <a:moveTo>
                    <a:pt x="1146" y="26"/>
                  </a:moveTo>
                  <a:cubicBezTo>
                    <a:pt x="1143" y="26"/>
                    <a:pt x="1143" y="22"/>
                    <a:pt x="1141" y="21"/>
                  </a:cubicBezTo>
                  <a:cubicBezTo>
                    <a:pt x="1142" y="21"/>
                    <a:pt x="1146" y="24"/>
                    <a:pt x="1147" y="21"/>
                  </a:cubicBezTo>
                  <a:cubicBezTo>
                    <a:pt x="1138" y="19"/>
                    <a:pt x="1136" y="20"/>
                    <a:pt x="1128" y="22"/>
                  </a:cubicBezTo>
                  <a:cubicBezTo>
                    <a:pt x="1134" y="24"/>
                    <a:pt x="1139" y="27"/>
                    <a:pt x="1146" y="26"/>
                  </a:cubicBezTo>
                  <a:close/>
                  <a:moveTo>
                    <a:pt x="1063" y="27"/>
                  </a:moveTo>
                  <a:cubicBezTo>
                    <a:pt x="1057" y="27"/>
                    <a:pt x="1049" y="23"/>
                    <a:pt x="1045" y="25"/>
                  </a:cubicBezTo>
                  <a:cubicBezTo>
                    <a:pt x="1050" y="26"/>
                    <a:pt x="1053" y="31"/>
                    <a:pt x="1059" y="32"/>
                  </a:cubicBezTo>
                  <a:cubicBezTo>
                    <a:pt x="1060" y="30"/>
                    <a:pt x="1063" y="30"/>
                    <a:pt x="1063" y="27"/>
                  </a:cubicBezTo>
                  <a:close/>
                  <a:moveTo>
                    <a:pt x="1157" y="29"/>
                  </a:moveTo>
                  <a:cubicBezTo>
                    <a:pt x="1159" y="30"/>
                    <a:pt x="1161" y="30"/>
                    <a:pt x="1163" y="31"/>
                  </a:cubicBezTo>
                  <a:cubicBezTo>
                    <a:pt x="1163" y="28"/>
                    <a:pt x="1158" y="27"/>
                    <a:pt x="1157" y="29"/>
                  </a:cubicBezTo>
                  <a:close/>
                  <a:moveTo>
                    <a:pt x="966" y="79"/>
                  </a:moveTo>
                  <a:cubicBezTo>
                    <a:pt x="979" y="79"/>
                    <a:pt x="987" y="91"/>
                    <a:pt x="1000" y="85"/>
                  </a:cubicBezTo>
                  <a:cubicBezTo>
                    <a:pt x="983" y="83"/>
                    <a:pt x="971" y="65"/>
                    <a:pt x="984" y="55"/>
                  </a:cubicBezTo>
                  <a:cubicBezTo>
                    <a:pt x="988" y="52"/>
                    <a:pt x="993" y="54"/>
                    <a:pt x="996" y="49"/>
                  </a:cubicBezTo>
                  <a:cubicBezTo>
                    <a:pt x="992" y="41"/>
                    <a:pt x="983" y="46"/>
                    <a:pt x="978" y="50"/>
                  </a:cubicBezTo>
                  <a:cubicBezTo>
                    <a:pt x="970" y="49"/>
                    <a:pt x="966" y="53"/>
                    <a:pt x="962" y="58"/>
                  </a:cubicBezTo>
                  <a:cubicBezTo>
                    <a:pt x="969" y="61"/>
                    <a:pt x="963" y="73"/>
                    <a:pt x="966" y="79"/>
                  </a:cubicBezTo>
                  <a:close/>
                  <a:moveTo>
                    <a:pt x="1026" y="63"/>
                  </a:moveTo>
                  <a:cubicBezTo>
                    <a:pt x="1029" y="64"/>
                    <a:pt x="1031" y="68"/>
                    <a:pt x="1033" y="64"/>
                  </a:cubicBezTo>
                  <a:cubicBezTo>
                    <a:pt x="1032" y="63"/>
                    <a:pt x="1028" y="61"/>
                    <a:pt x="1026" y="63"/>
                  </a:cubicBezTo>
                  <a:close/>
                  <a:moveTo>
                    <a:pt x="1025" y="92"/>
                  </a:moveTo>
                  <a:cubicBezTo>
                    <a:pt x="1021" y="90"/>
                    <a:pt x="1015" y="86"/>
                    <a:pt x="1011" y="88"/>
                  </a:cubicBezTo>
                  <a:cubicBezTo>
                    <a:pt x="1014" y="90"/>
                    <a:pt x="1020" y="94"/>
                    <a:pt x="1025" y="92"/>
                  </a:cubicBezTo>
                  <a:close/>
                  <a:moveTo>
                    <a:pt x="618" y="123"/>
                  </a:moveTo>
                  <a:cubicBezTo>
                    <a:pt x="612" y="123"/>
                    <a:pt x="617" y="119"/>
                    <a:pt x="617" y="117"/>
                  </a:cubicBezTo>
                  <a:cubicBezTo>
                    <a:pt x="614" y="117"/>
                    <a:pt x="614" y="116"/>
                    <a:pt x="614" y="114"/>
                  </a:cubicBezTo>
                  <a:cubicBezTo>
                    <a:pt x="605" y="120"/>
                    <a:pt x="599" y="113"/>
                    <a:pt x="590" y="118"/>
                  </a:cubicBezTo>
                  <a:cubicBezTo>
                    <a:pt x="590" y="117"/>
                    <a:pt x="590" y="115"/>
                    <a:pt x="589" y="115"/>
                  </a:cubicBezTo>
                  <a:cubicBezTo>
                    <a:pt x="588" y="118"/>
                    <a:pt x="582" y="120"/>
                    <a:pt x="580" y="119"/>
                  </a:cubicBezTo>
                  <a:cubicBezTo>
                    <a:pt x="582" y="117"/>
                    <a:pt x="585" y="116"/>
                    <a:pt x="584" y="111"/>
                  </a:cubicBezTo>
                  <a:cubicBezTo>
                    <a:pt x="577" y="113"/>
                    <a:pt x="569" y="115"/>
                    <a:pt x="565" y="119"/>
                  </a:cubicBezTo>
                  <a:cubicBezTo>
                    <a:pt x="568" y="121"/>
                    <a:pt x="572" y="116"/>
                    <a:pt x="574" y="119"/>
                  </a:cubicBezTo>
                  <a:cubicBezTo>
                    <a:pt x="573" y="125"/>
                    <a:pt x="562" y="121"/>
                    <a:pt x="559" y="125"/>
                  </a:cubicBezTo>
                  <a:cubicBezTo>
                    <a:pt x="563" y="124"/>
                    <a:pt x="564" y="126"/>
                    <a:pt x="566" y="129"/>
                  </a:cubicBezTo>
                  <a:cubicBezTo>
                    <a:pt x="563" y="133"/>
                    <a:pt x="556" y="128"/>
                    <a:pt x="555" y="134"/>
                  </a:cubicBezTo>
                  <a:cubicBezTo>
                    <a:pt x="559" y="135"/>
                    <a:pt x="561" y="134"/>
                    <a:pt x="564" y="133"/>
                  </a:cubicBezTo>
                  <a:cubicBezTo>
                    <a:pt x="564" y="137"/>
                    <a:pt x="567" y="137"/>
                    <a:pt x="568" y="140"/>
                  </a:cubicBezTo>
                  <a:cubicBezTo>
                    <a:pt x="584" y="136"/>
                    <a:pt x="608" y="137"/>
                    <a:pt x="618" y="123"/>
                  </a:cubicBezTo>
                  <a:close/>
                  <a:moveTo>
                    <a:pt x="651" y="184"/>
                  </a:moveTo>
                  <a:cubicBezTo>
                    <a:pt x="654" y="184"/>
                    <a:pt x="656" y="182"/>
                    <a:pt x="656" y="178"/>
                  </a:cubicBezTo>
                  <a:cubicBezTo>
                    <a:pt x="653" y="178"/>
                    <a:pt x="651" y="180"/>
                    <a:pt x="651" y="184"/>
                  </a:cubicBezTo>
                  <a:close/>
                  <a:moveTo>
                    <a:pt x="635" y="196"/>
                  </a:moveTo>
                  <a:cubicBezTo>
                    <a:pt x="634" y="194"/>
                    <a:pt x="634" y="192"/>
                    <a:pt x="633" y="191"/>
                  </a:cubicBezTo>
                  <a:cubicBezTo>
                    <a:pt x="631" y="192"/>
                    <a:pt x="631" y="196"/>
                    <a:pt x="635" y="196"/>
                  </a:cubicBezTo>
                  <a:close/>
                  <a:moveTo>
                    <a:pt x="604" y="197"/>
                  </a:moveTo>
                  <a:cubicBezTo>
                    <a:pt x="601" y="200"/>
                    <a:pt x="595" y="199"/>
                    <a:pt x="595" y="204"/>
                  </a:cubicBezTo>
                  <a:cubicBezTo>
                    <a:pt x="601" y="205"/>
                    <a:pt x="606" y="201"/>
                    <a:pt x="604" y="197"/>
                  </a:cubicBezTo>
                  <a:close/>
                  <a:moveTo>
                    <a:pt x="595" y="213"/>
                  </a:moveTo>
                  <a:cubicBezTo>
                    <a:pt x="599" y="213"/>
                    <a:pt x="599" y="210"/>
                    <a:pt x="599" y="207"/>
                  </a:cubicBezTo>
                  <a:cubicBezTo>
                    <a:pt x="595" y="207"/>
                    <a:pt x="593" y="211"/>
                    <a:pt x="595" y="213"/>
                  </a:cubicBezTo>
                  <a:close/>
                  <a:moveTo>
                    <a:pt x="280" y="210"/>
                  </a:moveTo>
                  <a:cubicBezTo>
                    <a:pt x="262" y="220"/>
                    <a:pt x="248" y="231"/>
                    <a:pt x="232" y="242"/>
                  </a:cubicBezTo>
                  <a:cubicBezTo>
                    <a:pt x="234" y="251"/>
                    <a:pt x="231" y="253"/>
                    <a:pt x="227" y="259"/>
                  </a:cubicBezTo>
                  <a:cubicBezTo>
                    <a:pt x="232" y="260"/>
                    <a:pt x="226" y="264"/>
                    <a:pt x="227" y="266"/>
                  </a:cubicBezTo>
                  <a:cubicBezTo>
                    <a:pt x="232" y="265"/>
                    <a:pt x="235" y="261"/>
                    <a:pt x="239" y="258"/>
                  </a:cubicBezTo>
                  <a:cubicBezTo>
                    <a:pt x="241" y="246"/>
                    <a:pt x="254" y="245"/>
                    <a:pt x="258" y="235"/>
                  </a:cubicBezTo>
                  <a:cubicBezTo>
                    <a:pt x="257" y="234"/>
                    <a:pt x="255" y="238"/>
                    <a:pt x="255" y="235"/>
                  </a:cubicBezTo>
                  <a:cubicBezTo>
                    <a:pt x="261" y="225"/>
                    <a:pt x="272" y="219"/>
                    <a:pt x="280" y="210"/>
                  </a:cubicBezTo>
                  <a:close/>
                  <a:moveTo>
                    <a:pt x="252" y="214"/>
                  </a:moveTo>
                  <a:cubicBezTo>
                    <a:pt x="250" y="216"/>
                    <a:pt x="245" y="220"/>
                    <a:pt x="248" y="224"/>
                  </a:cubicBezTo>
                  <a:cubicBezTo>
                    <a:pt x="250" y="221"/>
                    <a:pt x="254" y="217"/>
                    <a:pt x="252" y="214"/>
                  </a:cubicBezTo>
                  <a:close/>
                  <a:moveTo>
                    <a:pt x="520" y="272"/>
                  </a:moveTo>
                  <a:cubicBezTo>
                    <a:pt x="521" y="276"/>
                    <a:pt x="521" y="277"/>
                    <a:pt x="522" y="280"/>
                  </a:cubicBezTo>
                  <a:cubicBezTo>
                    <a:pt x="540" y="274"/>
                    <a:pt x="569" y="277"/>
                    <a:pt x="570" y="252"/>
                  </a:cubicBezTo>
                  <a:cubicBezTo>
                    <a:pt x="576" y="249"/>
                    <a:pt x="586" y="246"/>
                    <a:pt x="582" y="235"/>
                  </a:cubicBezTo>
                  <a:cubicBezTo>
                    <a:pt x="572" y="230"/>
                    <a:pt x="564" y="233"/>
                    <a:pt x="556" y="239"/>
                  </a:cubicBezTo>
                  <a:cubicBezTo>
                    <a:pt x="556" y="241"/>
                    <a:pt x="557" y="241"/>
                    <a:pt x="557" y="243"/>
                  </a:cubicBezTo>
                  <a:cubicBezTo>
                    <a:pt x="554" y="243"/>
                    <a:pt x="554" y="245"/>
                    <a:pt x="551" y="245"/>
                  </a:cubicBezTo>
                  <a:cubicBezTo>
                    <a:pt x="549" y="244"/>
                    <a:pt x="549" y="241"/>
                    <a:pt x="546" y="242"/>
                  </a:cubicBezTo>
                  <a:cubicBezTo>
                    <a:pt x="542" y="246"/>
                    <a:pt x="538" y="250"/>
                    <a:pt x="536" y="255"/>
                  </a:cubicBezTo>
                  <a:cubicBezTo>
                    <a:pt x="536" y="258"/>
                    <a:pt x="540" y="256"/>
                    <a:pt x="540" y="259"/>
                  </a:cubicBezTo>
                  <a:cubicBezTo>
                    <a:pt x="532" y="263"/>
                    <a:pt x="527" y="268"/>
                    <a:pt x="520" y="272"/>
                  </a:cubicBezTo>
                  <a:close/>
                  <a:moveTo>
                    <a:pt x="591" y="247"/>
                  </a:moveTo>
                  <a:cubicBezTo>
                    <a:pt x="588" y="244"/>
                    <a:pt x="585" y="248"/>
                    <a:pt x="585" y="251"/>
                  </a:cubicBezTo>
                  <a:cubicBezTo>
                    <a:pt x="588" y="251"/>
                    <a:pt x="589" y="249"/>
                    <a:pt x="591" y="247"/>
                  </a:cubicBezTo>
                  <a:close/>
                  <a:moveTo>
                    <a:pt x="212" y="259"/>
                  </a:moveTo>
                  <a:cubicBezTo>
                    <a:pt x="216" y="258"/>
                    <a:pt x="220" y="253"/>
                    <a:pt x="219" y="251"/>
                  </a:cubicBezTo>
                  <a:cubicBezTo>
                    <a:pt x="218" y="254"/>
                    <a:pt x="213" y="255"/>
                    <a:pt x="212" y="259"/>
                  </a:cubicBezTo>
                  <a:close/>
                  <a:moveTo>
                    <a:pt x="673" y="447"/>
                  </a:moveTo>
                  <a:cubicBezTo>
                    <a:pt x="678" y="442"/>
                    <a:pt x="685" y="428"/>
                    <a:pt x="678" y="420"/>
                  </a:cubicBezTo>
                  <a:cubicBezTo>
                    <a:pt x="670" y="427"/>
                    <a:pt x="664" y="431"/>
                    <a:pt x="666" y="444"/>
                  </a:cubicBezTo>
                  <a:cubicBezTo>
                    <a:pt x="669" y="445"/>
                    <a:pt x="669" y="448"/>
                    <a:pt x="673" y="447"/>
                  </a:cubicBezTo>
                  <a:close/>
                  <a:moveTo>
                    <a:pt x="654" y="488"/>
                  </a:moveTo>
                  <a:cubicBezTo>
                    <a:pt x="663" y="487"/>
                    <a:pt x="664" y="483"/>
                    <a:pt x="671" y="485"/>
                  </a:cubicBezTo>
                  <a:cubicBezTo>
                    <a:pt x="677" y="471"/>
                    <a:pt x="685" y="438"/>
                    <a:pt x="663" y="454"/>
                  </a:cubicBezTo>
                  <a:cubicBezTo>
                    <a:pt x="660" y="453"/>
                    <a:pt x="658" y="450"/>
                    <a:pt x="656" y="452"/>
                  </a:cubicBezTo>
                  <a:cubicBezTo>
                    <a:pt x="654" y="456"/>
                    <a:pt x="658" y="457"/>
                    <a:pt x="658" y="461"/>
                  </a:cubicBezTo>
                  <a:cubicBezTo>
                    <a:pt x="658" y="469"/>
                    <a:pt x="651" y="479"/>
                    <a:pt x="654" y="488"/>
                  </a:cubicBezTo>
                  <a:close/>
                  <a:moveTo>
                    <a:pt x="602" y="468"/>
                  </a:moveTo>
                  <a:cubicBezTo>
                    <a:pt x="603" y="464"/>
                    <a:pt x="597" y="462"/>
                    <a:pt x="594" y="465"/>
                  </a:cubicBezTo>
                  <a:cubicBezTo>
                    <a:pt x="595" y="468"/>
                    <a:pt x="599" y="471"/>
                    <a:pt x="602" y="468"/>
                  </a:cubicBezTo>
                  <a:close/>
                  <a:moveTo>
                    <a:pt x="590" y="468"/>
                  </a:moveTo>
                  <a:cubicBezTo>
                    <a:pt x="587" y="463"/>
                    <a:pt x="577" y="465"/>
                    <a:pt x="575" y="470"/>
                  </a:cubicBezTo>
                  <a:cubicBezTo>
                    <a:pt x="578" y="477"/>
                    <a:pt x="590" y="478"/>
                    <a:pt x="590" y="468"/>
                  </a:cubicBezTo>
                  <a:close/>
                  <a:moveTo>
                    <a:pt x="880" y="468"/>
                  </a:moveTo>
                  <a:cubicBezTo>
                    <a:pt x="879" y="472"/>
                    <a:pt x="883" y="470"/>
                    <a:pt x="884" y="470"/>
                  </a:cubicBezTo>
                  <a:cubicBezTo>
                    <a:pt x="885" y="468"/>
                    <a:pt x="881" y="467"/>
                    <a:pt x="880" y="468"/>
                  </a:cubicBezTo>
                  <a:close/>
                  <a:moveTo>
                    <a:pt x="900" y="474"/>
                  </a:moveTo>
                  <a:cubicBezTo>
                    <a:pt x="898" y="473"/>
                    <a:pt x="894" y="473"/>
                    <a:pt x="893" y="474"/>
                  </a:cubicBezTo>
                  <a:cubicBezTo>
                    <a:pt x="892" y="480"/>
                    <a:pt x="900" y="479"/>
                    <a:pt x="900" y="474"/>
                  </a:cubicBezTo>
                  <a:close/>
                  <a:moveTo>
                    <a:pt x="563" y="477"/>
                  </a:moveTo>
                  <a:cubicBezTo>
                    <a:pt x="561" y="477"/>
                    <a:pt x="560" y="477"/>
                    <a:pt x="559" y="476"/>
                  </a:cubicBezTo>
                  <a:cubicBezTo>
                    <a:pt x="558" y="478"/>
                    <a:pt x="555" y="480"/>
                    <a:pt x="557" y="483"/>
                  </a:cubicBezTo>
                  <a:cubicBezTo>
                    <a:pt x="560" y="482"/>
                    <a:pt x="563" y="481"/>
                    <a:pt x="563" y="477"/>
                  </a:cubicBezTo>
                  <a:close/>
                  <a:moveTo>
                    <a:pt x="826" y="506"/>
                  </a:moveTo>
                  <a:cubicBezTo>
                    <a:pt x="828" y="507"/>
                    <a:pt x="832" y="508"/>
                    <a:pt x="834" y="506"/>
                  </a:cubicBezTo>
                  <a:cubicBezTo>
                    <a:pt x="834" y="501"/>
                    <a:pt x="825" y="499"/>
                    <a:pt x="826" y="506"/>
                  </a:cubicBezTo>
                  <a:close/>
                  <a:moveTo>
                    <a:pt x="830" y="510"/>
                  </a:moveTo>
                  <a:cubicBezTo>
                    <a:pt x="830" y="515"/>
                    <a:pt x="830" y="515"/>
                    <a:pt x="830" y="515"/>
                  </a:cubicBezTo>
                  <a:cubicBezTo>
                    <a:pt x="835" y="519"/>
                    <a:pt x="836" y="510"/>
                    <a:pt x="832" y="509"/>
                  </a:cubicBezTo>
                  <a:cubicBezTo>
                    <a:pt x="831" y="510"/>
                    <a:pt x="831" y="510"/>
                    <a:pt x="830" y="510"/>
                  </a:cubicBezTo>
                  <a:close/>
                  <a:moveTo>
                    <a:pt x="892" y="511"/>
                  </a:moveTo>
                  <a:cubicBezTo>
                    <a:pt x="895" y="513"/>
                    <a:pt x="895" y="518"/>
                    <a:pt x="899" y="515"/>
                  </a:cubicBezTo>
                  <a:cubicBezTo>
                    <a:pt x="900" y="511"/>
                    <a:pt x="893" y="507"/>
                    <a:pt x="892" y="511"/>
                  </a:cubicBezTo>
                  <a:close/>
                  <a:moveTo>
                    <a:pt x="922" y="511"/>
                  </a:moveTo>
                  <a:cubicBezTo>
                    <a:pt x="922" y="512"/>
                    <a:pt x="920" y="513"/>
                    <a:pt x="921" y="515"/>
                  </a:cubicBezTo>
                  <a:cubicBezTo>
                    <a:pt x="922" y="516"/>
                    <a:pt x="925" y="516"/>
                    <a:pt x="927" y="515"/>
                  </a:cubicBezTo>
                  <a:cubicBezTo>
                    <a:pt x="926" y="512"/>
                    <a:pt x="925" y="510"/>
                    <a:pt x="922" y="511"/>
                  </a:cubicBezTo>
                  <a:close/>
                  <a:moveTo>
                    <a:pt x="915" y="515"/>
                  </a:moveTo>
                  <a:cubicBezTo>
                    <a:pt x="912" y="514"/>
                    <a:pt x="911" y="515"/>
                    <a:pt x="911" y="518"/>
                  </a:cubicBezTo>
                  <a:cubicBezTo>
                    <a:pt x="915" y="518"/>
                    <a:pt x="915" y="518"/>
                    <a:pt x="915" y="518"/>
                  </a:cubicBezTo>
                  <a:lnTo>
                    <a:pt x="915" y="515"/>
                  </a:lnTo>
                  <a:close/>
                  <a:moveTo>
                    <a:pt x="890" y="517"/>
                  </a:moveTo>
                  <a:cubicBezTo>
                    <a:pt x="889" y="516"/>
                    <a:pt x="886" y="514"/>
                    <a:pt x="884" y="516"/>
                  </a:cubicBezTo>
                  <a:cubicBezTo>
                    <a:pt x="884" y="518"/>
                    <a:pt x="885" y="519"/>
                    <a:pt x="885" y="519"/>
                  </a:cubicBezTo>
                  <a:cubicBezTo>
                    <a:pt x="888" y="519"/>
                    <a:pt x="889" y="519"/>
                    <a:pt x="890" y="517"/>
                  </a:cubicBezTo>
                  <a:close/>
                  <a:moveTo>
                    <a:pt x="923" y="522"/>
                  </a:moveTo>
                  <a:cubicBezTo>
                    <a:pt x="925" y="522"/>
                    <a:pt x="927" y="522"/>
                    <a:pt x="927" y="519"/>
                  </a:cubicBezTo>
                  <a:cubicBezTo>
                    <a:pt x="924" y="519"/>
                    <a:pt x="923" y="520"/>
                    <a:pt x="923" y="522"/>
                  </a:cubicBezTo>
                  <a:close/>
                  <a:moveTo>
                    <a:pt x="908" y="527"/>
                  </a:moveTo>
                  <a:cubicBezTo>
                    <a:pt x="910" y="522"/>
                    <a:pt x="906" y="522"/>
                    <a:pt x="903" y="521"/>
                  </a:cubicBezTo>
                  <a:cubicBezTo>
                    <a:pt x="901" y="523"/>
                    <a:pt x="902" y="526"/>
                    <a:pt x="903" y="528"/>
                  </a:cubicBezTo>
                  <a:cubicBezTo>
                    <a:pt x="905" y="528"/>
                    <a:pt x="907" y="528"/>
                    <a:pt x="908" y="527"/>
                  </a:cubicBezTo>
                  <a:close/>
                  <a:moveTo>
                    <a:pt x="929" y="531"/>
                  </a:moveTo>
                  <a:cubicBezTo>
                    <a:pt x="933" y="531"/>
                    <a:pt x="936" y="529"/>
                    <a:pt x="936" y="524"/>
                  </a:cubicBezTo>
                  <a:cubicBezTo>
                    <a:pt x="931" y="524"/>
                    <a:pt x="928" y="525"/>
                    <a:pt x="929" y="531"/>
                  </a:cubicBezTo>
                  <a:close/>
                  <a:moveTo>
                    <a:pt x="916" y="534"/>
                  </a:moveTo>
                  <a:cubicBezTo>
                    <a:pt x="920" y="537"/>
                    <a:pt x="926" y="533"/>
                    <a:pt x="920" y="531"/>
                  </a:cubicBezTo>
                  <a:cubicBezTo>
                    <a:pt x="920" y="533"/>
                    <a:pt x="916" y="531"/>
                    <a:pt x="916" y="534"/>
                  </a:cubicBezTo>
                  <a:close/>
                  <a:moveTo>
                    <a:pt x="898" y="536"/>
                  </a:moveTo>
                  <a:cubicBezTo>
                    <a:pt x="898" y="535"/>
                    <a:pt x="898" y="535"/>
                    <a:pt x="899" y="535"/>
                  </a:cubicBezTo>
                  <a:cubicBezTo>
                    <a:pt x="899" y="533"/>
                    <a:pt x="899" y="533"/>
                    <a:pt x="899" y="533"/>
                  </a:cubicBezTo>
                  <a:cubicBezTo>
                    <a:pt x="898" y="533"/>
                    <a:pt x="898" y="533"/>
                    <a:pt x="898" y="532"/>
                  </a:cubicBezTo>
                  <a:cubicBezTo>
                    <a:pt x="896" y="532"/>
                    <a:pt x="896" y="532"/>
                    <a:pt x="896" y="532"/>
                  </a:cubicBezTo>
                  <a:cubicBezTo>
                    <a:pt x="896" y="532"/>
                    <a:pt x="896" y="533"/>
                    <a:pt x="895" y="533"/>
                  </a:cubicBezTo>
                  <a:cubicBezTo>
                    <a:pt x="895" y="535"/>
                    <a:pt x="895" y="535"/>
                    <a:pt x="895" y="535"/>
                  </a:cubicBezTo>
                  <a:cubicBezTo>
                    <a:pt x="896" y="535"/>
                    <a:pt x="896" y="535"/>
                    <a:pt x="896" y="536"/>
                  </a:cubicBezTo>
                  <a:lnTo>
                    <a:pt x="898" y="536"/>
                  </a:lnTo>
                  <a:close/>
                  <a:moveTo>
                    <a:pt x="948" y="535"/>
                  </a:moveTo>
                  <a:cubicBezTo>
                    <a:pt x="942" y="531"/>
                    <a:pt x="937" y="543"/>
                    <a:pt x="943" y="545"/>
                  </a:cubicBezTo>
                  <a:cubicBezTo>
                    <a:pt x="945" y="542"/>
                    <a:pt x="948" y="540"/>
                    <a:pt x="948" y="535"/>
                  </a:cubicBezTo>
                  <a:close/>
                  <a:moveTo>
                    <a:pt x="738" y="546"/>
                  </a:moveTo>
                  <a:cubicBezTo>
                    <a:pt x="742" y="530"/>
                    <a:pt x="721" y="544"/>
                    <a:pt x="738" y="546"/>
                  </a:cubicBezTo>
                  <a:close/>
                  <a:moveTo>
                    <a:pt x="871" y="540"/>
                  </a:moveTo>
                  <a:cubicBezTo>
                    <a:pt x="870" y="538"/>
                    <a:pt x="866" y="538"/>
                    <a:pt x="864" y="539"/>
                  </a:cubicBezTo>
                  <a:cubicBezTo>
                    <a:pt x="863" y="543"/>
                    <a:pt x="871" y="543"/>
                    <a:pt x="871" y="540"/>
                  </a:cubicBezTo>
                  <a:close/>
                  <a:moveTo>
                    <a:pt x="931" y="546"/>
                  </a:moveTo>
                  <a:cubicBezTo>
                    <a:pt x="931" y="549"/>
                    <a:pt x="928" y="555"/>
                    <a:pt x="933" y="555"/>
                  </a:cubicBezTo>
                  <a:cubicBezTo>
                    <a:pt x="937" y="554"/>
                    <a:pt x="935" y="546"/>
                    <a:pt x="931" y="546"/>
                  </a:cubicBezTo>
                  <a:close/>
                  <a:moveTo>
                    <a:pt x="1040" y="559"/>
                  </a:moveTo>
                  <a:cubicBezTo>
                    <a:pt x="1041" y="555"/>
                    <a:pt x="1041" y="550"/>
                    <a:pt x="1043" y="546"/>
                  </a:cubicBezTo>
                  <a:cubicBezTo>
                    <a:pt x="1033" y="551"/>
                    <a:pt x="1019" y="551"/>
                    <a:pt x="1011" y="557"/>
                  </a:cubicBezTo>
                  <a:cubicBezTo>
                    <a:pt x="1017" y="570"/>
                    <a:pt x="1029" y="563"/>
                    <a:pt x="1040" y="559"/>
                  </a:cubicBezTo>
                  <a:close/>
                  <a:moveTo>
                    <a:pt x="879" y="557"/>
                  </a:moveTo>
                  <a:cubicBezTo>
                    <a:pt x="888" y="556"/>
                    <a:pt x="895" y="564"/>
                    <a:pt x="901" y="564"/>
                  </a:cubicBezTo>
                  <a:cubicBezTo>
                    <a:pt x="907" y="565"/>
                    <a:pt x="915" y="562"/>
                    <a:pt x="921" y="560"/>
                  </a:cubicBezTo>
                  <a:cubicBezTo>
                    <a:pt x="921" y="557"/>
                    <a:pt x="921" y="557"/>
                    <a:pt x="921" y="557"/>
                  </a:cubicBezTo>
                  <a:cubicBezTo>
                    <a:pt x="909" y="556"/>
                    <a:pt x="890" y="552"/>
                    <a:pt x="880" y="550"/>
                  </a:cubicBezTo>
                  <a:cubicBezTo>
                    <a:pt x="877" y="551"/>
                    <a:pt x="878" y="554"/>
                    <a:pt x="879" y="557"/>
                  </a:cubicBezTo>
                  <a:close/>
                  <a:moveTo>
                    <a:pt x="1674" y="879"/>
                  </a:moveTo>
                  <a:cubicBezTo>
                    <a:pt x="1683" y="865"/>
                    <a:pt x="1681" y="833"/>
                    <a:pt x="1670" y="822"/>
                  </a:cubicBezTo>
                  <a:cubicBezTo>
                    <a:pt x="1671" y="839"/>
                    <a:pt x="1667" y="864"/>
                    <a:pt x="1674" y="879"/>
                  </a:cubicBezTo>
                  <a:close/>
                  <a:moveTo>
                    <a:pt x="1346" y="1324"/>
                  </a:moveTo>
                  <a:cubicBezTo>
                    <a:pt x="1340" y="1316"/>
                    <a:pt x="1334" y="1319"/>
                    <a:pt x="1330" y="1326"/>
                  </a:cubicBezTo>
                  <a:cubicBezTo>
                    <a:pt x="1326" y="1332"/>
                    <a:pt x="1326" y="1337"/>
                    <a:pt x="1319" y="1342"/>
                  </a:cubicBezTo>
                  <a:cubicBezTo>
                    <a:pt x="1316" y="1344"/>
                    <a:pt x="1314" y="1344"/>
                    <a:pt x="1311" y="1347"/>
                  </a:cubicBezTo>
                  <a:cubicBezTo>
                    <a:pt x="1310" y="1350"/>
                    <a:pt x="1310" y="1355"/>
                    <a:pt x="1307" y="1357"/>
                  </a:cubicBezTo>
                  <a:cubicBezTo>
                    <a:pt x="1299" y="1352"/>
                    <a:pt x="1299" y="1365"/>
                    <a:pt x="1294" y="1369"/>
                  </a:cubicBezTo>
                  <a:cubicBezTo>
                    <a:pt x="1293" y="1369"/>
                    <a:pt x="1294" y="1366"/>
                    <a:pt x="1290" y="1367"/>
                  </a:cubicBezTo>
                  <a:cubicBezTo>
                    <a:pt x="1290" y="1370"/>
                    <a:pt x="1289" y="1373"/>
                    <a:pt x="1288" y="1375"/>
                  </a:cubicBezTo>
                  <a:cubicBezTo>
                    <a:pt x="1274" y="1380"/>
                    <a:pt x="1261" y="1387"/>
                    <a:pt x="1246" y="1392"/>
                  </a:cubicBezTo>
                  <a:cubicBezTo>
                    <a:pt x="1245" y="1399"/>
                    <a:pt x="1239" y="1403"/>
                    <a:pt x="1234" y="1406"/>
                  </a:cubicBezTo>
                  <a:cubicBezTo>
                    <a:pt x="1229" y="1419"/>
                    <a:pt x="1234" y="1431"/>
                    <a:pt x="1228" y="1440"/>
                  </a:cubicBezTo>
                  <a:cubicBezTo>
                    <a:pt x="1222" y="1449"/>
                    <a:pt x="1206" y="1451"/>
                    <a:pt x="1200" y="1461"/>
                  </a:cubicBezTo>
                  <a:cubicBezTo>
                    <a:pt x="1196" y="1468"/>
                    <a:pt x="1195" y="1479"/>
                    <a:pt x="1200" y="1486"/>
                  </a:cubicBezTo>
                  <a:cubicBezTo>
                    <a:pt x="1199" y="1488"/>
                    <a:pt x="1197" y="1489"/>
                    <a:pt x="1196" y="1492"/>
                  </a:cubicBezTo>
                  <a:cubicBezTo>
                    <a:pt x="1210" y="1500"/>
                    <a:pt x="1225" y="1491"/>
                    <a:pt x="1237" y="1484"/>
                  </a:cubicBezTo>
                  <a:cubicBezTo>
                    <a:pt x="1249" y="1477"/>
                    <a:pt x="1252" y="1470"/>
                    <a:pt x="1258" y="1461"/>
                  </a:cubicBezTo>
                  <a:cubicBezTo>
                    <a:pt x="1266" y="1449"/>
                    <a:pt x="1279" y="1438"/>
                    <a:pt x="1290" y="1426"/>
                  </a:cubicBezTo>
                  <a:cubicBezTo>
                    <a:pt x="1303" y="1412"/>
                    <a:pt x="1321" y="1396"/>
                    <a:pt x="1320" y="1379"/>
                  </a:cubicBezTo>
                  <a:cubicBezTo>
                    <a:pt x="1329" y="1372"/>
                    <a:pt x="1331" y="1358"/>
                    <a:pt x="1346" y="1357"/>
                  </a:cubicBezTo>
                  <a:cubicBezTo>
                    <a:pt x="1347" y="1353"/>
                    <a:pt x="1345" y="1350"/>
                    <a:pt x="1343" y="1348"/>
                  </a:cubicBezTo>
                  <a:cubicBezTo>
                    <a:pt x="1345" y="1344"/>
                    <a:pt x="1348" y="1342"/>
                    <a:pt x="1349" y="1337"/>
                  </a:cubicBezTo>
                  <a:cubicBezTo>
                    <a:pt x="1346" y="1333"/>
                    <a:pt x="1345" y="1330"/>
                    <a:pt x="1346" y="1324"/>
                  </a:cubicBezTo>
                  <a:close/>
                  <a:moveTo>
                    <a:pt x="543" y="30"/>
                  </a:moveTo>
                  <a:cubicBezTo>
                    <a:pt x="549" y="31"/>
                    <a:pt x="558" y="29"/>
                    <a:pt x="561" y="24"/>
                  </a:cubicBezTo>
                  <a:cubicBezTo>
                    <a:pt x="559" y="23"/>
                    <a:pt x="555" y="25"/>
                    <a:pt x="555" y="23"/>
                  </a:cubicBezTo>
                  <a:cubicBezTo>
                    <a:pt x="557" y="20"/>
                    <a:pt x="562" y="20"/>
                    <a:pt x="565" y="18"/>
                  </a:cubicBezTo>
                  <a:cubicBezTo>
                    <a:pt x="566" y="22"/>
                    <a:pt x="567" y="23"/>
                    <a:pt x="567" y="25"/>
                  </a:cubicBezTo>
                  <a:cubicBezTo>
                    <a:pt x="591" y="20"/>
                    <a:pt x="609" y="13"/>
                    <a:pt x="635" y="14"/>
                  </a:cubicBezTo>
                  <a:cubicBezTo>
                    <a:pt x="628" y="14"/>
                    <a:pt x="628" y="14"/>
                    <a:pt x="628" y="14"/>
                  </a:cubicBezTo>
                  <a:cubicBezTo>
                    <a:pt x="619" y="24"/>
                    <a:pt x="601" y="16"/>
                    <a:pt x="593" y="22"/>
                  </a:cubicBezTo>
                  <a:cubicBezTo>
                    <a:pt x="592" y="24"/>
                    <a:pt x="595" y="25"/>
                    <a:pt x="593" y="26"/>
                  </a:cubicBezTo>
                  <a:cubicBezTo>
                    <a:pt x="591" y="26"/>
                    <a:pt x="590" y="24"/>
                    <a:pt x="589" y="23"/>
                  </a:cubicBezTo>
                  <a:cubicBezTo>
                    <a:pt x="584" y="25"/>
                    <a:pt x="579" y="26"/>
                    <a:pt x="576" y="31"/>
                  </a:cubicBezTo>
                  <a:cubicBezTo>
                    <a:pt x="580" y="32"/>
                    <a:pt x="584" y="29"/>
                    <a:pt x="586" y="34"/>
                  </a:cubicBezTo>
                  <a:cubicBezTo>
                    <a:pt x="573" y="46"/>
                    <a:pt x="553" y="51"/>
                    <a:pt x="537" y="59"/>
                  </a:cubicBezTo>
                  <a:cubicBezTo>
                    <a:pt x="541" y="61"/>
                    <a:pt x="545" y="57"/>
                    <a:pt x="546" y="59"/>
                  </a:cubicBezTo>
                  <a:cubicBezTo>
                    <a:pt x="542" y="61"/>
                    <a:pt x="540" y="65"/>
                    <a:pt x="534" y="66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28" y="61"/>
                    <a:pt x="525" y="67"/>
                    <a:pt x="527" y="71"/>
                  </a:cubicBezTo>
                  <a:cubicBezTo>
                    <a:pt x="521" y="74"/>
                    <a:pt x="515" y="77"/>
                    <a:pt x="508" y="79"/>
                  </a:cubicBezTo>
                  <a:cubicBezTo>
                    <a:pt x="508" y="77"/>
                    <a:pt x="510" y="77"/>
                    <a:pt x="507" y="77"/>
                  </a:cubicBezTo>
                  <a:cubicBezTo>
                    <a:pt x="503" y="77"/>
                    <a:pt x="503" y="80"/>
                    <a:pt x="499" y="81"/>
                  </a:cubicBezTo>
                  <a:cubicBezTo>
                    <a:pt x="479" y="84"/>
                    <a:pt x="469" y="99"/>
                    <a:pt x="452" y="107"/>
                  </a:cubicBezTo>
                  <a:cubicBezTo>
                    <a:pt x="456" y="107"/>
                    <a:pt x="458" y="102"/>
                    <a:pt x="461" y="106"/>
                  </a:cubicBezTo>
                  <a:cubicBezTo>
                    <a:pt x="441" y="111"/>
                    <a:pt x="429" y="123"/>
                    <a:pt x="419" y="138"/>
                  </a:cubicBezTo>
                  <a:cubicBezTo>
                    <a:pt x="422" y="140"/>
                    <a:pt x="423" y="138"/>
                    <a:pt x="426" y="137"/>
                  </a:cubicBezTo>
                  <a:cubicBezTo>
                    <a:pt x="423" y="141"/>
                    <a:pt x="417" y="144"/>
                    <a:pt x="418" y="149"/>
                  </a:cubicBezTo>
                  <a:cubicBezTo>
                    <a:pt x="438" y="144"/>
                    <a:pt x="451" y="129"/>
                    <a:pt x="469" y="123"/>
                  </a:cubicBezTo>
                  <a:cubicBezTo>
                    <a:pt x="476" y="120"/>
                    <a:pt x="483" y="118"/>
                    <a:pt x="490" y="114"/>
                  </a:cubicBezTo>
                  <a:cubicBezTo>
                    <a:pt x="490" y="112"/>
                    <a:pt x="492" y="111"/>
                    <a:pt x="494" y="110"/>
                  </a:cubicBezTo>
                  <a:cubicBezTo>
                    <a:pt x="515" y="109"/>
                    <a:pt x="539" y="103"/>
                    <a:pt x="564" y="92"/>
                  </a:cubicBezTo>
                  <a:cubicBezTo>
                    <a:pt x="562" y="94"/>
                    <a:pt x="564" y="93"/>
                    <a:pt x="565" y="95"/>
                  </a:cubicBezTo>
                  <a:cubicBezTo>
                    <a:pt x="585" y="94"/>
                    <a:pt x="601" y="89"/>
                    <a:pt x="619" y="85"/>
                  </a:cubicBezTo>
                  <a:cubicBezTo>
                    <a:pt x="618" y="82"/>
                    <a:pt x="614" y="82"/>
                    <a:pt x="612" y="80"/>
                  </a:cubicBezTo>
                  <a:cubicBezTo>
                    <a:pt x="616" y="79"/>
                    <a:pt x="616" y="74"/>
                    <a:pt x="622" y="75"/>
                  </a:cubicBezTo>
                  <a:cubicBezTo>
                    <a:pt x="622" y="77"/>
                    <a:pt x="619" y="77"/>
                    <a:pt x="618" y="80"/>
                  </a:cubicBezTo>
                  <a:cubicBezTo>
                    <a:pt x="627" y="89"/>
                    <a:pt x="641" y="68"/>
                    <a:pt x="631" y="63"/>
                  </a:cubicBezTo>
                  <a:cubicBezTo>
                    <a:pt x="634" y="62"/>
                    <a:pt x="637" y="64"/>
                    <a:pt x="641" y="62"/>
                  </a:cubicBezTo>
                  <a:cubicBezTo>
                    <a:pt x="643" y="63"/>
                    <a:pt x="642" y="67"/>
                    <a:pt x="645" y="67"/>
                  </a:cubicBezTo>
                  <a:cubicBezTo>
                    <a:pt x="648" y="62"/>
                    <a:pt x="652" y="64"/>
                    <a:pt x="659" y="63"/>
                  </a:cubicBezTo>
                  <a:cubicBezTo>
                    <a:pt x="660" y="56"/>
                    <a:pt x="669" y="62"/>
                    <a:pt x="672" y="57"/>
                  </a:cubicBezTo>
                  <a:cubicBezTo>
                    <a:pt x="671" y="56"/>
                    <a:pt x="669" y="56"/>
                    <a:pt x="669" y="54"/>
                  </a:cubicBezTo>
                  <a:cubicBezTo>
                    <a:pt x="672" y="51"/>
                    <a:pt x="673" y="53"/>
                    <a:pt x="676" y="54"/>
                  </a:cubicBezTo>
                  <a:cubicBezTo>
                    <a:pt x="678" y="52"/>
                    <a:pt x="679" y="51"/>
                    <a:pt x="681" y="50"/>
                  </a:cubicBezTo>
                  <a:cubicBezTo>
                    <a:pt x="682" y="46"/>
                    <a:pt x="678" y="47"/>
                    <a:pt x="679" y="44"/>
                  </a:cubicBezTo>
                  <a:cubicBezTo>
                    <a:pt x="687" y="44"/>
                    <a:pt x="691" y="46"/>
                    <a:pt x="696" y="43"/>
                  </a:cubicBezTo>
                  <a:cubicBezTo>
                    <a:pt x="698" y="40"/>
                    <a:pt x="693" y="43"/>
                    <a:pt x="693" y="40"/>
                  </a:cubicBezTo>
                  <a:cubicBezTo>
                    <a:pt x="704" y="32"/>
                    <a:pt x="724" y="28"/>
                    <a:pt x="740" y="25"/>
                  </a:cubicBezTo>
                  <a:cubicBezTo>
                    <a:pt x="736" y="19"/>
                    <a:pt x="724" y="24"/>
                    <a:pt x="718" y="23"/>
                  </a:cubicBezTo>
                  <a:cubicBezTo>
                    <a:pt x="718" y="19"/>
                    <a:pt x="724" y="21"/>
                    <a:pt x="725" y="18"/>
                  </a:cubicBezTo>
                  <a:cubicBezTo>
                    <a:pt x="713" y="13"/>
                    <a:pt x="688" y="10"/>
                    <a:pt x="674" y="16"/>
                  </a:cubicBezTo>
                  <a:cubicBezTo>
                    <a:pt x="674" y="13"/>
                    <a:pt x="674" y="13"/>
                    <a:pt x="674" y="13"/>
                  </a:cubicBezTo>
                  <a:cubicBezTo>
                    <a:pt x="666" y="16"/>
                    <a:pt x="660" y="11"/>
                    <a:pt x="653" y="12"/>
                  </a:cubicBezTo>
                  <a:cubicBezTo>
                    <a:pt x="653" y="10"/>
                    <a:pt x="655" y="10"/>
                    <a:pt x="656" y="9"/>
                  </a:cubicBezTo>
                  <a:cubicBezTo>
                    <a:pt x="645" y="5"/>
                    <a:pt x="629" y="0"/>
                    <a:pt x="616" y="7"/>
                  </a:cubicBezTo>
                  <a:cubicBezTo>
                    <a:pt x="617" y="7"/>
                    <a:pt x="619" y="6"/>
                    <a:pt x="619" y="8"/>
                  </a:cubicBezTo>
                  <a:cubicBezTo>
                    <a:pt x="613" y="8"/>
                    <a:pt x="615" y="9"/>
                    <a:pt x="611" y="11"/>
                  </a:cubicBezTo>
                  <a:cubicBezTo>
                    <a:pt x="608" y="7"/>
                    <a:pt x="615" y="6"/>
                    <a:pt x="618" y="4"/>
                  </a:cubicBezTo>
                  <a:cubicBezTo>
                    <a:pt x="604" y="5"/>
                    <a:pt x="594" y="9"/>
                    <a:pt x="584" y="13"/>
                  </a:cubicBezTo>
                  <a:cubicBezTo>
                    <a:pt x="585" y="14"/>
                    <a:pt x="585" y="15"/>
                    <a:pt x="585" y="16"/>
                  </a:cubicBezTo>
                  <a:cubicBezTo>
                    <a:pt x="582" y="18"/>
                    <a:pt x="575" y="13"/>
                    <a:pt x="576" y="17"/>
                  </a:cubicBezTo>
                  <a:cubicBezTo>
                    <a:pt x="572" y="17"/>
                    <a:pt x="570" y="19"/>
                    <a:pt x="566" y="18"/>
                  </a:cubicBezTo>
                  <a:cubicBezTo>
                    <a:pt x="566" y="16"/>
                    <a:pt x="570" y="16"/>
                    <a:pt x="570" y="14"/>
                  </a:cubicBezTo>
                  <a:cubicBezTo>
                    <a:pt x="563" y="14"/>
                    <a:pt x="559" y="22"/>
                    <a:pt x="553" y="20"/>
                  </a:cubicBezTo>
                  <a:cubicBezTo>
                    <a:pt x="554" y="20"/>
                    <a:pt x="554" y="19"/>
                    <a:pt x="553" y="18"/>
                  </a:cubicBezTo>
                  <a:cubicBezTo>
                    <a:pt x="558" y="18"/>
                    <a:pt x="560" y="16"/>
                    <a:pt x="565" y="15"/>
                  </a:cubicBezTo>
                  <a:cubicBezTo>
                    <a:pt x="561" y="11"/>
                    <a:pt x="571" y="11"/>
                    <a:pt x="570" y="8"/>
                  </a:cubicBezTo>
                  <a:cubicBezTo>
                    <a:pt x="563" y="10"/>
                    <a:pt x="556" y="12"/>
                    <a:pt x="550" y="15"/>
                  </a:cubicBezTo>
                  <a:cubicBezTo>
                    <a:pt x="553" y="17"/>
                    <a:pt x="554" y="14"/>
                    <a:pt x="556" y="16"/>
                  </a:cubicBezTo>
                  <a:cubicBezTo>
                    <a:pt x="552" y="17"/>
                    <a:pt x="550" y="19"/>
                    <a:pt x="550" y="20"/>
                  </a:cubicBezTo>
                  <a:cubicBezTo>
                    <a:pt x="547" y="18"/>
                    <a:pt x="548" y="22"/>
                    <a:pt x="545" y="23"/>
                  </a:cubicBezTo>
                  <a:cubicBezTo>
                    <a:pt x="549" y="23"/>
                    <a:pt x="541" y="26"/>
                    <a:pt x="543" y="30"/>
                  </a:cubicBezTo>
                  <a:close/>
                  <a:moveTo>
                    <a:pt x="595" y="5"/>
                  </a:moveTo>
                  <a:cubicBezTo>
                    <a:pt x="588" y="5"/>
                    <a:pt x="580" y="11"/>
                    <a:pt x="577" y="13"/>
                  </a:cubicBezTo>
                  <a:cubicBezTo>
                    <a:pt x="580" y="13"/>
                    <a:pt x="582" y="12"/>
                    <a:pt x="586" y="11"/>
                  </a:cubicBezTo>
                  <a:cubicBezTo>
                    <a:pt x="585" y="7"/>
                    <a:pt x="592" y="9"/>
                    <a:pt x="595" y="5"/>
                  </a:cubicBezTo>
                  <a:close/>
                  <a:moveTo>
                    <a:pt x="397" y="110"/>
                  </a:moveTo>
                  <a:cubicBezTo>
                    <a:pt x="404" y="109"/>
                    <a:pt x="408" y="99"/>
                    <a:pt x="414" y="99"/>
                  </a:cubicBezTo>
                  <a:cubicBezTo>
                    <a:pt x="414" y="102"/>
                    <a:pt x="410" y="102"/>
                    <a:pt x="409" y="105"/>
                  </a:cubicBezTo>
                  <a:cubicBezTo>
                    <a:pt x="428" y="100"/>
                    <a:pt x="438" y="84"/>
                    <a:pt x="454" y="80"/>
                  </a:cubicBezTo>
                  <a:cubicBezTo>
                    <a:pt x="451" y="85"/>
                    <a:pt x="443" y="87"/>
                    <a:pt x="439" y="92"/>
                  </a:cubicBezTo>
                  <a:cubicBezTo>
                    <a:pt x="448" y="87"/>
                    <a:pt x="457" y="87"/>
                    <a:pt x="467" y="82"/>
                  </a:cubicBezTo>
                  <a:cubicBezTo>
                    <a:pt x="467" y="78"/>
                    <a:pt x="467" y="78"/>
                    <a:pt x="467" y="78"/>
                  </a:cubicBezTo>
                  <a:cubicBezTo>
                    <a:pt x="469" y="76"/>
                    <a:pt x="472" y="75"/>
                    <a:pt x="474" y="74"/>
                  </a:cubicBezTo>
                  <a:cubicBezTo>
                    <a:pt x="478" y="62"/>
                    <a:pt x="492" y="66"/>
                    <a:pt x="499" y="59"/>
                  </a:cubicBezTo>
                  <a:cubicBezTo>
                    <a:pt x="499" y="58"/>
                    <a:pt x="498" y="59"/>
                    <a:pt x="498" y="58"/>
                  </a:cubicBezTo>
                  <a:cubicBezTo>
                    <a:pt x="504" y="58"/>
                    <a:pt x="509" y="55"/>
                    <a:pt x="507" y="51"/>
                  </a:cubicBezTo>
                  <a:cubicBezTo>
                    <a:pt x="510" y="52"/>
                    <a:pt x="517" y="49"/>
                    <a:pt x="513" y="46"/>
                  </a:cubicBezTo>
                  <a:cubicBezTo>
                    <a:pt x="518" y="44"/>
                    <a:pt x="525" y="44"/>
                    <a:pt x="526" y="38"/>
                  </a:cubicBezTo>
                  <a:cubicBezTo>
                    <a:pt x="530" y="40"/>
                    <a:pt x="536" y="38"/>
                    <a:pt x="536" y="34"/>
                  </a:cubicBezTo>
                  <a:cubicBezTo>
                    <a:pt x="532" y="32"/>
                    <a:pt x="532" y="33"/>
                    <a:pt x="535" y="30"/>
                  </a:cubicBezTo>
                  <a:cubicBezTo>
                    <a:pt x="505" y="33"/>
                    <a:pt x="487" y="53"/>
                    <a:pt x="461" y="57"/>
                  </a:cubicBezTo>
                  <a:cubicBezTo>
                    <a:pt x="484" y="51"/>
                    <a:pt x="499" y="35"/>
                    <a:pt x="520" y="31"/>
                  </a:cubicBezTo>
                  <a:cubicBezTo>
                    <a:pt x="523" y="30"/>
                    <a:pt x="536" y="31"/>
                    <a:pt x="540" y="24"/>
                  </a:cubicBezTo>
                  <a:cubicBezTo>
                    <a:pt x="538" y="23"/>
                    <a:pt x="537" y="27"/>
                    <a:pt x="536" y="24"/>
                  </a:cubicBezTo>
                  <a:cubicBezTo>
                    <a:pt x="538" y="24"/>
                    <a:pt x="540" y="24"/>
                    <a:pt x="540" y="21"/>
                  </a:cubicBezTo>
                  <a:cubicBezTo>
                    <a:pt x="536" y="21"/>
                    <a:pt x="537" y="21"/>
                    <a:pt x="531" y="21"/>
                  </a:cubicBezTo>
                  <a:cubicBezTo>
                    <a:pt x="531" y="23"/>
                    <a:pt x="531" y="23"/>
                    <a:pt x="530" y="24"/>
                  </a:cubicBezTo>
                  <a:cubicBezTo>
                    <a:pt x="520" y="31"/>
                    <a:pt x="502" y="35"/>
                    <a:pt x="492" y="39"/>
                  </a:cubicBezTo>
                  <a:cubicBezTo>
                    <a:pt x="509" y="31"/>
                    <a:pt x="495" y="38"/>
                    <a:pt x="485" y="41"/>
                  </a:cubicBezTo>
                  <a:cubicBezTo>
                    <a:pt x="483" y="43"/>
                    <a:pt x="484" y="44"/>
                    <a:pt x="483" y="45"/>
                  </a:cubicBezTo>
                  <a:cubicBezTo>
                    <a:pt x="481" y="45"/>
                    <a:pt x="479" y="45"/>
                    <a:pt x="478" y="47"/>
                  </a:cubicBezTo>
                  <a:cubicBezTo>
                    <a:pt x="459" y="52"/>
                    <a:pt x="439" y="65"/>
                    <a:pt x="422" y="75"/>
                  </a:cubicBezTo>
                  <a:cubicBezTo>
                    <a:pt x="423" y="75"/>
                    <a:pt x="424" y="75"/>
                    <a:pt x="425" y="76"/>
                  </a:cubicBezTo>
                  <a:cubicBezTo>
                    <a:pt x="421" y="77"/>
                    <a:pt x="420" y="77"/>
                    <a:pt x="420" y="75"/>
                  </a:cubicBezTo>
                  <a:cubicBezTo>
                    <a:pt x="422" y="78"/>
                    <a:pt x="410" y="83"/>
                    <a:pt x="412" y="83"/>
                  </a:cubicBezTo>
                  <a:cubicBezTo>
                    <a:pt x="414" y="83"/>
                    <a:pt x="415" y="81"/>
                    <a:pt x="415" y="83"/>
                  </a:cubicBezTo>
                  <a:cubicBezTo>
                    <a:pt x="413" y="84"/>
                    <a:pt x="411" y="85"/>
                    <a:pt x="409" y="87"/>
                  </a:cubicBezTo>
                  <a:cubicBezTo>
                    <a:pt x="411" y="87"/>
                    <a:pt x="411" y="89"/>
                    <a:pt x="412" y="89"/>
                  </a:cubicBezTo>
                  <a:cubicBezTo>
                    <a:pt x="411" y="83"/>
                    <a:pt x="438" y="72"/>
                    <a:pt x="445" y="66"/>
                  </a:cubicBezTo>
                  <a:cubicBezTo>
                    <a:pt x="445" y="67"/>
                    <a:pt x="445" y="68"/>
                    <a:pt x="446" y="68"/>
                  </a:cubicBezTo>
                  <a:cubicBezTo>
                    <a:pt x="461" y="62"/>
                    <a:pt x="476" y="54"/>
                    <a:pt x="492" y="49"/>
                  </a:cubicBezTo>
                  <a:cubicBezTo>
                    <a:pt x="489" y="52"/>
                    <a:pt x="491" y="51"/>
                    <a:pt x="493" y="52"/>
                  </a:cubicBezTo>
                  <a:cubicBezTo>
                    <a:pt x="489" y="56"/>
                    <a:pt x="481" y="56"/>
                    <a:pt x="481" y="57"/>
                  </a:cubicBezTo>
                  <a:cubicBezTo>
                    <a:pt x="481" y="60"/>
                    <a:pt x="484" y="54"/>
                    <a:pt x="484" y="58"/>
                  </a:cubicBezTo>
                  <a:cubicBezTo>
                    <a:pt x="474" y="60"/>
                    <a:pt x="475" y="66"/>
                    <a:pt x="467" y="64"/>
                  </a:cubicBezTo>
                  <a:cubicBezTo>
                    <a:pt x="468" y="64"/>
                    <a:pt x="469" y="64"/>
                    <a:pt x="470" y="62"/>
                  </a:cubicBezTo>
                  <a:cubicBezTo>
                    <a:pt x="465" y="63"/>
                    <a:pt x="461" y="63"/>
                    <a:pt x="459" y="67"/>
                  </a:cubicBezTo>
                  <a:cubicBezTo>
                    <a:pt x="462" y="67"/>
                    <a:pt x="466" y="64"/>
                    <a:pt x="468" y="67"/>
                  </a:cubicBezTo>
                  <a:cubicBezTo>
                    <a:pt x="457" y="71"/>
                    <a:pt x="446" y="75"/>
                    <a:pt x="436" y="80"/>
                  </a:cubicBezTo>
                  <a:cubicBezTo>
                    <a:pt x="435" y="79"/>
                    <a:pt x="435" y="79"/>
                    <a:pt x="435" y="78"/>
                  </a:cubicBezTo>
                  <a:cubicBezTo>
                    <a:pt x="430" y="79"/>
                    <a:pt x="424" y="81"/>
                    <a:pt x="421" y="84"/>
                  </a:cubicBezTo>
                  <a:cubicBezTo>
                    <a:pt x="424" y="85"/>
                    <a:pt x="425" y="84"/>
                    <a:pt x="426" y="85"/>
                  </a:cubicBezTo>
                  <a:cubicBezTo>
                    <a:pt x="420" y="91"/>
                    <a:pt x="401" y="99"/>
                    <a:pt x="403" y="103"/>
                  </a:cubicBezTo>
                  <a:cubicBezTo>
                    <a:pt x="399" y="103"/>
                    <a:pt x="400" y="108"/>
                    <a:pt x="397" y="110"/>
                  </a:cubicBezTo>
                  <a:close/>
                  <a:moveTo>
                    <a:pt x="1664" y="783"/>
                  </a:moveTo>
                  <a:cubicBezTo>
                    <a:pt x="1662" y="757"/>
                    <a:pt x="1654" y="739"/>
                    <a:pt x="1657" y="715"/>
                  </a:cubicBezTo>
                  <a:cubicBezTo>
                    <a:pt x="1657" y="713"/>
                    <a:pt x="1660" y="711"/>
                    <a:pt x="1660" y="709"/>
                  </a:cubicBezTo>
                  <a:cubicBezTo>
                    <a:pt x="1661" y="704"/>
                    <a:pt x="1658" y="695"/>
                    <a:pt x="1659" y="688"/>
                  </a:cubicBezTo>
                  <a:cubicBezTo>
                    <a:pt x="1663" y="662"/>
                    <a:pt x="1657" y="631"/>
                    <a:pt x="1654" y="604"/>
                  </a:cubicBezTo>
                  <a:cubicBezTo>
                    <a:pt x="1657" y="604"/>
                    <a:pt x="1656" y="608"/>
                    <a:pt x="1658" y="609"/>
                  </a:cubicBezTo>
                  <a:cubicBezTo>
                    <a:pt x="1657" y="596"/>
                    <a:pt x="1656" y="594"/>
                    <a:pt x="1660" y="586"/>
                  </a:cubicBezTo>
                  <a:cubicBezTo>
                    <a:pt x="1665" y="605"/>
                    <a:pt x="1677" y="623"/>
                    <a:pt x="1681" y="642"/>
                  </a:cubicBezTo>
                  <a:cubicBezTo>
                    <a:pt x="1653" y="494"/>
                    <a:pt x="1586" y="373"/>
                    <a:pt x="1504" y="271"/>
                  </a:cubicBezTo>
                  <a:cubicBezTo>
                    <a:pt x="1433" y="183"/>
                    <a:pt x="1339" y="108"/>
                    <a:pt x="1233" y="55"/>
                  </a:cubicBezTo>
                  <a:cubicBezTo>
                    <a:pt x="1211" y="44"/>
                    <a:pt x="1193" y="32"/>
                    <a:pt x="1170" y="30"/>
                  </a:cubicBezTo>
                  <a:cubicBezTo>
                    <a:pt x="1169" y="38"/>
                    <a:pt x="1191" y="35"/>
                    <a:pt x="1181" y="42"/>
                  </a:cubicBezTo>
                  <a:cubicBezTo>
                    <a:pt x="1185" y="42"/>
                    <a:pt x="1187" y="44"/>
                    <a:pt x="1190" y="46"/>
                  </a:cubicBezTo>
                  <a:cubicBezTo>
                    <a:pt x="1176" y="44"/>
                    <a:pt x="1163" y="34"/>
                    <a:pt x="1149" y="38"/>
                  </a:cubicBezTo>
                  <a:cubicBezTo>
                    <a:pt x="1153" y="40"/>
                    <a:pt x="1156" y="40"/>
                    <a:pt x="1159" y="42"/>
                  </a:cubicBezTo>
                  <a:cubicBezTo>
                    <a:pt x="1149" y="43"/>
                    <a:pt x="1137" y="42"/>
                    <a:pt x="1133" y="43"/>
                  </a:cubicBezTo>
                  <a:cubicBezTo>
                    <a:pt x="1134" y="43"/>
                    <a:pt x="1134" y="43"/>
                    <a:pt x="1134" y="44"/>
                  </a:cubicBezTo>
                  <a:cubicBezTo>
                    <a:pt x="1129" y="45"/>
                    <a:pt x="1128" y="38"/>
                    <a:pt x="1123" y="41"/>
                  </a:cubicBezTo>
                  <a:cubicBezTo>
                    <a:pt x="1128" y="43"/>
                    <a:pt x="1130" y="44"/>
                    <a:pt x="1134" y="48"/>
                  </a:cubicBezTo>
                  <a:cubicBezTo>
                    <a:pt x="1134" y="49"/>
                    <a:pt x="1133" y="50"/>
                    <a:pt x="1132" y="51"/>
                  </a:cubicBezTo>
                  <a:cubicBezTo>
                    <a:pt x="1122" y="41"/>
                    <a:pt x="1110" y="28"/>
                    <a:pt x="1092" y="32"/>
                  </a:cubicBezTo>
                  <a:cubicBezTo>
                    <a:pt x="1084" y="33"/>
                    <a:pt x="1075" y="30"/>
                    <a:pt x="1069" y="33"/>
                  </a:cubicBezTo>
                  <a:cubicBezTo>
                    <a:pt x="1071" y="34"/>
                    <a:pt x="1075" y="34"/>
                    <a:pt x="1077" y="36"/>
                  </a:cubicBezTo>
                  <a:cubicBezTo>
                    <a:pt x="1073" y="36"/>
                    <a:pt x="1080" y="39"/>
                    <a:pt x="1076" y="41"/>
                  </a:cubicBezTo>
                  <a:cubicBezTo>
                    <a:pt x="1073" y="41"/>
                    <a:pt x="1073" y="39"/>
                    <a:pt x="1069" y="39"/>
                  </a:cubicBezTo>
                  <a:cubicBezTo>
                    <a:pt x="1069" y="44"/>
                    <a:pt x="1063" y="43"/>
                    <a:pt x="1064" y="47"/>
                  </a:cubicBezTo>
                  <a:cubicBezTo>
                    <a:pt x="1065" y="53"/>
                    <a:pt x="1072" y="50"/>
                    <a:pt x="1074" y="57"/>
                  </a:cubicBezTo>
                  <a:cubicBezTo>
                    <a:pt x="1068" y="57"/>
                    <a:pt x="1065" y="56"/>
                    <a:pt x="1062" y="59"/>
                  </a:cubicBezTo>
                  <a:cubicBezTo>
                    <a:pt x="1067" y="66"/>
                    <a:pt x="1081" y="64"/>
                    <a:pt x="1088" y="69"/>
                  </a:cubicBezTo>
                  <a:cubicBezTo>
                    <a:pt x="1080" y="69"/>
                    <a:pt x="1076" y="66"/>
                    <a:pt x="1068" y="66"/>
                  </a:cubicBezTo>
                  <a:cubicBezTo>
                    <a:pt x="1070" y="70"/>
                    <a:pt x="1066" y="68"/>
                    <a:pt x="1065" y="70"/>
                  </a:cubicBezTo>
                  <a:cubicBezTo>
                    <a:pt x="1066" y="72"/>
                    <a:pt x="1072" y="73"/>
                    <a:pt x="1070" y="74"/>
                  </a:cubicBezTo>
                  <a:cubicBezTo>
                    <a:pt x="1063" y="73"/>
                    <a:pt x="1059" y="64"/>
                    <a:pt x="1052" y="66"/>
                  </a:cubicBezTo>
                  <a:cubicBezTo>
                    <a:pt x="1056" y="67"/>
                    <a:pt x="1057" y="70"/>
                    <a:pt x="1058" y="74"/>
                  </a:cubicBezTo>
                  <a:cubicBezTo>
                    <a:pt x="1073" y="77"/>
                    <a:pt x="1082" y="94"/>
                    <a:pt x="1098" y="88"/>
                  </a:cubicBezTo>
                  <a:cubicBezTo>
                    <a:pt x="1098" y="91"/>
                    <a:pt x="1095" y="90"/>
                    <a:pt x="1096" y="93"/>
                  </a:cubicBezTo>
                  <a:cubicBezTo>
                    <a:pt x="1104" y="97"/>
                    <a:pt x="1113" y="103"/>
                    <a:pt x="1113" y="112"/>
                  </a:cubicBezTo>
                  <a:cubicBezTo>
                    <a:pt x="1108" y="111"/>
                    <a:pt x="1100" y="114"/>
                    <a:pt x="1098" y="110"/>
                  </a:cubicBezTo>
                  <a:cubicBezTo>
                    <a:pt x="1101" y="110"/>
                    <a:pt x="1103" y="108"/>
                    <a:pt x="1105" y="107"/>
                  </a:cubicBezTo>
                  <a:cubicBezTo>
                    <a:pt x="1101" y="101"/>
                    <a:pt x="1099" y="93"/>
                    <a:pt x="1087" y="94"/>
                  </a:cubicBezTo>
                  <a:cubicBezTo>
                    <a:pt x="1083" y="92"/>
                    <a:pt x="1081" y="89"/>
                    <a:pt x="1077" y="86"/>
                  </a:cubicBezTo>
                  <a:cubicBezTo>
                    <a:pt x="1071" y="83"/>
                    <a:pt x="1063" y="81"/>
                    <a:pt x="1057" y="77"/>
                  </a:cubicBezTo>
                  <a:cubicBezTo>
                    <a:pt x="1050" y="72"/>
                    <a:pt x="1045" y="64"/>
                    <a:pt x="1031" y="66"/>
                  </a:cubicBezTo>
                  <a:cubicBezTo>
                    <a:pt x="1031" y="71"/>
                    <a:pt x="1040" y="73"/>
                    <a:pt x="1038" y="81"/>
                  </a:cubicBezTo>
                  <a:cubicBezTo>
                    <a:pt x="1046" y="82"/>
                    <a:pt x="1050" y="87"/>
                    <a:pt x="1055" y="91"/>
                  </a:cubicBezTo>
                  <a:cubicBezTo>
                    <a:pt x="1061" y="91"/>
                    <a:pt x="1070" y="92"/>
                    <a:pt x="1073" y="98"/>
                  </a:cubicBezTo>
                  <a:cubicBezTo>
                    <a:pt x="1055" y="95"/>
                    <a:pt x="1045" y="90"/>
                    <a:pt x="1026" y="91"/>
                  </a:cubicBezTo>
                  <a:cubicBezTo>
                    <a:pt x="1025" y="96"/>
                    <a:pt x="1033" y="94"/>
                    <a:pt x="1033" y="99"/>
                  </a:cubicBezTo>
                  <a:cubicBezTo>
                    <a:pt x="1030" y="99"/>
                    <a:pt x="1036" y="102"/>
                    <a:pt x="1032" y="102"/>
                  </a:cubicBezTo>
                  <a:cubicBezTo>
                    <a:pt x="1028" y="102"/>
                    <a:pt x="1030" y="96"/>
                    <a:pt x="1025" y="97"/>
                  </a:cubicBezTo>
                  <a:cubicBezTo>
                    <a:pt x="1022" y="104"/>
                    <a:pt x="1011" y="98"/>
                    <a:pt x="1008" y="106"/>
                  </a:cubicBezTo>
                  <a:cubicBezTo>
                    <a:pt x="1001" y="107"/>
                    <a:pt x="1004" y="99"/>
                    <a:pt x="999" y="99"/>
                  </a:cubicBezTo>
                  <a:cubicBezTo>
                    <a:pt x="994" y="105"/>
                    <a:pt x="978" y="105"/>
                    <a:pt x="979" y="117"/>
                  </a:cubicBezTo>
                  <a:cubicBezTo>
                    <a:pt x="974" y="119"/>
                    <a:pt x="964" y="118"/>
                    <a:pt x="964" y="111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8" y="105"/>
                    <a:pt x="960" y="104"/>
                    <a:pt x="950" y="105"/>
                  </a:cubicBezTo>
                  <a:cubicBezTo>
                    <a:pt x="953" y="108"/>
                    <a:pt x="958" y="109"/>
                    <a:pt x="956" y="116"/>
                  </a:cubicBezTo>
                  <a:cubicBezTo>
                    <a:pt x="959" y="119"/>
                    <a:pt x="967" y="118"/>
                    <a:pt x="966" y="125"/>
                  </a:cubicBezTo>
                  <a:cubicBezTo>
                    <a:pt x="961" y="127"/>
                    <a:pt x="959" y="121"/>
                    <a:pt x="953" y="122"/>
                  </a:cubicBezTo>
                  <a:cubicBezTo>
                    <a:pt x="951" y="127"/>
                    <a:pt x="945" y="128"/>
                    <a:pt x="943" y="133"/>
                  </a:cubicBezTo>
                  <a:cubicBezTo>
                    <a:pt x="945" y="136"/>
                    <a:pt x="951" y="136"/>
                    <a:pt x="952" y="141"/>
                  </a:cubicBezTo>
                  <a:cubicBezTo>
                    <a:pt x="942" y="142"/>
                    <a:pt x="937" y="138"/>
                    <a:pt x="930" y="135"/>
                  </a:cubicBezTo>
                  <a:cubicBezTo>
                    <a:pt x="929" y="136"/>
                    <a:pt x="928" y="138"/>
                    <a:pt x="926" y="138"/>
                  </a:cubicBezTo>
                  <a:cubicBezTo>
                    <a:pt x="927" y="144"/>
                    <a:pt x="935" y="143"/>
                    <a:pt x="939" y="146"/>
                  </a:cubicBezTo>
                  <a:cubicBezTo>
                    <a:pt x="932" y="152"/>
                    <a:pt x="927" y="141"/>
                    <a:pt x="917" y="144"/>
                  </a:cubicBezTo>
                  <a:cubicBezTo>
                    <a:pt x="916" y="138"/>
                    <a:pt x="912" y="137"/>
                    <a:pt x="914" y="131"/>
                  </a:cubicBezTo>
                  <a:cubicBezTo>
                    <a:pt x="908" y="127"/>
                    <a:pt x="897" y="126"/>
                    <a:pt x="894" y="119"/>
                  </a:cubicBezTo>
                  <a:cubicBezTo>
                    <a:pt x="908" y="124"/>
                    <a:pt x="935" y="135"/>
                    <a:pt x="948" y="122"/>
                  </a:cubicBezTo>
                  <a:cubicBezTo>
                    <a:pt x="937" y="105"/>
                    <a:pt x="911" y="105"/>
                    <a:pt x="888" y="100"/>
                  </a:cubicBezTo>
                  <a:cubicBezTo>
                    <a:pt x="888" y="98"/>
                    <a:pt x="889" y="98"/>
                    <a:pt x="889" y="96"/>
                  </a:cubicBezTo>
                  <a:cubicBezTo>
                    <a:pt x="886" y="97"/>
                    <a:pt x="885" y="94"/>
                    <a:pt x="882" y="95"/>
                  </a:cubicBezTo>
                  <a:cubicBezTo>
                    <a:pt x="882" y="98"/>
                    <a:pt x="874" y="99"/>
                    <a:pt x="872" y="97"/>
                  </a:cubicBezTo>
                  <a:cubicBezTo>
                    <a:pt x="873" y="95"/>
                    <a:pt x="876" y="96"/>
                    <a:pt x="877" y="93"/>
                  </a:cubicBezTo>
                  <a:cubicBezTo>
                    <a:pt x="874" y="91"/>
                    <a:pt x="870" y="90"/>
                    <a:pt x="866" y="89"/>
                  </a:cubicBezTo>
                  <a:cubicBezTo>
                    <a:pt x="864" y="89"/>
                    <a:pt x="865" y="93"/>
                    <a:pt x="862" y="93"/>
                  </a:cubicBezTo>
                  <a:cubicBezTo>
                    <a:pt x="864" y="90"/>
                    <a:pt x="862" y="88"/>
                    <a:pt x="858" y="87"/>
                  </a:cubicBezTo>
                  <a:cubicBezTo>
                    <a:pt x="855" y="88"/>
                    <a:pt x="858" y="94"/>
                    <a:pt x="854" y="93"/>
                  </a:cubicBezTo>
                  <a:cubicBezTo>
                    <a:pt x="852" y="93"/>
                    <a:pt x="853" y="90"/>
                    <a:pt x="852" y="90"/>
                  </a:cubicBezTo>
                  <a:cubicBezTo>
                    <a:pt x="851" y="92"/>
                    <a:pt x="848" y="96"/>
                    <a:pt x="847" y="94"/>
                  </a:cubicBezTo>
                  <a:cubicBezTo>
                    <a:pt x="847" y="91"/>
                    <a:pt x="851" y="91"/>
                    <a:pt x="851" y="87"/>
                  </a:cubicBezTo>
                  <a:cubicBezTo>
                    <a:pt x="844" y="88"/>
                    <a:pt x="840" y="91"/>
                    <a:pt x="836" y="94"/>
                  </a:cubicBezTo>
                  <a:cubicBezTo>
                    <a:pt x="828" y="94"/>
                    <a:pt x="826" y="96"/>
                    <a:pt x="821" y="100"/>
                  </a:cubicBezTo>
                  <a:cubicBezTo>
                    <a:pt x="820" y="100"/>
                    <a:pt x="820" y="98"/>
                    <a:pt x="820" y="97"/>
                  </a:cubicBezTo>
                  <a:cubicBezTo>
                    <a:pt x="816" y="96"/>
                    <a:pt x="816" y="100"/>
                    <a:pt x="813" y="101"/>
                  </a:cubicBezTo>
                  <a:cubicBezTo>
                    <a:pt x="814" y="98"/>
                    <a:pt x="816" y="97"/>
                    <a:pt x="812" y="95"/>
                  </a:cubicBezTo>
                  <a:cubicBezTo>
                    <a:pt x="808" y="104"/>
                    <a:pt x="800" y="109"/>
                    <a:pt x="790" y="111"/>
                  </a:cubicBezTo>
                  <a:cubicBezTo>
                    <a:pt x="789" y="114"/>
                    <a:pt x="793" y="115"/>
                    <a:pt x="790" y="115"/>
                  </a:cubicBezTo>
                  <a:cubicBezTo>
                    <a:pt x="779" y="120"/>
                    <a:pt x="771" y="128"/>
                    <a:pt x="766" y="139"/>
                  </a:cubicBezTo>
                  <a:cubicBezTo>
                    <a:pt x="759" y="142"/>
                    <a:pt x="752" y="144"/>
                    <a:pt x="747" y="150"/>
                  </a:cubicBezTo>
                  <a:cubicBezTo>
                    <a:pt x="735" y="145"/>
                    <a:pt x="734" y="160"/>
                    <a:pt x="722" y="159"/>
                  </a:cubicBezTo>
                  <a:cubicBezTo>
                    <a:pt x="721" y="162"/>
                    <a:pt x="726" y="162"/>
                    <a:pt x="723" y="163"/>
                  </a:cubicBezTo>
                  <a:cubicBezTo>
                    <a:pt x="715" y="161"/>
                    <a:pt x="709" y="166"/>
                    <a:pt x="708" y="174"/>
                  </a:cubicBezTo>
                  <a:cubicBezTo>
                    <a:pt x="708" y="176"/>
                    <a:pt x="713" y="173"/>
                    <a:pt x="714" y="176"/>
                  </a:cubicBezTo>
                  <a:cubicBezTo>
                    <a:pt x="705" y="176"/>
                    <a:pt x="705" y="176"/>
                    <a:pt x="705" y="176"/>
                  </a:cubicBezTo>
                  <a:cubicBezTo>
                    <a:pt x="707" y="179"/>
                    <a:pt x="704" y="183"/>
                    <a:pt x="706" y="186"/>
                  </a:cubicBezTo>
                  <a:cubicBezTo>
                    <a:pt x="704" y="189"/>
                    <a:pt x="700" y="189"/>
                    <a:pt x="699" y="193"/>
                  </a:cubicBezTo>
                  <a:cubicBezTo>
                    <a:pt x="702" y="193"/>
                    <a:pt x="705" y="193"/>
                    <a:pt x="705" y="196"/>
                  </a:cubicBezTo>
                  <a:cubicBezTo>
                    <a:pt x="705" y="199"/>
                    <a:pt x="698" y="196"/>
                    <a:pt x="698" y="200"/>
                  </a:cubicBezTo>
                  <a:cubicBezTo>
                    <a:pt x="707" y="222"/>
                    <a:pt x="728" y="200"/>
                    <a:pt x="741" y="196"/>
                  </a:cubicBezTo>
                  <a:cubicBezTo>
                    <a:pt x="749" y="204"/>
                    <a:pt x="742" y="220"/>
                    <a:pt x="752" y="229"/>
                  </a:cubicBezTo>
                  <a:cubicBezTo>
                    <a:pt x="747" y="233"/>
                    <a:pt x="752" y="236"/>
                    <a:pt x="751" y="243"/>
                  </a:cubicBezTo>
                  <a:cubicBezTo>
                    <a:pt x="754" y="244"/>
                    <a:pt x="759" y="244"/>
                    <a:pt x="763" y="244"/>
                  </a:cubicBezTo>
                  <a:cubicBezTo>
                    <a:pt x="765" y="235"/>
                    <a:pt x="771" y="232"/>
                    <a:pt x="781" y="235"/>
                  </a:cubicBezTo>
                  <a:cubicBezTo>
                    <a:pt x="785" y="227"/>
                    <a:pt x="791" y="216"/>
                    <a:pt x="790" y="206"/>
                  </a:cubicBezTo>
                  <a:cubicBezTo>
                    <a:pt x="799" y="203"/>
                    <a:pt x="805" y="201"/>
                    <a:pt x="810" y="192"/>
                  </a:cubicBezTo>
                  <a:cubicBezTo>
                    <a:pt x="807" y="187"/>
                    <a:pt x="804" y="183"/>
                    <a:pt x="797" y="182"/>
                  </a:cubicBezTo>
                  <a:cubicBezTo>
                    <a:pt x="794" y="175"/>
                    <a:pt x="798" y="173"/>
                    <a:pt x="800" y="170"/>
                  </a:cubicBezTo>
                  <a:cubicBezTo>
                    <a:pt x="802" y="166"/>
                    <a:pt x="800" y="162"/>
                    <a:pt x="803" y="159"/>
                  </a:cubicBezTo>
                  <a:cubicBezTo>
                    <a:pt x="807" y="155"/>
                    <a:pt x="816" y="157"/>
                    <a:pt x="822" y="153"/>
                  </a:cubicBezTo>
                  <a:cubicBezTo>
                    <a:pt x="828" y="148"/>
                    <a:pt x="827" y="141"/>
                    <a:pt x="830" y="133"/>
                  </a:cubicBezTo>
                  <a:cubicBezTo>
                    <a:pt x="838" y="131"/>
                    <a:pt x="850" y="130"/>
                    <a:pt x="852" y="138"/>
                  </a:cubicBezTo>
                  <a:cubicBezTo>
                    <a:pt x="844" y="146"/>
                    <a:pt x="835" y="152"/>
                    <a:pt x="827" y="158"/>
                  </a:cubicBezTo>
                  <a:cubicBezTo>
                    <a:pt x="825" y="167"/>
                    <a:pt x="830" y="173"/>
                    <a:pt x="828" y="182"/>
                  </a:cubicBezTo>
                  <a:cubicBezTo>
                    <a:pt x="841" y="199"/>
                    <a:pt x="865" y="184"/>
                    <a:pt x="883" y="183"/>
                  </a:cubicBezTo>
                  <a:cubicBezTo>
                    <a:pt x="886" y="185"/>
                    <a:pt x="888" y="187"/>
                    <a:pt x="891" y="189"/>
                  </a:cubicBezTo>
                  <a:cubicBezTo>
                    <a:pt x="889" y="192"/>
                    <a:pt x="883" y="192"/>
                    <a:pt x="882" y="196"/>
                  </a:cubicBezTo>
                  <a:cubicBezTo>
                    <a:pt x="869" y="188"/>
                    <a:pt x="830" y="199"/>
                    <a:pt x="854" y="209"/>
                  </a:cubicBezTo>
                  <a:cubicBezTo>
                    <a:pt x="852" y="215"/>
                    <a:pt x="855" y="217"/>
                    <a:pt x="855" y="224"/>
                  </a:cubicBezTo>
                  <a:cubicBezTo>
                    <a:pt x="844" y="226"/>
                    <a:pt x="846" y="216"/>
                    <a:pt x="840" y="215"/>
                  </a:cubicBezTo>
                  <a:cubicBezTo>
                    <a:pt x="827" y="212"/>
                    <a:pt x="823" y="237"/>
                    <a:pt x="829" y="248"/>
                  </a:cubicBezTo>
                  <a:cubicBezTo>
                    <a:pt x="826" y="251"/>
                    <a:pt x="821" y="247"/>
                    <a:pt x="816" y="250"/>
                  </a:cubicBezTo>
                  <a:cubicBezTo>
                    <a:pt x="814" y="251"/>
                    <a:pt x="818" y="256"/>
                    <a:pt x="814" y="256"/>
                  </a:cubicBezTo>
                  <a:cubicBezTo>
                    <a:pt x="807" y="258"/>
                    <a:pt x="806" y="253"/>
                    <a:pt x="802" y="251"/>
                  </a:cubicBezTo>
                  <a:cubicBezTo>
                    <a:pt x="785" y="249"/>
                    <a:pt x="782" y="260"/>
                    <a:pt x="766" y="259"/>
                  </a:cubicBezTo>
                  <a:cubicBezTo>
                    <a:pt x="765" y="261"/>
                    <a:pt x="762" y="262"/>
                    <a:pt x="761" y="265"/>
                  </a:cubicBezTo>
                  <a:cubicBezTo>
                    <a:pt x="754" y="254"/>
                    <a:pt x="741" y="255"/>
                    <a:pt x="729" y="260"/>
                  </a:cubicBezTo>
                  <a:cubicBezTo>
                    <a:pt x="728" y="257"/>
                    <a:pt x="733" y="255"/>
                    <a:pt x="730" y="253"/>
                  </a:cubicBezTo>
                  <a:cubicBezTo>
                    <a:pt x="710" y="255"/>
                    <a:pt x="726" y="232"/>
                    <a:pt x="734" y="228"/>
                  </a:cubicBezTo>
                  <a:cubicBezTo>
                    <a:pt x="734" y="226"/>
                    <a:pt x="728" y="229"/>
                    <a:pt x="730" y="226"/>
                  </a:cubicBezTo>
                  <a:cubicBezTo>
                    <a:pt x="731" y="221"/>
                    <a:pt x="736" y="220"/>
                    <a:pt x="734" y="215"/>
                  </a:cubicBezTo>
                  <a:cubicBezTo>
                    <a:pt x="726" y="214"/>
                    <a:pt x="726" y="222"/>
                    <a:pt x="720" y="223"/>
                  </a:cubicBezTo>
                  <a:cubicBezTo>
                    <a:pt x="721" y="221"/>
                    <a:pt x="720" y="219"/>
                    <a:pt x="718" y="219"/>
                  </a:cubicBezTo>
                  <a:cubicBezTo>
                    <a:pt x="717" y="220"/>
                    <a:pt x="715" y="222"/>
                    <a:pt x="714" y="223"/>
                  </a:cubicBezTo>
                  <a:cubicBezTo>
                    <a:pt x="713" y="226"/>
                    <a:pt x="717" y="224"/>
                    <a:pt x="715" y="227"/>
                  </a:cubicBezTo>
                  <a:cubicBezTo>
                    <a:pt x="712" y="226"/>
                    <a:pt x="709" y="229"/>
                    <a:pt x="708" y="231"/>
                  </a:cubicBezTo>
                  <a:cubicBezTo>
                    <a:pt x="708" y="231"/>
                    <a:pt x="708" y="247"/>
                    <a:pt x="708" y="247"/>
                  </a:cubicBezTo>
                  <a:cubicBezTo>
                    <a:pt x="708" y="250"/>
                    <a:pt x="711" y="251"/>
                    <a:pt x="711" y="253"/>
                  </a:cubicBezTo>
                  <a:cubicBezTo>
                    <a:pt x="710" y="260"/>
                    <a:pt x="706" y="261"/>
                    <a:pt x="701" y="266"/>
                  </a:cubicBezTo>
                  <a:cubicBezTo>
                    <a:pt x="699" y="264"/>
                    <a:pt x="697" y="261"/>
                    <a:pt x="692" y="262"/>
                  </a:cubicBezTo>
                  <a:cubicBezTo>
                    <a:pt x="690" y="263"/>
                    <a:pt x="691" y="267"/>
                    <a:pt x="689" y="267"/>
                  </a:cubicBezTo>
                  <a:cubicBezTo>
                    <a:pt x="658" y="260"/>
                    <a:pt x="655" y="300"/>
                    <a:pt x="622" y="295"/>
                  </a:cubicBezTo>
                  <a:cubicBezTo>
                    <a:pt x="624" y="289"/>
                    <a:pt x="622" y="290"/>
                    <a:pt x="619" y="287"/>
                  </a:cubicBezTo>
                  <a:cubicBezTo>
                    <a:pt x="624" y="281"/>
                    <a:pt x="635" y="282"/>
                    <a:pt x="635" y="272"/>
                  </a:cubicBezTo>
                  <a:cubicBezTo>
                    <a:pt x="632" y="268"/>
                    <a:pt x="626" y="267"/>
                    <a:pt x="621" y="270"/>
                  </a:cubicBezTo>
                  <a:cubicBezTo>
                    <a:pt x="626" y="261"/>
                    <a:pt x="625" y="249"/>
                    <a:pt x="618" y="242"/>
                  </a:cubicBezTo>
                  <a:cubicBezTo>
                    <a:pt x="620" y="240"/>
                    <a:pt x="621" y="236"/>
                    <a:pt x="622" y="234"/>
                  </a:cubicBezTo>
                  <a:cubicBezTo>
                    <a:pt x="621" y="231"/>
                    <a:pt x="619" y="228"/>
                    <a:pt x="616" y="227"/>
                  </a:cubicBezTo>
                  <a:cubicBezTo>
                    <a:pt x="622" y="221"/>
                    <a:pt x="630" y="217"/>
                    <a:pt x="634" y="209"/>
                  </a:cubicBezTo>
                  <a:cubicBezTo>
                    <a:pt x="629" y="208"/>
                    <a:pt x="623" y="208"/>
                    <a:pt x="618" y="206"/>
                  </a:cubicBezTo>
                  <a:cubicBezTo>
                    <a:pt x="622" y="203"/>
                    <a:pt x="629" y="203"/>
                    <a:pt x="629" y="197"/>
                  </a:cubicBezTo>
                  <a:cubicBezTo>
                    <a:pt x="623" y="197"/>
                    <a:pt x="620" y="198"/>
                    <a:pt x="615" y="197"/>
                  </a:cubicBezTo>
                  <a:cubicBezTo>
                    <a:pt x="610" y="200"/>
                    <a:pt x="608" y="205"/>
                    <a:pt x="602" y="206"/>
                  </a:cubicBezTo>
                  <a:cubicBezTo>
                    <a:pt x="604" y="217"/>
                    <a:pt x="593" y="215"/>
                    <a:pt x="591" y="222"/>
                  </a:cubicBezTo>
                  <a:cubicBezTo>
                    <a:pt x="592" y="225"/>
                    <a:pt x="595" y="217"/>
                    <a:pt x="596" y="221"/>
                  </a:cubicBezTo>
                  <a:cubicBezTo>
                    <a:pt x="592" y="222"/>
                    <a:pt x="592" y="228"/>
                    <a:pt x="589" y="230"/>
                  </a:cubicBezTo>
                  <a:cubicBezTo>
                    <a:pt x="589" y="227"/>
                    <a:pt x="587" y="226"/>
                    <a:pt x="583" y="228"/>
                  </a:cubicBezTo>
                  <a:cubicBezTo>
                    <a:pt x="586" y="231"/>
                    <a:pt x="586" y="232"/>
                    <a:pt x="586" y="235"/>
                  </a:cubicBezTo>
                  <a:cubicBezTo>
                    <a:pt x="588" y="233"/>
                    <a:pt x="590" y="232"/>
                    <a:pt x="593" y="234"/>
                  </a:cubicBezTo>
                  <a:cubicBezTo>
                    <a:pt x="591" y="237"/>
                    <a:pt x="587" y="237"/>
                    <a:pt x="587" y="242"/>
                  </a:cubicBezTo>
                  <a:cubicBezTo>
                    <a:pt x="590" y="244"/>
                    <a:pt x="600" y="240"/>
                    <a:pt x="602" y="241"/>
                  </a:cubicBezTo>
                  <a:cubicBezTo>
                    <a:pt x="601" y="243"/>
                    <a:pt x="597" y="243"/>
                    <a:pt x="597" y="248"/>
                  </a:cubicBezTo>
                  <a:cubicBezTo>
                    <a:pt x="597" y="250"/>
                    <a:pt x="601" y="249"/>
                    <a:pt x="601" y="252"/>
                  </a:cubicBezTo>
                  <a:cubicBezTo>
                    <a:pt x="598" y="255"/>
                    <a:pt x="597" y="260"/>
                    <a:pt x="593" y="262"/>
                  </a:cubicBezTo>
                  <a:cubicBezTo>
                    <a:pt x="589" y="260"/>
                    <a:pt x="585" y="259"/>
                    <a:pt x="580" y="259"/>
                  </a:cubicBezTo>
                  <a:cubicBezTo>
                    <a:pt x="580" y="262"/>
                    <a:pt x="578" y="263"/>
                    <a:pt x="576" y="266"/>
                  </a:cubicBezTo>
                  <a:cubicBezTo>
                    <a:pt x="578" y="266"/>
                    <a:pt x="580" y="266"/>
                    <a:pt x="581" y="268"/>
                  </a:cubicBezTo>
                  <a:cubicBezTo>
                    <a:pt x="579" y="276"/>
                    <a:pt x="565" y="272"/>
                    <a:pt x="565" y="282"/>
                  </a:cubicBezTo>
                  <a:cubicBezTo>
                    <a:pt x="572" y="279"/>
                    <a:pt x="575" y="286"/>
                    <a:pt x="581" y="287"/>
                  </a:cubicBezTo>
                  <a:cubicBezTo>
                    <a:pt x="565" y="287"/>
                    <a:pt x="557" y="295"/>
                    <a:pt x="547" y="303"/>
                  </a:cubicBezTo>
                  <a:cubicBezTo>
                    <a:pt x="554" y="307"/>
                    <a:pt x="560" y="294"/>
                    <a:pt x="567" y="302"/>
                  </a:cubicBezTo>
                  <a:cubicBezTo>
                    <a:pt x="571" y="301"/>
                    <a:pt x="573" y="297"/>
                    <a:pt x="577" y="296"/>
                  </a:cubicBezTo>
                  <a:cubicBezTo>
                    <a:pt x="580" y="295"/>
                    <a:pt x="578" y="299"/>
                    <a:pt x="581" y="299"/>
                  </a:cubicBezTo>
                  <a:cubicBezTo>
                    <a:pt x="594" y="297"/>
                    <a:pt x="607" y="300"/>
                    <a:pt x="621" y="295"/>
                  </a:cubicBezTo>
                  <a:cubicBezTo>
                    <a:pt x="626" y="312"/>
                    <a:pt x="603" y="306"/>
                    <a:pt x="599" y="317"/>
                  </a:cubicBezTo>
                  <a:cubicBezTo>
                    <a:pt x="595" y="317"/>
                    <a:pt x="591" y="317"/>
                    <a:pt x="589" y="316"/>
                  </a:cubicBezTo>
                  <a:cubicBezTo>
                    <a:pt x="589" y="312"/>
                    <a:pt x="588" y="309"/>
                    <a:pt x="583" y="310"/>
                  </a:cubicBezTo>
                  <a:cubicBezTo>
                    <a:pt x="588" y="324"/>
                    <a:pt x="570" y="328"/>
                    <a:pt x="562" y="320"/>
                  </a:cubicBezTo>
                  <a:cubicBezTo>
                    <a:pt x="558" y="323"/>
                    <a:pt x="549" y="320"/>
                    <a:pt x="546" y="323"/>
                  </a:cubicBezTo>
                  <a:cubicBezTo>
                    <a:pt x="549" y="328"/>
                    <a:pt x="541" y="328"/>
                    <a:pt x="542" y="332"/>
                  </a:cubicBezTo>
                  <a:cubicBezTo>
                    <a:pt x="549" y="336"/>
                    <a:pt x="557" y="338"/>
                    <a:pt x="562" y="345"/>
                  </a:cubicBezTo>
                  <a:cubicBezTo>
                    <a:pt x="559" y="351"/>
                    <a:pt x="563" y="357"/>
                    <a:pt x="567" y="361"/>
                  </a:cubicBezTo>
                  <a:cubicBezTo>
                    <a:pt x="564" y="378"/>
                    <a:pt x="554" y="391"/>
                    <a:pt x="545" y="403"/>
                  </a:cubicBezTo>
                  <a:cubicBezTo>
                    <a:pt x="534" y="401"/>
                    <a:pt x="525" y="401"/>
                    <a:pt x="516" y="400"/>
                  </a:cubicBezTo>
                  <a:cubicBezTo>
                    <a:pt x="510" y="400"/>
                    <a:pt x="509" y="396"/>
                    <a:pt x="504" y="395"/>
                  </a:cubicBezTo>
                  <a:cubicBezTo>
                    <a:pt x="493" y="391"/>
                    <a:pt x="483" y="396"/>
                    <a:pt x="479" y="389"/>
                  </a:cubicBezTo>
                  <a:cubicBezTo>
                    <a:pt x="474" y="395"/>
                    <a:pt x="462" y="393"/>
                    <a:pt x="457" y="398"/>
                  </a:cubicBezTo>
                  <a:cubicBezTo>
                    <a:pt x="460" y="407"/>
                    <a:pt x="456" y="410"/>
                    <a:pt x="454" y="414"/>
                  </a:cubicBezTo>
                  <a:cubicBezTo>
                    <a:pt x="451" y="422"/>
                    <a:pt x="449" y="431"/>
                    <a:pt x="441" y="441"/>
                  </a:cubicBezTo>
                  <a:cubicBezTo>
                    <a:pt x="435" y="448"/>
                    <a:pt x="425" y="458"/>
                    <a:pt x="425" y="465"/>
                  </a:cubicBezTo>
                  <a:cubicBezTo>
                    <a:pt x="424" y="467"/>
                    <a:pt x="427" y="471"/>
                    <a:pt x="427" y="472"/>
                  </a:cubicBezTo>
                  <a:cubicBezTo>
                    <a:pt x="428" y="481"/>
                    <a:pt x="421" y="484"/>
                    <a:pt x="418" y="493"/>
                  </a:cubicBezTo>
                  <a:cubicBezTo>
                    <a:pt x="421" y="496"/>
                    <a:pt x="427" y="495"/>
                    <a:pt x="429" y="498"/>
                  </a:cubicBezTo>
                  <a:cubicBezTo>
                    <a:pt x="433" y="497"/>
                    <a:pt x="436" y="495"/>
                    <a:pt x="441" y="495"/>
                  </a:cubicBezTo>
                  <a:cubicBezTo>
                    <a:pt x="446" y="500"/>
                    <a:pt x="447" y="504"/>
                    <a:pt x="446" y="514"/>
                  </a:cubicBezTo>
                  <a:cubicBezTo>
                    <a:pt x="451" y="521"/>
                    <a:pt x="455" y="514"/>
                    <a:pt x="462" y="512"/>
                  </a:cubicBezTo>
                  <a:cubicBezTo>
                    <a:pt x="476" y="506"/>
                    <a:pt x="489" y="512"/>
                    <a:pt x="501" y="513"/>
                  </a:cubicBezTo>
                  <a:cubicBezTo>
                    <a:pt x="508" y="507"/>
                    <a:pt x="510" y="498"/>
                    <a:pt x="523" y="499"/>
                  </a:cubicBezTo>
                  <a:cubicBezTo>
                    <a:pt x="527" y="491"/>
                    <a:pt x="532" y="485"/>
                    <a:pt x="542" y="483"/>
                  </a:cubicBezTo>
                  <a:cubicBezTo>
                    <a:pt x="543" y="476"/>
                    <a:pt x="538" y="477"/>
                    <a:pt x="538" y="471"/>
                  </a:cubicBezTo>
                  <a:cubicBezTo>
                    <a:pt x="543" y="459"/>
                    <a:pt x="557" y="456"/>
                    <a:pt x="564" y="445"/>
                  </a:cubicBezTo>
                  <a:cubicBezTo>
                    <a:pt x="578" y="441"/>
                    <a:pt x="602" y="440"/>
                    <a:pt x="596" y="421"/>
                  </a:cubicBezTo>
                  <a:cubicBezTo>
                    <a:pt x="602" y="415"/>
                    <a:pt x="607" y="408"/>
                    <a:pt x="615" y="408"/>
                  </a:cubicBezTo>
                  <a:cubicBezTo>
                    <a:pt x="616" y="408"/>
                    <a:pt x="618" y="410"/>
                    <a:pt x="621" y="411"/>
                  </a:cubicBezTo>
                  <a:cubicBezTo>
                    <a:pt x="632" y="413"/>
                    <a:pt x="631" y="419"/>
                    <a:pt x="644" y="418"/>
                  </a:cubicBezTo>
                  <a:cubicBezTo>
                    <a:pt x="645" y="409"/>
                    <a:pt x="656" y="410"/>
                    <a:pt x="664" y="407"/>
                  </a:cubicBezTo>
                  <a:cubicBezTo>
                    <a:pt x="670" y="404"/>
                    <a:pt x="672" y="399"/>
                    <a:pt x="676" y="398"/>
                  </a:cubicBezTo>
                  <a:cubicBezTo>
                    <a:pt x="687" y="398"/>
                    <a:pt x="695" y="409"/>
                    <a:pt x="692" y="422"/>
                  </a:cubicBezTo>
                  <a:cubicBezTo>
                    <a:pt x="703" y="432"/>
                    <a:pt x="715" y="440"/>
                    <a:pt x="723" y="453"/>
                  </a:cubicBezTo>
                  <a:cubicBezTo>
                    <a:pt x="731" y="453"/>
                    <a:pt x="731" y="453"/>
                    <a:pt x="731" y="453"/>
                  </a:cubicBezTo>
                  <a:cubicBezTo>
                    <a:pt x="732" y="462"/>
                    <a:pt x="745" y="458"/>
                    <a:pt x="749" y="464"/>
                  </a:cubicBezTo>
                  <a:cubicBezTo>
                    <a:pt x="748" y="468"/>
                    <a:pt x="750" y="469"/>
                    <a:pt x="751" y="472"/>
                  </a:cubicBezTo>
                  <a:cubicBezTo>
                    <a:pt x="753" y="473"/>
                    <a:pt x="757" y="473"/>
                    <a:pt x="759" y="475"/>
                  </a:cubicBezTo>
                  <a:cubicBezTo>
                    <a:pt x="760" y="481"/>
                    <a:pt x="762" y="487"/>
                    <a:pt x="764" y="491"/>
                  </a:cubicBezTo>
                  <a:cubicBezTo>
                    <a:pt x="760" y="496"/>
                    <a:pt x="760" y="503"/>
                    <a:pt x="753" y="505"/>
                  </a:cubicBezTo>
                  <a:cubicBezTo>
                    <a:pt x="751" y="505"/>
                    <a:pt x="747" y="504"/>
                    <a:pt x="743" y="504"/>
                  </a:cubicBezTo>
                  <a:cubicBezTo>
                    <a:pt x="733" y="505"/>
                    <a:pt x="728" y="509"/>
                    <a:pt x="722" y="503"/>
                  </a:cubicBezTo>
                  <a:cubicBezTo>
                    <a:pt x="718" y="506"/>
                    <a:pt x="716" y="504"/>
                    <a:pt x="710" y="504"/>
                  </a:cubicBezTo>
                  <a:cubicBezTo>
                    <a:pt x="709" y="507"/>
                    <a:pt x="707" y="508"/>
                    <a:pt x="709" y="512"/>
                  </a:cubicBezTo>
                  <a:cubicBezTo>
                    <a:pt x="717" y="512"/>
                    <a:pt x="720" y="521"/>
                    <a:pt x="727" y="524"/>
                  </a:cubicBezTo>
                  <a:cubicBezTo>
                    <a:pt x="729" y="525"/>
                    <a:pt x="732" y="523"/>
                    <a:pt x="734" y="524"/>
                  </a:cubicBezTo>
                  <a:cubicBezTo>
                    <a:pt x="738" y="526"/>
                    <a:pt x="742" y="535"/>
                    <a:pt x="748" y="530"/>
                  </a:cubicBezTo>
                  <a:cubicBezTo>
                    <a:pt x="750" y="523"/>
                    <a:pt x="746" y="512"/>
                    <a:pt x="754" y="510"/>
                  </a:cubicBezTo>
                  <a:cubicBezTo>
                    <a:pt x="768" y="513"/>
                    <a:pt x="768" y="494"/>
                    <a:pt x="780" y="492"/>
                  </a:cubicBezTo>
                  <a:cubicBezTo>
                    <a:pt x="781" y="483"/>
                    <a:pt x="773" y="483"/>
                    <a:pt x="771" y="477"/>
                  </a:cubicBezTo>
                  <a:cubicBezTo>
                    <a:pt x="774" y="474"/>
                    <a:pt x="774" y="468"/>
                    <a:pt x="779" y="467"/>
                  </a:cubicBezTo>
                  <a:cubicBezTo>
                    <a:pt x="788" y="467"/>
                    <a:pt x="791" y="482"/>
                    <a:pt x="800" y="475"/>
                  </a:cubicBezTo>
                  <a:cubicBezTo>
                    <a:pt x="796" y="458"/>
                    <a:pt x="776" y="458"/>
                    <a:pt x="764" y="449"/>
                  </a:cubicBezTo>
                  <a:cubicBezTo>
                    <a:pt x="766" y="447"/>
                    <a:pt x="768" y="446"/>
                    <a:pt x="767" y="442"/>
                  </a:cubicBezTo>
                  <a:cubicBezTo>
                    <a:pt x="757" y="440"/>
                    <a:pt x="749" y="439"/>
                    <a:pt x="743" y="433"/>
                  </a:cubicBezTo>
                  <a:cubicBezTo>
                    <a:pt x="739" y="428"/>
                    <a:pt x="739" y="420"/>
                    <a:pt x="736" y="414"/>
                  </a:cubicBezTo>
                  <a:cubicBezTo>
                    <a:pt x="731" y="406"/>
                    <a:pt x="720" y="405"/>
                    <a:pt x="720" y="395"/>
                  </a:cubicBezTo>
                  <a:cubicBezTo>
                    <a:pt x="724" y="394"/>
                    <a:pt x="725" y="389"/>
                    <a:pt x="722" y="386"/>
                  </a:cubicBezTo>
                  <a:cubicBezTo>
                    <a:pt x="726" y="383"/>
                    <a:pt x="734" y="378"/>
                    <a:pt x="740" y="381"/>
                  </a:cubicBezTo>
                  <a:cubicBezTo>
                    <a:pt x="740" y="386"/>
                    <a:pt x="736" y="388"/>
                    <a:pt x="738" y="394"/>
                  </a:cubicBezTo>
                  <a:cubicBezTo>
                    <a:pt x="744" y="394"/>
                    <a:pt x="742" y="388"/>
                    <a:pt x="748" y="390"/>
                  </a:cubicBezTo>
                  <a:cubicBezTo>
                    <a:pt x="751" y="402"/>
                    <a:pt x="761" y="406"/>
                    <a:pt x="765" y="417"/>
                  </a:cubicBezTo>
                  <a:cubicBezTo>
                    <a:pt x="770" y="416"/>
                    <a:pt x="773" y="418"/>
                    <a:pt x="777" y="418"/>
                  </a:cubicBezTo>
                  <a:cubicBezTo>
                    <a:pt x="778" y="420"/>
                    <a:pt x="778" y="423"/>
                    <a:pt x="780" y="424"/>
                  </a:cubicBezTo>
                  <a:cubicBezTo>
                    <a:pt x="795" y="428"/>
                    <a:pt x="801" y="441"/>
                    <a:pt x="814" y="446"/>
                  </a:cubicBezTo>
                  <a:cubicBezTo>
                    <a:pt x="813" y="455"/>
                    <a:pt x="811" y="463"/>
                    <a:pt x="809" y="469"/>
                  </a:cubicBezTo>
                  <a:cubicBezTo>
                    <a:pt x="811" y="473"/>
                    <a:pt x="818" y="473"/>
                    <a:pt x="817" y="481"/>
                  </a:cubicBezTo>
                  <a:cubicBezTo>
                    <a:pt x="827" y="485"/>
                    <a:pt x="831" y="496"/>
                    <a:pt x="838" y="503"/>
                  </a:cubicBezTo>
                  <a:cubicBezTo>
                    <a:pt x="841" y="504"/>
                    <a:pt x="847" y="501"/>
                    <a:pt x="847" y="505"/>
                  </a:cubicBezTo>
                  <a:cubicBezTo>
                    <a:pt x="845" y="507"/>
                    <a:pt x="840" y="506"/>
                    <a:pt x="839" y="510"/>
                  </a:cubicBezTo>
                  <a:cubicBezTo>
                    <a:pt x="843" y="516"/>
                    <a:pt x="846" y="518"/>
                    <a:pt x="844" y="529"/>
                  </a:cubicBezTo>
                  <a:cubicBezTo>
                    <a:pt x="848" y="531"/>
                    <a:pt x="851" y="529"/>
                    <a:pt x="856" y="529"/>
                  </a:cubicBezTo>
                  <a:cubicBezTo>
                    <a:pt x="856" y="531"/>
                    <a:pt x="857" y="532"/>
                    <a:pt x="858" y="535"/>
                  </a:cubicBezTo>
                  <a:cubicBezTo>
                    <a:pt x="863" y="530"/>
                    <a:pt x="865" y="538"/>
                    <a:pt x="870" y="536"/>
                  </a:cubicBezTo>
                  <a:cubicBezTo>
                    <a:pt x="870" y="528"/>
                    <a:pt x="864" y="521"/>
                    <a:pt x="864" y="516"/>
                  </a:cubicBezTo>
                  <a:cubicBezTo>
                    <a:pt x="869" y="516"/>
                    <a:pt x="868" y="521"/>
                    <a:pt x="874" y="519"/>
                  </a:cubicBezTo>
                  <a:cubicBezTo>
                    <a:pt x="873" y="511"/>
                    <a:pt x="857" y="510"/>
                    <a:pt x="852" y="503"/>
                  </a:cubicBezTo>
                  <a:cubicBezTo>
                    <a:pt x="863" y="501"/>
                    <a:pt x="870" y="511"/>
                    <a:pt x="881" y="513"/>
                  </a:cubicBezTo>
                  <a:cubicBezTo>
                    <a:pt x="883" y="510"/>
                    <a:pt x="881" y="506"/>
                    <a:pt x="880" y="504"/>
                  </a:cubicBezTo>
                  <a:cubicBezTo>
                    <a:pt x="883" y="503"/>
                    <a:pt x="886" y="502"/>
                    <a:pt x="885" y="496"/>
                  </a:cubicBezTo>
                  <a:cubicBezTo>
                    <a:pt x="881" y="496"/>
                    <a:pt x="876" y="496"/>
                    <a:pt x="873" y="493"/>
                  </a:cubicBezTo>
                  <a:cubicBezTo>
                    <a:pt x="867" y="489"/>
                    <a:pt x="860" y="474"/>
                    <a:pt x="858" y="467"/>
                  </a:cubicBezTo>
                  <a:cubicBezTo>
                    <a:pt x="864" y="469"/>
                    <a:pt x="866" y="474"/>
                    <a:pt x="872" y="476"/>
                  </a:cubicBezTo>
                  <a:cubicBezTo>
                    <a:pt x="878" y="473"/>
                    <a:pt x="872" y="463"/>
                    <a:pt x="880" y="461"/>
                  </a:cubicBezTo>
                  <a:cubicBezTo>
                    <a:pt x="884" y="461"/>
                    <a:pt x="884" y="464"/>
                    <a:pt x="887" y="465"/>
                  </a:cubicBezTo>
                  <a:cubicBezTo>
                    <a:pt x="891" y="463"/>
                    <a:pt x="891" y="459"/>
                    <a:pt x="895" y="459"/>
                  </a:cubicBezTo>
                  <a:cubicBezTo>
                    <a:pt x="900" y="461"/>
                    <a:pt x="908" y="461"/>
                    <a:pt x="908" y="467"/>
                  </a:cubicBezTo>
                  <a:cubicBezTo>
                    <a:pt x="906" y="469"/>
                    <a:pt x="900" y="468"/>
                    <a:pt x="902" y="473"/>
                  </a:cubicBezTo>
                  <a:cubicBezTo>
                    <a:pt x="906" y="477"/>
                    <a:pt x="907" y="470"/>
                    <a:pt x="911" y="470"/>
                  </a:cubicBezTo>
                  <a:cubicBezTo>
                    <a:pt x="910" y="479"/>
                    <a:pt x="910" y="484"/>
                    <a:pt x="906" y="490"/>
                  </a:cubicBezTo>
                  <a:cubicBezTo>
                    <a:pt x="910" y="490"/>
                    <a:pt x="912" y="492"/>
                    <a:pt x="916" y="492"/>
                  </a:cubicBezTo>
                  <a:cubicBezTo>
                    <a:pt x="920" y="487"/>
                    <a:pt x="914" y="487"/>
                    <a:pt x="912" y="484"/>
                  </a:cubicBezTo>
                  <a:cubicBezTo>
                    <a:pt x="922" y="483"/>
                    <a:pt x="922" y="498"/>
                    <a:pt x="923" y="502"/>
                  </a:cubicBezTo>
                  <a:cubicBezTo>
                    <a:pt x="919" y="497"/>
                    <a:pt x="915" y="497"/>
                    <a:pt x="907" y="498"/>
                  </a:cubicBezTo>
                  <a:cubicBezTo>
                    <a:pt x="907" y="504"/>
                    <a:pt x="907" y="504"/>
                    <a:pt x="907" y="504"/>
                  </a:cubicBezTo>
                  <a:cubicBezTo>
                    <a:pt x="918" y="505"/>
                    <a:pt x="933" y="506"/>
                    <a:pt x="930" y="519"/>
                  </a:cubicBezTo>
                  <a:cubicBezTo>
                    <a:pt x="936" y="523"/>
                    <a:pt x="943" y="525"/>
                    <a:pt x="946" y="531"/>
                  </a:cubicBezTo>
                  <a:cubicBezTo>
                    <a:pt x="957" y="529"/>
                    <a:pt x="965" y="543"/>
                    <a:pt x="980" y="537"/>
                  </a:cubicBezTo>
                  <a:cubicBezTo>
                    <a:pt x="978" y="524"/>
                    <a:pt x="995" y="524"/>
                    <a:pt x="1003" y="530"/>
                  </a:cubicBezTo>
                  <a:cubicBezTo>
                    <a:pt x="1006" y="532"/>
                    <a:pt x="1006" y="537"/>
                    <a:pt x="1010" y="539"/>
                  </a:cubicBezTo>
                  <a:cubicBezTo>
                    <a:pt x="1030" y="545"/>
                    <a:pt x="1038" y="516"/>
                    <a:pt x="1055" y="528"/>
                  </a:cubicBezTo>
                  <a:cubicBezTo>
                    <a:pt x="1059" y="527"/>
                    <a:pt x="1058" y="522"/>
                    <a:pt x="1063" y="522"/>
                  </a:cubicBezTo>
                  <a:cubicBezTo>
                    <a:pt x="1064" y="533"/>
                    <a:pt x="1056" y="553"/>
                    <a:pt x="1068" y="561"/>
                  </a:cubicBezTo>
                  <a:cubicBezTo>
                    <a:pt x="1054" y="576"/>
                    <a:pt x="1068" y="603"/>
                    <a:pt x="1059" y="616"/>
                  </a:cubicBezTo>
                  <a:cubicBezTo>
                    <a:pt x="1054" y="616"/>
                    <a:pt x="1054" y="616"/>
                    <a:pt x="1054" y="616"/>
                  </a:cubicBezTo>
                  <a:cubicBezTo>
                    <a:pt x="1052" y="630"/>
                    <a:pt x="1039" y="623"/>
                    <a:pt x="1027" y="625"/>
                  </a:cubicBezTo>
                  <a:cubicBezTo>
                    <a:pt x="1022" y="616"/>
                    <a:pt x="1015" y="621"/>
                    <a:pt x="1005" y="622"/>
                  </a:cubicBezTo>
                  <a:cubicBezTo>
                    <a:pt x="1002" y="622"/>
                    <a:pt x="1000" y="621"/>
                    <a:pt x="999" y="621"/>
                  </a:cubicBezTo>
                  <a:cubicBezTo>
                    <a:pt x="990" y="623"/>
                    <a:pt x="983" y="633"/>
                    <a:pt x="977" y="634"/>
                  </a:cubicBezTo>
                  <a:cubicBezTo>
                    <a:pt x="970" y="628"/>
                    <a:pt x="960" y="632"/>
                    <a:pt x="952" y="630"/>
                  </a:cubicBezTo>
                  <a:cubicBezTo>
                    <a:pt x="949" y="629"/>
                    <a:pt x="947" y="626"/>
                    <a:pt x="944" y="625"/>
                  </a:cubicBezTo>
                  <a:cubicBezTo>
                    <a:pt x="942" y="624"/>
                    <a:pt x="938" y="626"/>
                    <a:pt x="934" y="625"/>
                  </a:cubicBezTo>
                  <a:cubicBezTo>
                    <a:pt x="925" y="624"/>
                    <a:pt x="920" y="619"/>
                    <a:pt x="913" y="624"/>
                  </a:cubicBezTo>
                  <a:cubicBezTo>
                    <a:pt x="911" y="622"/>
                    <a:pt x="908" y="621"/>
                    <a:pt x="908" y="616"/>
                  </a:cubicBezTo>
                  <a:cubicBezTo>
                    <a:pt x="895" y="618"/>
                    <a:pt x="893" y="610"/>
                    <a:pt x="879" y="612"/>
                  </a:cubicBezTo>
                  <a:cubicBezTo>
                    <a:pt x="875" y="611"/>
                    <a:pt x="874" y="606"/>
                    <a:pt x="872" y="603"/>
                  </a:cubicBezTo>
                  <a:cubicBezTo>
                    <a:pt x="866" y="605"/>
                    <a:pt x="862" y="600"/>
                    <a:pt x="857" y="600"/>
                  </a:cubicBezTo>
                  <a:cubicBezTo>
                    <a:pt x="850" y="599"/>
                    <a:pt x="847" y="602"/>
                    <a:pt x="843" y="603"/>
                  </a:cubicBezTo>
                  <a:cubicBezTo>
                    <a:pt x="839" y="604"/>
                    <a:pt x="834" y="602"/>
                    <a:pt x="834" y="603"/>
                  </a:cubicBezTo>
                  <a:cubicBezTo>
                    <a:pt x="831" y="604"/>
                    <a:pt x="822" y="612"/>
                    <a:pt x="821" y="615"/>
                  </a:cubicBezTo>
                  <a:cubicBezTo>
                    <a:pt x="819" y="622"/>
                    <a:pt x="827" y="628"/>
                    <a:pt x="826" y="635"/>
                  </a:cubicBezTo>
                  <a:cubicBezTo>
                    <a:pt x="825" y="641"/>
                    <a:pt x="818" y="646"/>
                    <a:pt x="813" y="647"/>
                  </a:cubicBezTo>
                  <a:cubicBezTo>
                    <a:pt x="803" y="649"/>
                    <a:pt x="802" y="644"/>
                    <a:pt x="797" y="640"/>
                  </a:cubicBezTo>
                  <a:cubicBezTo>
                    <a:pt x="792" y="636"/>
                    <a:pt x="782" y="631"/>
                    <a:pt x="778" y="630"/>
                  </a:cubicBezTo>
                  <a:cubicBezTo>
                    <a:pt x="768" y="628"/>
                    <a:pt x="760" y="632"/>
                    <a:pt x="754" y="628"/>
                  </a:cubicBezTo>
                  <a:cubicBezTo>
                    <a:pt x="748" y="624"/>
                    <a:pt x="751" y="613"/>
                    <a:pt x="744" y="608"/>
                  </a:cubicBezTo>
                  <a:cubicBezTo>
                    <a:pt x="743" y="606"/>
                    <a:pt x="738" y="606"/>
                    <a:pt x="735" y="605"/>
                  </a:cubicBezTo>
                  <a:cubicBezTo>
                    <a:pt x="731" y="603"/>
                    <a:pt x="729" y="600"/>
                    <a:pt x="727" y="599"/>
                  </a:cubicBezTo>
                  <a:cubicBezTo>
                    <a:pt x="718" y="596"/>
                    <a:pt x="709" y="601"/>
                    <a:pt x="701" y="599"/>
                  </a:cubicBezTo>
                  <a:cubicBezTo>
                    <a:pt x="693" y="597"/>
                    <a:pt x="691" y="590"/>
                    <a:pt x="683" y="588"/>
                  </a:cubicBezTo>
                  <a:cubicBezTo>
                    <a:pt x="682" y="586"/>
                    <a:pt x="681" y="584"/>
                    <a:pt x="680" y="582"/>
                  </a:cubicBezTo>
                  <a:cubicBezTo>
                    <a:pt x="672" y="582"/>
                    <a:pt x="667" y="579"/>
                    <a:pt x="666" y="573"/>
                  </a:cubicBezTo>
                  <a:cubicBezTo>
                    <a:pt x="673" y="563"/>
                    <a:pt x="687" y="562"/>
                    <a:pt x="685" y="550"/>
                  </a:cubicBezTo>
                  <a:cubicBezTo>
                    <a:pt x="684" y="546"/>
                    <a:pt x="677" y="544"/>
                    <a:pt x="677" y="539"/>
                  </a:cubicBezTo>
                  <a:cubicBezTo>
                    <a:pt x="676" y="531"/>
                    <a:pt x="690" y="530"/>
                    <a:pt x="687" y="521"/>
                  </a:cubicBezTo>
                  <a:cubicBezTo>
                    <a:pt x="680" y="521"/>
                    <a:pt x="678" y="529"/>
                    <a:pt x="673" y="527"/>
                  </a:cubicBezTo>
                  <a:cubicBezTo>
                    <a:pt x="672" y="522"/>
                    <a:pt x="677" y="521"/>
                    <a:pt x="674" y="516"/>
                  </a:cubicBezTo>
                  <a:cubicBezTo>
                    <a:pt x="663" y="512"/>
                    <a:pt x="646" y="528"/>
                    <a:pt x="635" y="516"/>
                  </a:cubicBezTo>
                  <a:cubicBezTo>
                    <a:pt x="631" y="521"/>
                    <a:pt x="623" y="519"/>
                    <a:pt x="619" y="515"/>
                  </a:cubicBezTo>
                  <a:cubicBezTo>
                    <a:pt x="615" y="521"/>
                    <a:pt x="608" y="518"/>
                    <a:pt x="602" y="522"/>
                  </a:cubicBezTo>
                  <a:cubicBezTo>
                    <a:pt x="590" y="516"/>
                    <a:pt x="573" y="518"/>
                    <a:pt x="559" y="518"/>
                  </a:cubicBezTo>
                  <a:cubicBezTo>
                    <a:pt x="545" y="519"/>
                    <a:pt x="529" y="519"/>
                    <a:pt x="523" y="529"/>
                  </a:cubicBezTo>
                  <a:cubicBezTo>
                    <a:pt x="505" y="526"/>
                    <a:pt x="499" y="548"/>
                    <a:pt x="484" y="534"/>
                  </a:cubicBezTo>
                  <a:cubicBezTo>
                    <a:pt x="475" y="537"/>
                    <a:pt x="470" y="529"/>
                    <a:pt x="462" y="534"/>
                  </a:cubicBezTo>
                  <a:cubicBezTo>
                    <a:pt x="457" y="531"/>
                    <a:pt x="455" y="526"/>
                    <a:pt x="452" y="520"/>
                  </a:cubicBezTo>
                  <a:cubicBezTo>
                    <a:pt x="446" y="520"/>
                    <a:pt x="446" y="520"/>
                    <a:pt x="446" y="520"/>
                  </a:cubicBezTo>
                  <a:cubicBezTo>
                    <a:pt x="436" y="536"/>
                    <a:pt x="428" y="552"/>
                    <a:pt x="406" y="555"/>
                  </a:cubicBezTo>
                  <a:cubicBezTo>
                    <a:pt x="394" y="554"/>
                    <a:pt x="392" y="564"/>
                    <a:pt x="383" y="567"/>
                  </a:cubicBezTo>
                  <a:cubicBezTo>
                    <a:pt x="382" y="577"/>
                    <a:pt x="373" y="580"/>
                    <a:pt x="369" y="587"/>
                  </a:cubicBezTo>
                  <a:cubicBezTo>
                    <a:pt x="370" y="593"/>
                    <a:pt x="367" y="596"/>
                    <a:pt x="365" y="598"/>
                  </a:cubicBezTo>
                  <a:cubicBezTo>
                    <a:pt x="367" y="603"/>
                    <a:pt x="365" y="608"/>
                    <a:pt x="363" y="611"/>
                  </a:cubicBezTo>
                  <a:cubicBezTo>
                    <a:pt x="353" y="614"/>
                    <a:pt x="353" y="626"/>
                    <a:pt x="340" y="626"/>
                  </a:cubicBezTo>
                  <a:cubicBezTo>
                    <a:pt x="336" y="635"/>
                    <a:pt x="323" y="638"/>
                    <a:pt x="311" y="636"/>
                  </a:cubicBezTo>
                  <a:cubicBezTo>
                    <a:pt x="303" y="642"/>
                    <a:pt x="302" y="655"/>
                    <a:pt x="292" y="659"/>
                  </a:cubicBezTo>
                  <a:cubicBezTo>
                    <a:pt x="287" y="658"/>
                    <a:pt x="286" y="658"/>
                    <a:pt x="282" y="659"/>
                  </a:cubicBezTo>
                  <a:cubicBezTo>
                    <a:pt x="282" y="667"/>
                    <a:pt x="277" y="670"/>
                    <a:pt x="273" y="674"/>
                  </a:cubicBezTo>
                  <a:cubicBezTo>
                    <a:pt x="273" y="684"/>
                    <a:pt x="273" y="684"/>
                    <a:pt x="273" y="684"/>
                  </a:cubicBezTo>
                  <a:cubicBezTo>
                    <a:pt x="267" y="688"/>
                    <a:pt x="263" y="695"/>
                    <a:pt x="255" y="696"/>
                  </a:cubicBezTo>
                  <a:cubicBezTo>
                    <a:pt x="252" y="705"/>
                    <a:pt x="246" y="711"/>
                    <a:pt x="242" y="719"/>
                  </a:cubicBezTo>
                  <a:cubicBezTo>
                    <a:pt x="233" y="723"/>
                    <a:pt x="230" y="729"/>
                    <a:pt x="230" y="738"/>
                  </a:cubicBezTo>
                  <a:cubicBezTo>
                    <a:pt x="229" y="745"/>
                    <a:pt x="233" y="751"/>
                    <a:pt x="234" y="755"/>
                  </a:cubicBezTo>
                  <a:cubicBezTo>
                    <a:pt x="234" y="761"/>
                    <a:pt x="229" y="767"/>
                    <a:pt x="228" y="773"/>
                  </a:cubicBezTo>
                  <a:cubicBezTo>
                    <a:pt x="227" y="779"/>
                    <a:pt x="230" y="785"/>
                    <a:pt x="230" y="791"/>
                  </a:cubicBezTo>
                  <a:cubicBezTo>
                    <a:pt x="228" y="807"/>
                    <a:pt x="214" y="817"/>
                    <a:pt x="215" y="834"/>
                  </a:cubicBezTo>
                  <a:cubicBezTo>
                    <a:pt x="213" y="838"/>
                    <a:pt x="204" y="841"/>
                    <a:pt x="203" y="848"/>
                  </a:cubicBezTo>
                  <a:cubicBezTo>
                    <a:pt x="202" y="853"/>
                    <a:pt x="209" y="862"/>
                    <a:pt x="208" y="872"/>
                  </a:cubicBezTo>
                  <a:cubicBezTo>
                    <a:pt x="207" y="878"/>
                    <a:pt x="202" y="883"/>
                    <a:pt x="203" y="887"/>
                  </a:cubicBezTo>
                  <a:cubicBezTo>
                    <a:pt x="203" y="892"/>
                    <a:pt x="208" y="895"/>
                    <a:pt x="210" y="897"/>
                  </a:cubicBezTo>
                  <a:cubicBezTo>
                    <a:pt x="209" y="899"/>
                    <a:pt x="209" y="901"/>
                    <a:pt x="210" y="903"/>
                  </a:cubicBezTo>
                  <a:cubicBezTo>
                    <a:pt x="212" y="905"/>
                    <a:pt x="215" y="902"/>
                    <a:pt x="217" y="905"/>
                  </a:cubicBezTo>
                  <a:cubicBezTo>
                    <a:pt x="217" y="917"/>
                    <a:pt x="222" y="924"/>
                    <a:pt x="228" y="929"/>
                  </a:cubicBezTo>
                  <a:cubicBezTo>
                    <a:pt x="228" y="943"/>
                    <a:pt x="249" y="953"/>
                    <a:pt x="242" y="971"/>
                  </a:cubicBezTo>
                  <a:cubicBezTo>
                    <a:pt x="246" y="980"/>
                    <a:pt x="248" y="990"/>
                    <a:pt x="253" y="997"/>
                  </a:cubicBezTo>
                  <a:cubicBezTo>
                    <a:pt x="255" y="999"/>
                    <a:pt x="258" y="999"/>
                    <a:pt x="259" y="1000"/>
                  </a:cubicBezTo>
                  <a:cubicBezTo>
                    <a:pt x="265" y="1005"/>
                    <a:pt x="269" y="1015"/>
                    <a:pt x="276" y="1021"/>
                  </a:cubicBezTo>
                  <a:cubicBezTo>
                    <a:pt x="279" y="1024"/>
                    <a:pt x="281" y="1024"/>
                    <a:pt x="283" y="1027"/>
                  </a:cubicBezTo>
                  <a:cubicBezTo>
                    <a:pt x="287" y="1032"/>
                    <a:pt x="289" y="1039"/>
                    <a:pt x="293" y="1044"/>
                  </a:cubicBezTo>
                  <a:cubicBezTo>
                    <a:pt x="297" y="1048"/>
                    <a:pt x="304" y="1051"/>
                    <a:pt x="308" y="1055"/>
                  </a:cubicBezTo>
                  <a:cubicBezTo>
                    <a:pt x="312" y="1058"/>
                    <a:pt x="314" y="1062"/>
                    <a:pt x="317" y="1065"/>
                  </a:cubicBezTo>
                  <a:cubicBezTo>
                    <a:pt x="325" y="1070"/>
                    <a:pt x="331" y="1063"/>
                    <a:pt x="343" y="1062"/>
                  </a:cubicBezTo>
                  <a:cubicBezTo>
                    <a:pt x="350" y="1061"/>
                    <a:pt x="357" y="1063"/>
                    <a:pt x="363" y="1064"/>
                  </a:cubicBezTo>
                  <a:cubicBezTo>
                    <a:pt x="374" y="1064"/>
                    <a:pt x="378" y="1062"/>
                    <a:pt x="384" y="1068"/>
                  </a:cubicBezTo>
                  <a:cubicBezTo>
                    <a:pt x="387" y="1069"/>
                    <a:pt x="389" y="1068"/>
                    <a:pt x="391" y="1067"/>
                  </a:cubicBezTo>
                  <a:cubicBezTo>
                    <a:pt x="394" y="1075"/>
                    <a:pt x="405" y="1075"/>
                    <a:pt x="409" y="1082"/>
                  </a:cubicBezTo>
                  <a:cubicBezTo>
                    <a:pt x="425" y="1078"/>
                    <a:pt x="440" y="1078"/>
                    <a:pt x="452" y="1070"/>
                  </a:cubicBezTo>
                  <a:cubicBezTo>
                    <a:pt x="460" y="1078"/>
                    <a:pt x="467" y="1068"/>
                    <a:pt x="474" y="1067"/>
                  </a:cubicBezTo>
                  <a:cubicBezTo>
                    <a:pt x="477" y="1067"/>
                    <a:pt x="481" y="1070"/>
                    <a:pt x="486" y="1069"/>
                  </a:cubicBezTo>
                  <a:cubicBezTo>
                    <a:pt x="489" y="1069"/>
                    <a:pt x="491" y="1067"/>
                    <a:pt x="493" y="1067"/>
                  </a:cubicBezTo>
                  <a:cubicBezTo>
                    <a:pt x="496" y="1068"/>
                    <a:pt x="498" y="1071"/>
                    <a:pt x="501" y="1071"/>
                  </a:cubicBezTo>
                  <a:cubicBezTo>
                    <a:pt x="504" y="1072"/>
                    <a:pt x="507" y="1070"/>
                    <a:pt x="509" y="1069"/>
                  </a:cubicBezTo>
                  <a:cubicBezTo>
                    <a:pt x="525" y="1069"/>
                    <a:pt x="539" y="1084"/>
                    <a:pt x="543" y="1095"/>
                  </a:cubicBezTo>
                  <a:cubicBezTo>
                    <a:pt x="547" y="1108"/>
                    <a:pt x="548" y="1115"/>
                    <a:pt x="568" y="1113"/>
                  </a:cubicBezTo>
                  <a:cubicBezTo>
                    <a:pt x="569" y="1112"/>
                    <a:pt x="568" y="1109"/>
                    <a:pt x="571" y="1110"/>
                  </a:cubicBezTo>
                  <a:cubicBezTo>
                    <a:pt x="580" y="1109"/>
                    <a:pt x="585" y="1116"/>
                    <a:pt x="592" y="1115"/>
                  </a:cubicBezTo>
                  <a:cubicBezTo>
                    <a:pt x="597" y="1115"/>
                    <a:pt x="604" y="1108"/>
                    <a:pt x="609" y="1115"/>
                  </a:cubicBezTo>
                  <a:cubicBezTo>
                    <a:pt x="610" y="1128"/>
                    <a:pt x="627" y="1131"/>
                    <a:pt x="629" y="1141"/>
                  </a:cubicBezTo>
                  <a:cubicBezTo>
                    <a:pt x="631" y="1149"/>
                    <a:pt x="623" y="1151"/>
                    <a:pt x="625" y="1162"/>
                  </a:cubicBezTo>
                  <a:cubicBezTo>
                    <a:pt x="623" y="1165"/>
                    <a:pt x="619" y="1166"/>
                    <a:pt x="617" y="1169"/>
                  </a:cubicBezTo>
                  <a:cubicBezTo>
                    <a:pt x="618" y="1175"/>
                    <a:pt x="623" y="1177"/>
                    <a:pt x="623" y="1184"/>
                  </a:cubicBezTo>
                  <a:cubicBezTo>
                    <a:pt x="622" y="1185"/>
                    <a:pt x="619" y="1184"/>
                    <a:pt x="618" y="1186"/>
                  </a:cubicBezTo>
                  <a:cubicBezTo>
                    <a:pt x="619" y="1196"/>
                    <a:pt x="616" y="1203"/>
                    <a:pt x="607" y="1203"/>
                  </a:cubicBezTo>
                  <a:cubicBezTo>
                    <a:pt x="608" y="1210"/>
                    <a:pt x="613" y="1213"/>
                    <a:pt x="618" y="1216"/>
                  </a:cubicBezTo>
                  <a:cubicBezTo>
                    <a:pt x="619" y="1219"/>
                    <a:pt x="617" y="1219"/>
                    <a:pt x="618" y="1222"/>
                  </a:cubicBezTo>
                  <a:cubicBezTo>
                    <a:pt x="622" y="1224"/>
                    <a:pt x="625" y="1227"/>
                    <a:pt x="626" y="1233"/>
                  </a:cubicBezTo>
                  <a:cubicBezTo>
                    <a:pt x="633" y="1233"/>
                    <a:pt x="632" y="1237"/>
                    <a:pt x="635" y="1240"/>
                  </a:cubicBezTo>
                  <a:cubicBezTo>
                    <a:pt x="637" y="1243"/>
                    <a:pt x="642" y="1244"/>
                    <a:pt x="643" y="1246"/>
                  </a:cubicBezTo>
                  <a:cubicBezTo>
                    <a:pt x="646" y="1249"/>
                    <a:pt x="646" y="1252"/>
                    <a:pt x="648" y="1255"/>
                  </a:cubicBezTo>
                  <a:cubicBezTo>
                    <a:pt x="653" y="1260"/>
                    <a:pt x="661" y="1262"/>
                    <a:pt x="666" y="1267"/>
                  </a:cubicBezTo>
                  <a:cubicBezTo>
                    <a:pt x="673" y="1274"/>
                    <a:pt x="674" y="1284"/>
                    <a:pt x="681" y="1291"/>
                  </a:cubicBezTo>
                  <a:cubicBezTo>
                    <a:pt x="681" y="1294"/>
                    <a:pt x="678" y="1293"/>
                    <a:pt x="679" y="1297"/>
                  </a:cubicBezTo>
                  <a:cubicBezTo>
                    <a:pt x="682" y="1301"/>
                    <a:pt x="688" y="1303"/>
                    <a:pt x="688" y="1311"/>
                  </a:cubicBezTo>
                  <a:cubicBezTo>
                    <a:pt x="693" y="1317"/>
                    <a:pt x="701" y="1320"/>
                    <a:pt x="700" y="1331"/>
                  </a:cubicBezTo>
                  <a:cubicBezTo>
                    <a:pt x="699" y="1335"/>
                    <a:pt x="695" y="1335"/>
                    <a:pt x="694" y="1339"/>
                  </a:cubicBezTo>
                  <a:cubicBezTo>
                    <a:pt x="696" y="1352"/>
                    <a:pt x="713" y="1360"/>
                    <a:pt x="712" y="1373"/>
                  </a:cubicBezTo>
                  <a:cubicBezTo>
                    <a:pt x="711" y="1378"/>
                    <a:pt x="705" y="1379"/>
                    <a:pt x="707" y="1385"/>
                  </a:cubicBezTo>
                  <a:cubicBezTo>
                    <a:pt x="697" y="1384"/>
                    <a:pt x="698" y="1394"/>
                    <a:pt x="689" y="1393"/>
                  </a:cubicBezTo>
                  <a:cubicBezTo>
                    <a:pt x="689" y="1403"/>
                    <a:pt x="684" y="1405"/>
                    <a:pt x="687" y="1415"/>
                  </a:cubicBezTo>
                  <a:cubicBezTo>
                    <a:pt x="680" y="1417"/>
                    <a:pt x="683" y="1423"/>
                    <a:pt x="677" y="1427"/>
                  </a:cubicBezTo>
                  <a:cubicBezTo>
                    <a:pt x="679" y="1436"/>
                    <a:pt x="676" y="1443"/>
                    <a:pt x="679" y="1451"/>
                  </a:cubicBezTo>
                  <a:cubicBezTo>
                    <a:pt x="683" y="1459"/>
                    <a:pt x="695" y="1464"/>
                    <a:pt x="704" y="1475"/>
                  </a:cubicBezTo>
                  <a:cubicBezTo>
                    <a:pt x="706" y="1477"/>
                    <a:pt x="706" y="1479"/>
                    <a:pt x="708" y="1481"/>
                  </a:cubicBezTo>
                  <a:cubicBezTo>
                    <a:pt x="712" y="1487"/>
                    <a:pt x="718" y="1489"/>
                    <a:pt x="721" y="1493"/>
                  </a:cubicBezTo>
                  <a:cubicBezTo>
                    <a:pt x="722" y="1494"/>
                    <a:pt x="721" y="1496"/>
                    <a:pt x="722" y="1497"/>
                  </a:cubicBezTo>
                  <a:cubicBezTo>
                    <a:pt x="726" y="1500"/>
                    <a:pt x="731" y="1499"/>
                    <a:pt x="733" y="1503"/>
                  </a:cubicBezTo>
                  <a:cubicBezTo>
                    <a:pt x="735" y="1508"/>
                    <a:pt x="733" y="1515"/>
                    <a:pt x="735" y="1521"/>
                  </a:cubicBezTo>
                  <a:cubicBezTo>
                    <a:pt x="736" y="1524"/>
                    <a:pt x="740" y="1527"/>
                    <a:pt x="741" y="1529"/>
                  </a:cubicBezTo>
                  <a:cubicBezTo>
                    <a:pt x="742" y="1530"/>
                    <a:pt x="740" y="1533"/>
                    <a:pt x="740" y="1534"/>
                  </a:cubicBezTo>
                  <a:cubicBezTo>
                    <a:pt x="741" y="1535"/>
                    <a:pt x="744" y="1541"/>
                    <a:pt x="744" y="1542"/>
                  </a:cubicBezTo>
                  <a:cubicBezTo>
                    <a:pt x="746" y="1545"/>
                    <a:pt x="751" y="1550"/>
                    <a:pt x="753" y="1552"/>
                  </a:cubicBezTo>
                  <a:cubicBezTo>
                    <a:pt x="762" y="1563"/>
                    <a:pt x="783" y="1564"/>
                    <a:pt x="783" y="1578"/>
                  </a:cubicBezTo>
                  <a:cubicBezTo>
                    <a:pt x="788" y="1583"/>
                    <a:pt x="799" y="1582"/>
                    <a:pt x="800" y="1592"/>
                  </a:cubicBezTo>
                  <a:cubicBezTo>
                    <a:pt x="800" y="1594"/>
                    <a:pt x="797" y="1594"/>
                    <a:pt x="794" y="1594"/>
                  </a:cubicBezTo>
                  <a:cubicBezTo>
                    <a:pt x="794" y="1599"/>
                    <a:pt x="800" y="1599"/>
                    <a:pt x="801" y="1604"/>
                  </a:cubicBezTo>
                  <a:cubicBezTo>
                    <a:pt x="808" y="1602"/>
                    <a:pt x="813" y="1607"/>
                    <a:pt x="820" y="1608"/>
                  </a:cubicBezTo>
                  <a:cubicBezTo>
                    <a:pt x="833" y="1609"/>
                    <a:pt x="848" y="1604"/>
                    <a:pt x="860" y="1603"/>
                  </a:cubicBezTo>
                  <a:cubicBezTo>
                    <a:pt x="881" y="1601"/>
                    <a:pt x="902" y="1604"/>
                    <a:pt x="921" y="1600"/>
                  </a:cubicBezTo>
                  <a:cubicBezTo>
                    <a:pt x="940" y="1597"/>
                    <a:pt x="954" y="1584"/>
                    <a:pt x="970" y="1580"/>
                  </a:cubicBezTo>
                  <a:cubicBezTo>
                    <a:pt x="984" y="1576"/>
                    <a:pt x="990" y="1567"/>
                    <a:pt x="1000" y="1562"/>
                  </a:cubicBezTo>
                  <a:cubicBezTo>
                    <a:pt x="1004" y="1559"/>
                    <a:pt x="1011" y="1559"/>
                    <a:pt x="1016" y="1556"/>
                  </a:cubicBezTo>
                  <a:cubicBezTo>
                    <a:pt x="1024" y="1552"/>
                    <a:pt x="1029" y="1542"/>
                    <a:pt x="1033" y="1535"/>
                  </a:cubicBezTo>
                  <a:cubicBezTo>
                    <a:pt x="1034" y="1532"/>
                    <a:pt x="1029" y="1534"/>
                    <a:pt x="1030" y="1530"/>
                  </a:cubicBezTo>
                  <a:cubicBezTo>
                    <a:pt x="1046" y="1521"/>
                    <a:pt x="1066" y="1516"/>
                    <a:pt x="1082" y="1507"/>
                  </a:cubicBezTo>
                  <a:cubicBezTo>
                    <a:pt x="1083" y="1504"/>
                    <a:pt x="1080" y="1504"/>
                    <a:pt x="1080" y="1501"/>
                  </a:cubicBezTo>
                  <a:cubicBezTo>
                    <a:pt x="1086" y="1499"/>
                    <a:pt x="1087" y="1493"/>
                    <a:pt x="1089" y="1487"/>
                  </a:cubicBezTo>
                  <a:cubicBezTo>
                    <a:pt x="1085" y="1486"/>
                    <a:pt x="1085" y="1482"/>
                    <a:pt x="1082" y="1479"/>
                  </a:cubicBezTo>
                  <a:cubicBezTo>
                    <a:pt x="1084" y="1478"/>
                    <a:pt x="1085" y="1476"/>
                    <a:pt x="1085" y="1474"/>
                  </a:cubicBezTo>
                  <a:cubicBezTo>
                    <a:pt x="1084" y="1472"/>
                    <a:pt x="1081" y="1472"/>
                    <a:pt x="1079" y="1471"/>
                  </a:cubicBezTo>
                  <a:cubicBezTo>
                    <a:pt x="1081" y="1463"/>
                    <a:pt x="1089" y="1464"/>
                    <a:pt x="1095" y="1460"/>
                  </a:cubicBezTo>
                  <a:cubicBezTo>
                    <a:pt x="1098" y="1458"/>
                    <a:pt x="1100" y="1454"/>
                    <a:pt x="1103" y="1451"/>
                  </a:cubicBezTo>
                  <a:cubicBezTo>
                    <a:pt x="1108" y="1449"/>
                    <a:pt x="1114" y="1448"/>
                    <a:pt x="1119" y="1445"/>
                  </a:cubicBezTo>
                  <a:cubicBezTo>
                    <a:pt x="1122" y="1442"/>
                    <a:pt x="1124" y="1437"/>
                    <a:pt x="1127" y="1434"/>
                  </a:cubicBezTo>
                  <a:cubicBezTo>
                    <a:pt x="1142" y="1423"/>
                    <a:pt x="1160" y="1422"/>
                    <a:pt x="1174" y="1412"/>
                  </a:cubicBezTo>
                  <a:cubicBezTo>
                    <a:pt x="1179" y="1409"/>
                    <a:pt x="1188" y="1400"/>
                    <a:pt x="1193" y="1395"/>
                  </a:cubicBezTo>
                  <a:cubicBezTo>
                    <a:pt x="1200" y="1387"/>
                    <a:pt x="1197" y="1383"/>
                    <a:pt x="1197" y="1373"/>
                  </a:cubicBezTo>
                  <a:cubicBezTo>
                    <a:pt x="1197" y="1369"/>
                    <a:pt x="1198" y="1363"/>
                    <a:pt x="1199" y="1360"/>
                  </a:cubicBezTo>
                  <a:cubicBezTo>
                    <a:pt x="1202" y="1350"/>
                    <a:pt x="1203" y="1342"/>
                    <a:pt x="1208" y="1331"/>
                  </a:cubicBezTo>
                  <a:cubicBezTo>
                    <a:pt x="1207" y="1325"/>
                    <a:pt x="1197" y="1327"/>
                    <a:pt x="1194" y="1323"/>
                  </a:cubicBezTo>
                  <a:cubicBezTo>
                    <a:pt x="1197" y="1312"/>
                    <a:pt x="1186" y="1305"/>
                    <a:pt x="1194" y="1299"/>
                  </a:cubicBezTo>
                  <a:cubicBezTo>
                    <a:pt x="1188" y="1292"/>
                    <a:pt x="1199" y="1289"/>
                    <a:pt x="1197" y="1281"/>
                  </a:cubicBezTo>
                  <a:cubicBezTo>
                    <a:pt x="1194" y="1279"/>
                    <a:pt x="1187" y="1280"/>
                    <a:pt x="1186" y="1276"/>
                  </a:cubicBezTo>
                  <a:cubicBezTo>
                    <a:pt x="1190" y="1267"/>
                    <a:pt x="1190" y="1259"/>
                    <a:pt x="1194" y="1251"/>
                  </a:cubicBezTo>
                  <a:cubicBezTo>
                    <a:pt x="1198" y="1245"/>
                    <a:pt x="1210" y="1240"/>
                    <a:pt x="1208" y="1230"/>
                  </a:cubicBezTo>
                  <a:cubicBezTo>
                    <a:pt x="1210" y="1227"/>
                    <a:pt x="1213" y="1224"/>
                    <a:pt x="1216" y="1222"/>
                  </a:cubicBezTo>
                  <a:cubicBezTo>
                    <a:pt x="1216" y="1219"/>
                    <a:pt x="1215" y="1219"/>
                    <a:pt x="1215" y="1216"/>
                  </a:cubicBezTo>
                  <a:cubicBezTo>
                    <a:pt x="1221" y="1213"/>
                    <a:pt x="1226" y="1209"/>
                    <a:pt x="1228" y="1202"/>
                  </a:cubicBezTo>
                  <a:cubicBezTo>
                    <a:pt x="1231" y="1202"/>
                    <a:pt x="1232" y="1200"/>
                    <a:pt x="1236" y="1200"/>
                  </a:cubicBezTo>
                  <a:cubicBezTo>
                    <a:pt x="1244" y="1193"/>
                    <a:pt x="1246" y="1183"/>
                    <a:pt x="1253" y="1175"/>
                  </a:cubicBezTo>
                  <a:cubicBezTo>
                    <a:pt x="1257" y="1170"/>
                    <a:pt x="1264" y="1167"/>
                    <a:pt x="1267" y="1163"/>
                  </a:cubicBezTo>
                  <a:cubicBezTo>
                    <a:pt x="1269" y="1160"/>
                    <a:pt x="1269" y="1157"/>
                    <a:pt x="1271" y="1154"/>
                  </a:cubicBezTo>
                  <a:cubicBezTo>
                    <a:pt x="1273" y="1152"/>
                    <a:pt x="1276" y="1151"/>
                    <a:pt x="1278" y="1149"/>
                  </a:cubicBezTo>
                  <a:cubicBezTo>
                    <a:pt x="1304" y="1121"/>
                    <a:pt x="1338" y="1099"/>
                    <a:pt x="1353" y="1061"/>
                  </a:cubicBezTo>
                  <a:cubicBezTo>
                    <a:pt x="1355" y="1054"/>
                    <a:pt x="1362" y="1049"/>
                    <a:pt x="1365" y="1042"/>
                  </a:cubicBezTo>
                  <a:cubicBezTo>
                    <a:pt x="1368" y="1037"/>
                    <a:pt x="1367" y="1031"/>
                    <a:pt x="1368" y="1025"/>
                  </a:cubicBezTo>
                  <a:cubicBezTo>
                    <a:pt x="1369" y="1021"/>
                    <a:pt x="1376" y="1015"/>
                    <a:pt x="1378" y="1007"/>
                  </a:cubicBezTo>
                  <a:cubicBezTo>
                    <a:pt x="1381" y="995"/>
                    <a:pt x="1382" y="986"/>
                    <a:pt x="1388" y="981"/>
                  </a:cubicBezTo>
                  <a:cubicBezTo>
                    <a:pt x="1388" y="974"/>
                    <a:pt x="1389" y="967"/>
                    <a:pt x="1387" y="961"/>
                  </a:cubicBezTo>
                  <a:cubicBezTo>
                    <a:pt x="1388" y="958"/>
                    <a:pt x="1391" y="958"/>
                    <a:pt x="1391" y="954"/>
                  </a:cubicBezTo>
                  <a:cubicBezTo>
                    <a:pt x="1390" y="946"/>
                    <a:pt x="1389" y="937"/>
                    <a:pt x="1392" y="931"/>
                  </a:cubicBezTo>
                  <a:cubicBezTo>
                    <a:pt x="1391" y="931"/>
                    <a:pt x="1390" y="930"/>
                    <a:pt x="1389" y="928"/>
                  </a:cubicBezTo>
                  <a:cubicBezTo>
                    <a:pt x="1386" y="928"/>
                    <a:pt x="1385" y="929"/>
                    <a:pt x="1382" y="929"/>
                  </a:cubicBezTo>
                  <a:cubicBezTo>
                    <a:pt x="1378" y="948"/>
                    <a:pt x="1351" y="944"/>
                    <a:pt x="1341" y="956"/>
                  </a:cubicBezTo>
                  <a:cubicBezTo>
                    <a:pt x="1338" y="957"/>
                    <a:pt x="1339" y="954"/>
                    <a:pt x="1336" y="954"/>
                  </a:cubicBezTo>
                  <a:cubicBezTo>
                    <a:pt x="1329" y="958"/>
                    <a:pt x="1326" y="965"/>
                    <a:pt x="1319" y="969"/>
                  </a:cubicBezTo>
                  <a:cubicBezTo>
                    <a:pt x="1316" y="968"/>
                    <a:pt x="1315" y="966"/>
                    <a:pt x="1311" y="967"/>
                  </a:cubicBezTo>
                  <a:cubicBezTo>
                    <a:pt x="1301" y="972"/>
                    <a:pt x="1295" y="982"/>
                    <a:pt x="1282" y="979"/>
                  </a:cubicBezTo>
                  <a:cubicBezTo>
                    <a:pt x="1273" y="977"/>
                    <a:pt x="1270" y="964"/>
                    <a:pt x="1261" y="963"/>
                  </a:cubicBezTo>
                  <a:cubicBezTo>
                    <a:pt x="1271" y="953"/>
                    <a:pt x="1263" y="938"/>
                    <a:pt x="1248" y="938"/>
                  </a:cubicBezTo>
                  <a:cubicBezTo>
                    <a:pt x="1248" y="935"/>
                    <a:pt x="1247" y="932"/>
                    <a:pt x="1245" y="929"/>
                  </a:cubicBezTo>
                  <a:cubicBezTo>
                    <a:pt x="1239" y="930"/>
                    <a:pt x="1236" y="927"/>
                    <a:pt x="1232" y="925"/>
                  </a:cubicBezTo>
                  <a:cubicBezTo>
                    <a:pt x="1230" y="922"/>
                    <a:pt x="1230" y="916"/>
                    <a:pt x="1227" y="914"/>
                  </a:cubicBezTo>
                  <a:cubicBezTo>
                    <a:pt x="1224" y="912"/>
                    <a:pt x="1222" y="913"/>
                    <a:pt x="1218" y="914"/>
                  </a:cubicBezTo>
                  <a:cubicBezTo>
                    <a:pt x="1216" y="913"/>
                    <a:pt x="1214" y="910"/>
                    <a:pt x="1211" y="909"/>
                  </a:cubicBezTo>
                  <a:cubicBezTo>
                    <a:pt x="1200" y="909"/>
                    <a:pt x="1191" y="903"/>
                    <a:pt x="1188" y="894"/>
                  </a:cubicBezTo>
                  <a:cubicBezTo>
                    <a:pt x="1186" y="888"/>
                    <a:pt x="1188" y="882"/>
                    <a:pt x="1186" y="877"/>
                  </a:cubicBezTo>
                  <a:cubicBezTo>
                    <a:pt x="1181" y="865"/>
                    <a:pt x="1173" y="858"/>
                    <a:pt x="1162" y="853"/>
                  </a:cubicBezTo>
                  <a:cubicBezTo>
                    <a:pt x="1161" y="852"/>
                    <a:pt x="1162" y="848"/>
                    <a:pt x="1159" y="849"/>
                  </a:cubicBezTo>
                  <a:cubicBezTo>
                    <a:pt x="1156" y="846"/>
                    <a:pt x="1152" y="850"/>
                    <a:pt x="1149" y="848"/>
                  </a:cubicBezTo>
                  <a:cubicBezTo>
                    <a:pt x="1149" y="833"/>
                    <a:pt x="1138" y="819"/>
                    <a:pt x="1142" y="805"/>
                  </a:cubicBezTo>
                  <a:cubicBezTo>
                    <a:pt x="1140" y="802"/>
                    <a:pt x="1136" y="801"/>
                    <a:pt x="1135" y="797"/>
                  </a:cubicBezTo>
                  <a:cubicBezTo>
                    <a:pt x="1135" y="784"/>
                    <a:pt x="1124" y="781"/>
                    <a:pt x="1114" y="778"/>
                  </a:cubicBezTo>
                  <a:cubicBezTo>
                    <a:pt x="1108" y="772"/>
                    <a:pt x="1104" y="760"/>
                    <a:pt x="1106" y="753"/>
                  </a:cubicBezTo>
                  <a:cubicBezTo>
                    <a:pt x="1094" y="749"/>
                    <a:pt x="1092" y="733"/>
                    <a:pt x="1084" y="723"/>
                  </a:cubicBezTo>
                  <a:cubicBezTo>
                    <a:pt x="1080" y="718"/>
                    <a:pt x="1074" y="715"/>
                    <a:pt x="1072" y="709"/>
                  </a:cubicBezTo>
                  <a:cubicBezTo>
                    <a:pt x="1070" y="706"/>
                    <a:pt x="1071" y="703"/>
                    <a:pt x="1070" y="700"/>
                  </a:cubicBezTo>
                  <a:cubicBezTo>
                    <a:pt x="1067" y="695"/>
                    <a:pt x="1059" y="696"/>
                    <a:pt x="1060" y="689"/>
                  </a:cubicBezTo>
                  <a:cubicBezTo>
                    <a:pt x="1064" y="692"/>
                    <a:pt x="1066" y="696"/>
                    <a:pt x="1074" y="695"/>
                  </a:cubicBezTo>
                  <a:cubicBezTo>
                    <a:pt x="1075" y="687"/>
                    <a:pt x="1067" y="675"/>
                    <a:pt x="1074" y="670"/>
                  </a:cubicBezTo>
                  <a:cubicBezTo>
                    <a:pt x="1074" y="687"/>
                    <a:pt x="1082" y="694"/>
                    <a:pt x="1096" y="697"/>
                  </a:cubicBezTo>
                  <a:cubicBezTo>
                    <a:pt x="1099" y="702"/>
                    <a:pt x="1101" y="710"/>
                    <a:pt x="1106" y="715"/>
                  </a:cubicBezTo>
                  <a:cubicBezTo>
                    <a:pt x="1111" y="721"/>
                    <a:pt x="1117" y="722"/>
                    <a:pt x="1122" y="726"/>
                  </a:cubicBezTo>
                  <a:cubicBezTo>
                    <a:pt x="1127" y="731"/>
                    <a:pt x="1127" y="739"/>
                    <a:pt x="1131" y="746"/>
                  </a:cubicBezTo>
                  <a:cubicBezTo>
                    <a:pt x="1136" y="754"/>
                    <a:pt x="1143" y="749"/>
                    <a:pt x="1150" y="751"/>
                  </a:cubicBezTo>
                  <a:cubicBezTo>
                    <a:pt x="1174" y="756"/>
                    <a:pt x="1166" y="802"/>
                    <a:pt x="1188" y="811"/>
                  </a:cubicBezTo>
                  <a:cubicBezTo>
                    <a:pt x="1191" y="811"/>
                    <a:pt x="1193" y="810"/>
                    <a:pt x="1197" y="810"/>
                  </a:cubicBezTo>
                  <a:cubicBezTo>
                    <a:pt x="1201" y="812"/>
                    <a:pt x="1206" y="818"/>
                    <a:pt x="1210" y="823"/>
                  </a:cubicBezTo>
                  <a:cubicBezTo>
                    <a:pt x="1215" y="829"/>
                    <a:pt x="1221" y="838"/>
                    <a:pt x="1228" y="847"/>
                  </a:cubicBezTo>
                  <a:cubicBezTo>
                    <a:pt x="1240" y="860"/>
                    <a:pt x="1255" y="866"/>
                    <a:pt x="1246" y="889"/>
                  </a:cubicBezTo>
                  <a:cubicBezTo>
                    <a:pt x="1256" y="893"/>
                    <a:pt x="1257" y="910"/>
                    <a:pt x="1254" y="923"/>
                  </a:cubicBezTo>
                  <a:cubicBezTo>
                    <a:pt x="1259" y="927"/>
                    <a:pt x="1264" y="932"/>
                    <a:pt x="1267" y="938"/>
                  </a:cubicBezTo>
                  <a:cubicBezTo>
                    <a:pt x="1274" y="939"/>
                    <a:pt x="1283" y="939"/>
                    <a:pt x="1289" y="935"/>
                  </a:cubicBezTo>
                  <a:cubicBezTo>
                    <a:pt x="1293" y="931"/>
                    <a:pt x="1293" y="921"/>
                    <a:pt x="1299" y="921"/>
                  </a:cubicBezTo>
                  <a:cubicBezTo>
                    <a:pt x="1311" y="920"/>
                    <a:pt x="1318" y="917"/>
                    <a:pt x="1325" y="914"/>
                  </a:cubicBezTo>
                  <a:cubicBezTo>
                    <a:pt x="1329" y="912"/>
                    <a:pt x="1333" y="912"/>
                    <a:pt x="1336" y="911"/>
                  </a:cubicBezTo>
                  <a:cubicBezTo>
                    <a:pt x="1340" y="908"/>
                    <a:pt x="1343" y="900"/>
                    <a:pt x="1348" y="895"/>
                  </a:cubicBezTo>
                  <a:cubicBezTo>
                    <a:pt x="1356" y="887"/>
                    <a:pt x="1362" y="882"/>
                    <a:pt x="1370" y="875"/>
                  </a:cubicBezTo>
                  <a:cubicBezTo>
                    <a:pt x="1377" y="868"/>
                    <a:pt x="1382" y="864"/>
                    <a:pt x="1393" y="863"/>
                  </a:cubicBezTo>
                  <a:cubicBezTo>
                    <a:pt x="1396" y="838"/>
                    <a:pt x="1419" y="832"/>
                    <a:pt x="1434" y="818"/>
                  </a:cubicBezTo>
                  <a:cubicBezTo>
                    <a:pt x="1434" y="814"/>
                    <a:pt x="1433" y="812"/>
                    <a:pt x="1433" y="808"/>
                  </a:cubicBezTo>
                  <a:cubicBezTo>
                    <a:pt x="1439" y="803"/>
                    <a:pt x="1449" y="801"/>
                    <a:pt x="1447" y="788"/>
                  </a:cubicBezTo>
                  <a:cubicBezTo>
                    <a:pt x="1455" y="782"/>
                    <a:pt x="1457" y="771"/>
                    <a:pt x="1455" y="757"/>
                  </a:cubicBezTo>
                  <a:cubicBezTo>
                    <a:pt x="1459" y="758"/>
                    <a:pt x="1461" y="756"/>
                    <a:pt x="1463" y="755"/>
                  </a:cubicBezTo>
                  <a:cubicBezTo>
                    <a:pt x="1460" y="738"/>
                    <a:pt x="1475" y="729"/>
                    <a:pt x="1466" y="712"/>
                  </a:cubicBezTo>
                  <a:cubicBezTo>
                    <a:pt x="1457" y="713"/>
                    <a:pt x="1454" y="700"/>
                    <a:pt x="1447" y="697"/>
                  </a:cubicBezTo>
                  <a:cubicBezTo>
                    <a:pt x="1437" y="692"/>
                    <a:pt x="1426" y="699"/>
                    <a:pt x="1417" y="693"/>
                  </a:cubicBezTo>
                  <a:cubicBezTo>
                    <a:pt x="1406" y="686"/>
                    <a:pt x="1409" y="668"/>
                    <a:pt x="1401" y="658"/>
                  </a:cubicBezTo>
                  <a:cubicBezTo>
                    <a:pt x="1400" y="677"/>
                    <a:pt x="1385" y="685"/>
                    <a:pt x="1387" y="706"/>
                  </a:cubicBezTo>
                  <a:cubicBezTo>
                    <a:pt x="1381" y="709"/>
                    <a:pt x="1377" y="706"/>
                    <a:pt x="1370" y="707"/>
                  </a:cubicBezTo>
                  <a:cubicBezTo>
                    <a:pt x="1365" y="709"/>
                    <a:pt x="1362" y="716"/>
                    <a:pt x="1358" y="715"/>
                  </a:cubicBezTo>
                  <a:cubicBezTo>
                    <a:pt x="1340" y="714"/>
                    <a:pt x="1363" y="674"/>
                    <a:pt x="1338" y="679"/>
                  </a:cubicBezTo>
                  <a:cubicBezTo>
                    <a:pt x="1335" y="685"/>
                    <a:pt x="1344" y="697"/>
                    <a:pt x="1338" y="703"/>
                  </a:cubicBezTo>
                  <a:cubicBezTo>
                    <a:pt x="1334" y="690"/>
                    <a:pt x="1318" y="689"/>
                    <a:pt x="1317" y="673"/>
                  </a:cubicBezTo>
                  <a:cubicBezTo>
                    <a:pt x="1310" y="669"/>
                    <a:pt x="1298" y="668"/>
                    <a:pt x="1298" y="657"/>
                  </a:cubicBezTo>
                  <a:cubicBezTo>
                    <a:pt x="1293" y="654"/>
                    <a:pt x="1290" y="651"/>
                    <a:pt x="1289" y="645"/>
                  </a:cubicBezTo>
                  <a:cubicBezTo>
                    <a:pt x="1284" y="643"/>
                    <a:pt x="1278" y="641"/>
                    <a:pt x="1277" y="635"/>
                  </a:cubicBezTo>
                  <a:cubicBezTo>
                    <a:pt x="1278" y="634"/>
                    <a:pt x="1283" y="635"/>
                    <a:pt x="1285" y="634"/>
                  </a:cubicBezTo>
                  <a:cubicBezTo>
                    <a:pt x="1285" y="627"/>
                    <a:pt x="1285" y="627"/>
                    <a:pt x="1285" y="627"/>
                  </a:cubicBezTo>
                  <a:cubicBezTo>
                    <a:pt x="1290" y="627"/>
                    <a:pt x="1290" y="627"/>
                    <a:pt x="1290" y="627"/>
                  </a:cubicBezTo>
                  <a:cubicBezTo>
                    <a:pt x="1288" y="610"/>
                    <a:pt x="1299" y="620"/>
                    <a:pt x="1306" y="626"/>
                  </a:cubicBezTo>
                  <a:cubicBezTo>
                    <a:pt x="1316" y="635"/>
                    <a:pt x="1327" y="651"/>
                    <a:pt x="1336" y="657"/>
                  </a:cubicBezTo>
                  <a:cubicBezTo>
                    <a:pt x="1352" y="644"/>
                    <a:pt x="1362" y="667"/>
                    <a:pt x="1380" y="666"/>
                  </a:cubicBezTo>
                  <a:cubicBezTo>
                    <a:pt x="1388" y="661"/>
                    <a:pt x="1393" y="652"/>
                    <a:pt x="1401" y="647"/>
                  </a:cubicBezTo>
                  <a:cubicBezTo>
                    <a:pt x="1408" y="652"/>
                    <a:pt x="1412" y="659"/>
                    <a:pt x="1416" y="666"/>
                  </a:cubicBezTo>
                  <a:cubicBezTo>
                    <a:pt x="1429" y="670"/>
                    <a:pt x="1436" y="663"/>
                    <a:pt x="1448" y="668"/>
                  </a:cubicBezTo>
                  <a:cubicBezTo>
                    <a:pt x="1451" y="668"/>
                    <a:pt x="1450" y="664"/>
                    <a:pt x="1455" y="665"/>
                  </a:cubicBezTo>
                  <a:cubicBezTo>
                    <a:pt x="1464" y="670"/>
                    <a:pt x="1468" y="663"/>
                    <a:pt x="1474" y="659"/>
                  </a:cubicBezTo>
                  <a:cubicBezTo>
                    <a:pt x="1479" y="657"/>
                    <a:pt x="1486" y="658"/>
                    <a:pt x="1486" y="652"/>
                  </a:cubicBezTo>
                  <a:cubicBezTo>
                    <a:pt x="1495" y="653"/>
                    <a:pt x="1501" y="644"/>
                    <a:pt x="1508" y="640"/>
                  </a:cubicBezTo>
                  <a:cubicBezTo>
                    <a:pt x="1514" y="642"/>
                    <a:pt x="1516" y="648"/>
                    <a:pt x="1519" y="653"/>
                  </a:cubicBezTo>
                  <a:cubicBezTo>
                    <a:pt x="1523" y="653"/>
                    <a:pt x="1526" y="651"/>
                    <a:pt x="1531" y="652"/>
                  </a:cubicBezTo>
                  <a:cubicBezTo>
                    <a:pt x="1532" y="655"/>
                    <a:pt x="1535" y="657"/>
                    <a:pt x="1536" y="659"/>
                  </a:cubicBezTo>
                  <a:cubicBezTo>
                    <a:pt x="1539" y="659"/>
                    <a:pt x="1541" y="658"/>
                    <a:pt x="1544" y="659"/>
                  </a:cubicBezTo>
                  <a:cubicBezTo>
                    <a:pt x="1545" y="662"/>
                    <a:pt x="1546" y="664"/>
                    <a:pt x="1547" y="667"/>
                  </a:cubicBezTo>
                  <a:cubicBezTo>
                    <a:pt x="1555" y="671"/>
                    <a:pt x="1559" y="664"/>
                    <a:pt x="1562" y="659"/>
                  </a:cubicBezTo>
                  <a:cubicBezTo>
                    <a:pt x="1566" y="671"/>
                    <a:pt x="1552" y="672"/>
                    <a:pt x="1553" y="682"/>
                  </a:cubicBezTo>
                  <a:cubicBezTo>
                    <a:pt x="1553" y="687"/>
                    <a:pt x="1566" y="695"/>
                    <a:pt x="1571" y="697"/>
                  </a:cubicBezTo>
                  <a:cubicBezTo>
                    <a:pt x="1592" y="705"/>
                    <a:pt x="1580" y="671"/>
                    <a:pt x="1586" y="661"/>
                  </a:cubicBezTo>
                  <a:cubicBezTo>
                    <a:pt x="1587" y="667"/>
                    <a:pt x="1585" y="672"/>
                    <a:pt x="1585" y="677"/>
                  </a:cubicBezTo>
                  <a:cubicBezTo>
                    <a:pt x="1587" y="680"/>
                    <a:pt x="1590" y="681"/>
                    <a:pt x="1592" y="683"/>
                  </a:cubicBezTo>
                  <a:cubicBezTo>
                    <a:pt x="1595" y="712"/>
                    <a:pt x="1602" y="735"/>
                    <a:pt x="1614" y="755"/>
                  </a:cubicBezTo>
                  <a:cubicBezTo>
                    <a:pt x="1614" y="758"/>
                    <a:pt x="1614" y="760"/>
                    <a:pt x="1615" y="762"/>
                  </a:cubicBezTo>
                  <a:cubicBezTo>
                    <a:pt x="1616" y="764"/>
                    <a:pt x="1619" y="763"/>
                    <a:pt x="1621" y="765"/>
                  </a:cubicBezTo>
                  <a:cubicBezTo>
                    <a:pt x="1621" y="772"/>
                    <a:pt x="1625" y="776"/>
                    <a:pt x="1629" y="779"/>
                  </a:cubicBezTo>
                  <a:cubicBezTo>
                    <a:pt x="1628" y="802"/>
                    <a:pt x="1645" y="814"/>
                    <a:pt x="1647" y="830"/>
                  </a:cubicBezTo>
                  <a:cubicBezTo>
                    <a:pt x="1648" y="844"/>
                    <a:pt x="1651" y="853"/>
                    <a:pt x="1658" y="862"/>
                  </a:cubicBezTo>
                  <a:cubicBezTo>
                    <a:pt x="1663" y="856"/>
                    <a:pt x="1660" y="849"/>
                    <a:pt x="1661" y="842"/>
                  </a:cubicBezTo>
                  <a:cubicBezTo>
                    <a:pt x="1662" y="838"/>
                    <a:pt x="1665" y="835"/>
                    <a:pt x="1666" y="831"/>
                  </a:cubicBezTo>
                  <a:cubicBezTo>
                    <a:pt x="1666" y="830"/>
                    <a:pt x="1665" y="827"/>
                    <a:pt x="1665" y="825"/>
                  </a:cubicBezTo>
                  <a:cubicBezTo>
                    <a:pt x="1665" y="820"/>
                    <a:pt x="1669" y="814"/>
                    <a:pt x="1669" y="810"/>
                  </a:cubicBezTo>
                  <a:cubicBezTo>
                    <a:pt x="1669" y="804"/>
                    <a:pt x="1665" y="794"/>
                    <a:pt x="1664" y="783"/>
                  </a:cubicBezTo>
                  <a:close/>
                  <a:moveTo>
                    <a:pt x="911" y="465"/>
                  </a:moveTo>
                  <a:cubicBezTo>
                    <a:pt x="918" y="465"/>
                    <a:pt x="918" y="465"/>
                    <a:pt x="918" y="465"/>
                  </a:cubicBezTo>
                  <a:cubicBezTo>
                    <a:pt x="918" y="468"/>
                    <a:pt x="910" y="471"/>
                    <a:pt x="911" y="465"/>
                  </a:cubicBezTo>
                  <a:close/>
                  <a:moveTo>
                    <a:pt x="923" y="465"/>
                  </a:moveTo>
                  <a:cubicBezTo>
                    <a:pt x="924" y="455"/>
                    <a:pt x="940" y="454"/>
                    <a:pt x="947" y="459"/>
                  </a:cubicBezTo>
                  <a:cubicBezTo>
                    <a:pt x="947" y="468"/>
                    <a:pt x="931" y="466"/>
                    <a:pt x="923" y="465"/>
                  </a:cubicBezTo>
                  <a:close/>
                  <a:moveTo>
                    <a:pt x="1059" y="449"/>
                  </a:moveTo>
                  <a:cubicBezTo>
                    <a:pt x="1056" y="449"/>
                    <a:pt x="1055" y="446"/>
                    <a:pt x="1052" y="444"/>
                  </a:cubicBezTo>
                  <a:cubicBezTo>
                    <a:pt x="1049" y="444"/>
                    <a:pt x="1048" y="446"/>
                    <a:pt x="1045" y="445"/>
                  </a:cubicBezTo>
                  <a:cubicBezTo>
                    <a:pt x="1041" y="445"/>
                    <a:pt x="1041" y="441"/>
                    <a:pt x="1038" y="440"/>
                  </a:cubicBezTo>
                  <a:cubicBezTo>
                    <a:pt x="1035" y="439"/>
                    <a:pt x="1033" y="441"/>
                    <a:pt x="1030" y="442"/>
                  </a:cubicBezTo>
                  <a:cubicBezTo>
                    <a:pt x="1026" y="440"/>
                    <a:pt x="1024" y="437"/>
                    <a:pt x="1021" y="435"/>
                  </a:cubicBezTo>
                  <a:cubicBezTo>
                    <a:pt x="1015" y="442"/>
                    <a:pt x="1008" y="436"/>
                    <a:pt x="1001" y="437"/>
                  </a:cubicBezTo>
                  <a:cubicBezTo>
                    <a:pt x="990" y="438"/>
                    <a:pt x="981" y="446"/>
                    <a:pt x="976" y="453"/>
                  </a:cubicBezTo>
                  <a:cubicBezTo>
                    <a:pt x="959" y="454"/>
                    <a:pt x="951" y="450"/>
                    <a:pt x="934" y="450"/>
                  </a:cubicBezTo>
                  <a:cubicBezTo>
                    <a:pt x="931" y="445"/>
                    <a:pt x="929" y="437"/>
                    <a:pt x="924" y="433"/>
                  </a:cubicBezTo>
                  <a:cubicBezTo>
                    <a:pt x="925" y="429"/>
                    <a:pt x="927" y="425"/>
                    <a:pt x="925" y="420"/>
                  </a:cubicBezTo>
                  <a:cubicBezTo>
                    <a:pt x="927" y="419"/>
                    <a:pt x="929" y="418"/>
                    <a:pt x="932" y="419"/>
                  </a:cubicBezTo>
                  <a:cubicBezTo>
                    <a:pt x="930" y="406"/>
                    <a:pt x="932" y="395"/>
                    <a:pt x="944" y="395"/>
                  </a:cubicBezTo>
                  <a:cubicBezTo>
                    <a:pt x="945" y="389"/>
                    <a:pt x="942" y="388"/>
                    <a:pt x="942" y="383"/>
                  </a:cubicBezTo>
                  <a:cubicBezTo>
                    <a:pt x="950" y="377"/>
                    <a:pt x="951" y="363"/>
                    <a:pt x="968" y="365"/>
                  </a:cubicBezTo>
                  <a:cubicBezTo>
                    <a:pt x="971" y="368"/>
                    <a:pt x="966" y="366"/>
                    <a:pt x="966" y="370"/>
                  </a:cubicBezTo>
                  <a:cubicBezTo>
                    <a:pt x="971" y="376"/>
                    <a:pt x="981" y="370"/>
                    <a:pt x="987" y="374"/>
                  </a:cubicBezTo>
                  <a:cubicBezTo>
                    <a:pt x="985" y="379"/>
                    <a:pt x="979" y="379"/>
                    <a:pt x="978" y="384"/>
                  </a:cubicBezTo>
                  <a:cubicBezTo>
                    <a:pt x="982" y="386"/>
                    <a:pt x="988" y="386"/>
                    <a:pt x="991" y="389"/>
                  </a:cubicBezTo>
                  <a:cubicBezTo>
                    <a:pt x="991" y="392"/>
                    <a:pt x="990" y="396"/>
                    <a:pt x="992" y="397"/>
                  </a:cubicBezTo>
                  <a:cubicBezTo>
                    <a:pt x="993" y="399"/>
                    <a:pt x="996" y="398"/>
                    <a:pt x="998" y="399"/>
                  </a:cubicBezTo>
                  <a:cubicBezTo>
                    <a:pt x="1001" y="393"/>
                    <a:pt x="1013" y="396"/>
                    <a:pt x="1014" y="387"/>
                  </a:cubicBezTo>
                  <a:cubicBezTo>
                    <a:pt x="1016" y="388"/>
                    <a:pt x="1019" y="389"/>
                    <a:pt x="1023" y="389"/>
                  </a:cubicBezTo>
                  <a:cubicBezTo>
                    <a:pt x="1025" y="388"/>
                    <a:pt x="1025" y="384"/>
                    <a:pt x="1027" y="382"/>
                  </a:cubicBezTo>
                  <a:cubicBezTo>
                    <a:pt x="1017" y="381"/>
                    <a:pt x="1005" y="384"/>
                    <a:pt x="999" y="373"/>
                  </a:cubicBezTo>
                  <a:cubicBezTo>
                    <a:pt x="1005" y="364"/>
                    <a:pt x="1021" y="365"/>
                    <a:pt x="1027" y="356"/>
                  </a:cubicBezTo>
                  <a:cubicBezTo>
                    <a:pt x="1035" y="358"/>
                    <a:pt x="1039" y="350"/>
                    <a:pt x="1047" y="353"/>
                  </a:cubicBezTo>
                  <a:cubicBezTo>
                    <a:pt x="1045" y="358"/>
                    <a:pt x="1040" y="360"/>
                    <a:pt x="1035" y="362"/>
                  </a:cubicBezTo>
                  <a:cubicBezTo>
                    <a:pt x="1036" y="366"/>
                    <a:pt x="1039" y="366"/>
                    <a:pt x="1042" y="368"/>
                  </a:cubicBezTo>
                  <a:cubicBezTo>
                    <a:pt x="1038" y="370"/>
                    <a:pt x="1040" y="378"/>
                    <a:pt x="1037" y="382"/>
                  </a:cubicBezTo>
                  <a:cubicBezTo>
                    <a:pt x="1033" y="383"/>
                    <a:pt x="1033" y="379"/>
                    <a:pt x="1029" y="380"/>
                  </a:cubicBezTo>
                  <a:cubicBezTo>
                    <a:pt x="1029" y="388"/>
                    <a:pt x="1037" y="388"/>
                    <a:pt x="1040" y="393"/>
                  </a:cubicBezTo>
                  <a:cubicBezTo>
                    <a:pt x="1049" y="391"/>
                    <a:pt x="1049" y="398"/>
                    <a:pt x="1058" y="396"/>
                  </a:cubicBezTo>
                  <a:cubicBezTo>
                    <a:pt x="1067" y="408"/>
                    <a:pt x="1087" y="411"/>
                    <a:pt x="1099" y="418"/>
                  </a:cubicBezTo>
                  <a:cubicBezTo>
                    <a:pt x="1105" y="421"/>
                    <a:pt x="1106" y="431"/>
                    <a:pt x="1112" y="436"/>
                  </a:cubicBezTo>
                  <a:cubicBezTo>
                    <a:pt x="1106" y="454"/>
                    <a:pt x="1075" y="450"/>
                    <a:pt x="1059" y="449"/>
                  </a:cubicBezTo>
                  <a:close/>
                  <a:moveTo>
                    <a:pt x="1104" y="91"/>
                  </a:moveTo>
                  <a:cubicBezTo>
                    <a:pt x="1108" y="89"/>
                    <a:pt x="1112" y="93"/>
                    <a:pt x="1115" y="94"/>
                  </a:cubicBezTo>
                  <a:cubicBezTo>
                    <a:pt x="1112" y="96"/>
                    <a:pt x="1108" y="92"/>
                    <a:pt x="1104" y="91"/>
                  </a:cubicBezTo>
                  <a:close/>
                  <a:moveTo>
                    <a:pt x="215" y="250"/>
                  </a:moveTo>
                  <a:cubicBezTo>
                    <a:pt x="215" y="251"/>
                    <a:pt x="214" y="252"/>
                    <a:pt x="215" y="252"/>
                  </a:cubicBezTo>
                  <a:cubicBezTo>
                    <a:pt x="217" y="250"/>
                    <a:pt x="221" y="244"/>
                    <a:pt x="217" y="245"/>
                  </a:cubicBezTo>
                  <a:cubicBezTo>
                    <a:pt x="222" y="239"/>
                    <a:pt x="233" y="233"/>
                    <a:pt x="233" y="227"/>
                  </a:cubicBezTo>
                  <a:cubicBezTo>
                    <a:pt x="238" y="227"/>
                    <a:pt x="246" y="222"/>
                    <a:pt x="248" y="214"/>
                  </a:cubicBezTo>
                  <a:cubicBezTo>
                    <a:pt x="246" y="214"/>
                    <a:pt x="243" y="217"/>
                    <a:pt x="242" y="215"/>
                  </a:cubicBezTo>
                  <a:cubicBezTo>
                    <a:pt x="248" y="212"/>
                    <a:pt x="251" y="208"/>
                    <a:pt x="258" y="206"/>
                  </a:cubicBezTo>
                  <a:cubicBezTo>
                    <a:pt x="260" y="209"/>
                    <a:pt x="257" y="213"/>
                    <a:pt x="257" y="216"/>
                  </a:cubicBezTo>
                  <a:cubicBezTo>
                    <a:pt x="262" y="217"/>
                    <a:pt x="268" y="210"/>
                    <a:pt x="274" y="208"/>
                  </a:cubicBezTo>
                  <a:cubicBezTo>
                    <a:pt x="277" y="207"/>
                    <a:pt x="283" y="209"/>
                    <a:pt x="287" y="206"/>
                  </a:cubicBezTo>
                  <a:cubicBezTo>
                    <a:pt x="288" y="206"/>
                    <a:pt x="290" y="202"/>
                    <a:pt x="292" y="201"/>
                  </a:cubicBezTo>
                  <a:cubicBezTo>
                    <a:pt x="297" y="196"/>
                    <a:pt x="310" y="191"/>
                    <a:pt x="305" y="187"/>
                  </a:cubicBezTo>
                  <a:cubicBezTo>
                    <a:pt x="309" y="187"/>
                    <a:pt x="308" y="182"/>
                    <a:pt x="311" y="180"/>
                  </a:cubicBezTo>
                  <a:cubicBezTo>
                    <a:pt x="313" y="181"/>
                    <a:pt x="313" y="182"/>
                    <a:pt x="314" y="181"/>
                  </a:cubicBezTo>
                  <a:cubicBezTo>
                    <a:pt x="323" y="157"/>
                    <a:pt x="359" y="143"/>
                    <a:pt x="376" y="124"/>
                  </a:cubicBezTo>
                  <a:cubicBezTo>
                    <a:pt x="369" y="128"/>
                    <a:pt x="360" y="131"/>
                    <a:pt x="353" y="134"/>
                  </a:cubicBezTo>
                  <a:cubicBezTo>
                    <a:pt x="361" y="124"/>
                    <a:pt x="378" y="117"/>
                    <a:pt x="387" y="108"/>
                  </a:cubicBezTo>
                  <a:cubicBezTo>
                    <a:pt x="396" y="101"/>
                    <a:pt x="401" y="100"/>
                    <a:pt x="400" y="94"/>
                  </a:cubicBezTo>
                  <a:cubicBezTo>
                    <a:pt x="322" y="137"/>
                    <a:pt x="252" y="193"/>
                    <a:pt x="200" y="258"/>
                  </a:cubicBezTo>
                  <a:cubicBezTo>
                    <a:pt x="202" y="257"/>
                    <a:pt x="206" y="253"/>
                    <a:pt x="208" y="254"/>
                  </a:cubicBezTo>
                  <a:cubicBezTo>
                    <a:pt x="203" y="260"/>
                    <a:pt x="192" y="264"/>
                    <a:pt x="192" y="271"/>
                  </a:cubicBezTo>
                  <a:cubicBezTo>
                    <a:pt x="194" y="265"/>
                    <a:pt x="199" y="268"/>
                    <a:pt x="203" y="266"/>
                  </a:cubicBezTo>
                  <a:cubicBezTo>
                    <a:pt x="210" y="262"/>
                    <a:pt x="210" y="255"/>
                    <a:pt x="215" y="250"/>
                  </a:cubicBezTo>
                  <a:close/>
                  <a:moveTo>
                    <a:pt x="63" y="1119"/>
                  </a:moveTo>
                  <a:cubicBezTo>
                    <a:pt x="63" y="1103"/>
                    <a:pt x="54" y="1079"/>
                    <a:pt x="50" y="1063"/>
                  </a:cubicBezTo>
                  <a:cubicBezTo>
                    <a:pt x="48" y="1055"/>
                    <a:pt x="40" y="1047"/>
                    <a:pt x="37" y="1040"/>
                  </a:cubicBezTo>
                  <a:cubicBezTo>
                    <a:pt x="33" y="1032"/>
                    <a:pt x="30" y="1023"/>
                    <a:pt x="27" y="1015"/>
                  </a:cubicBezTo>
                  <a:cubicBezTo>
                    <a:pt x="21" y="998"/>
                    <a:pt x="12" y="982"/>
                    <a:pt x="8" y="967"/>
                  </a:cubicBezTo>
                  <a:cubicBezTo>
                    <a:pt x="7" y="962"/>
                    <a:pt x="6" y="954"/>
                    <a:pt x="5" y="947"/>
                  </a:cubicBezTo>
                  <a:cubicBezTo>
                    <a:pt x="4" y="944"/>
                    <a:pt x="0" y="929"/>
                    <a:pt x="1" y="934"/>
                  </a:cubicBezTo>
                  <a:cubicBezTo>
                    <a:pt x="15" y="1040"/>
                    <a:pt x="48" y="1132"/>
                    <a:pt x="89" y="1208"/>
                  </a:cubicBezTo>
                  <a:cubicBezTo>
                    <a:pt x="80" y="1183"/>
                    <a:pt x="62" y="1159"/>
                    <a:pt x="61" y="1131"/>
                  </a:cubicBezTo>
                  <a:cubicBezTo>
                    <a:pt x="61" y="1127"/>
                    <a:pt x="63" y="1123"/>
                    <a:pt x="63" y="1119"/>
                  </a:cubicBezTo>
                  <a:close/>
                  <a:moveTo>
                    <a:pt x="585" y="5"/>
                  </a:moveTo>
                  <a:cubicBezTo>
                    <a:pt x="584" y="5"/>
                    <a:pt x="583" y="5"/>
                    <a:pt x="583" y="4"/>
                  </a:cubicBezTo>
                  <a:cubicBezTo>
                    <a:pt x="584" y="4"/>
                    <a:pt x="585" y="4"/>
                    <a:pt x="585" y="3"/>
                  </a:cubicBezTo>
                  <a:cubicBezTo>
                    <a:pt x="581" y="3"/>
                    <a:pt x="578" y="3"/>
                    <a:pt x="577" y="6"/>
                  </a:cubicBezTo>
                  <a:cubicBezTo>
                    <a:pt x="580" y="7"/>
                    <a:pt x="584" y="7"/>
                    <a:pt x="58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7D7D7D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70000"/>
                </a:prstClr>
              </a:outerShdw>
            </a:effec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endParaRPr lang="de-DE">
                <a:solidFill>
                  <a:prstClr val="black"/>
                </a:solidFill>
              </a:endParaRPr>
            </a:p>
          </p:txBody>
        </p:sp>
      </p:grpSp>
      <p:pic>
        <p:nvPicPr>
          <p:cNvPr id="108" name="그림 1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0475" y="3055720"/>
            <a:ext cx="856514" cy="6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932495" y="1537543"/>
            <a:ext cx="5279009" cy="35477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8000" b="1" kern="1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맑은 고딕" panose="020B0503020000020004" pitchFamily="50" charset="-127"/>
              </a:rPr>
              <a:t>감사합니다</a:t>
            </a:r>
            <a:r>
              <a:rPr lang="en-US" altLang="ko-KR" sz="8000" b="1" kern="1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맑은 고딕" panose="020B0503020000020004" pitchFamily="50" charset="-127"/>
              </a:rPr>
              <a:t>.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8000" b="1" kern="1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맑은 고딕" panose="020B0503020000020004" pitchFamily="50" charset="-127"/>
              </a:rPr>
              <a:t>Q&amp;A</a:t>
            </a:r>
            <a:endParaRPr lang="ko-KR" altLang="en-US" sz="8000" b="1" kern="1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8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사업 수행 전략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b="1" dirty="0"/>
              <a:t>초기 </a:t>
            </a:r>
            <a:r>
              <a:rPr lang="ko-KR" altLang="en-US" b="1" dirty="0">
                <a:solidFill>
                  <a:srgbClr val="1F497D"/>
                </a:solidFill>
              </a:rPr>
              <a:t>성능평가 시스템 구축 경험</a:t>
            </a:r>
            <a:r>
              <a:rPr lang="ko-KR" altLang="en-US" b="1" dirty="0"/>
              <a:t> </a:t>
            </a:r>
            <a:r>
              <a:rPr lang="ko-KR" altLang="en-US" b="1" dirty="0" smtClean="0"/>
              <a:t>에 대한 풍부한 이해력</a:t>
            </a:r>
            <a:r>
              <a:rPr lang="en-US" altLang="ko-KR" b="1" dirty="0" smtClean="0"/>
              <a:t>, </a:t>
            </a:r>
            <a:r>
              <a:rPr lang="ko-KR" altLang="en-US" b="1" smtClean="0"/>
              <a:t>다양한 공공 사업수행을 통한 </a:t>
            </a:r>
            <a:r>
              <a:rPr lang="ko-KR" altLang="en-US" b="1" smtClean="0">
                <a:solidFill>
                  <a:srgbClr val="002172"/>
                </a:solidFill>
              </a:rPr>
              <a:t>체계적인 사업관리</a:t>
            </a:r>
            <a:r>
              <a:rPr lang="ko-KR" altLang="en-US" b="1" smtClean="0"/>
              <a:t> 수행</a:t>
            </a:r>
            <a:endParaRPr lang="ko-KR" altLang="en-US" b="1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03</a:t>
            </a:r>
            <a:endParaRPr lang="ko-KR" altLang="en-US" dirty="0"/>
          </a:p>
        </p:txBody>
      </p:sp>
      <p:cxnSp>
        <p:nvCxnSpPr>
          <p:cNvPr id="47" name="직선 연결선 46"/>
          <p:cNvCxnSpPr/>
          <p:nvPr/>
        </p:nvCxnSpPr>
        <p:spPr>
          <a:xfrm flipH="1" flipV="1">
            <a:off x="1565016" y="3016537"/>
            <a:ext cx="2672" cy="256766"/>
          </a:xfrm>
          <a:prstGeom prst="line">
            <a:avLst/>
          </a:prstGeom>
          <a:ln w="22225">
            <a:solidFill>
              <a:srgbClr val="0D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6782882" y="3044813"/>
            <a:ext cx="2672" cy="256766"/>
          </a:xfrm>
          <a:prstGeom prst="line">
            <a:avLst/>
          </a:prstGeom>
          <a:ln w="22225">
            <a:solidFill>
              <a:srgbClr val="0BA3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4621440" y="-394045"/>
            <a:ext cx="92813" cy="7571188"/>
          </a:xfrm>
          <a:prstGeom prst="rect">
            <a:avLst/>
          </a:prstGeom>
        </p:spPr>
      </p:pic>
      <p:sp>
        <p:nvSpPr>
          <p:cNvPr id="57" name="Freeform 10"/>
          <p:cNvSpPr>
            <a:spLocks/>
          </p:cNvSpPr>
          <p:nvPr/>
        </p:nvSpPr>
        <p:spPr bwMode="auto">
          <a:xfrm>
            <a:off x="1405715" y="3243411"/>
            <a:ext cx="313259" cy="320756"/>
          </a:xfrm>
          <a:custGeom>
            <a:avLst/>
            <a:gdLst>
              <a:gd name="T0" fmla="*/ 174 w 206"/>
              <a:gd name="T1" fmla="*/ 162 h 206"/>
              <a:gd name="T2" fmla="*/ 163 w 206"/>
              <a:gd name="T3" fmla="*/ 32 h 206"/>
              <a:gd name="T4" fmla="*/ 33 w 206"/>
              <a:gd name="T5" fmla="*/ 43 h 206"/>
              <a:gd name="T6" fmla="*/ 44 w 206"/>
              <a:gd name="T7" fmla="*/ 173 h 206"/>
              <a:gd name="T8" fmla="*/ 174 w 206"/>
              <a:gd name="T9" fmla="*/ 162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74" y="162"/>
                </a:moveTo>
                <a:cubicBezTo>
                  <a:pt x="206" y="123"/>
                  <a:pt x="202" y="65"/>
                  <a:pt x="163" y="32"/>
                </a:cubicBezTo>
                <a:cubicBezTo>
                  <a:pt x="124" y="0"/>
                  <a:pt x="66" y="4"/>
                  <a:pt x="33" y="43"/>
                </a:cubicBezTo>
                <a:cubicBezTo>
                  <a:pt x="0" y="82"/>
                  <a:pt x="5" y="140"/>
                  <a:pt x="44" y="173"/>
                </a:cubicBezTo>
                <a:cubicBezTo>
                  <a:pt x="83" y="206"/>
                  <a:pt x="141" y="201"/>
                  <a:pt x="174" y="1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ea typeface="나눔바른고딕" panose="020B0603020101020101" pitchFamily="50" charset="-127"/>
            </a:endParaRPr>
          </a:p>
        </p:txBody>
      </p:sp>
      <p:sp>
        <p:nvSpPr>
          <p:cNvPr id="58" name="Freeform 11"/>
          <p:cNvSpPr>
            <a:spLocks/>
          </p:cNvSpPr>
          <p:nvPr/>
        </p:nvSpPr>
        <p:spPr bwMode="auto">
          <a:xfrm>
            <a:off x="1419005" y="3255874"/>
            <a:ext cx="287945" cy="293862"/>
          </a:xfrm>
          <a:custGeom>
            <a:avLst/>
            <a:gdLst>
              <a:gd name="T0" fmla="*/ 159 w 189"/>
              <a:gd name="T1" fmla="*/ 149 h 189"/>
              <a:gd name="T2" fmla="*/ 149 w 189"/>
              <a:gd name="T3" fmla="*/ 30 h 189"/>
              <a:gd name="T4" fmla="*/ 30 w 189"/>
              <a:gd name="T5" fmla="*/ 40 h 189"/>
              <a:gd name="T6" fmla="*/ 40 w 189"/>
              <a:gd name="T7" fmla="*/ 159 h 189"/>
              <a:gd name="T8" fmla="*/ 159 w 189"/>
              <a:gd name="T9" fmla="*/ 14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189">
                <a:moveTo>
                  <a:pt x="159" y="149"/>
                </a:moveTo>
                <a:cubicBezTo>
                  <a:pt x="189" y="114"/>
                  <a:pt x="184" y="60"/>
                  <a:pt x="149" y="30"/>
                </a:cubicBezTo>
                <a:cubicBezTo>
                  <a:pt x="113" y="0"/>
                  <a:pt x="60" y="5"/>
                  <a:pt x="30" y="40"/>
                </a:cubicBezTo>
                <a:cubicBezTo>
                  <a:pt x="0" y="76"/>
                  <a:pt x="4" y="129"/>
                  <a:pt x="40" y="159"/>
                </a:cubicBezTo>
                <a:cubicBezTo>
                  <a:pt x="75" y="189"/>
                  <a:pt x="129" y="185"/>
                  <a:pt x="159" y="149"/>
                </a:cubicBezTo>
                <a:close/>
              </a:path>
            </a:pathLst>
          </a:custGeom>
          <a:solidFill>
            <a:srgbClr val="0DA5A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ea typeface="나눔바른고딕" panose="020B0603020101020101" pitchFamily="50" charset="-127"/>
            </a:endParaRPr>
          </a:p>
        </p:txBody>
      </p:sp>
      <p:sp>
        <p:nvSpPr>
          <p:cNvPr id="70" name="Freeform 12"/>
          <p:cNvSpPr>
            <a:spLocks/>
          </p:cNvSpPr>
          <p:nvPr/>
        </p:nvSpPr>
        <p:spPr bwMode="auto">
          <a:xfrm>
            <a:off x="1452546" y="3289983"/>
            <a:ext cx="220863" cy="225644"/>
          </a:xfrm>
          <a:custGeom>
            <a:avLst/>
            <a:gdLst>
              <a:gd name="T0" fmla="*/ 122 w 145"/>
              <a:gd name="T1" fmla="*/ 115 h 145"/>
              <a:gd name="T2" fmla="*/ 114 w 145"/>
              <a:gd name="T3" fmla="*/ 23 h 145"/>
              <a:gd name="T4" fmla="*/ 23 w 145"/>
              <a:gd name="T5" fmla="*/ 31 h 145"/>
              <a:gd name="T6" fmla="*/ 30 w 145"/>
              <a:gd name="T7" fmla="*/ 122 h 145"/>
              <a:gd name="T8" fmla="*/ 122 w 145"/>
              <a:gd name="T9" fmla="*/ 11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145">
                <a:moveTo>
                  <a:pt x="122" y="115"/>
                </a:moveTo>
                <a:cubicBezTo>
                  <a:pt x="145" y="87"/>
                  <a:pt x="142" y="46"/>
                  <a:pt x="114" y="23"/>
                </a:cubicBezTo>
                <a:cubicBezTo>
                  <a:pt x="87" y="0"/>
                  <a:pt x="46" y="3"/>
                  <a:pt x="23" y="31"/>
                </a:cubicBezTo>
                <a:cubicBezTo>
                  <a:pt x="0" y="58"/>
                  <a:pt x="3" y="99"/>
                  <a:pt x="30" y="122"/>
                </a:cubicBezTo>
                <a:cubicBezTo>
                  <a:pt x="58" y="145"/>
                  <a:pt x="99" y="142"/>
                  <a:pt x="122" y="1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ea typeface="나눔바른고딕" panose="020B0603020101020101" pitchFamily="50" charset="-127"/>
            </a:endParaRPr>
          </a:p>
        </p:txBody>
      </p:sp>
      <p:sp>
        <p:nvSpPr>
          <p:cNvPr id="71" name="Freeform 13"/>
          <p:cNvSpPr>
            <a:spLocks noEditPoints="1"/>
          </p:cNvSpPr>
          <p:nvPr/>
        </p:nvSpPr>
        <p:spPr bwMode="auto">
          <a:xfrm>
            <a:off x="1479758" y="3349674"/>
            <a:ext cx="76575" cy="95768"/>
          </a:xfrm>
          <a:custGeom>
            <a:avLst/>
            <a:gdLst>
              <a:gd name="T0" fmla="*/ 50 w 50"/>
              <a:gd name="T1" fmla="*/ 31 h 62"/>
              <a:gd name="T2" fmla="*/ 48 w 50"/>
              <a:gd name="T3" fmla="*/ 45 h 62"/>
              <a:gd name="T4" fmla="*/ 44 w 50"/>
              <a:gd name="T5" fmla="*/ 54 h 62"/>
              <a:gd name="T6" fmla="*/ 36 w 50"/>
              <a:gd name="T7" fmla="*/ 60 h 62"/>
              <a:gd name="T8" fmla="*/ 25 w 50"/>
              <a:gd name="T9" fmla="*/ 62 h 62"/>
              <a:gd name="T10" fmla="*/ 14 w 50"/>
              <a:gd name="T11" fmla="*/ 60 h 62"/>
              <a:gd name="T12" fmla="*/ 6 w 50"/>
              <a:gd name="T13" fmla="*/ 54 h 62"/>
              <a:gd name="T14" fmla="*/ 2 w 50"/>
              <a:gd name="T15" fmla="*/ 45 h 62"/>
              <a:gd name="T16" fmla="*/ 0 w 50"/>
              <a:gd name="T17" fmla="*/ 31 h 62"/>
              <a:gd name="T18" fmla="*/ 2 w 50"/>
              <a:gd name="T19" fmla="*/ 18 h 62"/>
              <a:gd name="T20" fmla="*/ 6 w 50"/>
              <a:gd name="T21" fmla="*/ 8 h 62"/>
              <a:gd name="T22" fmla="*/ 14 w 50"/>
              <a:gd name="T23" fmla="*/ 2 h 62"/>
              <a:gd name="T24" fmla="*/ 25 w 50"/>
              <a:gd name="T25" fmla="*/ 0 h 62"/>
              <a:gd name="T26" fmla="*/ 36 w 50"/>
              <a:gd name="T27" fmla="*/ 2 h 62"/>
              <a:gd name="T28" fmla="*/ 44 w 50"/>
              <a:gd name="T29" fmla="*/ 8 h 62"/>
              <a:gd name="T30" fmla="*/ 48 w 50"/>
              <a:gd name="T31" fmla="*/ 18 h 62"/>
              <a:gd name="T32" fmla="*/ 50 w 50"/>
              <a:gd name="T33" fmla="*/ 31 h 62"/>
              <a:gd name="T34" fmla="*/ 34 w 50"/>
              <a:gd name="T35" fmla="*/ 31 h 62"/>
              <a:gd name="T36" fmla="*/ 32 w 50"/>
              <a:gd name="T37" fmla="*/ 16 h 62"/>
              <a:gd name="T38" fmla="*/ 25 w 50"/>
              <a:gd name="T39" fmla="*/ 11 h 62"/>
              <a:gd name="T40" fmla="*/ 18 w 50"/>
              <a:gd name="T41" fmla="*/ 16 h 62"/>
              <a:gd name="T42" fmla="*/ 16 w 50"/>
              <a:gd name="T43" fmla="*/ 31 h 62"/>
              <a:gd name="T44" fmla="*/ 18 w 50"/>
              <a:gd name="T45" fmla="*/ 47 h 62"/>
              <a:gd name="T46" fmla="*/ 25 w 50"/>
              <a:gd name="T47" fmla="*/ 51 h 62"/>
              <a:gd name="T48" fmla="*/ 32 w 50"/>
              <a:gd name="T49" fmla="*/ 47 h 62"/>
              <a:gd name="T50" fmla="*/ 34 w 50"/>
              <a:gd name="T51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0" h="62">
                <a:moveTo>
                  <a:pt x="50" y="31"/>
                </a:moveTo>
                <a:cubicBezTo>
                  <a:pt x="50" y="36"/>
                  <a:pt x="49" y="41"/>
                  <a:pt x="48" y="45"/>
                </a:cubicBezTo>
                <a:cubicBezTo>
                  <a:pt x="47" y="49"/>
                  <a:pt x="46" y="52"/>
                  <a:pt x="44" y="54"/>
                </a:cubicBezTo>
                <a:cubicBezTo>
                  <a:pt x="42" y="57"/>
                  <a:pt x="39" y="59"/>
                  <a:pt x="36" y="60"/>
                </a:cubicBezTo>
                <a:cubicBezTo>
                  <a:pt x="33" y="62"/>
                  <a:pt x="29" y="62"/>
                  <a:pt x="25" y="62"/>
                </a:cubicBezTo>
                <a:cubicBezTo>
                  <a:pt x="21" y="62"/>
                  <a:pt x="17" y="62"/>
                  <a:pt x="14" y="60"/>
                </a:cubicBezTo>
                <a:cubicBezTo>
                  <a:pt x="11" y="59"/>
                  <a:pt x="8" y="57"/>
                  <a:pt x="6" y="54"/>
                </a:cubicBezTo>
                <a:cubicBezTo>
                  <a:pt x="4" y="52"/>
                  <a:pt x="3" y="48"/>
                  <a:pt x="2" y="45"/>
                </a:cubicBezTo>
                <a:cubicBezTo>
                  <a:pt x="1" y="41"/>
                  <a:pt x="0" y="36"/>
                  <a:pt x="0" y="31"/>
                </a:cubicBezTo>
                <a:cubicBezTo>
                  <a:pt x="0" y="26"/>
                  <a:pt x="1" y="22"/>
                  <a:pt x="2" y="18"/>
                </a:cubicBezTo>
                <a:cubicBezTo>
                  <a:pt x="3" y="14"/>
                  <a:pt x="4" y="11"/>
                  <a:pt x="6" y="8"/>
                </a:cubicBezTo>
                <a:cubicBezTo>
                  <a:pt x="8" y="6"/>
                  <a:pt x="11" y="4"/>
                  <a:pt x="14" y="2"/>
                </a:cubicBezTo>
                <a:cubicBezTo>
                  <a:pt x="17" y="1"/>
                  <a:pt x="21" y="0"/>
                  <a:pt x="25" y="0"/>
                </a:cubicBezTo>
                <a:cubicBezTo>
                  <a:pt x="30" y="0"/>
                  <a:pt x="33" y="1"/>
                  <a:pt x="36" y="2"/>
                </a:cubicBezTo>
                <a:cubicBezTo>
                  <a:pt x="39" y="4"/>
                  <a:pt x="42" y="6"/>
                  <a:pt x="44" y="8"/>
                </a:cubicBezTo>
                <a:cubicBezTo>
                  <a:pt x="46" y="11"/>
                  <a:pt x="47" y="14"/>
                  <a:pt x="48" y="18"/>
                </a:cubicBezTo>
                <a:cubicBezTo>
                  <a:pt x="49" y="22"/>
                  <a:pt x="50" y="26"/>
                  <a:pt x="50" y="31"/>
                </a:cubicBezTo>
                <a:close/>
                <a:moveTo>
                  <a:pt x="34" y="31"/>
                </a:moveTo>
                <a:cubicBezTo>
                  <a:pt x="34" y="24"/>
                  <a:pt x="33" y="19"/>
                  <a:pt x="32" y="16"/>
                </a:cubicBezTo>
                <a:cubicBezTo>
                  <a:pt x="31" y="13"/>
                  <a:pt x="28" y="11"/>
                  <a:pt x="25" y="11"/>
                </a:cubicBezTo>
                <a:cubicBezTo>
                  <a:pt x="22" y="11"/>
                  <a:pt x="19" y="13"/>
                  <a:pt x="18" y="16"/>
                </a:cubicBezTo>
                <a:cubicBezTo>
                  <a:pt x="17" y="19"/>
                  <a:pt x="16" y="24"/>
                  <a:pt x="16" y="31"/>
                </a:cubicBezTo>
                <a:cubicBezTo>
                  <a:pt x="16" y="38"/>
                  <a:pt x="17" y="43"/>
                  <a:pt x="18" y="47"/>
                </a:cubicBezTo>
                <a:cubicBezTo>
                  <a:pt x="19" y="50"/>
                  <a:pt x="22" y="51"/>
                  <a:pt x="25" y="51"/>
                </a:cubicBezTo>
                <a:cubicBezTo>
                  <a:pt x="28" y="51"/>
                  <a:pt x="31" y="50"/>
                  <a:pt x="32" y="47"/>
                </a:cubicBezTo>
                <a:cubicBezTo>
                  <a:pt x="33" y="43"/>
                  <a:pt x="34" y="38"/>
                  <a:pt x="34" y="31"/>
                </a:cubicBezTo>
                <a:close/>
              </a:path>
            </a:pathLst>
          </a:custGeom>
          <a:solidFill>
            <a:srgbClr val="726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ea typeface="나눔바른고딕" panose="020B0603020101020101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6628925" y="3243775"/>
            <a:ext cx="313258" cy="320100"/>
            <a:chOff x="10212420" y="4457979"/>
            <a:chExt cx="785813" cy="774700"/>
          </a:xfrm>
        </p:grpSpPr>
        <p:sp>
          <p:nvSpPr>
            <p:cNvPr id="74" name="Freeform 15"/>
            <p:cNvSpPr>
              <a:spLocks/>
            </p:cNvSpPr>
            <p:nvPr/>
          </p:nvSpPr>
          <p:spPr bwMode="auto">
            <a:xfrm>
              <a:off x="10212420" y="4457979"/>
              <a:ext cx="785813" cy="774700"/>
            </a:xfrm>
            <a:custGeom>
              <a:avLst/>
              <a:gdLst>
                <a:gd name="T0" fmla="*/ 174 w 206"/>
                <a:gd name="T1" fmla="*/ 162 h 206"/>
                <a:gd name="T2" fmla="*/ 163 w 206"/>
                <a:gd name="T3" fmla="*/ 33 h 206"/>
                <a:gd name="T4" fmla="*/ 33 w 206"/>
                <a:gd name="T5" fmla="*/ 43 h 206"/>
                <a:gd name="T6" fmla="*/ 44 w 206"/>
                <a:gd name="T7" fmla="*/ 173 h 206"/>
                <a:gd name="T8" fmla="*/ 174 w 206"/>
                <a:gd name="T9" fmla="*/ 16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4" y="162"/>
                  </a:moveTo>
                  <a:cubicBezTo>
                    <a:pt x="206" y="123"/>
                    <a:pt x="202" y="65"/>
                    <a:pt x="163" y="33"/>
                  </a:cubicBezTo>
                  <a:cubicBezTo>
                    <a:pt x="124" y="0"/>
                    <a:pt x="66" y="5"/>
                    <a:pt x="33" y="43"/>
                  </a:cubicBezTo>
                  <a:cubicBezTo>
                    <a:pt x="0" y="82"/>
                    <a:pt x="5" y="140"/>
                    <a:pt x="44" y="173"/>
                  </a:cubicBezTo>
                  <a:cubicBezTo>
                    <a:pt x="83" y="206"/>
                    <a:pt x="141" y="201"/>
                    <a:pt x="174" y="1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75" name="Freeform 16"/>
            <p:cNvSpPr>
              <a:spLocks/>
            </p:cNvSpPr>
            <p:nvPr/>
          </p:nvSpPr>
          <p:spPr bwMode="auto">
            <a:xfrm>
              <a:off x="10245758" y="4488142"/>
              <a:ext cx="722313" cy="711200"/>
            </a:xfrm>
            <a:custGeom>
              <a:avLst/>
              <a:gdLst>
                <a:gd name="T0" fmla="*/ 159 w 189"/>
                <a:gd name="T1" fmla="*/ 149 h 189"/>
                <a:gd name="T2" fmla="*/ 149 w 189"/>
                <a:gd name="T3" fmla="*/ 31 h 189"/>
                <a:gd name="T4" fmla="*/ 30 w 189"/>
                <a:gd name="T5" fmla="*/ 40 h 189"/>
                <a:gd name="T6" fmla="*/ 40 w 189"/>
                <a:gd name="T7" fmla="*/ 159 h 189"/>
                <a:gd name="T8" fmla="*/ 159 w 189"/>
                <a:gd name="T9" fmla="*/ 14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59" y="149"/>
                  </a:moveTo>
                  <a:cubicBezTo>
                    <a:pt x="189" y="114"/>
                    <a:pt x="184" y="61"/>
                    <a:pt x="149" y="31"/>
                  </a:cubicBezTo>
                  <a:cubicBezTo>
                    <a:pt x="113" y="0"/>
                    <a:pt x="60" y="5"/>
                    <a:pt x="30" y="40"/>
                  </a:cubicBezTo>
                  <a:cubicBezTo>
                    <a:pt x="0" y="76"/>
                    <a:pt x="4" y="129"/>
                    <a:pt x="40" y="159"/>
                  </a:cubicBezTo>
                  <a:cubicBezTo>
                    <a:pt x="75" y="189"/>
                    <a:pt x="129" y="185"/>
                    <a:pt x="159" y="149"/>
                  </a:cubicBezTo>
                  <a:close/>
                </a:path>
              </a:pathLst>
            </a:custGeom>
            <a:solidFill>
              <a:srgbClr val="0BA3E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76" name="Freeform 17"/>
            <p:cNvSpPr>
              <a:spLocks/>
            </p:cNvSpPr>
            <p:nvPr/>
          </p:nvSpPr>
          <p:spPr bwMode="auto">
            <a:xfrm>
              <a:off x="10329895" y="4570692"/>
              <a:ext cx="554038" cy="549275"/>
            </a:xfrm>
            <a:custGeom>
              <a:avLst/>
              <a:gdLst>
                <a:gd name="T0" fmla="*/ 122 w 145"/>
                <a:gd name="T1" fmla="*/ 115 h 146"/>
                <a:gd name="T2" fmla="*/ 114 w 145"/>
                <a:gd name="T3" fmla="*/ 23 h 146"/>
                <a:gd name="T4" fmla="*/ 23 w 145"/>
                <a:gd name="T5" fmla="*/ 31 h 146"/>
                <a:gd name="T6" fmla="*/ 30 w 145"/>
                <a:gd name="T7" fmla="*/ 122 h 146"/>
                <a:gd name="T8" fmla="*/ 122 w 145"/>
                <a:gd name="T9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6">
                  <a:moveTo>
                    <a:pt x="122" y="115"/>
                  </a:moveTo>
                  <a:cubicBezTo>
                    <a:pt x="145" y="87"/>
                    <a:pt x="142" y="46"/>
                    <a:pt x="114" y="23"/>
                  </a:cubicBezTo>
                  <a:cubicBezTo>
                    <a:pt x="87" y="0"/>
                    <a:pt x="46" y="3"/>
                    <a:pt x="23" y="31"/>
                  </a:cubicBezTo>
                  <a:cubicBezTo>
                    <a:pt x="0" y="58"/>
                    <a:pt x="3" y="99"/>
                    <a:pt x="30" y="122"/>
                  </a:cubicBezTo>
                  <a:cubicBezTo>
                    <a:pt x="58" y="146"/>
                    <a:pt x="99" y="142"/>
                    <a:pt x="122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10398158" y="4708804"/>
              <a:ext cx="192088" cy="230188"/>
            </a:xfrm>
            <a:custGeom>
              <a:avLst/>
              <a:gdLst>
                <a:gd name="T0" fmla="*/ 50 w 50"/>
                <a:gd name="T1" fmla="*/ 30 h 61"/>
                <a:gd name="T2" fmla="*/ 48 w 50"/>
                <a:gd name="T3" fmla="*/ 44 h 61"/>
                <a:gd name="T4" fmla="*/ 44 w 50"/>
                <a:gd name="T5" fmla="*/ 54 h 61"/>
                <a:gd name="T6" fmla="*/ 36 w 50"/>
                <a:gd name="T7" fmla="*/ 59 h 61"/>
                <a:gd name="T8" fmla="*/ 25 w 50"/>
                <a:gd name="T9" fmla="*/ 61 h 61"/>
                <a:gd name="T10" fmla="*/ 14 w 50"/>
                <a:gd name="T11" fmla="*/ 59 h 61"/>
                <a:gd name="T12" fmla="*/ 6 w 50"/>
                <a:gd name="T13" fmla="*/ 53 h 61"/>
                <a:gd name="T14" fmla="*/ 2 w 50"/>
                <a:gd name="T15" fmla="*/ 44 h 61"/>
                <a:gd name="T16" fmla="*/ 0 w 50"/>
                <a:gd name="T17" fmla="*/ 30 h 61"/>
                <a:gd name="T18" fmla="*/ 2 w 50"/>
                <a:gd name="T19" fmla="*/ 17 h 61"/>
                <a:gd name="T20" fmla="*/ 6 w 50"/>
                <a:gd name="T21" fmla="*/ 7 h 61"/>
                <a:gd name="T22" fmla="*/ 14 w 50"/>
                <a:gd name="T23" fmla="*/ 2 h 61"/>
                <a:gd name="T24" fmla="*/ 25 w 50"/>
                <a:gd name="T25" fmla="*/ 0 h 61"/>
                <a:gd name="T26" fmla="*/ 36 w 50"/>
                <a:gd name="T27" fmla="*/ 2 h 61"/>
                <a:gd name="T28" fmla="*/ 44 w 50"/>
                <a:gd name="T29" fmla="*/ 8 h 61"/>
                <a:gd name="T30" fmla="*/ 48 w 50"/>
                <a:gd name="T31" fmla="*/ 17 h 61"/>
                <a:gd name="T32" fmla="*/ 50 w 50"/>
                <a:gd name="T33" fmla="*/ 30 h 61"/>
                <a:gd name="T34" fmla="*/ 34 w 50"/>
                <a:gd name="T35" fmla="*/ 30 h 61"/>
                <a:gd name="T36" fmla="*/ 32 w 50"/>
                <a:gd name="T37" fmla="*/ 15 h 61"/>
                <a:gd name="T38" fmla="*/ 25 w 50"/>
                <a:gd name="T39" fmla="*/ 11 h 61"/>
                <a:gd name="T40" fmla="*/ 18 w 50"/>
                <a:gd name="T41" fmla="*/ 15 h 61"/>
                <a:gd name="T42" fmla="*/ 16 w 50"/>
                <a:gd name="T43" fmla="*/ 31 h 61"/>
                <a:gd name="T44" fmla="*/ 18 w 50"/>
                <a:gd name="T45" fmla="*/ 46 h 61"/>
                <a:gd name="T46" fmla="*/ 25 w 50"/>
                <a:gd name="T47" fmla="*/ 50 h 61"/>
                <a:gd name="T48" fmla="*/ 32 w 50"/>
                <a:gd name="T49" fmla="*/ 46 h 61"/>
                <a:gd name="T50" fmla="*/ 34 w 50"/>
                <a:gd name="T5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61">
                  <a:moveTo>
                    <a:pt x="50" y="30"/>
                  </a:moveTo>
                  <a:cubicBezTo>
                    <a:pt x="50" y="35"/>
                    <a:pt x="49" y="40"/>
                    <a:pt x="48" y="44"/>
                  </a:cubicBezTo>
                  <a:cubicBezTo>
                    <a:pt x="47" y="48"/>
                    <a:pt x="46" y="51"/>
                    <a:pt x="44" y="54"/>
                  </a:cubicBezTo>
                  <a:cubicBezTo>
                    <a:pt x="42" y="56"/>
                    <a:pt x="39" y="58"/>
                    <a:pt x="36" y="59"/>
                  </a:cubicBezTo>
                  <a:cubicBezTo>
                    <a:pt x="33" y="61"/>
                    <a:pt x="29" y="61"/>
                    <a:pt x="25" y="61"/>
                  </a:cubicBezTo>
                  <a:cubicBezTo>
                    <a:pt x="21" y="61"/>
                    <a:pt x="17" y="61"/>
                    <a:pt x="14" y="59"/>
                  </a:cubicBezTo>
                  <a:cubicBezTo>
                    <a:pt x="11" y="58"/>
                    <a:pt x="8" y="56"/>
                    <a:pt x="6" y="53"/>
                  </a:cubicBezTo>
                  <a:cubicBezTo>
                    <a:pt x="4" y="51"/>
                    <a:pt x="3" y="48"/>
                    <a:pt x="2" y="44"/>
                  </a:cubicBezTo>
                  <a:cubicBezTo>
                    <a:pt x="1" y="40"/>
                    <a:pt x="0" y="35"/>
                    <a:pt x="0" y="30"/>
                  </a:cubicBezTo>
                  <a:cubicBezTo>
                    <a:pt x="0" y="25"/>
                    <a:pt x="1" y="21"/>
                    <a:pt x="2" y="17"/>
                  </a:cubicBezTo>
                  <a:cubicBezTo>
                    <a:pt x="3" y="13"/>
                    <a:pt x="4" y="10"/>
                    <a:pt x="6" y="7"/>
                  </a:cubicBezTo>
                  <a:cubicBezTo>
                    <a:pt x="8" y="5"/>
                    <a:pt x="11" y="3"/>
                    <a:pt x="14" y="2"/>
                  </a:cubicBezTo>
                  <a:cubicBezTo>
                    <a:pt x="17" y="0"/>
                    <a:pt x="21" y="0"/>
                    <a:pt x="25" y="0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9" y="3"/>
                    <a:pt x="42" y="5"/>
                    <a:pt x="44" y="8"/>
                  </a:cubicBezTo>
                  <a:cubicBezTo>
                    <a:pt x="46" y="10"/>
                    <a:pt x="47" y="13"/>
                    <a:pt x="48" y="17"/>
                  </a:cubicBezTo>
                  <a:cubicBezTo>
                    <a:pt x="49" y="21"/>
                    <a:pt x="50" y="25"/>
                    <a:pt x="50" y="30"/>
                  </a:cubicBezTo>
                  <a:close/>
                  <a:moveTo>
                    <a:pt x="34" y="30"/>
                  </a:moveTo>
                  <a:cubicBezTo>
                    <a:pt x="34" y="23"/>
                    <a:pt x="33" y="18"/>
                    <a:pt x="32" y="15"/>
                  </a:cubicBezTo>
                  <a:cubicBezTo>
                    <a:pt x="31" y="12"/>
                    <a:pt x="28" y="11"/>
                    <a:pt x="25" y="11"/>
                  </a:cubicBezTo>
                  <a:cubicBezTo>
                    <a:pt x="22" y="11"/>
                    <a:pt x="19" y="12"/>
                    <a:pt x="18" y="15"/>
                  </a:cubicBezTo>
                  <a:cubicBezTo>
                    <a:pt x="17" y="18"/>
                    <a:pt x="16" y="23"/>
                    <a:pt x="16" y="31"/>
                  </a:cubicBezTo>
                  <a:cubicBezTo>
                    <a:pt x="16" y="38"/>
                    <a:pt x="17" y="43"/>
                    <a:pt x="18" y="46"/>
                  </a:cubicBezTo>
                  <a:cubicBezTo>
                    <a:pt x="19" y="49"/>
                    <a:pt x="22" y="50"/>
                    <a:pt x="25" y="50"/>
                  </a:cubicBezTo>
                  <a:cubicBezTo>
                    <a:pt x="28" y="50"/>
                    <a:pt x="31" y="49"/>
                    <a:pt x="32" y="46"/>
                  </a:cubicBezTo>
                  <a:cubicBezTo>
                    <a:pt x="33" y="43"/>
                    <a:pt x="34" y="38"/>
                    <a:pt x="34" y="30"/>
                  </a:cubicBezTo>
                  <a:close/>
                </a:path>
              </a:pathLst>
            </a:custGeom>
            <a:solidFill>
              <a:srgbClr val="72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78" name="Freeform 19"/>
            <p:cNvSpPr>
              <a:spLocks/>
            </p:cNvSpPr>
            <p:nvPr/>
          </p:nvSpPr>
          <p:spPr bwMode="auto">
            <a:xfrm>
              <a:off x="10628345" y="4708804"/>
              <a:ext cx="174625" cy="230188"/>
            </a:xfrm>
            <a:custGeom>
              <a:avLst/>
              <a:gdLst>
                <a:gd name="T0" fmla="*/ 42 w 46"/>
                <a:gd name="T1" fmla="*/ 32 h 61"/>
                <a:gd name="T2" fmla="*/ 45 w 46"/>
                <a:gd name="T3" fmla="*/ 36 h 61"/>
                <a:gd name="T4" fmla="*/ 46 w 46"/>
                <a:gd name="T5" fmla="*/ 42 h 61"/>
                <a:gd name="T6" fmla="*/ 45 w 46"/>
                <a:gd name="T7" fmla="*/ 50 h 61"/>
                <a:gd name="T8" fmla="*/ 40 w 46"/>
                <a:gd name="T9" fmla="*/ 56 h 61"/>
                <a:gd name="T10" fmla="*/ 32 w 46"/>
                <a:gd name="T11" fmla="*/ 60 h 61"/>
                <a:gd name="T12" fmla="*/ 21 w 46"/>
                <a:gd name="T13" fmla="*/ 61 h 61"/>
                <a:gd name="T14" fmla="*/ 8 w 46"/>
                <a:gd name="T15" fmla="*/ 60 h 61"/>
                <a:gd name="T16" fmla="*/ 0 w 46"/>
                <a:gd name="T17" fmla="*/ 58 h 61"/>
                <a:gd name="T18" fmla="*/ 0 w 46"/>
                <a:gd name="T19" fmla="*/ 45 h 61"/>
                <a:gd name="T20" fmla="*/ 1 w 46"/>
                <a:gd name="T21" fmla="*/ 45 h 61"/>
                <a:gd name="T22" fmla="*/ 9 w 46"/>
                <a:gd name="T23" fmla="*/ 48 h 61"/>
                <a:gd name="T24" fmla="*/ 18 w 46"/>
                <a:gd name="T25" fmla="*/ 50 h 61"/>
                <a:gd name="T26" fmla="*/ 23 w 46"/>
                <a:gd name="T27" fmla="*/ 49 h 61"/>
                <a:gd name="T28" fmla="*/ 28 w 46"/>
                <a:gd name="T29" fmla="*/ 48 h 61"/>
                <a:gd name="T30" fmla="*/ 30 w 46"/>
                <a:gd name="T31" fmla="*/ 45 h 61"/>
                <a:gd name="T32" fmla="*/ 31 w 46"/>
                <a:gd name="T33" fmla="*/ 41 h 61"/>
                <a:gd name="T34" fmla="*/ 30 w 46"/>
                <a:gd name="T35" fmla="*/ 37 h 61"/>
                <a:gd name="T36" fmla="*/ 26 w 46"/>
                <a:gd name="T37" fmla="*/ 35 h 61"/>
                <a:gd name="T38" fmla="*/ 22 w 46"/>
                <a:gd name="T39" fmla="*/ 34 h 61"/>
                <a:gd name="T40" fmla="*/ 17 w 46"/>
                <a:gd name="T41" fmla="*/ 34 h 61"/>
                <a:gd name="T42" fmla="*/ 13 w 46"/>
                <a:gd name="T43" fmla="*/ 34 h 61"/>
                <a:gd name="T44" fmla="*/ 13 w 46"/>
                <a:gd name="T45" fmla="*/ 24 h 61"/>
                <a:gd name="T46" fmla="*/ 17 w 46"/>
                <a:gd name="T47" fmla="*/ 24 h 61"/>
                <a:gd name="T48" fmla="*/ 22 w 46"/>
                <a:gd name="T49" fmla="*/ 24 h 61"/>
                <a:gd name="T50" fmla="*/ 26 w 46"/>
                <a:gd name="T51" fmla="*/ 23 h 61"/>
                <a:gd name="T52" fmla="*/ 29 w 46"/>
                <a:gd name="T53" fmla="*/ 21 h 61"/>
                <a:gd name="T54" fmla="*/ 30 w 46"/>
                <a:gd name="T55" fmla="*/ 17 h 61"/>
                <a:gd name="T56" fmla="*/ 29 w 46"/>
                <a:gd name="T57" fmla="*/ 14 h 61"/>
                <a:gd name="T58" fmla="*/ 27 w 46"/>
                <a:gd name="T59" fmla="*/ 12 h 61"/>
                <a:gd name="T60" fmla="*/ 23 w 46"/>
                <a:gd name="T61" fmla="*/ 11 h 61"/>
                <a:gd name="T62" fmla="*/ 19 w 46"/>
                <a:gd name="T63" fmla="*/ 11 h 61"/>
                <a:gd name="T64" fmla="*/ 11 w 46"/>
                <a:gd name="T65" fmla="*/ 12 h 61"/>
                <a:gd name="T66" fmla="*/ 3 w 46"/>
                <a:gd name="T67" fmla="*/ 16 h 61"/>
                <a:gd name="T68" fmla="*/ 1 w 46"/>
                <a:gd name="T69" fmla="*/ 16 h 61"/>
                <a:gd name="T70" fmla="*/ 1 w 46"/>
                <a:gd name="T71" fmla="*/ 3 h 61"/>
                <a:gd name="T72" fmla="*/ 10 w 46"/>
                <a:gd name="T73" fmla="*/ 1 h 61"/>
                <a:gd name="T74" fmla="*/ 22 w 46"/>
                <a:gd name="T75" fmla="*/ 0 h 61"/>
                <a:gd name="T76" fmla="*/ 31 w 46"/>
                <a:gd name="T77" fmla="*/ 1 h 61"/>
                <a:gd name="T78" fmla="*/ 38 w 46"/>
                <a:gd name="T79" fmla="*/ 3 h 61"/>
                <a:gd name="T80" fmla="*/ 43 w 46"/>
                <a:gd name="T81" fmla="*/ 8 h 61"/>
                <a:gd name="T82" fmla="*/ 45 w 46"/>
                <a:gd name="T83" fmla="*/ 14 h 61"/>
                <a:gd name="T84" fmla="*/ 42 w 46"/>
                <a:gd name="T85" fmla="*/ 23 h 61"/>
                <a:gd name="T86" fmla="*/ 34 w 46"/>
                <a:gd name="T87" fmla="*/ 28 h 61"/>
                <a:gd name="T88" fmla="*/ 34 w 46"/>
                <a:gd name="T89" fmla="*/ 29 h 61"/>
                <a:gd name="T90" fmla="*/ 38 w 46"/>
                <a:gd name="T91" fmla="*/ 30 h 61"/>
                <a:gd name="T92" fmla="*/ 42 w 46"/>
                <a:gd name="T93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61">
                  <a:moveTo>
                    <a:pt x="42" y="32"/>
                  </a:moveTo>
                  <a:cubicBezTo>
                    <a:pt x="43" y="33"/>
                    <a:pt x="44" y="35"/>
                    <a:pt x="45" y="36"/>
                  </a:cubicBezTo>
                  <a:cubicBezTo>
                    <a:pt x="46" y="38"/>
                    <a:pt x="46" y="40"/>
                    <a:pt x="46" y="42"/>
                  </a:cubicBezTo>
                  <a:cubicBezTo>
                    <a:pt x="46" y="45"/>
                    <a:pt x="46" y="48"/>
                    <a:pt x="45" y="50"/>
                  </a:cubicBezTo>
                  <a:cubicBezTo>
                    <a:pt x="44" y="52"/>
                    <a:pt x="42" y="54"/>
                    <a:pt x="40" y="56"/>
                  </a:cubicBezTo>
                  <a:cubicBezTo>
                    <a:pt x="37" y="58"/>
                    <a:pt x="35" y="59"/>
                    <a:pt x="32" y="60"/>
                  </a:cubicBezTo>
                  <a:cubicBezTo>
                    <a:pt x="29" y="61"/>
                    <a:pt x="25" y="61"/>
                    <a:pt x="21" y="61"/>
                  </a:cubicBezTo>
                  <a:cubicBezTo>
                    <a:pt x="16" y="61"/>
                    <a:pt x="12" y="61"/>
                    <a:pt x="8" y="60"/>
                  </a:cubicBezTo>
                  <a:cubicBezTo>
                    <a:pt x="5" y="59"/>
                    <a:pt x="2" y="59"/>
                    <a:pt x="0" y="5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3" y="46"/>
                    <a:pt x="6" y="47"/>
                    <a:pt x="9" y="48"/>
                  </a:cubicBezTo>
                  <a:cubicBezTo>
                    <a:pt x="12" y="49"/>
                    <a:pt x="15" y="50"/>
                    <a:pt x="18" y="50"/>
                  </a:cubicBezTo>
                  <a:cubicBezTo>
                    <a:pt x="19" y="50"/>
                    <a:pt x="21" y="50"/>
                    <a:pt x="23" y="49"/>
                  </a:cubicBezTo>
                  <a:cubicBezTo>
                    <a:pt x="25" y="49"/>
                    <a:pt x="26" y="49"/>
                    <a:pt x="28" y="48"/>
                  </a:cubicBezTo>
                  <a:cubicBezTo>
                    <a:pt x="29" y="47"/>
                    <a:pt x="29" y="46"/>
                    <a:pt x="30" y="45"/>
                  </a:cubicBezTo>
                  <a:cubicBezTo>
                    <a:pt x="30" y="44"/>
                    <a:pt x="31" y="43"/>
                    <a:pt x="31" y="41"/>
                  </a:cubicBezTo>
                  <a:cubicBezTo>
                    <a:pt x="31" y="39"/>
                    <a:pt x="30" y="38"/>
                    <a:pt x="30" y="37"/>
                  </a:cubicBezTo>
                  <a:cubicBezTo>
                    <a:pt x="29" y="36"/>
                    <a:pt x="28" y="36"/>
                    <a:pt x="26" y="35"/>
                  </a:cubicBezTo>
                  <a:cubicBezTo>
                    <a:pt x="25" y="35"/>
                    <a:pt x="24" y="35"/>
                    <a:pt x="22" y="34"/>
                  </a:cubicBezTo>
                  <a:cubicBezTo>
                    <a:pt x="20" y="34"/>
                    <a:pt x="18" y="34"/>
                    <a:pt x="17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4"/>
                    <a:pt x="21" y="24"/>
                    <a:pt x="22" y="24"/>
                  </a:cubicBezTo>
                  <a:cubicBezTo>
                    <a:pt x="24" y="23"/>
                    <a:pt x="25" y="23"/>
                    <a:pt x="26" y="23"/>
                  </a:cubicBezTo>
                  <a:cubicBezTo>
                    <a:pt x="27" y="22"/>
                    <a:pt x="28" y="22"/>
                    <a:pt x="29" y="21"/>
                  </a:cubicBezTo>
                  <a:cubicBezTo>
                    <a:pt x="30" y="20"/>
                    <a:pt x="30" y="19"/>
                    <a:pt x="30" y="17"/>
                  </a:cubicBezTo>
                  <a:cubicBezTo>
                    <a:pt x="30" y="16"/>
                    <a:pt x="30" y="15"/>
                    <a:pt x="29" y="14"/>
                  </a:cubicBezTo>
                  <a:cubicBezTo>
                    <a:pt x="28" y="13"/>
                    <a:pt x="28" y="13"/>
                    <a:pt x="27" y="12"/>
                  </a:cubicBezTo>
                  <a:cubicBezTo>
                    <a:pt x="26" y="12"/>
                    <a:pt x="24" y="12"/>
                    <a:pt x="23" y="11"/>
                  </a:cubicBezTo>
                  <a:cubicBezTo>
                    <a:pt x="22" y="11"/>
                    <a:pt x="20" y="11"/>
                    <a:pt x="19" y="11"/>
                  </a:cubicBezTo>
                  <a:cubicBezTo>
                    <a:pt x="17" y="11"/>
                    <a:pt x="14" y="12"/>
                    <a:pt x="11" y="12"/>
                  </a:cubicBezTo>
                  <a:cubicBezTo>
                    <a:pt x="8" y="13"/>
                    <a:pt x="5" y="15"/>
                    <a:pt x="3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2"/>
                    <a:pt x="6" y="2"/>
                    <a:pt x="10" y="1"/>
                  </a:cubicBezTo>
                  <a:cubicBezTo>
                    <a:pt x="14" y="0"/>
                    <a:pt x="18" y="0"/>
                    <a:pt x="22" y="0"/>
                  </a:cubicBezTo>
                  <a:cubicBezTo>
                    <a:pt x="25" y="0"/>
                    <a:pt x="29" y="0"/>
                    <a:pt x="31" y="1"/>
                  </a:cubicBezTo>
                  <a:cubicBezTo>
                    <a:pt x="34" y="1"/>
                    <a:pt x="36" y="2"/>
                    <a:pt x="38" y="3"/>
                  </a:cubicBezTo>
                  <a:cubicBezTo>
                    <a:pt x="40" y="4"/>
                    <a:pt x="42" y="6"/>
                    <a:pt x="43" y="8"/>
                  </a:cubicBezTo>
                  <a:cubicBezTo>
                    <a:pt x="44" y="10"/>
                    <a:pt x="45" y="12"/>
                    <a:pt x="45" y="14"/>
                  </a:cubicBezTo>
                  <a:cubicBezTo>
                    <a:pt x="45" y="18"/>
                    <a:pt x="44" y="21"/>
                    <a:pt x="42" y="23"/>
                  </a:cubicBezTo>
                  <a:cubicBezTo>
                    <a:pt x="40" y="26"/>
                    <a:pt x="37" y="28"/>
                    <a:pt x="34" y="2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5" y="29"/>
                    <a:pt x="36" y="29"/>
                    <a:pt x="38" y="30"/>
                  </a:cubicBezTo>
                  <a:cubicBezTo>
                    <a:pt x="39" y="30"/>
                    <a:pt x="41" y="31"/>
                    <a:pt x="42" y="32"/>
                  </a:cubicBezTo>
                  <a:close/>
                </a:path>
              </a:pathLst>
            </a:custGeom>
            <a:solidFill>
              <a:srgbClr val="72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1117103" y="1787284"/>
            <a:ext cx="3783234" cy="1243817"/>
            <a:chOff x="4394850" y="2270125"/>
            <a:chExt cx="3153697" cy="1733550"/>
          </a:xfrm>
        </p:grpSpPr>
        <p:sp>
          <p:nvSpPr>
            <p:cNvPr id="93" name="Freeform 5"/>
            <p:cNvSpPr>
              <a:spLocks/>
            </p:cNvSpPr>
            <p:nvPr/>
          </p:nvSpPr>
          <p:spPr bwMode="auto">
            <a:xfrm>
              <a:off x="4400376" y="2270125"/>
              <a:ext cx="3148171" cy="1733550"/>
            </a:xfrm>
            <a:custGeom>
              <a:avLst/>
              <a:gdLst>
                <a:gd name="T0" fmla="*/ 1655 w 1873"/>
                <a:gd name="T1" fmla="*/ 1092 h 1092"/>
                <a:gd name="T2" fmla="*/ 1873 w 1873"/>
                <a:gd name="T3" fmla="*/ 544 h 1092"/>
                <a:gd name="T4" fmla="*/ 1655 w 1873"/>
                <a:gd name="T5" fmla="*/ 0 h 1092"/>
                <a:gd name="T6" fmla="*/ 0 w 1873"/>
                <a:gd name="T7" fmla="*/ 0 h 1092"/>
                <a:gd name="T8" fmla="*/ 0 w 1873"/>
                <a:gd name="T9" fmla="*/ 1092 h 1092"/>
                <a:gd name="T10" fmla="*/ 1655 w 1873"/>
                <a:gd name="T11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3" h="1092">
                  <a:moveTo>
                    <a:pt x="1655" y="1092"/>
                  </a:moveTo>
                  <a:lnTo>
                    <a:pt x="1873" y="544"/>
                  </a:lnTo>
                  <a:lnTo>
                    <a:pt x="1655" y="0"/>
                  </a:lnTo>
                  <a:lnTo>
                    <a:pt x="0" y="0"/>
                  </a:lnTo>
                  <a:lnTo>
                    <a:pt x="0" y="1092"/>
                  </a:lnTo>
                  <a:lnTo>
                    <a:pt x="1655" y="1092"/>
                  </a:lnTo>
                  <a:close/>
                </a:path>
              </a:pathLst>
            </a:custGeom>
            <a:solidFill>
              <a:srgbClr val="0DA5A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750" dirty="0">
                <a:solidFill>
                  <a:srgbClr val="044AA6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94" name="Freeform 6"/>
            <p:cNvSpPr>
              <a:spLocks/>
            </p:cNvSpPr>
            <p:nvPr/>
          </p:nvSpPr>
          <p:spPr bwMode="auto">
            <a:xfrm>
              <a:off x="4394850" y="2273299"/>
              <a:ext cx="3153697" cy="863600"/>
            </a:xfrm>
            <a:custGeom>
              <a:avLst/>
              <a:gdLst>
                <a:gd name="T0" fmla="*/ 1655 w 1873"/>
                <a:gd name="T1" fmla="*/ 544 h 544"/>
                <a:gd name="T2" fmla="*/ 1873 w 1873"/>
                <a:gd name="T3" fmla="*/ 544 h 544"/>
                <a:gd name="T4" fmla="*/ 1655 w 1873"/>
                <a:gd name="T5" fmla="*/ 0 h 544"/>
                <a:gd name="T6" fmla="*/ 0 w 1873"/>
                <a:gd name="T7" fmla="*/ 0 h 544"/>
                <a:gd name="T8" fmla="*/ 0 w 1873"/>
                <a:gd name="T9" fmla="*/ 544 h 544"/>
                <a:gd name="T10" fmla="*/ 1655 w 1873"/>
                <a:gd name="T11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3" h="544">
                  <a:moveTo>
                    <a:pt x="1655" y="544"/>
                  </a:moveTo>
                  <a:lnTo>
                    <a:pt x="1873" y="544"/>
                  </a:lnTo>
                  <a:lnTo>
                    <a:pt x="1655" y="0"/>
                  </a:lnTo>
                  <a:lnTo>
                    <a:pt x="0" y="0"/>
                  </a:lnTo>
                  <a:lnTo>
                    <a:pt x="0" y="544"/>
                  </a:lnTo>
                  <a:lnTo>
                    <a:pt x="1655" y="54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750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5056966" y="1790098"/>
            <a:ext cx="3244728" cy="1297376"/>
            <a:chOff x="4158711" y="4470641"/>
            <a:chExt cx="3758344" cy="1957754"/>
          </a:xfrm>
        </p:grpSpPr>
        <p:grpSp>
          <p:nvGrpSpPr>
            <p:cNvPr id="96" name="그룹 95"/>
            <p:cNvGrpSpPr/>
            <p:nvPr/>
          </p:nvGrpSpPr>
          <p:grpSpPr>
            <a:xfrm>
              <a:off x="4158711" y="4502646"/>
              <a:ext cx="3758344" cy="1874452"/>
              <a:chOff x="4139405" y="4392555"/>
              <a:chExt cx="2999403" cy="1733550"/>
            </a:xfrm>
          </p:grpSpPr>
          <p:sp>
            <p:nvSpPr>
              <p:cNvPr id="98" name="Freeform 5"/>
              <p:cNvSpPr>
                <a:spLocks/>
              </p:cNvSpPr>
              <p:nvPr/>
            </p:nvSpPr>
            <p:spPr bwMode="auto">
              <a:xfrm>
                <a:off x="4165421" y="4392555"/>
                <a:ext cx="2973387" cy="1733550"/>
              </a:xfrm>
              <a:custGeom>
                <a:avLst/>
                <a:gdLst>
                  <a:gd name="T0" fmla="*/ 1655 w 1873"/>
                  <a:gd name="T1" fmla="*/ 1092 h 1092"/>
                  <a:gd name="T2" fmla="*/ 1873 w 1873"/>
                  <a:gd name="T3" fmla="*/ 544 h 1092"/>
                  <a:gd name="T4" fmla="*/ 1655 w 1873"/>
                  <a:gd name="T5" fmla="*/ 0 h 1092"/>
                  <a:gd name="T6" fmla="*/ 0 w 1873"/>
                  <a:gd name="T7" fmla="*/ 0 h 1092"/>
                  <a:gd name="T8" fmla="*/ 0 w 1873"/>
                  <a:gd name="T9" fmla="*/ 1092 h 1092"/>
                  <a:gd name="T10" fmla="*/ 1655 w 1873"/>
                  <a:gd name="T11" fmla="*/ 1092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3" h="1092">
                    <a:moveTo>
                      <a:pt x="1655" y="1092"/>
                    </a:moveTo>
                    <a:lnTo>
                      <a:pt x="1873" y="544"/>
                    </a:lnTo>
                    <a:lnTo>
                      <a:pt x="1655" y="0"/>
                    </a:lnTo>
                    <a:lnTo>
                      <a:pt x="0" y="0"/>
                    </a:lnTo>
                    <a:lnTo>
                      <a:pt x="0" y="1092"/>
                    </a:lnTo>
                    <a:lnTo>
                      <a:pt x="1655" y="1092"/>
                    </a:lnTo>
                    <a:close/>
                  </a:path>
                </a:pathLst>
              </a:custGeom>
              <a:solidFill>
                <a:srgbClr val="0BA3E0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050" dirty="0">
                  <a:solidFill>
                    <a:srgbClr val="044AA6"/>
                  </a:solidFill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4139405" y="4392555"/>
                <a:ext cx="2999403" cy="863600"/>
              </a:xfrm>
              <a:custGeom>
                <a:avLst/>
                <a:gdLst>
                  <a:gd name="T0" fmla="*/ 1655 w 1873"/>
                  <a:gd name="T1" fmla="*/ 544 h 544"/>
                  <a:gd name="T2" fmla="*/ 1873 w 1873"/>
                  <a:gd name="T3" fmla="*/ 544 h 544"/>
                  <a:gd name="T4" fmla="*/ 1655 w 1873"/>
                  <a:gd name="T5" fmla="*/ 0 h 544"/>
                  <a:gd name="T6" fmla="*/ 0 w 1873"/>
                  <a:gd name="T7" fmla="*/ 0 h 544"/>
                  <a:gd name="T8" fmla="*/ 0 w 1873"/>
                  <a:gd name="T9" fmla="*/ 544 h 544"/>
                  <a:gd name="T10" fmla="*/ 1655 w 1873"/>
                  <a:gd name="T11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3" h="544">
                    <a:moveTo>
                      <a:pt x="1655" y="544"/>
                    </a:moveTo>
                    <a:lnTo>
                      <a:pt x="1873" y="544"/>
                    </a:lnTo>
                    <a:lnTo>
                      <a:pt x="1655" y="0"/>
                    </a:lnTo>
                    <a:lnTo>
                      <a:pt x="0" y="0"/>
                    </a:lnTo>
                    <a:lnTo>
                      <a:pt x="0" y="544"/>
                    </a:lnTo>
                    <a:lnTo>
                      <a:pt x="1655" y="54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050" dirty="0"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4191310" y="4470641"/>
              <a:ext cx="3612818" cy="195775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200" b="1" u="sng" dirty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200" b="1" u="sng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b="1" u="sng" smtClean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체계적 사업 관리 </a:t>
              </a:r>
              <a:r>
                <a:rPr lang="en-US" altLang="ko-KR" sz="1200" b="1" u="sng" dirty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</a:p>
            <a:p>
              <a:pPr marL="128588" indent="-128588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소프트웨어 공학센터의 </a:t>
              </a:r>
              <a:r>
                <a:rPr lang="en-US" altLang="ko-KR" sz="105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SP(Software Process) </a:t>
              </a:r>
              <a:r>
                <a:rPr lang="ko-KR" altLang="en-US" sz="105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인증 획득</a:t>
              </a:r>
              <a:r>
                <a:rPr lang="ko-KR" altLang="en-US" sz="105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경험을</a:t>
              </a:r>
              <a:r>
                <a:rPr lang="en-US" altLang="ko-KR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5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통한 </a:t>
              </a:r>
              <a:r>
                <a:rPr lang="ko-KR" altLang="en-US" sz="105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체계적 </a:t>
              </a:r>
              <a:r>
                <a:rPr lang="ko-KR" altLang="en-US" sz="105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 관리</a:t>
              </a:r>
            </a:p>
            <a:p>
              <a:pPr marL="128588" indent="-128588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저작권위원회 </a:t>
              </a:r>
              <a:r>
                <a:rPr lang="ko-KR" altLang="en-US" sz="105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표준 및 웹 접 </a:t>
              </a:r>
              <a:r>
                <a:rPr lang="ko-KR" altLang="en-US" sz="1050" dirty="0" err="1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접근성</a:t>
              </a:r>
              <a:r>
                <a:rPr lang="ko-KR" altLang="en-US" sz="1050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준수</a:t>
              </a:r>
              <a:endParaRPr lang="en-US" altLang="ko-KR" sz="105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28588" indent="-128588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표준화된 품질관리</a:t>
              </a:r>
              <a:r>
                <a:rPr lang="en-US" altLang="ko-KR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05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단계별 최적 산출물 </a:t>
              </a:r>
              <a:r>
                <a:rPr lang="ko-KR" altLang="en-US" sz="105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도출</a:t>
              </a:r>
              <a:endParaRPr lang="ko-KR" altLang="en-US" sz="10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146814" y="1745963"/>
            <a:ext cx="3723812" cy="1529780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6750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b="1" u="sng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200" b="1" u="sng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u="sng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</a:t>
            </a:r>
            <a:r>
              <a:rPr lang="en-US" altLang="ko-KR" sz="1200" b="1" u="sng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 </a:t>
            </a:r>
            <a:r>
              <a:rPr lang="ko-KR" altLang="en-US" sz="1200" b="1" u="sng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조직 </a:t>
            </a:r>
            <a:r>
              <a:rPr lang="en-US" altLang="ko-KR" sz="1200" b="1" u="sng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200" b="1" u="sng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주식회사 굿씽크 </a:t>
            </a:r>
            <a:r>
              <a:rPr lang="en-US" altLang="ko-KR" sz="1200" b="1" u="sng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128588" indent="-12858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사업관리 시스템 구축 경험자 </a:t>
            </a:r>
            <a:r>
              <a:rPr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</a:t>
            </a:r>
            <a:r>
              <a:rPr lang="ko-KR" altLang="en-US" sz="105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</a:t>
            </a:r>
            <a:endParaRPr lang="en-US" altLang="ko-KR" sz="105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 </a:t>
            </a:r>
            <a:r>
              <a:rPr lang="ko-KR" altLang="en-US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 </a:t>
            </a:r>
            <a:r>
              <a:rPr lang="ko-KR" altLang="en-US" sz="105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유경험</a:t>
            </a:r>
            <a:r>
              <a:rPr lang="ko-KR" altLang="en-US" sz="105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인력</a:t>
            </a:r>
            <a:r>
              <a:rPr lang="ko-KR" altLang="en-US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집중 투입</a:t>
            </a:r>
          </a:p>
          <a:p>
            <a:pPr marL="128588" indent="-12858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JAVA, C, C++, C#</a:t>
            </a:r>
            <a:r>
              <a:rPr lang="ko-KR" altLang="en-US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</a:t>
            </a:r>
            <a:r>
              <a:rPr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개발 인력</a:t>
            </a:r>
            <a:r>
              <a:rPr lang="ko-KR" altLang="en-US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보유</a:t>
            </a:r>
          </a:p>
          <a:p>
            <a:pPr marL="128588" indent="-12858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</a:t>
            </a:r>
            <a:r>
              <a:rPr lang="en-US" altLang="ko-KR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DB, </a:t>
            </a:r>
            <a:r>
              <a:rPr lang="ko-KR" altLang="en-US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전문 </a:t>
            </a:r>
            <a:r>
              <a:rPr lang="ko-KR" altLang="en-US" sz="105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지식 </a:t>
            </a:r>
            <a:r>
              <a:rPr lang="ko-KR" altLang="en-US" sz="105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보유</a:t>
            </a:r>
            <a:endParaRPr lang="en-US" altLang="ko-KR" sz="1050" dirty="0" smtClean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 flipV="1">
            <a:off x="3861323" y="3486884"/>
            <a:ext cx="2672" cy="256766"/>
          </a:xfrm>
          <a:prstGeom prst="line">
            <a:avLst/>
          </a:prstGeom>
          <a:ln w="22225">
            <a:solidFill>
              <a:srgbClr val="044A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32"/>
          <p:cNvSpPr>
            <a:spLocks/>
          </p:cNvSpPr>
          <p:nvPr/>
        </p:nvSpPr>
        <p:spPr bwMode="auto">
          <a:xfrm>
            <a:off x="1580461" y="3351820"/>
            <a:ext cx="58855" cy="92488"/>
          </a:xfrm>
          <a:custGeom>
            <a:avLst/>
            <a:gdLst>
              <a:gd name="T0" fmla="*/ 39 w 39"/>
              <a:gd name="T1" fmla="*/ 59 h 59"/>
              <a:gd name="T2" fmla="*/ 0 w 39"/>
              <a:gd name="T3" fmla="*/ 59 h 59"/>
              <a:gd name="T4" fmla="*/ 0 w 39"/>
              <a:gd name="T5" fmla="*/ 49 h 59"/>
              <a:gd name="T6" fmla="*/ 12 w 39"/>
              <a:gd name="T7" fmla="*/ 49 h 59"/>
              <a:gd name="T8" fmla="*/ 12 w 39"/>
              <a:gd name="T9" fmla="*/ 17 h 59"/>
              <a:gd name="T10" fmla="*/ 0 w 39"/>
              <a:gd name="T11" fmla="*/ 17 h 59"/>
              <a:gd name="T12" fmla="*/ 0 w 39"/>
              <a:gd name="T13" fmla="*/ 8 h 59"/>
              <a:gd name="T14" fmla="*/ 5 w 39"/>
              <a:gd name="T15" fmla="*/ 7 h 59"/>
              <a:gd name="T16" fmla="*/ 9 w 39"/>
              <a:gd name="T17" fmla="*/ 6 h 59"/>
              <a:gd name="T18" fmla="*/ 13 w 39"/>
              <a:gd name="T19" fmla="*/ 4 h 59"/>
              <a:gd name="T20" fmla="*/ 14 w 39"/>
              <a:gd name="T21" fmla="*/ 0 h 59"/>
              <a:gd name="T22" fmla="*/ 27 w 39"/>
              <a:gd name="T23" fmla="*/ 0 h 59"/>
              <a:gd name="T24" fmla="*/ 27 w 39"/>
              <a:gd name="T25" fmla="*/ 49 h 59"/>
              <a:gd name="T26" fmla="*/ 39 w 39"/>
              <a:gd name="T27" fmla="*/ 49 h 59"/>
              <a:gd name="T28" fmla="*/ 39 w 39"/>
              <a:gd name="T29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9" h="59">
                <a:moveTo>
                  <a:pt x="39" y="59"/>
                </a:moveTo>
                <a:cubicBezTo>
                  <a:pt x="0" y="59"/>
                  <a:pt x="0" y="59"/>
                  <a:pt x="0" y="59"/>
                </a:cubicBezTo>
                <a:cubicBezTo>
                  <a:pt x="0" y="49"/>
                  <a:pt x="0" y="49"/>
                  <a:pt x="0" y="49"/>
                </a:cubicBezTo>
                <a:cubicBezTo>
                  <a:pt x="12" y="49"/>
                  <a:pt x="12" y="49"/>
                  <a:pt x="12" y="49"/>
                </a:cubicBezTo>
                <a:cubicBezTo>
                  <a:pt x="12" y="17"/>
                  <a:pt x="12" y="17"/>
                  <a:pt x="12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8"/>
                  <a:pt x="0" y="8"/>
                </a:cubicBezTo>
                <a:cubicBezTo>
                  <a:pt x="1" y="8"/>
                  <a:pt x="3" y="7"/>
                  <a:pt x="5" y="7"/>
                </a:cubicBezTo>
                <a:cubicBezTo>
                  <a:pt x="7" y="7"/>
                  <a:pt x="8" y="7"/>
                  <a:pt x="9" y="6"/>
                </a:cubicBezTo>
                <a:cubicBezTo>
                  <a:pt x="11" y="5"/>
                  <a:pt x="12" y="5"/>
                  <a:pt x="13" y="4"/>
                </a:cubicBezTo>
                <a:cubicBezTo>
                  <a:pt x="13" y="2"/>
                  <a:pt x="14" y="1"/>
                  <a:pt x="1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49"/>
                  <a:pt x="27" y="49"/>
                  <a:pt x="27" y="49"/>
                </a:cubicBezTo>
                <a:cubicBezTo>
                  <a:pt x="39" y="49"/>
                  <a:pt x="39" y="49"/>
                  <a:pt x="39" y="49"/>
                </a:cubicBezTo>
                <a:lnTo>
                  <a:pt x="39" y="59"/>
                </a:lnTo>
                <a:close/>
              </a:path>
            </a:pathLst>
          </a:custGeom>
          <a:solidFill>
            <a:srgbClr val="7266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ea typeface="나눔바른고딕" panose="020B060302010102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81250" y="3694619"/>
            <a:ext cx="7739969" cy="2451735"/>
            <a:chOff x="1081250" y="3729618"/>
            <a:chExt cx="7739969" cy="2451735"/>
          </a:xfrm>
        </p:grpSpPr>
        <p:sp>
          <p:nvSpPr>
            <p:cNvPr id="46" name="Freeform 5"/>
            <p:cNvSpPr>
              <a:spLocks/>
            </p:cNvSpPr>
            <p:nvPr/>
          </p:nvSpPr>
          <p:spPr bwMode="auto">
            <a:xfrm>
              <a:off x="1125969" y="3780357"/>
              <a:ext cx="7423856" cy="2305033"/>
            </a:xfrm>
            <a:custGeom>
              <a:avLst/>
              <a:gdLst>
                <a:gd name="T0" fmla="*/ 1655 w 1873"/>
                <a:gd name="T1" fmla="*/ 1092 h 1092"/>
                <a:gd name="T2" fmla="*/ 1873 w 1873"/>
                <a:gd name="T3" fmla="*/ 544 h 1092"/>
                <a:gd name="T4" fmla="*/ 1655 w 1873"/>
                <a:gd name="T5" fmla="*/ 0 h 1092"/>
                <a:gd name="T6" fmla="*/ 0 w 1873"/>
                <a:gd name="T7" fmla="*/ 0 h 1092"/>
                <a:gd name="T8" fmla="*/ 0 w 1873"/>
                <a:gd name="T9" fmla="*/ 1092 h 1092"/>
                <a:gd name="T10" fmla="*/ 1655 w 1873"/>
                <a:gd name="T11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3" h="1092">
                  <a:moveTo>
                    <a:pt x="1655" y="1092"/>
                  </a:moveTo>
                  <a:lnTo>
                    <a:pt x="1873" y="544"/>
                  </a:lnTo>
                  <a:lnTo>
                    <a:pt x="1655" y="0"/>
                  </a:lnTo>
                  <a:lnTo>
                    <a:pt x="0" y="0"/>
                  </a:lnTo>
                  <a:lnTo>
                    <a:pt x="0" y="1092"/>
                  </a:lnTo>
                  <a:lnTo>
                    <a:pt x="1655" y="1092"/>
                  </a:lnTo>
                  <a:close/>
                </a:path>
              </a:pathLst>
            </a:custGeom>
            <a:solidFill>
              <a:srgbClr val="044AA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750" dirty="0">
                <a:solidFill>
                  <a:srgbClr val="044AA6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1117103" y="3785910"/>
              <a:ext cx="7704116" cy="1140732"/>
            </a:xfrm>
            <a:custGeom>
              <a:avLst/>
              <a:gdLst>
                <a:gd name="T0" fmla="*/ 1655 w 1873"/>
                <a:gd name="T1" fmla="*/ 544 h 544"/>
                <a:gd name="T2" fmla="*/ 1873 w 1873"/>
                <a:gd name="T3" fmla="*/ 544 h 544"/>
                <a:gd name="T4" fmla="*/ 1655 w 1873"/>
                <a:gd name="T5" fmla="*/ 0 h 544"/>
                <a:gd name="T6" fmla="*/ 0 w 1873"/>
                <a:gd name="T7" fmla="*/ 0 h 544"/>
                <a:gd name="T8" fmla="*/ 0 w 1873"/>
                <a:gd name="T9" fmla="*/ 544 h 544"/>
                <a:gd name="T10" fmla="*/ 1655 w 1873"/>
                <a:gd name="T11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3" h="544">
                  <a:moveTo>
                    <a:pt x="1655" y="544"/>
                  </a:moveTo>
                  <a:lnTo>
                    <a:pt x="1873" y="544"/>
                  </a:lnTo>
                  <a:lnTo>
                    <a:pt x="1655" y="0"/>
                  </a:lnTo>
                  <a:lnTo>
                    <a:pt x="0" y="0"/>
                  </a:lnTo>
                  <a:lnTo>
                    <a:pt x="0" y="544"/>
                  </a:lnTo>
                  <a:lnTo>
                    <a:pt x="1655" y="54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750" dirty="0">
                <a:ea typeface="나눔바른고딕" panose="020B0603020101020101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81250" y="3729618"/>
              <a:ext cx="7220444" cy="2451735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b="1" u="sng" dirty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200" b="1" u="sng" dirty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사업수행 </a:t>
              </a:r>
              <a:r>
                <a:rPr lang="ko-KR" altLang="en-US" sz="1200" b="1" u="sng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경험 </a:t>
              </a:r>
              <a:r>
                <a:rPr lang="en-US" altLang="ko-KR" sz="1200" b="1" u="sng" dirty="0" smtClean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</a:t>
              </a:r>
              <a:r>
                <a:rPr lang="ko-KR" altLang="en-US" sz="1200" b="1" u="sng" smtClean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엘에스웨어㈜ </a:t>
              </a:r>
              <a:r>
                <a:rPr lang="en-US" altLang="ko-KR" sz="1200" b="1" u="sng" dirty="0" smtClean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endParaRPr lang="en-US" altLang="ko-KR" sz="1200" b="1" u="sng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28588" indent="-1285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2010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</a:t>
              </a:r>
              <a:r>
                <a:rPr lang="ko-KR" altLang="en-US" sz="1050" dirty="0" smtClean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기술적 보호조치 </a:t>
              </a:r>
              <a:r>
                <a:rPr lang="ko-KR" altLang="en-US" sz="1050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표준서비스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운영 환경 고도화 및 </a:t>
              </a:r>
              <a:r>
                <a:rPr lang="ko-KR" altLang="en-US" sz="1050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필터링 기술 성능평가 시스템 구축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사업 수행 경험</a:t>
              </a:r>
            </a:p>
            <a:p>
              <a:pPr marL="128588" indent="-1285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2011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저작권기술 </a:t>
              </a:r>
              <a:r>
                <a:rPr lang="ko-KR" altLang="en-US" sz="1050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성능평가 시스템 등 구축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사업 수행 경험</a:t>
              </a:r>
            </a:p>
            <a:p>
              <a:pPr marL="128588" indent="-1285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2011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</a:t>
              </a:r>
              <a:r>
                <a:rPr lang="en-US" altLang="ko-KR" sz="1050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Windows</a:t>
              </a:r>
              <a:r>
                <a:rPr lang="ko-KR" altLang="en-US" sz="1050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 특징정보 추출기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등 개발 사업 수행 경험</a:t>
              </a:r>
            </a:p>
            <a:p>
              <a:pPr marL="128588" indent="-1285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2013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</a:t>
              </a:r>
              <a:r>
                <a:rPr lang="ko-KR" altLang="en-US" sz="1050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이미지 성능평가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기반마련 등 시스템 구축 사업 수행</a:t>
              </a:r>
            </a:p>
            <a:p>
              <a:pPr marL="128588" indent="-1285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2014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</a:t>
              </a:r>
              <a:r>
                <a:rPr lang="ko-KR" altLang="en-US" sz="1050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모바일 앱 필터링 기술 성능평가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및 </a:t>
              </a:r>
              <a:r>
                <a:rPr lang="ko-KR" altLang="en-US" sz="1050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전자책 </a:t>
              </a:r>
              <a:r>
                <a:rPr lang="en-US" altLang="ko-KR" sz="1050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DRM </a:t>
              </a:r>
              <a:r>
                <a:rPr lang="ko-KR" altLang="en-US" sz="1050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상호 운용성 평가 시스템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구축 수행 경험</a:t>
              </a:r>
            </a:p>
            <a:p>
              <a:pPr marL="128588" indent="-1285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2015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특징기반 필터링 성능평가 기반 구축 수행 경험</a:t>
              </a:r>
            </a:p>
            <a:p>
              <a:pPr marL="128588" indent="-1285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2016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</a:t>
              </a:r>
              <a:r>
                <a:rPr lang="ko-KR" altLang="en-US" sz="1050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모바일 환경 기반 성능평가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및 </a:t>
              </a:r>
              <a:r>
                <a:rPr lang="ko-KR" altLang="en-US" sz="1050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전자책 </a:t>
              </a:r>
              <a:r>
                <a:rPr lang="en-US" altLang="ko-KR" sz="1050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DRM </a:t>
              </a:r>
              <a:r>
                <a:rPr lang="ko-KR" altLang="en-US" sz="1050" dirty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상호운용성 평가 시스템 구축 사업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5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 </a:t>
              </a:r>
              <a:r>
                <a:rPr lang="ko-KR" altLang="en-US" sz="105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경험</a:t>
              </a:r>
              <a:endParaRPr lang="en-US" altLang="ko-KR" sz="10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28588" indent="-128588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5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050" dirty="0" smtClean="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2017</a:t>
              </a:r>
              <a:r>
                <a:rPr lang="ko-KR" altLang="en-US" sz="1050">
                  <a:solidFill>
                    <a:srgbClr val="FFFF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</a:t>
              </a:r>
              <a:r>
                <a:rPr lang="ko-KR" altLang="en-US" sz="105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저작권기술 성능평가 시스템 운영 및 기능개선</a:t>
              </a:r>
              <a:endPara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704062" y="3228547"/>
            <a:ext cx="313258" cy="326003"/>
            <a:chOff x="1609889" y="6226729"/>
            <a:chExt cx="313258" cy="326003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>
              <a:off x="1609889" y="6226729"/>
              <a:ext cx="313258" cy="326003"/>
            </a:xfrm>
            <a:custGeom>
              <a:avLst/>
              <a:gdLst>
                <a:gd name="T0" fmla="*/ 174 w 206"/>
                <a:gd name="T1" fmla="*/ 163 h 207"/>
                <a:gd name="T2" fmla="*/ 163 w 206"/>
                <a:gd name="T3" fmla="*/ 33 h 207"/>
                <a:gd name="T4" fmla="*/ 33 w 206"/>
                <a:gd name="T5" fmla="*/ 44 h 207"/>
                <a:gd name="T6" fmla="*/ 44 w 206"/>
                <a:gd name="T7" fmla="*/ 174 h 207"/>
                <a:gd name="T8" fmla="*/ 174 w 206"/>
                <a:gd name="T9" fmla="*/ 16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174" y="163"/>
                  </a:moveTo>
                  <a:cubicBezTo>
                    <a:pt x="206" y="124"/>
                    <a:pt x="202" y="66"/>
                    <a:pt x="163" y="33"/>
                  </a:cubicBezTo>
                  <a:cubicBezTo>
                    <a:pt x="124" y="0"/>
                    <a:pt x="66" y="5"/>
                    <a:pt x="33" y="44"/>
                  </a:cubicBezTo>
                  <a:cubicBezTo>
                    <a:pt x="0" y="83"/>
                    <a:pt x="5" y="141"/>
                    <a:pt x="44" y="174"/>
                  </a:cubicBezTo>
                  <a:cubicBezTo>
                    <a:pt x="83" y="207"/>
                    <a:pt x="141" y="202"/>
                    <a:pt x="174" y="1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1623179" y="6241160"/>
              <a:ext cx="287944" cy="297142"/>
            </a:xfrm>
            <a:custGeom>
              <a:avLst/>
              <a:gdLst>
                <a:gd name="T0" fmla="*/ 159 w 189"/>
                <a:gd name="T1" fmla="*/ 149 h 189"/>
                <a:gd name="T2" fmla="*/ 149 w 189"/>
                <a:gd name="T3" fmla="*/ 30 h 189"/>
                <a:gd name="T4" fmla="*/ 30 w 189"/>
                <a:gd name="T5" fmla="*/ 40 h 189"/>
                <a:gd name="T6" fmla="*/ 40 w 189"/>
                <a:gd name="T7" fmla="*/ 159 h 189"/>
                <a:gd name="T8" fmla="*/ 159 w 189"/>
                <a:gd name="T9" fmla="*/ 14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59" y="149"/>
                  </a:moveTo>
                  <a:cubicBezTo>
                    <a:pt x="189" y="113"/>
                    <a:pt x="184" y="60"/>
                    <a:pt x="149" y="30"/>
                  </a:cubicBezTo>
                  <a:cubicBezTo>
                    <a:pt x="113" y="0"/>
                    <a:pt x="60" y="5"/>
                    <a:pt x="30" y="40"/>
                  </a:cubicBezTo>
                  <a:cubicBezTo>
                    <a:pt x="0" y="76"/>
                    <a:pt x="4" y="129"/>
                    <a:pt x="40" y="159"/>
                  </a:cubicBezTo>
                  <a:cubicBezTo>
                    <a:pt x="75" y="189"/>
                    <a:pt x="129" y="184"/>
                    <a:pt x="159" y="149"/>
                  </a:cubicBezTo>
                  <a:close/>
                </a:path>
              </a:pathLst>
            </a:custGeom>
            <a:solidFill>
              <a:srgbClr val="044AA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>
              <a:off x="1656719" y="6275269"/>
              <a:ext cx="220863" cy="228268"/>
            </a:xfrm>
            <a:custGeom>
              <a:avLst/>
              <a:gdLst>
                <a:gd name="T0" fmla="*/ 122 w 145"/>
                <a:gd name="T1" fmla="*/ 115 h 145"/>
                <a:gd name="T2" fmla="*/ 114 w 145"/>
                <a:gd name="T3" fmla="*/ 23 h 145"/>
                <a:gd name="T4" fmla="*/ 23 w 145"/>
                <a:gd name="T5" fmla="*/ 31 h 145"/>
                <a:gd name="T6" fmla="*/ 30 w 145"/>
                <a:gd name="T7" fmla="*/ 122 h 145"/>
                <a:gd name="T8" fmla="*/ 122 w 145"/>
                <a:gd name="T9" fmla="*/ 11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122" y="115"/>
                  </a:moveTo>
                  <a:cubicBezTo>
                    <a:pt x="145" y="87"/>
                    <a:pt x="142" y="46"/>
                    <a:pt x="114" y="23"/>
                  </a:cubicBezTo>
                  <a:cubicBezTo>
                    <a:pt x="87" y="0"/>
                    <a:pt x="46" y="3"/>
                    <a:pt x="23" y="31"/>
                  </a:cubicBezTo>
                  <a:cubicBezTo>
                    <a:pt x="0" y="58"/>
                    <a:pt x="3" y="99"/>
                    <a:pt x="30" y="122"/>
                  </a:cubicBezTo>
                  <a:cubicBezTo>
                    <a:pt x="58" y="145"/>
                    <a:pt x="99" y="142"/>
                    <a:pt x="122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44" name="Freeform 31"/>
            <p:cNvSpPr>
              <a:spLocks noEditPoints="1"/>
            </p:cNvSpPr>
            <p:nvPr/>
          </p:nvSpPr>
          <p:spPr bwMode="auto">
            <a:xfrm>
              <a:off x="1683932" y="6332336"/>
              <a:ext cx="76574" cy="97735"/>
            </a:xfrm>
            <a:custGeom>
              <a:avLst/>
              <a:gdLst>
                <a:gd name="T0" fmla="*/ 50 w 50"/>
                <a:gd name="T1" fmla="*/ 31 h 62"/>
                <a:gd name="T2" fmla="*/ 48 w 50"/>
                <a:gd name="T3" fmla="*/ 45 h 62"/>
                <a:gd name="T4" fmla="*/ 44 w 50"/>
                <a:gd name="T5" fmla="*/ 54 h 62"/>
                <a:gd name="T6" fmla="*/ 36 w 50"/>
                <a:gd name="T7" fmla="*/ 60 h 62"/>
                <a:gd name="T8" fmla="*/ 25 w 50"/>
                <a:gd name="T9" fmla="*/ 62 h 62"/>
                <a:gd name="T10" fmla="*/ 14 w 50"/>
                <a:gd name="T11" fmla="*/ 60 h 62"/>
                <a:gd name="T12" fmla="*/ 6 w 50"/>
                <a:gd name="T13" fmla="*/ 54 h 62"/>
                <a:gd name="T14" fmla="*/ 2 w 50"/>
                <a:gd name="T15" fmla="*/ 45 h 62"/>
                <a:gd name="T16" fmla="*/ 0 w 50"/>
                <a:gd name="T17" fmla="*/ 31 h 62"/>
                <a:gd name="T18" fmla="*/ 2 w 50"/>
                <a:gd name="T19" fmla="*/ 18 h 62"/>
                <a:gd name="T20" fmla="*/ 6 w 50"/>
                <a:gd name="T21" fmla="*/ 8 h 62"/>
                <a:gd name="T22" fmla="*/ 14 w 50"/>
                <a:gd name="T23" fmla="*/ 2 h 62"/>
                <a:gd name="T24" fmla="*/ 25 w 50"/>
                <a:gd name="T25" fmla="*/ 0 h 62"/>
                <a:gd name="T26" fmla="*/ 36 w 50"/>
                <a:gd name="T27" fmla="*/ 2 h 62"/>
                <a:gd name="T28" fmla="*/ 44 w 50"/>
                <a:gd name="T29" fmla="*/ 8 h 62"/>
                <a:gd name="T30" fmla="*/ 48 w 50"/>
                <a:gd name="T31" fmla="*/ 18 h 62"/>
                <a:gd name="T32" fmla="*/ 50 w 50"/>
                <a:gd name="T33" fmla="*/ 31 h 62"/>
                <a:gd name="T34" fmla="*/ 34 w 50"/>
                <a:gd name="T35" fmla="*/ 31 h 62"/>
                <a:gd name="T36" fmla="*/ 32 w 50"/>
                <a:gd name="T37" fmla="*/ 16 h 62"/>
                <a:gd name="T38" fmla="*/ 25 w 50"/>
                <a:gd name="T39" fmla="*/ 11 h 62"/>
                <a:gd name="T40" fmla="*/ 18 w 50"/>
                <a:gd name="T41" fmla="*/ 16 h 62"/>
                <a:gd name="T42" fmla="*/ 16 w 50"/>
                <a:gd name="T43" fmla="*/ 31 h 62"/>
                <a:gd name="T44" fmla="*/ 18 w 50"/>
                <a:gd name="T45" fmla="*/ 47 h 62"/>
                <a:gd name="T46" fmla="*/ 25 w 50"/>
                <a:gd name="T47" fmla="*/ 51 h 62"/>
                <a:gd name="T48" fmla="*/ 32 w 50"/>
                <a:gd name="T49" fmla="*/ 47 h 62"/>
                <a:gd name="T50" fmla="*/ 34 w 50"/>
                <a:gd name="T51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62">
                  <a:moveTo>
                    <a:pt x="50" y="31"/>
                  </a:moveTo>
                  <a:cubicBezTo>
                    <a:pt x="50" y="36"/>
                    <a:pt x="49" y="41"/>
                    <a:pt x="48" y="45"/>
                  </a:cubicBezTo>
                  <a:cubicBezTo>
                    <a:pt x="47" y="49"/>
                    <a:pt x="46" y="52"/>
                    <a:pt x="44" y="54"/>
                  </a:cubicBezTo>
                  <a:cubicBezTo>
                    <a:pt x="42" y="57"/>
                    <a:pt x="39" y="59"/>
                    <a:pt x="36" y="60"/>
                  </a:cubicBezTo>
                  <a:cubicBezTo>
                    <a:pt x="33" y="62"/>
                    <a:pt x="29" y="62"/>
                    <a:pt x="25" y="62"/>
                  </a:cubicBezTo>
                  <a:cubicBezTo>
                    <a:pt x="21" y="62"/>
                    <a:pt x="17" y="62"/>
                    <a:pt x="14" y="60"/>
                  </a:cubicBezTo>
                  <a:cubicBezTo>
                    <a:pt x="11" y="59"/>
                    <a:pt x="8" y="57"/>
                    <a:pt x="6" y="54"/>
                  </a:cubicBezTo>
                  <a:cubicBezTo>
                    <a:pt x="4" y="52"/>
                    <a:pt x="3" y="48"/>
                    <a:pt x="2" y="45"/>
                  </a:cubicBezTo>
                  <a:cubicBezTo>
                    <a:pt x="1" y="41"/>
                    <a:pt x="0" y="36"/>
                    <a:pt x="0" y="31"/>
                  </a:cubicBezTo>
                  <a:cubicBezTo>
                    <a:pt x="0" y="26"/>
                    <a:pt x="1" y="22"/>
                    <a:pt x="2" y="18"/>
                  </a:cubicBezTo>
                  <a:cubicBezTo>
                    <a:pt x="3" y="14"/>
                    <a:pt x="4" y="11"/>
                    <a:pt x="6" y="8"/>
                  </a:cubicBezTo>
                  <a:cubicBezTo>
                    <a:pt x="8" y="6"/>
                    <a:pt x="11" y="4"/>
                    <a:pt x="14" y="2"/>
                  </a:cubicBezTo>
                  <a:cubicBezTo>
                    <a:pt x="17" y="1"/>
                    <a:pt x="21" y="0"/>
                    <a:pt x="25" y="0"/>
                  </a:cubicBezTo>
                  <a:cubicBezTo>
                    <a:pt x="30" y="0"/>
                    <a:pt x="33" y="1"/>
                    <a:pt x="36" y="2"/>
                  </a:cubicBezTo>
                  <a:cubicBezTo>
                    <a:pt x="39" y="4"/>
                    <a:pt x="42" y="6"/>
                    <a:pt x="44" y="8"/>
                  </a:cubicBezTo>
                  <a:cubicBezTo>
                    <a:pt x="46" y="11"/>
                    <a:pt x="47" y="14"/>
                    <a:pt x="48" y="18"/>
                  </a:cubicBezTo>
                  <a:cubicBezTo>
                    <a:pt x="49" y="22"/>
                    <a:pt x="50" y="26"/>
                    <a:pt x="50" y="31"/>
                  </a:cubicBezTo>
                  <a:close/>
                  <a:moveTo>
                    <a:pt x="34" y="31"/>
                  </a:moveTo>
                  <a:cubicBezTo>
                    <a:pt x="34" y="24"/>
                    <a:pt x="33" y="19"/>
                    <a:pt x="32" y="16"/>
                  </a:cubicBezTo>
                  <a:cubicBezTo>
                    <a:pt x="31" y="13"/>
                    <a:pt x="28" y="11"/>
                    <a:pt x="25" y="11"/>
                  </a:cubicBezTo>
                  <a:cubicBezTo>
                    <a:pt x="22" y="11"/>
                    <a:pt x="19" y="13"/>
                    <a:pt x="18" y="16"/>
                  </a:cubicBezTo>
                  <a:cubicBezTo>
                    <a:pt x="17" y="19"/>
                    <a:pt x="16" y="24"/>
                    <a:pt x="16" y="31"/>
                  </a:cubicBezTo>
                  <a:cubicBezTo>
                    <a:pt x="16" y="38"/>
                    <a:pt x="17" y="43"/>
                    <a:pt x="18" y="47"/>
                  </a:cubicBezTo>
                  <a:cubicBezTo>
                    <a:pt x="19" y="50"/>
                    <a:pt x="22" y="51"/>
                    <a:pt x="25" y="51"/>
                  </a:cubicBezTo>
                  <a:cubicBezTo>
                    <a:pt x="28" y="51"/>
                    <a:pt x="31" y="50"/>
                    <a:pt x="32" y="47"/>
                  </a:cubicBezTo>
                  <a:cubicBezTo>
                    <a:pt x="33" y="43"/>
                    <a:pt x="34" y="38"/>
                    <a:pt x="34" y="31"/>
                  </a:cubicBezTo>
                  <a:close/>
                </a:path>
              </a:pathLst>
            </a:custGeom>
            <a:solidFill>
              <a:srgbClr val="72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1767150" y="6334647"/>
              <a:ext cx="71512" cy="93144"/>
            </a:xfrm>
            <a:custGeom>
              <a:avLst/>
              <a:gdLst>
                <a:gd name="T0" fmla="*/ 47 w 47"/>
                <a:gd name="T1" fmla="*/ 60 h 60"/>
                <a:gd name="T2" fmla="*/ 0 w 47"/>
                <a:gd name="T3" fmla="*/ 60 h 60"/>
                <a:gd name="T4" fmla="*/ 0 w 47"/>
                <a:gd name="T5" fmla="*/ 50 h 60"/>
                <a:gd name="T6" fmla="*/ 11 w 47"/>
                <a:gd name="T7" fmla="*/ 42 h 60"/>
                <a:gd name="T8" fmla="*/ 20 w 47"/>
                <a:gd name="T9" fmla="*/ 34 h 60"/>
                <a:gd name="T10" fmla="*/ 26 w 47"/>
                <a:gd name="T11" fmla="*/ 26 h 60"/>
                <a:gd name="T12" fmla="*/ 28 w 47"/>
                <a:gd name="T13" fmla="*/ 20 h 60"/>
                <a:gd name="T14" fmla="*/ 26 w 47"/>
                <a:gd name="T15" fmla="*/ 13 h 60"/>
                <a:gd name="T16" fmla="*/ 18 w 47"/>
                <a:gd name="T17" fmla="*/ 11 h 60"/>
                <a:gd name="T18" fmla="*/ 11 w 47"/>
                <a:gd name="T19" fmla="*/ 13 h 60"/>
                <a:gd name="T20" fmla="*/ 3 w 47"/>
                <a:gd name="T21" fmla="*/ 16 h 60"/>
                <a:gd name="T22" fmla="*/ 2 w 47"/>
                <a:gd name="T23" fmla="*/ 16 h 60"/>
                <a:gd name="T24" fmla="*/ 2 w 47"/>
                <a:gd name="T25" fmla="*/ 3 h 60"/>
                <a:gd name="T26" fmla="*/ 10 w 47"/>
                <a:gd name="T27" fmla="*/ 1 h 60"/>
                <a:gd name="T28" fmla="*/ 21 w 47"/>
                <a:gd name="T29" fmla="*/ 0 h 60"/>
                <a:gd name="T30" fmla="*/ 38 w 47"/>
                <a:gd name="T31" fmla="*/ 4 h 60"/>
                <a:gd name="T32" fmla="*/ 44 w 47"/>
                <a:gd name="T33" fmla="*/ 17 h 60"/>
                <a:gd name="T34" fmla="*/ 41 w 47"/>
                <a:gd name="T35" fmla="*/ 28 h 60"/>
                <a:gd name="T36" fmla="*/ 33 w 47"/>
                <a:gd name="T37" fmla="*/ 39 h 60"/>
                <a:gd name="T38" fmla="*/ 25 w 47"/>
                <a:gd name="T39" fmla="*/ 45 h 60"/>
                <a:gd name="T40" fmla="*/ 20 w 47"/>
                <a:gd name="T41" fmla="*/ 49 h 60"/>
                <a:gd name="T42" fmla="*/ 47 w 47"/>
                <a:gd name="T43" fmla="*/ 49 h 60"/>
                <a:gd name="T44" fmla="*/ 47 w 47"/>
                <a:gd name="T4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60">
                  <a:moveTo>
                    <a:pt x="47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" y="48"/>
                    <a:pt x="7" y="45"/>
                    <a:pt x="11" y="42"/>
                  </a:cubicBezTo>
                  <a:cubicBezTo>
                    <a:pt x="15" y="39"/>
                    <a:pt x="17" y="37"/>
                    <a:pt x="20" y="34"/>
                  </a:cubicBezTo>
                  <a:cubicBezTo>
                    <a:pt x="23" y="31"/>
                    <a:pt x="25" y="29"/>
                    <a:pt x="26" y="26"/>
                  </a:cubicBezTo>
                  <a:cubicBezTo>
                    <a:pt x="28" y="24"/>
                    <a:pt x="28" y="22"/>
                    <a:pt x="28" y="20"/>
                  </a:cubicBezTo>
                  <a:cubicBezTo>
                    <a:pt x="28" y="17"/>
                    <a:pt x="28" y="15"/>
                    <a:pt x="26" y="13"/>
                  </a:cubicBezTo>
                  <a:cubicBezTo>
                    <a:pt x="24" y="12"/>
                    <a:pt x="22" y="11"/>
                    <a:pt x="18" y="11"/>
                  </a:cubicBezTo>
                  <a:cubicBezTo>
                    <a:pt x="16" y="11"/>
                    <a:pt x="13" y="12"/>
                    <a:pt x="11" y="13"/>
                  </a:cubicBezTo>
                  <a:cubicBezTo>
                    <a:pt x="8" y="14"/>
                    <a:pt x="5" y="15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2"/>
                    <a:pt x="7" y="2"/>
                    <a:pt x="10" y="1"/>
                  </a:cubicBezTo>
                  <a:cubicBezTo>
                    <a:pt x="14" y="0"/>
                    <a:pt x="18" y="0"/>
                    <a:pt x="21" y="0"/>
                  </a:cubicBezTo>
                  <a:cubicBezTo>
                    <a:pt x="29" y="0"/>
                    <a:pt x="34" y="1"/>
                    <a:pt x="38" y="4"/>
                  </a:cubicBezTo>
                  <a:cubicBezTo>
                    <a:pt x="42" y="7"/>
                    <a:pt x="44" y="12"/>
                    <a:pt x="44" y="17"/>
                  </a:cubicBezTo>
                  <a:cubicBezTo>
                    <a:pt x="44" y="21"/>
                    <a:pt x="43" y="25"/>
                    <a:pt x="41" y="28"/>
                  </a:cubicBezTo>
                  <a:cubicBezTo>
                    <a:pt x="39" y="31"/>
                    <a:pt x="37" y="35"/>
                    <a:pt x="33" y="39"/>
                  </a:cubicBezTo>
                  <a:cubicBezTo>
                    <a:pt x="30" y="41"/>
                    <a:pt x="28" y="43"/>
                    <a:pt x="25" y="45"/>
                  </a:cubicBezTo>
                  <a:cubicBezTo>
                    <a:pt x="23" y="47"/>
                    <a:pt x="21" y="48"/>
                    <a:pt x="20" y="49"/>
                  </a:cubicBezTo>
                  <a:cubicBezTo>
                    <a:pt x="47" y="49"/>
                    <a:pt x="47" y="49"/>
                    <a:pt x="47" y="49"/>
                  </a:cubicBezTo>
                  <a:lnTo>
                    <a:pt x="47" y="60"/>
                  </a:lnTo>
                  <a:close/>
                </a:path>
              </a:pathLst>
            </a:custGeom>
            <a:solidFill>
              <a:srgbClr val="72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534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5437160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575525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794653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1963486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685089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1409799" y="1877411"/>
            <a:ext cx="6023934" cy="32871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개요 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전체구성도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성능평가시스템 기능 개선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저작권기술 사업 관리 시스템 구축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관리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6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목표 시스템 구성도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65128"/>
          </a:xfrm>
        </p:spPr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권리자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ko-KR" altLang="en-US" b="1">
                <a:solidFill>
                  <a:srgbClr val="0070C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기술업체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, </a:t>
            </a:r>
            <a:r>
              <a:rPr lang="en-US" altLang="ko-KR" b="1" dirty="0">
                <a:solidFill>
                  <a:srgbClr val="0070C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OSP</a:t>
            </a:r>
            <a:r>
              <a:rPr lang="en-US" altLang="ko-KR" b="1" dirty="0"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b="1">
                <a:latin typeface="나눔고딕 ExtraBold" panose="020B0600000101010101" charset="-127"/>
                <a:ea typeface="나눔고딕 ExtraBold" panose="020B0600000101010101" charset="-127"/>
              </a:rPr>
              <a:t>간의 연계를 통한 저작권 기술 관련 시스템 구축 및 운영과 </a:t>
            </a:r>
            <a:r>
              <a:rPr lang="ko-KR" altLang="en-US" b="1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저작권 보호</a:t>
            </a:r>
            <a:r>
              <a:rPr lang="ko-KR" altLang="en-US" b="1">
                <a:latin typeface="나눔고딕 ExtraBold" panose="020B0600000101010101" charset="-127"/>
                <a:ea typeface="나눔고딕 ExtraBold" panose="020B0600000101010101" charset="-127"/>
              </a:rPr>
              <a:t> 및 </a:t>
            </a:r>
            <a:r>
              <a:rPr lang="ko-KR" altLang="en-US" b="1">
                <a:solidFill>
                  <a:srgbClr val="FF0000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유통 활성화</a:t>
            </a:r>
            <a:r>
              <a:rPr lang="ko-KR" altLang="en-US" b="1">
                <a:latin typeface="나눔고딕 ExtraBold" panose="020B0600000101010101" charset="-127"/>
                <a:ea typeface="나눔고딕 ExtraBold" panose="020B0600000101010101" charset="-127"/>
              </a:rPr>
              <a:t> 기여</a:t>
            </a:r>
            <a:endParaRPr lang="ko-KR" altLang="en-US" b="1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01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2" y="1609136"/>
            <a:ext cx="8813822" cy="464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H/W </a:t>
            </a:r>
            <a:r>
              <a:rPr lang="ko-KR" altLang="en-US" smtClean="0"/>
              <a:t>구성도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65128"/>
          </a:xfrm>
        </p:spPr>
        <p:txBody>
          <a:bodyPr/>
          <a:lstStyle/>
          <a:p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</a:rPr>
              <a:t>내</a:t>
            </a: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/</a:t>
            </a:r>
            <a:r>
              <a:rPr lang="ko-KR" altLang="en-US" b="1">
                <a:latin typeface="나눔고딕" panose="020B0600000101010101" charset="-127"/>
                <a:ea typeface="나눔고딕" panose="020B0600000101010101" charset="-127"/>
              </a:rPr>
              <a:t>외부망</a:t>
            </a: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b="1">
                <a:latin typeface="나눔고딕" panose="020B0600000101010101" charset="-127"/>
                <a:ea typeface="나눔고딕" panose="020B0600000101010101" charset="-127"/>
              </a:rPr>
              <a:t>성능평가실</a:t>
            </a: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</a:rPr>
              <a:t>, </a:t>
            </a:r>
            <a:r>
              <a:rPr lang="ko-KR" altLang="en-US" b="1">
                <a:latin typeface="나눔고딕" panose="020B0600000101010101" charset="-127"/>
                <a:ea typeface="나눔고딕" panose="020B0600000101010101" charset="-127"/>
              </a:rPr>
              <a:t>외부 권리자 서버 연계에 대한 </a:t>
            </a:r>
            <a:r>
              <a:rPr lang="ko-KR" altLang="en-US" b="1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안정적인 서비스 운영</a:t>
            </a:r>
            <a:r>
              <a:rPr lang="ko-KR" altLang="en-US" b="1">
                <a:latin typeface="나눔고딕" panose="020B0600000101010101" charset="-127"/>
                <a:ea typeface="나눔고딕" panose="020B0600000101010101" charset="-127"/>
              </a:rPr>
              <a:t>을 통한 저작권위원회의 위상 확립</a:t>
            </a:r>
            <a:endParaRPr lang="ko-KR" altLang="en-US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697963"/>
            <a:ext cx="8263466" cy="468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702022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5454093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592458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1980419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840387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1409799" y="1894344"/>
            <a:ext cx="6023934" cy="32871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개요 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전체구성도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성능평가시스템 기능 개선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저작권기술 사업 관리 시스템 구축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	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관리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75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2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5026</TotalTime>
  <Words>6036</Words>
  <Application>Microsoft Office PowerPoint</Application>
  <PresentationFormat>화면 슬라이드 쇼(4:3)</PresentationFormat>
  <Paragraphs>1336</Paragraphs>
  <Slides>42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6" baseType="lpstr">
      <vt:lpstr>HY헤드라인M</vt:lpstr>
      <vt:lpstr>Noto Sans CJK KR Light</vt:lpstr>
      <vt:lpstr>굴림</vt:lpstr>
      <vt:lpstr>나눔고딕</vt:lpstr>
      <vt:lpstr>나눔고딕 ExtraBold</vt:lpstr>
      <vt:lpstr>나눔바른고딕</vt:lpstr>
      <vt:lpstr>돋움</vt:lpstr>
      <vt:lpstr>맑은 고딕</vt:lpstr>
      <vt:lpstr>Arial</vt:lpstr>
      <vt:lpstr>Symbol</vt:lpstr>
      <vt:lpstr>Tahoma</vt:lpstr>
      <vt:lpstr>Times New Roman</vt:lpstr>
      <vt:lpstr>Wingdings</vt:lpstr>
      <vt:lpstr>Office Theme</vt:lpstr>
      <vt:lpstr>“저작권기술 성능평가 시스템 개선 및 고도화” 착수보고</vt:lpstr>
      <vt:lpstr>PowerPoint 프레젠테이션</vt:lpstr>
      <vt:lpstr>사업 개요</vt:lpstr>
      <vt:lpstr>제안 범위</vt:lpstr>
      <vt:lpstr>사업 수행 전략</vt:lpstr>
      <vt:lpstr>PowerPoint 프레젠테이션</vt:lpstr>
      <vt:lpstr>목표 시스템 구성도</vt:lpstr>
      <vt:lpstr>H/W 구성도</vt:lpstr>
      <vt:lpstr>PowerPoint 프레젠테이션</vt:lpstr>
      <vt:lpstr>신청 모듈 자동 다운로드</vt:lpstr>
      <vt:lpstr>성능평가 모듈 자동 설정</vt:lpstr>
      <vt:lpstr>성능평가 수행 오류 알람</vt:lpstr>
      <vt:lpstr>성능평가 장비 환경 설정</vt:lpstr>
      <vt:lpstr>대쉬보드 개선</vt:lpstr>
      <vt:lpstr>통계 기능 개선</vt:lpstr>
      <vt:lpstr>성능평가 이력 관리</vt:lpstr>
      <vt:lpstr>성능평가 모니터링</vt:lpstr>
      <vt:lpstr>업체 장비 연계를 통한 성능평가 신청</vt:lpstr>
      <vt:lpstr>업체 장비를 통한 성능평가 수행</vt:lpstr>
      <vt:lpstr>업체 장비를 통한 성능평가 결과 분석</vt:lpstr>
      <vt:lpstr>데이타셋 구축 (1/2)</vt:lpstr>
      <vt:lpstr>데이타셋 구축 (2/2)</vt:lpstr>
      <vt:lpstr>성능평가 항목 기준 현행화</vt:lpstr>
      <vt:lpstr>성능평가 운영 지원</vt:lpstr>
      <vt:lpstr>PowerPoint 프레젠테이션</vt:lpstr>
      <vt:lpstr>저작권기술 사업관리시스템 구성</vt:lpstr>
      <vt:lpstr>소프트웨어 구성</vt:lpstr>
      <vt:lpstr>소프트웨어 개발방안</vt:lpstr>
      <vt:lpstr>구축방안</vt:lpstr>
      <vt:lpstr>목표시스템 구성</vt:lpstr>
      <vt:lpstr>저작권기술 사업관리시스템 구축</vt:lpstr>
      <vt:lpstr>저작권기술 사업관리시스템 구축</vt:lpstr>
      <vt:lpstr>저작권기술 사업관리시스템 구축</vt:lpstr>
      <vt:lpstr>문서관리 및 보안</vt:lpstr>
      <vt:lpstr>저작권기술 사업관리시스템 구축일정</vt:lpstr>
      <vt:lpstr>PowerPoint 프레젠테이션</vt:lpstr>
      <vt:lpstr>추진 일정</vt:lpstr>
      <vt:lpstr>추진 조직 및 업무 분장</vt:lpstr>
      <vt:lpstr>기타 수행 업무</vt:lpstr>
      <vt:lpstr>추가 지원 사항</vt:lpstr>
      <vt:lpstr>성공적인 사업 추진 방안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강유정</dc:creator>
  <cp:lastModifiedBy>신 창권</cp:lastModifiedBy>
  <cp:revision>364</cp:revision>
  <cp:lastPrinted>2018-06-11T05:59:30Z</cp:lastPrinted>
  <dcterms:created xsi:type="dcterms:W3CDTF">2017-02-14T08:25:27Z</dcterms:created>
  <dcterms:modified xsi:type="dcterms:W3CDTF">2018-09-10T07:43:28Z</dcterms:modified>
</cp:coreProperties>
</file>