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79" r:id="rId2"/>
    <p:sldId id="380" r:id="rId3"/>
    <p:sldId id="381" r:id="rId4"/>
    <p:sldId id="420" r:id="rId5"/>
    <p:sldId id="412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31" r:id="rId24"/>
  </p:sldIdLst>
  <p:sldSz cx="9906000" cy="7200900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DBEE7"/>
    <a:srgbClr val="080DE8"/>
    <a:srgbClr val="FF8181"/>
    <a:srgbClr val="6600FF"/>
    <a:srgbClr val="A69B62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6" autoAdjust="0"/>
    <p:restoredTop sz="97975" autoAdjust="0"/>
  </p:normalViewPr>
  <p:slideViewPr>
    <p:cSldViewPr snapToObjects="1">
      <p:cViewPr varScale="1">
        <p:scale>
          <a:sx n="103" d="100"/>
          <a:sy n="103" d="100"/>
        </p:scale>
        <p:origin x="1956" y="114"/>
      </p:cViewPr>
      <p:guideLst>
        <p:guide orient="horz" pos="2268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9" d="100"/>
          <a:sy n="79" d="100"/>
        </p:scale>
        <p:origin x="-3768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85E0091-ADD2-4C60-984D-FF00FCD1E826}" type="datetimeFigureOut">
              <a:rPr lang="ko-KR" altLang="en-US"/>
              <a:pPr>
                <a:defRPr/>
              </a:pPr>
              <a:t>2018-09-13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A22324-90A9-4621-B552-1EA027FF29A8}" type="slidenum">
              <a:rPr lang="ko-KR" altLang="en-US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982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7988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77" rIns="95545" bIns="47777" anchor="t" anchorCtr="0" compatLnSpc="1"/>
          <a:lstStyle>
            <a:lvl1pPr marL="0" marR="0" lvl="0" indent="0" algn="l" defTabSz="95567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200" b="0" i="0" u="none" strike="noStrike" kern="1200" cap="none" spc="0" baseline="0">
                <a:solidFill>
                  <a:srgbClr val="000000"/>
                </a:solidFill>
                <a:uFillTx/>
                <a:latin typeface="굴림" pitchFamily="50"/>
                <a:ea typeface="굴림" pitchFamily="5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3" name="Rectangle 3"/>
          <p:cNvSpPr txBox="1"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77" rIns="95545" bIns="47777" anchor="t" anchorCtr="0" compatLnSpc="1"/>
          <a:lstStyle>
            <a:lvl1pPr marL="0" marR="0" lvl="0" indent="0" algn="r" defTabSz="95567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200" b="0" i="0" u="none" strike="noStrike" kern="1200" cap="none" spc="0" baseline="0">
                <a:solidFill>
                  <a:srgbClr val="000000"/>
                </a:solidFill>
                <a:uFillTx/>
                <a:latin typeface="굴림" pitchFamily="50"/>
                <a:ea typeface="굴림" pitchFamily="5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36868" name="Rectangle 4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839788" y="744538"/>
            <a:ext cx="5118100" cy="3721100"/>
          </a:xfrm>
          <a:prstGeom prst="rect">
            <a:avLst/>
          </a:prstGeom>
          <a:noFill/>
          <a:ln w="9528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" name="Rectangle 5"/>
          <p:cNvSpPr txBox="1">
            <a:spLocks noGrp="1"/>
          </p:cNvSpPr>
          <p:nvPr>
            <p:ph type="body" sz="quarter" idx="3"/>
          </p:nvPr>
        </p:nvSpPr>
        <p:spPr>
          <a:xfrm>
            <a:off x="681038" y="4714875"/>
            <a:ext cx="5435600" cy="4467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77" rIns="95545" bIns="47777" anchor="t" anchorCtr="0" compatLnSpc="1"/>
          <a:lstStyle/>
          <a:p>
            <a:pPr lvl="0"/>
            <a:r>
              <a:rPr lang="ko-KR" noProof="0" smtClean="0"/>
              <a:t>마스터 텍스트 스타일을 편집합니다</a:t>
            </a:r>
          </a:p>
          <a:p>
            <a:pPr lvl="1"/>
            <a:r>
              <a:rPr lang="ko-KR" noProof="0" smtClean="0"/>
              <a:t>둘째 수준</a:t>
            </a:r>
          </a:p>
          <a:p>
            <a:pPr lvl="2"/>
            <a:r>
              <a:rPr lang="ko-KR" noProof="0" smtClean="0"/>
              <a:t>셋째 수준</a:t>
            </a:r>
          </a:p>
          <a:p>
            <a:pPr lvl="3"/>
            <a:r>
              <a:rPr lang="ko-KR" noProof="0" smtClean="0"/>
              <a:t>넷째 수준</a:t>
            </a:r>
          </a:p>
          <a:p>
            <a:pPr lvl="4"/>
            <a:r>
              <a:rPr lang="ko-KR" noProof="0" smtClean="0"/>
              <a:t>다섯째 수준</a:t>
            </a:r>
          </a:p>
        </p:txBody>
      </p:sp>
      <p:sp>
        <p:nvSpPr>
          <p:cNvPr id="6" name="Rectangle 6"/>
          <p:cNvSpPr txBox="1">
            <a:spLocks noGrp="1"/>
          </p:cNvSpPr>
          <p:nvPr>
            <p:ph type="ftr" sz="quarter" idx="4"/>
          </p:nvPr>
        </p:nvSpPr>
        <p:spPr>
          <a:xfrm>
            <a:off x="0" y="9429750"/>
            <a:ext cx="2947988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77" rIns="95545" bIns="47777" anchor="b" anchorCtr="0" compatLnSpc="1"/>
          <a:lstStyle>
            <a:lvl1pPr marL="0" marR="0" lvl="0" indent="0" algn="l" defTabSz="95567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kumimoji="0" lang="en-US" sz="1200" b="0" i="0" u="none" strike="noStrike" kern="1200" cap="none" spc="0" baseline="0">
                <a:solidFill>
                  <a:srgbClr val="000000"/>
                </a:solidFill>
                <a:uFillTx/>
                <a:latin typeface="굴림" pitchFamily="50"/>
                <a:ea typeface="굴림" pitchFamily="50"/>
              </a:defRPr>
            </a:lvl1pPr>
          </a:lstStyle>
          <a:p>
            <a:pPr>
              <a:defRPr/>
            </a:pPr>
            <a:endParaRPr dirty="0"/>
          </a:p>
        </p:txBody>
      </p:sp>
      <p:sp>
        <p:nvSpPr>
          <p:cNvPr id="7" name="Rectangle 7"/>
          <p:cNvSpPr txBox="1"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5545" tIns="47777" rIns="95545" bIns="47777" numCol="1" anchor="b" anchorCtr="0" compatLnSpc="1">
            <a:prstTxWarp prst="textNoShape">
              <a:avLst/>
            </a:prstTxWarp>
          </a:bodyPr>
          <a:lstStyle>
            <a:lvl1pPr algn="r" defTabSz="955675">
              <a:defRPr kumimoji="0" sz="1200">
                <a:solidFill>
                  <a:srgbClr val="000000"/>
                </a:solidFill>
              </a:defRPr>
            </a:lvl1pPr>
          </a:lstStyle>
          <a:p>
            <a:fld id="{122F1091-ECF7-4E02-BFB8-F40442B9EE6B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83938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1pPr>
    <a:lvl2pPr marL="457200" lvl="1"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2pPr>
    <a:lvl3pPr marL="914400" lvl="2"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3pPr>
    <a:lvl4pPr marL="1371600" lvl="3"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4pPr>
    <a:lvl5pPr marL="1828800" lvl="4" algn="l" rtl="0" eaLnBrk="0" fontAlgn="base" hangingPunct="0">
      <a:spcBef>
        <a:spcPts val="400"/>
      </a:spcBef>
      <a:spcAft>
        <a:spcPct val="0"/>
      </a:spcAft>
      <a:defRPr lang="ko-KR" sz="1200" kern="1200">
        <a:solidFill>
          <a:srgbClr val="000000"/>
        </a:solidFill>
        <a:latin typeface="굴림" pitchFamily="50"/>
        <a:ea typeface="굴림" pitchFamily="5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904038"/>
            <a:ext cx="9906000" cy="285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0" y="6904038"/>
            <a:ext cx="723900" cy="2857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6931025"/>
            <a:ext cx="1223962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3"/>
          <p:cNvSpPr>
            <a:spLocks noChangeArrowheads="1"/>
          </p:cNvSpPr>
          <p:nvPr userDrawn="1"/>
        </p:nvSpPr>
        <p:spPr bwMode="auto">
          <a:xfrm>
            <a:off x="4681538" y="6999288"/>
            <a:ext cx="542925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ko-KR" sz="9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－</a:t>
            </a:r>
            <a:fld id="{FBF4FB6D-AD04-4B5E-BBC7-DA322D540FF5}" type="slidenum"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pPr eaLnBrk="1" hangingPunct="1"/>
              <a:t>‹#›</a:t>
            </a:fld>
            <a:r>
              <a:rPr kumimoji="0" lang="en-US" altLang="ko-KR" sz="9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8" name="Line 66"/>
          <p:cNvSpPr>
            <a:spLocks noChangeShapeType="1"/>
          </p:cNvSpPr>
          <p:nvPr userDrawn="1"/>
        </p:nvSpPr>
        <p:spPr bwMode="auto">
          <a:xfrm>
            <a:off x="0" y="6889750"/>
            <a:ext cx="989965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5558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6904038"/>
            <a:ext cx="9906000" cy="285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0" y="731838"/>
            <a:ext cx="9910763" cy="64643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Rectangle 13"/>
          <p:cNvSpPr>
            <a:spLocks noChangeArrowheads="1"/>
          </p:cNvSpPr>
          <p:nvPr userDrawn="1"/>
        </p:nvSpPr>
        <p:spPr bwMode="auto">
          <a:xfrm>
            <a:off x="4681538" y="6999288"/>
            <a:ext cx="542925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ko-KR" sz="9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－</a:t>
            </a:r>
            <a:fld id="{A7BACD83-C8BB-4830-8727-134A80C9442D}" type="slidenum"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pPr eaLnBrk="1" hangingPunct="1"/>
              <a:t>‹#›</a:t>
            </a:fld>
            <a:r>
              <a:rPr kumimoji="0" lang="en-US" altLang="ko-KR" sz="9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6" name="Line 66"/>
          <p:cNvSpPr>
            <a:spLocks noChangeShapeType="1"/>
          </p:cNvSpPr>
          <p:nvPr userDrawn="1"/>
        </p:nvSpPr>
        <p:spPr bwMode="auto">
          <a:xfrm>
            <a:off x="0" y="6889750"/>
            <a:ext cx="989965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 dirty="0"/>
          </a:p>
        </p:txBody>
      </p:sp>
      <p:graphicFrame>
        <p:nvGraphicFramePr>
          <p:cNvPr id="7" name="Group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615808"/>
              </p:ext>
            </p:extLst>
          </p:nvPr>
        </p:nvGraphicFramePr>
        <p:xfrm>
          <a:off x="136525" y="841375"/>
          <a:ext cx="9612313" cy="479426"/>
        </p:xfrm>
        <a:graphic>
          <a:graphicData uri="http://schemas.openxmlformats.org/drawingml/2006/table">
            <a:tbl>
              <a:tblPr/>
              <a:tblGrid>
                <a:gridCol w="1260041"/>
                <a:gridCol w="8352272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업무명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1" marB="3601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굴림"/>
                      </a:endParaRPr>
                    </a:p>
                  </a:txBody>
                  <a:tcPr marL="9525" marR="9525" marT="9528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업무요약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1" marR="36001" marT="36011" marB="36011"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latin typeface="굴림"/>
                      </a:endParaRPr>
                    </a:p>
                  </a:txBody>
                  <a:tcPr marL="9525" marR="9525" marT="9528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 userDrawn="1"/>
        </p:nvSpPr>
        <p:spPr>
          <a:xfrm>
            <a:off x="117475" y="1336829"/>
            <a:ext cx="9631363" cy="5500533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endParaRPr lang="ko-KR" altLang="en-US" sz="1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55231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1424608" y="2880370"/>
            <a:ext cx="4991025" cy="216527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/>
          <a:lstStyle>
            <a:lvl1pPr marL="0" marR="0" lvl="0" indent="0" algn="l" defTabSz="608011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ko-KR" sz="4000" b="1" i="0" u="none" strike="noStrike" kern="0" cap="all" spc="0" baseline="0">
                <a:solidFill>
                  <a:srgbClr val="000000"/>
                </a:solidFill>
                <a:uFillTx/>
                <a:latin typeface="굴림"/>
                <a:ea typeface="굴림"/>
              </a:defRPr>
            </a:lvl1pPr>
          </a:lstStyle>
          <a:p>
            <a:pPr lvl="0"/>
            <a:r>
              <a:rPr lang="ko-KR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5376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1691490"/>
      </p:ext>
    </p:extLst>
  </p:cSld>
  <p:clrMapOvr>
    <a:masterClrMapping/>
  </p:clrMapOvr>
  <p:transition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449" r:id="rId1"/>
    <p:sldLayoutId id="2147485450" r:id="rId2"/>
    <p:sldLayoutId id="2147485448" r:id="rId3"/>
    <p:sldLayoutId id="2147485452" r:id="rId4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itchFamily="34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 txBox="1">
            <a:spLocks noGrp="1"/>
          </p:cNvSpPr>
          <p:nvPr>
            <p:ph type="ctrTitle" idx="4294967295"/>
          </p:nvPr>
        </p:nvSpPr>
        <p:spPr bwMode="auto">
          <a:xfrm>
            <a:off x="595313" y="2957513"/>
            <a:ext cx="8643937" cy="89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dirty="0" smtClean="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rPr>
              <a:t>업무처리</a:t>
            </a:r>
            <a:r>
              <a:rPr lang="en-US" altLang="ko-KR" dirty="0" smtClean="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rPr>
              <a:t>흐름도</a:t>
            </a:r>
          </a:p>
        </p:txBody>
      </p:sp>
      <p:sp>
        <p:nvSpPr>
          <p:cNvPr id="3" name="제목 1"/>
          <p:cNvSpPr/>
          <p:nvPr/>
        </p:nvSpPr>
        <p:spPr>
          <a:xfrm>
            <a:off x="1146175" y="742950"/>
            <a:ext cx="7950200" cy="1543050"/>
          </a:xfrm>
          <a:prstGeom prst="rect">
            <a:avLst/>
          </a:prstGeom>
          <a:noFill/>
          <a:ln>
            <a:noFill/>
            <a:prstDash val="solid"/>
          </a:ln>
          <a:effectLst>
            <a:outerShdw dist="12701" dir="5400000" algn="tl">
              <a:srgbClr val="000000"/>
            </a:outerShdw>
          </a:effectLst>
        </p:spPr>
        <p:txBody>
          <a:bodyPr anchor="ctr"/>
          <a:lstStyle/>
          <a:p>
            <a:pPr algn="r" latinLnBrk="0" hangingPunct="0"/>
            <a:r>
              <a:rPr lang="ko-KR" altLang="en-US" sz="2400" b="1" dirty="0"/>
              <a:t>저작권기술 성능평가 시스템 개선 및 고도화</a:t>
            </a:r>
            <a:endParaRPr lang="ko-KR" altLang="ko-K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627438" y="5281613"/>
            <a:ext cx="2682875" cy="461962"/>
          </a:xfrm>
          <a:prstGeom prst="rect">
            <a:avLst/>
          </a:prstGeom>
          <a:noFill/>
          <a:ln>
            <a:noFill/>
          </a:ln>
        </p:spPr>
        <p:txBody>
          <a:bodyPr anchorCtr="1">
            <a:spAutoFit/>
          </a:bodyPr>
          <a:lstStyle/>
          <a:p>
            <a:pPr fontAlgn="auto">
              <a:spcBef>
                <a:spcPts val="14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ko-KR" altLang="en-US" sz="2400" b="1" kern="0" dirty="0">
                <a:solidFill>
                  <a:schemeClr val="bg2">
                    <a:lumMod val="25000"/>
                  </a:schemeClr>
                </a:solidFill>
                <a:latin typeface="산돌고딕B" pitchFamily="18"/>
                <a:ea typeface="산돌고딕B" pitchFamily="18"/>
              </a:rPr>
              <a:t>엘에스웨어㈜  </a:t>
            </a:r>
            <a:endParaRPr kumimoji="0" lang="en-US" sz="2400" b="1" kern="0" dirty="0">
              <a:solidFill>
                <a:schemeClr val="bg2">
                  <a:lumMod val="25000"/>
                </a:schemeClr>
              </a:solidFill>
              <a:latin typeface="산돌고딕B" pitchFamily="18"/>
              <a:ea typeface="산돌고딕B" pitchFamily="1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18719" y="4819650"/>
            <a:ext cx="2500312" cy="338554"/>
          </a:xfrm>
          <a:prstGeom prst="rect">
            <a:avLst/>
          </a:prstGeom>
          <a:noFill/>
          <a:ln>
            <a:noFill/>
          </a:ln>
        </p:spPr>
        <p:txBody>
          <a:bodyPr anchorCtr="1">
            <a:spAutoFit/>
          </a:bodyPr>
          <a:lstStyle/>
          <a:p>
            <a:pPr fontAlgn="auto">
              <a:spcBef>
                <a:spcPts val="1400"/>
              </a:spcBef>
              <a:spcAft>
                <a:spcPts val="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ko-KR" altLang="en-US" sz="1600" b="1" kern="0" dirty="0">
                <a:solidFill>
                  <a:srgbClr val="000000"/>
                </a:solidFill>
                <a:latin typeface="산돌고딕B" pitchFamily="18"/>
                <a:ea typeface="산돌고딕B" pitchFamily="18"/>
              </a:rPr>
              <a:t>문서번호 </a:t>
            </a:r>
            <a:r>
              <a:rPr kumimoji="0" lang="en-US" altLang="ko-KR" sz="1600" b="1" kern="0" dirty="0">
                <a:solidFill>
                  <a:srgbClr val="000000"/>
                </a:solidFill>
                <a:latin typeface="산돌고딕B" pitchFamily="18"/>
                <a:ea typeface="산돌고딕B" pitchFamily="18"/>
              </a:rPr>
              <a:t>: </a:t>
            </a:r>
            <a:r>
              <a:rPr kumimoji="0" lang="en-US" altLang="ko-KR" sz="1600" b="1" kern="0" dirty="0" smtClean="0">
                <a:solidFill>
                  <a:srgbClr val="000000"/>
                </a:solidFill>
                <a:latin typeface="산돌고딕B" pitchFamily="18"/>
                <a:ea typeface="산돌고딕B" pitchFamily="18"/>
              </a:rPr>
              <a:t>1230</a:t>
            </a:r>
            <a:endParaRPr kumimoji="0" lang="en-US" sz="1600" b="1" kern="0" dirty="0">
              <a:solidFill>
                <a:srgbClr val="000000"/>
              </a:solidFill>
              <a:latin typeface="산돌고딕B" pitchFamily="18"/>
              <a:ea typeface="산돌고딕B" pitchFamily="1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4938" y="1079500"/>
            <a:ext cx="298030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협약 계획 수립 및 협약 결과에 따른 사업비 교부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7425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협약 체결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07328"/>
              </p:ext>
            </p:extLst>
          </p:nvPr>
        </p:nvGraphicFramePr>
        <p:xfrm>
          <a:off x="226395" y="1388703"/>
          <a:ext cx="9432610" cy="405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17"/>
                <a:gridCol w="9021793"/>
              </a:tblGrid>
              <a:tr h="27568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한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국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작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권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위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원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회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0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주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기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27"/>
          <p:cNvSpPr txBox="1">
            <a:spLocks noChangeArrowheads="1"/>
          </p:cNvSpPr>
          <p:nvPr/>
        </p:nvSpPr>
        <p:spPr bwMode="auto">
          <a:xfrm>
            <a:off x="4225580" y="1402410"/>
            <a:ext cx="1467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협약체결  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업무흐름도</a:t>
            </a:r>
          </a:p>
        </p:txBody>
      </p:sp>
      <p:sp>
        <p:nvSpPr>
          <p:cNvPr id="8" name="AutoShape 49"/>
          <p:cNvSpPr>
            <a:spLocks noChangeArrowheads="1"/>
          </p:cNvSpPr>
          <p:nvPr/>
        </p:nvSpPr>
        <p:spPr bwMode="auto">
          <a:xfrm>
            <a:off x="1764683" y="273273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협약계획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보고 및 결재</a:t>
            </a: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auto">
          <a:xfrm>
            <a:off x="1764683" y="376778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0" name="AutoShape 48"/>
          <p:cNvSpPr>
            <a:spLocks noChangeArrowheads="1"/>
          </p:cNvSpPr>
          <p:nvPr/>
        </p:nvSpPr>
        <p:spPr bwMode="auto">
          <a:xfrm>
            <a:off x="1764683" y="480283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협약통보접수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774083" y="3069285"/>
            <a:ext cx="611187" cy="612775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협약계획수립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2" name="꺾인 연결선 34"/>
          <p:cNvCxnSpPr>
            <a:cxnSpLocks noChangeShapeType="1"/>
            <a:stCxn id="11" idx="6"/>
            <a:endCxn id="8" idx="1"/>
          </p:cNvCxnSpPr>
          <p:nvPr/>
        </p:nvCxnSpPr>
        <p:spPr bwMode="auto">
          <a:xfrm flipV="1">
            <a:off x="1385270" y="2874023"/>
            <a:ext cx="379413" cy="5016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꺾인 연결선 36"/>
          <p:cNvCxnSpPr>
            <a:cxnSpLocks noChangeShapeType="1"/>
            <a:stCxn id="8" idx="2"/>
            <a:endCxn id="9" idx="0"/>
          </p:cNvCxnSpPr>
          <p:nvPr/>
        </p:nvCxnSpPr>
        <p:spPr bwMode="auto">
          <a:xfrm rot="5400000">
            <a:off x="1806751" y="3392342"/>
            <a:ext cx="75247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꺾인 연결선 38"/>
          <p:cNvCxnSpPr>
            <a:cxnSpLocks noChangeShapeType="1"/>
            <a:stCxn id="9" idx="2"/>
            <a:endCxn id="10" idx="0"/>
          </p:cNvCxnSpPr>
          <p:nvPr/>
        </p:nvCxnSpPr>
        <p:spPr bwMode="auto">
          <a:xfrm rot="5400000">
            <a:off x="1806751" y="4427392"/>
            <a:ext cx="75247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utoShape 48"/>
          <p:cNvSpPr>
            <a:spLocks noChangeArrowheads="1"/>
          </p:cNvSpPr>
          <p:nvPr/>
        </p:nvSpPr>
        <p:spPr bwMode="auto">
          <a:xfrm>
            <a:off x="2915620" y="480283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사업수정계획서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6" name="AutoShape 48"/>
          <p:cNvSpPr>
            <a:spLocks noChangeArrowheads="1"/>
          </p:cNvSpPr>
          <p:nvPr/>
        </p:nvSpPr>
        <p:spPr bwMode="auto">
          <a:xfrm>
            <a:off x="2915620" y="337091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수정사업계획서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검토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7" name="AutoShape 48"/>
          <p:cNvSpPr>
            <a:spLocks noChangeArrowheads="1"/>
          </p:cNvSpPr>
          <p:nvPr/>
        </p:nvSpPr>
        <p:spPr bwMode="auto">
          <a:xfrm>
            <a:off x="2915620" y="273273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수정사업계획서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승인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8" name="꺾인 연결선 43"/>
          <p:cNvCxnSpPr>
            <a:cxnSpLocks noChangeShapeType="1"/>
            <a:stCxn id="10" idx="3"/>
            <a:endCxn id="15" idx="1"/>
          </p:cNvCxnSpPr>
          <p:nvPr/>
        </p:nvCxnSpPr>
        <p:spPr bwMode="auto">
          <a:xfrm>
            <a:off x="2602883" y="4944123"/>
            <a:ext cx="312737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꺾인 연결선 45"/>
          <p:cNvCxnSpPr>
            <a:cxnSpLocks noChangeShapeType="1"/>
            <a:stCxn id="15" idx="0"/>
            <a:endCxn id="50" idx="2"/>
          </p:cNvCxnSpPr>
          <p:nvPr/>
        </p:nvCxnSpPr>
        <p:spPr bwMode="auto">
          <a:xfrm rot="5400000" flipH="1" flipV="1">
            <a:off x="3044207" y="4512323"/>
            <a:ext cx="581025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꺾인 연결선 47"/>
          <p:cNvCxnSpPr>
            <a:cxnSpLocks noChangeShapeType="1"/>
            <a:stCxn id="16" idx="0"/>
            <a:endCxn id="17" idx="2"/>
          </p:cNvCxnSpPr>
          <p:nvPr/>
        </p:nvCxnSpPr>
        <p:spPr bwMode="auto">
          <a:xfrm rot="5400000" flipH="1" flipV="1">
            <a:off x="3157715" y="3192316"/>
            <a:ext cx="354012" cy="31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utoShape 48"/>
          <p:cNvSpPr>
            <a:spLocks noChangeArrowheads="1"/>
          </p:cNvSpPr>
          <p:nvPr/>
        </p:nvSpPr>
        <p:spPr bwMode="auto">
          <a:xfrm>
            <a:off x="4185620" y="480283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협약서류제출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2" name="AutoShape 48"/>
          <p:cNvSpPr>
            <a:spLocks noChangeArrowheads="1"/>
          </p:cNvSpPr>
          <p:nvPr/>
        </p:nvSpPr>
        <p:spPr bwMode="auto">
          <a:xfrm>
            <a:off x="4185620" y="307246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협약서류확인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23" name="Shape 51"/>
          <p:cNvCxnSpPr>
            <a:cxnSpLocks noChangeShapeType="1"/>
            <a:stCxn id="17" idx="3"/>
            <a:endCxn id="21" idx="1"/>
          </p:cNvCxnSpPr>
          <p:nvPr/>
        </p:nvCxnSpPr>
        <p:spPr bwMode="auto">
          <a:xfrm>
            <a:off x="3753820" y="2874023"/>
            <a:ext cx="431800" cy="20701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꺾인 연결선 54"/>
          <p:cNvCxnSpPr>
            <a:cxnSpLocks noChangeShapeType="1"/>
            <a:stCxn id="21" idx="0"/>
            <a:endCxn id="22" idx="2"/>
          </p:cNvCxnSpPr>
          <p:nvPr/>
        </p:nvCxnSpPr>
        <p:spPr bwMode="auto">
          <a:xfrm rot="5400000" flipH="1" flipV="1">
            <a:off x="3880820" y="4078935"/>
            <a:ext cx="1449388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AutoShape 30"/>
          <p:cNvSpPr>
            <a:spLocks noChangeArrowheads="1"/>
          </p:cNvSpPr>
          <p:nvPr/>
        </p:nvSpPr>
        <p:spPr bwMode="auto">
          <a:xfrm>
            <a:off x="5312745" y="2997848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한국저작권위원회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협약여부</a:t>
            </a:r>
          </a:p>
        </p:txBody>
      </p:sp>
      <p:sp>
        <p:nvSpPr>
          <p:cNvPr id="26" name="AutoShape 48"/>
          <p:cNvSpPr>
            <a:spLocks noChangeArrowheads="1"/>
          </p:cNvSpPr>
          <p:nvPr/>
        </p:nvSpPr>
        <p:spPr bwMode="auto">
          <a:xfrm>
            <a:off x="6462095" y="198978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협약체결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27" name="꺾인 연결선 59"/>
          <p:cNvCxnSpPr>
            <a:cxnSpLocks noChangeShapeType="1"/>
            <a:stCxn id="22" idx="3"/>
            <a:endCxn id="25" idx="1"/>
          </p:cNvCxnSpPr>
          <p:nvPr/>
        </p:nvCxnSpPr>
        <p:spPr bwMode="auto">
          <a:xfrm flipV="1">
            <a:off x="5023820" y="3213748"/>
            <a:ext cx="288925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AutoShape 48"/>
          <p:cNvSpPr>
            <a:spLocks noChangeArrowheads="1"/>
          </p:cNvSpPr>
          <p:nvPr/>
        </p:nvSpPr>
        <p:spPr bwMode="auto">
          <a:xfrm>
            <a:off x="4788870" y="3934473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협약체결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9" name="AutoShape 48"/>
          <p:cNvSpPr>
            <a:spLocks noChangeArrowheads="1"/>
          </p:cNvSpPr>
          <p:nvPr/>
        </p:nvSpPr>
        <p:spPr bwMode="auto">
          <a:xfrm>
            <a:off x="6462095" y="4798073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협약체결접수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0" name="AutoShape 48"/>
          <p:cNvSpPr>
            <a:spLocks noChangeArrowheads="1"/>
          </p:cNvSpPr>
          <p:nvPr/>
        </p:nvSpPr>
        <p:spPr bwMode="auto">
          <a:xfrm>
            <a:off x="5841383" y="3934473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협약체결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결과정리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1" name="AutoShape 48"/>
          <p:cNvSpPr>
            <a:spLocks noChangeArrowheads="1"/>
          </p:cNvSpPr>
          <p:nvPr/>
        </p:nvSpPr>
        <p:spPr bwMode="auto">
          <a:xfrm>
            <a:off x="8001970" y="4798073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협약체결사본제출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2" name="AutoShape 48"/>
          <p:cNvSpPr>
            <a:spLocks noChangeArrowheads="1"/>
          </p:cNvSpPr>
          <p:nvPr/>
        </p:nvSpPr>
        <p:spPr bwMode="auto">
          <a:xfrm>
            <a:off x="7427295" y="2931173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협약체결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결과 보고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3" name="AutoShape 48"/>
          <p:cNvSpPr>
            <a:spLocks noChangeArrowheads="1"/>
          </p:cNvSpPr>
          <p:nvPr/>
        </p:nvSpPr>
        <p:spPr bwMode="auto">
          <a:xfrm>
            <a:off x="7786070" y="198978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협약체결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결과 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4" name="Oval 29"/>
          <p:cNvSpPr>
            <a:spLocks noChangeArrowheads="1"/>
          </p:cNvSpPr>
          <p:nvPr/>
        </p:nvSpPr>
        <p:spPr bwMode="auto">
          <a:xfrm>
            <a:off x="8578233" y="3501085"/>
            <a:ext cx="611187" cy="612775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사업비교부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35" name="꺾인 연결선 75"/>
          <p:cNvCxnSpPr>
            <a:cxnSpLocks noChangeShapeType="1"/>
            <a:stCxn id="25" idx="3"/>
            <a:endCxn id="26" idx="1"/>
          </p:cNvCxnSpPr>
          <p:nvPr/>
        </p:nvCxnSpPr>
        <p:spPr bwMode="auto">
          <a:xfrm flipV="1">
            <a:off x="6109670" y="2131073"/>
            <a:ext cx="352425" cy="10826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꺾인 연결선 83"/>
          <p:cNvCxnSpPr>
            <a:cxnSpLocks noChangeShapeType="1"/>
            <a:stCxn id="25" idx="2"/>
            <a:endCxn id="28" idx="0"/>
          </p:cNvCxnSpPr>
          <p:nvPr/>
        </p:nvCxnSpPr>
        <p:spPr bwMode="auto">
          <a:xfrm rot="5400000">
            <a:off x="5207176" y="3430442"/>
            <a:ext cx="504825" cy="50323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꺾인 연결선 85"/>
          <p:cNvCxnSpPr>
            <a:cxnSpLocks noChangeShapeType="1"/>
            <a:stCxn id="26" idx="2"/>
            <a:endCxn id="29" idx="0"/>
          </p:cNvCxnSpPr>
          <p:nvPr/>
        </p:nvCxnSpPr>
        <p:spPr bwMode="auto">
          <a:xfrm rot="5400000">
            <a:off x="5619132" y="3534423"/>
            <a:ext cx="2525713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꺾인 연결선 87"/>
          <p:cNvCxnSpPr>
            <a:cxnSpLocks noChangeShapeType="1"/>
            <a:stCxn id="28" idx="3"/>
            <a:endCxn id="30" idx="1"/>
          </p:cNvCxnSpPr>
          <p:nvPr/>
        </p:nvCxnSpPr>
        <p:spPr bwMode="auto">
          <a:xfrm>
            <a:off x="5627070" y="4075760"/>
            <a:ext cx="214313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꺾인 연결선 90"/>
          <p:cNvCxnSpPr>
            <a:cxnSpLocks noChangeShapeType="1"/>
            <a:stCxn id="30" idx="3"/>
            <a:endCxn id="32" idx="1"/>
          </p:cNvCxnSpPr>
          <p:nvPr/>
        </p:nvCxnSpPr>
        <p:spPr bwMode="auto">
          <a:xfrm flipV="1">
            <a:off x="6679583" y="3072460"/>
            <a:ext cx="747712" cy="10033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꺾인 연결선 93"/>
          <p:cNvCxnSpPr>
            <a:cxnSpLocks noChangeShapeType="1"/>
            <a:stCxn id="32" idx="0"/>
            <a:endCxn id="33" idx="2"/>
          </p:cNvCxnSpPr>
          <p:nvPr/>
        </p:nvCxnSpPr>
        <p:spPr bwMode="auto">
          <a:xfrm rot="5400000" flipH="1" flipV="1">
            <a:off x="7696376" y="2422379"/>
            <a:ext cx="658813" cy="3587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꺾인 연결선 101"/>
          <p:cNvCxnSpPr>
            <a:cxnSpLocks noChangeShapeType="1"/>
            <a:stCxn id="29" idx="3"/>
            <a:endCxn id="31" idx="1"/>
          </p:cNvCxnSpPr>
          <p:nvPr/>
        </p:nvCxnSpPr>
        <p:spPr bwMode="auto">
          <a:xfrm>
            <a:off x="7300295" y="4939360"/>
            <a:ext cx="70167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꺾인 연결선 103"/>
          <p:cNvCxnSpPr>
            <a:cxnSpLocks noChangeShapeType="1"/>
            <a:stCxn id="31" idx="0"/>
            <a:endCxn id="30" idx="2"/>
          </p:cNvCxnSpPr>
          <p:nvPr/>
        </p:nvCxnSpPr>
        <p:spPr bwMode="auto">
          <a:xfrm rot="16200000" flipV="1">
            <a:off x="7050264" y="3427267"/>
            <a:ext cx="581025" cy="2160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6090620" y="3091510"/>
            <a:ext cx="184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5533408" y="3451873"/>
            <a:ext cx="184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cxnSp>
        <p:nvCxnSpPr>
          <p:cNvPr id="49" name="Shape 53"/>
          <p:cNvCxnSpPr>
            <a:cxnSpLocks noChangeShapeType="1"/>
            <a:stCxn id="32" idx="3"/>
            <a:endCxn id="34" idx="0"/>
          </p:cNvCxnSpPr>
          <p:nvPr/>
        </p:nvCxnSpPr>
        <p:spPr bwMode="auto">
          <a:xfrm>
            <a:off x="8265495" y="3072460"/>
            <a:ext cx="619125" cy="42862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AutoShape 48"/>
          <p:cNvSpPr>
            <a:spLocks noChangeArrowheads="1"/>
          </p:cNvSpPr>
          <p:nvPr/>
        </p:nvSpPr>
        <p:spPr bwMode="auto">
          <a:xfrm>
            <a:off x="2915620" y="393923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수정사업계획서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51" name="꺾인 연결선 45"/>
          <p:cNvCxnSpPr>
            <a:cxnSpLocks noChangeShapeType="1"/>
            <a:stCxn id="50" idx="0"/>
            <a:endCxn id="16" idx="2"/>
          </p:cNvCxnSpPr>
          <p:nvPr/>
        </p:nvCxnSpPr>
        <p:spPr bwMode="auto">
          <a:xfrm rot="16200000" flipV="1">
            <a:off x="3191845" y="3796360"/>
            <a:ext cx="285750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000" b="0" dirty="0">
                <a:latin typeface="+mn-ea"/>
                <a:ea typeface="+mn-ea"/>
              </a:rPr>
              <a:t>한국저작권위원회는 선정된 주관기관에 협약체결을 안내하여 수정사업계획서를 제출하도록 한다</a:t>
            </a:r>
            <a:r>
              <a:rPr kumimoji="0" lang="en-US" altLang="ko-KR" sz="1000" b="0" dirty="0">
                <a:latin typeface="+mn-ea"/>
                <a:ea typeface="+mn-ea"/>
              </a:rPr>
              <a:t>. </a:t>
            </a:r>
            <a:r>
              <a:rPr kumimoji="0" lang="ko-KR" altLang="en-US" sz="1000" b="0">
                <a:latin typeface="+mn-ea"/>
                <a:ea typeface="+mn-ea"/>
              </a:rPr>
              <a:t>수정사업계획서의 확인이 완료되면 주관기관은 협약체결에 필요한 서류를 작성하여 한국저작권위원회에 제출한다</a:t>
            </a:r>
          </a:p>
        </p:txBody>
      </p:sp>
      <p:sp>
        <p:nvSpPr>
          <p:cNvPr id="53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9060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4938" y="1079500"/>
            <a:ext cx="25955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협약 변경 접수 및 변경 통보 및 결과 처리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7425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협약 변경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2"/>
          <p:cNvSpPr>
            <a:spLocks noChangeArrowheads="1"/>
          </p:cNvSpPr>
          <p:nvPr/>
        </p:nvSpPr>
        <p:spPr bwMode="auto">
          <a:xfrm>
            <a:off x="216870" y="1369181"/>
            <a:ext cx="9453563" cy="40544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7" name="직선 연결선 54"/>
          <p:cNvCxnSpPr>
            <a:cxnSpLocks noChangeShapeType="1"/>
          </p:cNvCxnSpPr>
          <p:nvPr/>
        </p:nvCxnSpPr>
        <p:spPr bwMode="auto">
          <a:xfrm>
            <a:off x="226395" y="4409244"/>
            <a:ext cx="94329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5"/>
          <p:cNvCxnSpPr>
            <a:cxnSpLocks noChangeShapeType="1"/>
          </p:cNvCxnSpPr>
          <p:nvPr/>
        </p:nvCxnSpPr>
        <p:spPr bwMode="auto">
          <a:xfrm>
            <a:off x="226395" y="1662869"/>
            <a:ext cx="94329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직선 연결선 56"/>
          <p:cNvCxnSpPr>
            <a:cxnSpLocks noChangeShapeType="1"/>
          </p:cNvCxnSpPr>
          <p:nvPr/>
        </p:nvCxnSpPr>
        <p:spPr bwMode="auto">
          <a:xfrm rot="5400000">
            <a:off x="-1141236" y="3544850"/>
            <a:ext cx="37449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27"/>
          <p:cNvSpPr txBox="1">
            <a:spLocks noChangeArrowheads="1"/>
          </p:cNvSpPr>
          <p:nvPr/>
        </p:nvSpPr>
        <p:spPr bwMode="auto">
          <a:xfrm>
            <a:off x="4166843" y="1407281"/>
            <a:ext cx="1467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협약변경  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업무흐름도</a:t>
            </a: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829645" y="3012244"/>
            <a:ext cx="611188" cy="612775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협약변경통보</a:t>
            </a:r>
          </a:p>
        </p:txBody>
      </p:sp>
      <p:sp>
        <p:nvSpPr>
          <p:cNvPr id="12" name="AutoShape 49"/>
          <p:cNvSpPr>
            <a:spLocks noChangeArrowheads="1"/>
          </p:cNvSpPr>
          <p:nvPr/>
        </p:nvSpPr>
        <p:spPr bwMode="auto">
          <a:xfrm>
            <a:off x="1882158" y="314083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협약변경접수</a:t>
            </a:r>
          </a:p>
        </p:txBody>
      </p:sp>
      <p:sp>
        <p:nvSpPr>
          <p:cNvPr id="13" name="AutoShape 49"/>
          <p:cNvSpPr>
            <a:spLocks noChangeArrowheads="1"/>
          </p:cNvSpPr>
          <p:nvPr/>
        </p:nvSpPr>
        <p:spPr bwMode="auto">
          <a:xfrm>
            <a:off x="899495" y="4745794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협약변경통보접수</a:t>
            </a:r>
          </a:p>
        </p:txBody>
      </p:sp>
      <p:cxnSp>
        <p:nvCxnSpPr>
          <p:cNvPr id="14" name="꺾인 연결선 22"/>
          <p:cNvCxnSpPr>
            <a:cxnSpLocks noChangeShapeType="1"/>
            <a:stCxn id="11" idx="4"/>
            <a:endCxn id="13" idx="0"/>
          </p:cNvCxnSpPr>
          <p:nvPr/>
        </p:nvCxnSpPr>
        <p:spPr bwMode="auto">
          <a:xfrm rot="16200000" flipH="1">
            <a:off x="666132" y="4093332"/>
            <a:ext cx="1120775" cy="1841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utoShape 49"/>
          <p:cNvSpPr>
            <a:spLocks noChangeArrowheads="1"/>
          </p:cNvSpPr>
          <p:nvPr/>
        </p:nvSpPr>
        <p:spPr bwMode="auto">
          <a:xfrm>
            <a:off x="4258645" y="194068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협약변경승인</a:t>
            </a:r>
          </a:p>
        </p:txBody>
      </p:sp>
      <p:sp>
        <p:nvSpPr>
          <p:cNvPr id="16" name="AutoShape 30"/>
          <p:cNvSpPr>
            <a:spLocks noChangeArrowheads="1"/>
          </p:cNvSpPr>
          <p:nvPr/>
        </p:nvSpPr>
        <p:spPr bwMode="auto">
          <a:xfrm>
            <a:off x="3101358" y="3066219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승인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구분</a:t>
            </a:r>
          </a:p>
        </p:txBody>
      </p:sp>
      <p:sp>
        <p:nvSpPr>
          <p:cNvPr id="17" name="AutoShape 49"/>
          <p:cNvSpPr>
            <a:spLocks noChangeArrowheads="1"/>
          </p:cNvSpPr>
          <p:nvPr/>
        </p:nvSpPr>
        <p:spPr bwMode="auto">
          <a:xfrm>
            <a:off x="2961658" y="194068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협약변경접수</a:t>
            </a:r>
          </a:p>
        </p:txBody>
      </p:sp>
      <p:sp>
        <p:nvSpPr>
          <p:cNvPr id="18" name="AutoShape 49"/>
          <p:cNvSpPr>
            <a:spLocks noChangeArrowheads="1"/>
          </p:cNvSpPr>
          <p:nvPr/>
        </p:nvSpPr>
        <p:spPr bwMode="auto">
          <a:xfrm>
            <a:off x="2242520" y="4745794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협약변경보고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신청</a:t>
            </a:r>
          </a:p>
        </p:txBody>
      </p:sp>
      <p:cxnSp>
        <p:nvCxnSpPr>
          <p:cNvPr id="19" name="꺾인 연결선 35"/>
          <p:cNvCxnSpPr>
            <a:cxnSpLocks noChangeShapeType="1"/>
            <a:stCxn id="18" idx="0"/>
            <a:endCxn id="12" idx="2"/>
          </p:cNvCxnSpPr>
          <p:nvPr/>
        </p:nvCxnSpPr>
        <p:spPr bwMode="auto">
          <a:xfrm rot="16200000" flipV="1">
            <a:off x="1820245" y="3904419"/>
            <a:ext cx="1322388" cy="360362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AutoShape 49"/>
          <p:cNvSpPr>
            <a:spLocks noChangeArrowheads="1"/>
          </p:cNvSpPr>
          <p:nvPr/>
        </p:nvSpPr>
        <p:spPr bwMode="auto">
          <a:xfrm>
            <a:off x="3079133" y="3879019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협약변경처리</a:t>
            </a:r>
          </a:p>
        </p:txBody>
      </p:sp>
      <p:cxnSp>
        <p:nvCxnSpPr>
          <p:cNvPr id="21" name="꺾인 연결선 38"/>
          <p:cNvCxnSpPr>
            <a:cxnSpLocks noChangeShapeType="1"/>
            <a:stCxn id="12" idx="3"/>
            <a:endCxn id="16" idx="1"/>
          </p:cNvCxnSpPr>
          <p:nvPr/>
        </p:nvCxnSpPr>
        <p:spPr bwMode="auto">
          <a:xfrm flipV="1">
            <a:off x="2720358" y="3282119"/>
            <a:ext cx="381000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AutoShape 30"/>
          <p:cNvSpPr>
            <a:spLocks noChangeArrowheads="1"/>
          </p:cNvSpPr>
          <p:nvPr/>
        </p:nvSpPr>
        <p:spPr bwMode="auto">
          <a:xfrm>
            <a:off x="4258645" y="2786819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장관승인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여부</a:t>
            </a:r>
          </a:p>
        </p:txBody>
      </p:sp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5363545" y="286143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협약변경 계획수립</a:t>
            </a:r>
          </a:p>
        </p:txBody>
      </p:sp>
      <p:sp>
        <p:nvSpPr>
          <p:cNvPr id="24" name="AutoShape 49"/>
          <p:cNvSpPr>
            <a:spLocks noChangeArrowheads="1"/>
          </p:cNvSpPr>
          <p:nvPr/>
        </p:nvSpPr>
        <p:spPr bwMode="auto">
          <a:xfrm>
            <a:off x="5363545" y="3466269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협약변경 계획결재</a:t>
            </a:r>
          </a:p>
        </p:txBody>
      </p:sp>
      <p:sp>
        <p:nvSpPr>
          <p:cNvPr id="25" name="AutoShape 49"/>
          <p:cNvSpPr>
            <a:spLocks noChangeArrowheads="1"/>
          </p:cNvSpPr>
          <p:nvPr/>
        </p:nvSpPr>
        <p:spPr bwMode="auto">
          <a:xfrm>
            <a:off x="5363545" y="4069519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협약변경내용확정</a:t>
            </a:r>
          </a:p>
        </p:txBody>
      </p:sp>
      <p:sp>
        <p:nvSpPr>
          <p:cNvPr id="26" name="AutoShape 49"/>
          <p:cNvSpPr>
            <a:spLocks noChangeArrowheads="1"/>
          </p:cNvSpPr>
          <p:nvPr/>
        </p:nvSpPr>
        <p:spPr bwMode="auto">
          <a:xfrm>
            <a:off x="6804995" y="313448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협약변경처리</a:t>
            </a:r>
          </a:p>
        </p:txBody>
      </p:sp>
      <p:sp>
        <p:nvSpPr>
          <p:cNvPr id="27" name="AutoShape 49"/>
          <p:cNvSpPr>
            <a:spLocks noChangeArrowheads="1"/>
          </p:cNvSpPr>
          <p:nvPr/>
        </p:nvSpPr>
        <p:spPr bwMode="auto">
          <a:xfrm>
            <a:off x="6804995" y="3799644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협약변경내용결재</a:t>
            </a:r>
          </a:p>
        </p:txBody>
      </p:sp>
      <p:sp>
        <p:nvSpPr>
          <p:cNvPr id="28" name="AutoShape 49"/>
          <p:cNvSpPr>
            <a:spLocks noChangeArrowheads="1"/>
          </p:cNvSpPr>
          <p:nvPr/>
        </p:nvSpPr>
        <p:spPr bwMode="auto">
          <a:xfrm>
            <a:off x="6974858" y="4739444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협약변경처리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결과접수</a:t>
            </a:r>
          </a:p>
        </p:txBody>
      </p:sp>
      <p:sp>
        <p:nvSpPr>
          <p:cNvPr id="29" name="AutoShape 49"/>
          <p:cNvSpPr>
            <a:spLocks noChangeArrowheads="1"/>
          </p:cNvSpPr>
          <p:nvPr/>
        </p:nvSpPr>
        <p:spPr bwMode="auto">
          <a:xfrm>
            <a:off x="5554045" y="1940681"/>
            <a:ext cx="936625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협약변경승인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결과 통보</a:t>
            </a:r>
          </a:p>
        </p:txBody>
      </p:sp>
      <p:cxnSp>
        <p:nvCxnSpPr>
          <p:cNvPr id="30" name="꺾인 연결선 48"/>
          <p:cNvCxnSpPr>
            <a:cxnSpLocks noChangeShapeType="1"/>
            <a:stCxn id="17" idx="3"/>
            <a:endCxn id="15" idx="1"/>
          </p:cNvCxnSpPr>
          <p:nvPr/>
        </p:nvCxnSpPr>
        <p:spPr bwMode="auto">
          <a:xfrm>
            <a:off x="3799858" y="2081969"/>
            <a:ext cx="458787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꺾인 연결선 50"/>
          <p:cNvCxnSpPr>
            <a:cxnSpLocks noChangeShapeType="1"/>
            <a:stCxn id="15" idx="3"/>
            <a:endCxn id="29" idx="1"/>
          </p:cNvCxnSpPr>
          <p:nvPr/>
        </p:nvCxnSpPr>
        <p:spPr bwMode="auto">
          <a:xfrm>
            <a:off x="5096845" y="2081969"/>
            <a:ext cx="45720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5028583" y="2863019"/>
            <a:ext cx="184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4460258" y="2650294"/>
            <a:ext cx="184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cxnSp>
        <p:nvCxnSpPr>
          <p:cNvPr id="34" name="꺾인 연결선 56"/>
          <p:cNvCxnSpPr>
            <a:cxnSpLocks noChangeShapeType="1"/>
            <a:stCxn id="16" idx="3"/>
            <a:endCxn id="22" idx="1"/>
          </p:cNvCxnSpPr>
          <p:nvPr/>
        </p:nvCxnSpPr>
        <p:spPr bwMode="auto">
          <a:xfrm flipV="1">
            <a:off x="3898283" y="3002719"/>
            <a:ext cx="360362" cy="2794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꺾인 연결선 58"/>
          <p:cNvCxnSpPr>
            <a:cxnSpLocks noChangeShapeType="1"/>
            <a:stCxn id="22" idx="0"/>
            <a:endCxn id="17" idx="2"/>
          </p:cNvCxnSpPr>
          <p:nvPr/>
        </p:nvCxnSpPr>
        <p:spPr bwMode="auto">
          <a:xfrm rot="16200000" flipV="1">
            <a:off x="3737151" y="1866863"/>
            <a:ext cx="563563" cy="12763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21"/>
          <p:cNvSpPr>
            <a:spLocks noChangeArrowheads="1"/>
          </p:cNvSpPr>
          <p:nvPr/>
        </p:nvSpPr>
        <p:spPr bwMode="auto">
          <a:xfrm>
            <a:off x="3841133" y="3123369"/>
            <a:ext cx="3270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승인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7" name="Rectangle 21"/>
          <p:cNvSpPr>
            <a:spLocks noChangeArrowheads="1"/>
          </p:cNvSpPr>
          <p:nvPr/>
        </p:nvSpPr>
        <p:spPr bwMode="auto">
          <a:xfrm>
            <a:off x="3250583" y="3558344"/>
            <a:ext cx="327025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38" name="꺾인 연결선 64"/>
          <p:cNvCxnSpPr>
            <a:cxnSpLocks noChangeShapeType="1"/>
            <a:stCxn id="16" idx="2"/>
            <a:endCxn id="20" idx="0"/>
          </p:cNvCxnSpPr>
          <p:nvPr/>
        </p:nvCxnSpPr>
        <p:spPr bwMode="auto">
          <a:xfrm rot="5400000">
            <a:off x="3308527" y="3687725"/>
            <a:ext cx="38100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hape 66"/>
          <p:cNvCxnSpPr>
            <a:cxnSpLocks noChangeShapeType="1"/>
            <a:stCxn id="20" idx="3"/>
            <a:endCxn id="44" idx="2"/>
          </p:cNvCxnSpPr>
          <p:nvPr/>
        </p:nvCxnSpPr>
        <p:spPr bwMode="auto">
          <a:xfrm>
            <a:off x="3917333" y="4020306"/>
            <a:ext cx="404812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꺾인 연결선 68"/>
          <p:cNvCxnSpPr>
            <a:cxnSpLocks noChangeShapeType="1"/>
            <a:stCxn id="22" idx="3"/>
            <a:endCxn id="23" idx="1"/>
          </p:cNvCxnSpPr>
          <p:nvPr/>
        </p:nvCxnSpPr>
        <p:spPr bwMode="auto">
          <a:xfrm>
            <a:off x="5055570" y="3002719"/>
            <a:ext cx="307975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꺾인 연결선 70"/>
          <p:cNvCxnSpPr>
            <a:cxnSpLocks noChangeShapeType="1"/>
            <a:stCxn id="23" idx="2"/>
            <a:endCxn id="24" idx="0"/>
          </p:cNvCxnSpPr>
          <p:nvPr/>
        </p:nvCxnSpPr>
        <p:spPr bwMode="auto">
          <a:xfrm rot="5400000">
            <a:off x="5622307" y="3304344"/>
            <a:ext cx="322263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꺾인 연결선 72"/>
          <p:cNvCxnSpPr>
            <a:cxnSpLocks noChangeShapeType="1"/>
            <a:stCxn id="24" idx="2"/>
            <a:endCxn id="25" idx="0"/>
          </p:cNvCxnSpPr>
          <p:nvPr/>
        </p:nvCxnSpPr>
        <p:spPr bwMode="auto">
          <a:xfrm rot="5400000">
            <a:off x="5622308" y="3909181"/>
            <a:ext cx="322262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Oval 29"/>
          <p:cNvSpPr>
            <a:spLocks noChangeArrowheads="1"/>
          </p:cNvSpPr>
          <p:nvPr/>
        </p:nvSpPr>
        <p:spPr bwMode="auto">
          <a:xfrm>
            <a:off x="8255970" y="3253544"/>
            <a:ext cx="611188" cy="612775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협약변경처리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결과통보</a:t>
            </a:r>
          </a:p>
        </p:txBody>
      </p:sp>
      <p:sp>
        <p:nvSpPr>
          <p:cNvPr id="44" name="Oval 29"/>
          <p:cNvSpPr>
            <a:spLocks noChangeArrowheads="1"/>
          </p:cNvSpPr>
          <p:nvPr/>
        </p:nvSpPr>
        <p:spPr bwMode="auto">
          <a:xfrm>
            <a:off x="4322145" y="3713919"/>
            <a:ext cx="611188" cy="612775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협약변경처리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결과통보</a:t>
            </a:r>
          </a:p>
        </p:txBody>
      </p:sp>
      <p:cxnSp>
        <p:nvCxnSpPr>
          <p:cNvPr id="45" name="꺾인 연결선 78"/>
          <p:cNvCxnSpPr>
            <a:cxnSpLocks noChangeShapeType="1"/>
            <a:stCxn id="25" idx="3"/>
            <a:endCxn id="27" idx="1"/>
          </p:cNvCxnSpPr>
          <p:nvPr/>
        </p:nvCxnSpPr>
        <p:spPr bwMode="auto">
          <a:xfrm flipV="1">
            <a:off x="6201745" y="3940931"/>
            <a:ext cx="603250" cy="2698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꺾인 연결선 83"/>
          <p:cNvCxnSpPr>
            <a:cxnSpLocks noChangeShapeType="1"/>
            <a:stCxn id="27" idx="0"/>
            <a:endCxn id="26" idx="2"/>
          </p:cNvCxnSpPr>
          <p:nvPr/>
        </p:nvCxnSpPr>
        <p:spPr bwMode="auto">
          <a:xfrm rot="5400000" flipH="1" flipV="1">
            <a:off x="7032801" y="3608350"/>
            <a:ext cx="38417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hape 85"/>
          <p:cNvCxnSpPr>
            <a:cxnSpLocks noChangeShapeType="1"/>
            <a:stCxn id="29" idx="3"/>
            <a:endCxn id="26" idx="0"/>
          </p:cNvCxnSpPr>
          <p:nvPr/>
        </p:nvCxnSpPr>
        <p:spPr bwMode="auto">
          <a:xfrm>
            <a:off x="6490670" y="2081969"/>
            <a:ext cx="733425" cy="105251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꺾인 연결선 87"/>
          <p:cNvCxnSpPr>
            <a:cxnSpLocks noChangeShapeType="1"/>
            <a:stCxn id="26" idx="3"/>
            <a:endCxn id="43" idx="2"/>
          </p:cNvCxnSpPr>
          <p:nvPr/>
        </p:nvCxnSpPr>
        <p:spPr bwMode="auto">
          <a:xfrm>
            <a:off x="7643195" y="3275769"/>
            <a:ext cx="612775" cy="284162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Shape 89"/>
          <p:cNvCxnSpPr>
            <a:cxnSpLocks noChangeShapeType="1"/>
            <a:stCxn id="44" idx="4"/>
            <a:endCxn id="28" idx="1"/>
          </p:cNvCxnSpPr>
          <p:nvPr/>
        </p:nvCxnSpPr>
        <p:spPr bwMode="auto">
          <a:xfrm rot="16200000" flipH="1">
            <a:off x="5523883" y="3429756"/>
            <a:ext cx="554037" cy="23479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hape 91"/>
          <p:cNvCxnSpPr>
            <a:cxnSpLocks noChangeShapeType="1"/>
            <a:stCxn id="43" idx="4"/>
            <a:endCxn id="28" idx="3"/>
          </p:cNvCxnSpPr>
          <p:nvPr/>
        </p:nvCxnSpPr>
        <p:spPr bwMode="auto">
          <a:xfrm rot="5400000">
            <a:off x="7679708" y="3999669"/>
            <a:ext cx="1014412" cy="74771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꺾인 연결선 95"/>
          <p:cNvCxnSpPr>
            <a:cxnSpLocks noChangeShapeType="1"/>
            <a:stCxn id="13" idx="3"/>
            <a:endCxn id="18" idx="1"/>
          </p:cNvCxnSpPr>
          <p:nvPr/>
        </p:nvCxnSpPr>
        <p:spPr bwMode="auto">
          <a:xfrm>
            <a:off x="1737695" y="4887081"/>
            <a:ext cx="50482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직선 연결선 42"/>
          <p:cNvCxnSpPr>
            <a:cxnSpLocks noChangeShapeType="1"/>
          </p:cNvCxnSpPr>
          <p:nvPr/>
        </p:nvCxnSpPr>
        <p:spPr bwMode="auto">
          <a:xfrm rot="5400000">
            <a:off x="-1141236" y="3567075"/>
            <a:ext cx="37449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Text Box 67"/>
          <p:cNvSpPr txBox="1">
            <a:spLocks noChangeArrowheads="1"/>
          </p:cNvSpPr>
          <p:nvPr/>
        </p:nvSpPr>
        <p:spPr bwMode="auto">
          <a:xfrm>
            <a:off x="295829" y="4660069"/>
            <a:ext cx="338554" cy="620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주관기관</a:t>
            </a:r>
          </a:p>
        </p:txBody>
      </p:sp>
      <p:sp>
        <p:nvSpPr>
          <p:cNvPr id="58" name="TextBox 61"/>
          <p:cNvSpPr txBox="1">
            <a:spLocks noChangeArrowheads="1"/>
          </p:cNvSpPr>
          <p:nvPr/>
        </p:nvSpPr>
        <p:spPr bwMode="auto">
          <a:xfrm>
            <a:off x="302179" y="2474729"/>
            <a:ext cx="338554" cy="144779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한국저작권위원회</a:t>
            </a:r>
            <a:endParaRPr lang="ko-KR" altLang="en-US" sz="10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l">
              <a:spcBef>
                <a:spcPct val="0"/>
              </a:spcBef>
              <a:buNone/>
            </a:pPr>
            <a:r>
              <a:rPr kumimoji="0" lang="ko-KR" altLang="en-US" sz="1000" b="0" dirty="0">
                <a:latin typeface="+mn-ea"/>
                <a:ea typeface="+mn-ea"/>
              </a:rPr>
              <a:t>한국저작권위원회</a:t>
            </a:r>
            <a:r>
              <a:rPr kumimoji="0" lang="en-US" altLang="ko-KR" sz="1000" b="0" dirty="0">
                <a:latin typeface="+mn-ea"/>
                <a:ea typeface="+mn-ea"/>
              </a:rPr>
              <a:t>/</a:t>
            </a:r>
            <a:r>
              <a:rPr kumimoji="0" lang="ko-KR" altLang="en-US" sz="1000" b="0">
                <a:latin typeface="+mn-ea"/>
                <a:ea typeface="+mn-ea"/>
              </a:rPr>
              <a:t>주관기관에 협약변경사유가 발생하면 협약변경신청을 하고</a:t>
            </a:r>
            <a:r>
              <a:rPr kumimoji="0" lang="en-US" altLang="ko-KR" sz="1000" b="0" dirty="0">
                <a:latin typeface="+mn-ea"/>
                <a:ea typeface="+mn-ea"/>
              </a:rPr>
              <a:t>, </a:t>
            </a:r>
            <a:r>
              <a:rPr kumimoji="0" lang="ko-KR" altLang="en-US" sz="1000" b="0">
                <a:latin typeface="+mn-ea"/>
                <a:ea typeface="+mn-ea"/>
              </a:rPr>
              <a:t>협약변경주체를 결정한다</a:t>
            </a:r>
            <a:r>
              <a:rPr kumimoji="0" lang="en-US" altLang="ko-KR" sz="1000" b="0" dirty="0">
                <a:latin typeface="+mn-ea"/>
                <a:ea typeface="+mn-ea"/>
              </a:rPr>
              <a:t>.</a:t>
            </a:r>
          </a:p>
          <a:p>
            <a:pPr marL="0" lvl="0" indent="0" algn="l">
              <a:spcBef>
                <a:spcPct val="0"/>
              </a:spcBef>
              <a:buNone/>
            </a:pPr>
            <a:r>
              <a:rPr kumimoji="0" lang="ko-KR" altLang="en-US" sz="1000" b="0" dirty="0">
                <a:latin typeface="+mn-ea"/>
                <a:ea typeface="+mn-ea"/>
              </a:rPr>
              <a:t>한국저작권위원회는 검토의견서를 작성하여 주관기관에 통보하고 </a:t>
            </a:r>
            <a:r>
              <a:rPr kumimoji="0" lang="ko-KR" altLang="en-US" sz="1000" b="0" dirty="0" err="1">
                <a:latin typeface="+mn-ea"/>
                <a:ea typeface="+mn-ea"/>
              </a:rPr>
              <a:t>문체부에</a:t>
            </a:r>
            <a:r>
              <a:rPr kumimoji="0" lang="ko-KR" altLang="en-US" sz="1000" b="0" dirty="0">
                <a:latin typeface="+mn-ea"/>
                <a:ea typeface="+mn-ea"/>
              </a:rPr>
              <a:t> 보고한다</a:t>
            </a:r>
            <a:r>
              <a:rPr kumimoji="0" lang="en-US" altLang="ko-KR" sz="1000" b="0" dirty="0">
                <a:latin typeface="+mn-ea"/>
                <a:ea typeface="+mn-ea"/>
              </a:rPr>
              <a:t>. </a:t>
            </a:r>
            <a:r>
              <a:rPr kumimoji="0" lang="ko-KR" altLang="en-US" sz="1000" b="0">
                <a:latin typeface="+mn-ea"/>
                <a:ea typeface="+mn-ea"/>
              </a:rPr>
              <a:t>필요시 면담 및 실태조사 및 평가위원회 평가를 실시함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en-US" altLang="ko-KR" sz="1000" b="0" dirty="0">
              <a:latin typeface="+mn-ea"/>
              <a:ea typeface="+mn-ea"/>
            </a:endParaRPr>
          </a:p>
        </p:txBody>
      </p:sp>
      <p:sp>
        <p:nvSpPr>
          <p:cNvPr id="60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1241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806230"/>
              </p:ext>
            </p:extLst>
          </p:nvPr>
        </p:nvGraphicFramePr>
        <p:xfrm>
          <a:off x="226395" y="1407043"/>
          <a:ext cx="9432610" cy="3985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17"/>
                <a:gridCol w="9021793"/>
              </a:tblGrid>
              <a:tr h="27568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13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한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국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작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권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위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원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회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961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주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기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04938" y="1079500"/>
            <a:ext cx="181972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협약 해약 통보 및 결과 통보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7425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협약 해약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27"/>
          <p:cNvSpPr txBox="1">
            <a:spLocks noChangeArrowheads="1"/>
          </p:cNvSpPr>
          <p:nvPr/>
        </p:nvSpPr>
        <p:spPr bwMode="auto">
          <a:xfrm>
            <a:off x="4166843" y="1420750"/>
            <a:ext cx="1467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협약해약  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업무흐름도</a:t>
            </a:r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978870" y="3114613"/>
            <a:ext cx="611188" cy="612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협약해약통보</a:t>
            </a:r>
          </a:p>
        </p:txBody>
      </p:sp>
      <p:sp>
        <p:nvSpPr>
          <p:cNvPr id="8" name="AutoShape 14"/>
          <p:cNvSpPr>
            <a:spLocks noChangeArrowheads="1"/>
          </p:cNvSpPr>
          <p:nvPr/>
        </p:nvSpPr>
        <p:spPr bwMode="auto">
          <a:xfrm>
            <a:off x="864570" y="4749738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협약해약통보접수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auto">
          <a:xfrm>
            <a:off x="2090120" y="4749738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협약해약신청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3379170" y="3279713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협약해약검토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2090120" y="3279713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협약해약접수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4612658" y="3279713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협약해약결과확정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5847733" y="3279713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협약해약결과결재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4" name="꺾인 연결선 122"/>
          <p:cNvCxnSpPr>
            <a:cxnSpLocks noChangeShapeType="1"/>
            <a:stCxn id="7" idx="4"/>
            <a:endCxn id="8" idx="0"/>
          </p:cNvCxnSpPr>
          <p:nvPr/>
        </p:nvCxnSpPr>
        <p:spPr bwMode="auto">
          <a:xfrm rot="5400000">
            <a:off x="772495" y="4238563"/>
            <a:ext cx="1022350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꺾인 연결선 124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02770" y="4891025"/>
            <a:ext cx="387350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꺾인 연결선 126"/>
          <p:cNvCxnSpPr>
            <a:cxnSpLocks noChangeShapeType="1"/>
            <a:stCxn id="9" idx="0"/>
            <a:endCxn id="11" idx="2"/>
          </p:cNvCxnSpPr>
          <p:nvPr/>
        </p:nvCxnSpPr>
        <p:spPr bwMode="auto">
          <a:xfrm rot="5400000" flipH="1" flipV="1">
            <a:off x="1913908" y="4156013"/>
            <a:ext cx="1189037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꺾인 연결선 128"/>
          <p:cNvCxnSpPr>
            <a:cxnSpLocks noChangeShapeType="1"/>
            <a:stCxn id="11" idx="3"/>
            <a:endCxn id="10" idx="1"/>
          </p:cNvCxnSpPr>
          <p:nvPr/>
        </p:nvCxnSpPr>
        <p:spPr bwMode="auto">
          <a:xfrm>
            <a:off x="2928320" y="3421000"/>
            <a:ext cx="450850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7187583" y="3279713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협약해약결과보고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9" name="AutoShape 48"/>
          <p:cNvSpPr>
            <a:spLocks noChangeArrowheads="1"/>
          </p:cNvSpPr>
          <p:nvPr/>
        </p:nvSpPr>
        <p:spPr bwMode="auto">
          <a:xfrm>
            <a:off x="7187583" y="200812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협약해약결과접수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0" name="AutoShape 14"/>
          <p:cNvSpPr>
            <a:spLocks noChangeArrowheads="1"/>
          </p:cNvSpPr>
          <p:nvPr/>
        </p:nvSpPr>
        <p:spPr bwMode="auto">
          <a:xfrm>
            <a:off x="8379795" y="4749738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협약해약결과접수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21" name="꺾인 연결선 139"/>
          <p:cNvCxnSpPr>
            <a:cxnSpLocks noChangeShapeType="1"/>
            <a:stCxn id="18" idx="0"/>
            <a:endCxn id="19" idx="2"/>
          </p:cNvCxnSpPr>
          <p:nvPr/>
        </p:nvCxnSpPr>
        <p:spPr bwMode="auto">
          <a:xfrm rot="5400000" flipH="1" flipV="1">
            <a:off x="7112970" y="2784413"/>
            <a:ext cx="989013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꺾인 연결선 145"/>
          <p:cNvCxnSpPr>
            <a:cxnSpLocks noChangeShapeType="1"/>
            <a:stCxn id="13" idx="3"/>
            <a:endCxn id="18" idx="1"/>
          </p:cNvCxnSpPr>
          <p:nvPr/>
        </p:nvCxnSpPr>
        <p:spPr bwMode="auto">
          <a:xfrm>
            <a:off x="6685933" y="3421000"/>
            <a:ext cx="501650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꺾인 연결선 147"/>
          <p:cNvCxnSpPr>
            <a:cxnSpLocks noChangeShapeType="1"/>
            <a:stCxn id="12" idx="3"/>
            <a:endCxn id="13" idx="1"/>
          </p:cNvCxnSpPr>
          <p:nvPr/>
        </p:nvCxnSpPr>
        <p:spPr bwMode="auto">
          <a:xfrm>
            <a:off x="5450858" y="3421000"/>
            <a:ext cx="39687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꺾인 연결선 151"/>
          <p:cNvCxnSpPr>
            <a:cxnSpLocks noChangeShapeType="1"/>
            <a:stCxn id="10" idx="3"/>
            <a:endCxn id="12" idx="1"/>
          </p:cNvCxnSpPr>
          <p:nvPr/>
        </p:nvCxnSpPr>
        <p:spPr bwMode="auto">
          <a:xfrm>
            <a:off x="4217370" y="3421000"/>
            <a:ext cx="395288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Oval 29"/>
          <p:cNvSpPr>
            <a:spLocks noChangeArrowheads="1"/>
          </p:cNvSpPr>
          <p:nvPr/>
        </p:nvSpPr>
        <p:spPr bwMode="auto">
          <a:xfrm>
            <a:off x="8492508" y="3114613"/>
            <a:ext cx="611187" cy="612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협약해약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결과통보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26" name="꺾인 연결선 156"/>
          <p:cNvCxnSpPr>
            <a:cxnSpLocks noChangeShapeType="1"/>
            <a:stCxn id="18" idx="3"/>
            <a:endCxn id="25" idx="2"/>
          </p:cNvCxnSpPr>
          <p:nvPr/>
        </p:nvCxnSpPr>
        <p:spPr bwMode="auto">
          <a:xfrm>
            <a:off x="8025783" y="3421000"/>
            <a:ext cx="46672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꺾인 연결선 158"/>
          <p:cNvCxnSpPr>
            <a:cxnSpLocks noChangeShapeType="1"/>
            <a:stCxn id="25" idx="4"/>
            <a:endCxn id="20" idx="0"/>
          </p:cNvCxnSpPr>
          <p:nvPr/>
        </p:nvCxnSpPr>
        <p:spPr bwMode="auto">
          <a:xfrm rot="5400000">
            <a:off x="8287720" y="4238563"/>
            <a:ext cx="1022350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000" b="0" dirty="0">
                <a:latin typeface="+mn-ea"/>
                <a:ea typeface="+mn-ea"/>
              </a:rPr>
              <a:t>협약 중지 및 해약요인이 발생한 경우 한국저작권위원회는 해약확정결과를 주관기관에 통보한다</a:t>
            </a:r>
            <a:r>
              <a:rPr kumimoji="0" lang="en-US" altLang="ko-KR" sz="1000" b="0" dirty="0">
                <a:latin typeface="+mn-ea"/>
                <a:ea typeface="+mn-ea"/>
              </a:rPr>
              <a:t>. </a:t>
            </a:r>
            <a:r>
              <a:rPr kumimoji="0" lang="ko-KR" altLang="en-US" sz="1000" b="0">
                <a:latin typeface="+mn-ea"/>
                <a:ea typeface="+mn-ea"/>
              </a:rPr>
              <a:t>과제는 중단처리하고 필요시 심의위원회를 거침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en-US" altLang="ko-KR" sz="1000" b="0" dirty="0">
              <a:latin typeface="+mn-ea"/>
              <a:ea typeface="+mn-ea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38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4938" y="1079500"/>
            <a:ext cx="194796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사업비 교부 계획 수립 및 결재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870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사업비 지급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AutoShape 74"/>
          <p:cNvSpPr>
            <a:spLocks noChangeArrowheads="1"/>
          </p:cNvSpPr>
          <p:nvPr/>
        </p:nvSpPr>
        <p:spPr bwMode="auto">
          <a:xfrm>
            <a:off x="3180210" y="3361302"/>
            <a:ext cx="785812" cy="2825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사업비교부 </a:t>
            </a:r>
            <a:r>
              <a:rPr lang="ko-KR" altLang="en-US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  <a:t/>
            </a:r>
            <a:br>
              <a:rPr lang="ko-KR" altLang="en-US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</a:br>
            <a:r>
              <a:rPr lang="ko-KR" altLang="en-US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계획결재</a:t>
            </a:r>
            <a:endParaRPr lang="en-US" altLang="ko-KR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2" name="AutoShape 78"/>
          <p:cNvSpPr>
            <a:spLocks noChangeArrowheads="1"/>
          </p:cNvSpPr>
          <p:nvPr/>
        </p:nvSpPr>
        <p:spPr bwMode="auto">
          <a:xfrm>
            <a:off x="5247135" y="3361302"/>
            <a:ext cx="785812" cy="2825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사업비교부</a:t>
            </a:r>
            <a:endParaRPr lang="en-US" altLang="ko-KR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1245047" y="3196202"/>
            <a:ext cx="611188" cy="612775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사업비교부</a:t>
            </a:r>
            <a:endParaRPr lang="ko-KR" altLang="en-US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계획수립</a:t>
            </a:r>
            <a:endParaRPr lang="en-US" altLang="ko-KR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4" name="Oval 29"/>
          <p:cNvSpPr>
            <a:spLocks noChangeArrowheads="1"/>
          </p:cNvSpPr>
          <p:nvPr/>
        </p:nvSpPr>
        <p:spPr bwMode="auto">
          <a:xfrm>
            <a:off x="7401372" y="3196202"/>
            <a:ext cx="611188" cy="612775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사업비교뷰</a:t>
            </a:r>
            <a:endParaRPr lang="ko-KR" altLang="en-US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결재</a:t>
            </a:r>
            <a:endParaRPr lang="en-US" altLang="ko-KR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5" name="꺾인 연결선 45"/>
          <p:cNvCxnSpPr>
            <a:cxnSpLocks noChangeShapeType="1"/>
            <a:stCxn id="13" idx="6"/>
            <a:endCxn id="11" idx="1"/>
          </p:cNvCxnSpPr>
          <p:nvPr/>
        </p:nvCxnSpPr>
        <p:spPr bwMode="auto">
          <a:xfrm>
            <a:off x="1856235" y="3502589"/>
            <a:ext cx="132397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꺾인 연결선 48"/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3966022" y="3502589"/>
            <a:ext cx="1281113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꺾인 연결선 50"/>
          <p:cNvCxnSpPr>
            <a:cxnSpLocks noChangeShapeType="1"/>
            <a:stCxn id="12" idx="3"/>
            <a:endCxn id="14" idx="2"/>
          </p:cNvCxnSpPr>
          <p:nvPr/>
        </p:nvCxnSpPr>
        <p:spPr bwMode="auto">
          <a:xfrm>
            <a:off x="6032947" y="3502589"/>
            <a:ext cx="136842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64195"/>
              </p:ext>
            </p:extLst>
          </p:nvPr>
        </p:nvGraphicFramePr>
        <p:xfrm>
          <a:off x="200472" y="1390207"/>
          <a:ext cx="9432610" cy="3985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17"/>
                <a:gridCol w="9021793"/>
              </a:tblGrid>
              <a:tr h="27568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한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국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작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권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위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원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회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주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기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kumimoji="0" lang="ko-KR" altLang="en-US" sz="1000" b="0" dirty="0">
                <a:latin typeface="+mn-ea"/>
                <a:ea typeface="+mn-ea"/>
              </a:rPr>
              <a:t>협약 이후에 주관기관에 사업비 지급 업무 절차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en-US" altLang="ko-KR" sz="1000" b="0" dirty="0">
              <a:latin typeface="+mn-ea"/>
              <a:ea typeface="+mn-ea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TextBox 27"/>
          <p:cNvSpPr txBox="1">
            <a:spLocks noChangeArrowheads="1"/>
          </p:cNvSpPr>
          <p:nvPr/>
        </p:nvSpPr>
        <p:spPr bwMode="auto">
          <a:xfrm>
            <a:off x="4108512" y="1403914"/>
            <a:ext cx="15953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사업비 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지급 업무흐름도</a:t>
            </a:r>
          </a:p>
        </p:txBody>
      </p:sp>
    </p:spTree>
    <p:extLst>
      <p:ext uri="{BB962C8B-B14F-4D97-AF65-F5344CB8AC3E}">
        <p14:creationId xmlns:p14="http://schemas.microsoft.com/office/powerpoint/2010/main" val="3399473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4938" y="1079500"/>
            <a:ext cx="315342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진도 점검 보고서 제출 통보 및 점검 결과 확정 통보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진도점검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0" name="그룹 55"/>
          <p:cNvGrpSpPr>
            <a:grpSpLocks/>
          </p:cNvGrpSpPr>
          <p:nvPr/>
        </p:nvGrpSpPr>
        <p:grpSpPr bwMode="auto">
          <a:xfrm>
            <a:off x="208138" y="1388705"/>
            <a:ext cx="9453563" cy="4054475"/>
            <a:chOff x="263525" y="958701"/>
            <a:chExt cx="9453563" cy="4054475"/>
          </a:xfrm>
        </p:grpSpPr>
        <p:sp>
          <p:nvSpPr>
            <p:cNvPr id="61" name="직사각형 52"/>
            <p:cNvSpPr>
              <a:spLocks noChangeArrowheads="1"/>
            </p:cNvSpPr>
            <p:nvPr/>
          </p:nvSpPr>
          <p:spPr bwMode="auto">
            <a:xfrm>
              <a:off x="263525" y="958701"/>
              <a:ext cx="9453563" cy="4054475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1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cxnSp>
          <p:nvCxnSpPr>
            <p:cNvPr id="62" name="직선 연결선 54"/>
            <p:cNvCxnSpPr>
              <a:cxnSpLocks noChangeShapeType="1"/>
            </p:cNvCxnSpPr>
            <p:nvPr/>
          </p:nvCxnSpPr>
          <p:spPr bwMode="auto">
            <a:xfrm>
              <a:off x="273205" y="3998112"/>
              <a:ext cx="9433011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3" name="직선 연결선 55"/>
            <p:cNvCxnSpPr>
              <a:cxnSpLocks noChangeShapeType="1"/>
            </p:cNvCxnSpPr>
            <p:nvPr/>
          </p:nvCxnSpPr>
          <p:spPr bwMode="auto">
            <a:xfrm>
              <a:off x="273205" y="1252506"/>
              <a:ext cx="9433011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4" name="직선 연결선 56"/>
            <p:cNvCxnSpPr>
              <a:cxnSpLocks noChangeShapeType="1"/>
            </p:cNvCxnSpPr>
            <p:nvPr/>
          </p:nvCxnSpPr>
          <p:spPr bwMode="auto">
            <a:xfrm rot="5400000">
              <a:off x="-1095353" y="3133829"/>
              <a:ext cx="374522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5" name="TextBox 27"/>
          <p:cNvSpPr txBox="1">
            <a:spLocks noChangeArrowheads="1"/>
          </p:cNvSpPr>
          <p:nvPr/>
        </p:nvSpPr>
        <p:spPr bwMode="auto">
          <a:xfrm>
            <a:off x="4136196" y="1399817"/>
            <a:ext cx="140294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진도점검 </a:t>
            </a: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업무흐름도</a:t>
            </a:r>
            <a:endParaRPr lang="ko-KR" altLang="en-US" sz="10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6" name="AutoShape 48"/>
          <p:cNvSpPr>
            <a:spLocks noChangeArrowheads="1"/>
          </p:cNvSpPr>
          <p:nvPr/>
        </p:nvSpPr>
        <p:spPr bwMode="auto">
          <a:xfrm>
            <a:off x="773288" y="4738330"/>
            <a:ext cx="722313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진도보고서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제출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7" name="AutoShape 14"/>
          <p:cNvSpPr>
            <a:spLocks noChangeArrowheads="1"/>
          </p:cNvSpPr>
          <p:nvPr/>
        </p:nvSpPr>
        <p:spPr bwMode="auto">
          <a:xfrm>
            <a:off x="2184576" y="2784117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진도보고서검토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8" name="AutoShape 14"/>
          <p:cNvSpPr>
            <a:spLocks noChangeArrowheads="1"/>
          </p:cNvSpPr>
          <p:nvPr/>
        </p:nvSpPr>
        <p:spPr bwMode="auto">
          <a:xfrm>
            <a:off x="1576563" y="345563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진도보고서접수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9" name="Oval 29"/>
          <p:cNvSpPr>
            <a:spLocks noChangeArrowheads="1"/>
          </p:cNvSpPr>
          <p:nvPr/>
        </p:nvSpPr>
        <p:spPr bwMode="auto">
          <a:xfrm>
            <a:off x="828851" y="3290530"/>
            <a:ext cx="611187" cy="612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진도 보고서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제출통보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0" name="AutoShape 30"/>
          <p:cNvSpPr>
            <a:spLocks noChangeArrowheads="1"/>
          </p:cNvSpPr>
          <p:nvPr/>
        </p:nvSpPr>
        <p:spPr bwMode="auto">
          <a:xfrm>
            <a:off x="2757663" y="3211155"/>
            <a:ext cx="915988" cy="576262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면담 및 실태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조사여부</a:t>
            </a:r>
          </a:p>
        </p:txBody>
      </p:sp>
      <p:sp>
        <p:nvSpPr>
          <p:cNvPr id="71" name="AutoShape 14"/>
          <p:cNvSpPr>
            <a:spLocks noChangeArrowheads="1"/>
          </p:cNvSpPr>
          <p:nvPr/>
        </p:nvSpPr>
        <p:spPr bwMode="auto">
          <a:xfrm>
            <a:off x="2800526" y="408110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면담 및 실태 조사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2" name="AutoShape 14"/>
          <p:cNvSpPr>
            <a:spLocks noChangeArrowheads="1"/>
          </p:cNvSpPr>
          <p:nvPr/>
        </p:nvSpPr>
        <p:spPr bwMode="auto">
          <a:xfrm>
            <a:off x="6712126" y="2634892"/>
            <a:ext cx="633412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진도점검계획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3" name="AutoShape 30"/>
          <p:cNvSpPr>
            <a:spLocks noChangeArrowheads="1"/>
          </p:cNvSpPr>
          <p:nvPr/>
        </p:nvSpPr>
        <p:spPr bwMode="auto">
          <a:xfrm>
            <a:off x="3949876" y="3381017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진도점검</a:t>
            </a:r>
          </a:p>
        </p:txBody>
      </p:sp>
      <p:cxnSp>
        <p:nvCxnSpPr>
          <p:cNvPr id="74" name="꺾인 연결선 21"/>
          <p:cNvCxnSpPr>
            <a:cxnSpLocks noChangeShapeType="1"/>
            <a:stCxn id="69" idx="4"/>
            <a:endCxn id="66" idx="0"/>
          </p:cNvCxnSpPr>
          <p:nvPr/>
        </p:nvCxnSpPr>
        <p:spPr bwMode="auto">
          <a:xfrm rot="5400000">
            <a:off x="716932" y="4320024"/>
            <a:ext cx="835025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hape 26"/>
          <p:cNvCxnSpPr>
            <a:cxnSpLocks noChangeShapeType="1"/>
            <a:stCxn id="66" idx="3"/>
            <a:endCxn id="68" idx="2"/>
          </p:cNvCxnSpPr>
          <p:nvPr/>
        </p:nvCxnSpPr>
        <p:spPr bwMode="auto">
          <a:xfrm flipV="1">
            <a:off x="1495601" y="3738205"/>
            <a:ext cx="500062" cy="114141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꺾인 연결선 34"/>
          <p:cNvCxnSpPr>
            <a:cxnSpLocks noChangeShapeType="1"/>
            <a:stCxn id="70" idx="2"/>
            <a:endCxn id="71" idx="0"/>
          </p:cNvCxnSpPr>
          <p:nvPr/>
        </p:nvCxnSpPr>
        <p:spPr bwMode="auto">
          <a:xfrm rot="16200000" flipH="1">
            <a:off x="3070401" y="3931879"/>
            <a:ext cx="293688" cy="4763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AutoShape 14"/>
          <p:cNvSpPr>
            <a:spLocks noChangeArrowheads="1"/>
          </p:cNvSpPr>
          <p:nvPr/>
        </p:nvSpPr>
        <p:spPr bwMode="auto">
          <a:xfrm>
            <a:off x="4537251" y="2634892"/>
            <a:ext cx="708025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진도점검계획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수립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8" name="AutoShape 14"/>
          <p:cNvSpPr>
            <a:spLocks noChangeArrowheads="1"/>
          </p:cNvSpPr>
          <p:nvPr/>
        </p:nvSpPr>
        <p:spPr bwMode="auto">
          <a:xfrm>
            <a:off x="5559601" y="2634892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진도점검</a:t>
            </a:r>
            <a:r>
              <a:rPr lang="en-US" altLang="ko-KR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계획내부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결재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9" name="AutoShape 14"/>
          <p:cNvSpPr>
            <a:spLocks noChangeArrowheads="1"/>
          </p:cNvSpPr>
          <p:nvPr/>
        </p:nvSpPr>
        <p:spPr bwMode="auto">
          <a:xfrm>
            <a:off x="6234288" y="191575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80" name="AutoShape 14"/>
          <p:cNvSpPr>
            <a:spLocks noChangeArrowheads="1"/>
          </p:cNvSpPr>
          <p:nvPr/>
        </p:nvSpPr>
        <p:spPr bwMode="auto">
          <a:xfrm>
            <a:off x="4665838" y="410015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검검결과정리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81" name="AutoShape 14"/>
          <p:cNvSpPr>
            <a:spLocks noChangeArrowheads="1"/>
          </p:cNvSpPr>
          <p:nvPr/>
        </p:nvSpPr>
        <p:spPr bwMode="auto">
          <a:xfrm>
            <a:off x="6521626" y="410015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점검결과보고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82" name="꺾인 연결선 57"/>
          <p:cNvCxnSpPr>
            <a:cxnSpLocks noChangeShapeType="1"/>
            <a:stCxn id="70" idx="0"/>
            <a:endCxn id="73" idx="0"/>
          </p:cNvCxnSpPr>
          <p:nvPr/>
        </p:nvCxnSpPr>
        <p:spPr bwMode="auto">
          <a:xfrm rot="16200000" flipH="1">
            <a:off x="3696670" y="2729348"/>
            <a:ext cx="169862" cy="1133475"/>
          </a:xfrm>
          <a:prstGeom prst="bentConnector3">
            <a:avLst>
              <a:gd name="adj1" fmla="val -134579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" name="AutoShape 14"/>
          <p:cNvSpPr>
            <a:spLocks noChangeArrowheads="1"/>
          </p:cNvSpPr>
          <p:nvPr/>
        </p:nvSpPr>
        <p:spPr bwMode="auto">
          <a:xfrm>
            <a:off x="7248701" y="191575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점검결과접수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84" name="AutoShape 14"/>
          <p:cNvSpPr>
            <a:spLocks noChangeArrowheads="1"/>
          </p:cNvSpPr>
          <p:nvPr/>
        </p:nvSpPr>
        <p:spPr bwMode="auto">
          <a:xfrm>
            <a:off x="6234288" y="343340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전문가점검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85" name="Oval 29"/>
          <p:cNvSpPr>
            <a:spLocks noChangeArrowheads="1"/>
          </p:cNvSpPr>
          <p:nvPr/>
        </p:nvSpPr>
        <p:spPr bwMode="auto">
          <a:xfrm>
            <a:off x="8888588" y="2669817"/>
            <a:ext cx="611188" cy="612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검검결과확정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86" name="꺾인 연결선 65"/>
          <p:cNvCxnSpPr>
            <a:cxnSpLocks noChangeShapeType="1"/>
            <a:endCxn id="78" idx="1"/>
          </p:cNvCxnSpPr>
          <p:nvPr/>
        </p:nvCxnSpPr>
        <p:spPr bwMode="auto">
          <a:xfrm>
            <a:off x="5245276" y="2774592"/>
            <a:ext cx="31432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꺾인 연결선 69"/>
          <p:cNvCxnSpPr>
            <a:cxnSpLocks noChangeShapeType="1"/>
            <a:stCxn id="72" idx="0"/>
            <a:endCxn id="79" idx="2"/>
          </p:cNvCxnSpPr>
          <p:nvPr/>
        </p:nvCxnSpPr>
        <p:spPr bwMode="auto">
          <a:xfrm rot="16200000" flipV="1">
            <a:off x="6623226" y="2228492"/>
            <a:ext cx="436562" cy="37623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Shape 80"/>
          <p:cNvCxnSpPr>
            <a:cxnSpLocks noChangeShapeType="1"/>
            <a:stCxn id="68" idx="0"/>
            <a:endCxn id="67" idx="1"/>
          </p:cNvCxnSpPr>
          <p:nvPr/>
        </p:nvCxnSpPr>
        <p:spPr bwMode="auto">
          <a:xfrm rot="5400000" flipH="1" flipV="1">
            <a:off x="1825007" y="3096061"/>
            <a:ext cx="530225" cy="1889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Shape 82"/>
          <p:cNvCxnSpPr>
            <a:cxnSpLocks noChangeShapeType="1"/>
            <a:stCxn id="67" idx="2"/>
            <a:endCxn id="70" idx="1"/>
          </p:cNvCxnSpPr>
          <p:nvPr/>
        </p:nvCxnSpPr>
        <p:spPr bwMode="auto">
          <a:xfrm rot="16200000" flipH="1">
            <a:off x="2464770" y="3205598"/>
            <a:ext cx="431800" cy="153987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꺾인 연결선 84"/>
          <p:cNvCxnSpPr>
            <a:cxnSpLocks noChangeShapeType="1"/>
            <a:stCxn id="73" idx="3"/>
            <a:endCxn id="77" idx="2"/>
          </p:cNvCxnSpPr>
          <p:nvPr/>
        </p:nvCxnSpPr>
        <p:spPr bwMode="auto">
          <a:xfrm flipV="1">
            <a:off x="4746801" y="2917467"/>
            <a:ext cx="144462" cy="67945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Shape 86"/>
          <p:cNvCxnSpPr>
            <a:cxnSpLocks noChangeShapeType="1"/>
            <a:endCxn id="80" idx="1"/>
          </p:cNvCxnSpPr>
          <p:nvPr/>
        </p:nvCxnSpPr>
        <p:spPr bwMode="auto">
          <a:xfrm rot="16200000" flipH="1">
            <a:off x="4292775" y="3868380"/>
            <a:ext cx="428625" cy="31750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꺾인 연결선 88"/>
          <p:cNvCxnSpPr>
            <a:cxnSpLocks noChangeShapeType="1"/>
            <a:stCxn id="84" idx="1"/>
            <a:endCxn id="80" idx="0"/>
          </p:cNvCxnSpPr>
          <p:nvPr/>
        </p:nvCxnSpPr>
        <p:spPr bwMode="auto">
          <a:xfrm rot="10800000" flipV="1">
            <a:off x="5084938" y="3574692"/>
            <a:ext cx="1149350" cy="52546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꺾인 연결선 91"/>
          <p:cNvCxnSpPr>
            <a:cxnSpLocks noChangeShapeType="1"/>
            <a:stCxn id="78" idx="3"/>
          </p:cNvCxnSpPr>
          <p:nvPr/>
        </p:nvCxnSpPr>
        <p:spPr bwMode="auto">
          <a:xfrm>
            <a:off x="6397801" y="2776180"/>
            <a:ext cx="314325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꺾인 연결선 93"/>
          <p:cNvCxnSpPr>
            <a:cxnSpLocks noChangeShapeType="1"/>
            <a:stCxn id="72" idx="2"/>
            <a:endCxn id="84" idx="0"/>
          </p:cNvCxnSpPr>
          <p:nvPr/>
        </p:nvCxnSpPr>
        <p:spPr bwMode="auto">
          <a:xfrm rot="5400000">
            <a:off x="6583538" y="2987317"/>
            <a:ext cx="515938" cy="37623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꺾인 연결선 95"/>
          <p:cNvCxnSpPr>
            <a:cxnSpLocks noChangeShapeType="1"/>
            <a:stCxn id="80" idx="3"/>
            <a:endCxn id="81" idx="1"/>
          </p:cNvCxnSpPr>
          <p:nvPr/>
        </p:nvCxnSpPr>
        <p:spPr bwMode="auto">
          <a:xfrm>
            <a:off x="5504038" y="4241442"/>
            <a:ext cx="1017588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AutoShape 14"/>
          <p:cNvSpPr>
            <a:spLocks noChangeArrowheads="1"/>
          </p:cNvSpPr>
          <p:nvPr/>
        </p:nvSpPr>
        <p:spPr bwMode="auto">
          <a:xfrm>
            <a:off x="7761463" y="2834917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점검결과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97" name="AutoShape 14"/>
          <p:cNvSpPr>
            <a:spLocks noChangeArrowheads="1"/>
          </p:cNvSpPr>
          <p:nvPr/>
        </p:nvSpPr>
        <p:spPr bwMode="auto">
          <a:xfrm>
            <a:off x="8420276" y="191575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점검결과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98" name="AutoShape 14"/>
          <p:cNvSpPr>
            <a:spLocks noChangeArrowheads="1"/>
          </p:cNvSpPr>
          <p:nvPr/>
        </p:nvSpPr>
        <p:spPr bwMode="auto">
          <a:xfrm>
            <a:off x="8775876" y="473833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점검결과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99" name="AutoShape 14"/>
          <p:cNvSpPr>
            <a:spLocks noChangeArrowheads="1"/>
          </p:cNvSpPr>
          <p:nvPr/>
        </p:nvSpPr>
        <p:spPr bwMode="auto">
          <a:xfrm>
            <a:off x="7556676" y="473833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검검결과반영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00" name="Shape 102"/>
          <p:cNvCxnSpPr>
            <a:cxnSpLocks noChangeShapeType="1"/>
            <a:stCxn id="81" idx="3"/>
            <a:endCxn id="83" idx="2"/>
          </p:cNvCxnSpPr>
          <p:nvPr/>
        </p:nvCxnSpPr>
        <p:spPr bwMode="auto">
          <a:xfrm flipV="1">
            <a:off x="7359826" y="2198330"/>
            <a:ext cx="307975" cy="204311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꺾인 연결선 104"/>
          <p:cNvCxnSpPr>
            <a:cxnSpLocks noChangeShapeType="1"/>
            <a:stCxn id="83" idx="3"/>
            <a:endCxn id="97" idx="1"/>
          </p:cNvCxnSpPr>
          <p:nvPr/>
        </p:nvCxnSpPr>
        <p:spPr bwMode="auto">
          <a:xfrm>
            <a:off x="8086901" y="2057042"/>
            <a:ext cx="33337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꺾인 연결선 106"/>
          <p:cNvCxnSpPr>
            <a:cxnSpLocks noChangeShapeType="1"/>
            <a:stCxn id="97" idx="2"/>
            <a:endCxn id="96" idx="0"/>
          </p:cNvCxnSpPr>
          <p:nvPr/>
        </p:nvCxnSpPr>
        <p:spPr bwMode="auto">
          <a:xfrm rot="5400000">
            <a:off x="8191676" y="2187217"/>
            <a:ext cx="636587" cy="658813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" name="꺾인 연결선 108"/>
          <p:cNvCxnSpPr>
            <a:cxnSpLocks noChangeShapeType="1"/>
            <a:stCxn id="96" idx="3"/>
            <a:endCxn id="85" idx="2"/>
          </p:cNvCxnSpPr>
          <p:nvPr/>
        </p:nvCxnSpPr>
        <p:spPr bwMode="auto">
          <a:xfrm>
            <a:off x="8599663" y="2976205"/>
            <a:ext cx="288925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" name="꺾인 연결선 110"/>
          <p:cNvCxnSpPr>
            <a:cxnSpLocks noChangeShapeType="1"/>
            <a:stCxn id="85" idx="4"/>
            <a:endCxn id="98" idx="0"/>
          </p:cNvCxnSpPr>
          <p:nvPr/>
        </p:nvCxnSpPr>
        <p:spPr bwMode="auto">
          <a:xfrm rot="16200000" flipH="1">
            <a:off x="8467107" y="4010461"/>
            <a:ext cx="1455738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5" name="꺾인 연결선 114"/>
          <p:cNvCxnSpPr>
            <a:cxnSpLocks noChangeShapeType="1"/>
            <a:stCxn id="98" idx="1"/>
            <a:endCxn id="99" idx="3"/>
          </p:cNvCxnSpPr>
          <p:nvPr/>
        </p:nvCxnSpPr>
        <p:spPr bwMode="auto">
          <a:xfrm rot="10800000">
            <a:off x="8394876" y="4879617"/>
            <a:ext cx="381000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" name="Rectangle 21"/>
          <p:cNvSpPr>
            <a:spLocks noChangeArrowheads="1"/>
          </p:cNvSpPr>
          <p:nvPr/>
        </p:nvSpPr>
        <p:spPr bwMode="auto">
          <a:xfrm>
            <a:off x="3229151" y="2996842"/>
            <a:ext cx="184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sp>
        <p:nvSpPr>
          <p:cNvPr id="107" name="Rectangle 21"/>
          <p:cNvSpPr>
            <a:spLocks noChangeArrowheads="1"/>
          </p:cNvSpPr>
          <p:nvPr/>
        </p:nvSpPr>
        <p:spPr bwMode="auto">
          <a:xfrm>
            <a:off x="3065638" y="3838217"/>
            <a:ext cx="184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sp>
        <p:nvSpPr>
          <p:cNvPr id="108" name="Rectangle 21"/>
          <p:cNvSpPr>
            <a:spLocks noChangeArrowheads="1"/>
          </p:cNvSpPr>
          <p:nvPr/>
        </p:nvSpPr>
        <p:spPr bwMode="auto">
          <a:xfrm>
            <a:off x="4319763" y="3823930"/>
            <a:ext cx="184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sp>
        <p:nvSpPr>
          <p:cNvPr id="109" name="Rectangle 21"/>
          <p:cNvSpPr>
            <a:spLocks noChangeArrowheads="1"/>
          </p:cNvSpPr>
          <p:nvPr/>
        </p:nvSpPr>
        <p:spPr bwMode="auto">
          <a:xfrm>
            <a:off x="4699176" y="3463567"/>
            <a:ext cx="184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cxnSp>
        <p:nvCxnSpPr>
          <p:cNvPr id="114" name="꺾인 연결선 57"/>
          <p:cNvCxnSpPr>
            <a:cxnSpLocks noChangeShapeType="1"/>
            <a:stCxn id="71" idx="3"/>
            <a:endCxn id="73" idx="1"/>
          </p:cNvCxnSpPr>
          <p:nvPr/>
        </p:nvCxnSpPr>
        <p:spPr bwMode="auto">
          <a:xfrm flipV="1">
            <a:off x="3638726" y="3596917"/>
            <a:ext cx="311150" cy="6254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" name="직선 연결선 42"/>
          <p:cNvCxnSpPr>
            <a:cxnSpLocks noChangeShapeType="1"/>
          </p:cNvCxnSpPr>
          <p:nvPr/>
        </p:nvCxnSpPr>
        <p:spPr bwMode="auto">
          <a:xfrm rot="5400000">
            <a:off x="-1149968" y="3559611"/>
            <a:ext cx="37449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6" name="Text Box 67"/>
          <p:cNvSpPr txBox="1">
            <a:spLocks noChangeArrowheads="1"/>
          </p:cNvSpPr>
          <p:nvPr/>
        </p:nvSpPr>
        <p:spPr bwMode="auto">
          <a:xfrm>
            <a:off x="287097" y="4652605"/>
            <a:ext cx="338554" cy="620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주관기관</a:t>
            </a:r>
          </a:p>
        </p:txBody>
      </p:sp>
      <p:sp>
        <p:nvSpPr>
          <p:cNvPr id="117" name="TextBox 69"/>
          <p:cNvSpPr txBox="1">
            <a:spLocks noChangeArrowheads="1"/>
          </p:cNvSpPr>
          <p:nvPr/>
        </p:nvSpPr>
        <p:spPr bwMode="auto">
          <a:xfrm>
            <a:off x="293447" y="2057042"/>
            <a:ext cx="338554" cy="2155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한국저작권위원회</a:t>
            </a:r>
            <a:endParaRPr lang="ko-KR" altLang="en-US" sz="10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18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l">
              <a:spcBef>
                <a:spcPct val="0"/>
              </a:spcBef>
              <a:buNone/>
            </a:pPr>
            <a:r>
              <a:rPr kumimoji="0" lang="ko-KR" altLang="en-US" sz="1000" b="0" dirty="0">
                <a:latin typeface="+mn-ea"/>
                <a:ea typeface="+mn-ea"/>
              </a:rPr>
              <a:t>진도점검안내에 따라 주관기관이 제출한 보고서 및 첨부서류를 사전검토를 실시함 이후 </a:t>
            </a:r>
            <a:r>
              <a:rPr kumimoji="0" lang="ko-KR" altLang="en-US" sz="1000" b="0" dirty="0" err="1">
                <a:latin typeface="+mn-ea"/>
                <a:ea typeface="+mn-ea"/>
              </a:rPr>
              <a:t>점겸결과를</a:t>
            </a:r>
            <a:r>
              <a:rPr kumimoji="0" lang="ko-KR" altLang="en-US" sz="1000" b="0" dirty="0">
                <a:latin typeface="+mn-ea"/>
                <a:ea typeface="+mn-ea"/>
              </a:rPr>
              <a:t> 정리하여 </a:t>
            </a:r>
            <a:r>
              <a:rPr kumimoji="0" lang="ko-KR" altLang="en-US" sz="1000" b="0" dirty="0" err="1">
                <a:latin typeface="+mn-ea"/>
                <a:ea typeface="+mn-ea"/>
              </a:rPr>
              <a:t>문체부에</a:t>
            </a:r>
            <a:r>
              <a:rPr kumimoji="0" lang="ko-KR" altLang="en-US" sz="1000" b="0" dirty="0">
                <a:latin typeface="+mn-ea"/>
                <a:ea typeface="+mn-ea"/>
              </a:rPr>
              <a:t> 점검결과의 확정을 요청하고 문체부의 확정결과를 </a:t>
            </a:r>
            <a:r>
              <a:rPr kumimoji="0" lang="ko-KR" altLang="en-US" sz="1000" b="0" dirty="0" err="1">
                <a:latin typeface="+mn-ea"/>
                <a:ea typeface="+mn-ea"/>
              </a:rPr>
              <a:t>통보받은</a:t>
            </a:r>
            <a:r>
              <a:rPr kumimoji="0" lang="ko-KR" altLang="en-US" sz="1000" b="0" dirty="0">
                <a:latin typeface="+mn-ea"/>
                <a:ea typeface="+mn-ea"/>
              </a:rPr>
              <a:t> 한국저작권위원회는 점검결과를 주관기관에 통보함</a:t>
            </a:r>
          </a:p>
        </p:txBody>
      </p:sp>
      <p:sp>
        <p:nvSpPr>
          <p:cNvPr id="119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79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4938" y="1079500"/>
            <a:ext cx="315342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smtClean="0">
                <a:latin typeface="+mj-ea"/>
                <a:ea typeface="+mj-ea"/>
              </a:rPr>
              <a:t>연차 보고서 제출 통보 및 연차 평가 결과 확정 통보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7425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연차 평가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2"/>
          <p:cNvSpPr>
            <a:spLocks noChangeArrowheads="1"/>
          </p:cNvSpPr>
          <p:nvPr/>
        </p:nvSpPr>
        <p:spPr bwMode="auto">
          <a:xfrm>
            <a:off x="243926" y="1378342"/>
            <a:ext cx="9453562" cy="40544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7" name="직선 연결선 54"/>
          <p:cNvCxnSpPr>
            <a:cxnSpLocks noChangeShapeType="1"/>
          </p:cNvCxnSpPr>
          <p:nvPr/>
        </p:nvCxnSpPr>
        <p:spPr bwMode="auto">
          <a:xfrm>
            <a:off x="253451" y="4509023"/>
            <a:ext cx="94329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5"/>
          <p:cNvCxnSpPr>
            <a:cxnSpLocks noChangeShapeType="1"/>
          </p:cNvCxnSpPr>
          <p:nvPr/>
        </p:nvCxnSpPr>
        <p:spPr bwMode="auto">
          <a:xfrm>
            <a:off x="253451" y="1672030"/>
            <a:ext cx="94329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27"/>
          <p:cNvSpPr txBox="1">
            <a:spLocks noChangeArrowheads="1"/>
          </p:cNvSpPr>
          <p:nvPr/>
        </p:nvSpPr>
        <p:spPr bwMode="auto">
          <a:xfrm>
            <a:off x="4247492" y="1394217"/>
            <a:ext cx="1467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연차평가  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업무흐름도</a:t>
            </a:r>
          </a:p>
        </p:txBody>
      </p:sp>
      <p:sp>
        <p:nvSpPr>
          <p:cNvPr id="10" name="AutoShape 48"/>
          <p:cNvSpPr>
            <a:spLocks noChangeArrowheads="1"/>
          </p:cNvSpPr>
          <p:nvPr/>
        </p:nvSpPr>
        <p:spPr bwMode="auto">
          <a:xfrm>
            <a:off x="796376" y="4770830"/>
            <a:ext cx="722312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연차보고서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2129876" y="2816617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연차보고서검토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1604413" y="3488130"/>
            <a:ext cx="720725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연차보고서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851938" y="3323030"/>
            <a:ext cx="611188" cy="612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연차 보고서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제출통보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4" name="AutoShape 30"/>
          <p:cNvSpPr>
            <a:spLocks noChangeArrowheads="1"/>
          </p:cNvSpPr>
          <p:nvPr/>
        </p:nvSpPr>
        <p:spPr bwMode="auto">
          <a:xfrm>
            <a:off x="2739476" y="3394467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면담 및 실태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조사여부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2718838" y="411360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면담 및 실태 조사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6608213" y="2673742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평가계획보고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3898351" y="3413517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평가위원회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개최여부</a:t>
            </a:r>
          </a:p>
        </p:txBody>
      </p:sp>
      <p:cxnSp>
        <p:nvCxnSpPr>
          <p:cNvPr id="18" name="꺾인 연결선 21"/>
          <p:cNvCxnSpPr>
            <a:cxnSpLocks noChangeShapeType="1"/>
            <a:stCxn id="13" idx="4"/>
            <a:endCxn id="10" idx="0"/>
          </p:cNvCxnSpPr>
          <p:nvPr/>
        </p:nvCxnSpPr>
        <p:spPr bwMode="auto">
          <a:xfrm rot="5400000">
            <a:off x="740019" y="4352524"/>
            <a:ext cx="83502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hape 26"/>
          <p:cNvCxnSpPr>
            <a:cxnSpLocks noChangeShapeType="1"/>
            <a:stCxn id="10" idx="3"/>
            <a:endCxn id="12" idx="2"/>
          </p:cNvCxnSpPr>
          <p:nvPr/>
        </p:nvCxnSpPr>
        <p:spPr bwMode="auto">
          <a:xfrm flipV="1">
            <a:off x="1518688" y="3770705"/>
            <a:ext cx="446088" cy="114141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꺾인 연결선 34"/>
          <p:cNvCxnSpPr>
            <a:cxnSpLocks noChangeShapeType="1"/>
            <a:stCxn id="14" idx="2"/>
            <a:endCxn id="15" idx="0"/>
          </p:cNvCxnSpPr>
          <p:nvPr/>
        </p:nvCxnSpPr>
        <p:spPr bwMode="auto">
          <a:xfrm rot="5400000">
            <a:off x="2995063" y="3969142"/>
            <a:ext cx="287338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AutoShape 14"/>
          <p:cNvSpPr>
            <a:spLocks noChangeArrowheads="1"/>
          </p:cNvSpPr>
          <p:nvPr/>
        </p:nvSpPr>
        <p:spPr bwMode="auto">
          <a:xfrm>
            <a:off x="4396826" y="2673742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 수립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5501726" y="2673742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평가계획내부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결재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3" name="AutoShape 14"/>
          <p:cNvSpPr>
            <a:spLocks noChangeArrowheads="1"/>
          </p:cNvSpPr>
          <p:nvPr/>
        </p:nvSpPr>
        <p:spPr bwMode="auto">
          <a:xfrm>
            <a:off x="6262138" y="194825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4693688" y="405010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평가결과정리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6319288" y="405010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평가결과보고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26" name="꺾인 연결선 57"/>
          <p:cNvCxnSpPr>
            <a:cxnSpLocks noChangeShapeType="1"/>
            <a:stCxn id="14" idx="0"/>
            <a:endCxn id="17" idx="0"/>
          </p:cNvCxnSpPr>
          <p:nvPr/>
        </p:nvCxnSpPr>
        <p:spPr bwMode="auto">
          <a:xfrm rot="16200000" flipH="1">
            <a:off x="3707851" y="2824554"/>
            <a:ext cx="19050" cy="1158875"/>
          </a:xfrm>
          <a:prstGeom prst="bentConnector3">
            <a:avLst>
              <a:gd name="adj1" fmla="val -1179995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7276551" y="194825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8" name="AutoShape 14"/>
          <p:cNvSpPr>
            <a:spLocks noChangeArrowheads="1"/>
          </p:cNvSpPr>
          <p:nvPr/>
        </p:nvSpPr>
        <p:spPr bwMode="auto">
          <a:xfrm>
            <a:off x="6262138" y="346590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평가위원회평가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29" name="꺾인 연결선 65"/>
          <p:cNvCxnSpPr>
            <a:cxnSpLocks noChangeShapeType="1"/>
            <a:stCxn id="21" idx="3"/>
            <a:endCxn id="22" idx="1"/>
          </p:cNvCxnSpPr>
          <p:nvPr/>
        </p:nvCxnSpPr>
        <p:spPr bwMode="auto">
          <a:xfrm>
            <a:off x="5235026" y="2815030"/>
            <a:ext cx="26670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꺾인 연결선 69"/>
          <p:cNvCxnSpPr>
            <a:cxnSpLocks noChangeShapeType="1"/>
            <a:stCxn id="16" idx="0"/>
            <a:endCxn id="23" idx="2"/>
          </p:cNvCxnSpPr>
          <p:nvPr/>
        </p:nvCxnSpPr>
        <p:spPr bwMode="auto">
          <a:xfrm rot="16200000" flipV="1">
            <a:off x="6632820" y="2279248"/>
            <a:ext cx="442912" cy="3460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hape 80"/>
          <p:cNvCxnSpPr>
            <a:cxnSpLocks noChangeShapeType="1"/>
            <a:stCxn id="12" idx="0"/>
            <a:endCxn id="11" idx="1"/>
          </p:cNvCxnSpPr>
          <p:nvPr/>
        </p:nvCxnSpPr>
        <p:spPr bwMode="auto">
          <a:xfrm rot="5400000" flipH="1" flipV="1">
            <a:off x="1782213" y="3140468"/>
            <a:ext cx="530225" cy="16510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hape 82"/>
          <p:cNvCxnSpPr>
            <a:cxnSpLocks noChangeShapeType="1"/>
            <a:stCxn id="11" idx="2"/>
            <a:endCxn id="14" idx="1"/>
          </p:cNvCxnSpPr>
          <p:nvPr/>
        </p:nvCxnSpPr>
        <p:spPr bwMode="auto">
          <a:xfrm rot="16200000" flipH="1">
            <a:off x="2388638" y="3259530"/>
            <a:ext cx="511175" cy="19050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꺾인 연결선 84"/>
          <p:cNvCxnSpPr>
            <a:cxnSpLocks noChangeShapeType="1"/>
            <a:stCxn id="17" idx="3"/>
            <a:endCxn id="21" idx="2"/>
          </p:cNvCxnSpPr>
          <p:nvPr/>
        </p:nvCxnSpPr>
        <p:spPr bwMode="auto">
          <a:xfrm flipV="1">
            <a:off x="4695276" y="2956317"/>
            <a:ext cx="120650" cy="67310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hape 86"/>
          <p:cNvCxnSpPr>
            <a:cxnSpLocks noChangeShapeType="1"/>
            <a:stCxn id="17" idx="2"/>
            <a:endCxn id="24" idx="1"/>
          </p:cNvCxnSpPr>
          <p:nvPr/>
        </p:nvCxnSpPr>
        <p:spPr bwMode="auto">
          <a:xfrm rot="16200000" flipH="1">
            <a:off x="4322213" y="3819917"/>
            <a:ext cx="346075" cy="3968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꺾인 연결선 88"/>
          <p:cNvCxnSpPr>
            <a:cxnSpLocks noChangeShapeType="1"/>
            <a:stCxn id="28" idx="1"/>
            <a:endCxn id="24" idx="0"/>
          </p:cNvCxnSpPr>
          <p:nvPr/>
        </p:nvCxnSpPr>
        <p:spPr bwMode="auto">
          <a:xfrm rot="10800000" flipV="1">
            <a:off x="5112788" y="3607192"/>
            <a:ext cx="1149350" cy="4429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꺾인 연결선 91"/>
          <p:cNvCxnSpPr>
            <a:cxnSpLocks noChangeShapeType="1"/>
            <a:stCxn id="22" idx="3"/>
            <a:endCxn id="16" idx="1"/>
          </p:cNvCxnSpPr>
          <p:nvPr/>
        </p:nvCxnSpPr>
        <p:spPr bwMode="auto">
          <a:xfrm>
            <a:off x="6339926" y="2815030"/>
            <a:ext cx="268287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꺾인 연결선 93"/>
          <p:cNvCxnSpPr>
            <a:cxnSpLocks noChangeShapeType="1"/>
            <a:stCxn id="16" idx="2"/>
            <a:endCxn id="28" idx="0"/>
          </p:cNvCxnSpPr>
          <p:nvPr/>
        </p:nvCxnSpPr>
        <p:spPr bwMode="auto">
          <a:xfrm rot="5400000">
            <a:off x="6599482" y="3038073"/>
            <a:ext cx="509588" cy="3460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꺾인 연결선 95"/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5531888" y="4191392"/>
            <a:ext cx="787400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AutoShape 14"/>
          <p:cNvSpPr>
            <a:spLocks noChangeArrowheads="1"/>
          </p:cNvSpPr>
          <p:nvPr/>
        </p:nvSpPr>
        <p:spPr bwMode="auto">
          <a:xfrm>
            <a:off x="7789313" y="3070617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8448126" y="194825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1" name="AutoShape 14"/>
          <p:cNvSpPr>
            <a:spLocks noChangeArrowheads="1"/>
          </p:cNvSpPr>
          <p:nvPr/>
        </p:nvSpPr>
        <p:spPr bwMode="auto">
          <a:xfrm>
            <a:off x="8822776" y="477083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7584526" y="477083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이의신청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43" name="Shape 102"/>
          <p:cNvCxnSpPr>
            <a:cxnSpLocks noChangeShapeType="1"/>
            <a:stCxn id="25" idx="3"/>
            <a:endCxn id="27" idx="2"/>
          </p:cNvCxnSpPr>
          <p:nvPr/>
        </p:nvCxnSpPr>
        <p:spPr bwMode="auto">
          <a:xfrm flipV="1">
            <a:off x="7157488" y="2230830"/>
            <a:ext cx="538163" cy="196056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꺾인 연결선 104"/>
          <p:cNvCxnSpPr>
            <a:cxnSpLocks noChangeShapeType="1"/>
            <a:stCxn id="27" idx="3"/>
            <a:endCxn id="40" idx="1"/>
          </p:cNvCxnSpPr>
          <p:nvPr/>
        </p:nvCxnSpPr>
        <p:spPr bwMode="auto">
          <a:xfrm>
            <a:off x="8114751" y="2089542"/>
            <a:ext cx="33337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꺾인 연결선 106"/>
          <p:cNvCxnSpPr>
            <a:cxnSpLocks noChangeShapeType="1"/>
            <a:stCxn id="40" idx="2"/>
            <a:endCxn id="39" idx="0"/>
          </p:cNvCxnSpPr>
          <p:nvPr/>
        </p:nvCxnSpPr>
        <p:spPr bwMode="auto">
          <a:xfrm rot="5400000">
            <a:off x="8117926" y="2321317"/>
            <a:ext cx="839787" cy="658813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꺾인 연결선 108"/>
          <p:cNvCxnSpPr>
            <a:cxnSpLocks noChangeShapeType="1"/>
            <a:stCxn id="39" idx="3"/>
            <a:endCxn id="49" idx="1"/>
          </p:cNvCxnSpPr>
          <p:nvPr/>
        </p:nvCxnSpPr>
        <p:spPr bwMode="auto">
          <a:xfrm>
            <a:off x="8627513" y="3211905"/>
            <a:ext cx="195263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꺾인 연결선 110"/>
          <p:cNvCxnSpPr>
            <a:cxnSpLocks noChangeShapeType="1"/>
            <a:stCxn id="49" idx="2"/>
            <a:endCxn id="41" idx="0"/>
          </p:cNvCxnSpPr>
          <p:nvPr/>
        </p:nvCxnSpPr>
        <p:spPr bwMode="auto">
          <a:xfrm rot="5400000">
            <a:off x="8533057" y="4062011"/>
            <a:ext cx="1419225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꺾인 연결선 114"/>
          <p:cNvCxnSpPr>
            <a:cxnSpLocks noChangeShapeType="1"/>
            <a:stCxn id="41" idx="1"/>
            <a:endCxn id="42" idx="3"/>
          </p:cNvCxnSpPr>
          <p:nvPr/>
        </p:nvCxnSpPr>
        <p:spPr bwMode="auto">
          <a:xfrm rot="10800000">
            <a:off x="8422726" y="4912117"/>
            <a:ext cx="400050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AutoShape 14"/>
          <p:cNvSpPr>
            <a:spLocks noChangeArrowheads="1"/>
          </p:cNvSpPr>
          <p:nvPr/>
        </p:nvSpPr>
        <p:spPr bwMode="auto">
          <a:xfrm>
            <a:off x="8822776" y="3070617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연차평가결과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0" name="Oval 75"/>
          <p:cNvSpPr>
            <a:spLocks noChangeArrowheads="1"/>
          </p:cNvSpPr>
          <p:nvPr/>
        </p:nvSpPr>
        <p:spPr bwMode="auto">
          <a:xfrm>
            <a:off x="9089476" y="2559442"/>
            <a:ext cx="301625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</a:p>
        </p:txBody>
      </p:sp>
      <p:cxnSp>
        <p:nvCxnSpPr>
          <p:cNvPr id="51" name="꺾인 연결선 64"/>
          <p:cNvCxnSpPr>
            <a:cxnSpLocks noChangeShapeType="1"/>
            <a:stCxn id="49" idx="0"/>
            <a:endCxn id="50" idx="4"/>
          </p:cNvCxnSpPr>
          <p:nvPr/>
        </p:nvCxnSpPr>
        <p:spPr bwMode="auto">
          <a:xfrm rot="16200000" flipV="1">
            <a:off x="9136307" y="2965048"/>
            <a:ext cx="209550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3125238" y="3237305"/>
            <a:ext cx="1841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3125238" y="3843730"/>
            <a:ext cx="184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cxnSp>
        <p:nvCxnSpPr>
          <p:cNvPr id="58" name="꺾인 연결선 84"/>
          <p:cNvCxnSpPr>
            <a:cxnSpLocks noChangeShapeType="1"/>
            <a:stCxn id="15" idx="3"/>
            <a:endCxn id="17" idx="1"/>
          </p:cNvCxnSpPr>
          <p:nvPr/>
        </p:nvCxnSpPr>
        <p:spPr bwMode="auto">
          <a:xfrm flipV="1">
            <a:off x="3557038" y="3629417"/>
            <a:ext cx="341313" cy="6254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4295226" y="3870717"/>
            <a:ext cx="184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sp>
        <p:nvSpPr>
          <p:cNvPr id="60" name="Rectangle 21"/>
          <p:cNvSpPr>
            <a:spLocks noChangeArrowheads="1"/>
          </p:cNvSpPr>
          <p:nvPr/>
        </p:nvSpPr>
        <p:spPr bwMode="auto">
          <a:xfrm>
            <a:off x="4666701" y="3473842"/>
            <a:ext cx="184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sp>
        <p:nvSpPr>
          <p:cNvPr id="61" name="TextBox 83"/>
          <p:cNvSpPr txBox="1">
            <a:spLocks noChangeArrowheads="1"/>
          </p:cNvSpPr>
          <p:nvPr/>
        </p:nvSpPr>
        <p:spPr bwMode="auto">
          <a:xfrm>
            <a:off x="8616401" y="3437330"/>
            <a:ext cx="544512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7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중단과제</a:t>
            </a:r>
          </a:p>
        </p:txBody>
      </p:sp>
      <p:sp>
        <p:nvSpPr>
          <p:cNvPr id="62" name="TextBox 84"/>
          <p:cNvSpPr txBox="1">
            <a:spLocks noChangeArrowheads="1"/>
          </p:cNvSpPr>
          <p:nvPr/>
        </p:nvSpPr>
        <p:spPr bwMode="auto">
          <a:xfrm>
            <a:off x="8616401" y="3646880"/>
            <a:ext cx="541337" cy="2000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rIns="0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7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계속과제</a:t>
            </a:r>
            <a:endParaRPr lang="ko-KR" altLang="en-US" sz="7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3" name="TextBox 85"/>
          <p:cNvSpPr txBox="1">
            <a:spLocks noChangeArrowheads="1"/>
          </p:cNvSpPr>
          <p:nvPr/>
        </p:nvSpPr>
        <p:spPr bwMode="auto">
          <a:xfrm>
            <a:off x="8616401" y="3856430"/>
            <a:ext cx="544512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7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보완과제</a:t>
            </a:r>
          </a:p>
        </p:txBody>
      </p:sp>
      <p:sp>
        <p:nvSpPr>
          <p:cNvPr id="64" name="TextBox 86"/>
          <p:cNvSpPr txBox="1">
            <a:spLocks noChangeArrowheads="1"/>
          </p:cNvSpPr>
          <p:nvPr/>
        </p:nvSpPr>
        <p:spPr bwMode="auto">
          <a:xfrm>
            <a:off x="8616401" y="4065980"/>
            <a:ext cx="544512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7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조기종료</a:t>
            </a:r>
          </a:p>
        </p:txBody>
      </p:sp>
      <p:sp>
        <p:nvSpPr>
          <p:cNvPr id="65" name="TextBox 87"/>
          <p:cNvSpPr txBox="1">
            <a:spLocks noChangeArrowheads="1"/>
          </p:cNvSpPr>
          <p:nvPr/>
        </p:nvSpPr>
        <p:spPr bwMode="auto">
          <a:xfrm>
            <a:off x="8590377" y="4272355"/>
            <a:ext cx="588623" cy="20005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7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재평가   </a:t>
            </a:r>
          </a:p>
        </p:txBody>
      </p:sp>
      <p:cxnSp>
        <p:nvCxnSpPr>
          <p:cNvPr id="66" name="직선 연결선 42"/>
          <p:cNvCxnSpPr>
            <a:cxnSpLocks noChangeShapeType="1"/>
          </p:cNvCxnSpPr>
          <p:nvPr/>
        </p:nvCxnSpPr>
        <p:spPr bwMode="auto">
          <a:xfrm rot="5400000">
            <a:off x="-1122118" y="3592111"/>
            <a:ext cx="37449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 Box 67"/>
          <p:cNvSpPr txBox="1">
            <a:spLocks noChangeArrowheads="1"/>
          </p:cNvSpPr>
          <p:nvPr/>
        </p:nvSpPr>
        <p:spPr bwMode="auto">
          <a:xfrm>
            <a:off x="314947" y="4685105"/>
            <a:ext cx="338554" cy="620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주관기관</a:t>
            </a:r>
          </a:p>
        </p:txBody>
      </p:sp>
      <p:sp>
        <p:nvSpPr>
          <p:cNvPr id="68" name="TextBox 72"/>
          <p:cNvSpPr txBox="1">
            <a:spLocks noChangeArrowheads="1"/>
          </p:cNvSpPr>
          <p:nvPr/>
        </p:nvSpPr>
        <p:spPr bwMode="auto">
          <a:xfrm>
            <a:off x="321297" y="2033981"/>
            <a:ext cx="338554" cy="22113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한국저작권위원회</a:t>
            </a:r>
            <a:endParaRPr lang="ko-KR" altLang="en-US" sz="10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9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000" b="0" dirty="0">
                <a:latin typeface="+mn-ea"/>
                <a:ea typeface="+mn-ea"/>
              </a:rPr>
              <a:t>연차평가안내에 따라 주관기관이 제출한 보고서 및 첨부서류를 사전검토를 실시함 이후 평가결과를 정리하여 </a:t>
            </a:r>
            <a:r>
              <a:rPr kumimoji="0" lang="ko-KR" altLang="en-US" sz="1000" b="0" dirty="0" err="1">
                <a:latin typeface="+mn-ea"/>
                <a:ea typeface="+mn-ea"/>
              </a:rPr>
              <a:t>문체부에</a:t>
            </a:r>
            <a:r>
              <a:rPr kumimoji="0" lang="ko-KR" altLang="en-US" sz="1000" b="0" dirty="0">
                <a:latin typeface="+mn-ea"/>
                <a:ea typeface="+mn-ea"/>
              </a:rPr>
              <a:t> 평가결과의 확정을 요청하고 문체부의 확정결과를 통보 받은 한국저작권위원회는 평가결과를 주관기관에 통보</a:t>
            </a:r>
          </a:p>
        </p:txBody>
      </p:sp>
      <p:sp>
        <p:nvSpPr>
          <p:cNvPr id="70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8713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774354"/>
              </p:ext>
            </p:extLst>
          </p:nvPr>
        </p:nvGraphicFramePr>
        <p:xfrm>
          <a:off x="227488" y="1387820"/>
          <a:ext cx="9432610" cy="3985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17"/>
                <a:gridCol w="9021793"/>
              </a:tblGrid>
              <a:tr h="27568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한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국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작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권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위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원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회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21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주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기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27"/>
          <p:cNvSpPr txBox="1">
            <a:spLocks noChangeArrowheads="1"/>
          </p:cNvSpPr>
          <p:nvPr/>
        </p:nvSpPr>
        <p:spPr bwMode="auto">
          <a:xfrm>
            <a:off x="4165681" y="1401527"/>
            <a:ext cx="1467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연차평가  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업무흐름도</a:t>
            </a:r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2070876" y="3212865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중단여부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3371039" y="386056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원인보고서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제출 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0" name="Oval 75"/>
          <p:cNvSpPr>
            <a:spLocks noChangeArrowheads="1"/>
          </p:cNvSpPr>
          <p:nvPr/>
        </p:nvSpPr>
        <p:spPr bwMode="auto">
          <a:xfrm>
            <a:off x="2318526" y="2565165"/>
            <a:ext cx="301625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2939239" y="3284302"/>
            <a:ext cx="6445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성실중단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1427939" y="3284302"/>
            <a:ext cx="6445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불성실중단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3" name="꺾인 연결선 70"/>
          <p:cNvCxnSpPr>
            <a:cxnSpLocks noChangeShapeType="1"/>
            <a:stCxn id="10" idx="4"/>
            <a:endCxn id="8" idx="0"/>
          </p:cNvCxnSpPr>
          <p:nvPr/>
        </p:nvCxnSpPr>
        <p:spPr bwMode="auto">
          <a:xfrm rot="16200000" flipH="1">
            <a:off x="2296301" y="3039828"/>
            <a:ext cx="346075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hape 83"/>
          <p:cNvCxnSpPr>
            <a:cxnSpLocks noChangeShapeType="1"/>
            <a:stCxn id="8" idx="1"/>
            <a:endCxn id="20" idx="0"/>
          </p:cNvCxnSpPr>
          <p:nvPr/>
        </p:nvCxnSpPr>
        <p:spPr bwMode="auto">
          <a:xfrm rot="10800000" flipV="1">
            <a:off x="1404126" y="3428765"/>
            <a:ext cx="666750" cy="36036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hape 87"/>
          <p:cNvCxnSpPr>
            <a:cxnSpLocks noChangeShapeType="1"/>
            <a:stCxn id="8" idx="3"/>
            <a:endCxn id="9" idx="0"/>
          </p:cNvCxnSpPr>
          <p:nvPr/>
        </p:nvCxnSpPr>
        <p:spPr bwMode="auto">
          <a:xfrm>
            <a:off x="2867801" y="3428765"/>
            <a:ext cx="922338" cy="43180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3371039" y="479719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원인보고서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7" name="꺾인 연결선 101"/>
          <p:cNvCxnSpPr>
            <a:cxnSpLocks noChangeShapeType="1"/>
            <a:stCxn id="9" idx="2"/>
            <a:endCxn id="16" idx="0"/>
          </p:cNvCxnSpPr>
          <p:nvPr/>
        </p:nvCxnSpPr>
        <p:spPr bwMode="auto">
          <a:xfrm rot="5400000">
            <a:off x="3464701" y="4470165"/>
            <a:ext cx="652463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Shape 105"/>
          <p:cNvCxnSpPr>
            <a:cxnSpLocks noChangeShapeType="1"/>
            <a:stCxn id="16" idx="3"/>
            <a:endCxn id="19" idx="4"/>
          </p:cNvCxnSpPr>
          <p:nvPr/>
        </p:nvCxnSpPr>
        <p:spPr bwMode="auto">
          <a:xfrm flipV="1">
            <a:off x="4209239" y="4112977"/>
            <a:ext cx="939800" cy="82550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Oval 29"/>
          <p:cNvSpPr>
            <a:spLocks noChangeArrowheads="1"/>
          </p:cNvSpPr>
          <p:nvPr/>
        </p:nvSpPr>
        <p:spPr bwMode="auto">
          <a:xfrm>
            <a:off x="4844239" y="3500202"/>
            <a:ext cx="611187" cy="612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원인보고서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0" name="Oval 29"/>
          <p:cNvSpPr>
            <a:spLocks noChangeArrowheads="1"/>
          </p:cNvSpPr>
          <p:nvPr/>
        </p:nvSpPr>
        <p:spPr bwMode="auto">
          <a:xfrm>
            <a:off x="1099326" y="3789127"/>
            <a:ext cx="611188" cy="612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심의위원회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04938" y="1079500"/>
            <a:ext cx="315342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smtClean="0">
                <a:latin typeface="+mj-ea"/>
                <a:ea typeface="+mj-ea"/>
              </a:rPr>
              <a:t>연차 보고서 제출 통보 및 연차 평가 결과 확정 통보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24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7425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연차 평가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6879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4938" y="1079500"/>
            <a:ext cx="315342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최종 보고서 제출 통보 및 최종 평가 결과 확정 통보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7425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최종 평가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5"/>
          <p:cNvGrpSpPr>
            <a:grpSpLocks/>
          </p:cNvGrpSpPr>
          <p:nvPr/>
        </p:nvGrpSpPr>
        <p:grpSpPr bwMode="auto">
          <a:xfrm>
            <a:off x="216870" y="1378511"/>
            <a:ext cx="9453563" cy="4054475"/>
            <a:chOff x="263525" y="958701"/>
            <a:chExt cx="9453563" cy="4054475"/>
          </a:xfrm>
        </p:grpSpPr>
        <p:sp>
          <p:nvSpPr>
            <p:cNvPr id="7" name="직사각형 52"/>
            <p:cNvSpPr>
              <a:spLocks noChangeArrowheads="1"/>
            </p:cNvSpPr>
            <p:nvPr/>
          </p:nvSpPr>
          <p:spPr bwMode="auto">
            <a:xfrm>
              <a:off x="263525" y="958701"/>
              <a:ext cx="9453563" cy="4054475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1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cxnSp>
          <p:nvCxnSpPr>
            <p:cNvPr id="8" name="직선 연결선 54"/>
            <p:cNvCxnSpPr>
              <a:cxnSpLocks noChangeShapeType="1"/>
            </p:cNvCxnSpPr>
            <p:nvPr/>
          </p:nvCxnSpPr>
          <p:spPr bwMode="auto">
            <a:xfrm>
              <a:off x="273205" y="3998112"/>
              <a:ext cx="9433011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직선 연결선 55"/>
            <p:cNvCxnSpPr>
              <a:cxnSpLocks noChangeShapeType="1"/>
            </p:cNvCxnSpPr>
            <p:nvPr/>
          </p:nvCxnSpPr>
          <p:spPr bwMode="auto">
            <a:xfrm>
              <a:off x="273205" y="1252506"/>
              <a:ext cx="9433011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연결선 56"/>
            <p:cNvCxnSpPr>
              <a:cxnSpLocks noChangeShapeType="1"/>
            </p:cNvCxnSpPr>
            <p:nvPr/>
          </p:nvCxnSpPr>
          <p:spPr bwMode="auto">
            <a:xfrm rot="5400000">
              <a:off x="-1095353" y="3133829"/>
              <a:ext cx="374522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1" name="TextBox 27"/>
          <p:cNvSpPr txBox="1">
            <a:spLocks noChangeArrowheads="1"/>
          </p:cNvSpPr>
          <p:nvPr/>
        </p:nvSpPr>
        <p:spPr bwMode="auto">
          <a:xfrm>
            <a:off x="4144928" y="1395973"/>
            <a:ext cx="1467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최종평가  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업무흐름도</a:t>
            </a:r>
          </a:p>
        </p:txBody>
      </p:sp>
      <p:sp>
        <p:nvSpPr>
          <p:cNvPr id="12" name="AutoShape 48"/>
          <p:cNvSpPr>
            <a:spLocks noChangeArrowheads="1"/>
          </p:cNvSpPr>
          <p:nvPr/>
        </p:nvSpPr>
        <p:spPr bwMode="auto">
          <a:xfrm>
            <a:off x="799483" y="4734486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최종보고서 제출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2217120" y="2780273"/>
            <a:ext cx="744538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최종보고서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검토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1615458" y="3451786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최종보고서접수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5" name="Oval 29"/>
          <p:cNvSpPr>
            <a:spLocks noChangeArrowheads="1"/>
          </p:cNvSpPr>
          <p:nvPr/>
        </p:nvSpPr>
        <p:spPr bwMode="auto">
          <a:xfrm>
            <a:off x="912195" y="3286686"/>
            <a:ext cx="611188" cy="612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최종 보고서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제출통보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6" name="AutoShape 30"/>
          <p:cNvSpPr>
            <a:spLocks noChangeArrowheads="1"/>
          </p:cNvSpPr>
          <p:nvPr/>
        </p:nvSpPr>
        <p:spPr bwMode="auto">
          <a:xfrm>
            <a:off x="2853708" y="3377173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면담 및 실태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조사여부</a:t>
            </a: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2674320" y="4096311"/>
            <a:ext cx="923925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면담 및 실태 조사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6371608" y="2780273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평가계획보고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9" name="AutoShape 30"/>
          <p:cNvSpPr>
            <a:spLocks noChangeArrowheads="1"/>
          </p:cNvSpPr>
          <p:nvPr/>
        </p:nvSpPr>
        <p:spPr bwMode="auto">
          <a:xfrm>
            <a:off x="3958608" y="3377173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평가위원회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개최여부</a:t>
            </a:r>
          </a:p>
        </p:txBody>
      </p:sp>
      <p:cxnSp>
        <p:nvCxnSpPr>
          <p:cNvPr id="20" name="꺾인 연결선 21"/>
          <p:cNvCxnSpPr>
            <a:cxnSpLocks noChangeShapeType="1"/>
            <a:stCxn id="15" idx="4"/>
            <a:endCxn id="12" idx="0"/>
          </p:cNvCxnSpPr>
          <p:nvPr/>
        </p:nvCxnSpPr>
        <p:spPr bwMode="auto">
          <a:xfrm rot="5400000">
            <a:off x="800276" y="4316180"/>
            <a:ext cx="83502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hape 26"/>
          <p:cNvCxnSpPr>
            <a:cxnSpLocks noChangeShapeType="1"/>
            <a:stCxn id="12" idx="3"/>
            <a:endCxn id="14" idx="2"/>
          </p:cNvCxnSpPr>
          <p:nvPr/>
        </p:nvCxnSpPr>
        <p:spPr bwMode="auto">
          <a:xfrm flipV="1">
            <a:off x="1637683" y="3734361"/>
            <a:ext cx="396875" cy="114141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꺾인 연결선 34"/>
          <p:cNvCxnSpPr>
            <a:cxnSpLocks noChangeShapeType="1"/>
            <a:stCxn id="16" idx="2"/>
            <a:endCxn id="17" idx="0"/>
          </p:cNvCxnSpPr>
          <p:nvPr/>
        </p:nvCxnSpPr>
        <p:spPr bwMode="auto">
          <a:xfrm rot="5400000">
            <a:off x="3050558" y="3894698"/>
            <a:ext cx="287338" cy="1158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14"/>
          <p:cNvSpPr>
            <a:spLocks noChangeArrowheads="1"/>
          </p:cNvSpPr>
          <p:nvPr/>
        </p:nvSpPr>
        <p:spPr bwMode="auto">
          <a:xfrm>
            <a:off x="4517408" y="2631048"/>
            <a:ext cx="792162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 수립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5266708" y="2996173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평가계획내부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결재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6371608" y="191191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6" name="AutoShape 14"/>
          <p:cNvSpPr>
            <a:spLocks noChangeArrowheads="1"/>
          </p:cNvSpPr>
          <p:nvPr/>
        </p:nvSpPr>
        <p:spPr bwMode="auto">
          <a:xfrm>
            <a:off x="4674570" y="409631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평가결과정리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6530358" y="409631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평가결과보고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28" name="꺾인 연결선 57"/>
          <p:cNvCxnSpPr>
            <a:cxnSpLocks noChangeShapeType="1"/>
            <a:stCxn id="16" idx="0"/>
            <a:endCxn id="19" idx="0"/>
          </p:cNvCxnSpPr>
          <p:nvPr/>
        </p:nvCxnSpPr>
        <p:spPr bwMode="auto">
          <a:xfrm rot="5400000" flipH="1" flipV="1">
            <a:off x="3803826" y="2823930"/>
            <a:ext cx="3175" cy="1106488"/>
          </a:xfrm>
          <a:prstGeom prst="bentConnector3">
            <a:avLst>
              <a:gd name="adj1" fmla="val 14395468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7343158" y="191191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0" name="AutoShape 14"/>
          <p:cNvSpPr>
            <a:spLocks noChangeArrowheads="1"/>
          </p:cNvSpPr>
          <p:nvPr/>
        </p:nvSpPr>
        <p:spPr bwMode="auto">
          <a:xfrm>
            <a:off x="6371608" y="342956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평가위원회평가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8897320" y="3207311"/>
            <a:ext cx="611188" cy="612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최종평가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결과확정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32" name="꺾인 연결선 65"/>
          <p:cNvCxnSpPr>
            <a:cxnSpLocks noChangeShapeType="1"/>
            <a:stCxn id="23" idx="3"/>
            <a:endCxn id="24" idx="0"/>
          </p:cNvCxnSpPr>
          <p:nvPr/>
        </p:nvCxnSpPr>
        <p:spPr bwMode="auto">
          <a:xfrm>
            <a:off x="5309570" y="2772336"/>
            <a:ext cx="376238" cy="223837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꺾인 연결선 69"/>
          <p:cNvCxnSpPr>
            <a:cxnSpLocks noChangeShapeType="1"/>
            <a:stCxn id="18" idx="0"/>
            <a:endCxn id="25" idx="2"/>
          </p:cNvCxnSpPr>
          <p:nvPr/>
        </p:nvCxnSpPr>
        <p:spPr bwMode="auto">
          <a:xfrm rot="5400000" flipH="1" flipV="1">
            <a:off x="6498608" y="2488173"/>
            <a:ext cx="585788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hape 80"/>
          <p:cNvCxnSpPr>
            <a:cxnSpLocks noChangeShapeType="1"/>
            <a:stCxn id="14" idx="0"/>
            <a:endCxn id="13" idx="1"/>
          </p:cNvCxnSpPr>
          <p:nvPr/>
        </p:nvCxnSpPr>
        <p:spPr bwMode="auto">
          <a:xfrm rot="5400000" flipH="1" flipV="1">
            <a:off x="1860726" y="3095393"/>
            <a:ext cx="530225" cy="18256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hape 82"/>
          <p:cNvCxnSpPr>
            <a:cxnSpLocks noChangeShapeType="1"/>
            <a:stCxn id="13" idx="2"/>
            <a:endCxn id="16" idx="1"/>
          </p:cNvCxnSpPr>
          <p:nvPr/>
        </p:nvCxnSpPr>
        <p:spPr bwMode="auto">
          <a:xfrm rot="16200000" flipH="1">
            <a:off x="2456833" y="3196198"/>
            <a:ext cx="530225" cy="26352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꺾인 연결선 84"/>
          <p:cNvCxnSpPr>
            <a:cxnSpLocks noChangeShapeType="1"/>
            <a:stCxn id="19" idx="3"/>
            <a:endCxn id="23" idx="2"/>
          </p:cNvCxnSpPr>
          <p:nvPr/>
        </p:nvCxnSpPr>
        <p:spPr bwMode="auto">
          <a:xfrm flipV="1">
            <a:off x="4755533" y="2913623"/>
            <a:ext cx="158750" cy="67945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Shape 86"/>
          <p:cNvCxnSpPr>
            <a:cxnSpLocks noChangeShapeType="1"/>
            <a:stCxn id="19" idx="2"/>
            <a:endCxn id="26" idx="1"/>
          </p:cNvCxnSpPr>
          <p:nvPr/>
        </p:nvCxnSpPr>
        <p:spPr bwMode="auto">
          <a:xfrm rot="16200000" flipH="1">
            <a:off x="4301507" y="3864536"/>
            <a:ext cx="428625" cy="31750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꺾인 연결선 88"/>
          <p:cNvCxnSpPr>
            <a:cxnSpLocks noChangeShapeType="1"/>
            <a:stCxn id="30" idx="1"/>
            <a:endCxn id="26" idx="0"/>
          </p:cNvCxnSpPr>
          <p:nvPr/>
        </p:nvCxnSpPr>
        <p:spPr bwMode="auto">
          <a:xfrm rot="10800000" flipV="1">
            <a:off x="5093670" y="3570848"/>
            <a:ext cx="1279525" cy="52546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꺾인 연결선 91"/>
          <p:cNvCxnSpPr>
            <a:cxnSpLocks noChangeShapeType="1"/>
            <a:stCxn id="24" idx="3"/>
            <a:endCxn id="18" idx="1"/>
          </p:cNvCxnSpPr>
          <p:nvPr/>
        </p:nvCxnSpPr>
        <p:spPr bwMode="auto">
          <a:xfrm flipV="1">
            <a:off x="6104908" y="2921561"/>
            <a:ext cx="266700" cy="2159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꺾인 연결선 93"/>
          <p:cNvCxnSpPr>
            <a:cxnSpLocks noChangeShapeType="1"/>
            <a:stCxn id="18" idx="2"/>
            <a:endCxn id="30" idx="0"/>
          </p:cNvCxnSpPr>
          <p:nvPr/>
        </p:nvCxnSpPr>
        <p:spPr bwMode="auto">
          <a:xfrm rot="5400000">
            <a:off x="6608145" y="3245411"/>
            <a:ext cx="366713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꺾인 연결선 95"/>
          <p:cNvCxnSpPr>
            <a:cxnSpLocks noChangeShapeType="1"/>
            <a:stCxn id="26" idx="3"/>
            <a:endCxn id="27" idx="1"/>
          </p:cNvCxnSpPr>
          <p:nvPr/>
        </p:nvCxnSpPr>
        <p:spPr bwMode="auto">
          <a:xfrm>
            <a:off x="5512770" y="4237598"/>
            <a:ext cx="1017588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7909895" y="266121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3" name="AutoShape 14"/>
          <p:cNvSpPr>
            <a:spLocks noChangeArrowheads="1"/>
          </p:cNvSpPr>
          <p:nvPr/>
        </p:nvSpPr>
        <p:spPr bwMode="auto">
          <a:xfrm>
            <a:off x="8429008" y="191191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4" name="AutoShape 14"/>
          <p:cNvSpPr>
            <a:spLocks noChangeArrowheads="1"/>
          </p:cNvSpPr>
          <p:nvPr/>
        </p:nvSpPr>
        <p:spPr bwMode="auto">
          <a:xfrm>
            <a:off x="8784608" y="4734486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5" name="AutoShape 14"/>
          <p:cNvSpPr>
            <a:spLocks noChangeArrowheads="1"/>
          </p:cNvSpPr>
          <p:nvPr/>
        </p:nvSpPr>
        <p:spPr bwMode="auto">
          <a:xfrm>
            <a:off x="7565408" y="4734486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이의신청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46" name="Shape 102"/>
          <p:cNvCxnSpPr>
            <a:cxnSpLocks noChangeShapeType="1"/>
            <a:stCxn id="27" idx="3"/>
            <a:endCxn id="29" idx="2"/>
          </p:cNvCxnSpPr>
          <p:nvPr/>
        </p:nvCxnSpPr>
        <p:spPr bwMode="auto">
          <a:xfrm flipV="1">
            <a:off x="7368558" y="2194486"/>
            <a:ext cx="393700" cy="204311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꺾인 연결선 104"/>
          <p:cNvCxnSpPr>
            <a:cxnSpLocks noChangeShapeType="1"/>
            <a:stCxn id="29" idx="3"/>
            <a:endCxn id="43" idx="1"/>
          </p:cNvCxnSpPr>
          <p:nvPr/>
        </p:nvCxnSpPr>
        <p:spPr bwMode="auto">
          <a:xfrm>
            <a:off x="8181358" y="2053198"/>
            <a:ext cx="247650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꺾인 연결선 106"/>
          <p:cNvCxnSpPr>
            <a:cxnSpLocks noChangeShapeType="1"/>
            <a:stCxn id="43" idx="2"/>
            <a:endCxn id="42" idx="0"/>
          </p:cNvCxnSpPr>
          <p:nvPr/>
        </p:nvCxnSpPr>
        <p:spPr bwMode="auto">
          <a:xfrm rot="5400000">
            <a:off x="8355189" y="2168292"/>
            <a:ext cx="466725" cy="519113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꺾인 연결선 108"/>
          <p:cNvCxnSpPr>
            <a:cxnSpLocks noChangeShapeType="1"/>
            <a:stCxn id="42" idx="3"/>
            <a:endCxn id="31" idx="0"/>
          </p:cNvCxnSpPr>
          <p:nvPr/>
        </p:nvCxnSpPr>
        <p:spPr bwMode="auto">
          <a:xfrm>
            <a:off x="8748095" y="2802498"/>
            <a:ext cx="455613" cy="4048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꺾인 연결선 110"/>
          <p:cNvCxnSpPr>
            <a:cxnSpLocks noChangeShapeType="1"/>
            <a:stCxn id="31" idx="4"/>
            <a:endCxn id="44" idx="0"/>
          </p:cNvCxnSpPr>
          <p:nvPr/>
        </p:nvCxnSpPr>
        <p:spPr bwMode="auto">
          <a:xfrm rot="16200000" flipH="1">
            <a:off x="8746508" y="4277286"/>
            <a:ext cx="914400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꺾인 연결선 114"/>
          <p:cNvCxnSpPr>
            <a:cxnSpLocks noChangeShapeType="1"/>
            <a:stCxn id="44" idx="1"/>
            <a:endCxn id="45" idx="3"/>
          </p:cNvCxnSpPr>
          <p:nvPr/>
        </p:nvCxnSpPr>
        <p:spPr bwMode="auto">
          <a:xfrm rot="10800000">
            <a:off x="8403608" y="4875773"/>
            <a:ext cx="381000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Rectangle 21"/>
          <p:cNvSpPr>
            <a:spLocks noChangeArrowheads="1"/>
          </p:cNvSpPr>
          <p:nvPr/>
        </p:nvSpPr>
        <p:spPr bwMode="auto">
          <a:xfrm>
            <a:off x="3106120" y="3229536"/>
            <a:ext cx="184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sp>
        <p:nvSpPr>
          <p:cNvPr id="57" name="Rectangle 21"/>
          <p:cNvSpPr>
            <a:spLocks noChangeArrowheads="1"/>
          </p:cNvSpPr>
          <p:nvPr/>
        </p:nvSpPr>
        <p:spPr bwMode="auto">
          <a:xfrm>
            <a:off x="3107708" y="3805798"/>
            <a:ext cx="184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4344370" y="3818498"/>
            <a:ext cx="1841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sp>
        <p:nvSpPr>
          <p:cNvPr id="59" name="Rectangle 21"/>
          <p:cNvSpPr>
            <a:spLocks noChangeArrowheads="1"/>
          </p:cNvSpPr>
          <p:nvPr/>
        </p:nvSpPr>
        <p:spPr bwMode="auto">
          <a:xfrm>
            <a:off x="4722195" y="3459723"/>
            <a:ext cx="184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cxnSp>
        <p:nvCxnSpPr>
          <p:cNvPr id="60" name="꺾인 연결선 57"/>
          <p:cNvCxnSpPr>
            <a:cxnSpLocks noChangeShapeType="1"/>
            <a:stCxn id="17" idx="3"/>
            <a:endCxn id="19" idx="1"/>
          </p:cNvCxnSpPr>
          <p:nvPr/>
        </p:nvCxnSpPr>
        <p:spPr bwMode="auto">
          <a:xfrm flipV="1">
            <a:off x="3598245" y="3593073"/>
            <a:ext cx="360363" cy="64452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TextBox 82"/>
          <p:cNvSpPr txBox="1">
            <a:spLocks noChangeArrowheads="1"/>
          </p:cNvSpPr>
          <p:nvPr/>
        </p:nvSpPr>
        <p:spPr bwMode="auto">
          <a:xfrm>
            <a:off x="8395670" y="3532748"/>
            <a:ext cx="3635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7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성공</a:t>
            </a:r>
          </a:p>
        </p:txBody>
      </p:sp>
      <p:sp>
        <p:nvSpPr>
          <p:cNvPr id="62" name="TextBox 83"/>
          <p:cNvSpPr txBox="1">
            <a:spLocks noChangeArrowheads="1"/>
          </p:cNvSpPr>
          <p:nvPr/>
        </p:nvSpPr>
        <p:spPr bwMode="auto">
          <a:xfrm>
            <a:off x="8395670" y="3740711"/>
            <a:ext cx="3635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7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실패</a:t>
            </a:r>
          </a:p>
        </p:txBody>
      </p:sp>
      <p:sp>
        <p:nvSpPr>
          <p:cNvPr id="63" name="TextBox 84"/>
          <p:cNvSpPr txBox="1">
            <a:spLocks noChangeArrowheads="1"/>
          </p:cNvSpPr>
          <p:nvPr/>
        </p:nvSpPr>
        <p:spPr bwMode="auto">
          <a:xfrm>
            <a:off x="8395670" y="3950261"/>
            <a:ext cx="363538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7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보완</a:t>
            </a:r>
          </a:p>
        </p:txBody>
      </p:sp>
      <p:sp>
        <p:nvSpPr>
          <p:cNvPr id="64" name="TextBox 85"/>
          <p:cNvSpPr txBox="1">
            <a:spLocks noChangeArrowheads="1"/>
          </p:cNvSpPr>
          <p:nvPr/>
        </p:nvSpPr>
        <p:spPr bwMode="auto">
          <a:xfrm>
            <a:off x="8349633" y="4159811"/>
            <a:ext cx="454025" cy="20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7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재평가</a:t>
            </a:r>
          </a:p>
        </p:txBody>
      </p:sp>
      <p:cxnSp>
        <p:nvCxnSpPr>
          <p:cNvPr id="65" name="직선 연결선 42"/>
          <p:cNvCxnSpPr>
            <a:cxnSpLocks noChangeShapeType="1"/>
          </p:cNvCxnSpPr>
          <p:nvPr/>
        </p:nvCxnSpPr>
        <p:spPr bwMode="auto">
          <a:xfrm rot="5400000">
            <a:off x="-1141236" y="3555767"/>
            <a:ext cx="37449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Text Box 67"/>
          <p:cNvSpPr txBox="1">
            <a:spLocks noChangeArrowheads="1"/>
          </p:cNvSpPr>
          <p:nvPr/>
        </p:nvSpPr>
        <p:spPr bwMode="auto">
          <a:xfrm>
            <a:off x="295829" y="4648761"/>
            <a:ext cx="338554" cy="6207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주관기관</a:t>
            </a:r>
          </a:p>
        </p:txBody>
      </p:sp>
      <p:sp>
        <p:nvSpPr>
          <p:cNvPr id="67" name="TextBox 69"/>
          <p:cNvSpPr txBox="1">
            <a:spLocks noChangeArrowheads="1"/>
          </p:cNvSpPr>
          <p:nvPr/>
        </p:nvSpPr>
        <p:spPr bwMode="auto">
          <a:xfrm>
            <a:off x="308915" y="2161147"/>
            <a:ext cx="338554" cy="209326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한국저작권위원회</a:t>
            </a:r>
            <a:endParaRPr lang="ko-KR" altLang="en-US" sz="10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8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000" b="0" dirty="0">
                <a:latin typeface="+mn-ea"/>
                <a:ea typeface="+mn-ea"/>
              </a:rPr>
              <a:t>최종평가안내에 따라 주관기관이 제출한 보고서 및 첨부서류를 사전검토를 실시함 이후 평가결과를 정리하여 </a:t>
            </a:r>
            <a:r>
              <a:rPr kumimoji="0" lang="ko-KR" altLang="en-US" sz="1000" b="0" dirty="0" err="1">
                <a:latin typeface="+mn-ea"/>
                <a:ea typeface="+mn-ea"/>
              </a:rPr>
              <a:t>문체부에</a:t>
            </a:r>
            <a:r>
              <a:rPr kumimoji="0" lang="ko-KR" altLang="en-US" sz="1000" b="0" dirty="0">
                <a:latin typeface="+mn-ea"/>
                <a:ea typeface="+mn-ea"/>
              </a:rPr>
              <a:t> 평가결과의 확정을 요청하고 문체부의 확정결과를 통보 받은 한국저작권위원회는 평가결과를 주관기관에 통보함</a:t>
            </a:r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892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4938" y="1079500"/>
            <a:ext cx="250581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정산보고서 제출 통보 및 정산 결과 보고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870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사업비 정산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12"/>
          <p:cNvSpPr>
            <a:spLocks noChangeArrowheads="1"/>
          </p:cNvSpPr>
          <p:nvPr/>
        </p:nvSpPr>
        <p:spPr bwMode="auto">
          <a:xfrm>
            <a:off x="226395" y="1389191"/>
            <a:ext cx="9432925" cy="4032250"/>
          </a:xfrm>
          <a:prstGeom prst="rect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7" name="직선 연결선 14"/>
          <p:cNvCxnSpPr>
            <a:cxnSpLocks noChangeShapeType="1"/>
          </p:cNvCxnSpPr>
          <p:nvPr/>
        </p:nvCxnSpPr>
        <p:spPr bwMode="auto">
          <a:xfrm>
            <a:off x="226395" y="1676529"/>
            <a:ext cx="94329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직선 연결선 16"/>
          <p:cNvCxnSpPr>
            <a:cxnSpLocks noChangeShapeType="1"/>
          </p:cNvCxnSpPr>
          <p:nvPr/>
        </p:nvCxnSpPr>
        <p:spPr bwMode="auto">
          <a:xfrm rot="5400000">
            <a:off x="-1142823" y="3548985"/>
            <a:ext cx="3744912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TextBox 24"/>
          <p:cNvSpPr txBox="1">
            <a:spLocks noChangeArrowheads="1"/>
          </p:cNvSpPr>
          <p:nvPr/>
        </p:nvSpPr>
        <p:spPr bwMode="auto">
          <a:xfrm>
            <a:off x="319641" y="2087829"/>
            <a:ext cx="338554" cy="111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한국저작권위원회</a:t>
            </a:r>
            <a:endParaRPr lang="ko-KR" altLang="en-US" sz="10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306941" y="4665791"/>
            <a:ext cx="338554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주관기관</a:t>
            </a:r>
          </a:p>
        </p:txBody>
      </p:sp>
      <p:sp>
        <p:nvSpPr>
          <p:cNvPr id="11" name="TextBox 27"/>
          <p:cNvSpPr txBox="1">
            <a:spLocks noChangeArrowheads="1"/>
          </p:cNvSpPr>
          <p:nvPr/>
        </p:nvSpPr>
        <p:spPr bwMode="auto">
          <a:xfrm>
            <a:off x="4093818" y="1405066"/>
            <a:ext cx="15953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사업비정산  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업무흐름도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306941" y="3705354"/>
            <a:ext cx="33855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위탁정산기관</a:t>
            </a:r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978870" y="2775079"/>
            <a:ext cx="539750" cy="541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정산보고서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제출통보</a:t>
            </a:r>
          </a:p>
        </p:txBody>
      </p:sp>
      <p:sp>
        <p:nvSpPr>
          <p:cNvPr id="14" name="AutoShape 73"/>
          <p:cNvSpPr>
            <a:spLocks noChangeArrowheads="1"/>
          </p:cNvSpPr>
          <p:nvPr/>
        </p:nvSpPr>
        <p:spPr bwMode="auto">
          <a:xfrm>
            <a:off x="829645" y="490709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 접수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2134570" y="4864229"/>
            <a:ext cx="1042988" cy="3683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사업비 사용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실적보고서 제출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6" name="꺾인 연결선 28"/>
          <p:cNvCxnSpPr>
            <a:cxnSpLocks noChangeShapeType="1"/>
            <a:stCxn id="13" idx="4"/>
            <a:endCxn id="14" idx="0"/>
          </p:cNvCxnSpPr>
          <p:nvPr/>
        </p:nvCxnSpPr>
        <p:spPr bwMode="auto">
          <a:xfrm rot="5400000">
            <a:off x="453408" y="4111754"/>
            <a:ext cx="1590675" cy="31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꺾인 연결선 30"/>
          <p:cNvCxnSpPr>
            <a:cxnSpLocks noChangeShapeType="1"/>
            <a:stCxn id="14" idx="3"/>
            <a:endCxn id="15" idx="1"/>
          </p:cNvCxnSpPr>
          <p:nvPr/>
        </p:nvCxnSpPr>
        <p:spPr bwMode="auto">
          <a:xfrm flipV="1">
            <a:off x="1667845" y="5048379"/>
            <a:ext cx="466725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꺾인 연결선 33"/>
          <p:cNvCxnSpPr>
            <a:cxnSpLocks noChangeShapeType="1"/>
            <a:stCxn id="15" idx="0"/>
            <a:endCxn id="21" idx="1"/>
          </p:cNvCxnSpPr>
          <p:nvPr/>
        </p:nvCxnSpPr>
        <p:spPr bwMode="auto">
          <a:xfrm rot="5400000" flipH="1" flipV="1">
            <a:off x="2686227" y="4109372"/>
            <a:ext cx="725488" cy="78422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AutoShape 14"/>
          <p:cNvSpPr>
            <a:spLocks noChangeArrowheads="1"/>
          </p:cNvSpPr>
          <p:nvPr/>
        </p:nvSpPr>
        <p:spPr bwMode="auto">
          <a:xfrm>
            <a:off x="1810720" y="2690941"/>
            <a:ext cx="1079500" cy="5254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사업비 사용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실적보고서 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자체정산인정포함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</a:p>
        </p:txBody>
      </p:sp>
      <p:sp>
        <p:nvSpPr>
          <p:cNvPr id="20" name="AutoShape 14"/>
          <p:cNvSpPr>
            <a:spLocks noChangeArrowheads="1"/>
          </p:cNvSpPr>
          <p:nvPr/>
        </p:nvSpPr>
        <p:spPr bwMode="auto">
          <a:xfrm>
            <a:off x="3275983" y="264014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정산실시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1" name="AutoShape 30"/>
          <p:cNvSpPr>
            <a:spLocks noChangeArrowheads="1"/>
          </p:cNvSpPr>
          <p:nvPr/>
        </p:nvSpPr>
        <p:spPr bwMode="auto">
          <a:xfrm>
            <a:off x="3441083" y="3922841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위탁정산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여부</a:t>
            </a:r>
          </a:p>
        </p:txBody>
      </p: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5436570" y="3113216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정산결과결재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3" name="AutoShape 14"/>
          <p:cNvSpPr>
            <a:spLocks noChangeArrowheads="1"/>
          </p:cNvSpPr>
          <p:nvPr/>
        </p:nvSpPr>
        <p:spPr bwMode="auto">
          <a:xfrm>
            <a:off x="4276108" y="3113216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정산결과접수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4258645" y="4003804"/>
            <a:ext cx="18573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3637933" y="3787904"/>
            <a:ext cx="184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sp>
        <p:nvSpPr>
          <p:cNvPr id="26" name="AutoShape 14"/>
          <p:cNvSpPr>
            <a:spLocks noChangeArrowheads="1"/>
          </p:cNvSpPr>
          <p:nvPr/>
        </p:nvSpPr>
        <p:spPr bwMode="auto">
          <a:xfrm>
            <a:off x="4603133" y="3997454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정산실시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6058870" y="4230816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사업비정산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28" name="꺾인 연결선 62"/>
          <p:cNvCxnSpPr>
            <a:cxnSpLocks noChangeShapeType="1"/>
            <a:stCxn id="21" idx="3"/>
            <a:endCxn id="26" idx="1"/>
          </p:cNvCxnSpPr>
          <p:nvPr/>
        </p:nvCxnSpPr>
        <p:spPr bwMode="auto">
          <a:xfrm>
            <a:off x="4238008" y="4138741"/>
            <a:ext cx="365125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꺾인 연결선 64"/>
          <p:cNvCxnSpPr>
            <a:cxnSpLocks noChangeShapeType="1"/>
            <a:stCxn id="26" idx="3"/>
            <a:endCxn id="27" idx="1"/>
          </p:cNvCxnSpPr>
          <p:nvPr/>
        </p:nvCxnSpPr>
        <p:spPr bwMode="auto">
          <a:xfrm>
            <a:off x="5441333" y="4138741"/>
            <a:ext cx="617537" cy="233363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AutoShape 14"/>
          <p:cNvSpPr>
            <a:spLocks noChangeArrowheads="1"/>
          </p:cNvSpPr>
          <p:nvPr/>
        </p:nvSpPr>
        <p:spPr bwMode="auto">
          <a:xfrm>
            <a:off x="6752608" y="3797429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정산결과통보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31" name="꺾인 연결선 77"/>
          <p:cNvCxnSpPr>
            <a:cxnSpLocks noChangeShapeType="1"/>
            <a:stCxn id="21" idx="0"/>
            <a:endCxn id="19" idx="2"/>
          </p:cNvCxnSpPr>
          <p:nvPr/>
        </p:nvCxnSpPr>
        <p:spPr bwMode="auto">
          <a:xfrm rot="16200000" flipV="1">
            <a:off x="2741789" y="2825085"/>
            <a:ext cx="706437" cy="14890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꺾인 연결선 82"/>
          <p:cNvCxnSpPr>
            <a:cxnSpLocks noChangeShapeType="1"/>
            <a:stCxn id="19" idx="0"/>
            <a:endCxn id="20" idx="0"/>
          </p:cNvCxnSpPr>
          <p:nvPr/>
        </p:nvCxnSpPr>
        <p:spPr bwMode="auto">
          <a:xfrm rot="5400000" flipH="1" flipV="1">
            <a:off x="2997377" y="1993234"/>
            <a:ext cx="50800" cy="1344613"/>
          </a:xfrm>
          <a:prstGeom prst="bentConnector3">
            <a:avLst>
              <a:gd name="adj1" fmla="val 552431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꺾인 연결선 84"/>
          <p:cNvCxnSpPr>
            <a:cxnSpLocks noChangeShapeType="1"/>
            <a:stCxn id="20" idx="3"/>
            <a:endCxn id="23" idx="0"/>
          </p:cNvCxnSpPr>
          <p:nvPr/>
        </p:nvCxnSpPr>
        <p:spPr bwMode="auto">
          <a:xfrm>
            <a:off x="4114183" y="2781429"/>
            <a:ext cx="581025" cy="331787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꺾인 연결선 86"/>
          <p:cNvCxnSpPr>
            <a:cxnSpLocks noChangeShapeType="1"/>
            <a:stCxn id="23" idx="3"/>
            <a:endCxn id="22" idx="1"/>
          </p:cNvCxnSpPr>
          <p:nvPr/>
        </p:nvCxnSpPr>
        <p:spPr bwMode="auto">
          <a:xfrm>
            <a:off x="5114308" y="3254504"/>
            <a:ext cx="322262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hape 101"/>
          <p:cNvCxnSpPr>
            <a:cxnSpLocks noChangeShapeType="1"/>
            <a:stCxn id="27" idx="0"/>
            <a:endCxn id="30" idx="1"/>
          </p:cNvCxnSpPr>
          <p:nvPr/>
        </p:nvCxnSpPr>
        <p:spPr bwMode="auto">
          <a:xfrm rot="5400000" flipH="1" flipV="1">
            <a:off x="6469239" y="3947447"/>
            <a:ext cx="292100" cy="2746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꺾인 연결선 105"/>
          <p:cNvCxnSpPr>
            <a:cxnSpLocks noChangeShapeType="1"/>
            <a:stCxn id="30" idx="0"/>
            <a:endCxn id="23" idx="2"/>
          </p:cNvCxnSpPr>
          <p:nvPr/>
        </p:nvCxnSpPr>
        <p:spPr bwMode="auto">
          <a:xfrm rot="16200000" flipV="1">
            <a:off x="5732639" y="2358360"/>
            <a:ext cx="401638" cy="24765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AutoShape 14"/>
          <p:cNvSpPr>
            <a:spLocks noChangeArrowheads="1"/>
          </p:cNvSpPr>
          <p:nvPr/>
        </p:nvSpPr>
        <p:spPr bwMode="auto">
          <a:xfrm>
            <a:off x="7570170" y="1894016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정산결과접수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8" name="AutoShape 14"/>
          <p:cNvSpPr>
            <a:spLocks noChangeArrowheads="1"/>
          </p:cNvSpPr>
          <p:nvPr/>
        </p:nvSpPr>
        <p:spPr bwMode="auto">
          <a:xfrm>
            <a:off x="6752608" y="4662616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정산결과접수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39" name="Shape 109"/>
          <p:cNvCxnSpPr>
            <a:cxnSpLocks noChangeShapeType="1"/>
            <a:endCxn id="46" idx="2"/>
          </p:cNvCxnSpPr>
          <p:nvPr/>
        </p:nvCxnSpPr>
        <p:spPr bwMode="auto">
          <a:xfrm rot="5400000" flipH="1" flipV="1">
            <a:off x="6389865" y="2601247"/>
            <a:ext cx="239712" cy="78422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hape 111"/>
          <p:cNvCxnSpPr>
            <a:cxnSpLocks noChangeShapeType="1"/>
            <a:stCxn id="46" idx="0"/>
            <a:endCxn id="37" idx="1"/>
          </p:cNvCxnSpPr>
          <p:nvPr/>
        </p:nvCxnSpPr>
        <p:spPr bwMode="auto">
          <a:xfrm rot="5400000" flipH="1" flipV="1">
            <a:off x="7086776" y="2120236"/>
            <a:ext cx="568325" cy="39846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AutoShape 14"/>
          <p:cNvSpPr>
            <a:spLocks noChangeArrowheads="1"/>
          </p:cNvSpPr>
          <p:nvPr/>
        </p:nvSpPr>
        <p:spPr bwMode="auto">
          <a:xfrm>
            <a:off x="7373320" y="5075366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최종정산결과접수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8433770" y="4629279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이의신청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43" name="Shape 121"/>
          <p:cNvCxnSpPr>
            <a:cxnSpLocks noChangeShapeType="1"/>
            <a:stCxn id="41" idx="3"/>
            <a:endCxn id="42" idx="2"/>
          </p:cNvCxnSpPr>
          <p:nvPr/>
        </p:nvCxnSpPr>
        <p:spPr bwMode="auto">
          <a:xfrm flipV="1">
            <a:off x="8211520" y="4911854"/>
            <a:ext cx="641350" cy="30480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꺾인 연결선 125"/>
          <p:cNvCxnSpPr>
            <a:cxnSpLocks noChangeShapeType="1"/>
            <a:stCxn id="30" idx="2"/>
            <a:endCxn id="38" idx="0"/>
          </p:cNvCxnSpPr>
          <p:nvPr/>
        </p:nvCxnSpPr>
        <p:spPr bwMode="auto">
          <a:xfrm rot="5400000">
            <a:off x="6880401" y="4371310"/>
            <a:ext cx="582613" cy="31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Shape 127"/>
          <p:cNvCxnSpPr>
            <a:cxnSpLocks noChangeShapeType="1"/>
            <a:stCxn id="46" idx="6"/>
            <a:endCxn id="41" idx="0"/>
          </p:cNvCxnSpPr>
          <p:nvPr/>
        </p:nvCxnSpPr>
        <p:spPr bwMode="auto">
          <a:xfrm>
            <a:off x="7441583" y="2873504"/>
            <a:ext cx="350837" cy="220186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6901833" y="2603629"/>
            <a:ext cx="539750" cy="541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정산결과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47" name="직선 연결선 19"/>
          <p:cNvCxnSpPr>
            <a:cxnSpLocks noChangeShapeType="1"/>
          </p:cNvCxnSpPr>
          <p:nvPr/>
        </p:nvCxnSpPr>
        <p:spPr bwMode="auto">
          <a:xfrm>
            <a:off x="216870" y="3675191"/>
            <a:ext cx="94329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48" name="직선 연결선 13"/>
          <p:cNvCxnSpPr>
            <a:cxnSpLocks noChangeShapeType="1"/>
          </p:cNvCxnSpPr>
          <p:nvPr/>
        </p:nvCxnSpPr>
        <p:spPr bwMode="auto">
          <a:xfrm>
            <a:off x="216870" y="4538791"/>
            <a:ext cx="9432925" cy="0"/>
          </a:xfrm>
          <a:prstGeom prst="line">
            <a:avLst/>
          </a:prstGeom>
          <a:solidFill>
            <a:schemeClr val="bg1">
              <a:lumMod val="85000"/>
            </a:schemeClr>
          </a:solidFill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55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000" b="0" dirty="0">
                <a:latin typeface="+mn-ea"/>
                <a:ea typeface="+mn-ea"/>
              </a:rPr>
              <a:t>한국저작권위원회는 주관기관이 제출한 사업비 사용실적 보고서와 증빙자료를 검토하여 정산을 실시함 </a:t>
            </a:r>
            <a:r>
              <a:rPr kumimoji="0" lang="en-US" altLang="ko-KR" sz="1000" b="0" dirty="0">
                <a:latin typeface="+mn-ea"/>
                <a:ea typeface="+mn-ea"/>
              </a:rPr>
              <a:t>(</a:t>
            </a:r>
            <a:r>
              <a:rPr kumimoji="0" lang="ko-KR" altLang="en-US" sz="1000" b="0">
                <a:latin typeface="+mn-ea"/>
                <a:ea typeface="+mn-ea"/>
              </a:rPr>
              <a:t>필요한 경우 현장실태조사를 실시할 수도 있음</a:t>
            </a:r>
            <a:r>
              <a:rPr kumimoji="0" lang="en-US" altLang="ko-KR" sz="1000" b="0" dirty="0">
                <a:latin typeface="+mn-ea"/>
                <a:ea typeface="+mn-ea"/>
              </a:rPr>
              <a:t>), </a:t>
            </a:r>
            <a:r>
              <a:rPr kumimoji="0" lang="ko-KR" altLang="en-US" sz="1000" b="0">
                <a:latin typeface="+mn-ea"/>
                <a:ea typeface="+mn-ea"/>
              </a:rPr>
              <a:t>한국저작권위원회는 정산결과를 주관기관에 통보하고</a:t>
            </a:r>
            <a:r>
              <a:rPr kumimoji="0" lang="en-US" altLang="ko-KR" sz="1000" b="0" dirty="0">
                <a:latin typeface="+mn-ea"/>
                <a:ea typeface="+mn-ea"/>
              </a:rPr>
              <a:t>, </a:t>
            </a:r>
            <a:r>
              <a:rPr kumimoji="0" lang="ko-KR" altLang="en-US" sz="1000" b="0">
                <a:latin typeface="+mn-ea"/>
                <a:ea typeface="+mn-ea"/>
              </a:rPr>
              <a:t>문체부에 보고함</a:t>
            </a:r>
          </a:p>
        </p:txBody>
      </p:sp>
      <p:sp>
        <p:nvSpPr>
          <p:cNvPr id="56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1849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32524"/>
              </p:ext>
            </p:extLst>
          </p:nvPr>
        </p:nvGraphicFramePr>
        <p:xfrm>
          <a:off x="226395" y="1389190"/>
          <a:ext cx="9432610" cy="405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17"/>
                <a:gridCol w="9021793"/>
              </a:tblGrid>
              <a:tr h="27568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015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한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국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작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권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위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원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회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01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주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기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04938" y="1079500"/>
            <a:ext cx="246093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이의신청 접수에 따른 </a:t>
            </a:r>
            <a:r>
              <a:rPr lang="ko-KR" altLang="en-US" sz="1000" dirty="0" err="1" smtClean="0">
                <a:latin typeface="+mj-ea"/>
                <a:ea typeface="+mj-ea"/>
              </a:rPr>
              <a:t>재정산</a:t>
            </a:r>
            <a:r>
              <a:rPr lang="ko-KR" altLang="en-US" sz="1000" dirty="0" smtClean="0">
                <a:latin typeface="+mj-ea"/>
                <a:ea typeface="+mj-ea"/>
              </a:rPr>
              <a:t> 결과 통보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10310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이의신청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정산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27"/>
          <p:cNvSpPr txBox="1">
            <a:spLocks noChangeArrowheads="1"/>
          </p:cNvSpPr>
          <p:nvPr/>
        </p:nvSpPr>
        <p:spPr bwMode="auto">
          <a:xfrm>
            <a:off x="3992528" y="1402897"/>
            <a:ext cx="185178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이의신청</a:t>
            </a:r>
            <a:r>
              <a:rPr lang="en-US" altLang="ko-KR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정산</a:t>
            </a:r>
            <a:r>
              <a:rPr lang="en-US" altLang="ko-KR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  업무흐름도</a:t>
            </a:r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832820" y="2645910"/>
            <a:ext cx="539750" cy="541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이의신청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접수</a:t>
            </a:r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2164733" y="3114222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재정산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여부</a:t>
            </a: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755033" y="4862060"/>
            <a:ext cx="695325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이의신청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0" name="AutoShape 14"/>
          <p:cNvSpPr>
            <a:spLocks noChangeArrowheads="1"/>
          </p:cNvSpPr>
          <p:nvPr/>
        </p:nvSpPr>
        <p:spPr bwMode="auto">
          <a:xfrm>
            <a:off x="6660533" y="479856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재정산결과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3204545" y="2776085"/>
            <a:ext cx="6223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재정산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545733" y="2961822"/>
            <a:ext cx="18573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2336183" y="3544435"/>
            <a:ext cx="1857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cxnSp>
        <p:nvCxnSpPr>
          <p:cNvPr id="18" name="꺾인 연결선 77"/>
          <p:cNvCxnSpPr>
            <a:cxnSpLocks noChangeShapeType="1"/>
            <a:stCxn id="44" idx="2"/>
            <a:endCxn id="8" idx="1"/>
          </p:cNvCxnSpPr>
          <p:nvPr/>
        </p:nvCxnSpPr>
        <p:spPr bwMode="auto">
          <a:xfrm rot="16200000" flipH="1">
            <a:off x="1903589" y="3068978"/>
            <a:ext cx="273050" cy="2492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AutoShape 30"/>
          <p:cNvSpPr>
            <a:spLocks noChangeArrowheads="1"/>
          </p:cNvSpPr>
          <p:nvPr/>
        </p:nvSpPr>
        <p:spPr bwMode="auto">
          <a:xfrm>
            <a:off x="4279283" y="2699885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위탁정산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여부</a:t>
            </a:r>
          </a:p>
        </p:txBody>
      </p:sp>
      <p:cxnSp>
        <p:nvCxnSpPr>
          <p:cNvPr id="20" name="꺾인 연결선 89"/>
          <p:cNvCxnSpPr>
            <a:cxnSpLocks noChangeShapeType="1"/>
            <a:stCxn id="8" idx="0"/>
            <a:endCxn id="11" idx="1"/>
          </p:cNvCxnSpPr>
          <p:nvPr/>
        </p:nvCxnSpPr>
        <p:spPr bwMode="auto">
          <a:xfrm rot="5400000" flipH="1" flipV="1">
            <a:off x="2785445" y="2695122"/>
            <a:ext cx="196850" cy="64135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Shape 93"/>
          <p:cNvCxnSpPr>
            <a:cxnSpLocks noChangeShapeType="1"/>
            <a:stCxn id="8" idx="2"/>
            <a:endCxn id="39" idx="1"/>
          </p:cNvCxnSpPr>
          <p:nvPr/>
        </p:nvCxnSpPr>
        <p:spPr bwMode="auto">
          <a:xfrm rot="16200000" flipH="1">
            <a:off x="4589638" y="1519579"/>
            <a:ext cx="1687513" cy="574040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꺾인 연결선 96"/>
          <p:cNvCxnSpPr>
            <a:cxnSpLocks noChangeShapeType="1"/>
            <a:stCxn id="11" idx="3"/>
            <a:endCxn id="19" idx="1"/>
          </p:cNvCxnSpPr>
          <p:nvPr/>
        </p:nvCxnSpPr>
        <p:spPr bwMode="auto">
          <a:xfrm flipV="1">
            <a:off x="3826845" y="2915785"/>
            <a:ext cx="452438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14"/>
          <p:cNvSpPr>
            <a:spLocks noChangeArrowheads="1"/>
          </p:cNvSpPr>
          <p:nvPr/>
        </p:nvSpPr>
        <p:spPr bwMode="auto">
          <a:xfrm>
            <a:off x="4258645" y="3952422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재정산보고서접수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4" name="AutoShape 14"/>
          <p:cNvSpPr>
            <a:spLocks noChangeArrowheads="1"/>
          </p:cNvSpPr>
          <p:nvPr/>
        </p:nvSpPr>
        <p:spPr bwMode="auto">
          <a:xfrm>
            <a:off x="5363545" y="3952422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사업비재정산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5" name="AutoShape 14"/>
          <p:cNvSpPr>
            <a:spLocks noChangeArrowheads="1"/>
          </p:cNvSpPr>
          <p:nvPr/>
        </p:nvSpPr>
        <p:spPr bwMode="auto">
          <a:xfrm>
            <a:off x="6660533" y="3952422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재정산결과통보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26" name="꺾인 연결선 101"/>
          <p:cNvCxnSpPr>
            <a:cxnSpLocks noChangeShapeType="1"/>
            <a:stCxn id="9" idx="0"/>
            <a:endCxn id="7" idx="4"/>
          </p:cNvCxnSpPr>
          <p:nvPr/>
        </p:nvCxnSpPr>
        <p:spPr bwMode="auto">
          <a:xfrm rot="5400000" flipH="1" flipV="1">
            <a:off x="266083" y="4025447"/>
            <a:ext cx="1674812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꺾인 연결선 103"/>
          <p:cNvCxnSpPr>
            <a:cxnSpLocks noChangeShapeType="1"/>
            <a:stCxn id="19" idx="2"/>
            <a:endCxn id="23" idx="0"/>
          </p:cNvCxnSpPr>
          <p:nvPr/>
        </p:nvCxnSpPr>
        <p:spPr bwMode="auto">
          <a:xfrm rot="5400000">
            <a:off x="4268170" y="3542847"/>
            <a:ext cx="819150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꺾인 연결선 105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5096845" y="4093710"/>
            <a:ext cx="26670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5666758" y="2776085"/>
            <a:ext cx="865187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재정산 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30" name="꺾인 연결선 110"/>
          <p:cNvCxnSpPr>
            <a:cxnSpLocks noChangeShapeType="1"/>
            <a:stCxn id="19" idx="3"/>
            <a:endCxn id="29" idx="1"/>
          </p:cNvCxnSpPr>
          <p:nvPr/>
        </p:nvCxnSpPr>
        <p:spPr bwMode="auto">
          <a:xfrm>
            <a:off x="5076208" y="2915785"/>
            <a:ext cx="59055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Rectangle 21"/>
          <p:cNvSpPr>
            <a:spLocks noChangeArrowheads="1"/>
          </p:cNvSpPr>
          <p:nvPr/>
        </p:nvSpPr>
        <p:spPr bwMode="auto">
          <a:xfrm>
            <a:off x="5026995" y="2764972"/>
            <a:ext cx="1857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4517408" y="3179310"/>
            <a:ext cx="1857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cxnSp>
        <p:nvCxnSpPr>
          <p:cNvPr id="33" name="꺾인 연결선 115"/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6201745" y="4093710"/>
            <a:ext cx="458788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꺾인 연결선 119"/>
          <p:cNvCxnSpPr>
            <a:cxnSpLocks noChangeShapeType="1"/>
            <a:stCxn id="25" idx="0"/>
            <a:endCxn id="29" idx="2"/>
          </p:cNvCxnSpPr>
          <p:nvPr/>
        </p:nvCxnSpPr>
        <p:spPr bwMode="auto">
          <a:xfrm rot="16200000" flipV="1">
            <a:off x="6143008" y="3015797"/>
            <a:ext cx="893762" cy="9794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8290895" y="1845810"/>
            <a:ext cx="8636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재정산 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8452820" y="2645910"/>
            <a:ext cx="539750" cy="5413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재정산결과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7" name="AutoShape 14"/>
          <p:cNvSpPr>
            <a:spLocks noChangeArrowheads="1"/>
          </p:cNvSpPr>
          <p:nvPr/>
        </p:nvSpPr>
        <p:spPr bwMode="auto">
          <a:xfrm>
            <a:off x="6997083" y="2776085"/>
            <a:ext cx="8636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재정산 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38" name="꺾인 연결선 126"/>
          <p:cNvCxnSpPr>
            <a:cxnSpLocks noChangeShapeType="1"/>
            <a:stCxn id="29" idx="3"/>
            <a:endCxn id="37" idx="1"/>
          </p:cNvCxnSpPr>
          <p:nvPr/>
        </p:nvCxnSpPr>
        <p:spPr bwMode="auto">
          <a:xfrm>
            <a:off x="6531945" y="2917372"/>
            <a:ext cx="465138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AutoShape 14"/>
          <p:cNvSpPr>
            <a:spLocks noChangeArrowheads="1"/>
          </p:cNvSpPr>
          <p:nvPr/>
        </p:nvSpPr>
        <p:spPr bwMode="auto">
          <a:xfrm>
            <a:off x="8303595" y="5092247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재정산결과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40" name="꺾인 연결선 131"/>
          <p:cNvCxnSpPr>
            <a:cxnSpLocks noChangeShapeType="1"/>
            <a:stCxn id="37" idx="3"/>
            <a:endCxn id="36" idx="2"/>
          </p:cNvCxnSpPr>
          <p:nvPr/>
        </p:nvCxnSpPr>
        <p:spPr bwMode="auto">
          <a:xfrm>
            <a:off x="7860683" y="2917372"/>
            <a:ext cx="592137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꺾인 연결선 133"/>
          <p:cNvCxnSpPr>
            <a:cxnSpLocks noChangeShapeType="1"/>
            <a:stCxn id="36" idx="0"/>
            <a:endCxn id="35" idx="2"/>
          </p:cNvCxnSpPr>
          <p:nvPr/>
        </p:nvCxnSpPr>
        <p:spPr bwMode="auto">
          <a:xfrm rot="5400000" flipH="1" flipV="1">
            <a:off x="8464726" y="2387941"/>
            <a:ext cx="51752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꺾인 연결선 135"/>
          <p:cNvCxnSpPr>
            <a:cxnSpLocks noChangeShapeType="1"/>
            <a:stCxn id="36" idx="4"/>
            <a:endCxn id="39" idx="0"/>
          </p:cNvCxnSpPr>
          <p:nvPr/>
        </p:nvCxnSpPr>
        <p:spPr bwMode="auto">
          <a:xfrm rot="5400000">
            <a:off x="7770196" y="4139747"/>
            <a:ext cx="1905000" cy="31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꺾인 연결선 137"/>
          <p:cNvCxnSpPr>
            <a:cxnSpLocks noChangeShapeType="1"/>
            <a:stCxn id="25" idx="2"/>
            <a:endCxn id="10" idx="0"/>
          </p:cNvCxnSpPr>
          <p:nvPr/>
        </p:nvCxnSpPr>
        <p:spPr bwMode="auto">
          <a:xfrm rot="5400000">
            <a:off x="6797851" y="4516779"/>
            <a:ext cx="56197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AutoShape 14"/>
          <p:cNvSpPr>
            <a:spLocks noChangeArrowheads="1"/>
          </p:cNvSpPr>
          <p:nvPr/>
        </p:nvSpPr>
        <p:spPr bwMode="auto">
          <a:xfrm>
            <a:off x="1604345" y="2776085"/>
            <a:ext cx="6223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자체검토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45" name="꺾인 연결선 77"/>
          <p:cNvCxnSpPr>
            <a:cxnSpLocks noChangeShapeType="1"/>
            <a:stCxn id="7" idx="6"/>
            <a:endCxn id="44" idx="1"/>
          </p:cNvCxnSpPr>
          <p:nvPr/>
        </p:nvCxnSpPr>
        <p:spPr bwMode="auto">
          <a:xfrm>
            <a:off x="1372570" y="2917372"/>
            <a:ext cx="23177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000" b="0">
                <a:latin typeface="+mn-ea"/>
                <a:ea typeface="+mn-ea"/>
              </a:rPr>
              <a:t>한국저작권위원회는 주관기관이 제출한 사업비 사용실적 보고서와 증빙자료를 검토하여 정산을 실시함 </a:t>
            </a:r>
            <a:r>
              <a:rPr kumimoji="0" lang="en-US" altLang="ko-KR" sz="1000" b="0" dirty="0">
                <a:latin typeface="+mn-ea"/>
                <a:ea typeface="+mn-ea"/>
              </a:rPr>
              <a:t>(</a:t>
            </a:r>
            <a:r>
              <a:rPr kumimoji="0" lang="ko-KR" altLang="en-US" sz="1000" b="0">
                <a:latin typeface="+mn-ea"/>
                <a:ea typeface="+mn-ea"/>
              </a:rPr>
              <a:t>필요한 경우 현장실태조사를 실시할 수도 있음</a:t>
            </a:r>
            <a:r>
              <a:rPr kumimoji="0" lang="en-US" altLang="ko-KR" sz="1000" b="0" dirty="0">
                <a:latin typeface="+mn-ea"/>
                <a:ea typeface="+mn-ea"/>
              </a:rPr>
              <a:t>)</a:t>
            </a:r>
          </a:p>
        </p:txBody>
      </p:sp>
      <p:sp>
        <p:nvSpPr>
          <p:cNvPr id="50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1338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직사각형 86"/>
          <p:cNvSpPr>
            <a:spLocks noChangeArrowheads="1"/>
          </p:cNvSpPr>
          <p:nvPr/>
        </p:nvSpPr>
        <p:spPr bwMode="auto">
          <a:xfrm>
            <a:off x="0" y="0"/>
            <a:ext cx="9906000" cy="739775"/>
          </a:xfrm>
          <a:prstGeom prst="rect">
            <a:avLst/>
          </a:prstGeom>
          <a:solidFill>
            <a:srgbClr val="080DE8"/>
          </a:solidFill>
          <a:ln w="19050">
            <a:solidFill>
              <a:srgbClr val="53508A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904038"/>
            <a:ext cx="9906000" cy="285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81538" y="6999288"/>
            <a:ext cx="542925" cy="13811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0" tIns="0" rIns="0" bIns="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ko-KR" sz="9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－</a:t>
            </a:r>
            <a:fld id="{8D3B5293-AE5E-4C50-B0F4-CEA96BED56FC}" type="slidenum"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pPr eaLnBrk="1" hangingPunct="1"/>
              <a:t>2</a:t>
            </a:fld>
            <a:r>
              <a:rPr kumimoji="0" lang="en-US" altLang="ko-KR" sz="9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7175" name="Line 66"/>
          <p:cNvSpPr>
            <a:spLocks noChangeShapeType="1"/>
          </p:cNvSpPr>
          <p:nvPr/>
        </p:nvSpPr>
        <p:spPr bwMode="auto">
          <a:xfrm>
            <a:off x="0" y="6889750"/>
            <a:ext cx="989965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  <p:sp>
        <p:nvSpPr>
          <p:cNvPr id="7176" name="제목 1"/>
          <p:cNvSpPr>
            <a:spLocks noChangeArrowheads="1"/>
          </p:cNvSpPr>
          <p:nvPr/>
        </p:nvSpPr>
        <p:spPr bwMode="auto">
          <a:xfrm>
            <a:off x="101600" y="7938"/>
            <a:ext cx="90233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kumimoji="0" lang="en-US" altLang="ko-KR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사용권한 </a:t>
            </a:r>
          </a:p>
        </p:txBody>
      </p:sp>
      <p:sp>
        <p:nvSpPr>
          <p:cNvPr id="7177" name="TextBox 10"/>
          <p:cNvSpPr txBox="1">
            <a:spLocks noChangeArrowheads="1"/>
          </p:cNvSpPr>
          <p:nvPr/>
        </p:nvSpPr>
        <p:spPr bwMode="auto">
          <a:xfrm>
            <a:off x="738188" y="863600"/>
            <a:ext cx="81438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just" eaLnBrk="1">
              <a:spcBef>
                <a:spcPts val="600"/>
              </a:spcBef>
            </a:pP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eaLnBrk="1"/>
            <a:r>
              <a:rPr lang="ko-KR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 용 권 한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eaLnBrk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Client Approval:</a:t>
            </a:r>
          </a:p>
          <a:p>
            <a:pPr algn="just" eaLnBrk="1"/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본인은 서명으로써 본 문서가 본 프로젝트 범위 내에서 사용될 것을 인가함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승인자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한국저작권위원회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차태원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팀장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____/__/__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검토자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한국저작권위원회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문경도 선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____/__/__</a:t>
            </a:r>
          </a:p>
          <a:p>
            <a:pPr algn="l" eaLnBrk="1"/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엘에스웨어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㈜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Approval:</a:t>
            </a:r>
          </a:p>
          <a:p>
            <a:pPr algn="just" eaLnBrk="1"/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 문서에 대한 서명은 본 문서에 대하여 수행 및 유지관리의 책임이 있음을 인정하는 것임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승인자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주식회사 굿씽크 곽종 부장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____/__/__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검토자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엘에스웨어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㈜ 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김민 책임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____/__/__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/>
            <a:r>
              <a:rPr lang="ko-KR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작성자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주식회사 굿씽크 김영균 차장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		(</a:t>
            </a:r>
            <a:r>
              <a:rPr lang="ko-KR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	</a:t>
            </a:r>
            <a:r>
              <a:rPr lang="ko-KR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일자 </a:t>
            </a:r>
            <a:r>
              <a:rPr lang="en-US" altLang="ko-KR" sz="12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2018/05/29</a:t>
            </a:r>
            <a:endParaRPr lang="ko-KR" altLang="ko-KR" sz="1200" smtClean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eaLnBrk="1"/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endParaRPr lang="ko-KR" altLang="ko-KR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l" eaLnBrk="1" hangingPunct="1"/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178" name="제목 1"/>
          <p:cNvSpPr>
            <a:spLocks noChangeArrowheads="1"/>
          </p:cNvSpPr>
          <p:nvPr/>
        </p:nvSpPr>
        <p:spPr bwMode="auto">
          <a:xfrm>
            <a:off x="6738938" y="244475"/>
            <a:ext cx="307498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502604"/>
              </p:ext>
            </p:extLst>
          </p:nvPr>
        </p:nvGraphicFramePr>
        <p:xfrm>
          <a:off x="217004" y="1385205"/>
          <a:ext cx="9432610" cy="4057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17"/>
                <a:gridCol w="9021793"/>
              </a:tblGrid>
              <a:tr h="27568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45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한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국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작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권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위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원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회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6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주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기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04938" y="1079500"/>
            <a:ext cx="340990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err="1" smtClean="0">
                <a:latin typeface="+mj-ea"/>
                <a:ea typeface="+mj-ea"/>
              </a:rPr>
              <a:t>기술료</a:t>
            </a:r>
            <a:r>
              <a:rPr lang="ko-KR" altLang="en-US" sz="1000" dirty="0" smtClean="0">
                <a:latin typeface="+mj-ea"/>
                <a:ea typeface="+mj-ea"/>
              </a:rPr>
              <a:t> 납부 통보 및 미납과제에 대한 검토 및 제재 처리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8707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기술료</a:t>
            </a:r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납부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27"/>
          <p:cNvSpPr txBox="1">
            <a:spLocks noChangeArrowheads="1"/>
          </p:cNvSpPr>
          <p:nvPr/>
        </p:nvSpPr>
        <p:spPr bwMode="auto">
          <a:xfrm>
            <a:off x="4073624" y="1398912"/>
            <a:ext cx="16594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기술료</a:t>
            </a: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납부  업무흐름도</a:t>
            </a:r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1013929" y="3094362"/>
            <a:ext cx="539750" cy="539750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기술료 납부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8" name="AutoShape 73"/>
          <p:cNvSpPr>
            <a:spLocks noChangeArrowheads="1"/>
          </p:cNvSpPr>
          <p:nvPr/>
        </p:nvSpPr>
        <p:spPr bwMode="auto">
          <a:xfrm>
            <a:off x="864704" y="475012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통보접수</a:t>
            </a: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auto">
          <a:xfrm>
            <a:off x="2169629" y="475012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납부계획서제출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0" name="꺾인 연결선 21"/>
          <p:cNvCxnSpPr>
            <a:cxnSpLocks noChangeShapeType="1"/>
            <a:stCxn id="7" idx="4"/>
            <a:endCxn id="8" idx="0"/>
          </p:cNvCxnSpPr>
          <p:nvPr/>
        </p:nvCxnSpPr>
        <p:spPr bwMode="auto">
          <a:xfrm rot="5400000">
            <a:off x="725004" y="4191325"/>
            <a:ext cx="1116013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꺾인 연결선 26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02904" y="4891412"/>
            <a:ext cx="46672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AutoShape 48"/>
          <p:cNvSpPr>
            <a:spLocks noChangeArrowheads="1"/>
          </p:cNvSpPr>
          <p:nvPr/>
        </p:nvSpPr>
        <p:spPr bwMode="auto">
          <a:xfrm>
            <a:off x="2169629" y="385795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납부계획서 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2169629" y="292767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납부계획서 검토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3361842" y="292767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납부계획서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5" name="꺾인 연결선 32"/>
          <p:cNvCxnSpPr>
            <a:cxnSpLocks noChangeShapeType="1"/>
            <a:stCxn id="9" idx="0"/>
            <a:endCxn id="12" idx="2"/>
          </p:cNvCxnSpPr>
          <p:nvPr/>
        </p:nvCxnSpPr>
        <p:spPr bwMode="auto">
          <a:xfrm rot="5400000" flipH="1" flipV="1">
            <a:off x="2285516" y="4445325"/>
            <a:ext cx="608013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꺾인 연결선 34"/>
          <p:cNvCxnSpPr>
            <a:cxnSpLocks noChangeShapeType="1"/>
            <a:stCxn id="12" idx="0"/>
            <a:endCxn id="13" idx="2"/>
          </p:cNvCxnSpPr>
          <p:nvPr/>
        </p:nvCxnSpPr>
        <p:spPr bwMode="auto">
          <a:xfrm rot="5400000" flipH="1" flipV="1">
            <a:off x="2265673" y="3534893"/>
            <a:ext cx="647700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3361842" y="478187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납부계획서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결과접수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8" name="AutoShape 73"/>
          <p:cNvSpPr>
            <a:spLocks noChangeArrowheads="1"/>
          </p:cNvSpPr>
          <p:nvPr/>
        </p:nvSpPr>
        <p:spPr bwMode="auto">
          <a:xfrm>
            <a:off x="4995379" y="478187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납부</a:t>
            </a:r>
          </a:p>
        </p:txBody>
      </p:sp>
      <p:sp>
        <p:nvSpPr>
          <p:cNvPr id="19" name="AutoShape 30"/>
          <p:cNvSpPr>
            <a:spLocks noChangeArrowheads="1"/>
          </p:cNvSpPr>
          <p:nvPr/>
        </p:nvSpPr>
        <p:spPr bwMode="auto">
          <a:xfrm>
            <a:off x="5016017" y="2849887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입금여부</a:t>
            </a:r>
          </a:p>
        </p:txBody>
      </p:sp>
      <p:sp>
        <p:nvSpPr>
          <p:cNvPr id="20" name="AutoShape 14"/>
          <p:cNvSpPr>
            <a:spLocks noChangeArrowheads="1"/>
          </p:cNvSpPr>
          <p:nvPr/>
        </p:nvSpPr>
        <p:spPr bwMode="auto">
          <a:xfrm>
            <a:off x="4176229" y="335947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회계처리요청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21" name="꺾인 연결선 40"/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3007829" y="3068962"/>
            <a:ext cx="354013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꺾인 연결선 42"/>
          <p:cNvCxnSpPr>
            <a:cxnSpLocks noChangeShapeType="1"/>
            <a:stCxn id="14" idx="2"/>
            <a:endCxn id="17" idx="0"/>
          </p:cNvCxnSpPr>
          <p:nvPr/>
        </p:nvCxnSpPr>
        <p:spPr bwMode="auto">
          <a:xfrm rot="5400000">
            <a:off x="2995129" y="3996062"/>
            <a:ext cx="1570038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꺾인 연결선 44"/>
          <p:cNvCxnSpPr>
            <a:cxnSpLocks noChangeShapeType="1"/>
            <a:stCxn id="17" idx="3"/>
            <a:endCxn id="18" idx="1"/>
          </p:cNvCxnSpPr>
          <p:nvPr/>
        </p:nvCxnSpPr>
        <p:spPr bwMode="auto">
          <a:xfrm>
            <a:off x="4200042" y="4923162"/>
            <a:ext cx="795337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꺾인 연결선 47"/>
          <p:cNvCxnSpPr>
            <a:cxnSpLocks noChangeShapeType="1"/>
            <a:stCxn id="18" idx="0"/>
            <a:endCxn id="19" idx="2"/>
          </p:cNvCxnSpPr>
          <p:nvPr/>
        </p:nvCxnSpPr>
        <p:spPr bwMode="auto">
          <a:xfrm rot="5400000" flipH="1" flipV="1">
            <a:off x="4664385" y="4031781"/>
            <a:ext cx="1500188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hape 49"/>
          <p:cNvCxnSpPr>
            <a:cxnSpLocks noChangeShapeType="1"/>
            <a:stCxn id="19" idx="1"/>
            <a:endCxn id="20" idx="0"/>
          </p:cNvCxnSpPr>
          <p:nvPr/>
        </p:nvCxnSpPr>
        <p:spPr bwMode="auto">
          <a:xfrm rot="10800000" flipV="1">
            <a:off x="4595329" y="3065787"/>
            <a:ext cx="420688" cy="2936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4379429" y="3938912"/>
            <a:ext cx="431800" cy="4333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회계처리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27" name="꺾인 연결선 52"/>
          <p:cNvCxnSpPr>
            <a:cxnSpLocks noChangeShapeType="1"/>
            <a:stCxn id="20" idx="2"/>
            <a:endCxn id="26" idx="0"/>
          </p:cNvCxnSpPr>
          <p:nvPr/>
        </p:nvCxnSpPr>
        <p:spPr bwMode="auto">
          <a:xfrm rot="5400000">
            <a:off x="4447691" y="3791275"/>
            <a:ext cx="296863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AutoShape 48"/>
          <p:cNvSpPr>
            <a:spLocks noChangeArrowheads="1"/>
          </p:cNvSpPr>
          <p:nvPr/>
        </p:nvSpPr>
        <p:spPr bwMode="auto">
          <a:xfrm>
            <a:off x="5824054" y="3742062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미납통보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독촉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경고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최고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</a:p>
        </p:txBody>
      </p:sp>
      <p:sp>
        <p:nvSpPr>
          <p:cNvPr id="29" name="AutoShape 13"/>
          <p:cNvSpPr>
            <a:spLocks noChangeArrowheads="1"/>
          </p:cNvSpPr>
          <p:nvPr/>
        </p:nvSpPr>
        <p:spPr bwMode="auto">
          <a:xfrm>
            <a:off x="7011504" y="284195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심의위원회</a:t>
            </a:r>
            <a:endParaRPr lang="ko-KR" altLang="en-US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0" name="AutoShape 14"/>
          <p:cNvSpPr>
            <a:spLocks noChangeArrowheads="1"/>
          </p:cNvSpPr>
          <p:nvPr/>
        </p:nvSpPr>
        <p:spPr bwMode="auto">
          <a:xfrm>
            <a:off x="7011504" y="3742062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미납과제검토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31" name="Shape 57"/>
          <p:cNvCxnSpPr>
            <a:cxnSpLocks noChangeShapeType="1"/>
            <a:stCxn id="19" idx="3"/>
            <a:endCxn id="28" idx="0"/>
          </p:cNvCxnSpPr>
          <p:nvPr/>
        </p:nvCxnSpPr>
        <p:spPr bwMode="auto">
          <a:xfrm>
            <a:off x="5812942" y="3065787"/>
            <a:ext cx="430212" cy="6762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utoShape 73"/>
          <p:cNvSpPr>
            <a:spLocks noChangeArrowheads="1"/>
          </p:cNvSpPr>
          <p:nvPr/>
        </p:nvSpPr>
        <p:spPr bwMode="auto">
          <a:xfrm>
            <a:off x="6435242" y="478187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미납통보접수</a:t>
            </a:r>
          </a:p>
        </p:txBody>
      </p:sp>
      <p:cxnSp>
        <p:nvCxnSpPr>
          <p:cNvPr id="33" name="꺾인 연결선 62"/>
          <p:cNvCxnSpPr>
            <a:cxnSpLocks noChangeShapeType="1"/>
            <a:stCxn id="28" idx="2"/>
            <a:endCxn id="32" idx="0"/>
          </p:cNvCxnSpPr>
          <p:nvPr/>
        </p:nvCxnSpPr>
        <p:spPr bwMode="auto">
          <a:xfrm rot="16200000" flipH="1">
            <a:off x="6170129" y="4097662"/>
            <a:ext cx="757238" cy="611188"/>
          </a:xfrm>
          <a:prstGeom prst="bentConnector3">
            <a:avLst>
              <a:gd name="adj1" fmla="val 32079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꺾인 연결선 64"/>
          <p:cNvCxnSpPr>
            <a:cxnSpLocks noChangeShapeType="1"/>
            <a:stCxn id="32" idx="1"/>
            <a:endCxn id="18" idx="3"/>
          </p:cNvCxnSpPr>
          <p:nvPr/>
        </p:nvCxnSpPr>
        <p:spPr bwMode="auto">
          <a:xfrm rot="10800000">
            <a:off x="5833579" y="4923162"/>
            <a:ext cx="601663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꺾인 연결선 68"/>
          <p:cNvCxnSpPr>
            <a:cxnSpLocks noChangeShapeType="1"/>
            <a:stCxn id="28" idx="3"/>
            <a:endCxn id="30" idx="1"/>
          </p:cNvCxnSpPr>
          <p:nvPr/>
        </p:nvCxnSpPr>
        <p:spPr bwMode="auto">
          <a:xfrm>
            <a:off x="6662254" y="3883350"/>
            <a:ext cx="34925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꺾인 연결선 70"/>
          <p:cNvCxnSpPr>
            <a:cxnSpLocks noChangeShapeType="1"/>
            <a:stCxn id="30" idx="0"/>
            <a:endCxn id="29" idx="2"/>
          </p:cNvCxnSpPr>
          <p:nvPr/>
        </p:nvCxnSpPr>
        <p:spPr bwMode="auto">
          <a:xfrm rot="5400000" flipH="1" flipV="1">
            <a:off x="7121042" y="3432500"/>
            <a:ext cx="617537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AutoShape 30"/>
          <p:cNvSpPr>
            <a:spLocks noChangeArrowheads="1"/>
          </p:cNvSpPr>
          <p:nvPr/>
        </p:nvSpPr>
        <p:spPr bwMode="auto">
          <a:xfrm>
            <a:off x="8425967" y="3210250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제재조치여부</a:t>
            </a:r>
          </a:p>
        </p:txBody>
      </p:sp>
      <p:cxnSp>
        <p:nvCxnSpPr>
          <p:cNvPr id="38" name="Shape 73"/>
          <p:cNvCxnSpPr>
            <a:cxnSpLocks noChangeShapeType="1"/>
            <a:stCxn id="29" idx="3"/>
            <a:endCxn id="37" idx="0"/>
          </p:cNvCxnSpPr>
          <p:nvPr/>
        </p:nvCxnSpPr>
        <p:spPr bwMode="auto">
          <a:xfrm>
            <a:off x="7849704" y="2983237"/>
            <a:ext cx="974725" cy="2270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9191142" y="3894462"/>
            <a:ext cx="431800" cy="431800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법적조치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8019567" y="3894462"/>
            <a:ext cx="431800" cy="431800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연기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면제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41" name="Shape 77"/>
          <p:cNvCxnSpPr>
            <a:cxnSpLocks noChangeShapeType="1"/>
            <a:stCxn id="37" idx="1"/>
            <a:endCxn id="40" idx="0"/>
          </p:cNvCxnSpPr>
          <p:nvPr/>
        </p:nvCxnSpPr>
        <p:spPr bwMode="auto">
          <a:xfrm rot="10800000" flipV="1">
            <a:off x="8235467" y="3426150"/>
            <a:ext cx="190500" cy="46831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hape 79"/>
          <p:cNvCxnSpPr>
            <a:cxnSpLocks noChangeShapeType="1"/>
            <a:stCxn id="37" idx="3"/>
            <a:endCxn id="39" idx="0"/>
          </p:cNvCxnSpPr>
          <p:nvPr/>
        </p:nvCxnSpPr>
        <p:spPr bwMode="auto">
          <a:xfrm>
            <a:off x="9222892" y="3426150"/>
            <a:ext cx="184150" cy="46831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8235467" y="3286450"/>
            <a:ext cx="184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9208604" y="3286450"/>
            <a:ext cx="18573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5841517" y="2922912"/>
            <a:ext cx="184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sp>
        <p:nvSpPr>
          <p:cNvPr id="46" name="Rectangle 21"/>
          <p:cNvSpPr>
            <a:spLocks noChangeArrowheads="1"/>
          </p:cNvSpPr>
          <p:nvPr/>
        </p:nvSpPr>
        <p:spPr bwMode="auto">
          <a:xfrm>
            <a:off x="4819167" y="2916562"/>
            <a:ext cx="18573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000" b="0" dirty="0">
                <a:latin typeface="+mn-ea"/>
                <a:ea typeface="+mn-ea"/>
              </a:rPr>
              <a:t>주관기관에 </a:t>
            </a:r>
            <a:r>
              <a:rPr kumimoji="0" lang="ko-KR" altLang="en-US" sz="1000" b="0" dirty="0" err="1">
                <a:latin typeface="+mn-ea"/>
                <a:ea typeface="+mn-ea"/>
              </a:rPr>
              <a:t>기술료납부계획서제출</a:t>
            </a:r>
            <a:r>
              <a:rPr kumimoji="0" lang="ko-KR" altLang="en-US" sz="1000" b="0" dirty="0">
                <a:latin typeface="+mn-ea"/>
                <a:ea typeface="+mn-ea"/>
              </a:rPr>
              <a:t> 및 </a:t>
            </a:r>
            <a:r>
              <a:rPr kumimoji="0" lang="ko-KR" altLang="en-US" sz="1000" b="0" dirty="0" err="1">
                <a:latin typeface="+mn-ea"/>
                <a:ea typeface="+mn-ea"/>
              </a:rPr>
              <a:t>기술료</a:t>
            </a:r>
            <a:r>
              <a:rPr kumimoji="0" lang="ko-KR" altLang="en-US" sz="1000" b="0" dirty="0">
                <a:latin typeface="+mn-ea"/>
                <a:ea typeface="+mn-ea"/>
              </a:rPr>
              <a:t> 납부에 대해 안내하고 주관기관은 한국저작권위원회에 납부계획서와 </a:t>
            </a:r>
            <a:r>
              <a:rPr kumimoji="0" lang="ko-KR" altLang="en-US" sz="1000" b="0" dirty="0" err="1">
                <a:latin typeface="+mn-ea"/>
                <a:ea typeface="+mn-ea"/>
              </a:rPr>
              <a:t>기술료를</a:t>
            </a:r>
            <a:r>
              <a:rPr kumimoji="0" lang="ko-KR" altLang="en-US" sz="1000" b="0" dirty="0">
                <a:latin typeface="+mn-ea"/>
                <a:ea typeface="+mn-ea"/>
              </a:rPr>
              <a:t> 납부함 한국저작권위원회는 </a:t>
            </a:r>
            <a:r>
              <a:rPr kumimoji="0" lang="ko-KR" altLang="en-US" sz="1000" b="0" dirty="0" err="1">
                <a:latin typeface="+mn-ea"/>
                <a:ea typeface="+mn-ea"/>
              </a:rPr>
              <a:t>기술료</a:t>
            </a:r>
            <a:r>
              <a:rPr kumimoji="0" lang="ko-KR" altLang="en-US" sz="1000" b="0" dirty="0">
                <a:latin typeface="+mn-ea"/>
                <a:ea typeface="+mn-ea"/>
              </a:rPr>
              <a:t> 납부 현황을 </a:t>
            </a:r>
            <a:r>
              <a:rPr kumimoji="0" lang="ko-KR" altLang="en-US" sz="1000" b="0" dirty="0" err="1">
                <a:latin typeface="+mn-ea"/>
                <a:ea typeface="+mn-ea"/>
              </a:rPr>
              <a:t>문체부에</a:t>
            </a:r>
            <a:r>
              <a:rPr kumimoji="0" lang="ko-KR" altLang="en-US" sz="1000" b="0" dirty="0">
                <a:latin typeface="+mn-ea"/>
                <a:ea typeface="+mn-ea"/>
              </a:rPr>
              <a:t> 보고하고</a:t>
            </a:r>
            <a:r>
              <a:rPr kumimoji="0" lang="en-US" altLang="ko-KR" sz="1000" b="0" dirty="0">
                <a:latin typeface="+mn-ea"/>
                <a:ea typeface="+mn-ea"/>
              </a:rPr>
              <a:t>, </a:t>
            </a:r>
            <a:r>
              <a:rPr kumimoji="0" lang="ko-KR" altLang="en-US" sz="1000" b="0">
                <a:latin typeface="+mn-ea"/>
                <a:ea typeface="+mn-ea"/>
              </a:rPr>
              <a:t>지속적으로 미납상황이 발생하면 심의위원회 평가를 통해 필요한 조치를 취함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183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367"/>
              </p:ext>
            </p:extLst>
          </p:nvPr>
        </p:nvGraphicFramePr>
        <p:xfrm>
          <a:off x="226395" y="1385206"/>
          <a:ext cx="9432610" cy="3985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17"/>
                <a:gridCol w="9021793"/>
              </a:tblGrid>
              <a:tr h="27568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45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한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국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작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권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위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원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회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4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주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기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04938" y="1079500"/>
            <a:ext cx="274626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제재조치 계획을 수립하고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smtClean="0">
                <a:latin typeface="+mj-ea"/>
                <a:ea typeface="+mj-ea"/>
              </a:rPr>
              <a:t>처리 결과를 통보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제재조치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27"/>
          <p:cNvSpPr txBox="1">
            <a:spLocks noChangeArrowheads="1"/>
          </p:cNvSpPr>
          <p:nvPr/>
        </p:nvSpPr>
        <p:spPr bwMode="auto">
          <a:xfrm>
            <a:off x="4166843" y="1398913"/>
            <a:ext cx="1467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제재조치  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업무흐름도</a:t>
            </a:r>
          </a:p>
        </p:txBody>
      </p:sp>
      <p:sp>
        <p:nvSpPr>
          <p:cNvPr id="7" name="AutoShape 48"/>
          <p:cNvSpPr>
            <a:spLocks noChangeArrowheads="1"/>
          </p:cNvSpPr>
          <p:nvPr/>
        </p:nvSpPr>
        <p:spPr bwMode="auto">
          <a:xfrm>
            <a:off x="4545983" y="277845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제재해제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8" name="AutoShape 30"/>
          <p:cNvSpPr>
            <a:spLocks noChangeArrowheads="1"/>
          </p:cNvSpPr>
          <p:nvPr/>
        </p:nvSpPr>
        <p:spPr bwMode="auto">
          <a:xfrm>
            <a:off x="3466483" y="3265813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제재조치여부</a:t>
            </a: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auto">
          <a:xfrm>
            <a:off x="4545983" y="3967488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제재등록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053483" y="3210251"/>
            <a:ext cx="539750" cy="541337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제재조치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계획수립</a:t>
            </a:r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2123458" y="3340426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제재조치 계획결재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2" name="꺾인 연결선 34"/>
          <p:cNvCxnSpPr>
            <a:cxnSpLocks noChangeShapeType="1"/>
            <a:stCxn id="10" idx="6"/>
            <a:endCxn id="11" idx="1"/>
          </p:cNvCxnSpPr>
          <p:nvPr/>
        </p:nvCxnSpPr>
        <p:spPr bwMode="auto">
          <a:xfrm>
            <a:off x="1593233" y="3481713"/>
            <a:ext cx="530225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꺾인 연결선 36"/>
          <p:cNvCxnSpPr>
            <a:cxnSpLocks noChangeShapeType="1"/>
            <a:stCxn id="11" idx="3"/>
            <a:endCxn id="8" idx="1"/>
          </p:cNvCxnSpPr>
          <p:nvPr/>
        </p:nvCxnSpPr>
        <p:spPr bwMode="auto">
          <a:xfrm flipV="1">
            <a:off x="2961658" y="3481713"/>
            <a:ext cx="504825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hape 38"/>
          <p:cNvCxnSpPr>
            <a:cxnSpLocks noChangeShapeType="1"/>
            <a:stCxn id="8" idx="0"/>
            <a:endCxn id="7" idx="1"/>
          </p:cNvCxnSpPr>
          <p:nvPr/>
        </p:nvCxnSpPr>
        <p:spPr bwMode="auto">
          <a:xfrm rot="5400000" flipH="1" flipV="1">
            <a:off x="4032426" y="2752257"/>
            <a:ext cx="346075" cy="6810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hape 40"/>
          <p:cNvCxnSpPr>
            <a:cxnSpLocks noChangeShapeType="1"/>
            <a:stCxn id="8" idx="2"/>
            <a:endCxn id="9" idx="1"/>
          </p:cNvCxnSpPr>
          <p:nvPr/>
        </p:nvCxnSpPr>
        <p:spPr bwMode="auto">
          <a:xfrm rot="16200000" flipH="1">
            <a:off x="3999882" y="3562676"/>
            <a:ext cx="411163" cy="68103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hape 42"/>
          <p:cNvCxnSpPr>
            <a:cxnSpLocks noChangeShapeType="1"/>
            <a:stCxn id="7" idx="3"/>
            <a:endCxn id="22" idx="0"/>
          </p:cNvCxnSpPr>
          <p:nvPr/>
        </p:nvCxnSpPr>
        <p:spPr bwMode="auto">
          <a:xfrm>
            <a:off x="5384183" y="2919738"/>
            <a:ext cx="728662" cy="2905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Shape 44"/>
          <p:cNvCxnSpPr>
            <a:cxnSpLocks noChangeShapeType="1"/>
            <a:stCxn id="9" idx="3"/>
            <a:endCxn id="22" idx="4"/>
          </p:cNvCxnSpPr>
          <p:nvPr/>
        </p:nvCxnSpPr>
        <p:spPr bwMode="auto">
          <a:xfrm flipV="1">
            <a:off x="5384183" y="3751588"/>
            <a:ext cx="728662" cy="3571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6468445" y="477870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처리결과 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9" name="Rectangle 21"/>
          <p:cNvSpPr>
            <a:spLocks noChangeArrowheads="1"/>
          </p:cNvSpPr>
          <p:nvPr/>
        </p:nvSpPr>
        <p:spPr bwMode="auto">
          <a:xfrm>
            <a:off x="3666508" y="3711901"/>
            <a:ext cx="1857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3669683" y="3121351"/>
            <a:ext cx="184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cxnSp>
        <p:nvCxnSpPr>
          <p:cNvPr id="21" name="Shape 50"/>
          <p:cNvCxnSpPr>
            <a:cxnSpLocks noChangeShapeType="1"/>
            <a:stCxn id="22" idx="6"/>
            <a:endCxn id="18" idx="0"/>
          </p:cNvCxnSpPr>
          <p:nvPr/>
        </p:nvCxnSpPr>
        <p:spPr bwMode="auto">
          <a:xfrm>
            <a:off x="6382720" y="3481713"/>
            <a:ext cx="504825" cy="12969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29"/>
          <p:cNvSpPr>
            <a:spLocks noChangeArrowheads="1"/>
          </p:cNvSpPr>
          <p:nvPr/>
        </p:nvSpPr>
        <p:spPr bwMode="auto">
          <a:xfrm>
            <a:off x="5842970" y="3210251"/>
            <a:ext cx="539750" cy="541337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제재조치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처리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결과통보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000" b="0" dirty="0">
                <a:latin typeface="+mn-ea"/>
                <a:ea typeface="+mn-ea"/>
              </a:rPr>
              <a:t>한국저작권위원회의 장은 </a:t>
            </a:r>
            <a:r>
              <a:rPr kumimoji="0" lang="ko-KR" altLang="en-US" sz="1000" b="0" dirty="0" err="1">
                <a:latin typeface="+mn-ea"/>
                <a:ea typeface="+mn-ea"/>
              </a:rPr>
              <a:t>기술료</a:t>
            </a:r>
            <a:r>
              <a:rPr kumimoji="0" lang="ko-KR" altLang="en-US" sz="1000" b="0" dirty="0">
                <a:latin typeface="+mn-ea"/>
                <a:ea typeface="+mn-ea"/>
              </a:rPr>
              <a:t> 납부의무를 성실히 이행하지 아니하는 경우 심의위원회의 심의를 거쳐 별표 </a:t>
            </a:r>
            <a:r>
              <a:rPr kumimoji="0" lang="en-US" altLang="ko-KR" sz="1000" b="0" dirty="0">
                <a:latin typeface="+mn-ea"/>
                <a:ea typeface="+mn-ea"/>
              </a:rPr>
              <a:t>1</a:t>
            </a:r>
            <a:r>
              <a:rPr kumimoji="0" lang="ko-KR" altLang="en-US" sz="1000" b="0">
                <a:latin typeface="+mn-ea"/>
                <a:ea typeface="+mn-ea"/>
              </a:rPr>
              <a:t>의 기준에 따라 주관기관의 장</a:t>
            </a:r>
            <a:r>
              <a:rPr kumimoji="0" lang="en-US" altLang="ko-KR" sz="1000" b="0" dirty="0">
                <a:latin typeface="+mn-ea"/>
                <a:ea typeface="+mn-ea"/>
              </a:rPr>
              <a:t>, </a:t>
            </a:r>
            <a:r>
              <a:rPr kumimoji="0" lang="ko-KR" altLang="en-US" sz="1000" b="0">
                <a:latin typeface="+mn-ea"/>
                <a:ea typeface="+mn-ea"/>
              </a:rPr>
              <a:t>총괄책임자</a:t>
            </a:r>
            <a:r>
              <a:rPr kumimoji="0" lang="en-US" altLang="ko-KR" sz="1000" b="0" dirty="0">
                <a:latin typeface="+mn-ea"/>
                <a:ea typeface="+mn-ea"/>
              </a:rPr>
              <a:t>, </a:t>
            </a:r>
            <a:r>
              <a:rPr kumimoji="0" lang="ko-KR" altLang="en-US" sz="1000" b="0">
                <a:latin typeface="+mn-ea"/>
                <a:ea typeface="+mn-ea"/>
              </a:rPr>
              <a:t>참여기업 및 그 대표</a:t>
            </a:r>
            <a:r>
              <a:rPr kumimoji="0" lang="en-US" altLang="ko-KR" sz="1000" b="0" dirty="0">
                <a:latin typeface="+mn-ea"/>
                <a:ea typeface="+mn-ea"/>
              </a:rPr>
              <a:t>, </a:t>
            </a:r>
            <a:r>
              <a:rPr kumimoji="0" lang="ko-KR" altLang="en-US" sz="1000" b="0">
                <a:latin typeface="+mn-ea"/>
                <a:ea typeface="+mn-ea"/>
              </a:rPr>
              <a:t>실시기업 및 그 대표 등에 대하여 과제참여제한</a:t>
            </a:r>
            <a:r>
              <a:rPr kumimoji="0" lang="en-US" altLang="ko-KR" sz="1000" b="0" dirty="0">
                <a:latin typeface="+mn-ea"/>
                <a:ea typeface="+mn-ea"/>
              </a:rPr>
              <a:t>, </a:t>
            </a:r>
            <a:r>
              <a:rPr kumimoji="0" lang="ko-KR" altLang="en-US" sz="1000" b="0">
                <a:latin typeface="+mn-ea"/>
                <a:ea typeface="+mn-ea"/>
              </a:rPr>
              <a:t>미납기술료 환수 등의 제재조치를 취할 수 있음</a:t>
            </a: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172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63655"/>
              </p:ext>
            </p:extLst>
          </p:nvPr>
        </p:nvGraphicFramePr>
        <p:xfrm>
          <a:off x="226395" y="1379860"/>
          <a:ext cx="9432610" cy="3913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17"/>
                <a:gridCol w="9021793"/>
              </a:tblGrid>
              <a:tr h="27568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73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한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국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작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권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위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원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회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41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주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기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04938" y="1079500"/>
            <a:ext cx="410240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err="1" smtClean="0">
                <a:latin typeface="+mj-ea"/>
                <a:ea typeface="+mj-ea"/>
              </a:rPr>
              <a:t>정산금</a:t>
            </a:r>
            <a:r>
              <a:rPr lang="en-US" altLang="ko-KR" sz="1000" dirty="0" smtClean="0">
                <a:latin typeface="+mj-ea"/>
                <a:ea typeface="+mj-ea"/>
              </a:rPr>
              <a:t>/</a:t>
            </a:r>
            <a:r>
              <a:rPr lang="ko-KR" altLang="en-US" sz="1000" smtClean="0">
                <a:latin typeface="+mj-ea"/>
                <a:ea typeface="+mj-ea"/>
              </a:rPr>
              <a:t>환수금 납부 통보에 따흔 회계처리 및 납무 계획서 결과 접수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13067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정산금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환수금 관리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27"/>
          <p:cNvSpPr txBox="1">
            <a:spLocks noChangeArrowheads="1"/>
          </p:cNvSpPr>
          <p:nvPr/>
        </p:nvSpPr>
        <p:spPr bwMode="auto">
          <a:xfrm>
            <a:off x="3875053" y="1393567"/>
            <a:ext cx="210826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정산금</a:t>
            </a:r>
            <a:r>
              <a:rPr lang="en-US" altLang="ko-KR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환수금 관리  업무흐름도</a:t>
            </a:r>
          </a:p>
        </p:txBody>
      </p:sp>
      <p:sp>
        <p:nvSpPr>
          <p:cNvPr id="7" name="Oval 29"/>
          <p:cNvSpPr>
            <a:spLocks noChangeArrowheads="1"/>
          </p:cNvSpPr>
          <p:nvPr/>
        </p:nvSpPr>
        <p:spPr bwMode="auto">
          <a:xfrm>
            <a:off x="1023320" y="3089017"/>
            <a:ext cx="539750" cy="539750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정산금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환수금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납부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8" name="AutoShape 73"/>
          <p:cNvSpPr>
            <a:spLocks noChangeArrowheads="1"/>
          </p:cNvSpPr>
          <p:nvPr/>
        </p:nvSpPr>
        <p:spPr bwMode="auto">
          <a:xfrm>
            <a:off x="874095" y="474478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통보접수</a:t>
            </a:r>
          </a:p>
        </p:txBody>
      </p:sp>
      <p:sp>
        <p:nvSpPr>
          <p:cNvPr id="9" name="AutoShape 48"/>
          <p:cNvSpPr>
            <a:spLocks noChangeArrowheads="1"/>
          </p:cNvSpPr>
          <p:nvPr/>
        </p:nvSpPr>
        <p:spPr bwMode="auto">
          <a:xfrm>
            <a:off x="2179020" y="474478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납부계획서제출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0" name="꺾인 연결선 21"/>
          <p:cNvCxnSpPr>
            <a:cxnSpLocks noChangeShapeType="1"/>
            <a:stCxn id="7" idx="4"/>
            <a:endCxn id="8" idx="0"/>
          </p:cNvCxnSpPr>
          <p:nvPr/>
        </p:nvCxnSpPr>
        <p:spPr bwMode="auto">
          <a:xfrm rot="5400000">
            <a:off x="734395" y="4185980"/>
            <a:ext cx="1116013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꺾인 연결선 26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12295" y="4886067"/>
            <a:ext cx="46672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AutoShape 48"/>
          <p:cNvSpPr>
            <a:spLocks noChangeArrowheads="1"/>
          </p:cNvSpPr>
          <p:nvPr/>
        </p:nvSpPr>
        <p:spPr bwMode="auto">
          <a:xfrm>
            <a:off x="2179020" y="385260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납부계획서 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2179020" y="292233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납부계획서 검토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3371233" y="292233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납부계획서 확정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5" name="꺾인 연결선 32"/>
          <p:cNvCxnSpPr>
            <a:cxnSpLocks noChangeShapeType="1"/>
            <a:stCxn id="9" idx="0"/>
            <a:endCxn id="12" idx="2"/>
          </p:cNvCxnSpPr>
          <p:nvPr/>
        </p:nvCxnSpPr>
        <p:spPr bwMode="auto">
          <a:xfrm rot="5400000" flipH="1" flipV="1">
            <a:off x="2294907" y="4439980"/>
            <a:ext cx="608013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꺾인 연결선 34"/>
          <p:cNvCxnSpPr>
            <a:cxnSpLocks noChangeShapeType="1"/>
            <a:stCxn id="12" idx="0"/>
            <a:endCxn id="13" idx="2"/>
          </p:cNvCxnSpPr>
          <p:nvPr/>
        </p:nvCxnSpPr>
        <p:spPr bwMode="auto">
          <a:xfrm rot="5400000" flipH="1" flipV="1">
            <a:off x="2275064" y="3529548"/>
            <a:ext cx="647700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3371233" y="477653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납부계획서 결과접수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8" name="AutoShape 73"/>
          <p:cNvSpPr>
            <a:spLocks noChangeArrowheads="1"/>
          </p:cNvSpPr>
          <p:nvPr/>
        </p:nvSpPr>
        <p:spPr bwMode="auto">
          <a:xfrm>
            <a:off x="5004770" y="477653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납부</a:t>
            </a:r>
          </a:p>
        </p:txBody>
      </p:sp>
      <p:sp>
        <p:nvSpPr>
          <p:cNvPr id="19" name="AutoShape 30"/>
          <p:cNvSpPr>
            <a:spLocks noChangeArrowheads="1"/>
          </p:cNvSpPr>
          <p:nvPr/>
        </p:nvSpPr>
        <p:spPr bwMode="auto">
          <a:xfrm>
            <a:off x="5025408" y="2844542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입금여부</a:t>
            </a:r>
          </a:p>
        </p:txBody>
      </p:sp>
      <p:sp>
        <p:nvSpPr>
          <p:cNvPr id="20" name="AutoShape 14"/>
          <p:cNvSpPr>
            <a:spLocks noChangeArrowheads="1"/>
          </p:cNvSpPr>
          <p:nvPr/>
        </p:nvSpPr>
        <p:spPr bwMode="auto">
          <a:xfrm>
            <a:off x="4185620" y="335413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회계처리요청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21" name="꺾인 연결선 40"/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3017220" y="3063617"/>
            <a:ext cx="354013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꺾인 연결선 42"/>
          <p:cNvCxnSpPr>
            <a:cxnSpLocks noChangeShapeType="1"/>
            <a:stCxn id="14" idx="2"/>
            <a:endCxn id="17" idx="0"/>
          </p:cNvCxnSpPr>
          <p:nvPr/>
        </p:nvCxnSpPr>
        <p:spPr bwMode="auto">
          <a:xfrm rot="5400000">
            <a:off x="3004520" y="3990717"/>
            <a:ext cx="1570038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꺾인 연결선 44"/>
          <p:cNvCxnSpPr>
            <a:cxnSpLocks noChangeShapeType="1"/>
            <a:stCxn id="17" idx="3"/>
            <a:endCxn id="18" idx="1"/>
          </p:cNvCxnSpPr>
          <p:nvPr/>
        </p:nvCxnSpPr>
        <p:spPr bwMode="auto">
          <a:xfrm>
            <a:off x="4209433" y="4917817"/>
            <a:ext cx="795337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꺾인 연결선 47"/>
          <p:cNvCxnSpPr>
            <a:cxnSpLocks noChangeShapeType="1"/>
            <a:stCxn id="18" idx="0"/>
            <a:endCxn id="19" idx="2"/>
          </p:cNvCxnSpPr>
          <p:nvPr/>
        </p:nvCxnSpPr>
        <p:spPr bwMode="auto">
          <a:xfrm rot="5400000" flipH="1" flipV="1">
            <a:off x="4673776" y="4026436"/>
            <a:ext cx="1500188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hape 49"/>
          <p:cNvCxnSpPr>
            <a:cxnSpLocks noChangeShapeType="1"/>
            <a:stCxn id="19" idx="1"/>
            <a:endCxn id="20" idx="0"/>
          </p:cNvCxnSpPr>
          <p:nvPr/>
        </p:nvCxnSpPr>
        <p:spPr bwMode="auto">
          <a:xfrm rot="10800000" flipV="1">
            <a:off x="4604720" y="3060442"/>
            <a:ext cx="420688" cy="293688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Oval 29"/>
          <p:cNvSpPr>
            <a:spLocks noChangeArrowheads="1"/>
          </p:cNvSpPr>
          <p:nvPr/>
        </p:nvSpPr>
        <p:spPr bwMode="auto">
          <a:xfrm>
            <a:off x="4388820" y="3933567"/>
            <a:ext cx="431800" cy="4333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회계처리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27" name="꺾인 연결선 52"/>
          <p:cNvCxnSpPr>
            <a:cxnSpLocks noChangeShapeType="1"/>
            <a:stCxn id="20" idx="2"/>
            <a:endCxn id="26" idx="0"/>
          </p:cNvCxnSpPr>
          <p:nvPr/>
        </p:nvCxnSpPr>
        <p:spPr bwMode="auto">
          <a:xfrm rot="5400000">
            <a:off x="4457082" y="3785930"/>
            <a:ext cx="296863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AutoShape 48"/>
          <p:cNvSpPr>
            <a:spLocks noChangeArrowheads="1"/>
          </p:cNvSpPr>
          <p:nvPr/>
        </p:nvSpPr>
        <p:spPr bwMode="auto">
          <a:xfrm>
            <a:off x="5833445" y="3736717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미납통보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독촉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경고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최고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</a:p>
        </p:txBody>
      </p:sp>
      <p:sp>
        <p:nvSpPr>
          <p:cNvPr id="29" name="AutoShape 13"/>
          <p:cNvSpPr>
            <a:spLocks noChangeArrowheads="1"/>
          </p:cNvSpPr>
          <p:nvPr/>
        </p:nvSpPr>
        <p:spPr bwMode="auto">
          <a:xfrm>
            <a:off x="7020895" y="283660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심의위원회</a:t>
            </a:r>
            <a:endParaRPr lang="ko-KR" altLang="en-US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0" name="AutoShape 14"/>
          <p:cNvSpPr>
            <a:spLocks noChangeArrowheads="1"/>
          </p:cNvSpPr>
          <p:nvPr/>
        </p:nvSpPr>
        <p:spPr bwMode="auto">
          <a:xfrm>
            <a:off x="7020895" y="3736717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미납과제검토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31" name="Shape 57"/>
          <p:cNvCxnSpPr>
            <a:cxnSpLocks noChangeShapeType="1"/>
            <a:stCxn id="19" idx="3"/>
            <a:endCxn id="28" idx="0"/>
          </p:cNvCxnSpPr>
          <p:nvPr/>
        </p:nvCxnSpPr>
        <p:spPr bwMode="auto">
          <a:xfrm>
            <a:off x="5822333" y="3060442"/>
            <a:ext cx="430212" cy="6762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AutoShape 73"/>
          <p:cNvSpPr>
            <a:spLocks noChangeArrowheads="1"/>
          </p:cNvSpPr>
          <p:nvPr/>
        </p:nvSpPr>
        <p:spPr bwMode="auto">
          <a:xfrm>
            <a:off x="6444633" y="477653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미납통보접수</a:t>
            </a:r>
          </a:p>
        </p:txBody>
      </p:sp>
      <p:cxnSp>
        <p:nvCxnSpPr>
          <p:cNvPr id="33" name="꺾인 연결선 62"/>
          <p:cNvCxnSpPr>
            <a:cxnSpLocks noChangeShapeType="1"/>
            <a:stCxn id="28" idx="2"/>
            <a:endCxn id="32" idx="0"/>
          </p:cNvCxnSpPr>
          <p:nvPr/>
        </p:nvCxnSpPr>
        <p:spPr bwMode="auto">
          <a:xfrm rot="16200000" flipH="1">
            <a:off x="6179520" y="4092317"/>
            <a:ext cx="757238" cy="611188"/>
          </a:xfrm>
          <a:prstGeom prst="bentConnector3">
            <a:avLst>
              <a:gd name="adj1" fmla="val 32079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꺾인 연결선 64"/>
          <p:cNvCxnSpPr>
            <a:cxnSpLocks noChangeShapeType="1"/>
            <a:stCxn id="32" idx="1"/>
            <a:endCxn id="18" idx="3"/>
          </p:cNvCxnSpPr>
          <p:nvPr/>
        </p:nvCxnSpPr>
        <p:spPr bwMode="auto">
          <a:xfrm rot="10800000">
            <a:off x="5842970" y="4917817"/>
            <a:ext cx="601663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꺾인 연결선 68"/>
          <p:cNvCxnSpPr>
            <a:cxnSpLocks noChangeShapeType="1"/>
            <a:stCxn id="28" idx="3"/>
            <a:endCxn id="30" idx="1"/>
          </p:cNvCxnSpPr>
          <p:nvPr/>
        </p:nvCxnSpPr>
        <p:spPr bwMode="auto">
          <a:xfrm>
            <a:off x="6671645" y="3878005"/>
            <a:ext cx="34925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꺾인 연결선 70"/>
          <p:cNvCxnSpPr>
            <a:cxnSpLocks noChangeShapeType="1"/>
            <a:stCxn id="30" idx="0"/>
            <a:endCxn id="29" idx="2"/>
          </p:cNvCxnSpPr>
          <p:nvPr/>
        </p:nvCxnSpPr>
        <p:spPr bwMode="auto">
          <a:xfrm rot="5400000" flipH="1" flipV="1">
            <a:off x="7130433" y="3427155"/>
            <a:ext cx="617537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AutoShape 30"/>
          <p:cNvSpPr>
            <a:spLocks noChangeArrowheads="1"/>
          </p:cNvSpPr>
          <p:nvPr/>
        </p:nvSpPr>
        <p:spPr bwMode="auto">
          <a:xfrm>
            <a:off x="8435358" y="3204905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제재조치여부</a:t>
            </a:r>
          </a:p>
        </p:txBody>
      </p:sp>
      <p:cxnSp>
        <p:nvCxnSpPr>
          <p:cNvPr id="38" name="Shape 73"/>
          <p:cNvCxnSpPr>
            <a:cxnSpLocks noChangeShapeType="1"/>
            <a:stCxn id="29" idx="3"/>
            <a:endCxn id="37" idx="0"/>
          </p:cNvCxnSpPr>
          <p:nvPr/>
        </p:nvCxnSpPr>
        <p:spPr bwMode="auto">
          <a:xfrm>
            <a:off x="7859095" y="2977892"/>
            <a:ext cx="974725" cy="2270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9200533" y="3889117"/>
            <a:ext cx="431800" cy="431800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법적조치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8028958" y="3889117"/>
            <a:ext cx="431800" cy="431800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연기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면제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41" name="Shape 77"/>
          <p:cNvCxnSpPr>
            <a:cxnSpLocks noChangeShapeType="1"/>
            <a:stCxn id="37" idx="1"/>
            <a:endCxn id="40" idx="0"/>
          </p:cNvCxnSpPr>
          <p:nvPr/>
        </p:nvCxnSpPr>
        <p:spPr bwMode="auto">
          <a:xfrm rot="10800000" flipV="1">
            <a:off x="8244858" y="3420805"/>
            <a:ext cx="190500" cy="46831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Shape 79"/>
          <p:cNvCxnSpPr>
            <a:cxnSpLocks noChangeShapeType="1"/>
            <a:stCxn id="37" idx="3"/>
            <a:endCxn id="39" idx="0"/>
          </p:cNvCxnSpPr>
          <p:nvPr/>
        </p:nvCxnSpPr>
        <p:spPr bwMode="auto">
          <a:xfrm>
            <a:off x="9232283" y="3420805"/>
            <a:ext cx="184150" cy="46831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8244858" y="3281105"/>
            <a:ext cx="184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9217995" y="3281105"/>
            <a:ext cx="185738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5850908" y="2917567"/>
            <a:ext cx="184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sp>
        <p:nvSpPr>
          <p:cNvPr id="46" name="Rectangle 21"/>
          <p:cNvSpPr>
            <a:spLocks noChangeArrowheads="1"/>
          </p:cNvSpPr>
          <p:nvPr/>
        </p:nvSpPr>
        <p:spPr bwMode="auto">
          <a:xfrm>
            <a:off x="4828558" y="2911217"/>
            <a:ext cx="185737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000" b="0" dirty="0">
                <a:latin typeface="+mn-ea"/>
                <a:ea typeface="+mn-ea"/>
              </a:rPr>
              <a:t>주관기관에 </a:t>
            </a:r>
            <a:r>
              <a:rPr kumimoji="0" lang="ko-KR" altLang="en-US" sz="1000" b="0" dirty="0" err="1">
                <a:latin typeface="+mn-ea"/>
                <a:ea typeface="+mn-ea"/>
              </a:rPr>
              <a:t>정산금</a:t>
            </a:r>
            <a:r>
              <a:rPr kumimoji="0" lang="en-US" altLang="ko-KR" sz="1000" b="0" dirty="0">
                <a:latin typeface="+mn-ea"/>
                <a:ea typeface="+mn-ea"/>
              </a:rPr>
              <a:t>/</a:t>
            </a:r>
            <a:r>
              <a:rPr kumimoji="0" lang="ko-KR" altLang="en-US" sz="1000" b="0">
                <a:latin typeface="+mn-ea"/>
                <a:ea typeface="+mn-ea"/>
              </a:rPr>
              <a:t>환수금 납부계획서제출 및 정산금</a:t>
            </a:r>
            <a:r>
              <a:rPr kumimoji="0" lang="en-US" altLang="ko-KR" sz="1000" b="0" dirty="0">
                <a:latin typeface="+mn-ea"/>
                <a:ea typeface="+mn-ea"/>
              </a:rPr>
              <a:t>/</a:t>
            </a:r>
            <a:r>
              <a:rPr kumimoji="0" lang="ko-KR" altLang="en-US" sz="1000" b="0">
                <a:latin typeface="+mn-ea"/>
                <a:ea typeface="+mn-ea"/>
              </a:rPr>
              <a:t>환수금 납부에 대해 안내하고 주관기관은 정산결과확정통보를 받은 후</a:t>
            </a:r>
            <a:r>
              <a:rPr kumimoji="0" lang="en-US" altLang="ko-KR" sz="1000" b="0" dirty="0">
                <a:latin typeface="+mn-ea"/>
                <a:ea typeface="+mn-ea"/>
              </a:rPr>
              <a:t>, </a:t>
            </a:r>
            <a:r>
              <a:rPr kumimoji="0" lang="ko-KR" altLang="en-US" sz="1000" b="0">
                <a:latin typeface="+mn-ea"/>
                <a:ea typeface="+mn-ea"/>
              </a:rPr>
              <a:t>한국저작권위원회에 정산금</a:t>
            </a:r>
            <a:r>
              <a:rPr kumimoji="0" lang="en-US" altLang="ko-KR" sz="1000" b="0" dirty="0">
                <a:latin typeface="+mn-ea"/>
                <a:ea typeface="+mn-ea"/>
              </a:rPr>
              <a:t>/</a:t>
            </a:r>
            <a:r>
              <a:rPr kumimoji="0" lang="ko-KR" altLang="en-US" sz="1000" b="0">
                <a:latin typeface="+mn-ea"/>
                <a:ea typeface="+mn-ea"/>
              </a:rPr>
              <a:t>환수금 납부계획서를 제출하고 정산금</a:t>
            </a:r>
            <a:r>
              <a:rPr kumimoji="0" lang="en-US" altLang="ko-KR" sz="1000" b="0" dirty="0">
                <a:latin typeface="+mn-ea"/>
                <a:ea typeface="+mn-ea"/>
              </a:rPr>
              <a:t>/</a:t>
            </a:r>
            <a:r>
              <a:rPr kumimoji="0" lang="ko-KR" altLang="en-US" sz="1000" b="0">
                <a:latin typeface="+mn-ea"/>
                <a:ea typeface="+mn-ea"/>
              </a:rPr>
              <a:t>환수금을 납부함 정산금</a:t>
            </a:r>
            <a:r>
              <a:rPr kumimoji="0" lang="en-US" altLang="ko-KR" sz="1000" b="0" dirty="0">
                <a:latin typeface="+mn-ea"/>
                <a:ea typeface="+mn-ea"/>
              </a:rPr>
              <a:t>/</a:t>
            </a:r>
            <a:r>
              <a:rPr kumimoji="0" lang="ko-KR" altLang="en-US" sz="1000" b="0">
                <a:latin typeface="+mn-ea"/>
                <a:ea typeface="+mn-ea"/>
              </a:rPr>
              <a:t>환수금이 지속적으로 미납되면 심의위원회를 통해 필요한 조치를 취함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08877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04238"/>
              </p:ext>
            </p:extLst>
          </p:nvPr>
        </p:nvGraphicFramePr>
        <p:xfrm>
          <a:off x="235726" y="1383777"/>
          <a:ext cx="9432610" cy="400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17"/>
                <a:gridCol w="9021793"/>
              </a:tblGrid>
              <a:tr h="27568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98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한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국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작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권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위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원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회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728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주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기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04938" y="1079500"/>
            <a:ext cx="250581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접적조치에 대한 계획 수립 및 </a:t>
            </a:r>
            <a:r>
              <a:rPr lang="ko-KR" altLang="en-US" sz="1000" smtClean="0">
                <a:latin typeface="+mj-ea"/>
                <a:ea typeface="+mj-ea"/>
              </a:rPr>
              <a:t>결과 처리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법적조치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27"/>
          <p:cNvSpPr txBox="1">
            <a:spLocks noChangeArrowheads="1"/>
          </p:cNvSpPr>
          <p:nvPr/>
        </p:nvSpPr>
        <p:spPr bwMode="auto">
          <a:xfrm>
            <a:off x="4186009" y="1397484"/>
            <a:ext cx="1467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법적조치</a:t>
            </a: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 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업무흐름도</a:t>
            </a:r>
          </a:p>
        </p:txBody>
      </p:sp>
      <p:sp>
        <p:nvSpPr>
          <p:cNvPr id="7" name="AutoShape 14"/>
          <p:cNvSpPr>
            <a:spLocks noChangeArrowheads="1"/>
          </p:cNvSpPr>
          <p:nvPr/>
        </p:nvSpPr>
        <p:spPr bwMode="auto">
          <a:xfrm>
            <a:off x="2880501" y="310227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법적조치계획 결재</a:t>
            </a:r>
          </a:p>
        </p:txBody>
      </p:sp>
      <p:sp>
        <p:nvSpPr>
          <p:cNvPr id="8" name="AutoShape 48"/>
          <p:cNvSpPr>
            <a:spLocks noChangeArrowheads="1"/>
          </p:cNvSpPr>
          <p:nvPr/>
        </p:nvSpPr>
        <p:spPr bwMode="auto">
          <a:xfrm>
            <a:off x="4456889" y="310227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법적조치 결과등록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9" name="AutoShape 14"/>
          <p:cNvSpPr>
            <a:spLocks noChangeArrowheads="1"/>
          </p:cNvSpPr>
          <p:nvPr/>
        </p:nvSpPr>
        <p:spPr bwMode="auto">
          <a:xfrm>
            <a:off x="4456889" y="3811884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입금확인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0" name="AutoShape 48"/>
          <p:cNvSpPr>
            <a:spLocks noChangeArrowheads="1"/>
          </p:cNvSpPr>
          <p:nvPr/>
        </p:nvSpPr>
        <p:spPr bwMode="auto">
          <a:xfrm>
            <a:off x="6031689" y="3102271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법적조치 결과정리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1" name="Oval 29"/>
          <p:cNvSpPr>
            <a:spLocks noChangeArrowheads="1"/>
          </p:cNvSpPr>
          <p:nvPr/>
        </p:nvSpPr>
        <p:spPr bwMode="auto">
          <a:xfrm>
            <a:off x="1532714" y="2937171"/>
            <a:ext cx="611187" cy="612775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법적조치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계획수립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2" name="꺾인 연결선 36"/>
          <p:cNvCxnSpPr>
            <a:cxnSpLocks noChangeShapeType="1"/>
            <a:stCxn id="11" idx="6"/>
            <a:endCxn id="7" idx="1"/>
          </p:cNvCxnSpPr>
          <p:nvPr/>
        </p:nvCxnSpPr>
        <p:spPr bwMode="auto">
          <a:xfrm>
            <a:off x="2143901" y="3243559"/>
            <a:ext cx="73660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꺾인 연결선 38"/>
          <p:cNvCxnSpPr>
            <a:cxnSpLocks noChangeShapeType="1"/>
            <a:stCxn id="7" idx="3"/>
            <a:endCxn id="8" idx="1"/>
          </p:cNvCxnSpPr>
          <p:nvPr/>
        </p:nvCxnSpPr>
        <p:spPr bwMode="auto">
          <a:xfrm>
            <a:off x="3718701" y="3243559"/>
            <a:ext cx="738188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꺾인 연결선 40"/>
          <p:cNvCxnSpPr>
            <a:cxnSpLocks noChangeShapeType="1"/>
            <a:stCxn id="8" idx="3"/>
            <a:endCxn id="10" idx="1"/>
          </p:cNvCxnSpPr>
          <p:nvPr/>
        </p:nvCxnSpPr>
        <p:spPr bwMode="auto">
          <a:xfrm>
            <a:off x="5295089" y="3243559"/>
            <a:ext cx="73660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꺾인 연결선 42"/>
          <p:cNvCxnSpPr>
            <a:cxnSpLocks noChangeShapeType="1"/>
            <a:stCxn id="10" idx="3"/>
            <a:endCxn id="17" idx="2"/>
          </p:cNvCxnSpPr>
          <p:nvPr/>
        </p:nvCxnSpPr>
        <p:spPr bwMode="auto">
          <a:xfrm>
            <a:off x="6869889" y="3243559"/>
            <a:ext cx="747712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꺾인 연결선 44"/>
          <p:cNvCxnSpPr>
            <a:cxnSpLocks noChangeShapeType="1"/>
            <a:stCxn id="8" idx="2"/>
            <a:endCxn id="9" idx="0"/>
          </p:cNvCxnSpPr>
          <p:nvPr/>
        </p:nvCxnSpPr>
        <p:spPr bwMode="auto">
          <a:xfrm rot="5400000">
            <a:off x="4662470" y="3598365"/>
            <a:ext cx="425450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Oval 29"/>
          <p:cNvSpPr>
            <a:spLocks noChangeArrowheads="1"/>
          </p:cNvSpPr>
          <p:nvPr/>
        </p:nvSpPr>
        <p:spPr bwMode="auto">
          <a:xfrm>
            <a:off x="7617601" y="2937171"/>
            <a:ext cx="611188" cy="612775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법적조치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결과결재</a:t>
            </a:r>
          </a:p>
        </p:txBody>
      </p:sp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000" b="0" dirty="0" err="1">
                <a:latin typeface="+mn-ea"/>
                <a:ea typeface="+mn-ea"/>
              </a:rPr>
              <a:t>법적조치</a:t>
            </a:r>
            <a:r>
              <a:rPr kumimoji="0" lang="ko-KR" altLang="en-US" sz="1000" b="0" dirty="0">
                <a:latin typeface="+mn-ea"/>
                <a:ea typeface="+mn-ea"/>
              </a:rPr>
              <a:t> 대상일 경우</a:t>
            </a:r>
            <a:r>
              <a:rPr kumimoji="0" lang="en-US" altLang="ko-KR" sz="1000" b="0" dirty="0">
                <a:latin typeface="+mn-ea"/>
                <a:ea typeface="+mn-ea"/>
              </a:rPr>
              <a:t>, </a:t>
            </a:r>
            <a:r>
              <a:rPr kumimoji="0" lang="ko-KR" altLang="en-US" sz="1000" b="0">
                <a:latin typeface="+mn-ea"/>
                <a:ea typeface="+mn-ea"/>
              </a:rPr>
              <a:t>법적조치 계획을 수립하고 조치결과를 기록 관리함</a:t>
            </a:r>
          </a:p>
        </p:txBody>
      </p: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910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직사각형 86"/>
          <p:cNvSpPr>
            <a:spLocks noChangeArrowheads="1"/>
          </p:cNvSpPr>
          <p:nvPr/>
        </p:nvSpPr>
        <p:spPr bwMode="auto">
          <a:xfrm>
            <a:off x="0" y="0"/>
            <a:ext cx="9906000" cy="739775"/>
          </a:xfrm>
          <a:prstGeom prst="rect">
            <a:avLst/>
          </a:prstGeom>
          <a:solidFill>
            <a:srgbClr val="080DE8"/>
          </a:solidFill>
          <a:ln w="19050">
            <a:solidFill>
              <a:srgbClr val="53508A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0" y="6904038"/>
            <a:ext cx="9906000" cy="2857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4681538" y="6999288"/>
            <a:ext cx="542925" cy="13811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0" tIns="0" rIns="0" bIns="0" anchor="ctr" anchorCtr="1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kumimoji="0" lang="ko-KR" altLang="ko-KR" sz="9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－</a:t>
            </a:r>
            <a:fld id="{7953947E-CD38-4B46-AD9F-3AAC2138BBAD}" type="slidenum">
              <a:rPr kumimoji="0" lang="en-US" altLang="ko-KR" sz="90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pPr eaLnBrk="1" hangingPunct="1"/>
              <a:t>3</a:t>
            </a:fld>
            <a:r>
              <a:rPr kumimoji="0" lang="en-US" altLang="ko-KR" sz="90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-</a:t>
            </a:r>
          </a:p>
        </p:txBody>
      </p:sp>
      <p:sp>
        <p:nvSpPr>
          <p:cNvPr id="8199" name="제목 1"/>
          <p:cNvSpPr>
            <a:spLocks noChangeArrowheads="1"/>
          </p:cNvSpPr>
          <p:nvPr/>
        </p:nvSpPr>
        <p:spPr bwMode="auto">
          <a:xfrm>
            <a:off x="101600" y="7938"/>
            <a:ext cx="90233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kumimoji="0" lang="en-US" altLang="ko-KR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kumimoji="0" lang="en-US" altLang="ko-KR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ko-KR" altLang="en-US" sz="2400" b="1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개정 이력</a:t>
            </a:r>
          </a:p>
        </p:txBody>
      </p:sp>
      <p:sp>
        <p:nvSpPr>
          <p:cNvPr id="8200" name="제목 1"/>
          <p:cNvSpPr>
            <a:spLocks noChangeArrowheads="1"/>
          </p:cNvSpPr>
          <p:nvPr/>
        </p:nvSpPr>
        <p:spPr bwMode="auto">
          <a:xfrm>
            <a:off x="6738938" y="244475"/>
            <a:ext cx="307498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20040"/>
              </p:ext>
            </p:extLst>
          </p:nvPr>
        </p:nvGraphicFramePr>
        <p:xfrm>
          <a:off x="1166813" y="1922463"/>
          <a:ext cx="7742237" cy="3678240"/>
        </p:xfrm>
        <a:graphic>
          <a:graphicData uri="http://schemas.openxmlformats.org/drawingml/2006/table">
            <a:tbl>
              <a:tblPr/>
              <a:tblGrid>
                <a:gridCol w="1196750"/>
                <a:gridCol w="4569804"/>
                <a:gridCol w="1975683"/>
              </a:tblGrid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0">
                        <a:spcAft>
                          <a:spcPts val="0"/>
                        </a:spcAft>
                      </a:pP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1.0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제</a:t>
                      </a:r>
                      <a:r>
                        <a:rPr 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  </a:t>
                      </a:r>
                      <a:r>
                        <a:rPr 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정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0">
                        <a:spcAft>
                          <a:spcPts val="0"/>
                        </a:spcAft>
                      </a:pPr>
                      <a:r>
                        <a:rPr 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2018/05/29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824">
                <a:tc>
                  <a:txBody>
                    <a:bodyPr/>
                    <a:lstStyle/>
                    <a:p>
                      <a:pPr algn="ctr" hangingPunct="0">
                        <a:spcBef>
                          <a:spcPts val="275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개정번호</a:t>
                      </a:r>
                      <a:endParaRPr lang="ko-KR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14400" indent="-457200" algn="ctr" hangingPunct="0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제</a:t>
                      </a:r>
                      <a:r>
                        <a:rPr lang="en-US" altLang="ko-KR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.</a:t>
                      </a: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개정 페이지 및 내용</a:t>
                      </a: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0">
                        <a:spcAft>
                          <a:spcPts val="0"/>
                        </a:spcAft>
                      </a:pP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제</a:t>
                      </a:r>
                      <a:r>
                        <a:rPr 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.</a:t>
                      </a:r>
                      <a:r>
                        <a:rPr lang="ko-KR" altLang="en-US" sz="1400" kern="100" dirty="0" smtClean="0">
                          <a:latin typeface="맑은 고딕" pitchFamily="50" charset="-127"/>
                          <a:ea typeface="맑은 고딕" pitchFamily="50" charset="-127"/>
                          <a:cs typeface="Times New Roman"/>
                        </a:rPr>
                        <a:t>개정 일자</a:t>
                      </a:r>
                      <a:endParaRPr lang="ko-KR" altLang="en-US" sz="1400" kern="100" dirty="0">
                        <a:latin typeface="맑은 고딕" pitchFamily="50" charset="-127"/>
                        <a:ea typeface="맑은 고딕" pitchFamily="50" charset="-127"/>
                        <a:cs typeface="Times New Roman"/>
                      </a:endParaRPr>
                    </a:p>
                  </a:txBody>
                  <a:tcPr marL="107997" marR="35999" marT="36005" marB="36005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38" name="TextBox 8"/>
          <p:cNvSpPr txBox="1">
            <a:spLocks noChangeArrowheads="1"/>
          </p:cNvSpPr>
          <p:nvPr/>
        </p:nvSpPr>
        <p:spPr bwMode="auto">
          <a:xfrm>
            <a:off x="604838" y="1171575"/>
            <a:ext cx="870585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 hangingPunct="0">
              <a:defRPr/>
            </a:pPr>
            <a:r>
              <a:rPr lang="ko-KR" altLang="en-US" sz="2400" b="1" dirty="0">
                <a:latin typeface="+mn-ea"/>
                <a:ea typeface="+mn-ea"/>
              </a:rPr>
              <a:t>제</a:t>
            </a:r>
            <a:r>
              <a:rPr lang="en-US" altLang="ko-KR" sz="2400" b="1" dirty="0">
                <a:latin typeface="+mn-ea"/>
                <a:ea typeface="+mn-ea"/>
              </a:rPr>
              <a:t>.</a:t>
            </a:r>
            <a:r>
              <a:rPr lang="ko-KR" altLang="en-US" sz="2400" b="1" dirty="0">
                <a:latin typeface="+mn-ea"/>
                <a:ea typeface="+mn-ea"/>
              </a:rPr>
              <a:t>개정 이력</a:t>
            </a:r>
          </a:p>
        </p:txBody>
      </p:sp>
      <p:sp>
        <p:nvSpPr>
          <p:cNvPr id="8248" name="Line 66"/>
          <p:cNvSpPr>
            <a:spLocks noChangeShapeType="1"/>
          </p:cNvSpPr>
          <p:nvPr/>
        </p:nvSpPr>
        <p:spPr bwMode="auto">
          <a:xfrm>
            <a:off x="0" y="6889750"/>
            <a:ext cx="9899650" cy="0"/>
          </a:xfrm>
          <a:prstGeom prst="line">
            <a:avLst/>
          </a:prstGeom>
          <a:noFill/>
          <a:ln w="9525">
            <a:solidFill>
              <a:srgbClr val="DDDDD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ko-KR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4938" y="1079500"/>
            <a:ext cx="2076209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수요조사 계획 수립 및 결과 접수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수요조사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2"/>
          <p:cNvSpPr>
            <a:spLocks noChangeArrowheads="1"/>
          </p:cNvSpPr>
          <p:nvPr/>
        </p:nvSpPr>
        <p:spPr bwMode="auto">
          <a:xfrm>
            <a:off x="226901" y="1489075"/>
            <a:ext cx="9453563" cy="40544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Text Box 67"/>
          <p:cNvSpPr txBox="1">
            <a:spLocks noChangeArrowheads="1"/>
          </p:cNvSpPr>
          <p:nvPr/>
        </p:nvSpPr>
        <p:spPr bwMode="auto">
          <a:xfrm>
            <a:off x="305860" y="4608513"/>
            <a:ext cx="338554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주관기관</a:t>
            </a:r>
          </a:p>
        </p:txBody>
      </p:sp>
      <p:sp>
        <p:nvSpPr>
          <p:cNvPr id="8" name="TextBox 51"/>
          <p:cNvSpPr txBox="1">
            <a:spLocks noChangeArrowheads="1"/>
          </p:cNvSpPr>
          <p:nvPr/>
        </p:nvSpPr>
        <p:spPr bwMode="auto">
          <a:xfrm>
            <a:off x="312210" y="2380456"/>
            <a:ext cx="338554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한국저작권위원회</a:t>
            </a:r>
            <a:endParaRPr lang="ko-KR" altLang="en-US" sz="10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9" name="직선 연결선 54"/>
          <p:cNvCxnSpPr>
            <a:cxnSpLocks noChangeShapeType="1"/>
          </p:cNvCxnSpPr>
          <p:nvPr/>
        </p:nvCxnSpPr>
        <p:spPr bwMode="auto">
          <a:xfrm>
            <a:off x="236426" y="4529138"/>
            <a:ext cx="94329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직선 연결선 55"/>
          <p:cNvCxnSpPr>
            <a:cxnSpLocks noChangeShapeType="1"/>
          </p:cNvCxnSpPr>
          <p:nvPr/>
        </p:nvCxnSpPr>
        <p:spPr bwMode="auto">
          <a:xfrm>
            <a:off x="236426" y="1782763"/>
            <a:ext cx="94329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직선 연결선 56"/>
          <p:cNvCxnSpPr>
            <a:cxnSpLocks noChangeShapeType="1"/>
          </p:cNvCxnSpPr>
          <p:nvPr/>
        </p:nvCxnSpPr>
        <p:spPr bwMode="auto">
          <a:xfrm rot="5400000">
            <a:off x="-1131205" y="3664744"/>
            <a:ext cx="37449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4179496" y="1543050"/>
            <a:ext cx="1467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수요조사  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업무흐름도</a:t>
            </a:r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1000697" y="3255963"/>
            <a:ext cx="611187" cy="612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ko-KR" altLang="en-US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기술수요조사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ko-KR" altLang="en-US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계획수립</a:t>
            </a:r>
            <a:endParaRPr lang="en-US" altLang="ko-KR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4" name="AutoShape 49"/>
          <p:cNvSpPr>
            <a:spLocks noChangeArrowheads="1"/>
          </p:cNvSpPr>
          <p:nvPr/>
        </p:nvSpPr>
        <p:spPr bwMode="auto">
          <a:xfrm>
            <a:off x="2018284" y="285115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기술수요조사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내부결재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보고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2018284" y="206692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기술수요조사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계획접수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3385122" y="206692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기술수요조사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계획확정통보</a:t>
            </a: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2612009" y="386397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기술수요조사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공고등록</a:t>
            </a:r>
          </a:p>
        </p:txBody>
      </p:sp>
      <p:sp>
        <p:nvSpPr>
          <p:cNvPr id="18" name="AutoShape 20"/>
          <p:cNvSpPr>
            <a:spLocks noChangeArrowheads="1"/>
          </p:cNvSpPr>
          <p:nvPr/>
        </p:nvSpPr>
        <p:spPr bwMode="auto">
          <a:xfrm>
            <a:off x="2612009" y="489902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기술제안서 제출</a:t>
            </a:r>
          </a:p>
        </p:txBody>
      </p:sp>
      <p:sp>
        <p:nvSpPr>
          <p:cNvPr id="19" name="AutoShape 22"/>
          <p:cNvSpPr>
            <a:spLocks noChangeArrowheads="1"/>
          </p:cNvSpPr>
          <p:nvPr/>
        </p:nvSpPr>
        <p:spPr bwMode="auto">
          <a:xfrm>
            <a:off x="3601022" y="3354388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기술제안서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접수</a:t>
            </a:r>
          </a:p>
        </p:txBody>
      </p:sp>
      <p:sp>
        <p:nvSpPr>
          <p:cNvPr id="20" name="AutoShape 73"/>
          <p:cNvSpPr>
            <a:spLocks noChangeArrowheads="1"/>
          </p:cNvSpPr>
          <p:nvPr/>
        </p:nvSpPr>
        <p:spPr bwMode="auto">
          <a:xfrm>
            <a:off x="4448747" y="2814638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기술제안서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검토</a:t>
            </a:r>
          </a:p>
        </p:txBody>
      </p:sp>
      <p:sp>
        <p:nvSpPr>
          <p:cNvPr id="21" name="AutoShape 30"/>
          <p:cNvSpPr>
            <a:spLocks noChangeArrowheads="1"/>
          </p:cNvSpPr>
          <p:nvPr/>
        </p:nvSpPr>
        <p:spPr bwMode="auto">
          <a:xfrm>
            <a:off x="5109147" y="3354388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평가위원회</a:t>
            </a:r>
            <a:b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</a:b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개최여부</a:t>
            </a:r>
          </a:p>
        </p:txBody>
      </p:sp>
      <p:sp>
        <p:nvSpPr>
          <p:cNvPr id="22" name="AutoShape 22"/>
          <p:cNvSpPr>
            <a:spLocks noChangeArrowheads="1"/>
          </p:cNvSpPr>
          <p:nvPr/>
        </p:nvSpPr>
        <p:spPr bwMode="auto">
          <a:xfrm>
            <a:off x="4347147" y="3763963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평가계획수립</a:t>
            </a:r>
          </a:p>
        </p:txBody>
      </p:sp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4347147" y="4205288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평가계획내부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결재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</a:t>
            </a:r>
          </a:p>
        </p:txBody>
      </p:sp>
      <p:sp>
        <p:nvSpPr>
          <p:cNvPr id="24" name="AutoShape 20"/>
          <p:cNvSpPr>
            <a:spLocks noChangeArrowheads="1"/>
          </p:cNvSpPr>
          <p:nvPr/>
        </p:nvSpPr>
        <p:spPr bwMode="auto">
          <a:xfrm>
            <a:off x="5761609" y="4205288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평가위원회 평가</a:t>
            </a:r>
          </a:p>
        </p:txBody>
      </p:sp>
      <p:cxnSp>
        <p:nvCxnSpPr>
          <p:cNvPr id="25" name="Shape 44"/>
          <p:cNvCxnSpPr>
            <a:cxnSpLocks noChangeShapeType="1"/>
            <a:stCxn id="13" idx="0"/>
            <a:endCxn id="14" idx="1"/>
          </p:cNvCxnSpPr>
          <p:nvPr/>
        </p:nvCxnSpPr>
        <p:spPr bwMode="auto">
          <a:xfrm rot="5400000" flipH="1" flipV="1">
            <a:off x="1530921" y="2768601"/>
            <a:ext cx="263525" cy="71120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꺾인 연결선 46"/>
          <p:cNvCxnSpPr>
            <a:cxnSpLocks noChangeShapeType="1"/>
            <a:stCxn id="14" idx="0"/>
            <a:endCxn id="15" idx="2"/>
          </p:cNvCxnSpPr>
          <p:nvPr/>
        </p:nvCxnSpPr>
        <p:spPr bwMode="auto">
          <a:xfrm rot="5400000" flipH="1" flipV="1">
            <a:off x="2186560" y="2600325"/>
            <a:ext cx="500062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꺾인 연결선 48"/>
          <p:cNvCxnSpPr>
            <a:cxnSpLocks noChangeShapeType="1"/>
            <a:stCxn id="15" idx="3"/>
            <a:endCxn id="16" idx="1"/>
          </p:cNvCxnSpPr>
          <p:nvPr/>
        </p:nvCxnSpPr>
        <p:spPr bwMode="auto">
          <a:xfrm>
            <a:off x="2856484" y="2208213"/>
            <a:ext cx="528638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꺾인 연결선 50"/>
          <p:cNvCxnSpPr>
            <a:cxnSpLocks noChangeShapeType="1"/>
            <a:stCxn id="16" idx="2"/>
            <a:endCxn id="17" idx="0"/>
          </p:cNvCxnSpPr>
          <p:nvPr/>
        </p:nvCxnSpPr>
        <p:spPr bwMode="auto">
          <a:xfrm rot="5400000">
            <a:off x="2660428" y="2720181"/>
            <a:ext cx="1514475" cy="773113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꺾인 연결선 52"/>
          <p:cNvCxnSpPr>
            <a:cxnSpLocks noChangeShapeType="1"/>
            <a:stCxn id="17" idx="2"/>
            <a:endCxn id="18" idx="0"/>
          </p:cNvCxnSpPr>
          <p:nvPr/>
        </p:nvCxnSpPr>
        <p:spPr bwMode="auto">
          <a:xfrm rot="5400000">
            <a:off x="2654078" y="4523582"/>
            <a:ext cx="752475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Shape 54"/>
          <p:cNvCxnSpPr>
            <a:cxnSpLocks noChangeShapeType="1"/>
            <a:stCxn id="18" idx="3"/>
            <a:endCxn id="19" idx="2"/>
          </p:cNvCxnSpPr>
          <p:nvPr/>
        </p:nvCxnSpPr>
        <p:spPr bwMode="auto">
          <a:xfrm flipV="1">
            <a:off x="3450209" y="3636963"/>
            <a:ext cx="569913" cy="140335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hape 56"/>
          <p:cNvCxnSpPr>
            <a:cxnSpLocks noChangeShapeType="1"/>
            <a:stCxn id="19" idx="0"/>
            <a:endCxn id="20" idx="1"/>
          </p:cNvCxnSpPr>
          <p:nvPr/>
        </p:nvCxnSpPr>
        <p:spPr bwMode="auto">
          <a:xfrm rot="5400000" flipH="1" flipV="1">
            <a:off x="4035203" y="2940844"/>
            <a:ext cx="398463" cy="42862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Shape 58"/>
          <p:cNvCxnSpPr>
            <a:cxnSpLocks noChangeShapeType="1"/>
            <a:stCxn id="20" idx="3"/>
            <a:endCxn id="21" idx="0"/>
          </p:cNvCxnSpPr>
          <p:nvPr/>
        </p:nvCxnSpPr>
        <p:spPr bwMode="auto">
          <a:xfrm>
            <a:off x="5286947" y="2955925"/>
            <a:ext cx="220662" cy="39846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Shape 62"/>
          <p:cNvCxnSpPr>
            <a:cxnSpLocks noChangeShapeType="1"/>
            <a:stCxn id="21" idx="1"/>
            <a:endCxn id="22" idx="0"/>
          </p:cNvCxnSpPr>
          <p:nvPr/>
        </p:nvCxnSpPr>
        <p:spPr bwMode="auto">
          <a:xfrm rot="10800000" flipV="1">
            <a:off x="4766247" y="3570288"/>
            <a:ext cx="342900" cy="1936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꺾인 연결선 66"/>
          <p:cNvCxnSpPr>
            <a:cxnSpLocks noChangeShapeType="1"/>
            <a:stCxn id="22" idx="2"/>
            <a:endCxn id="23" idx="0"/>
          </p:cNvCxnSpPr>
          <p:nvPr/>
        </p:nvCxnSpPr>
        <p:spPr bwMode="auto">
          <a:xfrm rot="5400000">
            <a:off x="4687666" y="4126706"/>
            <a:ext cx="15875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꺾인 연결선 68"/>
          <p:cNvCxnSpPr>
            <a:cxnSpLocks noChangeShapeType="1"/>
            <a:stCxn id="23" idx="3"/>
            <a:endCxn id="24" idx="1"/>
          </p:cNvCxnSpPr>
          <p:nvPr/>
        </p:nvCxnSpPr>
        <p:spPr bwMode="auto">
          <a:xfrm>
            <a:off x="5185347" y="4346575"/>
            <a:ext cx="576262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AutoShape 48"/>
          <p:cNvSpPr>
            <a:spLocks noChangeArrowheads="1"/>
          </p:cNvSpPr>
          <p:nvPr/>
        </p:nvSpPr>
        <p:spPr bwMode="auto">
          <a:xfrm>
            <a:off x="6482334" y="342900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수요조사결과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보고서 작성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37" name="꺾인 연결선 71"/>
          <p:cNvCxnSpPr>
            <a:cxnSpLocks noChangeShapeType="1"/>
            <a:stCxn id="24" idx="0"/>
            <a:endCxn id="36" idx="2"/>
          </p:cNvCxnSpPr>
          <p:nvPr/>
        </p:nvCxnSpPr>
        <p:spPr bwMode="auto">
          <a:xfrm rot="5400000" flipH="1" flipV="1">
            <a:off x="6294215" y="3598069"/>
            <a:ext cx="493713" cy="72072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꺾인 연결선 73"/>
          <p:cNvCxnSpPr>
            <a:cxnSpLocks noChangeShapeType="1"/>
            <a:stCxn id="21" idx="3"/>
            <a:endCxn id="36" idx="1"/>
          </p:cNvCxnSpPr>
          <p:nvPr/>
        </p:nvCxnSpPr>
        <p:spPr bwMode="auto">
          <a:xfrm>
            <a:off x="5906072" y="3570288"/>
            <a:ext cx="576262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AutoShape 14"/>
          <p:cNvSpPr>
            <a:spLocks noChangeArrowheads="1"/>
          </p:cNvSpPr>
          <p:nvPr/>
        </p:nvSpPr>
        <p:spPr bwMode="auto">
          <a:xfrm>
            <a:off x="6482334" y="206692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수요조사결과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/>
            </a:r>
            <a:b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</a:b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접수</a:t>
            </a:r>
          </a:p>
        </p:txBody>
      </p:sp>
      <p:sp>
        <p:nvSpPr>
          <p:cNvPr id="40" name="AutoShape 14"/>
          <p:cNvSpPr>
            <a:spLocks noChangeArrowheads="1"/>
          </p:cNvSpPr>
          <p:nvPr/>
        </p:nvSpPr>
        <p:spPr bwMode="auto">
          <a:xfrm>
            <a:off x="7901559" y="2066925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수요조사결과확정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</a:t>
            </a:r>
          </a:p>
        </p:txBody>
      </p:sp>
      <p:sp>
        <p:nvSpPr>
          <p:cNvPr id="41" name="AutoShape 49"/>
          <p:cNvSpPr>
            <a:spLocks noChangeArrowheads="1"/>
          </p:cNvSpPr>
          <p:nvPr/>
        </p:nvSpPr>
        <p:spPr bwMode="auto">
          <a:xfrm>
            <a:off x="6482334" y="286385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수요조사결과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보고</a:t>
            </a:r>
          </a:p>
        </p:txBody>
      </p:sp>
      <p:cxnSp>
        <p:nvCxnSpPr>
          <p:cNvPr id="42" name="꺾인 연결선 78"/>
          <p:cNvCxnSpPr>
            <a:cxnSpLocks noChangeShapeType="1"/>
            <a:stCxn id="36" idx="0"/>
            <a:endCxn id="41" idx="2"/>
          </p:cNvCxnSpPr>
          <p:nvPr/>
        </p:nvCxnSpPr>
        <p:spPr bwMode="auto">
          <a:xfrm rot="5400000" flipH="1" flipV="1">
            <a:off x="6759353" y="3288507"/>
            <a:ext cx="282575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꺾인 연결선 80"/>
          <p:cNvCxnSpPr>
            <a:cxnSpLocks noChangeShapeType="1"/>
            <a:stCxn id="41" idx="0"/>
            <a:endCxn id="39" idx="2"/>
          </p:cNvCxnSpPr>
          <p:nvPr/>
        </p:nvCxnSpPr>
        <p:spPr bwMode="auto">
          <a:xfrm rot="5400000" flipH="1" flipV="1">
            <a:off x="6643466" y="2607469"/>
            <a:ext cx="51435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꺾인 연결선 82"/>
          <p:cNvCxnSpPr>
            <a:cxnSpLocks noChangeShapeType="1"/>
            <a:stCxn id="39" idx="3"/>
            <a:endCxn id="40" idx="1"/>
          </p:cNvCxnSpPr>
          <p:nvPr/>
        </p:nvCxnSpPr>
        <p:spPr bwMode="auto">
          <a:xfrm>
            <a:off x="7320534" y="2208213"/>
            <a:ext cx="581025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AutoShape 48"/>
          <p:cNvSpPr>
            <a:spLocks noChangeArrowheads="1"/>
          </p:cNvSpPr>
          <p:nvPr/>
        </p:nvSpPr>
        <p:spPr bwMode="auto">
          <a:xfrm>
            <a:off x="7901559" y="2863850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수요조사결과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 통보 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6" name="AutoShape 73"/>
          <p:cNvSpPr>
            <a:spLocks noChangeArrowheads="1"/>
          </p:cNvSpPr>
          <p:nvPr/>
        </p:nvSpPr>
        <p:spPr bwMode="auto">
          <a:xfrm>
            <a:off x="7901559" y="4938713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수요조사결과접수</a:t>
            </a:r>
          </a:p>
        </p:txBody>
      </p:sp>
      <p:sp>
        <p:nvSpPr>
          <p:cNvPr id="47" name="Oval 29"/>
          <p:cNvSpPr>
            <a:spLocks noChangeArrowheads="1"/>
          </p:cNvSpPr>
          <p:nvPr/>
        </p:nvSpPr>
        <p:spPr bwMode="auto">
          <a:xfrm>
            <a:off x="8014272" y="3498850"/>
            <a:ext cx="612775" cy="6111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수요조사결과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48" name="꺾인 연결선 87"/>
          <p:cNvCxnSpPr>
            <a:cxnSpLocks noChangeShapeType="1"/>
            <a:stCxn id="40" idx="2"/>
            <a:endCxn id="45" idx="0"/>
          </p:cNvCxnSpPr>
          <p:nvPr/>
        </p:nvCxnSpPr>
        <p:spPr bwMode="auto">
          <a:xfrm rot="5400000">
            <a:off x="8064278" y="2607469"/>
            <a:ext cx="514350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꺾인 연결선 89"/>
          <p:cNvCxnSpPr>
            <a:cxnSpLocks noChangeShapeType="1"/>
            <a:stCxn id="45" idx="2"/>
            <a:endCxn id="47" idx="0"/>
          </p:cNvCxnSpPr>
          <p:nvPr/>
        </p:nvCxnSpPr>
        <p:spPr bwMode="auto">
          <a:xfrm rot="16200000" flipH="1">
            <a:off x="8144446" y="3322638"/>
            <a:ext cx="352425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꺾인 연결선 91"/>
          <p:cNvCxnSpPr>
            <a:cxnSpLocks noChangeShapeType="1"/>
            <a:stCxn id="47" idx="4"/>
            <a:endCxn id="46" idx="0"/>
          </p:cNvCxnSpPr>
          <p:nvPr/>
        </p:nvCxnSpPr>
        <p:spPr bwMode="auto">
          <a:xfrm rot="5400000">
            <a:off x="7906321" y="4524376"/>
            <a:ext cx="828675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ectangle 21"/>
          <p:cNvSpPr>
            <a:spLocks noChangeArrowheads="1"/>
          </p:cNvSpPr>
          <p:nvPr/>
        </p:nvSpPr>
        <p:spPr bwMode="auto">
          <a:xfrm>
            <a:off x="4917059" y="3413125"/>
            <a:ext cx="1857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sp>
        <p:nvSpPr>
          <p:cNvPr id="52" name="Rectangle 21"/>
          <p:cNvSpPr>
            <a:spLocks noChangeArrowheads="1"/>
          </p:cNvSpPr>
          <p:nvPr/>
        </p:nvSpPr>
        <p:spPr bwMode="auto">
          <a:xfrm>
            <a:off x="5912422" y="3424238"/>
            <a:ext cx="18415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000" b="0" dirty="0">
                <a:latin typeface="+mn-ea"/>
                <a:ea typeface="+mn-ea"/>
              </a:rPr>
              <a:t>한국저작권위원회는 기술수요조사에 대해 홈페이지 등을 통해 공고하고 접수된 제안서에 대해 </a:t>
            </a:r>
            <a:r>
              <a:rPr kumimoji="0" lang="ko-KR" altLang="en-US" sz="1000" b="0" dirty="0" err="1">
                <a:latin typeface="+mn-ea"/>
                <a:ea typeface="+mn-ea"/>
              </a:rPr>
              <a:t>사전검토한다</a:t>
            </a:r>
            <a:r>
              <a:rPr kumimoji="0" lang="en-US" altLang="ko-KR" sz="1000" b="0" dirty="0">
                <a:latin typeface="+mn-ea"/>
                <a:ea typeface="+mn-ea"/>
              </a:rPr>
              <a:t>. </a:t>
            </a:r>
            <a:r>
              <a:rPr kumimoji="0" lang="ko-KR" altLang="en-US" sz="1000" b="0">
                <a:latin typeface="+mn-ea"/>
                <a:ea typeface="+mn-ea"/>
              </a:rPr>
              <a:t>필요시 평가위원회의 평가를 거쳐 신규지원대상사업을 선정하고 문체부에 보고함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en-US" altLang="ko-KR" sz="1000" b="0" dirty="0">
              <a:latin typeface="+mn-ea"/>
              <a:ea typeface="+mn-ea"/>
            </a:endParaRPr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771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91060"/>
              </p:ext>
            </p:extLst>
          </p:nvPr>
        </p:nvGraphicFramePr>
        <p:xfrm>
          <a:off x="200472" y="1415269"/>
          <a:ext cx="9432610" cy="41294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17"/>
                <a:gridCol w="9021793"/>
              </a:tblGrid>
              <a:tr h="27568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한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국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작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권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위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원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회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361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주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기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04938" y="1079500"/>
            <a:ext cx="134524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과제 기획 계획 수립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7425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기획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27"/>
          <p:cNvSpPr txBox="1">
            <a:spLocks noChangeArrowheads="1"/>
          </p:cNvSpPr>
          <p:nvPr/>
        </p:nvSpPr>
        <p:spPr bwMode="auto">
          <a:xfrm>
            <a:off x="4094501" y="1428147"/>
            <a:ext cx="1467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과제기획  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업무흐름도</a:t>
            </a:r>
          </a:p>
        </p:txBody>
      </p:sp>
      <p:sp>
        <p:nvSpPr>
          <p:cNvPr id="41" name="Oval 29"/>
          <p:cNvSpPr>
            <a:spLocks noChangeArrowheads="1"/>
          </p:cNvSpPr>
          <p:nvPr/>
        </p:nvSpPr>
        <p:spPr bwMode="auto">
          <a:xfrm>
            <a:off x="749747" y="3348264"/>
            <a:ext cx="611188" cy="612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ko-KR" altLang="en-US" sz="8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과제기획</a:t>
            </a:r>
            <a:endParaRPr lang="ko-KR" altLang="en-US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ko-KR" altLang="en-US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계획수립</a:t>
            </a:r>
            <a:endParaRPr lang="en-US" altLang="ko-KR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2" name="AutoShape 49"/>
          <p:cNvSpPr>
            <a:spLocks noChangeArrowheads="1"/>
          </p:cNvSpPr>
          <p:nvPr/>
        </p:nvSpPr>
        <p:spPr bwMode="auto">
          <a:xfrm>
            <a:off x="1387922" y="3995964"/>
            <a:ext cx="971550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과제기획계획수립</a:t>
            </a:r>
            <a:endParaRPr lang="ko-KR" altLang="en-US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결재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</a:t>
            </a:r>
          </a:p>
        </p:txBody>
      </p:sp>
      <p:sp>
        <p:nvSpPr>
          <p:cNvPr id="43" name="AutoShape 49"/>
          <p:cNvSpPr>
            <a:spLocks noChangeArrowheads="1"/>
          </p:cNvSpPr>
          <p:nvPr/>
        </p:nvSpPr>
        <p:spPr bwMode="auto">
          <a:xfrm>
            <a:off x="2576960" y="2144939"/>
            <a:ext cx="971550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계획 승인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</a:t>
            </a:r>
          </a:p>
        </p:txBody>
      </p:sp>
      <p:sp>
        <p:nvSpPr>
          <p:cNvPr id="45" name="AutoShape 49"/>
          <p:cNvSpPr>
            <a:spLocks noChangeArrowheads="1"/>
          </p:cNvSpPr>
          <p:nvPr/>
        </p:nvSpPr>
        <p:spPr bwMode="auto">
          <a:xfrm>
            <a:off x="2576960" y="3097439"/>
            <a:ext cx="971550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공고등록</a:t>
            </a:r>
          </a:p>
        </p:txBody>
      </p:sp>
      <p:sp>
        <p:nvSpPr>
          <p:cNvPr id="46" name="AutoShape 49"/>
          <p:cNvSpPr>
            <a:spLocks noChangeArrowheads="1"/>
          </p:cNvSpPr>
          <p:nvPr/>
        </p:nvSpPr>
        <p:spPr bwMode="auto">
          <a:xfrm>
            <a:off x="2576960" y="4824639"/>
            <a:ext cx="971550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사업계획서 제출</a:t>
            </a:r>
          </a:p>
        </p:txBody>
      </p:sp>
      <p:sp>
        <p:nvSpPr>
          <p:cNvPr id="48" name="AutoShape 49"/>
          <p:cNvSpPr>
            <a:spLocks noChangeArrowheads="1"/>
          </p:cNvSpPr>
          <p:nvPr/>
        </p:nvSpPr>
        <p:spPr bwMode="auto">
          <a:xfrm>
            <a:off x="3681860" y="3995964"/>
            <a:ext cx="971550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사업계획서 접수</a:t>
            </a:r>
          </a:p>
        </p:txBody>
      </p:sp>
      <p:sp>
        <p:nvSpPr>
          <p:cNvPr id="49" name="AutoShape 49"/>
          <p:cNvSpPr>
            <a:spLocks noChangeArrowheads="1"/>
          </p:cNvSpPr>
          <p:nvPr/>
        </p:nvSpPr>
        <p:spPr bwMode="auto">
          <a:xfrm>
            <a:off x="3681860" y="3097439"/>
            <a:ext cx="971550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사업계획서 검토</a:t>
            </a:r>
          </a:p>
        </p:txBody>
      </p:sp>
      <p:sp>
        <p:nvSpPr>
          <p:cNvPr id="50" name="AutoShape 30"/>
          <p:cNvSpPr>
            <a:spLocks noChangeArrowheads="1"/>
          </p:cNvSpPr>
          <p:nvPr/>
        </p:nvSpPr>
        <p:spPr bwMode="auto">
          <a:xfrm>
            <a:off x="4977260" y="3024414"/>
            <a:ext cx="896937" cy="5334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면담 및 실태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조사 여부</a:t>
            </a:r>
          </a:p>
        </p:txBody>
      </p:sp>
      <p:sp>
        <p:nvSpPr>
          <p:cNvPr id="51" name="AutoShape 30"/>
          <p:cNvSpPr>
            <a:spLocks noChangeArrowheads="1"/>
          </p:cNvSpPr>
          <p:nvPr/>
        </p:nvSpPr>
        <p:spPr bwMode="auto">
          <a:xfrm>
            <a:off x="6193285" y="3024414"/>
            <a:ext cx="857250" cy="5334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평가위원회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개최 여부</a:t>
            </a:r>
          </a:p>
        </p:txBody>
      </p:sp>
      <p:cxnSp>
        <p:nvCxnSpPr>
          <p:cNvPr id="53" name="Shape 54"/>
          <p:cNvCxnSpPr>
            <a:cxnSpLocks noChangeShapeType="1"/>
            <a:stCxn id="41" idx="4"/>
            <a:endCxn id="42" idx="1"/>
          </p:cNvCxnSpPr>
          <p:nvPr/>
        </p:nvCxnSpPr>
        <p:spPr bwMode="auto">
          <a:xfrm rot="16200000" flipH="1">
            <a:off x="1106935" y="3908651"/>
            <a:ext cx="228600" cy="3333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Shape 56"/>
          <p:cNvCxnSpPr>
            <a:cxnSpLocks noChangeShapeType="1"/>
            <a:stCxn id="42" idx="0"/>
            <a:endCxn id="78" idx="2"/>
          </p:cNvCxnSpPr>
          <p:nvPr/>
        </p:nvCxnSpPr>
        <p:spPr bwMode="auto">
          <a:xfrm rot="5400000" flipH="1" flipV="1">
            <a:off x="1618903" y="3741170"/>
            <a:ext cx="51117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꺾인 연결선 58"/>
          <p:cNvCxnSpPr>
            <a:cxnSpLocks noChangeShapeType="1"/>
            <a:stCxn id="43" idx="2"/>
            <a:endCxn id="45" idx="0"/>
          </p:cNvCxnSpPr>
          <p:nvPr/>
        </p:nvCxnSpPr>
        <p:spPr bwMode="auto">
          <a:xfrm rot="5400000">
            <a:off x="2780954" y="2815657"/>
            <a:ext cx="56515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꺾인 연결선 60"/>
          <p:cNvCxnSpPr>
            <a:cxnSpLocks noChangeShapeType="1"/>
            <a:stCxn id="45" idx="2"/>
            <a:endCxn id="46" idx="0"/>
          </p:cNvCxnSpPr>
          <p:nvPr/>
        </p:nvCxnSpPr>
        <p:spPr bwMode="auto">
          <a:xfrm rot="5400000">
            <a:off x="2393604" y="4155507"/>
            <a:ext cx="133985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Shape 62"/>
          <p:cNvCxnSpPr>
            <a:cxnSpLocks noChangeShapeType="1"/>
            <a:stCxn id="46" idx="3"/>
            <a:endCxn id="48" idx="2"/>
          </p:cNvCxnSpPr>
          <p:nvPr/>
        </p:nvCxnSpPr>
        <p:spPr bwMode="auto">
          <a:xfrm flipV="1">
            <a:off x="3548510" y="4383314"/>
            <a:ext cx="619125" cy="63500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" name="꺾인 연결선 64"/>
          <p:cNvCxnSpPr>
            <a:cxnSpLocks noChangeShapeType="1"/>
            <a:stCxn id="48" idx="0"/>
            <a:endCxn id="49" idx="2"/>
          </p:cNvCxnSpPr>
          <p:nvPr/>
        </p:nvCxnSpPr>
        <p:spPr bwMode="auto">
          <a:xfrm rot="5400000" flipH="1" flipV="1">
            <a:off x="3912841" y="3741170"/>
            <a:ext cx="511175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꺾인 연결선 66"/>
          <p:cNvCxnSpPr>
            <a:cxnSpLocks noChangeShapeType="1"/>
            <a:stCxn id="49" idx="3"/>
            <a:endCxn id="50" idx="1"/>
          </p:cNvCxnSpPr>
          <p:nvPr/>
        </p:nvCxnSpPr>
        <p:spPr bwMode="auto">
          <a:xfrm>
            <a:off x="4653410" y="3291114"/>
            <a:ext cx="32385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AutoShape 49"/>
          <p:cNvSpPr>
            <a:spLocks noChangeArrowheads="1"/>
          </p:cNvSpPr>
          <p:nvPr/>
        </p:nvSpPr>
        <p:spPr bwMode="auto">
          <a:xfrm>
            <a:off x="4948685" y="3995964"/>
            <a:ext cx="971550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면담 및 실태 조사</a:t>
            </a:r>
          </a:p>
        </p:txBody>
      </p:sp>
      <p:cxnSp>
        <p:nvCxnSpPr>
          <p:cNvPr id="65" name="꺾인 연결선 69"/>
          <p:cNvCxnSpPr>
            <a:cxnSpLocks noChangeShapeType="1"/>
            <a:stCxn id="50" idx="2"/>
            <a:endCxn id="64" idx="0"/>
          </p:cNvCxnSpPr>
          <p:nvPr/>
        </p:nvCxnSpPr>
        <p:spPr bwMode="auto">
          <a:xfrm rot="16200000" flipH="1">
            <a:off x="5210623" y="3772126"/>
            <a:ext cx="438150" cy="952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6" name="AutoShape 49"/>
          <p:cNvSpPr>
            <a:spLocks noChangeArrowheads="1"/>
          </p:cNvSpPr>
          <p:nvPr/>
        </p:nvSpPr>
        <p:spPr bwMode="auto">
          <a:xfrm>
            <a:off x="7385497" y="4284889"/>
            <a:ext cx="863600" cy="288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평가위원회평가</a:t>
            </a:r>
          </a:p>
        </p:txBody>
      </p:sp>
      <p:sp>
        <p:nvSpPr>
          <p:cNvPr id="67" name="AutoShape 49"/>
          <p:cNvSpPr>
            <a:spLocks noChangeArrowheads="1"/>
          </p:cNvSpPr>
          <p:nvPr/>
        </p:nvSpPr>
        <p:spPr bwMode="auto">
          <a:xfrm>
            <a:off x="7328347" y="3573689"/>
            <a:ext cx="971550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 정리</a:t>
            </a:r>
          </a:p>
        </p:txBody>
      </p:sp>
      <p:sp>
        <p:nvSpPr>
          <p:cNvPr id="68" name="TextBox 82"/>
          <p:cNvSpPr txBox="1">
            <a:spLocks noChangeArrowheads="1"/>
          </p:cNvSpPr>
          <p:nvPr/>
        </p:nvSpPr>
        <p:spPr bwMode="auto">
          <a:xfrm>
            <a:off x="6997641" y="3105376"/>
            <a:ext cx="2359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  <a:endParaRPr lang="ko-KR" altLang="en-US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9" name="TextBox 83"/>
          <p:cNvSpPr txBox="1">
            <a:spLocks noChangeArrowheads="1"/>
          </p:cNvSpPr>
          <p:nvPr/>
        </p:nvSpPr>
        <p:spPr bwMode="auto">
          <a:xfrm>
            <a:off x="5227578" y="3538764"/>
            <a:ext cx="2359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  <a:endParaRPr lang="ko-KR" altLang="en-US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70" name="꺾인 연결선 89"/>
          <p:cNvCxnSpPr>
            <a:cxnSpLocks noChangeShapeType="1"/>
            <a:stCxn id="50" idx="0"/>
            <a:endCxn id="51" idx="0"/>
          </p:cNvCxnSpPr>
          <p:nvPr/>
        </p:nvCxnSpPr>
        <p:spPr bwMode="auto">
          <a:xfrm rot="5400000" flipH="1" flipV="1">
            <a:off x="6024216" y="2426720"/>
            <a:ext cx="1587" cy="1196975"/>
          </a:xfrm>
          <a:prstGeom prst="bentConnector3">
            <a:avLst>
              <a:gd name="adj1" fmla="val 14395468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꺾인 연결선 91"/>
          <p:cNvCxnSpPr>
            <a:cxnSpLocks noChangeShapeType="1"/>
            <a:stCxn id="64" idx="3"/>
            <a:endCxn id="51" idx="1"/>
          </p:cNvCxnSpPr>
          <p:nvPr/>
        </p:nvCxnSpPr>
        <p:spPr bwMode="auto">
          <a:xfrm flipV="1">
            <a:off x="5920235" y="3291114"/>
            <a:ext cx="273050" cy="89852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꺾인 연결선 95"/>
          <p:cNvCxnSpPr>
            <a:cxnSpLocks noChangeShapeType="1"/>
            <a:stCxn id="51" idx="3"/>
            <a:endCxn id="67" idx="1"/>
          </p:cNvCxnSpPr>
          <p:nvPr/>
        </p:nvCxnSpPr>
        <p:spPr bwMode="auto">
          <a:xfrm>
            <a:off x="7050535" y="3291114"/>
            <a:ext cx="277812" cy="47625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AutoShape 49"/>
          <p:cNvSpPr>
            <a:spLocks noChangeArrowheads="1"/>
          </p:cNvSpPr>
          <p:nvPr/>
        </p:nvSpPr>
        <p:spPr bwMode="auto">
          <a:xfrm>
            <a:off x="8480872" y="2952976"/>
            <a:ext cx="971550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승인 </a:t>
            </a: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선정보고서 접수</a:t>
            </a:r>
          </a:p>
        </p:txBody>
      </p:sp>
      <p:cxnSp>
        <p:nvCxnSpPr>
          <p:cNvPr id="74" name="꺾인 연결선 100"/>
          <p:cNvCxnSpPr>
            <a:cxnSpLocks noChangeShapeType="1"/>
            <a:stCxn id="67" idx="0"/>
            <a:endCxn id="82" idx="2"/>
          </p:cNvCxnSpPr>
          <p:nvPr/>
        </p:nvCxnSpPr>
        <p:spPr bwMode="auto">
          <a:xfrm rot="5400000" flipH="1" flipV="1">
            <a:off x="7698234" y="3456214"/>
            <a:ext cx="233363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AutoShape 49"/>
          <p:cNvSpPr>
            <a:spLocks noChangeArrowheads="1"/>
          </p:cNvSpPr>
          <p:nvPr/>
        </p:nvSpPr>
        <p:spPr bwMode="auto">
          <a:xfrm>
            <a:off x="7906197" y="2087789"/>
            <a:ext cx="971550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 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선정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보고서 승인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</a:t>
            </a:r>
          </a:p>
        </p:txBody>
      </p:sp>
      <p:sp>
        <p:nvSpPr>
          <p:cNvPr id="76" name="Oval 75"/>
          <p:cNvSpPr>
            <a:spLocks noChangeArrowheads="1"/>
          </p:cNvSpPr>
          <p:nvPr/>
        </p:nvSpPr>
        <p:spPr bwMode="auto">
          <a:xfrm>
            <a:off x="8819010" y="3876901"/>
            <a:ext cx="301625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77" name="AutoShape 49"/>
          <p:cNvSpPr>
            <a:spLocks noChangeArrowheads="1"/>
          </p:cNvSpPr>
          <p:nvPr/>
        </p:nvSpPr>
        <p:spPr bwMode="auto">
          <a:xfrm>
            <a:off x="6464747" y="2087789"/>
            <a:ext cx="971550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 접수</a:t>
            </a:r>
          </a:p>
        </p:txBody>
      </p:sp>
      <p:sp>
        <p:nvSpPr>
          <p:cNvPr id="78" name="AutoShape 49"/>
          <p:cNvSpPr>
            <a:spLocks noChangeArrowheads="1"/>
          </p:cNvSpPr>
          <p:nvPr/>
        </p:nvSpPr>
        <p:spPr bwMode="auto">
          <a:xfrm>
            <a:off x="1387922" y="3097439"/>
            <a:ext cx="971550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과제기획계획수립</a:t>
            </a:r>
            <a:endParaRPr lang="ko-KR" altLang="en-US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보고</a:t>
            </a:r>
          </a:p>
        </p:txBody>
      </p:sp>
      <p:sp>
        <p:nvSpPr>
          <p:cNvPr id="79" name="AutoShape 49"/>
          <p:cNvSpPr>
            <a:spLocks noChangeArrowheads="1"/>
          </p:cNvSpPr>
          <p:nvPr/>
        </p:nvSpPr>
        <p:spPr bwMode="auto">
          <a:xfrm>
            <a:off x="1387922" y="2160814"/>
            <a:ext cx="971550" cy="358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계획 접수</a:t>
            </a:r>
          </a:p>
        </p:txBody>
      </p:sp>
      <p:cxnSp>
        <p:nvCxnSpPr>
          <p:cNvPr id="80" name="Shape 56"/>
          <p:cNvCxnSpPr>
            <a:cxnSpLocks noChangeShapeType="1"/>
            <a:stCxn id="78" idx="0"/>
            <a:endCxn id="79" idx="2"/>
          </p:cNvCxnSpPr>
          <p:nvPr/>
        </p:nvCxnSpPr>
        <p:spPr bwMode="auto">
          <a:xfrm rot="5400000" flipH="1" flipV="1">
            <a:off x="1584772" y="2808514"/>
            <a:ext cx="577850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꺾인 연결선 130"/>
          <p:cNvCxnSpPr>
            <a:cxnSpLocks noChangeShapeType="1"/>
            <a:stCxn id="79" idx="3"/>
            <a:endCxn id="43" idx="1"/>
          </p:cNvCxnSpPr>
          <p:nvPr/>
        </p:nvCxnSpPr>
        <p:spPr bwMode="auto">
          <a:xfrm flipV="1">
            <a:off x="2359472" y="2338614"/>
            <a:ext cx="217488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" name="AutoShape 49"/>
          <p:cNvSpPr>
            <a:spLocks noChangeArrowheads="1"/>
          </p:cNvSpPr>
          <p:nvPr/>
        </p:nvSpPr>
        <p:spPr bwMode="auto">
          <a:xfrm>
            <a:off x="7329935" y="2952976"/>
            <a:ext cx="971550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 보고</a:t>
            </a:r>
          </a:p>
        </p:txBody>
      </p:sp>
      <p:cxnSp>
        <p:nvCxnSpPr>
          <p:cNvPr id="83" name="꺾인 연결선 143"/>
          <p:cNvCxnSpPr>
            <a:cxnSpLocks noChangeShapeType="1"/>
            <a:stCxn id="82" idx="0"/>
            <a:endCxn id="77" idx="2"/>
          </p:cNvCxnSpPr>
          <p:nvPr/>
        </p:nvCxnSpPr>
        <p:spPr bwMode="auto">
          <a:xfrm rot="16200000" flipV="1">
            <a:off x="7144197" y="2281464"/>
            <a:ext cx="477837" cy="8651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꺾인 연결선 145"/>
          <p:cNvCxnSpPr>
            <a:cxnSpLocks noChangeShapeType="1"/>
            <a:stCxn id="77" idx="3"/>
            <a:endCxn id="75" idx="1"/>
          </p:cNvCxnSpPr>
          <p:nvPr/>
        </p:nvCxnSpPr>
        <p:spPr bwMode="auto">
          <a:xfrm>
            <a:off x="7436297" y="2281464"/>
            <a:ext cx="46990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꺾인 연결선 147"/>
          <p:cNvCxnSpPr>
            <a:cxnSpLocks noChangeShapeType="1"/>
            <a:stCxn id="75" idx="2"/>
            <a:endCxn id="73" idx="0"/>
          </p:cNvCxnSpPr>
          <p:nvPr/>
        </p:nvCxnSpPr>
        <p:spPr bwMode="auto">
          <a:xfrm rot="16200000" flipH="1">
            <a:off x="8440391" y="2426720"/>
            <a:ext cx="477837" cy="5746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" name="TextBox 83"/>
          <p:cNvSpPr txBox="1">
            <a:spLocks noChangeArrowheads="1"/>
          </p:cNvSpPr>
          <p:nvPr/>
        </p:nvSpPr>
        <p:spPr bwMode="auto">
          <a:xfrm>
            <a:off x="6592828" y="3527651"/>
            <a:ext cx="2359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  <a:endParaRPr lang="ko-KR" altLang="en-US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87" name="AutoShape 22"/>
          <p:cNvSpPr>
            <a:spLocks noChangeArrowheads="1"/>
          </p:cNvSpPr>
          <p:nvPr/>
        </p:nvSpPr>
        <p:spPr bwMode="auto">
          <a:xfrm>
            <a:off x="6202810" y="3846739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평가계획수립</a:t>
            </a:r>
          </a:p>
        </p:txBody>
      </p:sp>
      <p:sp>
        <p:nvSpPr>
          <p:cNvPr id="88" name="AutoShape 49"/>
          <p:cNvSpPr>
            <a:spLocks noChangeArrowheads="1"/>
          </p:cNvSpPr>
          <p:nvPr/>
        </p:nvSpPr>
        <p:spPr bwMode="auto">
          <a:xfrm>
            <a:off x="6202810" y="4288064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평가계획내부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결재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</a:t>
            </a:r>
          </a:p>
        </p:txBody>
      </p:sp>
      <p:cxnSp>
        <p:nvCxnSpPr>
          <p:cNvPr id="89" name="꺾인 연결선 66"/>
          <p:cNvCxnSpPr>
            <a:cxnSpLocks noChangeShapeType="1"/>
            <a:stCxn id="87" idx="2"/>
            <a:endCxn id="88" idx="0"/>
          </p:cNvCxnSpPr>
          <p:nvPr/>
        </p:nvCxnSpPr>
        <p:spPr bwMode="auto">
          <a:xfrm rot="5400000">
            <a:off x="6543329" y="4209482"/>
            <a:ext cx="15875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꺾인 연결선 91"/>
          <p:cNvCxnSpPr>
            <a:cxnSpLocks noChangeShapeType="1"/>
            <a:stCxn id="51" idx="2"/>
            <a:endCxn id="87" idx="0"/>
          </p:cNvCxnSpPr>
          <p:nvPr/>
        </p:nvCxnSpPr>
        <p:spPr bwMode="auto">
          <a:xfrm rot="5400000">
            <a:off x="6478241" y="3703070"/>
            <a:ext cx="288925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꺾인 연결선 130"/>
          <p:cNvCxnSpPr>
            <a:cxnSpLocks noChangeShapeType="1"/>
            <a:stCxn id="88" idx="3"/>
            <a:endCxn id="66" idx="1"/>
          </p:cNvCxnSpPr>
          <p:nvPr/>
        </p:nvCxnSpPr>
        <p:spPr bwMode="auto">
          <a:xfrm>
            <a:off x="7041010" y="4429351"/>
            <a:ext cx="344487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꺾인 연결선 64"/>
          <p:cNvCxnSpPr>
            <a:cxnSpLocks noChangeShapeType="1"/>
            <a:stCxn id="66" idx="0"/>
            <a:endCxn id="67" idx="2"/>
          </p:cNvCxnSpPr>
          <p:nvPr/>
        </p:nvCxnSpPr>
        <p:spPr bwMode="auto">
          <a:xfrm rot="16200000" flipV="1">
            <a:off x="7653785" y="4121376"/>
            <a:ext cx="323850" cy="31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꺾인 연결선 147"/>
          <p:cNvCxnSpPr>
            <a:cxnSpLocks noChangeShapeType="1"/>
            <a:stCxn id="73" idx="2"/>
            <a:endCxn id="76" idx="0"/>
          </p:cNvCxnSpPr>
          <p:nvPr/>
        </p:nvCxnSpPr>
        <p:spPr bwMode="auto">
          <a:xfrm rot="16200000" flipH="1">
            <a:off x="8699947" y="3607026"/>
            <a:ext cx="536575" cy="3175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" name="TextBox 82"/>
          <p:cNvSpPr txBox="1">
            <a:spLocks noChangeArrowheads="1"/>
          </p:cNvSpPr>
          <p:nvPr/>
        </p:nvSpPr>
        <p:spPr bwMode="auto">
          <a:xfrm>
            <a:off x="5438716" y="2789464"/>
            <a:ext cx="2359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  <a:endParaRPr lang="ko-KR" altLang="en-US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98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0" lang="ko-KR" altLang="en-US" sz="1000" b="0" dirty="0">
                <a:latin typeface="+mn-ea"/>
                <a:ea typeface="+mn-ea"/>
              </a:rPr>
              <a:t>사업의 타당성 검토</a:t>
            </a:r>
            <a:r>
              <a:rPr kumimoji="0" lang="en-US" altLang="ko-KR" sz="1000" b="0" dirty="0">
                <a:latin typeface="+mn-ea"/>
                <a:ea typeface="+mn-ea"/>
              </a:rPr>
              <a:t>, </a:t>
            </a:r>
            <a:r>
              <a:rPr kumimoji="0" lang="ko-KR" altLang="en-US" sz="1000" b="0">
                <a:latin typeface="+mn-ea"/>
                <a:ea typeface="+mn-ea"/>
              </a:rPr>
              <a:t>과제목표 및 내용</a:t>
            </a:r>
            <a:r>
              <a:rPr kumimoji="0" lang="en-US" altLang="ko-KR" sz="1000" b="0" dirty="0">
                <a:latin typeface="+mn-ea"/>
                <a:ea typeface="+mn-ea"/>
              </a:rPr>
              <a:t>, </a:t>
            </a:r>
            <a:r>
              <a:rPr kumimoji="0" lang="ko-KR" altLang="en-US" sz="1000" b="0">
                <a:latin typeface="+mn-ea"/>
                <a:ea typeface="+mn-ea"/>
              </a:rPr>
              <a:t>적정사업비 규모</a:t>
            </a:r>
            <a:r>
              <a:rPr kumimoji="0" lang="en-US" altLang="ko-KR" sz="1000" b="0" dirty="0">
                <a:latin typeface="+mn-ea"/>
                <a:ea typeface="+mn-ea"/>
              </a:rPr>
              <a:t>, </a:t>
            </a:r>
            <a:r>
              <a:rPr kumimoji="0" lang="ko-KR" altLang="en-US" sz="1000" b="0">
                <a:latin typeface="+mn-ea"/>
                <a:ea typeface="+mn-ea"/>
              </a:rPr>
              <a:t>향후 과제추진 방향설정 등을 구체화한 후 과제기획과 관련한 기획의 실시</a:t>
            </a:r>
            <a:r>
              <a:rPr kumimoji="0" lang="en-US" altLang="ko-KR" sz="1000" b="0" dirty="0">
                <a:latin typeface="+mn-ea"/>
                <a:ea typeface="+mn-ea"/>
              </a:rPr>
              <a:t>, </a:t>
            </a:r>
            <a:r>
              <a:rPr kumimoji="0" lang="ko-KR" altLang="en-US" sz="1000" b="0">
                <a:latin typeface="+mn-ea"/>
                <a:ea typeface="+mn-ea"/>
              </a:rPr>
              <a:t>절차</a:t>
            </a:r>
            <a:r>
              <a:rPr kumimoji="0" lang="en-US" altLang="ko-KR" sz="1000" b="0" dirty="0">
                <a:latin typeface="+mn-ea"/>
                <a:ea typeface="+mn-ea"/>
              </a:rPr>
              <a:t>, </a:t>
            </a:r>
            <a:r>
              <a:rPr kumimoji="0" lang="ko-KR" altLang="en-US" sz="1000" b="0">
                <a:latin typeface="+mn-ea"/>
                <a:ea typeface="+mn-ea"/>
              </a:rPr>
              <a:t>평가방법 등은 과제기획시 별도의 절차에 의해 정함</a:t>
            </a:r>
          </a:p>
        </p:txBody>
      </p:sp>
      <p:sp>
        <p:nvSpPr>
          <p:cNvPr id="99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06194"/>
              </p:ext>
            </p:extLst>
          </p:nvPr>
        </p:nvGraphicFramePr>
        <p:xfrm>
          <a:off x="273050" y="1381407"/>
          <a:ext cx="9432610" cy="420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817"/>
                <a:gridCol w="9021793"/>
              </a:tblGrid>
              <a:tr h="27568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176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한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국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작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권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위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원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회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8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주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기</a:t>
                      </a:r>
                      <a:endParaRPr lang="en-US" altLang="ko-KR" sz="1000" dirty="0" smtClean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바탕체" panose="02030609000101010101" pitchFamily="17" charset="-127"/>
                          <a:ea typeface="바탕체" panose="02030609000101010101" pitchFamily="17" charset="-127"/>
                        </a:rPr>
                        <a:t>관</a:t>
                      </a:r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바탕체" panose="02030609000101010101" pitchFamily="17" charset="-127"/>
                        <a:ea typeface="바탕체" panose="02030609000101010101" pitchFamily="17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27"/>
          <p:cNvSpPr txBox="1">
            <a:spLocks noChangeArrowheads="1"/>
          </p:cNvSpPr>
          <p:nvPr/>
        </p:nvSpPr>
        <p:spPr bwMode="auto">
          <a:xfrm>
            <a:off x="4223333" y="1377809"/>
            <a:ext cx="1467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과제기획  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업무흐름도</a:t>
            </a:r>
          </a:p>
        </p:txBody>
      </p:sp>
      <p:sp>
        <p:nvSpPr>
          <p:cNvPr id="12" name="Oval 75"/>
          <p:cNvSpPr>
            <a:spLocks noChangeArrowheads="1"/>
          </p:cNvSpPr>
          <p:nvPr/>
        </p:nvSpPr>
        <p:spPr bwMode="auto">
          <a:xfrm>
            <a:off x="1166813" y="2904827"/>
            <a:ext cx="301625" cy="301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</a:p>
        </p:txBody>
      </p:sp>
      <p:sp>
        <p:nvSpPr>
          <p:cNvPr id="13" name="AutoShape 49"/>
          <p:cNvSpPr>
            <a:spLocks noChangeArrowheads="1"/>
          </p:cNvSpPr>
          <p:nvPr/>
        </p:nvSpPr>
        <p:spPr bwMode="auto">
          <a:xfrm>
            <a:off x="920750" y="4847927"/>
            <a:ext cx="790575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 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선정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결과 접수</a:t>
            </a:r>
          </a:p>
        </p:txBody>
      </p:sp>
      <p:sp>
        <p:nvSpPr>
          <p:cNvPr id="14" name="AutoShape 49"/>
          <p:cNvSpPr>
            <a:spLocks noChangeArrowheads="1"/>
          </p:cNvSpPr>
          <p:nvPr/>
        </p:nvSpPr>
        <p:spPr bwMode="auto">
          <a:xfrm>
            <a:off x="2073275" y="3638252"/>
            <a:ext cx="935038" cy="288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협약 체결</a:t>
            </a:r>
          </a:p>
        </p:txBody>
      </p:sp>
      <p:sp>
        <p:nvSpPr>
          <p:cNvPr id="15" name="AutoShape 49"/>
          <p:cNvSpPr>
            <a:spLocks noChangeArrowheads="1"/>
          </p:cNvSpPr>
          <p:nvPr/>
        </p:nvSpPr>
        <p:spPr bwMode="auto">
          <a:xfrm>
            <a:off x="3614738" y="4862214"/>
            <a:ext cx="935037" cy="288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보고서 제출</a:t>
            </a:r>
          </a:p>
        </p:txBody>
      </p:sp>
      <p:cxnSp>
        <p:nvCxnSpPr>
          <p:cNvPr id="16" name="꺾인 연결선 81"/>
          <p:cNvCxnSpPr>
            <a:cxnSpLocks noChangeShapeType="1"/>
            <a:stCxn id="14" idx="3"/>
            <a:endCxn id="15" idx="1"/>
          </p:cNvCxnSpPr>
          <p:nvPr/>
        </p:nvCxnSpPr>
        <p:spPr bwMode="auto">
          <a:xfrm>
            <a:off x="3008313" y="3782714"/>
            <a:ext cx="606425" cy="1223963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AutoShape 49"/>
          <p:cNvSpPr>
            <a:spLocks noChangeArrowheads="1"/>
          </p:cNvSpPr>
          <p:nvPr/>
        </p:nvSpPr>
        <p:spPr bwMode="auto">
          <a:xfrm>
            <a:off x="3614738" y="3711277"/>
            <a:ext cx="935037" cy="3143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보고서 접수</a:t>
            </a:r>
          </a:p>
        </p:txBody>
      </p:sp>
      <p:cxnSp>
        <p:nvCxnSpPr>
          <p:cNvPr id="18" name="Shape 86"/>
          <p:cNvCxnSpPr>
            <a:cxnSpLocks noChangeShapeType="1"/>
            <a:stCxn id="15" idx="0"/>
            <a:endCxn id="17" idx="2"/>
          </p:cNvCxnSpPr>
          <p:nvPr/>
        </p:nvCxnSpPr>
        <p:spPr bwMode="auto">
          <a:xfrm rot="5400000" flipH="1" flipV="1">
            <a:off x="3663157" y="4443908"/>
            <a:ext cx="83820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AutoShape 49"/>
          <p:cNvSpPr>
            <a:spLocks noChangeArrowheads="1"/>
          </p:cNvSpPr>
          <p:nvPr/>
        </p:nvSpPr>
        <p:spPr bwMode="auto">
          <a:xfrm>
            <a:off x="3614738" y="2919114"/>
            <a:ext cx="935037" cy="28733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보고서 검토</a:t>
            </a:r>
          </a:p>
        </p:txBody>
      </p:sp>
      <p:sp>
        <p:nvSpPr>
          <p:cNvPr id="20" name="AutoShape 30"/>
          <p:cNvSpPr>
            <a:spLocks noChangeArrowheads="1"/>
          </p:cNvSpPr>
          <p:nvPr/>
        </p:nvSpPr>
        <p:spPr bwMode="auto">
          <a:xfrm>
            <a:off x="4887913" y="3320752"/>
            <a:ext cx="857250" cy="5334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평가위원회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개최 여부</a:t>
            </a:r>
          </a:p>
        </p:txBody>
      </p:sp>
      <p:cxnSp>
        <p:nvCxnSpPr>
          <p:cNvPr id="21" name="꺾인 연결선 94"/>
          <p:cNvCxnSpPr>
            <a:cxnSpLocks noChangeShapeType="1"/>
            <a:stCxn id="19" idx="3"/>
            <a:endCxn id="20" idx="1"/>
          </p:cNvCxnSpPr>
          <p:nvPr/>
        </p:nvCxnSpPr>
        <p:spPr bwMode="auto">
          <a:xfrm>
            <a:off x="4549775" y="3061989"/>
            <a:ext cx="338138" cy="525463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꺾인 연결선 99"/>
          <p:cNvCxnSpPr>
            <a:cxnSpLocks noChangeShapeType="1"/>
            <a:stCxn id="17" idx="0"/>
            <a:endCxn id="19" idx="2"/>
          </p:cNvCxnSpPr>
          <p:nvPr/>
        </p:nvCxnSpPr>
        <p:spPr bwMode="auto">
          <a:xfrm rot="16200000" flipV="1">
            <a:off x="3830637" y="3458865"/>
            <a:ext cx="504825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AutoShape 49"/>
          <p:cNvSpPr>
            <a:spLocks noChangeArrowheads="1"/>
          </p:cNvSpPr>
          <p:nvPr/>
        </p:nvSpPr>
        <p:spPr bwMode="auto">
          <a:xfrm>
            <a:off x="6091238" y="3608089"/>
            <a:ext cx="935037" cy="28892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평가위원회 평가</a:t>
            </a:r>
          </a:p>
        </p:txBody>
      </p:sp>
      <p:sp>
        <p:nvSpPr>
          <p:cNvPr id="24" name="AutoShape 49"/>
          <p:cNvSpPr>
            <a:spLocks noChangeArrowheads="1"/>
          </p:cNvSpPr>
          <p:nvPr/>
        </p:nvSpPr>
        <p:spPr bwMode="auto">
          <a:xfrm>
            <a:off x="6091238" y="2919114"/>
            <a:ext cx="935037" cy="3587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 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보고서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 정리</a:t>
            </a:r>
          </a:p>
        </p:txBody>
      </p:sp>
      <p:sp>
        <p:nvSpPr>
          <p:cNvPr id="25" name="AutoShape 49"/>
          <p:cNvSpPr>
            <a:spLocks noChangeArrowheads="1"/>
          </p:cNvSpPr>
          <p:nvPr/>
        </p:nvSpPr>
        <p:spPr bwMode="auto">
          <a:xfrm>
            <a:off x="7402513" y="3566814"/>
            <a:ext cx="935037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 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보고서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평가결과보고 </a:t>
            </a:r>
          </a:p>
        </p:txBody>
      </p:sp>
      <p:sp>
        <p:nvSpPr>
          <p:cNvPr id="26" name="AutoShape 49"/>
          <p:cNvSpPr>
            <a:spLocks noChangeArrowheads="1"/>
          </p:cNvSpPr>
          <p:nvPr/>
        </p:nvSpPr>
        <p:spPr bwMode="auto">
          <a:xfrm>
            <a:off x="8553450" y="2846089"/>
            <a:ext cx="935038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과제기획보고서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결과  확정 접수</a:t>
            </a:r>
          </a:p>
        </p:txBody>
      </p:sp>
      <p:sp>
        <p:nvSpPr>
          <p:cNvPr id="27" name="AutoShape 49"/>
          <p:cNvSpPr>
            <a:spLocks noChangeArrowheads="1"/>
          </p:cNvSpPr>
          <p:nvPr/>
        </p:nvSpPr>
        <p:spPr bwMode="auto">
          <a:xfrm>
            <a:off x="8553450" y="4906664"/>
            <a:ext cx="935038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과제기획보고서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결과  접수</a:t>
            </a:r>
          </a:p>
        </p:txBody>
      </p:sp>
      <p:cxnSp>
        <p:nvCxnSpPr>
          <p:cNvPr id="28" name="Shape 120"/>
          <p:cNvCxnSpPr>
            <a:cxnSpLocks noChangeShapeType="1"/>
            <a:stCxn id="20" idx="0"/>
            <a:endCxn id="24" idx="1"/>
          </p:cNvCxnSpPr>
          <p:nvPr/>
        </p:nvCxnSpPr>
        <p:spPr bwMode="auto">
          <a:xfrm rot="5400000" flipH="1" flipV="1">
            <a:off x="5592763" y="2822277"/>
            <a:ext cx="222250" cy="77470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hape 122"/>
          <p:cNvCxnSpPr>
            <a:cxnSpLocks noChangeShapeType="1"/>
            <a:stCxn id="26" idx="2"/>
            <a:endCxn id="46" idx="0"/>
          </p:cNvCxnSpPr>
          <p:nvPr/>
        </p:nvCxnSpPr>
        <p:spPr bwMode="auto">
          <a:xfrm rot="5400000">
            <a:off x="8800306" y="3453308"/>
            <a:ext cx="439738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꺾인 연결선 124"/>
          <p:cNvCxnSpPr>
            <a:cxnSpLocks noChangeShapeType="1"/>
            <a:stCxn id="23" idx="0"/>
            <a:endCxn id="24" idx="2"/>
          </p:cNvCxnSpPr>
          <p:nvPr/>
        </p:nvCxnSpPr>
        <p:spPr bwMode="auto">
          <a:xfrm rot="16200000" flipV="1">
            <a:off x="6394450" y="3442989"/>
            <a:ext cx="330200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꺾인 연결선 126"/>
          <p:cNvCxnSpPr>
            <a:cxnSpLocks noChangeShapeType="1"/>
            <a:stCxn id="24" idx="3"/>
            <a:endCxn id="25" idx="1"/>
          </p:cNvCxnSpPr>
          <p:nvPr/>
        </p:nvCxnSpPr>
        <p:spPr bwMode="auto">
          <a:xfrm>
            <a:off x="7026275" y="3098502"/>
            <a:ext cx="376238" cy="6619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꺾인 연결선 128"/>
          <p:cNvCxnSpPr>
            <a:cxnSpLocks noChangeShapeType="1"/>
            <a:stCxn id="25" idx="0"/>
            <a:endCxn id="44" idx="2"/>
          </p:cNvCxnSpPr>
          <p:nvPr/>
        </p:nvCxnSpPr>
        <p:spPr bwMode="auto">
          <a:xfrm rot="5400000" flipH="1" flipV="1">
            <a:off x="7308057" y="3004045"/>
            <a:ext cx="112395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AutoShape 49"/>
          <p:cNvSpPr>
            <a:spLocks noChangeArrowheads="1"/>
          </p:cNvSpPr>
          <p:nvPr/>
        </p:nvSpPr>
        <p:spPr bwMode="auto">
          <a:xfrm>
            <a:off x="920750" y="3611264"/>
            <a:ext cx="790575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 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선정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결과  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34" name="꺾인 연결선 81"/>
          <p:cNvCxnSpPr>
            <a:cxnSpLocks noChangeShapeType="1"/>
            <a:stCxn id="12" idx="4"/>
            <a:endCxn id="33" idx="0"/>
          </p:cNvCxnSpPr>
          <p:nvPr/>
        </p:nvCxnSpPr>
        <p:spPr bwMode="auto">
          <a:xfrm rot="5400000">
            <a:off x="1114426" y="3408064"/>
            <a:ext cx="404812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꺾인 연결선 81"/>
          <p:cNvCxnSpPr>
            <a:cxnSpLocks noChangeShapeType="1"/>
            <a:stCxn id="33" idx="2"/>
            <a:endCxn id="13" idx="0"/>
          </p:cNvCxnSpPr>
          <p:nvPr/>
        </p:nvCxnSpPr>
        <p:spPr bwMode="auto">
          <a:xfrm rot="5400000">
            <a:off x="892969" y="4423271"/>
            <a:ext cx="847725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AutoShape 22"/>
          <p:cNvSpPr>
            <a:spLocks noChangeArrowheads="1"/>
          </p:cNvSpPr>
          <p:nvPr/>
        </p:nvSpPr>
        <p:spPr bwMode="auto">
          <a:xfrm>
            <a:off x="4897438" y="4220864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평가계획수립</a:t>
            </a:r>
          </a:p>
        </p:txBody>
      </p:sp>
      <p:sp>
        <p:nvSpPr>
          <p:cNvPr id="37" name="AutoShape 49"/>
          <p:cNvSpPr>
            <a:spLocks noChangeArrowheads="1"/>
          </p:cNvSpPr>
          <p:nvPr/>
        </p:nvSpPr>
        <p:spPr bwMode="auto">
          <a:xfrm>
            <a:off x="6091238" y="4220864"/>
            <a:ext cx="936625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평가계획내부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결재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</a:t>
            </a:r>
          </a:p>
        </p:txBody>
      </p:sp>
      <p:cxnSp>
        <p:nvCxnSpPr>
          <p:cNvPr id="38" name="꺾인 연결선 81"/>
          <p:cNvCxnSpPr>
            <a:cxnSpLocks noChangeShapeType="1"/>
            <a:stCxn id="20" idx="2"/>
            <a:endCxn id="36" idx="0"/>
          </p:cNvCxnSpPr>
          <p:nvPr/>
        </p:nvCxnSpPr>
        <p:spPr bwMode="auto">
          <a:xfrm rot="5400000">
            <a:off x="5133181" y="4037508"/>
            <a:ext cx="36512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꺾인 연결선 81"/>
          <p:cNvCxnSpPr>
            <a:cxnSpLocks noChangeShapeType="1"/>
            <a:stCxn id="36" idx="3"/>
            <a:endCxn id="37" idx="1"/>
          </p:cNvCxnSpPr>
          <p:nvPr/>
        </p:nvCxnSpPr>
        <p:spPr bwMode="auto">
          <a:xfrm>
            <a:off x="5735638" y="4362152"/>
            <a:ext cx="35560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꺾인 연결선 58"/>
          <p:cNvCxnSpPr>
            <a:cxnSpLocks noChangeShapeType="1"/>
            <a:stCxn id="37" idx="0"/>
            <a:endCxn id="23" idx="2"/>
          </p:cNvCxnSpPr>
          <p:nvPr/>
        </p:nvCxnSpPr>
        <p:spPr bwMode="auto">
          <a:xfrm rot="5400000" flipH="1" flipV="1">
            <a:off x="6397625" y="4058939"/>
            <a:ext cx="323850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Box 82"/>
          <p:cNvSpPr txBox="1">
            <a:spLocks noChangeArrowheads="1"/>
          </p:cNvSpPr>
          <p:nvPr/>
        </p:nvSpPr>
        <p:spPr bwMode="auto">
          <a:xfrm>
            <a:off x="5262056" y="3125489"/>
            <a:ext cx="2359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  <a:endParaRPr lang="ko-KR" altLang="en-US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2" name="TextBox 83"/>
          <p:cNvSpPr txBox="1">
            <a:spLocks noChangeArrowheads="1"/>
          </p:cNvSpPr>
          <p:nvPr/>
        </p:nvSpPr>
        <p:spPr bwMode="auto">
          <a:xfrm>
            <a:off x="5104894" y="3850977"/>
            <a:ext cx="23596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  <a:endParaRPr lang="ko-KR" altLang="en-US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3" name="AutoShape 49"/>
          <p:cNvSpPr>
            <a:spLocks noChangeArrowheads="1"/>
          </p:cNvSpPr>
          <p:nvPr/>
        </p:nvSpPr>
        <p:spPr bwMode="auto">
          <a:xfrm>
            <a:off x="8553450" y="2053927"/>
            <a:ext cx="935038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 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보고서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승인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</a:t>
            </a:r>
          </a:p>
        </p:txBody>
      </p:sp>
      <p:sp>
        <p:nvSpPr>
          <p:cNvPr id="44" name="AutoShape 49"/>
          <p:cNvSpPr>
            <a:spLocks noChangeArrowheads="1"/>
          </p:cNvSpPr>
          <p:nvPr/>
        </p:nvSpPr>
        <p:spPr bwMode="auto">
          <a:xfrm>
            <a:off x="7402513" y="2053927"/>
            <a:ext cx="935037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 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보고서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 접수</a:t>
            </a:r>
          </a:p>
        </p:txBody>
      </p:sp>
      <p:cxnSp>
        <p:nvCxnSpPr>
          <p:cNvPr id="45" name="꺾인 연결선 145"/>
          <p:cNvCxnSpPr>
            <a:cxnSpLocks noChangeShapeType="1"/>
            <a:stCxn id="44" idx="3"/>
            <a:endCxn id="43" idx="1"/>
          </p:cNvCxnSpPr>
          <p:nvPr/>
        </p:nvCxnSpPr>
        <p:spPr bwMode="auto">
          <a:xfrm>
            <a:off x="8337550" y="2247602"/>
            <a:ext cx="215900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" name="Oval 29"/>
          <p:cNvSpPr>
            <a:spLocks noChangeArrowheads="1"/>
          </p:cNvSpPr>
          <p:nvPr/>
        </p:nvSpPr>
        <p:spPr bwMode="auto">
          <a:xfrm>
            <a:off x="8715375" y="3673177"/>
            <a:ext cx="611188" cy="6127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보고서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결과  통보</a:t>
            </a:r>
          </a:p>
        </p:txBody>
      </p:sp>
      <p:cxnSp>
        <p:nvCxnSpPr>
          <p:cNvPr id="47" name="Shape 122"/>
          <p:cNvCxnSpPr>
            <a:cxnSpLocks noChangeShapeType="1"/>
            <a:stCxn id="46" idx="4"/>
            <a:endCxn id="27" idx="0"/>
          </p:cNvCxnSpPr>
          <p:nvPr/>
        </p:nvCxnSpPr>
        <p:spPr bwMode="auto">
          <a:xfrm rot="5400000">
            <a:off x="8710612" y="4597102"/>
            <a:ext cx="620713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꺾인 연결선 145"/>
          <p:cNvCxnSpPr>
            <a:cxnSpLocks noChangeShapeType="1"/>
            <a:stCxn id="43" idx="2"/>
            <a:endCxn id="26" idx="0"/>
          </p:cNvCxnSpPr>
          <p:nvPr/>
        </p:nvCxnSpPr>
        <p:spPr bwMode="auto">
          <a:xfrm rot="16200000" flipH="1">
            <a:off x="8817769" y="2643683"/>
            <a:ext cx="404812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꺾인 연결선 81"/>
          <p:cNvCxnSpPr>
            <a:cxnSpLocks noChangeShapeType="1"/>
            <a:stCxn id="13" idx="3"/>
            <a:endCxn id="50" idx="1"/>
          </p:cNvCxnSpPr>
          <p:nvPr/>
        </p:nvCxnSpPr>
        <p:spPr bwMode="auto">
          <a:xfrm>
            <a:off x="1711325" y="5041602"/>
            <a:ext cx="433388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AutoShape 49"/>
          <p:cNvSpPr>
            <a:spLocks noChangeArrowheads="1"/>
          </p:cNvSpPr>
          <p:nvPr/>
        </p:nvSpPr>
        <p:spPr bwMode="auto">
          <a:xfrm>
            <a:off x="2144713" y="4847927"/>
            <a:ext cx="790575" cy="387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과제기획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협약</a:t>
            </a:r>
          </a:p>
        </p:txBody>
      </p:sp>
      <p:cxnSp>
        <p:nvCxnSpPr>
          <p:cNvPr id="51" name="꺾인 연결선 81"/>
          <p:cNvCxnSpPr>
            <a:cxnSpLocks noChangeShapeType="1"/>
            <a:stCxn id="50" idx="0"/>
            <a:endCxn id="14" idx="2"/>
          </p:cNvCxnSpPr>
          <p:nvPr/>
        </p:nvCxnSpPr>
        <p:spPr bwMode="auto">
          <a:xfrm rot="16200000" flipV="1">
            <a:off x="2079625" y="4387552"/>
            <a:ext cx="920750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TextBox 55"/>
          <p:cNvSpPr txBox="1"/>
          <p:nvPr/>
        </p:nvSpPr>
        <p:spPr>
          <a:xfrm>
            <a:off x="1404938" y="1079500"/>
            <a:ext cx="1345240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과제 기획 계획 수립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74251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기획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4219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4938" y="1079500"/>
            <a:ext cx="276229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사업별 시행 계획을 공고 및 사업계획서 제출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7489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공고</a:t>
            </a:r>
            <a:r>
              <a:rPr lang="en-US" altLang="ko-KR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접수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45"/>
          <p:cNvSpPr>
            <a:spLocks noChangeArrowheads="1"/>
          </p:cNvSpPr>
          <p:nvPr/>
        </p:nvSpPr>
        <p:spPr bwMode="auto">
          <a:xfrm>
            <a:off x="226201" y="1487386"/>
            <a:ext cx="9453563" cy="4054475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7" name="직선 연결선 50"/>
          <p:cNvCxnSpPr>
            <a:cxnSpLocks noChangeShapeType="1"/>
          </p:cNvCxnSpPr>
          <p:nvPr/>
        </p:nvCxnSpPr>
        <p:spPr bwMode="auto">
          <a:xfrm>
            <a:off x="235726" y="4527448"/>
            <a:ext cx="94329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1"/>
          <p:cNvCxnSpPr>
            <a:cxnSpLocks noChangeShapeType="1"/>
          </p:cNvCxnSpPr>
          <p:nvPr/>
        </p:nvCxnSpPr>
        <p:spPr bwMode="auto">
          <a:xfrm>
            <a:off x="235726" y="1781073"/>
            <a:ext cx="94329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27"/>
          <p:cNvSpPr txBox="1">
            <a:spLocks noChangeArrowheads="1"/>
          </p:cNvSpPr>
          <p:nvPr/>
        </p:nvSpPr>
        <p:spPr bwMode="auto">
          <a:xfrm>
            <a:off x="4149186" y="1511198"/>
            <a:ext cx="15311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공고</a:t>
            </a:r>
            <a:r>
              <a:rPr lang="en-US" altLang="ko-KR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접수  업무흐름도</a:t>
            </a:r>
          </a:p>
        </p:txBody>
      </p:sp>
      <p:sp>
        <p:nvSpPr>
          <p:cNvPr id="10" name="AutoShape 48"/>
          <p:cNvSpPr>
            <a:spLocks noChangeArrowheads="1"/>
          </p:cNvSpPr>
          <p:nvPr/>
        </p:nvSpPr>
        <p:spPr bwMode="auto">
          <a:xfrm>
            <a:off x="972326" y="4702073"/>
            <a:ext cx="838200" cy="282575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사업계획서 제출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>
            <a:off x="2637614" y="3300311"/>
            <a:ext cx="838200" cy="2825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사업계획서 접수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4267976" y="3300311"/>
            <a:ext cx="838200" cy="2825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사업계획서검토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1085039" y="3063773"/>
            <a:ext cx="612775" cy="6111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사업별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시행계획공고</a:t>
            </a:r>
            <a:endParaRPr lang="en-US" altLang="ko-KR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709051" y="1942998"/>
            <a:ext cx="838200" cy="2825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종합시행계획 수립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972326" y="1942998"/>
            <a:ext cx="838200" cy="2825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종합시행계획 공고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6" name="꺾인 연결선 63"/>
          <p:cNvCxnSpPr>
            <a:cxnSpLocks noChangeShapeType="1"/>
            <a:stCxn id="14" idx="1"/>
            <a:endCxn id="15" idx="3"/>
          </p:cNvCxnSpPr>
          <p:nvPr/>
        </p:nvCxnSpPr>
        <p:spPr bwMode="auto">
          <a:xfrm rot="10800000">
            <a:off x="1810526" y="2084286"/>
            <a:ext cx="898525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꺾인 연결선 65"/>
          <p:cNvCxnSpPr>
            <a:cxnSpLocks noChangeShapeType="1"/>
            <a:stCxn id="15" idx="2"/>
            <a:endCxn id="13" idx="0"/>
          </p:cNvCxnSpPr>
          <p:nvPr/>
        </p:nvCxnSpPr>
        <p:spPr bwMode="auto">
          <a:xfrm rot="16200000" flipH="1">
            <a:off x="972326" y="2644673"/>
            <a:ext cx="838200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6998476" y="2720873"/>
            <a:ext cx="612775" cy="6111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ko-KR" altLang="en-US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신규평가</a:t>
            </a:r>
            <a:endParaRPr lang="en-US" altLang="ko-KR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9" name="꺾인 연결선 22"/>
          <p:cNvCxnSpPr>
            <a:cxnSpLocks noChangeShapeType="1"/>
            <a:stCxn id="13" idx="4"/>
            <a:endCxn id="10" idx="0"/>
          </p:cNvCxnSpPr>
          <p:nvPr/>
        </p:nvCxnSpPr>
        <p:spPr bwMode="auto">
          <a:xfrm rot="5400000">
            <a:off x="877870" y="4188517"/>
            <a:ext cx="1027112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hape 25"/>
          <p:cNvCxnSpPr>
            <a:cxnSpLocks noChangeShapeType="1"/>
            <a:stCxn id="10" idx="3"/>
            <a:endCxn id="11" idx="2"/>
          </p:cNvCxnSpPr>
          <p:nvPr/>
        </p:nvCxnSpPr>
        <p:spPr bwMode="auto">
          <a:xfrm flipV="1">
            <a:off x="1810526" y="3582886"/>
            <a:ext cx="1246188" cy="1260475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꺾인 연결선 27"/>
          <p:cNvCxnSpPr>
            <a:cxnSpLocks noChangeShapeType="1"/>
            <a:stCxn id="11" idx="3"/>
            <a:endCxn id="12" idx="1"/>
          </p:cNvCxnSpPr>
          <p:nvPr/>
        </p:nvCxnSpPr>
        <p:spPr bwMode="auto">
          <a:xfrm>
            <a:off x="3475814" y="3441598"/>
            <a:ext cx="792162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AutoShape 30"/>
          <p:cNvSpPr>
            <a:spLocks noChangeArrowheads="1"/>
          </p:cNvSpPr>
          <p:nvPr/>
        </p:nvSpPr>
        <p:spPr bwMode="auto">
          <a:xfrm>
            <a:off x="5703076" y="3225698"/>
            <a:ext cx="796925" cy="431800"/>
          </a:xfrm>
          <a:prstGeom prst="diamond">
            <a:avLst/>
          </a:prstGeom>
          <a:noFill/>
          <a:ln w="9525" algn="ctr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제출서류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보완여부</a:t>
            </a:r>
          </a:p>
        </p:txBody>
      </p:sp>
      <p:cxnSp>
        <p:nvCxnSpPr>
          <p:cNvPr id="23" name="꺾인 연결선 32"/>
          <p:cNvCxnSpPr>
            <a:cxnSpLocks noChangeShapeType="1"/>
            <a:stCxn id="12" idx="3"/>
            <a:endCxn id="22" idx="1"/>
          </p:cNvCxnSpPr>
          <p:nvPr/>
        </p:nvCxnSpPr>
        <p:spPr bwMode="auto">
          <a:xfrm flipV="1">
            <a:off x="5106176" y="3441598"/>
            <a:ext cx="596900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6998476" y="3657498"/>
            <a:ext cx="612775" cy="6111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ko-KR" altLang="en-US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사업계획서</a:t>
            </a:r>
            <a:endParaRPr lang="en-US" altLang="ko-KR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ko-KR" altLang="en-US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제출서류</a:t>
            </a:r>
            <a:endParaRPr lang="en-US" altLang="ko-KR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ko-KR" altLang="en-US" sz="8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보완통보</a:t>
            </a:r>
            <a:endParaRPr lang="en-US" altLang="ko-KR" sz="8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25" name="Shape 35"/>
          <p:cNvCxnSpPr>
            <a:cxnSpLocks noChangeShapeType="1"/>
            <a:stCxn id="22" idx="0"/>
            <a:endCxn id="18" idx="2"/>
          </p:cNvCxnSpPr>
          <p:nvPr/>
        </p:nvCxnSpPr>
        <p:spPr bwMode="auto">
          <a:xfrm rot="5400000" flipH="1" flipV="1">
            <a:off x="6450789" y="2678011"/>
            <a:ext cx="198437" cy="896937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hape 37"/>
          <p:cNvCxnSpPr>
            <a:cxnSpLocks noChangeShapeType="1"/>
            <a:stCxn id="22" idx="2"/>
            <a:endCxn id="24" idx="2"/>
          </p:cNvCxnSpPr>
          <p:nvPr/>
        </p:nvCxnSpPr>
        <p:spPr bwMode="auto">
          <a:xfrm rot="16200000" flipH="1">
            <a:off x="6397608" y="3361429"/>
            <a:ext cx="304800" cy="896937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AutoShape 14"/>
          <p:cNvSpPr>
            <a:spLocks noChangeArrowheads="1"/>
          </p:cNvSpPr>
          <p:nvPr/>
        </p:nvSpPr>
        <p:spPr bwMode="auto">
          <a:xfrm>
            <a:off x="6885764" y="4679848"/>
            <a:ext cx="838200" cy="2825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서류보완 통보 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28" name="꺾인 연결선 40"/>
          <p:cNvCxnSpPr>
            <a:cxnSpLocks noChangeShapeType="1"/>
            <a:stCxn id="24" idx="4"/>
            <a:endCxn id="27" idx="0"/>
          </p:cNvCxnSpPr>
          <p:nvPr/>
        </p:nvCxnSpPr>
        <p:spPr bwMode="auto">
          <a:xfrm rot="5400000">
            <a:off x="7100076" y="4475061"/>
            <a:ext cx="411163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AutoShape 14"/>
          <p:cNvSpPr>
            <a:spLocks noChangeArrowheads="1"/>
          </p:cNvSpPr>
          <p:nvPr/>
        </p:nvSpPr>
        <p:spPr bwMode="auto">
          <a:xfrm>
            <a:off x="5590364" y="5044973"/>
            <a:ext cx="838200" cy="282575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제출서류보완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30" name="Shape 44"/>
          <p:cNvCxnSpPr>
            <a:cxnSpLocks noChangeShapeType="1"/>
            <a:stCxn id="27" idx="2"/>
            <a:endCxn id="29" idx="3"/>
          </p:cNvCxnSpPr>
          <p:nvPr/>
        </p:nvCxnSpPr>
        <p:spPr bwMode="auto">
          <a:xfrm rot="5400000">
            <a:off x="6754795" y="4636192"/>
            <a:ext cx="223838" cy="87630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hape 46"/>
          <p:cNvCxnSpPr>
            <a:cxnSpLocks noChangeShapeType="1"/>
            <a:stCxn id="29" idx="1"/>
            <a:endCxn id="10" idx="2"/>
          </p:cNvCxnSpPr>
          <p:nvPr/>
        </p:nvCxnSpPr>
        <p:spPr bwMode="auto">
          <a:xfrm rot="10800000">
            <a:off x="1391426" y="4984648"/>
            <a:ext cx="4198938" cy="201613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6098364" y="3697186"/>
            <a:ext cx="185737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sp>
        <p:nvSpPr>
          <p:cNvPr id="33" name="Rectangle 21"/>
          <p:cNvSpPr>
            <a:spLocks noChangeArrowheads="1"/>
          </p:cNvSpPr>
          <p:nvPr/>
        </p:nvSpPr>
        <p:spPr bwMode="auto">
          <a:xfrm>
            <a:off x="6117414" y="3044723"/>
            <a:ext cx="184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sp>
        <p:nvSpPr>
          <p:cNvPr id="38" name="Text Box 67"/>
          <p:cNvSpPr txBox="1">
            <a:spLocks noChangeArrowheads="1"/>
          </p:cNvSpPr>
          <p:nvPr/>
        </p:nvSpPr>
        <p:spPr bwMode="auto">
          <a:xfrm>
            <a:off x="305160" y="4608411"/>
            <a:ext cx="338554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주관기관</a:t>
            </a:r>
          </a:p>
        </p:txBody>
      </p:sp>
      <p:sp>
        <p:nvSpPr>
          <p:cNvPr id="39" name="TextBox 51"/>
          <p:cNvSpPr txBox="1">
            <a:spLocks noChangeArrowheads="1"/>
          </p:cNvSpPr>
          <p:nvPr/>
        </p:nvSpPr>
        <p:spPr bwMode="auto">
          <a:xfrm>
            <a:off x="311510" y="2616070"/>
            <a:ext cx="338554" cy="1506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한국저작권위원회</a:t>
            </a:r>
            <a:endParaRPr lang="ko-KR" altLang="en-US" sz="10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40" name="직선 연결선 56"/>
          <p:cNvCxnSpPr>
            <a:cxnSpLocks noChangeShapeType="1"/>
          </p:cNvCxnSpPr>
          <p:nvPr/>
        </p:nvCxnSpPr>
        <p:spPr bwMode="auto">
          <a:xfrm rot="5400000">
            <a:off x="-1131905" y="3664642"/>
            <a:ext cx="37449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0" indent="0" algn="l">
              <a:spcBef>
                <a:spcPct val="0"/>
              </a:spcBef>
              <a:buNone/>
            </a:pPr>
            <a:r>
              <a:rPr kumimoji="0" lang="ko-KR" altLang="en-US" sz="1000" b="0" dirty="0">
                <a:latin typeface="+mn-ea"/>
                <a:ea typeface="+mn-ea"/>
              </a:rPr>
              <a:t>사업에 대한 종합 계획 수립 하고 사업별로 공고를 통해서 주관기관의 제출한 사업계획서를 접수 함 </a:t>
            </a:r>
          </a:p>
        </p:txBody>
      </p:sp>
      <p:sp>
        <p:nvSpPr>
          <p:cNvPr id="44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638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4938" y="1079500"/>
            <a:ext cx="3611886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접수된 과제에 대한 서류 검토 및 사전 검토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  <a:r>
              <a:rPr lang="ko-KR" altLang="en-US" sz="1000" smtClean="0">
                <a:latin typeface="+mj-ea"/>
                <a:ea typeface="+mj-ea"/>
              </a:rPr>
              <a:t>선정 결과 통보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6976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신규평가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0"/>
          <p:cNvSpPr>
            <a:spLocks noChangeArrowheads="1"/>
          </p:cNvSpPr>
          <p:nvPr/>
        </p:nvSpPr>
        <p:spPr bwMode="auto">
          <a:xfrm>
            <a:off x="216870" y="1389189"/>
            <a:ext cx="9453563" cy="4052887"/>
          </a:xfrm>
          <a:prstGeom prst="rect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0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7" name="직선 연결선 55"/>
          <p:cNvCxnSpPr>
            <a:cxnSpLocks noChangeShapeType="1"/>
          </p:cNvCxnSpPr>
          <p:nvPr/>
        </p:nvCxnSpPr>
        <p:spPr bwMode="auto">
          <a:xfrm>
            <a:off x="226395" y="4427664"/>
            <a:ext cx="94329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직선 연결선 56"/>
          <p:cNvCxnSpPr>
            <a:cxnSpLocks noChangeShapeType="1"/>
          </p:cNvCxnSpPr>
          <p:nvPr/>
        </p:nvCxnSpPr>
        <p:spPr bwMode="auto">
          <a:xfrm>
            <a:off x="226395" y="1682876"/>
            <a:ext cx="94329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27"/>
          <p:cNvSpPr txBox="1">
            <a:spLocks noChangeArrowheads="1"/>
          </p:cNvSpPr>
          <p:nvPr/>
        </p:nvSpPr>
        <p:spPr bwMode="auto">
          <a:xfrm>
            <a:off x="4176678" y="1403476"/>
            <a:ext cx="146706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신규평가  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업무흐름도</a:t>
            </a:r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802658" y="2711576"/>
            <a:ext cx="612775" cy="6111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서류검토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및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사전검토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1" name="AutoShape 30"/>
          <p:cNvSpPr>
            <a:spLocks noChangeArrowheads="1"/>
          </p:cNvSpPr>
          <p:nvPr/>
        </p:nvSpPr>
        <p:spPr bwMode="auto">
          <a:xfrm>
            <a:off x="1871045" y="2800476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면담 및 실태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조사 여부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1850408" y="4043489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면담 및 실태조사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4269758" y="2875089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평가계획수립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4" name="꺾인 연결선 17"/>
          <p:cNvCxnSpPr>
            <a:cxnSpLocks noChangeShapeType="1"/>
            <a:stCxn id="10" idx="6"/>
            <a:endCxn id="11" idx="1"/>
          </p:cNvCxnSpPr>
          <p:nvPr/>
        </p:nvCxnSpPr>
        <p:spPr bwMode="auto">
          <a:xfrm>
            <a:off x="1415433" y="3016376"/>
            <a:ext cx="455612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AutoShape 30"/>
          <p:cNvSpPr>
            <a:spLocks noChangeArrowheads="1"/>
          </p:cNvSpPr>
          <p:nvPr/>
        </p:nvSpPr>
        <p:spPr bwMode="auto">
          <a:xfrm>
            <a:off x="2998170" y="2800476"/>
            <a:ext cx="796925" cy="431800"/>
          </a:xfrm>
          <a:prstGeom prst="diamond">
            <a:avLst/>
          </a:prstGeom>
          <a:solidFill>
            <a:schemeClr val="bg1"/>
          </a:solidFill>
          <a:ln w="9525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평가위원회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개최 여부</a:t>
            </a: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4269758" y="3454526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 결재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5587383" y="3454526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평가위원회 평가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5588970" y="2795714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 보고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9" name="꺾인 연결선 23"/>
          <p:cNvCxnSpPr>
            <a:cxnSpLocks noChangeShapeType="1"/>
            <a:stCxn id="11" idx="0"/>
            <a:endCxn id="15" idx="0"/>
          </p:cNvCxnSpPr>
          <p:nvPr/>
        </p:nvCxnSpPr>
        <p:spPr bwMode="auto">
          <a:xfrm rot="5400000" flipH="1" flipV="1">
            <a:off x="2832277" y="2237707"/>
            <a:ext cx="1588" cy="1127125"/>
          </a:xfrm>
          <a:prstGeom prst="bentConnector3">
            <a:avLst>
              <a:gd name="adj1" fmla="val 14395468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꺾인 연결선 25"/>
          <p:cNvCxnSpPr>
            <a:cxnSpLocks noChangeShapeType="1"/>
            <a:stCxn id="11" idx="2"/>
            <a:endCxn id="12" idx="0"/>
          </p:cNvCxnSpPr>
          <p:nvPr/>
        </p:nvCxnSpPr>
        <p:spPr bwMode="auto">
          <a:xfrm rot="5400000">
            <a:off x="1863901" y="3637883"/>
            <a:ext cx="811213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꺾인 연결선 27"/>
          <p:cNvCxnSpPr>
            <a:cxnSpLocks noChangeShapeType="1"/>
            <a:stCxn id="15" idx="3"/>
            <a:endCxn id="13" idx="1"/>
          </p:cNvCxnSpPr>
          <p:nvPr/>
        </p:nvCxnSpPr>
        <p:spPr bwMode="auto">
          <a:xfrm>
            <a:off x="3795095" y="3016376"/>
            <a:ext cx="474663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AutoShape 14"/>
          <p:cNvSpPr>
            <a:spLocks noChangeArrowheads="1"/>
          </p:cNvSpPr>
          <p:nvPr/>
        </p:nvSpPr>
        <p:spPr bwMode="auto">
          <a:xfrm>
            <a:off x="5587383" y="4011739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 정리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23" name="AutoShape 14"/>
          <p:cNvSpPr>
            <a:spLocks noChangeArrowheads="1"/>
          </p:cNvSpPr>
          <p:nvPr/>
        </p:nvSpPr>
        <p:spPr bwMode="auto">
          <a:xfrm>
            <a:off x="6676408" y="2875089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 보고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24" name="Shape 37"/>
          <p:cNvCxnSpPr>
            <a:cxnSpLocks noChangeShapeType="1"/>
            <a:stCxn id="15" idx="2"/>
            <a:endCxn id="22" idx="1"/>
          </p:cNvCxnSpPr>
          <p:nvPr/>
        </p:nvCxnSpPr>
        <p:spPr bwMode="auto">
          <a:xfrm rot="16200000" flipH="1">
            <a:off x="4031633" y="2597276"/>
            <a:ext cx="920750" cy="2190750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꺾인 연결선 39"/>
          <p:cNvCxnSpPr>
            <a:cxnSpLocks noChangeShapeType="1"/>
            <a:stCxn id="13" idx="2"/>
            <a:endCxn id="16" idx="0"/>
          </p:cNvCxnSpPr>
          <p:nvPr/>
        </p:nvCxnSpPr>
        <p:spPr bwMode="auto">
          <a:xfrm rot="5400000">
            <a:off x="4541220" y="3306889"/>
            <a:ext cx="296863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꺾인 연결선 41"/>
          <p:cNvCxnSpPr>
            <a:cxnSpLocks noChangeShapeType="1"/>
            <a:stCxn id="16" idx="3"/>
            <a:endCxn id="18" idx="1"/>
          </p:cNvCxnSpPr>
          <p:nvPr/>
        </p:nvCxnSpPr>
        <p:spPr bwMode="auto">
          <a:xfrm flipV="1">
            <a:off x="5107958" y="2937001"/>
            <a:ext cx="481012" cy="658813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꺾인 연결선 43"/>
          <p:cNvCxnSpPr>
            <a:cxnSpLocks noChangeShapeType="1"/>
            <a:stCxn id="18" idx="2"/>
            <a:endCxn id="17" idx="0"/>
          </p:cNvCxnSpPr>
          <p:nvPr/>
        </p:nvCxnSpPr>
        <p:spPr bwMode="auto">
          <a:xfrm rot="5400000">
            <a:off x="5819158" y="3265614"/>
            <a:ext cx="376237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꺾인 연결선 45"/>
          <p:cNvCxnSpPr>
            <a:cxnSpLocks noChangeShapeType="1"/>
            <a:stCxn id="17" idx="2"/>
            <a:endCxn id="22" idx="0"/>
          </p:cNvCxnSpPr>
          <p:nvPr/>
        </p:nvCxnSpPr>
        <p:spPr bwMode="auto">
          <a:xfrm rot="5400000">
            <a:off x="5868370" y="3875214"/>
            <a:ext cx="274637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hape 47"/>
          <p:cNvCxnSpPr>
            <a:cxnSpLocks noChangeShapeType="1"/>
            <a:stCxn id="22" idx="3"/>
            <a:endCxn id="23" idx="2"/>
          </p:cNvCxnSpPr>
          <p:nvPr/>
        </p:nvCxnSpPr>
        <p:spPr bwMode="auto">
          <a:xfrm flipV="1">
            <a:off x="6425583" y="3157664"/>
            <a:ext cx="669925" cy="995362"/>
          </a:xfrm>
          <a:prstGeom prst="bentConnector2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AutoShape 14"/>
          <p:cNvSpPr>
            <a:spLocks noChangeArrowheads="1"/>
          </p:cNvSpPr>
          <p:nvPr/>
        </p:nvSpPr>
        <p:spPr bwMode="auto">
          <a:xfrm>
            <a:off x="6676408" y="1994026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평가결과 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1" name="AutoShape 14"/>
          <p:cNvSpPr>
            <a:spLocks noChangeArrowheads="1"/>
          </p:cNvSpPr>
          <p:nvPr/>
        </p:nvSpPr>
        <p:spPr bwMode="auto">
          <a:xfrm>
            <a:off x="8205170" y="1994026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주관기관 확정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32" name="꺾인 연결선 53"/>
          <p:cNvCxnSpPr>
            <a:cxnSpLocks noChangeShapeType="1"/>
            <a:stCxn id="30" idx="3"/>
            <a:endCxn id="31" idx="1"/>
          </p:cNvCxnSpPr>
          <p:nvPr/>
        </p:nvCxnSpPr>
        <p:spPr bwMode="auto">
          <a:xfrm>
            <a:off x="7514608" y="2135314"/>
            <a:ext cx="690562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AutoShape 14"/>
          <p:cNvSpPr>
            <a:spLocks noChangeArrowheads="1"/>
          </p:cNvSpPr>
          <p:nvPr/>
        </p:nvSpPr>
        <p:spPr bwMode="auto">
          <a:xfrm>
            <a:off x="8133733" y="2875089"/>
            <a:ext cx="982662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확정선정 주관기관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4" name="AutoShape 14"/>
          <p:cNvSpPr>
            <a:spLocks noChangeArrowheads="1"/>
          </p:cNvSpPr>
          <p:nvPr/>
        </p:nvSpPr>
        <p:spPr bwMode="auto">
          <a:xfrm>
            <a:off x="8133733" y="4726114"/>
            <a:ext cx="982662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선정결과 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5" name="AutoShape 14"/>
          <p:cNvSpPr>
            <a:spLocks noChangeArrowheads="1"/>
          </p:cNvSpPr>
          <p:nvPr/>
        </p:nvSpPr>
        <p:spPr bwMode="auto">
          <a:xfrm>
            <a:off x="6604970" y="4726114"/>
            <a:ext cx="982663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이의신청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6" name="Oval 29"/>
          <p:cNvSpPr>
            <a:spLocks noChangeArrowheads="1"/>
          </p:cNvSpPr>
          <p:nvPr/>
        </p:nvSpPr>
        <p:spPr bwMode="auto">
          <a:xfrm>
            <a:off x="8317883" y="3502151"/>
            <a:ext cx="612775" cy="611188"/>
          </a:xfrm>
          <a:prstGeom prst="ellipse">
            <a:avLst/>
          </a:prstGeom>
          <a:solidFill>
            <a:schemeClr val="bg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선정결과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주관기관 통보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37" name="꺾인 연결선 60"/>
          <p:cNvCxnSpPr>
            <a:cxnSpLocks noChangeShapeType="1"/>
            <a:stCxn id="23" idx="0"/>
            <a:endCxn id="30" idx="2"/>
          </p:cNvCxnSpPr>
          <p:nvPr/>
        </p:nvCxnSpPr>
        <p:spPr bwMode="auto">
          <a:xfrm rot="5400000" flipH="1" flipV="1">
            <a:off x="6796264" y="2575845"/>
            <a:ext cx="600075" cy="1587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꺾인 연결선 62"/>
          <p:cNvCxnSpPr>
            <a:cxnSpLocks noChangeShapeType="1"/>
            <a:stCxn id="31" idx="2"/>
            <a:endCxn id="33" idx="0"/>
          </p:cNvCxnSpPr>
          <p:nvPr/>
        </p:nvCxnSpPr>
        <p:spPr bwMode="auto">
          <a:xfrm rot="5400000">
            <a:off x="8325026" y="2575845"/>
            <a:ext cx="600075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꺾인 연결선 64"/>
          <p:cNvCxnSpPr>
            <a:cxnSpLocks noChangeShapeType="1"/>
            <a:stCxn id="33" idx="2"/>
            <a:endCxn id="36" idx="0"/>
          </p:cNvCxnSpPr>
          <p:nvPr/>
        </p:nvCxnSpPr>
        <p:spPr bwMode="auto">
          <a:xfrm rot="16200000" flipH="1">
            <a:off x="8452026" y="3329908"/>
            <a:ext cx="344487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꺾인 연결선 66"/>
          <p:cNvCxnSpPr>
            <a:cxnSpLocks noChangeShapeType="1"/>
            <a:stCxn id="36" idx="4"/>
            <a:endCxn id="34" idx="0"/>
          </p:cNvCxnSpPr>
          <p:nvPr/>
        </p:nvCxnSpPr>
        <p:spPr bwMode="auto">
          <a:xfrm rot="5400000">
            <a:off x="8317882" y="4419727"/>
            <a:ext cx="612775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꺾인 연결선 70"/>
          <p:cNvCxnSpPr>
            <a:cxnSpLocks noChangeShapeType="1"/>
            <a:stCxn id="34" idx="1"/>
            <a:endCxn id="35" idx="3"/>
          </p:cNvCxnSpPr>
          <p:nvPr/>
        </p:nvCxnSpPr>
        <p:spPr bwMode="auto">
          <a:xfrm rot="10800000">
            <a:off x="7587633" y="4867401"/>
            <a:ext cx="546100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2048845" y="3244976"/>
            <a:ext cx="1857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sp>
        <p:nvSpPr>
          <p:cNvPr id="43" name="Rectangle 21"/>
          <p:cNvSpPr>
            <a:spLocks noChangeArrowheads="1"/>
          </p:cNvSpPr>
          <p:nvPr/>
        </p:nvSpPr>
        <p:spPr bwMode="auto">
          <a:xfrm>
            <a:off x="2066308" y="2625851"/>
            <a:ext cx="184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3401395" y="3244976"/>
            <a:ext cx="18415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N</a:t>
            </a:r>
          </a:p>
        </p:txBody>
      </p:sp>
      <p:sp>
        <p:nvSpPr>
          <p:cNvPr id="45" name="Rectangle 21"/>
          <p:cNvSpPr>
            <a:spLocks noChangeArrowheads="1"/>
          </p:cNvSpPr>
          <p:nvPr/>
        </p:nvSpPr>
        <p:spPr bwMode="auto">
          <a:xfrm>
            <a:off x="3779220" y="2876676"/>
            <a:ext cx="185738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57200" indent="-457200" defTabSz="762000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Y</a:t>
            </a:r>
          </a:p>
        </p:txBody>
      </p:sp>
      <p:sp>
        <p:nvSpPr>
          <p:cNvPr id="46" name="AutoShape 14"/>
          <p:cNvSpPr>
            <a:spLocks noChangeArrowheads="1"/>
          </p:cNvSpPr>
          <p:nvPr/>
        </p:nvSpPr>
        <p:spPr bwMode="auto">
          <a:xfrm>
            <a:off x="5588970" y="2006726"/>
            <a:ext cx="838200" cy="2825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평가계획 접수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47" name="꺾인 연결선 53"/>
          <p:cNvCxnSpPr>
            <a:cxnSpLocks noChangeShapeType="1"/>
            <a:stCxn id="18" idx="0"/>
            <a:endCxn id="46" idx="2"/>
          </p:cNvCxnSpPr>
          <p:nvPr/>
        </p:nvCxnSpPr>
        <p:spPr bwMode="auto">
          <a:xfrm rot="5400000" flipH="1" flipV="1">
            <a:off x="5755657" y="2541714"/>
            <a:ext cx="506413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꺾인 연결선 51"/>
          <p:cNvCxnSpPr>
            <a:cxnSpLocks noChangeShapeType="1"/>
            <a:stCxn id="12" idx="3"/>
            <a:endCxn id="15" idx="1"/>
          </p:cNvCxnSpPr>
          <p:nvPr/>
        </p:nvCxnSpPr>
        <p:spPr bwMode="auto">
          <a:xfrm flipV="1">
            <a:off x="2688608" y="3016376"/>
            <a:ext cx="309562" cy="116840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67"/>
          <p:cNvSpPr txBox="1">
            <a:spLocks noChangeArrowheads="1"/>
          </p:cNvSpPr>
          <p:nvPr/>
        </p:nvSpPr>
        <p:spPr bwMode="auto">
          <a:xfrm>
            <a:off x="297416" y="4511801"/>
            <a:ext cx="338554" cy="793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주관기관</a:t>
            </a:r>
          </a:p>
        </p:txBody>
      </p:sp>
      <p:sp>
        <p:nvSpPr>
          <p:cNvPr id="54" name="TextBox 51"/>
          <p:cNvSpPr txBox="1">
            <a:spLocks noChangeArrowheads="1"/>
          </p:cNvSpPr>
          <p:nvPr/>
        </p:nvSpPr>
        <p:spPr bwMode="auto">
          <a:xfrm>
            <a:off x="303766" y="2047401"/>
            <a:ext cx="338554" cy="2154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한국저작권위원회</a:t>
            </a:r>
            <a:endParaRPr lang="ko-KR" altLang="en-US" sz="10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55" name="직선 연결선 56"/>
          <p:cNvCxnSpPr>
            <a:cxnSpLocks noChangeShapeType="1"/>
          </p:cNvCxnSpPr>
          <p:nvPr/>
        </p:nvCxnSpPr>
        <p:spPr bwMode="auto">
          <a:xfrm rot="5400000">
            <a:off x="-1214261" y="3575970"/>
            <a:ext cx="37449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>
                <a:latin typeface="+mn-ea"/>
                <a:ea typeface="+mn-ea"/>
              </a:rPr>
              <a:t>신청기관이 제출한 사업계획서 및 첨부서류를 검토하여 평가계획을 수립하고 </a:t>
            </a:r>
            <a:r>
              <a:rPr lang="ko-KR" altLang="en-US" sz="1000" b="0" dirty="0" err="1">
                <a:latin typeface="+mn-ea"/>
                <a:ea typeface="+mn-ea"/>
              </a:rPr>
              <a:t>문체부에</a:t>
            </a:r>
            <a:r>
              <a:rPr lang="ko-KR" altLang="en-US" sz="1000" b="0" dirty="0">
                <a:latin typeface="+mn-ea"/>
                <a:ea typeface="+mn-ea"/>
              </a:rPr>
              <a:t> 보고함</a:t>
            </a:r>
            <a:r>
              <a:rPr lang="en-US" altLang="ko-KR" sz="1000" b="0" dirty="0">
                <a:latin typeface="+mn-ea"/>
                <a:ea typeface="+mn-ea"/>
              </a:rPr>
              <a:t>, </a:t>
            </a:r>
            <a:r>
              <a:rPr lang="ko-KR" altLang="en-US" sz="1000" b="0">
                <a:latin typeface="+mn-ea"/>
                <a:ea typeface="+mn-ea"/>
              </a:rPr>
              <a:t>이후 평가결과를 정리하여 문체부에 평가결과의 확정을 요청하고</a:t>
            </a:r>
            <a:r>
              <a:rPr lang="en-US" altLang="ko-KR" sz="1000" b="0" dirty="0">
                <a:latin typeface="+mn-ea"/>
                <a:ea typeface="+mn-ea"/>
              </a:rPr>
              <a:t> </a:t>
            </a:r>
            <a:r>
              <a:rPr lang="ko-KR" altLang="en-US" sz="1000" b="0">
                <a:latin typeface="+mn-ea"/>
                <a:ea typeface="+mn-ea"/>
              </a:rPr>
              <a:t>문체부의 확정결과를 통보받은 저작권위원회는 평가결과를 공시하고 신청기관에 통보하여 협약체결을 준비토록하며</a:t>
            </a:r>
            <a:r>
              <a:rPr lang="en-US" altLang="ko-KR" sz="1000" b="0" dirty="0">
                <a:latin typeface="+mn-ea"/>
                <a:ea typeface="+mn-ea"/>
              </a:rPr>
              <a:t>, </a:t>
            </a:r>
            <a:r>
              <a:rPr lang="ko-KR" altLang="en-US" sz="1000" b="0">
                <a:latin typeface="+mn-ea"/>
                <a:ea typeface="+mn-ea"/>
              </a:rPr>
              <a:t>필요시 수정사업계획서를 제출함</a:t>
            </a:r>
            <a:endParaRPr kumimoji="0" lang="en-US" altLang="ko-KR" sz="1000" b="0" dirty="0">
              <a:latin typeface="+mn-ea"/>
              <a:ea typeface="+mn-ea"/>
            </a:endParaRPr>
          </a:p>
        </p:txBody>
      </p:sp>
      <p:sp>
        <p:nvSpPr>
          <p:cNvPr id="57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0887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04938" y="1079500"/>
            <a:ext cx="315342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ko-KR" altLang="en-US" sz="1000" dirty="0" smtClean="0">
                <a:latin typeface="+mj-ea"/>
                <a:ea typeface="+mj-ea"/>
              </a:rPr>
              <a:t>면담 및 실태 조사 계획 수립 및 실태조사 결과 정리</a:t>
            </a: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9221" name="제목 1"/>
          <p:cNvSpPr>
            <a:spLocks noChangeArrowheads="1"/>
          </p:cNvSpPr>
          <p:nvPr/>
        </p:nvSpPr>
        <p:spPr bwMode="auto">
          <a:xfrm>
            <a:off x="7505700" y="244475"/>
            <a:ext cx="23082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266700" indent="-2667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kumimoji="0" lang="ko-KR" altLang="en-US" sz="1600" b="1" dirty="0" smtClean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kumimoji="0" lang="ko-KR" altLang="en-US" sz="1600" b="1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2" name="제목 1"/>
          <p:cNvSpPr>
            <a:spLocks noChangeArrowheads="1"/>
          </p:cNvSpPr>
          <p:nvPr/>
        </p:nvSpPr>
        <p:spPr bwMode="auto">
          <a:xfrm>
            <a:off x="101600" y="7938"/>
            <a:ext cx="838041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업무처리 흐름도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1414463" y="833438"/>
            <a:ext cx="117211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 eaLnBrk="1" hangingPunct="1"/>
            <a:r>
              <a:rPr lang="ko-KR" altLang="en-US" sz="1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면담 및 실태조사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23"/>
          <p:cNvGrpSpPr>
            <a:grpSpLocks/>
          </p:cNvGrpSpPr>
          <p:nvPr/>
        </p:nvGrpSpPr>
        <p:grpSpPr bwMode="auto">
          <a:xfrm>
            <a:off x="216870" y="1387842"/>
            <a:ext cx="9453563" cy="4052887"/>
            <a:chOff x="262800" y="957600"/>
            <a:chExt cx="9453600" cy="4053600"/>
          </a:xfrm>
        </p:grpSpPr>
        <p:sp>
          <p:nvSpPr>
            <p:cNvPr id="7" name="직사각형 24"/>
            <p:cNvSpPr>
              <a:spLocks noChangeArrowheads="1"/>
            </p:cNvSpPr>
            <p:nvPr/>
          </p:nvSpPr>
          <p:spPr bwMode="auto">
            <a:xfrm>
              <a:off x="262800" y="957600"/>
              <a:ext cx="9453600" cy="40536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latinLnBrk="1">
                <a:spcBef>
                  <a:spcPct val="20000"/>
                </a:spcBef>
                <a:buChar char="•"/>
                <a:defRPr kumimoji="1" sz="1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sp>
          <p:nvSpPr>
            <p:cNvPr id="8" name="Text Box 65"/>
            <p:cNvSpPr txBox="1">
              <a:spLocks noChangeArrowheads="1"/>
            </p:cNvSpPr>
            <p:nvPr/>
          </p:nvSpPr>
          <p:spPr bwMode="auto">
            <a:xfrm>
              <a:off x="342483" y="1268413"/>
              <a:ext cx="338555" cy="792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1400" b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1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1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p:cxnSp>
          <p:nvCxnSpPr>
            <p:cNvPr id="9" name="직선 연결선 29"/>
            <p:cNvCxnSpPr>
              <a:cxnSpLocks noChangeShapeType="1"/>
            </p:cNvCxnSpPr>
            <p:nvPr/>
          </p:nvCxnSpPr>
          <p:spPr bwMode="auto">
            <a:xfrm>
              <a:off x="272480" y="3996355"/>
              <a:ext cx="9433048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직선 연결선 30"/>
            <p:cNvCxnSpPr>
              <a:cxnSpLocks noChangeShapeType="1"/>
            </p:cNvCxnSpPr>
            <p:nvPr/>
          </p:nvCxnSpPr>
          <p:spPr bwMode="auto">
            <a:xfrm>
              <a:off x="272480" y="1251342"/>
              <a:ext cx="9433048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직선 연결선 31"/>
            <p:cNvCxnSpPr>
              <a:cxnSpLocks noChangeShapeType="1"/>
            </p:cNvCxnSpPr>
            <p:nvPr/>
          </p:nvCxnSpPr>
          <p:spPr bwMode="auto">
            <a:xfrm rot="5400000">
              <a:off x="-1095672" y="3132259"/>
              <a:ext cx="3744416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3922368" y="1402129"/>
            <a:ext cx="19800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면담 </a:t>
            </a: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및 실태조사  업무흐름도</a:t>
            </a:r>
          </a:p>
        </p:txBody>
      </p:sp>
      <p:sp>
        <p:nvSpPr>
          <p:cNvPr id="13" name="Oval 29"/>
          <p:cNvSpPr>
            <a:spLocks noChangeArrowheads="1"/>
          </p:cNvSpPr>
          <p:nvPr/>
        </p:nvSpPr>
        <p:spPr bwMode="auto">
          <a:xfrm>
            <a:off x="1526558" y="3170604"/>
            <a:ext cx="612775" cy="61118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간사지정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621933" y="3259504"/>
            <a:ext cx="914400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면담 및 실태 조사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계획 수립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3942733" y="3259504"/>
            <a:ext cx="914400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계획 수립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결재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확정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5263533" y="3259504"/>
            <a:ext cx="914400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면담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및 실태조사 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실시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7" name="AutoShape 14"/>
          <p:cNvSpPr>
            <a:spLocks noChangeArrowheads="1"/>
          </p:cNvSpPr>
          <p:nvPr/>
        </p:nvSpPr>
        <p:spPr bwMode="auto">
          <a:xfrm>
            <a:off x="6584333" y="3259504"/>
            <a:ext cx="914400" cy="431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rgbClr val="808080"/>
            </a:solidFill>
            <a:round/>
            <a:headEnd/>
            <a:tailEnd/>
          </a:ln>
        </p:spPr>
        <p:txBody>
          <a:bodyPr wrap="none" lIns="18000" tIns="18000" rIns="18000" bIns="18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면담 및 실태조사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결과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정리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8" name="Oval 29"/>
          <p:cNvSpPr>
            <a:spLocks noChangeArrowheads="1"/>
          </p:cNvSpPr>
          <p:nvPr/>
        </p:nvSpPr>
        <p:spPr bwMode="auto">
          <a:xfrm>
            <a:off x="7905133" y="3069004"/>
            <a:ext cx="814387" cy="812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면담 및 실태조사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결과</a:t>
            </a:r>
            <a:r>
              <a:rPr lang="en-US" altLang="ko-KR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800" b="0" dirty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보고</a:t>
            </a:r>
            <a:endParaRPr lang="en-US" altLang="ko-KR" sz="800" b="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9" name="꺾인 연결선 50"/>
          <p:cNvCxnSpPr>
            <a:cxnSpLocks noChangeShapeType="1"/>
          </p:cNvCxnSpPr>
          <p:nvPr/>
        </p:nvCxnSpPr>
        <p:spPr bwMode="auto">
          <a:xfrm>
            <a:off x="2139333" y="3475404"/>
            <a:ext cx="482600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꺾인 연결선 52"/>
          <p:cNvCxnSpPr>
            <a:cxnSpLocks noChangeShapeType="1"/>
          </p:cNvCxnSpPr>
          <p:nvPr/>
        </p:nvCxnSpPr>
        <p:spPr bwMode="auto">
          <a:xfrm flipV="1">
            <a:off x="3536333" y="3475404"/>
            <a:ext cx="406400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꺾인 연결선 54"/>
          <p:cNvCxnSpPr>
            <a:cxnSpLocks noChangeShapeType="1"/>
          </p:cNvCxnSpPr>
          <p:nvPr/>
        </p:nvCxnSpPr>
        <p:spPr bwMode="auto">
          <a:xfrm>
            <a:off x="4857133" y="3475404"/>
            <a:ext cx="406400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꺾인 연결선 56"/>
          <p:cNvCxnSpPr>
            <a:cxnSpLocks noChangeShapeType="1"/>
          </p:cNvCxnSpPr>
          <p:nvPr/>
        </p:nvCxnSpPr>
        <p:spPr bwMode="auto">
          <a:xfrm>
            <a:off x="6177933" y="3475404"/>
            <a:ext cx="406400" cy="1588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꺾인 연결선 60"/>
          <p:cNvCxnSpPr>
            <a:cxnSpLocks noChangeShapeType="1"/>
            <a:endCxn id="18" idx="2"/>
          </p:cNvCxnSpPr>
          <p:nvPr/>
        </p:nvCxnSpPr>
        <p:spPr bwMode="auto">
          <a:xfrm>
            <a:off x="7498733" y="3475404"/>
            <a:ext cx="406400" cy="0"/>
          </a:xfrm>
          <a:prstGeom prst="bentConnector3">
            <a:avLst>
              <a:gd name="adj1" fmla="val 50000"/>
            </a:avLst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 Box 67"/>
          <p:cNvSpPr txBox="1">
            <a:spLocks noChangeArrowheads="1"/>
          </p:cNvSpPr>
          <p:nvPr/>
        </p:nvSpPr>
        <p:spPr bwMode="auto">
          <a:xfrm>
            <a:off x="295829" y="4581892"/>
            <a:ext cx="338554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ko-KR" altLang="en-US" sz="1000" b="0" dirty="0">
                <a:latin typeface="바탕체" panose="02030609000101010101" pitchFamily="17" charset="-127"/>
                <a:ea typeface="바탕체" panose="02030609000101010101" pitchFamily="17" charset="-127"/>
              </a:rPr>
              <a:t>주관기관</a:t>
            </a:r>
          </a:p>
        </p:txBody>
      </p:sp>
      <p:sp>
        <p:nvSpPr>
          <p:cNvPr id="29" name="TextBox 51"/>
          <p:cNvSpPr txBox="1">
            <a:spLocks noChangeArrowheads="1"/>
          </p:cNvSpPr>
          <p:nvPr/>
        </p:nvSpPr>
        <p:spPr bwMode="auto">
          <a:xfrm>
            <a:off x="302179" y="2567536"/>
            <a:ext cx="338554" cy="1504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1000" b="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한국저작권위원회</a:t>
            </a:r>
            <a:endParaRPr lang="ko-KR" altLang="en-US" sz="10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auto">
          <a:xfrm>
            <a:off x="223679" y="5978818"/>
            <a:ext cx="9445671" cy="82708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 anchor="t"/>
          <a:lstStyle>
            <a:lvl1pPr marL="85725" indent="-85725"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l">
              <a:spcBef>
                <a:spcPct val="0"/>
              </a:spcBef>
              <a:buNone/>
            </a:pPr>
            <a:r>
              <a:rPr lang="ko-KR" altLang="en-US" sz="1000" b="0" dirty="0">
                <a:latin typeface="+mn-ea"/>
                <a:ea typeface="+mn-ea"/>
              </a:rPr>
              <a:t>한국저작권위원회 </a:t>
            </a:r>
            <a:r>
              <a:rPr lang="ko-KR" altLang="en-US" sz="1000" b="0" dirty="0" err="1">
                <a:latin typeface="+mn-ea"/>
                <a:ea typeface="+mn-ea"/>
              </a:rPr>
              <a:t>필요시</a:t>
            </a:r>
            <a:r>
              <a:rPr lang="en-US" altLang="ko-KR" sz="1000" b="0" dirty="0">
                <a:latin typeface="+mn-ea"/>
                <a:ea typeface="+mn-ea"/>
              </a:rPr>
              <a:t>, </a:t>
            </a:r>
            <a:r>
              <a:rPr lang="ko-KR" altLang="en-US" sz="1000" b="0">
                <a:latin typeface="+mn-ea"/>
                <a:ea typeface="+mn-ea"/>
              </a:rPr>
              <a:t>면담 및 실태조사계획을 수립하고 총괄책임자 및 참여연구원과의 면담이나 현장실태조사를 실시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endParaRPr kumimoji="0" lang="en-US" altLang="ko-KR" sz="1000" b="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223679" y="5691481"/>
            <a:ext cx="9445671" cy="287337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/>
          <a:lstStyle>
            <a:lvl1pPr latinLnBrk="1">
              <a:spcBef>
                <a:spcPct val="20000"/>
              </a:spcBef>
              <a:buChar char="•"/>
              <a:defRPr kumimoji="1" sz="14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1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0" lang="ko-KR" altLang="en-US" sz="1200" dirty="0" smtClean="0">
                <a:solidFill>
                  <a:srgbClr val="00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설명</a:t>
            </a:r>
            <a:endParaRPr kumimoji="0" lang="ko-KR" altLang="en-US" sz="1200" dirty="0">
              <a:solidFill>
                <a:srgbClr val="00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0485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 sz="1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33954</TotalTime>
  <Words>1688</Words>
  <Application>Microsoft Office PowerPoint</Application>
  <PresentationFormat>사용자 지정</PresentationFormat>
  <Paragraphs>818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굴림</vt:lpstr>
      <vt:lpstr>맑은 고딕</vt:lpstr>
      <vt:lpstr>바탕체</vt:lpstr>
      <vt:lpstr>산돌고딕B</vt:lpstr>
      <vt:lpstr>Arial</vt:lpstr>
      <vt:lpstr>Times New Roman</vt:lpstr>
      <vt:lpstr>Wingdings</vt:lpstr>
      <vt:lpstr>디자인 사용자 지정</vt:lpstr>
      <vt:lpstr>업무처리 흐름도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jhsuh</dc:creator>
  <cp:lastModifiedBy>신 창권</cp:lastModifiedBy>
  <cp:revision>1825</cp:revision>
  <dcterms:created xsi:type="dcterms:W3CDTF">2007-01-12T02:16:07Z</dcterms:created>
  <dcterms:modified xsi:type="dcterms:W3CDTF">2018-09-13T13:04:02Z</dcterms:modified>
</cp:coreProperties>
</file>