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9" r:id="rId2"/>
    <p:sldId id="380" r:id="rId3"/>
    <p:sldId id="381" r:id="rId4"/>
    <p:sldId id="412" r:id="rId5"/>
    <p:sldId id="413" r:id="rId6"/>
    <p:sldId id="417" r:id="rId7"/>
    <p:sldId id="415" r:id="rId8"/>
    <p:sldId id="416" r:id="rId9"/>
  </p:sldIdLst>
  <p:sldSz cx="9906000" cy="72009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BEE7"/>
    <a:srgbClr val="080DE8"/>
    <a:srgbClr val="FF8181"/>
    <a:srgbClr val="6600FF"/>
    <a:srgbClr val="A69B62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6" autoAdjust="0"/>
    <p:restoredTop sz="97975" autoAdjust="0"/>
  </p:normalViewPr>
  <p:slideViewPr>
    <p:cSldViewPr snapToObjects="1">
      <p:cViewPr varScale="1">
        <p:scale>
          <a:sx n="103" d="100"/>
          <a:sy n="103" d="100"/>
        </p:scale>
        <p:origin x="1956" y="114"/>
      </p:cViewPr>
      <p:guideLst>
        <p:guide orient="horz" pos="22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3768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85E0091-ADD2-4C60-984D-FF00FCD1E826}" type="datetimeFigureOut">
              <a:rPr lang="ko-KR" altLang="en-US"/>
              <a:pPr>
                <a:defRPr/>
              </a:pPr>
              <a:t>2018-09-13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22324-90A9-4621-B552-1EA027FF29A8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988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>
            <a:lvl1pPr marL="0" marR="0" lvl="0" indent="0" algn="l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>
            <a:lvl1pPr marL="0" marR="0" lvl="0" indent="0" algn="r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6868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39788" y="744538"/>
            <a:ext cx="5118100" cy="3721100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1038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/>
          <a:p>
            <a:pPr lvl="0"/>
            <a:r>
              <a:rPr lang="ko-KR" noProof="0" smtClean="0"/>
              <a:t>마스터 텍스트 스타일을 편집합니다</a:t>
            </a:r>
          </a:p>
          <a:p>
            <a:pPr lvl="1"/>
            <a:r>
              <a:rPr lang="ko-KR" noProof="0" smtClean="0"/>
              <a:t>둘째 수준</a:t>
            </a:r>
          </a:p>
          <a:p>
            <a:pPr lvl="2"/>
            <a:r>
              <a:rPr lang="ko-KR" noProof="0" smtClean="0"/>
              <a:t>셋째 수준</a:t>
            </a:r>
          </a:p>
          <a:p>
            <a:pPr lvl="3"/>
            <a:r>
              <a:rPr lang="ko-KR" noProof="0" smtClean="0"/>
              <a:t>넷째 수준</a:t>
            </a:r>
          </a:p>
          <a:p>
            <a:pPr lvl="4"/>
            <a:r>
              <a:rPr lang="ko-KR" noProof="0" smtClean="0"/>
              <a:t>다섯째 수준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429750"/>
            <a:ext cx="2947988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b" anchorCtr="0" compatLnSpc="1"/>
          <a:lstStyle>
            <a:lvl1pPr marL="0" marR="0" lvl="0" indent="0" algn="l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numCol="1" anchor="b" anchorCtr="0" compatLnSpc="1">
            <a:prstTxWarp prst="textNoShape">
              <a:avLst/>
            </a:prstTxWarp>
          </a:bodyPr>
          <a:lstStyle>
            <a:lvl1pPr algn="r" defTabSz="955675">
              <a:defRPr kumimoji="0" sz="1200">
                <a:solidFill>
                  <a:srgbClr val="000000"/>
                </a:solidFill>
              </a:defRPr>
            </a:lvl1pPr>
          </a:lstStyle>
          <a:p>
            <a:fld id="{122F1091-ECF7-4E02-BFB8-F40442B9EE6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904038"/>
            <a:ext cx="723900" cy="285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931025"/>
            <a:ext cx="1223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FBF4FB6D-AD04-4B5E-BBC7-DA322D540FF5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55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731838"/>
            <a:ext cx="9910763" cy="646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A7BACD83-C8BB-4830-8727-134A80C9442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6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graphicFrame>
        <p:nvGraphicFramePr>
          <p:cNvPr id="7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5808"/>
              </p:ext>
            </p:extLst>
          </p:nvPr>
        </p:nvGraphicFramePr>
        <p:xfrm>
          <a:off x="136525" y="841375"/>
          <a:ext cx="9612313" cy="479426"/>
        </p:xfrm>
        <a:graphic>
          <a:graphicData uri="http://schemas.openxmlformats.org/drawingml/2006/table">
            <a:tbl>
              <a:tblPr/>
              <a:tblGrid>
                <a:gridCol w="1260041"/>
                <a:gridCol w="835227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업무요약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7445375" y="1457325"/>
          <a:ext cx="2303463" cy="5324475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290956">
                <a:tc>
                  <a:txBody>
                    <a:bodyPr/>
                    <a:lstStyle/>
                    <a:p>
                      <a:pPr marL="0" marR="0" lvl="0" indent="0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033519">
                <a:tc>
                  <a:txBody>
                    <a:bodyPr/>
                    <a:lstStyle/>
                    <a:p>
                      <a:pPr marL="93663" marR="0" lvl="0" indent="-7938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7475" y="1336829"/>
            <a:ext cx="7199313" cy="53244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52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424608" y="2880370"/>
            <a:ext cx="4991025" cy="21652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60801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 sz="4000" b="1" i="0" u="none" strike="noStrike" kern="0" cap="all" spc="0" baseline="0">
                <a:solidFill>
                  <a:srgbClr val="000000"/>
                </a:solidFill>
                <a:uFillTx/>
                <a:latin typeface="굴림"/>
                <a:ea typeface="굴림"/>
              </a:defRPr>
            </a:lvl1pPr>
          </a:lstStyle>
          <a:p>
            <a:pPr lvl="0"/>
            <a:r>
              <a:rPr lang="ko-KR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7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91490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48" r:id="rId3"/>
    <p:sldLayoutId id="2147485452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 txBox="1">
            <a:spLocks noGrp="1"/>
          </p:cNvSpPr>
          <p:nvPr>
            <p:ph type="ctrTitle" idx="4294967295"/>
          </p:nvPr>
        </p:nvSpPr>
        <p:spPr bwMode="auto">
          <a:xfrm>
            <a:off x="595313" y="2957513"/>
            <a:ext cx="8643937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흐름도</a:t>
            </a:r>
          </a:p>
        </p:txBody>
      </p:sp>
      <p:sp>
        <p:nvSpPr>
          <p:cNvPr id="3" name="제목 1"/>
          <p:cNvSpPr/>
          <p:nvPr/>
        </p:nvSpPr>
        <p:spPr>
          <a:xfrm>
            <a:off x="1146175" y="742950"/>
            <a:ext cx="7950200" cy="1543050"/>
          </a:xfrm>
          <a:prstGeom prst="rect">
            <a:avLst/>
          </a:prstGeom>
          <a:noFill/>
          <a:ln>
            <a:noFill/>
            <a:prstDash val="solid"/>
          </a:ln>
          <a:effectLst>
            <a:outerShdw dist="12701" dir="5400000" algn="tl">
              <a:srgbClr val="000000"/>
            </a:outerShdw>
          </a:effectLst>
        </p:spPr>
        <p:txBody>
          <a:bodyPr anchor="ctr"/>
          <a:lstStyle/>
          <a:p>
            <a:pPr algn="r" latinLnBrk="0" hangingPunct="0"/>
            <a:r>
              <a:rPr lang="ko-KR" altLang="en-US" sz="2400" b="1" dirty="0"/>
              <a:t>저작권기술 성능평가 시스템 개선 및 고도화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27438" y="5281613"/>
            <a:ext cx="2682875" cy="461962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 dirty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엘에스웨어㈜  </a:t>
            </a:r>
            <a:endParaRPr kumimoji="0" lang="en-US" sz="2400" b="1" kern="0" dirty="0">
              <a:solidFill>
                <a:schemeClr val="bg2">
                  <a:lumMod val="25000"/>
                </a:schemeClr>
              </a:solidFill>
              <a:latin typeface="산돌고딕B" pitchFamily="18"/>
              <a:ea typeface="산돌고딕B" pitchFamily="1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8719" y="4819650"/>
            <a:ext cx="2500312" cy="338554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16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문서번호 </a:t>
            </a:r>
            <a:r>
              <a:rPr kumimoji="0" lang="en-US" altLang="ko-KR" sz="16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: </a:t>
            </a:r>
            <a:r>
              <a:rPr kumimoji="0" lang="en-US" altLang="ko-KR" sz="1600" b="1" kern="0" dirty="0" smtClean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1230</a:t>
            </a:r>
            <a:endParaRPr kumimoji="0" lang="en-US" sz="1600" b="1" kern="0" dirty="0">
              <a:solidFill>
                <a:srgbClr val="000000"/>
              </a:solidFill>
              <a:latin typeface="산돌고딕B" pitchFamily="18"/>
              <a:ea typeface="산돌고딕B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8D3B5293-AE5E-4C50-B0F4-CEA96BED56FC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2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7176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사용권한 </a:t>
            </a:r>
          </a:p>
        </p:txBody>
      </p:sp>
      <p:sp>
        <p:nvSpPr>
          <p:cNvPr id="7177" name="TextBox 10"/>
          <p:cNvSpPr txBox="1">
            <a:spLocks noChangeArrowheads="1"/>
          </p:cNvSpPr>
          <p:nvPr/>
        </p:nvSpPr>
        <p:spPr bwMode="auto">
          <a:xfrm>
            <a:off x="738188" y="863600"/>
            <a:ext cx="81438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>
              <a:spcBef>
                <a:spcPts val="6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 용 권 한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Client 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본인은 서명으로써 본 문서가 본 프로젝트 범위 내에서 사용될 것을 인가함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차태원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문경도 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</a:p>
          <a:p>
            <a:pPr algn="l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문서에 대한 서명은 본 문서에 대하여 수행 및 유지관리의 책임이 있음을 인정하는 것임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엘에스웨어㈜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신창권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김민 책임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 윤석정 책임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2018/05/29</a:t>
            </a:r>
            <a:endParaRPr lang="ko-KR" altLang="ko-KR" sz="1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 hangingPunct="1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78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7953947E-CD38-4B46-AD9F-3AAC2138BBA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3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199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8200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20040"/>
              </p:ext>
            </p:extLst>
          </p:nvPr>
        </p:nvGraphicFramePr>
        <p:xfrm>
          <a:off x="1166813" y="1922463"/>
          <a:ext cx="7742237" cy="3678240"/>
        </p:xfrm>
        <a:graphic>
          <a:graphicData uri="http://schemas.openxmlformats.org/drawingml/2006/table">
            <a:tbl>
              <a:tblPr/>
              <a:tblGrid>
                <a:gridCol w="1196750"/>
                <a:gridCol w="4569804"/>
                <a:gridCol w="1975683"/>
              </a:tblGrid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2018/05/29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개정번호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페이지 및 내용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일자</a:t>
                      </a:r>
                      <a:endParaRPr lang="ko-KR" alt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8" name="TextBox 8"/>
          <p:cNvSpPr txBox="1">
            <a:spLocks noChangeArrowheads="1"/>
          </p:cNvSpPr>
          <p:nvPr/>
        </p:nvSpPr>
        <p:spPr bwMode="auto">
          <a:xfrm>
            <a:off x="604838" y="1171575"/>
            <a:ext cx="8705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hangingPunct="0">
              <a:defRPr/>
            </a:pPr>
            <a:r>
              <a:rPr lang="ko-KR" altLang="en-US" sz="2400" b="1" dirty="0">
                <a:latin typeface="+mn-ea"/>
                <a:ea typeface="+mn-ea"/>
              </a:rPr>
              <a:t>제</a:t>
            </a:r>
            <a:r>
              <a:rPr lang="en-US" altLang="ko-KR" sz="2400" b="1" dirty="0">
                <a:latin typeface="+mn-ea"/>
                <a:ea typeface="+mn-ea"/>
              </a:rPr>
              <a:t>.</a:t>
            </a:r>
            <a:r>
              <a:rPr lang="ko-KR" altLang="en-US" sz="2400" b="1" dirty="0">
                <a:latin typeface="+mn-ea"/>
                <a:ea typeface="+mn-ea"/>
              </a:rPr>
              <a:t>개정 이력</a:t>
            </a:r>
          </a:p>
        </p:txBody>
      </p:sp>
      <p:sp>
        <p:nvSpPr>
          <p:cNvPr id="8248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54900" y="1800225"/>
            <a:ext cx="2308225" cy="475297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dirty="0" smtClean="0">
                <a:solidFill>
                  <a:schemeClr val="tx1"/>
                </a:solidFill>
              </a:rPr>
              <a:t>특징정보 추출기는 권리자로 로그인 후에 기술적인조치 신청 화면에서 다운로드 받을 수 있음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기술적인 조치 신청시 권리자임을 소명하는 자료와 특징정보 및 메타정보를 업로드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dirty="0" smtClean="0">
                <a:solidFill>
                  <a:schemeClr val="tx1"/>
                </a:solidFill>
              </a:rPr>
              <a:t>기술적인조치 신청시 사전에 특징정보 추출기로 추출해 놓은 특징정보 파일을 첨부하여 신청한다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4) </a:t>
            </a:r>
            <a:r>
              <a:rPr lang="ko-KR" altLang="en-US" sz="1000" dirty="0" smtClean="0">
                <a:solidFill>
                  <a:schemeClr val="tx1"/>
                </a:solidFill>
              </a:rPr>
              <a:t>기술적인조치가 신청이 되면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내역 및 첨부된 파일을 메일에 링크로 첨부하여 기술업체 및 </a:t>
            </a:r>
            <a:r>
              <a:rPr lang="en-US" altLang="ko-KR" sz="1000" dirty="0" smtClean="0">
                <a:solidFill>
                  <a:schemeClr val="tx1"/>
                </a:solidFill>
              </a:rPr>
              <a:t>OSP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전송한다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938" y="1079500"/>
            <a:ext cx="426270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권리자로부터 보호를 받기 원하는 콘텐츠에 대한 기술적인 요청을 신청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998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기술적인 조치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5608"/>
              </p:ext>
            </p:extLst>
          </p:nvPr>
        </p:nvGraphicFramePr>
        <p:xfrm>
          <a:off x="200472" y="1440210"/>
          <a:ext cx="6984775" cy="511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0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권리자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공정이용포털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저작권기술팀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기술업체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OSP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848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12640" y="194426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다중 문서 8"/>
          <p:cNvSpPr/>
          <p:nvPr/>
        </p:nvSpPr>
        <p:spPr>
          <a:xfrm>
            <a:off x="337638" y="1944266"/>
            <a:ext cx="510906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음원</a:t>
            </a:r>
          </a:p>
        </p:txBody>
      </p:sp>
      <p:sp>
        <p:nvSpPr>
          <p:cNvPr id="17" name="순서도: 다중 문서 16"/>
          <p:cNvSpPr/>
          <p:nvPr/>
        </p:nvSpPr>
        <p:spPr>
          <a:xfrm>
            <a:off x="903557" y="1944266"/>
            <a:ext cx="510906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11" name="육각형 10"/>
          <p:cNvSpPr/>
          <p:nvPr/>
        </p:nvSpPr>
        <p:spPr>
          <a:xfrm>
            <a:off x="327493" y="2756979"/>
            <a:ext cx="1152128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추출기</a:t>
            </a:r>
          </a:p>
        </p:txBody>
      </p:sp>
      <p:cxnSp>
        <p:nvCxnSpPr>
          <p:cNvPr id="13" name="꺾인 연결선 12"/>
          <p:cNvCxnSpPr>
            <a:stCxn id="9" idx="2"/>
          </p:cNvCxnSpPr>
          <p:nvPr/>
        </p:nvCxnSpPr>
        <p:spPr>
          <a:xfrm rot="16200000" flipH="1">
            <a:off x="532047" y="2385468"/>
            <a:ext cx="397027" cy="3459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</p:cNvCxnSpPr>
          <p:nvPr/>
        </p:nvCxnSpPr>
        <p:spPr>
          <a:xfrm rot="5400000">
            <a:off x="815007" y="2448502"/>
            <a:ext cx="397026" cy="2199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다중 문서 24"/>
          <p:cNvSpPr/>
          <p:nvPr/>
        </p:nvSpPr>
        <p:spPr>
          <a:xfrm>
            <a:off x="344488" y="3591548"/>
            <a:ext cx="1008112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</a:p>
        </p:txBody>
      </p:sp>
      <p:cxnSp>
        <p:nvCxnSpPr>
          <p:cNvPr id="26" name="꺾인 연결선 25"/>
          <p:cNvCxnSpPr>
            <a:endCxn id="25" idx="0"/>
          </p:cNvCxnSpPr>
          <p:nvPr/>
        </p:nvCxnSpPr>
        <p:spPr>
          <a:xfrm rot="16200000" flipH="1">
            <a:off x="685182" y="3358832"/>
            <a:ext cx="453182" cy="12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1185" y="25896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6988" y="178629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600" y="3185245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콘</a:t>
            </a:r>
            <a:r>
              <a:rPr lang="ko-KR" altLang="en-US" sz="800" dirty="0" smtClean="0"/>
              <a:t>텐츠메타정보</a:t>
            </a:r>
            <a:endParaRPr lang="en-US" altLang="ko-KR" sz="800" dirty="0" smtClean="0"/>
          </a:p>
          <a:p>
            <a:r>
              <a:rPr lang="ko-KR" altLang="en-US" sz="800" dirty="0" smtClean="0"/>
              <a:t>자동생성</a:t>
            </a:r>
            <a:endParaRPr lang="ko-KR" altLang="en-US" sz="800" dirty="0"/>
          </a:p>
        </p:txBody>
      </p:sp>
      <p:cxnSp>
        <p:nvCxnSpPr>
          <p:cNvPr id="23" name="꺾인 연결선 22"/>
          <p:cNvCxnSpPr>
            <a:stCxn id="25" idx="3"/>
            <a:endCxn id="39" idx="1"/>
          </p:cNvCxnSpPr>
          <p:nvPr/>
        </p:nvCxnSpPr>
        <p:spPr>
          <a:xfrm flipV="1">
            <a:off x="1352600" y="2795077"/>
            <a:ext cx="360040" cy="10124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12640" y="265106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기술적인조치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endCxn id="39" idx="0"/>
          </p:cNvCxnSpPr>
          <p:nvPr/>
        </p:nvCxnSpPr>
        <p:spPr>
          <a:xfrm rot="5400000">
            <a:off x="2079325" y="2441680"/>
            <a:ext cx="41876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12640" y="3357854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기술적인조치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9" idx="2"/>
            <a:endCxn id="44" idx="0"/>
          </p:cNvCxnSpPr>
          <p:nvPr/>
        </p:nvCxnSpPr>
        <p:spPr>
          <a:xfrm rot="5400000">
            <a:off x="2079324" y="3148473"/>
            <a:ext cx="418761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25742" y="1909300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기술적인조치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신청내역조회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9440" y="3807572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메일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302772" y="4177094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메일</a:t>
            </a:r>
            <a:endParaRPr lang="ko-KR" altLang="en-US" sz="800" dirty="0"/>
          </a:p>
        </p:txBody>
      </p:sp>
      <p:cxnSp>
        <p:nvCxnSpPr>
          <p:cNvPr id="57" name="꺾인 연결선 56"/>
          <p:cNvCxnSpPr>
            <a:stCxn id="44" idx="2"/>
          </p:cNvCxnSpPr>
          <p:nvPr/>
        </p:nvCxnSpPr>
        <p:spPr>
          <a:xfrm rot="16200000" flipH="1">
            <a:off x="3434368" y="2500222"/>
            <a:ext cx="269408" cy="25607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4" idx="2"/>
            <a:endCxn id="56" idx="1"/>
          </p:cNvCxnSpPr>
          <p:nvPr/>
        </p:nvCxnSpPr>
        <p:spPr>
          <a:xfrm rot="16200000" flipH="1">
            <a:off x="3976273" y="1958317"/>
            <a:ext cx="638930" cy="4014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6263" y="2380790"/>
            <a:ext cx="311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4125" y="3118735"/>
            <a:ext cx="311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54900" y="1800225"/>
            <a:ext cx="2308225" cy="475297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기술업체는 성능평가 신청시 추출모듈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인식모듈을 첨부하여 신청한다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성능평가의 첫번째 단계로 평가를 위한 데이타셋에 대한 특징정보를 추출한 후 신청한 기술업체로 특징정보 파일을 </a:t>
            </a:r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혹은 </a:t>
            </a:r>
            <a:r>
              <a:rPr lang="en-US" altLang="ko-KR" sz="1000" dirty="0" smtClean="0">
                <a:solidFill>
                  <a:schemeClr val="tx1"/>
                </a:solidFill>
              </a:rPr>
              <a:t>SFTP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전송한다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기술업체로부터 원본에 대한 특징정보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dirty="0" smtClean="0">
                <a:solidFill>
                  <a:schemeClr val="tx1"/>
                </a:solidFill>
              </a:rPr>
              <a:t>구축이 완료되었음을 확인한 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강인성 및 일관성등 인식성에 대한 테스트를 수행한다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신청된 성능평가는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주이내에 평가 결과를 확정하고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인증서를 발급한다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938" y="1079500"/>
            <a:ext cx="4820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기술업체가 신청한 필터링 성능평가에 대한 처리 및 결과 보고서를 작성하여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2460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필터링 기술 성능평가 신청 및 결과처리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54166"/>
              </p:ext>
            </p:extLst>
          </p:nvPr>
        </p:nvGraphicFramePr>
        <p:xfrm>
          <a:off x="200472" y="1440210"/>
          <a:ext cx="6984775" cy="511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0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기술업체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공정이용포털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저작권기술팀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성능평가도구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평가위원회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848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육각형 28"/>
          <p:cNvSpPr/>
          <p:nvPr/>
        </p:nvSpPr>
        <p:spPr>
          <a:xfrm>
            <a:off x="277545" y="1944266"/>
            <a:ext cx="1219071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특징정보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추출기</a:t>
            </a:r>
            <a:r>
              <a:rPr lang="en-US" altLang="ko-KR" sz="800" dirty="0" smtClean="0">
                <a:solidFill>
                  <a:schemeClr val="tx1"/>
                </a:solidFill>
              </a:rPr>
              <a:t>&amp;</a:t>
            </a:r>
            <a:r>
              <a:rPr lang="ko-KR" altLang="en-US" sz="800" dirty="0" smtClean="0">
                <a:solidFill>
                  <a:schemeClr val="tx1"/>
                </a:solidFill>
              </a:rPr>
              <a:t>인식기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12640" y="265106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965047" y="1999605"/>
            <a:ext cx="387955" cy="1107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139678" y="1955434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20952" y="2603182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원본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특징정보추출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416496" y="3960490"/>
            <a:ext cx="987124" cy="504056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4" idx="3"/>
            <a:endCxn id="38" idx="1"/>
          </p:cNvCxnSpPr>
          <p:nvPr/>
        </p:nvCxnSpPr>
        <p:spPr>
          <a:xfrm flipV="1">
            <a:off x="2864768" y="2099450"/>
            <a:ext cx="274910" cy="695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육각형 44"/>
          <p:cNvSpPr/>
          <p:nvPr/>
        </p:nvSpPr>
        <p:spPr>
          <a:xfrm>
            <a:off x="4501892" y="1951590"/>
            <a:ext cx="1219071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추출기</a:t>
            </a:r>
          </a:p>
        </p:txBody>
      </p:sp>
      <p:cxnSp>
        <p:nvCxnSpPr>
          <p:cNvPr id="46" name="꺾인 연결선 45"/>
          <p:cNvCxnSpPr>
            <a:endCxn id="41" idx="0"/>
          </p:cNvCxnSpPr>
          <p:nvPr/>
        </p:nvCxnSpPr>
        <p:spPr>
          <a:xfrm rot="5400000">
            <a:off x="4967346" y="2473510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535652" y="314220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기술업체전달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4488" y="3399723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8" idx="2"/>
          </p:cNvCxnSpPr>
          <p:nvPr/>
        </p:nvCxnSpPr>
        <p:spPr>
          <a:xfrm rot="5400000">
            <a:off x="3247412" y="1679437"/>
            <a:ext cx="113508" cy="3615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12" idx="1"/>
          </p:cNvCxnSpPr>
          <p:nvPr/>
        </p:nvCxnSpPr>
        <p:spPr>
          <a:xfrm rot="16200000" flipH="1">
            <a:off x="770738" y="3821169"/>
            <a:ext cx="259515" cy="191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5400000">
            <a:off x="4967344" y="3028691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76033" y="473728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化 완료 통보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4424" y="3817074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화 완료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통보 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/>
          <p:nvPr/>
        </p:nvCxnSpPr>
        <p:spPr>
          <a:xfrm rot="5400000">
            <a:off x="765187" y="4607609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9" idx="2"/>
            <a:endCxn id="60" idx="1"/>
          </p:cNvCxnSpPr>
          <p:nvPr/>
        </p:nvCxnSpPr>
        <p:spPr>
          <a:xfrm rot="5400000" flipH="1" flipV="1">
            <a:off x="1516148" y="3397038"/>
            <a:ext cx="1064223" cy="2192327"/>
          </a:xfrm>
          <a:prstGeom prst="bentConnector4">
            <a:avLst>
              <a:gd name="adj1" fmla="val -21480"/>
              <a:gd name="adj2" fmla="val 63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20954" y="3816473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인식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>
            <a:stCxn id="60" idx="3"/>
            <a:endCxn id="64" idx="1"/>
          </p:cNvCxnSpPr>
          <p:nvPr/>
        </p:nvCxnSpPr>
        <p:spPr>
          <a:xfrm flipV="1">
            <a:off x="4296552" y="3960489"/>
            <a:ext cx="224402" cy="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535652" y="4392538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결과로그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/>
          <p:nvPr/>
        </p:nvCxnSpPr>
        <p:spPr>
          <a:xfrm rot="5400000">
            <a:off x="4929569" y="4226776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13910" y="495596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29403" y="5252127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평가심의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72" idx="2"/>
            <a:endCxn id="77" idx="1"/>
          </p:cNvCxnSpPr>
          <p:nvPr/>
        </p:nvCxnSpPr>
        <p:spPr>
          <a:xfrm rot="16200000" flipH="1">
            <a:off x="4733616" y="4200355"/>
            <a:ext cx="152145" cy="2239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다중 문서 81"/>
          <p:cNvSpPr/>
          <p:nvPr/>
        </p:nvSpPr>
        <p:spPr>
          <a:xfrm>
            <a:off x="397371" y="5987579"/>
            <a:ext cx="987124" cy="504787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113910" y="5687949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평가확정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인증서발급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77" idx="2"/>
            <a:endCxn id="87" idx="3"/>
          </p:cNvCxnSpPr>
          <p:nvPr/>
        </p:nvCxnSpPr>
        <p:spPr>
          <a:xfrm rot="5400000">
            <a:off x="5239850" y="4566348"/>
            <a:ext cx="291806" cy="2239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87" idx="2"/>
            <a:endCxn id="82" idx="3"/>
          </p:cNvCxnSpPr>
          <p:nvPr/>
        </p:nvCxnSpPr>
        <p:spPr>
          <a:xfrm rot="5400000">
            <a:off x="2405239" y="4955238"/>
            <a:ext cx="263992" cy="2305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701217" y="5723589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인증서등록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87" idx="1"/>
            <a:endCxn id="101" idx="3"/>
          </p:cNvCxnSpPr>
          <p:nvPr/>
        </p:nvCxnSpPr>
        <p:spPr>
          <a:xfrm rot="10800000" flipV="1">
            <a:off x="2853346" y="5831965"/>
            <a:ext cx="260565" cy="35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83674" y="24322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58259" y="547081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9395" y="23986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88407" y="357732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원통 46"/>
          <p:cNvSpPr/>
          <p:nvPr/>
        </p:nvSpPr>
        <p:spPr>
          <a:xfrm>
            <a:off x="3192329" y="4369914"/>
            <a:ext cx="987124" cy="337225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로그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68" idx="1"/>
            <a:endCxn id="47" idx="4"/>
          </p:cNvCxnSpPr>
          <p:nvPr/>
        </p:nvCxnSpPr>
        <p:spPr>
          <a:xfrm rot="10800000" flipV="1">
            <a:off x="4179454" y="4536553"/>
            <a:ext cx="356199" cy="1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7" idx="3"/>
            <a:endCxn id="72" idx="0"/>
          </p:cNvCxnSpPr>
          <p:nvPr/>
        </p:nvCxnSpPr>
        <p:spPr>
          <a:xfrm rot="16200000" flipH="1">
            <a:off x="3563519" y="4829510"/>
            <a:ext cx="248827" cy="40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5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54900" y="1800225"/>
            <a:ext cx="2308225" cy="475297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기술업체는 성능평가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신청시</a:t>
            </a:r>
            <a:r>
              <a:rPr lang="ko-KR" altLang="en-US" sz="1000" dirty="0" smtClean="0">
                <a:solidFill>
                  <a:schemeClr val="tx1"/>
                </a:solidFill>
              </a:rPr>
              <a:t> 삽입모듈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검출모듈을 첨부하여 신청한다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성능평가의 첫번째 단계로 평가를 위한 데이타셋에 포렌식마크를 삽입한다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포렌식 마크가 삽입된 원본콘텐츠를 대상으로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강인성 및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일관성등</a:t>
            </a:r>
            <a:r>
              <a:rPr lang="ko-KR" altLang="en-US" sz="1000" dirty="0" smtClean="0">
                <a:solidFill>
                  <a:schemeClr val="tx1"/>
                </a:solidFill>
              </a:rPr>
              <a:t> 검출에 대한 테스트를 수행한다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신청된 성능평가는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주이내에 평가 결과를 확정하고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인증서를 발급한다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938" y="1079500"/>
            <a:ext cx="533351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기술업체가 신청한 포렌식마크기술 성능평가에 대한 처리 및 결과 보고서를 작성하여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271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포렌식마크 기술 성능평가 신청 및 결과처리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0472" y="1440210"/>
          <a:ext cx="6984775" cy="511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0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기술업체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공정이용포털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저작권기술팀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성능평가도구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평가위원회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848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육각형 28"/>
          <p:cNvSpPr/>
          <p:nvPr/>
        </p:nvSpPr>
        <p:spPr>
          <a:xfrm>
            <a:off x="277545" y="1944266"/>
            <a:ext cx="1219071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포렌식마크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삽입기</a:t>
            </a:r>
            <a:r>
              <a:rPr lang="en-US" altLang="ko-KR" sz="800" dirty="0" smtClean="0">
                <a:solidFill>
                  <a:schemeClr val="tx1"/>
                </a:solidFill>
              </a:rPr>
              <a:t>&amp;</a:t>
            </a:r>
            <a:r>
              <a:rPr lang="ko-KR" altLang="en-US" sz="800" dirty="0" smtClean="0">
                <a:solidFill>
                  <a:schemeClr val="tx1"/>
                </a:solidFill>
              </a:rPr>
              <a:t>검출기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12640" y="265106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965047" y="1999605"/>
            <a:ext cx="387955" cy="1107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139678" y="1955434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20952" y="2603182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포렌식마크 삽입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4" idx="3"/>
            <a:endCxn id="38" idx="1"/>
          </p:cNvCxnSpPr>
          <p:nvPr/>
        </p:nvCxnSpPr>
        <p:spPr>
          <a:xfrm flipV="1">
            <a:off x="2864768" y="2099450"/>
            <a:ext cx="274910" cy="695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육각형 44"/>
          <p:cNvSpPr/>
          <p:nvPr/>
        </p:nvSpPr>
        <p:spPr>
          <a:xfrm>
            <a:off x="4501892" y="1951590"/>
            <a:ext cx="1219071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포렌식마크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삽입기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endCxn id="41" idx="0"/>
          </p:cNvCxnSpPr>
          <p:nvPr/>
        </p:nvCxnSpPr>
        <p:spPr>
          <a:xfrm rot="5400000">
            <a:off x="4967346" y="2473510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20954" y="3816473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검출 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35652" y="4392538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결과로그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/>
          <p:nvPr/>
        </p:nvCxnSpPr>
        <p:spPr>
          <a:xfrm rot="5400000">
            <a:off x="4929569" y="4226776"/>
            <a:ext cx="2593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13910" y="495596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29403" y="5252127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평가심의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72" idx="2"/>
            <a:endCxn id="77" idx="1"/>
          </p:cNvCxnSpPr>
          <p:nvPr/>
        </p:nvCxnSpPr>
        <p:spPr>
          <a:xfrm rot="16200000" flipH="1">
            <a:off x="4733616" y="4200355"/>
            <a:ext cx="152145" cy="2239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다중 문서 81"/>
          <p:cNvSpPr/>
          <p:nvPr/>
        </p:nvSpPr>
        <p:spPr>
          <a:xfrm>
            <a:off x="397371" y="5987579"/>
            <a:ext cx="987124" cy="504787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113910" y="5687949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평가확정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인증서발급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77" idx="2"/>
            <a:endCxn id="87" idx="3"/>
          </p:cNvCxnSpPr>
          <p:nvPr/>
        </p:nvCxnSpPr>
        <p:spPr>
          <a:xfrm rot="5400000">
            <a:off x="5239850" y="4566348"/>
            <a:ext cx="291806" cy="2239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87" idx="2"/>
            <a:endCxn id="82" idx="3"/>
          </p:cNvCxnSpPr>
          <p:nvPr/>
        </p:nvCxnSpPr>
        <p:spPr>
          <a:xfrm rot="5400000">
            <a:off x="2405239" y="4955238"/>
            <a:ext cx="263992" cy="2305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701217" y="5723589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인증서등록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87" idx="1"/>
            <a:endCxn id="101" idx="3"/>
          </p:cNvCxnSpPr>
          <p:nvPr/>
        </p:nvCxnSpPr>
        <p:spPr>
          <a:xfrm rot="10800000" flipV="1">
            <a:off x="2853346" y="5831965"/>
            <a:ext cx="260565" cy="35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83674" y="24322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58259" y="547081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9395" y="239869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88407" y="357732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7" name="원통 46"/>
          <p:cNvSpPr/>
          <p:nvPr/>
        </p:nvSpPr>
        <p:spPr>
          <a:xfrm>
            <a:off x="3192329" y="4369914"/>
            <a:ext cx="987124" cy="337225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로그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68" idx="1"/>
            <a:endCxn id="47" idx="4"/>
          </p:cNvCxnSpPr>
          <p:nvPr/>
        </p:nvCxnSpPr>
        <p:spPr>
          <a:xfrm rot="10800000" flipV="1">
            <a:off x="4179454" y="4536553"/>
            <a:ext cx="356199" cy="1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7" idx="3"/>
            <a:endCxn id="72" idx="0"/>
          </p:cNvCxnSpPr>
          <p:nvPr/>
        </p:nvCxnSpPr>
        <p:spPr>
          <a:xfrm rot="16200000" flipH="1">
            <a:off x="3563519" y="4829510"/>
            <a:ext cx="248827" cy="40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다중 문서 53"/>
          <p:cNvSpPr/>
          <p:nvPr/>
        </p:nvSpPr>
        <p:spPr>
          <a:xfrm>
            <a:off x="4531098" y="3133513"/>
            <a:ext cx="510906" cy="394929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음원</a:t>
            </a:r>
          </a:p>
        </p:txBody>
      </p:sp>
      <p:sp>
        <p:nvSpPr>
          <p:cNvPr id="55" name="순서도: 다중 문서 54"/>
          <p:cNvSpPr/>
          <p:nvPr/>
        </p:nvSpPr>
        <p:spPr>
          <a:xfrm>
            <a:off x="5097017" y="3133513"/>
            <a:ext cx="510906" cy="394929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</a:t>
            </a:r>
          </a:p>
        </p:txBody>
      </p:sp>
      <p:cxnSp>
        <p:nvCxnSpPr>
          <p:cNvPr id="56" name="꺾인 연결선 55"/>
          <p:cNvCxnSpPr>
            <a:stCxn id="41" idx="2"/>
            <a:endCxn id="54" idx="0"/>
          </p:cNvCxnSpPr>
          <p:nvPr/>
        </p:nvCxnSpPr>
        <p:spPr>
          <a:xfrm rot="5400000">
            <a:off x="4838209" y="2874705"/>
            <a:ext cx="242299" cy="2753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1" idx="2"/>
            <a:endCxn id="55" idx="0"/>
          </p:cNvCxnSpPr>
          <p:nvPr/>
        </p:nvCxnSpPr>
        <p:spPr>
          <a:xfrm rot="16200000" flipH="1">
            <a:off x="5121168" y="2867062"/>
            <a:ext cx="242299" cy="290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5" idx="2"/>
            <a:endCxn id="64" idx="0"/>
          </p:cNvCxnSpPr>
          <p:nvPr/>
        </p:nvCxnSpPr>
        <p:spPr>
          <a:xfrm rot="5400000">
            <a:off x="5055488" y="3555017"/>
            <a:ext cx="302987" cy="2199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4" idx="2"/>
            <a:endCxn id="64" idx="0"/>
          </p:cNvCxnSpPr>
          <p:nvPr/>
        </p:nvCxnSpPr>
        <p:spPr>
          <a:xfrm rot="16200000" flipH="1">
            <a:off x="4772528" y="3491982"/>
            <a:ext cx="302987" cy="34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8" idx="3"/>
            <a:endCxn id="45" idx="3"/>
          </p:cNvCxnSpPr>
          <p:nvPr/>
        </p:nvCxnSpPr>
        <p:spPr>
          <a:xfrm>
            <a:off x="4291806" y="2099450"/>
            <a:ext cx="210086" cy="42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57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54900" y="1800225"/>
            <a:ext cx="2308225" cy="475297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공용특징정보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dirty="0" smtClean="0">
                <a:solidFill>
                  <a:schemeClr val="tx1"/>
                </a:solidFill>
              </a:rPr>
              <a:t>구축 서비스는 저작권위원회에서 제공한 프로그램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표준서비스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를 권리자측의 리눅스서버</a:t>
            </a:r>
            <a:r>
              <a:rPr lang="en-US" altLang="ko-KR" sz="1000" dirty="0" smtClean="0">
                <a:solidFill>
                  <a:schemeClr val="tx1"/>
                </a:solidFill>
              </a:rPr>
              <a:t>(Ubuntu)</a:t>
            </a:r>
            <a:r>
              <a:rPr lang="ko-KR" altLang="en-US" sz="1000" dirty="0" smtClean="0">
                <a:solidFill>
                  <a:schemeClr val="tx1"/>
                </a:solidFill>
              </a:rPr>
              <a:t>에 설치하여 운영되는 서비스이다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FontTx/>
              <a:buAutoNum type="arabicParenR"/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권리자는 콘텐츠와 메타정보를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동일한 </a:t>
            </a:r>
            <a:r>
              <a:rPr lang="ko-KR" altLang="en-US" sz="1000" dirty="0">
                <a:solidFill>
                  <a:schemeClr val="tx1"/>
                </a:solidFill>
              </a:rPr>
              <a:t>파일명으로 하여 표준서비스의 </a:t>
            </a:r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서버에 전송한다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FontTx/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FontTx/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전송된 </a:t>
            </a:r>
            <a:r>
              <a:rPr lang="en-US" altLang="ko-KR" sz="1000" dirty="0" smtClean="0">
                <a:solidFill>
                  <a:schemeClr val="tx1"/>
                </a:solidFill>
              </a:rPr>
              <a:t>XML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및 추출된 특징정보 파일은 위원회 </a:t>
            </a:r>
            <a:r>
              <a:rPr lang="en-US" altLang="ko-KR" sz="1000" dirty="0" smtClean="0">
                <a:solidFill>
                  <a:schemeClr val="tx1"/>
                </a:solidFill>
              </a:rPr>
              <a:t>FTP </a:t>
            </a:r>
            <a:r>
              <a:rPr lang="ko-KR" altLang="en-US" sz="1000" dirty="0" smtClean="0">
                <a:solidFill>
                  <a:schemeClr val="tx1"/>
                </a:solidFill>
              </a:rPr>
              <a:t>서버로 먼저 전송한다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FontTx/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FontTx/>
              <a:buAutoNum type="arabicParenR"/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FTP 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전송이 완료되면 위원회 공용특징정보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WEB</a:t>
            </a:r>
            <a:r>
              <a:rPr lang="ko-KR" altLang="en-US" sz="1000" dirty="0" smtClean="0">
                <a:solidFill>
                  <a:schemeClr val="tx1"/>
                </a:solidFill>
              </a:rPr>
              <a:t>서버로 </a:t>
            </a:r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전송되었음을 알리는 웹 페이지를 호출한다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FontTx/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FontTx/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특징정보와 </a:t>
            </a:r>
            <a:r>
              <a:rPr lang="en-US" altLang="ko-KR" sz="1000" dirty="0" smtClean="0">
                <a:solidFill>
                  <a:schemeClr val="tx1"/>
                </a:solidFill>
              </a:rPr>
              <a:t>XML</a:t>
            </a:r>
            <a:r>
              <a:rPr lang="ko-KR" altLang="en-US" sz="1000" dirty="0" smtClean="0">
                <a:solidFill>
                  <a:schemeClr val="tx1"/>
                </a:solidFill>
              </a:rPr>
              <a:t>이 전송되었음이 확인되면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해당 기술업체로 </a:t>
            </a:r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혹은 </a:t>
            </a:r>
            <a:r>
              <a:rPr lang="en-US" altLang="ko-KR" sz="1000" dirty="0" smtClean="0">
                <a:solidFill>
                  <a:schemeClr val="tx1"/>
                </a:solidFill>
              </a:rPr>
              <a:t>SFTP</a:t>
            </a:r>
            <a:r>
              <a:rPr lang="ko-KR" altLang="en-US" sz="1000" dirty="0" smtClean="0">
                <a:solidFill>
                  <a:schemeClr val="tx1"/>
                </a:solidFill>
              </a:rPr>
              <a:t>를 통하여 전송한다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938" y="1079500"/>
            <a:ext cx="37433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권리자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측에 설치되어 운영되는 공용특징정보 </a:t>
            </a:r>
            <a:r>
              <a:rPr lang="en-US" altLang="ko-KR" sz="1000" dirty="0" smtClean="0">
                <a:latin typeface="+mj-ea"/>
                <a:ea typeface="+mj-ea"/>
              </a:rPr>
              <a:t>DB </a:t>
            </a:r>
            <a:r>
              <a:rPr lang="ko-KR" altLang="en-US" sz="1000" dirty="0" smtClean="0">
                <a:latin typeface="+mj-ea"/>
                <a:ea typeface="+mj-ea"/>
              </a:rPr>
              <a:t>구축 서비스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18966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공용특징정보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서비스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65796"/>
              </p:ext>
            </p:extLst>
          </p:nvPr>
        </p:nvGraphicFramePr>
        <p:xfrm>
          <a:off x="200472" y="1440210"/>
          <a:ext cx="6984775" cy="520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0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권리자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권리자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표준서비스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저작권위원회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TPMS FTP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저작권위원회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TPMS WAS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기술업체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848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44750" y="2017083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FTP </a:t>
            </a:r>
            <a:r>
              <a:rPr lang="ko-KR" altLang="en-US" sz="100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756" y="338442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파일수신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순서도: 다중 문서 74"/>
          <p:cNvSpPr/>
          <p:nvPr/>
        </p:nvSpPr>
        <p:spPr>
          <a:xfrm>
            <a:off x="6092567" y="4172319"/>
            <a:ext cx="830150" cy="504787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28" name="순서도: 다중 문서 27"/>
          <p:cNvSpPr/>
          <p:nvPr/>
        </p:nvSpPr>
        <p:spPr>
          <a:xfrm>
            <a:off x="337638" y="1944266"/>
            <a:ext cx="510906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음원</a:t>
            </a:r>
          </a:p>
        </p:txBody>
      </p:sp>
      <p:sp>
        <p:nvSpPr>
          <p:cNvPr id="29" name="순서도: 다중 문서 28"/>
          <p:cNvSpPr/>
          <p:nvPr/>
        </p:nvSpPr>
        <p:spPr>
          <a:xfrm>
            <a:off x="903557" y="1944266"/>
            <a:ext cx="510906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30" name="육각형 29"/>
          <p:cNvSpPr/>
          <p:nvPr/>
        </p:nvSpPr>
        <p:spPr>
          <a:xfrm>
            <a:off x="1759266" y="2784849"/>
            <a:ext cx="1152128" cy="38138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Manager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8" idx="2"/>
          </p:cNvCxnSpPr>
          <p:nvPr/>
        </p:nvCxnSpPr>
        <p:spPr>
          <a:xfrm rot="16200000" flipH="1">
            <a:off x="532047" y="2385468"/>
            <a:ext cx="397027" cy="3459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2"/>
          </p:cNvCxnSpPr>
          <p:nvPr/>
        </p:nvCxnSpPr>
        <p:spPr>
          <a:xfrm rot="5400000">
            <a:off x="815007" y="2448502"/>
            <a:ext cx="397026" cy="2199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다중 문서 35"/>
          <p:cNvSpPr/>
          <p:nvPr/>
        </p:nvSpPr>
        <p:spPr>
          <a:xfrm>
            <a:off x="1776261" y="3619418"/>
            <a:ext cx="1008112" cy="432048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특징정보</a:t>
            </a:r>
          </a:p>
        </p:txBody>
      </p:sp>
      <p:cxnSp>
        <p:nvCxnSpPr>
          <p:cNvPr id="37" name="꺾인 연결선 36"/>
          <p:cNvCxnSpPr>
            <a:endCxn id="36" idx="0"/>
          </p:cNvCxnSpPr>
          <p:nvPr/>
        </p:nvCxnSpPr>
        <p:spPr>
          <a:xfrm rot="16200000" flipH="1">
            <a:off x="2116955" y="3386702"/>
            <a:ext cx="453182" cy="12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60222" y="263496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9253" y="2771488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29726" y="1983595"/>
            <a:ext cx="1152128" cy="293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FTP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stCxn id="43" idx="2"/>
            <a:endCxn id="44" idx="1"/>
          </p:cNvCxnSpPr>
          <p:nvPr/>
        </p:nvCxnSpPr>
        <p:spPr>
          <a:xfrm rot="5400000" flipH="1" flipV="1">
            <a:off x="862939" y="2192733"/>
            <a:ext cx="929164" cy="804409"/>
          </a:xfrm>
          <a:prstGeom prst="bentConnector4">
            <a:avLst>
              <a:gd name="adj1" fmla="val -24603"/>
              <a:gd name="adj2" fmla="val 85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4" idx="2"/>
          </p:cNvCxnSpPr>
          <p:nvPr/>
        </p:nvCxnSpPr>
        <p:spPr>
          <a:xfrm rot="5400000">
            <a:off x="2052253" y="2524303"/>
            <a:ext cx="500724" cy="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729725" y="4561690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SFTP</a:t>
            </a:r>
            <a:r>
              <a:rPr lang="ko-KR" altLang="en-US" sz="1000" dirty="0" smtClean="0">
                <a:solidFill>
                  <a:schemeClr val="tx1"/>
                </a:solidFill>
              </a:rPr>
              <a:t>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29725" y="5215930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HTTP </a:t>
            </a:r>
            <a:r>
              <a:rPr lang="ko-KR" altLang="en-US" sz="1000" dirty="0" smtClean="0">
                <a:solidFill>
                  <a:schemeClr val="tx1"/>
                </a:solidFill>
              </a:rPr>
              <a:t>알림통보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90405" y="2756978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전송 수신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 rot="16200000" flipH="1">
            <a:off x="2010415" y="4301397"/>
            <a:ext cx="49986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3"/>
            <a:endCxn id="38" idx="1"/>
          </p:cNvCxnSpPr>
          <p:nvPr/>
        </p:nvCxnSpPr>
        <p:spPr>
          <a:xfrm flipV="1">
            <a:off x="2881853" y="2161099"/>
            <a:ext cx="262897" cy="25446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8" idx="2"/>
            <a:endCxn id="49" idx="1"/>
          </p:cNvCxnSpPr>
          <p:nvPr/>
        </p:nvCxnSpPr>
        <p:spPr>
          <a:xfrm rot="5400000" flipH="1" flipV="1">
            <a:off x="2096613" y="3110170"/>
            <a:ext cx="2602968" cy="2184616"/>
          </a:xfrm>
          <a:prstGeom prst="bentConnector4">
            <a:avLst>
              <a:gd name="adj1" fmla="val -8782"/>
              <a:gd name="adj2" fmla="val 631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7" idx="2"/>
            <a:endCxn id="48" idx="0"/>
          </p:cNvCxnSpPr>
          <p:nvPr/>
        </p:nvCxnSpPr>
        <p:spPr>
          <a:xfrm rot="5400000">
            <a:off x="2122685" y="5032826"/>
            <a:ext cx="36620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8" idx="3"/>
            <a:endCxn id="49" idx="0"/>
          </p:cNvCxnSpPr>
          <p:nvPr/>
        </p:nvCxnSpPr>
        <p:spPr>
          <a:xfrm>
            <a:off x="4296878" y="2161099"/>
            <a:ext cx="769591" cy="595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9" idx="3"/>
            <a:endCxn id="41" idx="0"/>
          </p:cNvCxnSpPr>
          <p:nvPr/>
        </p:nvCxnSpPr>
        <p:spPr>
          <a:xfrm>
            <a:off x="5642533" y="2900994"/>
            <a:ext cx="868287" cy="483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 flipH="1">
            <a:off x="6257711" y="3949392"/>
            <a:ext cx="49986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3205" y="23711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메타정보포함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837620" y="254323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1809" y="430510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594" y="4965867"/>
            <a:ext cx="311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2041" y="306591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25509" y="32278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특징정보</a:t>
            </a:r>
            <a:endParaRPr lang="en-US" altLang="ko-KR" sz="800" dirty="0" smtClean="0"/>
          </a:p>
          <a:p>
            <a:r>
              <a:rPr lang="ko-KR" altLang="en-US" sz="800" dirty="0" smtClean="0"/>
              <a:t>추출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47904" y="3312136"/>
            <a:ext cx="9701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콘텐츠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메타정보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2954494" y="2450742"/>
            <a:ext cx="1072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특징정보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메타정보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3195853" y="2017083"/>
            <a:ext cx="105282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77928" y="1989085"/>
            <a:ext cx="105282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27142" y="268063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ftp/</a:t>
            </a:r>
            <a:r>
              <a:rPr lang="en-US" altLang="ko-KR" sz="800" dirty="0" err="1" smtClean="0"/>
              <a:t>sftp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4490405" y="3477867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메타정보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4572906" y="4199424"/>
            <a:ext cx="987124" cy="47768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공용특징정보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stCxn id="49" idx="2"/>
            <a:endCxn id="60" idx="0"/>
          </p:cNvCxnSpPr>
          <p:nvPr/>
        </p:nvCxnSpPr>
        <p:spPr>
          <a:xfrm rot="5400000">
            <a:off x="4850041" y="3261438"/>
            <a:ext cx="43285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0" idx="2"/>
            <a:endCxn id="61" idx="1"/>
          </p:cNvCxnSpPr>
          <p:nvPr/>
        </p:nvCxnSpPr>
        <p:spPr>
          <a:xfrm rot="5400000">
            <a:off x="4849707" y="3982661"/>
            <a:ext cx="43352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3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54900" y="1800225"/>
            <a:ext cx="2308225" cy="475297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기술업체는 성능평가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신청시</a:t>
            </a:r>
            <a:r>
              <a:rPr lang="ko-KR" altLang="en-US" sz="1000" dirty="0" smtClean="0">
                <a:solidFill>
                  <a:schemeClr val="tx1"/>
                </a:solidFill>
              </a:rPr>
              <a:t> 데이터평가 또는 기능평가를 선택하고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데이터평가의 경우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전자책을</a:t>
            </a:r>
            <a:r>
              <a:rPr lang="ko-KR" altLang="en-US" sz="1000" dirty="0" smtClean="0">
                <a:solidFill>
                  <a:schemeClr val="tx1"/>
                </a:solidFill>
              </a:rPr>
              <a:t> 첨부하고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기능평가의 경우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전자책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뷰어가</a:t>
            </a:r>
            <a:r>
              <a:rPr lang="ko-KR" altLang="en-US" sz="1000" dirty="0" smtClean="0">
                <a:solidFill>
                  <a:schemeClr val="tx1"/>
                </a:solidFill>
              </a:rPr>
              <a:t> 설치된 디바이스를 제출하고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전자책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뷰어의</a:t>
            </a:r>
            <a:r>
              <a:rPr lang="ko-KR" altLang="en-US" sz="1000" dirty="0" smtClean="0">
                <a:solidFill>
                  <a:schemeClr val="tx1"/>
                </a:solidFill>
              </a:rPr>
              <a:t> 인증서를 첨부하여 신청한다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저작권기술팀에서는 신청된 내역을 확인한 후 승인 처리한다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평가신청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내역을 조회하여 데이터평가 또는 기능평가를 수행하고 평가 결과보고서를 작성한 후 </a:t>
            </a:r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에 등록한다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성능평가가 완료되었음을 통보한다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arenR"/>
              <a:defRPr/>
            </a:pP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 algn="l">
              <a:buAutoNum type="arabicParenR"/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성능평가 결과를 조회하고 결과보고서를 다운로드 받는다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4938" y="1079500"/>
            <a:ext cx="451117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err="1" smtClean="0">
                <a:latin typeface="+mj-ea"/>
                <a:ea typeface="+mj-ea"/>
              </a:rPr>
              <a:t>전자책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DRM </a:t>
            </a:r>
            <a:r>
              <a:rPr lang="ko-KR" altLang="en-US" sz="1000" smtClean="0">
                <a:latin typeface="+mj-ea"/>
                <a:ea typeface="+mj-ea"/>
              </a:rPr>
              <a:t>상호 운용성 기술을 가지고 있는 기술업체에 대한 평가를 수행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1888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DRM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상호운용성 평가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31761"/>
              </p:ext>
            </p:extLst>
          </p:nvPr>
        </p:nvGraphicFramePr>
        <p:xfrm>
          <a:off x="200472" y="1440210"/>
          <a:ext cx="5639532" cy="520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83"/>
                <a:gridCol w="1409883"/>
                <a:gridCol w="1409883"/>
                <a:gridCol w="1409883"/>
              </a:tblGrid>
              <a:tr h="304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기술업체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공정이용포털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저작권기술팀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기술적용점검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성능평가실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848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731302" y="2667117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상호운용성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4138" y="302438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62542" y="2078800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4" idx="3"/>
            <a:endCxn id="38" idx="0"/>
          </p:cNvCxnSpPr>
          <p:nvPr/>
        </p:nvCxnSpPr>
        <p:spPr>
          <a:xfrm>
            <a:off x="2883430" y="2811133"/>
            <a:ext cx="826772" cy="2132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2"/>
            <a:endCxn id="55" idx="0"/>
          </p:cNvCxnSpPr>
          <p:nvPr/>
        </p:nvCxnSpPr>
        <p:spPr>
          <a:xfrm>
            <a:off x="5138606" y="2366832"/>
            <a:ext cx="0" cy="283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40632" y="24483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62542" y="2650580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평가신청 내역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55" idx="2"/>
            <a:endCxn id="57" idx="0"/>
          </p:cNvCxnSpPr>
          <p:nvPr/>
        </p:nvCxnSpPr>
        <p:spPr>
          <a:xfrm rot="5400000">
            <a:off x="4730006" y="2993906"/>
            <a:ext cx="463895" cy="353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475016" y="3402507"/>
            <a:ext cx="620566" cy="4055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 smtClean="0">
                <a:solidFill>
                  <a:schemeClr val="tx1"/>
                </a:solidFill>
              </a:rPr>
              <a:t>전자책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57" idx="2"/>
            <a:endCxn id="104" idx="0"/>
          </p:cNvCxnSpPr>
          <p:nvPr/>
        </p:nvCxnSpPr>
        <p:spPr>
          <a:xfrm>
            <a:off x="4785299" y="3808081"/>
            <a:ext cx="8266" cy="200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96093" y="2202616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상호운용성평가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신청준비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76" idx="3"/>
            <a:endCxn id="34" idx="0"/>
          </p:cNvCxnSpPr>
          <p:nvPr/>
        </p:nvCxnSpPr>
        <p:spPr>
          <a:xfrm>
            <a:off x="1448221" y="2346632"/>
            <a:ext cx="859145" cy="3204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4" idx="1"/>
            <a:endCxn id="43" idx="3"/>
          </p:cNvCxnSpPr>
          <p:nvPr/>
        </p:nvCxnSpPr>
        <p:spPr>
          <a:xfrm rot="10800000">
            <a:off x="3717016" y="4392538"/>
            <a:ext cx="826283" cy="350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5324" y="2980465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데이터 평가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0462" y="279907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5466" y="1956658"/>
            <a:ext cx="1532300" cy="30903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8614" y="172824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3" name="원통 42"/>
          <p:cNvSpPr/>
          <p:nvPr/>
        </p:nvSpPr>
        <p:spPr>
          <a:xfrm>
            <a:off x="3223453" y="3911653"/>
            <a:ext cx="987124" cy="480885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성능평가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순서도: 다중 문서 36"/>
          <p:cNvSpPr/>
          <p:nvPr/>
        </p:nvSpPr>
        <p:spPr>
          <a:xfrm>
            <a:off x="416496" y="5903975"/>
            <a:ext cx="987124" cy="504787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</a:p>
        </p:txBody>
      </p:sp>
      <p:sp>
        <p:nvSpPr>
          <p:cNvPr id="39" name="TextBox 80"/>
          <p:cNvSpPr txBox="1"/>
          <p:nvPr/>
        </p:nvSpPr>
        <p:spPr>
          <a:xfrm>
            <a:off x="1624537" y="1881589"/>
            <a:ext cx="13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/>
            <a:r>
              <a:rPr lang="ko-KR" altLang="en-US" sz="800" dirty="0" smtClean="0"/>
              <a:t>평가 자료 제출</a:t>
            </a:r>
            <a:endParaRPr lang="en-US" altLang="ko-KR" sz="800" dirty="0" smtClean="0"/>
          </a:p>
          <a:p>
            <a:pPr marL="93663" indent="-93663" algn="l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데이터평가 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전자책</a:t>
            </a:r>
            <a:endParaRPr lang="en-US" altLang="ko-KR" sz="800" dirty="0" smtClean="0"/>
          </a:p>
          <a:p>
            <a:pPr marL="93663" indent="-93663" algn="l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기능평가 </a:t>
            </a:r>
            <a:r>
              <a:rPr lang="en-US" altLang="ko-KR" sz="800" dirty="0" smtClean="0"/>
              <a:t>: </a:t>
            </a:r>
            <a:r>
              <a:rPr lang="ko-KR" altLang="en-US" sz="800" dirty="0" err="1" smtClean="0"/>
              <a:t>뷰어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인증서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160405" y="2980465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기능 </a:t>
            </a:r>
            <a:r>
              <a:rPr lang="ko-KR" altLang="en-US" sz="800" dirty="0" smtClean="0"/>
              <a:t>평가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5151565" y="3402507"/>
            <a:ext cx="622581" cy="4055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 생성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55" idx="2"/>
            <a:endCxn id="47" idx="0"/>
          </p:cNvCxnSpPr>
          <p:nvPr/>
        </p:nvCxnSpPr>
        <p:spPr>
          <a:xfrm rot="16200000" flipH="1">
            <a:off x="5068784" y="3008434"/>
            <a:ext cx="463895" cy="324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543298" y="4599508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결과보고서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 및 </a:t>
            </a:r>
            <a:r>
              <a:rPr lang="en-US" altLang="ko-KR" sz="100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34138" y="518393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 완료 통보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97" name="꺾인 연결선 57"/>
          <p:cNvCxnSpPr>
            <a:stCxn id="129" idx="2"/>
            <a:endCxn id="37" idx="3"/>
          </p:cNvCxnSpPr>
          <p:nvPr/>
        </p:nvCxnSpPr>
        <p:spPr>
          <a:xfrm rot="5400000">
            <a:off x="1808375" y="5657378"/>
            <a:ext cx="94236" cy="90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5"/>
          <p:cNvSpPr txBox="1"/>
          <p:nvPr/>
        </p:nvSpPr>
        <p:spPr>
          <a:xfrm>
            <a:off x="3048189" y="496860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83282" y="4009044"/>
            <a:ext cx="620566" cy="311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kern="1500" spc="-320" dirty="0" smtClean="0">
                <a:solidFill>
                  <a:schemeClr val="tx1"/>
                </a:solidFill>
              </a:rPr>
              <a:t>데이터평가</a:t>
            </a:r>
            <a:endParaRPr lang="ko-KR" altLang="en-US" sz="1000" kern="1500" spc="-320" dirty="0">
              <a:solidFill>
                <a:schemeClr val="tx1"/>
              </a:solidFill>
            </a:endParaRPr>
          </a:p>
        </p:txBody>
      </p:sp>
      <p:cxnSp>
        <p:nvCxnSpPr>
          <p:cNvPr id="106" name="꺾인 연결선 105"/>
          <p:cNvCxnSpPr>
            <a:stCxn id="104" idx="2"/>
            <a:endCxn id="84" idx="0"/>
          </p:cNvCxnSpPr>
          <p:nvPr/>
        </p:nvCxnSpPr>
        <p:spPr>
          <a:xfrm rot="16200000" flipH="1">
            <a:off x="4816974" y="4297120"/>
            <a:ext cx="278978" cy="325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159831" y="4009044"/>
            <a:ext cx="622581" cy="311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기능평가</a:t>
            </a:r>
            <a:endParaRPr lang="ko-KR" altLang="en-US" sz="1000" spc="-150" dirty="0">
              <a:solidFill>
                <a:schemeClr val="tx1"/>
              </a:solidFill>
            </a:endParaRPr>
          </a:p>
        </p:txBody>
      </p:sp>
      <p:cxnSp>
        <p:nvCxnSpPr>
          <p:cNvPr id="108" name="꺾인 연결선 107"/>
          <p:cNvCxnSpPr>
            <a:stCxn id="107" idx="2"/>
            <a:endCxn id="84" idx="0"/>
          </p:cNvCxnSpPr>
          <p:nvPr/>
        </p:nvCxnSpPr>
        <p:spPr>
          <a:xfrm rot="5400000">
            <a:off x="5155753" y="4284139"/>
            <a:ext cx="278978" cy="351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60"/>
          <p:cNvCxnSpPr>
            <a:stCxn id="47" idx="2"/>
            <a:endCxn id="107" idx="0"/>
          </p:cNvCxnSpPr>
          <p:nvPr/>
        </p:nvCxnSpPr>
        <p:spPr>
          <a:xfrm>
            <a:off x="5462856" y="3808081"/>
            <a:ext cx="8266" cy="200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34" idx="2"/>
            <a:endCxn id="43" idx="1"/>
          </p:cNvCxnSpPr>
          <p:nvPr/>
        </p:nvCxnSpPr>
        <p:spPr>
          <a:xfrm rot="16200000" flipH="1">
            <a:off x="2533938" y="2728576"/>
            <a:ext cx="956504" cy="1409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43" idx="4"/>
            <a:endCxn id="55" idx="1"/>
          </p:cNvCxnSpPr>
          <p:nvPr/>
        </p:nvCxnSpPr>
        <p:spPr>
          <a:xfrm flipV="1">
            <a:off x="4210577" y="2794596"/>
            <a:ext cx="351965" cy="1357500"/>
          </a:xfrm>
          <a:prstGeom prst="bentConnector3">
            <a:avLst>
              <a:gd name="adj1" fmla="val 36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731302" y="577410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 결과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TextBox 105"/>
          <p:cNvSpPr txBox="1"/>
          <p:nvPr/>
        </p:nvSpPr>
        <p:spPr>
          <a:xfrm>
            <a:off x="1649963" y="554393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</a:rPr>
              <a:t>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38" name="꺾인 연결선 57"/>
          <p:cNvCxnSpPr>
            <a:stCxn id="91" idx="1"/>
            <a:endCxn id="142" idx="3"/>
          </p:cNvCxnSpPr>
          <p:nvPr/>
        </p:nvCxnSpPr>
        <p:spPr>
          <a:xfrm flipH="1">
            <a:off x="1474472" y="5327947"/>
            <a:ext cx="1659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22344" y="5183931"/>
            <a:ext cx="1152128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평가 완료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43" idx="2"/>
            <a:endCxn id="129" idx="0"/>
          </p:cNvCxnSpPr>
          <p:nvPr/>
        </p:nvCxnSpPr>
        <p:spPr>
          <a:xfrm rot="10800000" flipV="1">
            <a:off x="2307367" y="4152095"/>
            <a:ext cx="916087" cy="1622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84" idx="2"/>
            <a:endCxn id="91" idx="3"/>
          </p:cNvCxnSpPr>
          <p:nvPr/>
        </p:nvCxnSpPr>
        <p:spPr>
          <a:xfrm rot="5400000">
            <a:off x="4482611" y="4691195"/>
            <a:ext cx="440407" cy="8330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8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33926</TotalTime>
  <Words>675</Words>
  <Application>Microsoft Office PowerPoint</Application>
  <PresentationFormat>사용자 지정</PresentationFormat>
  <Paragraphs>262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바탕체</vt:lpstr>
      <vt:lpstr>산돌고딕B</vt:lpstr>
      <vt:lpstr>Arial</vt:lpstr>
      <vt:lpstr>Times New Roman</vt:lpstr>
      <vt:lpstr>Wingdings</vt:lpstr>
      <vt:lpstr>디자인 사용자 지정</vt:lpstr>
      <vt:lpstr>업무처리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jhsuh</dc:creator>
  <cp:lastModifiedBy>신 창권</cp:lastModifiedBy>
  <cp:revision>1820</cp:revision>
  <dcterms:created xsi:type="dcterms:W3CDTF">2007-01-12T02:16:07Z</dcterms:created>
  <dcterms:modified xsi:type="dcterms:W3CDTF">2018-09-13T12:34:34Z</dcterms:modified>
</cp:coreProperties>
</file>