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9" r:id="rId2"/>
    <p:sldId id="380" r:id="rId3"/>
    <p:sldId id="381" r:id="rId4"/>
    <p:sldId id="558" r:id="rId5"/>
    <p:sldId id="559" r:id="rId6"/>
    <p:sldId id="561" r:id="rId7"/>
    <p:sldId id="562" r:id="rId8"/>
    <p:sldId id="563" r:id="rId9"/>
    <p:sldId id="576" r:id="rId10"/>
    <p:sldId id="575" r:id="rId11"/>
    <p:sldId id="565" r:id="rId12"/>
    <p:sldId id="566" r:id="rId13"/>
    <p:sldId id="567" r:id="rId14"/>
  </p:sldIdLst>
  <p:sldSz cx="9906000" cy="7200900"/>
  <p:notesSz cx="6735763" cy="98663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BEE7"/>
    <a:srgbClr val="FFFBF0"/>
    <a:srgbClr val="080DE8"/>
    <a:srgbClr val="F7F7F7"/>
    <a:srgbClr val="0073B2"/>
    <a:srgbClr val="FF8181"/>
    <a:srgbClr val="6600FF"/>
    <a:srgbClr val="A69B62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320" autoAdjust="0"/>
  </p:normalViewPr>
  <p:slideViewPr>
    <p:cSldViewPr snapToObjects="1">
      <p:cViewPr varScale="1">
        <p:scale>
          <a:sx n="85" d="100"/>
          <a:sy n="85" d="100"/>
        </p:scale>
        <p:origin x="1554" y="54"/>
      </p:cViewPr>
      <p:guideLst>
        <p:guide orient="horz" pos="22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3768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85E0091-ADD2-4C60-984D-FF00FCD1E826}" type="datetimeFigureOut">
              <a:rPr lang="ko-KR" altLang="en-US"/>
              <a:pPr>
                <a:defRPr/>
              </a:pPr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0868"/>
            <a:ext cx="2919565" cy="49386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0868"/>
            <a:ext cx="2919565" cy="493867"/>
          </a:xfrm>
          <a:prstGeom prst="rect">
            <a:avLst/>
          </a:prstGeom>
        </p:spPr>
        <p:txBody>
          <a:bodyPr vert="horz" wrap="square" lIns="90763" tIns="45382" rIns="90763" bIns="4538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A22324-90A9-4621-B552-1EA027FF29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8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21138" cy="492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4838" tIns="47423" rIns="94838" bIns="47423" anchor="t" anchorCtr="0" compatLnSpc="1"/>
          <a:lstStyle>
            <a:lvl1pPr marL="0" marR="0" lvl="0" indent="0" algn="l" defTabSz="94860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14626" y="0"/>
            <a:ext cx="2919565" cy="492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4838" tIns="47423" rIns="94838" bIns="47423" anchor="t" anchorCtr="0" compatLnSpc="1"/>
          <a:lstStyle>
            <a:lvl1pPr marL="0" marR="0" lvl="0" indent="0" algn="r" defTabSz="94860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6868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23913" y="739775"/>
            <a:ext cx="5087937" cy="3698875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74835" y="4686223"/>
            <a:ext cx="5386094" cy="4440077"/>
          </a:xfrm>
          <a:prstGeom prst="rect">
            <a:avLst/>
          </a:prstGeom>
          <a:noFill/>
          <a:ln>
            <a:noFill/>
          </a:ln>
        </p:spPr>
        <p:txBody>
          <a:bodyPr vert="horz" wrap="square" lIns="94838" tIns="47423" rIns="94838" bIns="47423" anchor="t" anchorCtr="0" compatLnSpc="1"/>
          <a:lstStyle/>
          <a:p>
            <a:pPr lvl="0"/>
            <a:r>
              <a:rPr lang="ko-KR" noProof="0" smtClean="0"/>
              <a:t>마스터 텍스트 스타일을 편집합니다</a:t>
            </a:r>
          </a:p>
          <a:p>
            <a:pPr lvl="1"/>
            <a:r>
              <a:rPr lang="ko-KR" noProof="0" smtClean="0"/>
              <a:t>둘째 수준</a:t>
            </a:r>
          </a:p>
          <a:p>
            <a:pPr lvl="2"/>
            <a:r>
              <a:rPr lang="ko-KR" noProof="0" smtClean="0"/>
              <a:t>셋째 수준</a:t>
            </a:r>
          </a:p>
          <a:p>
            <a:pPr lvl="3"/>
            <a:r>
              <a:rPr lang="ko-KR" noProof="0" smtClean="0"/>
              <a:t>넷째 수준</a:t>
            </a:r>
          </a:p>
          <a:p>
            <a:pPr lvl="4"/>
            <a:r>
              <a:rPr lang="ko-KR" noProof="0" smtClean="0"/>
              <a:t>다섯째 수준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372445"/>
            <a:ext cx="2921138" cy="492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4838" tIns="47423" rIns="94838" bIns="47423" anchor="b" anchorCtr="0" compatLnSpc="1"/>
          <a:lstStyle>
            <a:lvl1pPr marL="0" marR="0" lvl="0" indent="0" algn="l" defTabSz="948604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14626" y="9372445"/>
            <a:ext cx="2919565" cy="492290"/>
          </a:xfrm>
          <a:prstGeom prst="rect">
            <a:avLst/>
          </a:prstGeom>
          <a:noFill/>
          <a:ln>
            <a:noFill/>
          </a:ln>
        </p:spPr>
        <p:txBody>
          <a:bodyPr vert="horz" wrap="square" lIns="94838" tIns="47423" rIns="94838" bIns="47423" numCol="1" anchor="b" anchorCtr="0" compatLnSpc="1">
            <a:prstTxWarp prst="textNoShape">
              <a:avLst/>
            </a:prstTxWarp>
          </a:bodyPr>
          <a:lstStyle>
            <a:lvl1pPr algn="r" defTabSz="948603">
              <a:defRPr kumimoji="0" sz="1200">
                <a:solidFill>
                  <a:srgbClr val="000000"/>
                </a:solidFill>
              </a:defRPr>
            </a:lvl1pPr>
          </a:lstStyle>
          <a:p>
            <a:fld id="{122F1091-ECF7-4E02-BFB8-F40442B9EE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904038"/>
            <a:ext cx="723900" cy="285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931025"/>
            <a:ext cx="1223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FBF4FB6D-AD04-4B5E-BBC7-DA322D540FF5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558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731838"/>
            <a:ext cx="9910763" cy="646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A7BACD83-C8BB-4830-8727-134A80C9442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6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7" name="Group 175"/>
          <p:cNvGraphicFramePr>
            <a:graphicFrameLocks noGrp="1"/>
          </p:cNvGraphicFramePr>
          <p:nvPr userDrawn="1"/>
        </p:nvGraphicFramePr>
        <p:xfrm>
          <a:off x="136525" y="841375"/>
          <a:ext cx="9612313" cy="479426"/>
        </p:xfrm>
        <a:graphic>
          <a:graphicData uri="http://schemas.openxmlformats.org/drawingml/2006/table">
            <a:tbl>
              <a:tblPr/>
              <a:tblGrid>
                <a:gridCol w="1260041"/>
                <a:gridCol w="3528115"/>
                <a:gridCol w="1260041"/>
                <a:gridCol w="3564116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명칭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명칭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76"/>
          <p:cNvGraphicFramePr>
            <a:graphicFrameLocks noGrp="1"/>
          </p:cNvGraphicFramePr>
          <p:nvPr/>
        </p:nvGraphicFramePr>
        <p:xfrm>
          <a:off x="7445375" y="1457325"/>
          <a:ext cx="2303463" cy="5324475"/>
        </p:xfrm>
        <a:graphic>
          <a:graphicData uri="http://schemas.openxmlformats.org/drawingml/2006/table">
            <a:tbl>
              <a:tblPr/>
              <a:tblGrid>
                <a:gridCol w="2303463"/>
              </a:tblGrid>
              <a:tr h="290956">
                <a:tc>
                  <a:txBody>
                    <a:bodyPr/>
                    <a:lstStyle/>
                    <a:p>
                      <a:pPr marL="0" marR="0" lvl="0" indent="0" algn="l" defTabSz="15605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87" marR="53987" marT="46799" marB="467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033519">
                <a:tc>
                  <a:txBody>
                    <a:bodyPr/>
                    <a:lstStyle/>
                    <a:p>
                      <a:pPr marL="93663" marR="0" lvl="0" indent="-7938" algn="l" defTabSz="15605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87" marR="53987" marT="46799" marB="4679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7475" y="1457325"/>
            <a:ext cx="7199313" cy="53244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10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445744" y="221590"/>
            <a:ext cx="1087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marL="266700" indent="-266700" algn="r" eaLnBrk="1" hangingPunct="1">
              <a:defRPr kumimoji="0" sz="1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dirty="0"/>
              <a:t>UI </a:t>
            </a:r>
            <a:r>
              <a:rPr lang="ko-KR" altLang="en-US" dirty="0"/>
              <a:t>설계서</a:t>
            </a:r>
          </a:p>
        </p:txBody>
      </p:sp>
      <p:sp>
        <p:nvSpPr>
          <p:cNvPr id="11" name="제목 1"/>
          <p:cNvSpPr>
            <a:spLocks noChangeArrowheads="1"/>
          </p:cNvSpPr>
          <p:nvPr userDrawn="1"/>
        </p:nvSpPr>
        <p:spPr bwMode="auto">
          <a:xfrm>
            <a:off x="101600" y="7938"/>
            <a:ext cx="72907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ko-KR" altLang="en-US" sz="24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저작권기술 성능평가 시스템 개선 및 고도화</a:t>
            </a:r>
            <a:endParaRPr kumimoji="0" lang="ko-KR" altLang="en-US" sz="24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5523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424608" y="2880370"/>
            <a:ext cx="4991025" cy="21652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60801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 sz="4000" b="1" i="0" u="none" strike="noStrike" kern="0" cap="all" spc="0" baseline="0">
                <a:solidFill>
                  <a:srgbClr val="000000"/>
                </a:solidFill>
                <a:uFillTx/>
                <a:latin typeface="굴림"/>
                <a:ea typeface="굴림"/>
              </a:defRPr>
            </a:lvl1pPr>
          </a:lstStyle>
          <a:p>
            <a:pPr lvl="0"/>
            <a:r>
              <a:rPr lang="ko-KR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7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91490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449" r:id="rId1"/>
    <p:sldLayoutId id="2147485450" r:id="rId2"/>
    <p:sldLayoutId id="2147485448" r:id="rId3"/>
    <p:sldLayoutId id="2147485452" r:id="rId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 txBox="1">
            <a:spLocks noGrp="1"/>
          </p:cNvSpPr>
          <p:nvPr>
            <p:ph type="ctrTitle" idx="4294967295"/>
          </p:nvPr>
        </p:nvSpPr>
        <p:spPr bwMode="auto">
          <a:xfrm>
            <a:off x="595313" y="2957513"/>
            <a:ext cx="8643937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화면설계서</a:t>
            </a:r>
            <a:endParaRPr lang="ko-KR" altLang="en-US" dirty="0" smtClean="0">
              <a:solidFill>
                <a:schemeClr val="tx1"/>
              </a:solidFill>
              <a:latin typeface="산돌고딕B" pitchFamily="18" charset="-127"/>
              <a:ea typeface="산돌고딕B" pitchFamily="18" charset="-127"/>
            </a:endParaRPr>
          </a:p>
        </p:txBody>
      </p:sp>
      <p:sp>
        <p:nvSpPr>
          <p:cNvPr id="3" name="제목 1"/>
          <p:cNvSpPr/>
          <p:nvPr/>
        </p:nvSpPr>
        <p:spPr>
          <a:xfrm>
            <a:off x="1146175" y="742950"/>
            <a:ext cx="7950200" cy="1543050"/>
          </a:xfrm>
          <a:prstGeom prst="rect">
            <a:avLst/>
          </a:prstGeom>
          <a:noFill/>
          <a:ln>
            <a:noFill/>
            <a:prstDash val="solid"/>
          </a:ln>
          <a:effectLst>
            <a:outerShdw dist="12701" dir="5400000" algn="tl">
              <a:srgbClr val="000000"/>
            </a:outerShdw>
          </a:effectLst>
        </p:spPr>
        <p:txBody>
          <a:bodyPr anchor="ctr"/>
          <a:lstStyle/>
          <a:p>
            <a:pPr algn="r" latinLnBrk="0" hangingPunct="0"/>
            <a:r>
              <a:rPr lang="ko-KR" altLang="en-US" sz="2400" b="1" dirty="0"/>
              <a:t>저작권기술 성능평가 시스템 개선 및 고도화 사업</a:t>
            </a:r>
            <a:endParaRPr lang="ko-KR" altLang="ko-KR" sz="2400" dirty="0"/>
          </a:p>
          <a:p>
            <a:pPr algn="r" fontAlgn="auto">
              <a:spcBef>
                <a:spcPts val="13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2400" kern="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6440" y="5281613"/>
            <a:ext cx="5584872" cy="461665"/>
          </a:xfrm>
          <a:prstGeom prst="rect">
            <a:avLst/>
          </a:prstGeom>
          <a:noFill/>
          <a:ln>
            <a:noFill/>
          </a:ln>
        </p:spPr>
        <p:txBody>
          <a:bodyPr wrap="square"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2400" b="1" kern="0" smtClean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주식회사 굿씽크 </a:t>
            </a:r>
            <a:r>
              <a:rPr kumimoji="0" lang="en-US" altLang="ko-KR" sz="2400" b="1" kern="0" smtClean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&amp; </a:t>
            </a:r>
            <a:r>
              <a:rPr kumimoji="0" lang="ko-KR" altLang="en-US" sz="2400" b="1" kern="0" smtClean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엘에스웨어</a:t>
            </a:r>
            <a:r>
              <a:rPr kumimoji="0" lang="ko-KR" altLang="en-US" sz="2400" b="1" kern="0" dirty="0" smtClean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㈜</a:t>
            </a:r>
            <a:endParaRPr kumimoji="0" lang="en-US" sz="2400" b="1" kern="0" dirty="0">
              <a:solidFill>
                <a:schemeClr val="bg2">
                  <a:lumMod val="25000"/>
                </a:schemeClr>
              </a:solidFill>
              <a:latin typeface="산돌고딕B" pitchFamily="18"/>
              <a:ea typeface="산돌고딕B" pitchFamily="1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6063" y="2209800"/>
            <a:ext cx="2500312" cy="461963"/>
          </a:xfrm>
          <a:prstGeom prst="rect">
            <a:avLst/>
          </a:prstGeom>
          <a:noFill/>
          <a:ln>
            <a:noFill/>
          </a:ln>
        </p:spPr>
        <p:txBody>
          <a:bodyPr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24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문서번호 </a:t>
            </a:r>
            <a:r>
              <a:rPr kumimoji="0" lang="en-US" altLang="ko-KR" sz="24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: 2150</a:t>
            </a:r>
            <a:endParaRPr kumimoji="0" lang="en-US" sz="2400" b="1" kern="0" dirty="0">
              <a:solidFill>
                <a:srgbClr val="000000"/>
              </a:solidFill>
              <a:latin typeface="산돌고딕B" pitchFamily="18"/>
              <a:ea typeface="산돌고딕B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095000"/>
            <a:ext cx="6547980" cy="2297537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39673"/>
              </p:ext>
            </p:extLst>
          </p:nvPr>
        </p:nvGraphicFramePr>
        <p:xfrm>
          <a:off x="7448062" y="1796658"/>
          <a:ext cx="2289908" cy="474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필터링기술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성능평가 신청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모바일웹하드 성능평가 신청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포렌식마크 기술 성능평가 신청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전자책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DRM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상호운용성 평가 신청 내역을 통합하여 조회한다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.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접수번호를 클릭하면 해당 신청 정보 상세 조회 화면으로 이동한다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TUU-UI-007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TUU-PG-008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1620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/>
              <a:t>성능평가 통합 모니터링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1620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/>
              <a:t>성능평가 통합 모니터링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6496" y="1782343"/>
            <a:ext cx="16834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000" b="1" smtClean="0"/>
              <a:t>성능평가 통합 모니터링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997" y="4878890"/>
            <a:ext cx="154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1 2 3 4 5 6 7 8 9 10 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707542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1" y="1549584"/>
            <a:ext cx="6266962" cy="5151253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6241"/>
              </p:ext>
            </p:extLst>
          </p:nvPr>
        </p:nvGraphicFramePr>
        <p:xfrm>
          <a:off x="7448062" y="1796658"/>
          <a:ext cx="2289908" cy="446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기존 신청 화면에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“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자사 장비를 통한 평가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＂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체크 박스를 추가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“</a:t>
                      </a:r>
                      <a:r>
                        <a:rPr lang="ko-KR" altLang="en-US" sz="800" smtClean="0">
                          <a:latin typeface="+mn-lt"/>
                        </a:rPr>
                        <a:t>자사 장비를 통한 평가</a:t>
                      </a:r>
                      <a:r>
                        <a:rPr lang="en-US" altLang="ko-KR" sz="800" dirty="0" smtClean="0">
                          <a:latin typeface="+mn-lt"/>
                        </a:rPr>
                        <a:t>“ </a:t>
                      </a:r>
                      <a:r>
                        <a:rPr lang="ko-KR" altLang="en-US" sz="800" smtClean="0">
                          <a:latin typeface="+mn-lt"/>
                        </a:rPr>
                        <a:t>체크 시 파일 업로드를 하지 않아도 신청이 되도록 수정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PFU-UI-008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PFU-PG-009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1486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포렌식</a:t>
            </a:r>
            <a:r>
              <a:rPr lang="ko-KR" altLang="en-US" sz="1050" dirty="0"/>
              <a:t> 성능평가 신청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1486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포렌식</a:t>
            </a:r>
            <a:r>
              <a:rPr lang="ko-KR" altLang="en-US" sz="1050" dirty="0"/>
              <a:t> 성능평가 신청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624" y="1975503"/>
            <a:ext cx="172731" cy="1683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5633626" y="1944266"/>
            <a:ext cx="14276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자사 장비를 통한 평가</a:t>
            </a:r>
            <a:endParaRPr kumimoji="0" lang="ko-KR" altLang="en-US" sz="9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25008" y="1728242"/>
            <a:ext cx="2160240" cy="6480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0552" y="1796657"/>
            <a:ext cx="288032" cy="3910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72383" y="237030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추가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2870" y="154958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제거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84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23583"/>
              </p:ext>
            </p:extLst>
          </p:nvPr>
        </p:nvGraphicFramePr>
        <p:xfrm>
          <a:off x="7448062" y="1796658"/>
          <a:ext cx="2289908" cy="478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65166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기술업체 장비를 통한 성능평가 수행 시 해당 장비에서 실행될 스크립트와 대상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콘텐츠를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복사하기 위한 스크립트를 생성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컨텐츠가</a:t>
                      </a:r>
                      <a:r>
                        <a:rPr lang="ko-KR" altLang="en-US" sz="800" dirty="0" smtClean="0">
                          <a:latin typeface="+mn-lt"/>
                        </a:rPr>
                        <a:t> 저장될 경로를 직접 입력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마크가 삽입된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콘텐츠가</a:t>
                      </a:r>
                      <a:r>
                        <a:rPr lang="ko-KR" altLang="en-US" sz="800" dirty="0" smtClean="0">
                          <a:latin typeface="+mn-lt"/>
                        </a:rPr>
                        <a:t> 저장될 경로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마크 삽입 모듈의 전체 경로를 직접 입력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마크 검출 모듈의 전체 경로를 직접 입력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실행된 결과 로그가 저장될 경로를 직접 입력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latin typeface="+mn-lt"/>
                        </a:rPr>
                        <a:t>컨텐츠를</a:t>
                      </a:r>
                      <a:r>
                        <a:rPr lang="ko-KR" altLang="en-US" sz="800" b="0" dirty="0" smtClean="0">
                          <a:latin typeface="+mn-lt"/>
                        </a:rPr>
                        <a:t> 복사해 넘기기 위한 스크립트를 생성</a:t>
                      </a:r>
                      <a:r>
                        <a:rPr lang="en-US" altLang="ko-KR" sz="800" b="0" dirty="0" smtClean="0">
                          <a:latin typeface="+mn-lt"/>
                        </a:rPr>
                        <a:t>(</a:t>
                      </a:r>
                      <a:r>
                        <a:rPr lang="ko-KR" altLang="en-US" sz="800" b="0" smtClean="0">
                          <a:latin typeface="+mn-lt"/>
                        </a:rPr>
                        <a:t>메인 화면에서 시나리오 선택 필수</a:t>
                      </a:r>
                      <a:r>
                        <a:rPr lang="en-US" altLang="ko-KR" sz="800" b="0" dirty="0" smtClean="0">
                          <a:latin typeface="+mn-lt"/>
                        </a:rPr>
                        <a:t>)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n-lt"/>
                        </a:rPr>
                        <a:t>마크 삽입을 위한 스크립트를 생성 </a:t>
                      </a:r>
                      <a:r>
                        <a:rPr lang="en-US" altLang="ko-KR" sz="800" dirty="0" smtClean="0"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latin typeface="+mn-lt"/>
                        </a:rPr>
                        <a:t>메인 화면에서 기술업체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smtClean="0">
                          <a:latin typeface="+mn-lt"/>
                        </a:rPr>
                        <a:t>시나리오 선택 필수</a:t>
                      </a:r>
                      <a:r>
                        <a:rPr lang="en-US" altLang="ko-KR" sz="800" dirty="0" smtClean="0">
                          <a:latin typeface="+mn-lt"/>
                        </a:rPr>
                        <a:t>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n-lt"/>
                        </a:rPr>
                        <a:t>강인성 평가를 위한 스크립트를 생성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1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n-lt"/>
                        </a:rPr>
                        <a:t>신뢰성 평가를 위한 스크립트를 생성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n-lt"/>
                        </a:rPr>
                        <a:t>일관성 평가를 위한 스크립트 생성 </a:t>
                      </a:r>
                      <a:r>
                        <a:rPr lang="en-US" altLang="ko-KR" sz="800" dirty="0" smtClean="0"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latin typeface="+mn-lt"/>
                        </a:rPr>
                        <a:t>강인성 평가 종료 후 생성 해야 함</a:t>
                      </a:r>
                      <a:r>
                        <a:rPr lang="en-US" altLang="ko-KR" sz="800" dirty="0" smtClean="0">
                          <a:latin typeface="+mn-lt"/>
                        </a:rPr>
                        <a:t>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6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n-lt"/>
                        </a:rPr>
                        <a:t>화면을 닫음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WTU-UI-009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WTU-PG-010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/>
              <a:t>평가 스크립트 생성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smtClean="0"/>
              <a:t>평가 스크립트 생성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298964" y="4080132"/>
            <a:ext cx="4489664" cy="185772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60295" y="3818523"/>
            <a:ext cx="1898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/>
              <a:t>* </a:t>
            </a:r>
            <a:r>
              <a:rPr lang="ko-KR" altLang="en-US" sz="1100" smtClean="0"/>
              <a:t>평가 대상 장비 경로 정보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5509" y="4217199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err="1"/>
              <a:t>컨</a:t>
            </a:r>
            <a:r>
              <a:rPr lang="ko-KR" altLang="en-US" sz="1100" dirty="0" err="1" smtClean="0"/>
              <a:t>텐츠</a:t>
            </a:r>
            <a:r>
              <a:rPr lang="ko-KR" altLang="en-US" sz="1100" dirty="0" smtClean="0"/>
              <a:t> 저장 경로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3320598" y="4226374"/>
            <a:ext cx="2301569" cy="2307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67957" y="493046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삽입 모듈 실행 경로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3320598" y="4939641"/>
            <a:ext cx="2301569" cy="2307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67957" y="5272232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검출 모듈 실행 경로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3320598" y="5281407"/>
            <a:ext cx="2301569" cy="2307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96572" y="5604823"/>
            <a:ext cx="11240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로그 저장 경로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3320598" y="5613998"/>
            <a:ext cx="2301569" cy="2307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3222" y="2003250"/>
            <a:ext cx="4836774" cy="44055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43222" y="1714740"/>
            <a:ext cx="4836774" cy="277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smtClean="0"/>
              <a:t>평가 스크립트 생성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652212" y="173018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/>
              <a:t>X</a:t>
            </a:r>
            <a:endParaRPr lang="ko-KR" altLang="en-US" sz="11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5169024" y="6081881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닫기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3248589" y="4126227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</a:t>
            </a:r>
            <a:endParaRPr lang="ko-KR" altLang="en-US" sz="700" b="1" dirty="0"/>
          </a:p>
        </p:txBody>
      </p:sp>
      <p:sp>
        <p:nvSpPr>
          <p:cNvPr id="35" name="직사각형 34"/>
          <p:cNvSpPr/>
          <p:nvPr/>
        </p:nvSpPr>
        <p:spPr>
          <a:xfrm>
            <a:off x="3248589" y="4898433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3</a:t>
            </a:r>
            <a:endParaRPr lang="ko-KR" altLang="en-US" sz="700" b="1" dirty="0"/>
          </a:p>
        </p:txBody>
      </p:sp>
      <p:sp>
        <p:nvSpPr>
          <p:cNvPr id="40" name="직사각형 39"/>
          <p:cNvSpPr/>
          <p:nvPr/>
        </p:nvSpPr>
        <p:spPr>
          <a:xfrm>
            <a:off x="3248589" y="5205919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4</a:t>
            </a:r>
            <a:endParaRPr lang="ko-KR" altLang="en-US" sz="700" b="1" dirty="0"/>
          </a:p>
        </p:txBody>
      </p:sp>
      <p:sp>
        <p:nvSpPr>
          <p:cNvPr id="41" name="직사각형 40"/>
          <p:cNvSpPr/>
          <p:nvPr/>
        </p:nvSpPr>
        <p:spPr>
          <a:xfrm>
            <a:off x="3248589" y="5559761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5</a:t>
            </a:r>
            <a:endParaRPr lang="ko-KR" altLang="en-US" sz="700" b="1" dirty="0"/>
          </a:p>
        </p:txBody>
      </p:sp>
      <p:sp>
        <p:nvSpPr>
          <p:cNvPr id="47" name="포인트가 10개인 별 46"/>
          <p:cNvSpPr/>
          <p:nvPr/>
        </p:nvSpPr>
        <p:spPr>
          <a:xfrm>
            <a:off x="5080821" y="5968593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6</a:t>
            </a:r>
            <a:endParaRPr lang="ko-KR" altLang="en-US" sz="9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398278" y="4572141"/>
            <a:ext cx="1922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마크 삽입 </a:t>
            </a:r>
            <a:r>
              <a:rPr lang="ko-KR" altLang="en-US" sz="1100" dirty="0" err="1" smtClean="0"/>
              <a:t>컨텐츠</a:t>
            </a:r>
            <a:r>
              <a:rPr lang="ko-KR" altLang="en-US" sz="1100" dirty="0" smtClean="0"/>
              <a:t> 저장 경로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3320598" y="4581316"/>
            <a:ext cx="2301569" cy="2307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248589" y="4481169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2</a:t>
            </a:r>
            <a:endParaRPr lang="ko-KR" altLang="en-US" sz="7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48382" y="2149907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/>
              <a:t>* </a:t>
            </a:r>
            <a:r>
              <a:rPr lang="ko-KR" altLang="en-US" sz="1100" smtClean="0"/>
              <a:t>컨텐츠 복사 스크립트 생성</a:t>
            </a:r>
            <a:endParaRPr lang="ko-KR" altLang="en-US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18430" y="2194294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2148382" y="244384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/>
              <a:t>* </a:t>
            </a:r>
            <a:r>
              <a:rPr lang="ko-KR" altLang="en-US" sz="1100" smtClean="0"/>
              <a:t>마크 삽입 스크립트 생성</a:t>
            </a:r>
            <a:endParaRPr lang="ko-KR" altLang="en-US" sz="11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118430" y="2488231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2148382" y="2777277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/>
              <a:t>* </a:t>
            </a:r>
            <a:r>
              <a:rPr lang="ko-KR" altLang="en-US" sz="1100" smtClean="0"/>
              <a:t>강인성 평가 스크립트 생성</a:t>
            </a:r>
            <a:endParaRPr lang="ko-KR" altLang="en-US" sz="11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4118430" y="2821664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2148382" y="3139111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/>
              <a:t>* </a:t>
            </a:r>
            <a:r>
              <a:rPr lang="ko-KR" altLang="en-US" sz="1100" smtClean="0"/>
              <a:t>신뢰성 평가 스크립트 생성</a:t>
            </a:r>
            <a:endParaRPr lang="ko-KR" altLang="en-US" sz="11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18430" y="3183498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2148382" y="3490397"/>
            <a:ext cx="1992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smtClean="0"/>
              <a:t>* </a:t>
            </a:r>
            <a:r>
              <a:rPr lang="ko-KR" altLang="en-US" sz="1100" smtClean="0"/>
              <a:t>일관성 평가 스크립트 생성</a:t>
            </a:r>
            <a:endParaRPr lang="ko-KR" altLang="en-US" sz="11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18430" y="3534784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61" name="포인트가 10개인 별 60"/>
          <p:cNvSpPr/>
          <p:nvPr/>
        </p:nvSpPr>
        <p:spPr>
          <a:xfrm>
            <a:off x="4007990" y="2073193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62" name="포인트가 10개인 별 61"/>
          <p:cNvSpPr/>
          <p:nvPr/>
        </p:nvSpPr>
        <p:spPr>
          <a:xfrm>
            <a:off x="4007990" y="2436861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63" name="포인트가 10개인 별 62"/>
          <p:cNvSpPr/>
          <p:nvPr/>
        </p:nvSpPr>
        <p:spPr>
          <a:xfrm>
            <a:off x="4007990" y="2744733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  <p:sp>
        <p:nvSpPr>
          <p:cNvPr id="64" name="포인트가 10개인 별 63"/>
          <p:cNvSpPr/>
          <p:nvPr/>
        </p:nvSpPr>
        <p:spPr>
          <a:xfrm>
            <a:off x="4007990" y="3071560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4</a:t>
            </a:r>
            <a:endParaRPr lang="ko-KR" altLang="en-US" sz="900" b="1" dirty="0"/>
          </a:p>
        </p:txBody>
      </p:sp>
      <p:sp>
        <p:nvSpPr>
          <p:cNvPr id="65" name="포인트가 10개인 별 64"/>
          <p:cNvSpPr/>
          <p:nvPr/>
        </p:nvSpPr>
        <p:spPr>
          <a:xfrm>
            <a:off x="4007990" y="3426772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5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477214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31773"/>
              </p:ext>
            </p:extLst>
          </p:nvPr>
        </p:nvGraphicFramePr>
        <p:xfrm>
          <a:off x="7448062" y="1796658"/>
          <a:ext cx="2289908" cy="445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평가 결과 로그를 수동으로 업로드를 하기 위한 화면으로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업로드시 로그에 대한 규격 검사를 수행하고 결과를 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+mn-lt"/>
                        </a:rPr>
                        <a:t>로그</a:t>
                      </a:r>
                      <a:r>
                        <a:rPr lang="en-US" altLang="ko-KR" sz="800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800" b="0" baseline="0" smtClean="0">
                          <a:latin typeface="+mn-lt"/>
                        </a:rPr>
                        <a:t>분석 및 등록 메뉴를 선택하면</a:t>
                      </a:r>
                      <a:r>
                        <a:rPr lang="en-US" altLang="ko-KR" sz="800" b="0" baseline="0" dirty="0" smtClean="0">
                          <a:latin typeface="+mn-lt"/>
                        </a:rPr>
                        <a:t>, log </a:t>
                      </a:r>
                      <a:r>
                        <a:rPr lang="ko-KR" altLang="en-US" sz="800" b="0" baseline="0" smtClean="0">
                          <a:latin typeface="+mn-lt"/>
                        </a:rPr>
                        <a:t>파일을 선택하는 팝업이 나타나며</a:t>
                      </a:r>
                      <a:r>
                        <a:rPr lang="en-US" altLang="ko-KR" sz="800" b="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800" b="0" baseline="0" smtClean="0">
                          <a:latin typeface="+mn-lt"/>
                        </a:rPr>
                        <a:t>해당 파일을 분석 및 등록 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WTU-UI-010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WTU-PG-011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/>
              <a:t>로그 분석 및 등록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포렌식</a:t>
            </a:r>
            <a:r>
              <a:rPr lang="ko-KR" altLang="en-US" sz="1050" dirty="0"/>
              <a:t> 성능평가 도구 메인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1944266"/>
            <a:ext cx="3990975" cy="36004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62870" y="2396040"/>
            <a:ext cx="1334014" cy="144016"/>
          </a:xfrm>
          <a:prstGeom prst="rect">
            <a:avLst/>
          </a:prstGeom>
          <a:solidFill>
            <a:srgbClr val="FF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smtClean="0">
                <a:solidFill>
                  <a:schemeClr val="tx1"/>
                </a:solidFill>
              </a:rPr>
              <a:t>로그 분석 및 등록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" name="포인트가 10개인 별 8"/>
          <p:cNvSpPr/>
          <p:nvPr/>
        </p:nvSpPr>
        <p:spPr>
          <a:xfrm>
            <a:off x="1266900" y="2288028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4678472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8D3B5293-AE5E-4C50-B0F4-CEA96BED56FC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2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76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사용권한 </a:t>
            </a:r>
          </a:p>
        </p:txBody>
      </p:sp>
      <p:sp>
        <p:nvSpPr>
          <p:cNvPr id="7177" name="TextBox 10"/>
          <p:cNvSpPr txBox="1">
            <a:spLocks noChangeArrowheads="1"/>
          </p:cNvSpPr>
          <p:nvPr/>
        </p:nvSpPr>
        <p:spPr bwMode="auto">
          <a:xfrm>
            <a:off x="738188" y="863600"/>
            <a:ext cx="81438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>
              <a:spcBef>
                <a:spcPts val="6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 용 권 한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Client 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본인은 서명으로써 본 문서가 본 프로젝트 범위 내에서 사용될 것을 인가함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차태원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문경도 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</a:p>
          <a:p>
            <a:pPr algn="l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문서에 대한 서명은 본 문서에 대하여 수행 및 유지관리의 책임이 있음을 인정하는 것임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주식회사 굿씽크 곽종 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김민 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  신창권 상무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2018/05/29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 hangingPunct="1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78" name="제목 1"/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7953947E-CD38-4B46-AD9F-3AAC2138BBA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3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199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8200" name="제목 1"/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86712"/>
              </p:ext>
            </p:extLst>
          </p:nvPr>
        </p:nvGraphicFramePr>
        <p:xfrm>
          <a:off x="1166813" y="1922463"/>
          <a:ext cx="7742237" cy="3678240"/>
        </p:xfrm>
        <a:graphic>
          <a:graphicData uri="http://schemas.openxmlformats.org/drawingml/2006/table">
            <a:tbl>
              <a:tblPr/>
              <a:tblGrid>
                <a:gridCol w="1196750"/>
                <a:gridCol w="4569804"/>
                <a:gridCol w="1975683"/>
              </a:tblGrid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1.1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일부 수정된 사항 반영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l" hangingPunct="0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2018/10/13</a:t>
                      </a: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2018/05/29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개정번호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페이지 및 내용</a:t>
                      </a: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일자</a:t>
                      </a:r>
                      <a:endParaRPr lang="ko-KR" alt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38" name="TextBox 8"/>
          <p:cNvSpPr txBox="1">
            <a:spLocks noChangeArrowheads="1"/>
          </p:cNvSpPr>
          <p:nvPr/>
        </p:nvSpPr>
        <p:spPr bwMode="auto">
          <a:xfrm>
            <a:off x="604838" y="1171575"/>
            <a:ext cx="8705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hangingPunct="0">
              <a:defRPr/>
            </a:pPr>
            <a:r>
              <a:rPr lang="ko-KR" altLang="en-US" sz="2400" b="1" dirty="0">
                <a:latin typeface="+mn-ea"/>
                <a:ea typeface="+mn-ea"/>
              </a:rPr>
              <a:t>제</a:t>
            </a:r>
            <a:r>
              <a:rPr lang="en-US" altLang="ko-KR" sz="2400" b="1" dirty="0">
                <a:latin typeface="+mn-ea"/>
                <a:ea typeface="+mn-ea"/>
              </a:rPr>
              <a:t>.</a:t>
            </a:r>
            <a:r>
              <a:rPr lang="ko-KR" altLang="en-US" sz="2400" b="1" dirty="0">
                <a:latin typeface="+mn-ea"/>
                <a:ea typeface="+mn-ea"/>
              </a:rPr>
              <a:t>개정 이력</a:t>
            </a:r>
          </a:p>
        </p:txBody>
      </p:sp>
      <p:sp>
        <p:nvSpPr>
          <p:cNvPr id="8248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65182"/>
              </p:ext>
            </p:extLst>
          </p:nvPr>
        </p:nvGraphicFramePr>
        <p:xfrm>
          <a:off x="7448062" y="1796658"/>
          <a:ext cx="2289908" cy="470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신청모듈 자동 다운로드 기능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접수번호 선택 시 혹은 다운로드 버튼 클릭 시 해당 접수번호로 등록된 첨부파일을 환경설정에 정의된 폴더에 자동으로 복사 후 압축 해제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lt"/>
                        </a:rPr>
                        <a:t>클릭 시 마지막 첨부파일을 다운로드 하여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smtClean="0">
                          <a:latin typeface="+mn-lt"/>
                        </a:rPr>
                        <a:t>환경설정의 </a:t>
                      </a:r>
                      <a:r>
                        <a:rPr lang="en-US" altLang="ko-KR" sz="800" dirty="0" smtClean="0">
                          <a:latin typeface="+mn-lt"/>
                        </a:rPr>
                        <a:t>“</a:t>
                      </a:r>
                      <a:r>
                        <a:rPr lang="ko-KR" altLang="en-US" sz="800" smtClean="0">
                          <a:latin typeface="+mn-lt"/>
                        </a:rPr>
                        <a:t>평가결과경로</a:t>
                      </a:r>
                      <a:r>
                        <a:rPr lang="en-US" altLang="ko-KR" sz="800" dirty="0" smtClean="0">
                          <a:latin typeface="+mn-lt"/>
                        </a:rPr>
                        <a:t>” +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 “</a:t>
                      </a:r>
                      <a:r>
                        <a:rPr lang="ko-KR" altLang="en-US" sz="800" baseline="0" smtClean="0">
                          <a:latin typeface="+mn-lt"/>
                        </a:rPr>
                        <a:t>접수번호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” + “Program </a:t>
                      </a:r>
                      <a:r>
                        <a:rPr lang="ko-KR" altLang="en-US" sz="800" baseline="0" smtClean="0">
                          <a:latin typeface="+mn-lt"/>
                        </a:rPr>
                        <a:t>폴더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“ </a:t>
                      </a:r>
                      <a:r>
                        <a:rPr lang="ko-KR" altLang="en-US" sz="800" baseline="0" smtClean="0">
                          <a:latin typeface="+mn-lt"/>
                        </a:rPr>
                        <a:t>밑에다 압축을 해제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800" baseline="0" smtClean="0">
                          <a:latin typeface="+mn-lt"/>
                        </a:rPr>
                        <a:t>해제 후 추출모듈</a:t>
                      </a:r>
                      <a:r>
                        <a:rPr lang="en-US" altLang="ko-KR" sz="800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800" baseline="0" smtClean="0">
                          <a:latin typeface="+mn-lt"/>
                        </a:rPr>
                        <a:t>인식모듈 및 부분매칭 모듈을 자동으로 출력</a:t>
                      </a:r>
                      <a:endParaRPr lang="ko-KR" altLang="en-US" sz="800" smtClean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12" y="1802999"/>
            <a:ext cx="3636644" cy="482231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5260524" y="2996026"/>
            <a:ext cx="525821" cy="128898"/>
          </a:xfrm>
          <a:prstGeom prst="roundRect">
            <a:avLst>
              <a:gd name="adj" fmla="val 2401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다운로드</a:t>
            </a:r>
            <a:endParaRPr lang="ko-KR" altLang="en-US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포인트가 10개인 별 17"/>
          <p:cNvSpPr/>
          <p:nvPr/>
        </p:nvSpPr>
        <p:spPr>
          <a:xfrm>
            <a:off x="5640758" y="2814644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FTU-UI-001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FTU-PG-001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6186621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필터링</a:t>
            </a:r>
            <a:r>
              <a:rPr lang="ko-KR" altLang="en-US" sz="1050" dirty="0"/>
              <a:t> 성능평가 도구 메인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50200" y="1050215"/>
            <a:ext cx="18582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필터링</a:t>
            </a:r>
            <a:r>
              <a:rPr lang="ko-KR" altLang="en-US" sz="1050" dirty="0"/>
              <a:t> 성능평가 도구 메인</a:t>
            </a:r>
          </a:p>
        </p:txBody>
      </p:sp>
    </p:spTree>
    <p:extLst>
      <p:ext uri="{BB962C8B-B14F-4D97-AF65-F5344CB8AC3E}">
        <p14:creationId xmlns:p14="http://schemas.microsoft.com/office/powerpoint/2010/main" val="39330493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86" y="1725646"/>
            <a:ext cx="3386616" cy="4844967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34858"/>
              </p:ext>
            </p:extLst>
          </p:nvPr>
        </p:nvGraphicFramePr>
        <p:xfrm>
          <a:off x="7448062" y="1796658"/>
          <a:ext cx="2289908" cy="470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신청모듈 자동 다운로드 기능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접수번호 선택 시 혹은 다운로드 버튼 클릭 시 해당 접수번호로 등록된 첨부파일을 환경설정에 정의된 폴더에 자동으로 복사 후 압축 해제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lt"/>
                        </a:rPr>
                        <a:t>클릭 시 마지막 첨부파일을 다운로드 하여</a:t>
                      </a:r>
                      <a:r>
                        <a:rPr lang="en-US" altLang="ko-KR" sz="800" b="1" dirty="0" smtClean="0">
                          <a:latin typeface="+mn-lt"/>
                        </a:rPr>
                        <a:t>, </a:t>
                      </a:r>
                      <a:r>
                        <a:rPr lang="ko-KR" altLang="en-US" sz="800" b="1" smtClean="0">
                          <a:latin typeface="+mn-lt"/>
                        </a:rPr>
                        <a:t>환경설정의 </a:t>
                      </a:r>
                      <a:r>
                        <a:rPr lang="en-US" altLang="ko-KR" sz="800" b="1" dirty="0" smtClean="0">
                          <a:latin typeface="+mn-lt"/>
                        </a:rPr>
                        <a:t>“</a:t>
                      </a:r>
                      <a:r>
                        <a:rPr lang="ko-KR" altLang="en-US" sz="800" b="1" smtClean="0">
                          <a:latin typeface="+mn-lt"/>
                        </a:rPr>
                        <a:t>평가결과경로</a:t>
                      </a:r>
                      <a:r>
                        <a:rPr lang="en-US" altLang="ko-KR" sz="800" b="1" dirty="0" smtClean="0">
                          <a:latin typeface="+mn-lt"/>
                        </a:rPr>
                        <a:t>” +</a:t>
                      </a:r>
                      <a:r>
                        <a:rPr lang="en-US" altLang="ko-KR" sz="800" b="1" baseline="0" dirty="0" smtClean="0">
                          <a:latin typeface="+mn-lt"/>
                        </a:rPr>
                        <a:t> “</a:t>
                      </a:r>
                      <a:r>
                        <a:rPr lang="ko-KR" altLang="en-US" sz="800" b="1" baseline="0" smtClean="0">
                          <a:latin typeface="+mn-lt"/>
                        </a:rPr>
                        <a:t>접수번호</a:t>
                      </a:r>
                      <a:r>
                        <a:rPr lang="en-US" altLang="ko-KR" sz="800" b="1" baseline="0" dirty="0" smtClean="0">
                          <a:latin typeface="+mn-lt"/>
                        </a:rPr>
                        <a:t>” + “Program </a:t>
                      </a:r>
                      <a:r>
                        <a:rPr lang="ko-KR" altLang="en-US" sz="800" b="1" baseline="0" smtClean="0">
                          <a:latin typeface="+mn-lt"/>
                        </a:rPr>
                        <a:t>폴더</a:t>
                      </a:r>
                      <a:r>
                        <a:rPr lang="en-US" altLang="ko-KR" sz="800" b="1" baseline="0" dirty="0" smtClean="0">
                          <a:latin typeface="+mn-lt"/>
                        </a:rPr>
                        <a:t>“ </a:t>
                      </a:r>
                      <a:r>
                        <a:rPr lang="ko-KR" altLang="en-US" sz="800" b="1" baseline="0" smtClean="0">
                          <a:latin typeface="+mn-lt"/>
                        </a:rPr>
                        <a:t>밑에다 압축을 해제</a:t>
                      </a:r>
                      <a:r>
                        <a:rPr lang="en-US" altLang="ko-KR" sz="800" b="1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800" b="1" baseline="0" smtClean="0">
                          <a:latin typeface="+mn-lt"/>
                        </a:rPr>
                        <a:t>해제 후 삽입기</a:t>
                      </a:r>
                      <a:r>
                        <a:rPr lang="en-US" altLang="ko-KR" sz="800" b="1" baseline="0" dirty="0" smtClean="0">
                          <a:latin typeface="+mn-lt"/>
                        </a:rPr>
                        <a:t>, </a:t>
                      </a:r>
                      <a:r>
                        <a:rPr lang="ko-KR" altLang="en-US" sz="800" b="1" baseline="0" smtClean="0">
                          <a:latin typeface="+mn-lt"/>
                        </a:rPr>
                        <a:t>추출기 경로를 자동으로 출력</a:t>
                      </a:r>
                      <a:endParaRPr lang="ko-KR" altLang="en-US" sz="800" b="1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WTU-UI-002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WTU-PG-002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6186621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포렌식</a:t>
            </a:r>
            <a:r>
              <a:rPr lang="ko-KR" altLang="en-US" sz="1050" dirty="0"/>
              <a:t> 성능평가 도구 메인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50200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포렌식</a:t>
            </a:r>
            <a:r>
              <a:rPr lang="ko-KR" altLang="en-US" sz="1050" dirty="0"/>
              <a:t> 성능평가 도구 메인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23434" y="2931577"/>
            <a:ext cx="525821" cy="128898"/>
          </a:xfrm>
          <a:prstGeom prst="roundRect">
            <a:avLst>
              <a:gd name="adj" fmla="val 2401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/>
                </a:solidFill>
                <a:latin typeface="+mn-ea"/>
              </a:rPr>
              <a:t>다운로드</a:t>
            </a:r>
            <a:endParaRPr lang="ko-KR" altLang="en-US" sz="7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포인트가 10개인 별 17"/>
          <p:cNvSpPr/>
          <p:nvPr/>
        </p:nvSpPr>
        <p:spPr>
          <a:xfrm>
            <a:off x="5903668" y="2750195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912791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38578"/>
              </p:ext>
            </p:extLst>
          </p:nvPr>
        </p:nvGraphicFramePr>
        <p:xfrm>
          <a:off x="7448062" y="1796658"/>
          <a:ext cx="2289908" cy="451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lt"/>
                        </a:rPr>
                        <a:t>경로 설정 기능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장비별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세부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파라메터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콘텐츠의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경로를 등록 관리 할 수 있는 화면이다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등록이 되지 않은 경우는 성능평가 도구의 환경 설정 기본 경로를 따름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lt"/>
                        </a:rPr>
                        <a:t>LNX_PC_AGT</a:t>
                      </a:r>
                      <a:r>
                        <a:rPr lang="ko-KR" altLang="en-US" sz="800" smtClean="0">
                          <a:latin typeface="+mn-lt"/>
                        </a:rPr>
                        <a:t>에 등록된 모든 장비 목록을 </a:t>
                      </a:r>
                      <a:r>
                        <a:rPr lang="en-US" altLang="ko-KR" sz="800" dirty="0" smtClean="0">
                          <a:latin typeface="+mn-lt"/>
                        </a:rPr>
                        <a:t>IP</a:t>
                      </a:r>
                      <a:r>
                        <a:rPr lang="ko-KR" altLang="en-US" sz="800" smtClean="0">
                          <a:latin typeface="+mn-lt"/>
                        </a:rPr>
                        <a:t>와 함께 출력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콘텐츠</a:t>
                      </a:r>
                      <a:r>
                        <a:rPr lang="ko-KR" altLang="en-US" sz="800" dirty="0" smtClean="0">
                          <a:latin typeface="+mn-lt"/>
                        </a:rPr>
                        <a:t> 유형을 선택 </a:t>
                      </a:r>
                      <a:r>
                        <a:rPr lang="en-US" altLang="ko-KR" sz="800" dirty="0" smtClean="0"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latin typeface="+mn-lt"/>
                        </a:rPr>
                        <a:t>비디오 관련 콘텐츠만 선택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smtClean="0">
                          <a:latin typeface="+mn-lt"/>
                        </a:rPr>
                        <a:t>비디오</a:t>
                      </a:r>
                      <a:r>
                        <a:rPr lang="en-US" altLang="ko-KR" sz="800" dirty="0" smtClean="0">
                          <a:latin typeface="+mn-lt"/>
                        </a:rPr>
                        <a:t>-V, </a:t>
                      </a:r>
                      <a:r>
                        <a:rPr lang="ko-KR" altLang="en-US" sz="800" smtClean="0">
                          <a:latin typeface="+mn-lt"/>
                        </a:rPr>
                        <a:t>모바일웹</a:t>
                      </a:r>
                      <a:r>
                        <a:rPr lang="en-US" altLang="ko-KR" sz="800" dirty="0" smtClean="0">
                          <a:latin typeface="+mn-lt"/>
                        </a:rPr>
                        <a:t>-W)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코드 테이블에서 현재 사용중인 코드 목록을 가져옴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해당</a:t>
                      </a:r>
                      <a:r>
                        <a:rPr lang="en-US" altLang="ko-KR" sz="800" dirty="0" smtClean="0">
                          <a:latin typeface="+mn-lt"/>
                        </a:rPr>
                        <a:t> </a:t>
                      </a:r>
                      <a:r>
                        <a:rPr lang="ko-KR" altLang="en-US" sz="800" smtClean="0">
                          <a:latin typeface="+mn-lt"/>
                        </a:rPr>
                        <a:t>콘텐츠가 저장된 경로를 입력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latin typeface="+mn-lt"/>
                        </a:rPr>
                        <a:t>조회 버튼을 클릭하면</a:t>
                      </a:r>
                      <a:r>
                        <a:rPr lang="en-US" altLang="ko-KR" sz="800" b="0" dirty="0" smtClean="0"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latin typeface="+mn-lt"/>
                        </a:rPr>
                        <a:t>장비명과 콘텐츠 유형을 기반으로 전체코드 목록 및 등록된 콘텐츠 경로 정보를 가져 온다</a:t>
                      </a:r>
                      <a:r>
                        <a:rPr lang="en-US" altLang="ko-KR" sz="800" b="0" dirty="0" smtClean="0">
                          <a:latin typeface="+mn-lt"/>
                        </a:rPr>
                        <a:t>.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latin typeface="+mn-lt"/>
                        </a:rPr>
                        <a:t>저장 버튼을 클릭하면 입력된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콘텐츠</a:t>
                      </a:r>
                      <a:r>
                        <a:rPr lang="ko-KR" altLang="en-US" sz="800" dirty="0" smtClean="0">
                          <a:latin typeface="+mn-lt"/>
                        </a:rPr>
                        <a:t> 경로를 저장한다</a:t>
                      </a:r>
                      <a:r>
                        <a:rPr lang="en-US" altLang="ko-KR" sz="800" dirty="0" smtClean="0">
                          <a:latin typeface="+mn-lt"/>
                        </a:rPr>
                        <a:t>.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TUU-UI-003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TUU-PG-004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1217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콘텐츠</a:t>
            </a:r>
            <a:r>
              <a:rPr lang="ko-KR" altLang="en-US" sz="1050" dirty="0"/>
              <a:t> 경로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1217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/>
              <a:t>콘텐츠</a:t>
            </a:r>
            <a:r>
              <a:rPr lang="ko-KR" altLang="en-US" sz="1050" dirty="0"/>
              <a:t> 경로 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62852" y="1718000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</a:t>
            </a:r>
            <a:endParaRPr lang="ko-KR" altLang="en-US" sz="7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4579" y="1790008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장비명</a:t>
            </a:r>
            <a:endParaRPr lang="ko-KR" altLang="en-US" sz="1100" dirty="0"/>
          </a:p>
        </p:txBody>
      </p:sp>
      <p:grpSp>
        <p:nvGrpSpPr>
          <p:cNvPr id="9" name="그룹 8"/>
          <p:cNvGrpSpPr/>
          <p:nvPr/>
        </p:nvGrpSpPr>
        <p:grpSpPr>
          <a:xfrm>
            <a:off x="917869" y="1826526"/>
            <a:ext cx="1647887" cy="156810"/>
            <a:chOff x="457752" y="4955808"/>
            <a:chExt cx="1647887" cy="156810"/>
          </a:xfrm>
        </p:grpSpPr>
        <p:sp>
          <p:nvSpPr>
            <p:cNvPr id="10" name="직사각형 9"/>
            <p:cNvSpPr/>
            <p:nvPr/>
          </p:nvSpPr>
          <p:spPr>
            <a:xfrm>
              <a:off x="457752" y="4955808"/>
              <a:ext cx="1481564" cy="15681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100" dirty="0" smtClean="0">
                  <a:solidFill>
                    <a:schemeClr val="tx1"/>
                  </a:solidFill>
                </a:rPr>
                <a:t>MPC6 (192.168.0.0)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39315" y="4955808"/>
              <a:ext cx="166324" cy="15681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▼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11163"/>
              </p:ext>
            </p:extLst>
          </p:nvPr>
        </p:nvGraphicFramePr>
        <p:xfrm>
          <a:off x="318445" y="2249214"/>
          <a:ext cx="6722787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8171"/>
                <a:gridCol w="3168352"/>
                <a:gridCol w="237626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세부파라메터코드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</a:rPr>
                        <a:t>파라메터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명칭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</a:rPr>
                        <a:t>콘텐츠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경로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V0101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불투명도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V0201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V0202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V0203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 사이즈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V0303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Divx 512 Kbps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V0304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Divx 700 Kbps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V0305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H.264 512 Kbps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V0306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H.264 700 Kbps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V0401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MPEG-4/AVC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V0403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WMV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V0404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Xvid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V1501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50299" y="2497928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3</a:t>
            </a:r>
            <a:endParaRPr lang="ko-KR" altLang="en-US" sz="700" b="1" dirty="0"/>
          </a:p>
        </p:txBody>
      </p:sp>
      <p:sp>
        <p:nvSpPr>
          <p:cNvPr id="14" name="직사각형 13"/>
          <p:cNvSpPr/>
          <p:nvPr/>
        </p:nvSpPr>
        <p:spPr>
          <a:xfrm>
            <a:off x="4642433" y="2419523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4</a:t>
            </a:r>
            <a:endParaRPr lang="ko-KR" altLang="en-US" sz="7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186620" y="1790008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16" name="포인트가 10개인 별 15"/>
          <p:cNvSpPr/>
          <p:nvPr/>
        </p:nvSpPr>
        <p:spPr>
          <a:xfrm>
            <a:off x="6078607" y="1653354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08428" y="1790008"/>
            <a:ext cx="2577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 err="1" smtClean="0"/>
              <a:t>콘텐츠</a:t>
            </a:r>
            <a:r>
              <a:rPr lang="ko-KR" altLang="en-US" sz="1100" dirty="0" smtClean="0"/>
              <a:t> 유형 </a:t>
            </a:r>
            <a:r>
              <a:rPr lang="en-US" altLang="ko-KR" sz="1100" dirty="0" smtClean="0"/>
              <a:t>: </a:t>
            </a:r>
            <a:r>
              <a:rPr lang="ko-KR" altLang="en-US" sz="1100" smtClean="0"/>
              <a:t>● 비디오   ○ 모바일웹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05054" y="2485134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5188" y="5015180"/>
            <a:ext cx="6300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dirty="0"/>
              <a:t>※ </a:t>
            </a:r>
            <a:r>
              <a:rPr lang="ko-KR" altLang="en-US" sz="1000" smtClean="0"/>
              <a:t>별도의 위치에 보관된 콘텐츠에 대해서만 등록을 합니다</a:t>
            </a:r>
            <a:r>
              <a:rPr lang="en-US" altLang="ko-KR" sz="1000" dirty="0" smtClean="0"/>
              <a:t>.</a:t>
            </a:r>
          </a:p>
          <a:p>
            <a:pPr algn="l"/>
            <a:r>
              <a:rPr lang="en-US" altLang="ko-KR" sz="1000" dirty="0" smtClean="0"/>
              <a:t>※ </a:t>
            </a:r>
            <a:r>
              <a:rPr lang="ko-KR" altLang="en-US" sz="1000"/>
              <a:t>콘텐츠 경로는 </a:t>
            </a:r>
            <a:r>
              <a:rPr lang="ko-KR" altLang="en-US" sz="1000" smtClean="0"/>
              <a:t>변형물</a:t>
            </a:r>
            <a:r>
              <a:rPr lang="en-US" altLang="ko-KR" sz="1000" dirty="0"/>
              <a:t>(Test) </a:t>
            </a:r>
            <a:r>
              <a:rPr lang="ko-KR" altLang="en-US" sz="1000"/>
              <a:t>폴더 이하의 경로 입니다</a:t>
            </a:r>
            <a:r>
              <a:rPr lang="en-US" altLang="ko-KR" sz="1000" dirty="0"/>
              <a:t>. (</a:t>
            </a:r>
            <a:r>
              <a:rPr lang="ko-KR" altLang="en-US" sz="1000"/>
              <a:t>예</a:t>
            </a:r>
            <a:r>
              <a:rPr lang="en-US" altLang="ko-KR" sz="1000" dirty="0"/>
              <a:t>: F:\PES\Src\Video </a:t>
            </a:r>
            <a:r>
              <a:rPr lang="ko-KR" altLang="en-US" sz="1000"/>
              <a:t>인경우 </a:t>
            </a:r>
            <a:r>
              <a:rPr lang="en-US" altLang="ko-KR" sz="1000" dirty="0"/>
              <a:t>F:\PES </a:t>
            </a:r>
            <a:r>
              <a:rPr lang="ko-KR" altLang="en-US" sz="1000"/>
              <a:t>입력</a:t>
            </a:r>
            <a:r>
              <a:rPr lang="en-US" altLang="ko-KR" sz="1000" dirty="0"/>
              <a:t>)</a:t>
            </a:r>
          </a:p>
          <a:p>
            <a:pPr algn="l"/>
            <a:r>
              <a:rPr lang="en-US" altLang="ko-KR" sz="1000" dirty="0"/>
              <a:t>※ </a:t>
            </a:r>
            <a:r>
              <a:rPr lang="ko-KR" altLang="en-US" sz="1000" smtClean="0"/>
              <a:t>경로가 등록되지 않으면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성능평가 도구의 기본 경로가 적용됩니다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705054" y="2704421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05054" y="2897662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05054" y="3116949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05054" y="3322825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G:\PES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05054" y="3542112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00" dirty="0" smtClean="0">
                <a:solidFill>
                  <a:schemeClr val="tx1"/>
                </a:solidFill>
              </a:rPr>
              <a:t>F:\PES_FF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05054" y="3735353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05054" y="3954640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05054" y="4159745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05054" y="4379032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05054" y="4572273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05054" y="4791560"/>
            <a:ext cx="226416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19111" y="5702576"/>
            <a:ext cx="549568" cy="221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저장</a:t>
            </a:r>
            <a:endParaRPr lang="ko-KR" altLang="en-US" sz="1100" dirty="0"/>
          </a:p>
        </p:txBody>
      </p:sp>
      <p:sp>
        <p:nvSpPr>
          <p:cNvPr id="34" name="포인트가 10개인 별 33"/>
          <p:cNvSpPr/>
          <p:nvPr/>
        </p:nvSpPr>
        <p:spPr>
          <a:xfrm>
            <a:off x="3401095" y="5610994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35" name="직사각형 34"/>
          <p:cNvSpPr/>
          <p:nvPr/>
        </p:nvSpPr>
        <p:spPr>
          <a:xfrm>
            <a:off x="3793895" y="1729454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2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7549374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791"/>
              </p:ext>
            </p:extLst>
          </p:nvPr>
        </p:nvGraphicFramePr>
        <p:xfrm>
          <a:off x="7448062" y="1796658"/>
          <a:ext cx="2289908" cy="473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대시보드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주요 기능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대시보드에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성능평가 신청 현황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성능평가 수행 현황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lt"/>
                        </a:rPr>
                        <a:t>회원가입 현황을 추가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최근 </a:t>
                      </a:r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r>
                        <a:rPr lang="ko-KR" altLang="en-US" sz="800" smtClean="0">
                          <a:latin typeface="+mn-lt"/>
                        </a:rPr>
                        <a:t>주일 이내에 신청된 성능평가 현황을 출력 </a:t>
                      </a:r>
                      <a:r>
                        <a:rPr lang="en-US" altLang="ko-KR" sz="800" dirty="0" smtClean="0"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latin typeface="+mn-lt"/>
                        </a:rPr>
                        <a:t>업체명 클릭시 해당 신청 내역 화면으로 이동</a:t>
                      </a:r>
                      <a:r>
                        <a:rPr lang="en-US" altLang="ko-KR" sz="800" dirty="0" smtClean="0">
                          <a:latin typeface="+mn-lt"/>
                        </a:rPr>
                        <a:t>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최근 </a:t>
                      </a:r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r>
                        <a:rPr lang="ko-KR" altLang="en-US" sz="800" smtClean="0">
                          <a:latin typeface="+mn-lt"/>
                        </a:rPr>
                        <a:t>주일 이내의 성능평가 수행 현황으로 이동 </a:t>
                      </a:r>
                      <a:r>
                        <a:rPr lang="en-US" altLang="ko-KR" sz="800" dirty="0" smtClean="0"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latin typeface="+mn-lt"/>
                        </a:rPr>
                        <a:t>업체명 클릭 시 성능평가 종합화면으로 이동</a:t>
                      </a:r>
                      <a:r>
                        <a:rPr lang="en-US" altLang="ko-KR" sz="800" dirty="0" smtClean="0">
                          <a:latin typeface="+mn-lt"/>
                        </a:rPr>
                        <a:t>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최근 </a:t>
                      </a:r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r>
                        <a:rPr lang="ko-KR" altLang="en-US" sz="800" smtClean="0">
                          <a:latin typeface="+mn-lt"/>
                        </a:rPr>
                        <a:t>주일 이내의 회원 가입 현황을 출력 </a:t>
                      </a:r>
                      <a:r>
                        <a:rPr lang="en-US" altLang="ko-KR" sz="800" dirty="0" smtClean="0">
                          <a:latin typeface="+mn-lt"/>
                        </a:rPr>
                        <a:t>(</a:t>
                      </a:r>
                      <a:r>
                        <a:rPr lang="ko-KR" altLang="en-US" sz="800" smtClean="0">
                          <a:latin typeface="+mn-lt"/>
                        </a:rPr>
                        <a:t>회원 유형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smtClean="0">
                          <a:latin typeface="+mn-lt"/>
                        </a:rPr>
                        <a:t>기관명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smtClean="0">
                          <a:latin typeface="+mn-lt"/>
                        </a:rPr>
                        <a:t>성명</a:t>
                      </a:r>
                      <a:r>
                        <a:rPr lang="en-US" altLang="ko-KR" sz="800" dirty="0" smtClean="0">
                          <a:latin typeface="+mn-lt"/>
                        </a:rPr>
                        <a:t>, </a:t>
                      </a:r>
                      <a:r>
                        <a:rPr lang="ko-KR" altLang="en-US" sz="800" smtClean="0">
                          <a:latin typeface="+mn-lt"/>
                        </a:rPr>
                        <a:t>아이디 클릭 시 회원 상세 페이지로 이동</a:t>
                      </a:r>
                      <a:r>
                        <a:rPr lang="en-US" altLang="ko-KR" sz="800" dirty="0" smtClean="0">
                          <a:latin typeface="+mn-lt"/>
                        </a:rPr>
                        <a:t>)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TUU-UI-004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TUU-PG-005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dirty="0" err="1" smtClean="0"/>
              <a:t>대쉬보드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mtClean="0"/>
              <a:t>대쉬보드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450836" y="1656313"/>
            <a:ext cx="2207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000" b="1" dirty="0" smtClean="0"/>
              <a:t>◎ 성능평가 신청 현황 </a:t>
            </a:r>
            <a:r>
              <a:rPr lang="en-US" altLang="ko-KR" sz="1000" b="1" dirty="0" smtClean="0"/>
              <a:t>(</a:t>
            </a:r>
            <a:r>
              <a:rPr lang="ko-KR" altLang="en-US" sz="1000" b="1" smtClean="0"/>
              <a:t>최근 </a:t>
            </a:r>
            <a:r>
              <a:rPr lang="en-US" altLang="ko-KR" sz="1000" b="1" dirty="0" smtClean="0"/>
              <a:t>2</a:t>
            </a:r>
            <a:r>
              <a:rPr lang="ko-KR" altLang="en-US" sz="1000" b="1" smtClean="0"/>
              <a:t>개월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73021"/>
              </p:ext>
            </p:extLst>
          </p:nvPr>
        </p:nvGraphicFramePr>
        <p:xfrm>
          <a:off x="600320" y="1902534"/>
          <a:ext cx="6293545" cy="658368"/>
        </p:xfrm>
        <a:graphic>
          <a:graphicData uri="http://schemas.openxmlformats.org/drawingml/2006/table">
            <a:tbl>
              <a:tblPr/>
              <a:tblGrid>
                <a:gridCol w="1481588"/>
                <a:gridCol w="1248844"/>
                <a:gridCol w="983466"/>
                <a:gridCol w="1217624"/>
                <a:gridCol w="1362023"/>
              </a:tblGrid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2018.06.20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(xx</a:t>
                      </a:r>
                      <a:r>
                        <a:rPr lang="ko-KR" altLang="en-US" sz="900" kern="0" spc="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경과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kern="0" spc="0" dirty="0" err="1" smtClean="0">
                          <a:solidFill>
                            <a:srgbClr val="080DE8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900" u="none" kern="0" spc="0" dirty="0">
                        <a:solidFill>
                          <a:srgbClr val="080DE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필터모듈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62858" y="2580720"/>
            <a:ext cx="22076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000" b="1" dirty="0" smtClean="0"/>
              <a:t>◎ 성능평가 수행 현황 </a:t>
            </a:r>
            <a:r>
              <a:rPr lang="en-US" altLang="ko-KR" sz="1000" b="1" dirty="0" smtClean="0"/>
              <a:t>(</a:t>
            </a:r>
            <a:r>
              <a:rPr lang="ko-KR" altLang="en-US" sz="1000" b="1" smtClean="0"/>
              <a:t>최근 </a:t>
            </a:r>
            <a:r>
              <a:rPr lang="en-US" altLang="ko-KR" sz="1000" b="1" dirty="0" smtClean="0"/>
              <a:t>1</a:t>
            </a:r>
            <a:r>
              <a:rPr lang="ko-KR" altLang="en-US" sz="1000" b="1" smtClean="0"/>
              <a:t>주일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4859"/>
              </p:ext>
            </p:extLst>
          </p:nvPr>
        </p:nvGraphicFramePr>
        <p:xfrm>
          <a:off x="600321" y="2826941"/>
          <a:ext cx="6293548" cy="438912"/>
        </p:xfrm>
        <a:graphic>
          <a:graphicData uri="http://schemas.openxmlformats.org/drawingml/2006/table">
            <a:tbl>
              <a:tblPr/>
              <a:tblGrid>
                <a:gridCol w="1273028"/>
                <a:gridCol w="1209866"/>
                <a:gridCol w="1033852"/>
                <a:gridCol w="1388401"/>
                <a:gridCol w="1388401"/>
              </a:tblGrid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세부평가항목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80DE8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900" kern="0" spc="0" dirty="0">
                        <a:solidFill>
                          <a:srgbClr val="080DE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오디오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강인성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Echo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2018.06.20 14:30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50836" y="3275357"/>
            <a:ext cx="1954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000" b="1" dirty="0" smtClean="0"/>
              <a:t>◎ 회원 가입 현황 </a:t>
            </a:r>
            <a:r>
              <a:rPr lang="en-US" altLang="ko-KR" sz="1000" b="1" dirty="0" smtClean="0"/>
              <a:t>(</a:t>
            </a:r>
            <a:r>
              <a:rPr lang="ko-KR" altLang="en-US" sz="1000" b="1" smtClean="0"/>
              <a:t>최근 </a:t>
            </a:r>
            <a:r>
              <a:rPr lang="en-US" altLang="ko-KR" sz="1000" b="1" dirty="0" smtClean="0"/>
              <a:t>1</a:t>
            </a:r>
            <a:r>
              <a:rPr lang="ko-KR" altLang="en-US" sz="1000" b="1" smtClean="0"/>
              <a:t>주일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72336"/>
              </p:ext>
            </p:extLst>
          </p:nvPr>
        </p:nvGraphicFramePr>
        <p:xfrm>
          <a:off x="600320" y="3521578"/>
          <a:ext cx="6293545" cy="438912"/>
        </p:xfrm>
        <a:graphic>
          <a:graphicData uri="http://schemas.openxmlformats.org/drawingml/2006/table">
            <a:tbl>
              <a:tblPr/>
              <a:tblGrid>
                <a:gridCol w="1067763"/>
                <a:gridCol w="1014784"/>
                <a:gridCol w="1014784"/>
                <a:gridCol w="867152"/>
                <a:gridCol w="1164531"/>
                <a:gridCol w="1164531"/>
              </a:tblGrid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기관명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80DE8"/>
                          </a:solidFill>
                          <a:effectLst/>
                          <a:latin typeface="+mn-ea"/>
                          <a:ea typeface="+mn-ea"/>
                        </a:rPr>
                        <a:t>기술업체</a:t>
                      </a:r>
                      <a:endParaRPr lang="ko-KR" altLang="en-US" sz="900" kern="0" spc="0" dirty="0">
                        <a:solidFill>
                          <a:srgbClr val="080DE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80DE8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900" kern="0" spc="0" dirty="0">
                        <a:solidFill>
                          <a:srgbClr val="080DE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80DE8"/>
                          </a:solidFill>
                          <a:effectLst/>
                          <a:latin typeface="+mn-ea"/>
                          <a:ea typeface="+mn-ea"/>
                        </a:rPr>
                        <a:t>강길모</a:t>
                      </a:r>
                      <a:endParaRPr lang="ko-KR" altLang="en-US" sz="900" kern="0" spc="0" dirty="0">
                        <a:solidFill>
                          <a:srgbClr val="080DE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 smtClean="0">
                          <a:solidFill>
                            <a:srgbClr val="080DE8"/>
                          </a:solidFill>
                          <a:effectLst/>
                          <a:latin typeface="+mn-ea"/>
                          <a:ea typeface="+mn-ea"/>
                        </a:rPr>
                        <a:t>Kang.gil</a:t>
                      </a:r>
                      <a:endParaRPr lang="ko-KR" altLang="en-US" sz="900" kern="0" spc="0" dirty="0">
                        <a:solidFill>
                          <a:srgbClr val="080DE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2018.06.20 14:00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승인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대기중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75635" y="4075710"/>
            <a:ext cx="1601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기술적 조치 신청현황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55642"/>
              </p:ext>
            </p:extLst>
          </p:nvPr>
        </p:nvGraphicFramePr>
        <p:xfrm>
          <a:off x="603480" y="4321931"/>
          <a:ext cx="6290390" cy="480364"/>
        </p:xfrm>
        <a:graphic>
          <a:graphicData uri="http://schemas.openxmlformats.org/drawingml/2006/table">
            <a:tbl>
              <a:tblPr/>
              <a:tblGrid>
                <a:gridCol w="573751"/>
                <a:gridCol w="573751"/>
                <a:gridCol w="573751"/>
                <a:gridCol w="573751"/>
                <a:gridCol w="573751"/>
                <a:gridCol w="573751"/>
                <a:gridCol w="573751"/>
                <a:gridCol w="573751"/>
                <a:gridCol w="573751"/>
                <a:gridCol w="1126631"/>
              </a:tblGrid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4/5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당해년도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75635" y="5005230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기술업체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특징점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배포 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637123"/>
              </p:ext>
            </p:extLst>
          </p:nvPr>
        </p:nvGraphicFramePr>
        <p:xfrm>
          <a:off x="603481" y="5251451"/>
          <a:ext cx="6290387" cy="1200910"/>
        </p:xfrm>
        <a:graphic>
          <a:graphicData uri="http://schemas.openxmlformats.org/drawingml/2006/table">
            <a:tbl>
              <a:tblPr/>
              <a:tblGrid>
                <a:gridCol w="789890"/>
                <a:gridCol w="975704"/>
                <a:gridCol w="604076"/>
                <a:gridCol w="789890"/>
                <a:gridCol w="789890"/>
                <a:gridCol w="789890"/>
                <a:gridCol w="1551047"/>
              </a:tblGrid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권리자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설치일자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최근배포일시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LSW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17.01.01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2018.01.01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50836" y="1626031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</a:t>
            </a:r>
            <a:endParaRPr lang="ko-KR" altLang="en-US" sz="700" b="1" dirty="0"/>
          </a:p>
        </p:txBody>
      </p:sp>
      <p:sp>
        <p:nvSpPr>
          <p:cNvPr id="22" name="직사각형 21"/>
          <p:cNvSpPr/>
          <p:nvPr/>
        </p:nvSpPr>
        <p:spPr>
          <a:xfrm>
            <a:off x="450836" y="2528370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2</a:t>
            </a:r>
            <a:endParaRPr lang="ko-KR" altLang="en-US" sz="700" b="1" dirty="0"/>
          </a:p>
        </p:txBody>
      </p:sp>
      <p:sp>
        <p:nvSpPr>
          <p:cNvPr id="23" name="직사각형 22"/>
          <p:cNvSpPr/>
          <p:nvPr/>
        </p:nvSpPr>
        <p:spPr>
          <a:xfrm>
            <a:off x="450836" y="3425344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3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4451328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46730"/>
              </p:ext>
            </p:extLst>
          </p:nvPr>
        </p:nvGraphicFramePr>
        <p:xfrm>
          <a:off x="7448062" y="1796658"/>
          <a:ext cx="2289908" cy="437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신청모듈 자동 다운로드 기능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접수번호 선택 시 혹은 다운로드 버튼 클릭 시 해당 접수번호로 등록된 첨부파일을 환경설정에 정의된 폴더에 자동으로 복사 후 압축 해제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mtClean="0">
                          <a:latin typeface="+mn-lt"/>
                        </a:rPr>
                        <a:t>출력된 전체 결과를 엑셀로 저장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TUU-UI-005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 smtClean="0"/>
              <a:t>TUU-PG-006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/>
              <a:t>년도별 성능평가 신청 현황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mtClean="0"/>
              <a:t>년도별 성능평가 신청 현황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322726" y="1673547"/>
            <a:ext cx="18710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◎ </a:t>
            </a:r>
            <a:r>
              <a:rPr lang="ko-KR" altLang="en-US" sz="1000" b="1" smtClean="0"/>
              <a:t>년도별 성능평가 신청 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61975"/>
              </p:ext>
            </p:extLst>
          </p:nvPr>
        </p:nvGraphicFramePr>
        <p:xfrm>
          <a:off x="482867" y="2088282"/>
          <a:ext cx="6604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701"/>
                <a:gridCol w="792088"/>
                <a:gridCol w="792088"/>
                <a:gridCol w="864096"/>
                <a:gridCol w="864096"/>
                <a:gridCol w="792088"/>
                <a:gridCol w="936104"/>
                <a:gridCol w="981739"/>
              </a:tblGrid>
              <a:tr h="2019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년도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신청업체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신청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건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확인서 발급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건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19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오디오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비디오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북스캔 만화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오디오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비디오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북스캔 만화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6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7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-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2017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2018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합계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10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22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3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4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6314872" y="4232113"/>
            <a:ext cx="746585" cy="26303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엑셀저장</a:t>
            </a:r>
            <a:endParaRPr lang="ko-KR" altLang="en-US" sz="1000"/>
          </a:p>
        </p:txBody>
      </p:sp>
      <p:sp>
        <p:nvSpPr>
          <p:cNvPr id="79" name="포인트가 10개인 별 78"/>
          <p:cNvSpPr/>
          <p:nvPr/>
        </p:nvSpPr>
        <p:spPr>
          <a:xfrm>
            <a:off x="6196839" y="4124101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503079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06048"/>
              </p:ext>
            </p:extLst>
          </p:nvPr>
        </p:nvGraphicFramePr>
        <p:xfrm>
          <a:off x="7448062" y="1796658"/>
          <a:ext cx="2289908" cy="458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0"/>
                <a:gridCol w="1976658"/>
              </a:tblGrid>
              <a:tr h="108371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신청모듈 자동 다운로드 기능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접수번호 선택 시 혹은 다운로드 버튼 클릭 시 해당 접수번호로 등록된 첨부파일을 환경설정에 정의된 폴더에 자동으로 복사 후 압축 해제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+mn-lt"/>
                        </a:rPr>
                        <a:t>2012</a:t>
                      </a:r>
                      <a:r>
                        <a:rPr lang="ko-KR" altLang="en-US" sz="800" smtClean="0">
                          <a:latin typeface="+mn-lt"/>
                        </a:rPr>
                        <a:t>년부터 시스템년도까지 출력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latin typeface="+mn-lt"/>
                        </a:rPr>
                        <a:t>2012</a:t>
                      </a:r>
                      <a:r>
                        <a:rPr lang="ko-KR" altLang="en-US" sz="800" smtClean="0">
                          <a:latin typeface="+mn-lt"/>
                        </a:rPr>
                        <a:t>년부터 시스템년도까지 출력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3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n-lt"/>
                        </a:rPr>
                        <a:t>업체명 일부를 입력하여 검색 가능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4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n-lt"/>
                        </a:rPr>
                        <a:t>업체별</a:t>
                      </a:r>
                      <a:r>
                        <a:rPr lang="en-US" altLang="ko-KR" sz="800" smtClean="0">
                          <a:latin typeface="+mn-lt"/>
                        </a:rPr>
                        <a:t>/</a:t>
                      </a:r>
                      <a:r>
                        <a:rPr lang="ko-KR" altLang="en-US" sz="800" smtClean="0">
                          <a:latin typeface="+mn-lt"/>
                        </a:rPr>
                        <a:t>신청일자별 정렬 선택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5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+mn-lt"/>
                        </a:rPr>
                        <a:t>통과나 실패이외의 경우는 접수 상태를 출력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95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이벤트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+mn-lt"/>
                        </a:rPr>
                        <a:t>1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mtClean="0">
                          <a:latin typeface="+mn-lt"/>
                        </a:rPr>
                        <a:t>[</a:t>
                      </a:r>
                      <a:r>
                        <a:rPr lang="ko-KR" altLang="en-US" sz="800" b="0" smtClean="0">
                          <a:latin typeface="+mn-lt"/>
                        </a:rPr>
                        <a:t>검색</a:t>
                      </a:r>
                      <a:r>
                        <a:rPr lang="en-US" altLang="ko-KR" sz="800" b="0" smtClean="0">
                          <a:latin typeface="+mn-lt"/>
                        </a:rPr>
                        <a:t>] </a:t>
                      </a:r>
                      <a:r>
                        <a:rPr lang="ko-KR" altLang="en-US" sz="800" b="0" smtClean="0">
                          <a:latin typeface="+mn-lt"/>
                        </a:rPr>
                        <a:t>버튼을 클릭하면</a:t>
                      </a:r>
                      <a:r>
                        <a:rPr lang="en-US" altLang="ko-KR" sz="800" b="0" smtClean="0">
                          <a:latin typeface="+mn-lt"/>
                        </a:rPr>
                        <a:t>, </a:t>
                      </a:r>
                      <a:r>
                        <a:rPr lang="ko-KR" altLang="en-US" sz="800" b="0" smtClean="0">
                          <a:latin typeface="+mn-lt"/>
                        </a:rPr>
                        <a:t>입력된 조건으로 검색 </a:t>
                      </a:r>
                      <a:r>
                        <a:rPr lang="en-US" altLang="ko-KR" sz="800" b="0" smtClean="0">
                          <a:latin typeface="+mn-lt"/>
                        </a:rPr>
                        <a:t>(</a:t>
                      </a:r>
                      <a:r>
                        <a:rPr lang="ko-KR" altLang="en-US" sz="800" b="0" smtClean="0">
                          <a:latin typeface="+mn-lt"/>
                        </a:rPr>
                        <a:t>년도 혹은 업체명 둘중 하나는 필수</a:t>
                      </a:r>
                      <a:r>
                        <a:rPr lang="en-US" altLang="ko-KR" sz="800" b="0" smtClean="0">
                          <a:latin typeface="+mn-lt"/>
                        </a:rPr>
                        <a:t>) </a:t>
                      </a:r>
                      <a:r>
                        <a:rPr lang="en-US" altLang="ko-KR" sz="800" b="0" smtClean="0">
                          <a:latin typeface="+mn-lt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800" b="0" smtClean="0">
                          <a:latin typeface="+mn-lt"/>
                          <a:sym typeface="Wingdings" panose="05000000000000000000" pitchFamily="2" charset="2"/>
                        </a:rPr>
                        <a:t>페이징 처리하지 않고</a:t>
                      </a:r>
                      <a:r>
                        <a:rPr lang="en-US" altLang="ko-KR" sz="800" b="0" smtClean="0">
                          <a:latin typeface="+mn-lt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b="0" smtClean="0">
                          <a:latin typeface="+mn-lt"/>
                          <a:sym typeface="Wingdings" panose="05000000000000000000" pitchFamily="2" charset="2"/>
                        </a:rPr>
                        <a:t>전체를 그대로 출력</a:t>
                      </a:r>
                      <a:endParaRPr lang="ko-KR" altLang="en-US" sz="800" b="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+mn-lt"/>
                        </a:rPr>
                        <a:t>2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smtClean="0">
                          <a:latin typeface="+mn-lt"/>
                        </a:rPr>
                        <a:t>출력된 결과를 엑셀로 저장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4608" y="833273"/>
            <a:ext cx="208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TUU-UI-006</a:t>
            </a:r>
            <a:endParaRPr lang="ko-KR" altLang="en-US" sz="1050" dirty="0"/>
          </a:p>
        </p:txBody>
      </p:sp>
      <p:sp>
        <p:nvSpPr>
          <p:cNvPr id="4" name="TextBox 3"/>
          <p:cNvSpPr txBox="1"/>
          <p:nvPr/>
        </p:nvSpPr>
        <p:spPr>
          <a:xfrm>
            <a:off x="6186620" y="833273"/>
            <a:ext cx="20787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smtClean="0"/>
              <a:t>TUU-PG-007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186621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mtClean="0"/>
              <a:t>업체별 성능평가 </a:t>
            </a:r>
            <a:r>
              <a:rPr lang="ko-KR" altLang="en-US" sz="1050"/>
              <a:t>신청 현황</a:t>
            </a:r>
            <a:endParaRPr lang="ko-KR" alt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1450200" y="1050215"/>
            <a:ext cx="18004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mtClean="0"/>
              <a:t>업체별 성능평가 신청 현황</a:t>
            </a:r>
            <a:endParaRPr lang="ko-KR" altLang="en-US" sz="1050" dirty="0"/>
          </a:p>
        </p:txBody>
      </p:sp>
      <p:sp>
        <p:nvSpPr>
          <p:cNvPr id="7" name="직사각형 6"/>
          <p:cNvSpPr/>
          <p:nvPr/>
        </p:nvSpPr>
        <p:spPr>
          <a:xfrm>
            <a:off x="322727" y="1673547"/>
            <a:ext cx="18710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◎ </a:t>
            </a:r>
            <a:r>
              <a:rPr lang="ko-KR" altLang="en-US" sz="1000" b="1" smtClean="0"/>
              <a:t>업체별 성능평가 신청 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91815"/>
              </p:ext>
            </p:extLst>
          </p:nvPr>
        </p:nvGraphicFramePr>
        <p:xfrm>
          <a:off x="560512" y="2662851"/>
          <a:ext cx="6480719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864096"/>
                <a:gridCol w="864096"/>
                <a:gridCol w="750940"/>
                <a:gridCol w="925817"/>
                <a:gridCol w="925817"/>
                <a:gridCol w="925817"/>
              </a:tblGrid>
              <a:tr h="243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업체명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오디오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비디오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북스캔만화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19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통과여부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통과여부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신청일자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통과여부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주식회사 엘에스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2018.05.01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통과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실패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철회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접수중</a:t>
                      </a:r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1977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560512" y="2097295"/>
            <a:ext cx="4379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년도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8955" y="2148518"/>
            <a:ext cx="504056" cy="17024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5" name="직사각형 44"/>
          <p:cNvSpPr/>
          <p:nvPr/>
        </p:nvSpPr>
        <p:spPr>
          <a:xfrm>
            <a:off x="1513011" y="2148518"/>
            <a:ext cx="295966" cy="17024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15808" y="2148518"/>
            <a:ext cx="504056" cy="17024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2719864" y="2148518"/>
            <a:ext cx="295966" cy="17024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69084" y="2135282"/>
            <a:ext cx="295966" cy="1702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~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17994" y="2097295"/>
            <a:ext cx="5645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업체명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72808" y="2122905"/>
            <a:ext cx="1363291" cy="19499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72415" y="2122905"/>
            <a:ext cx="612386" cy="26303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검색</a:t>
            </a:r>
            <a:endParaRPr lang="ko-KR" altLang="en-US" sz="1000"/>
          </a:p>
        </p:txBody>
      </p:sp>
      <p:sp>
        <p:nvSpPr>
          <p:cNvPr id="52" name="직사각형 51"/>
          <p:cNvSpPr/>
          <p:nvPr/>
        </p:nvSpPr>
        <p:spPr>
          <a:xfrm>
            <a:off x="560511" y="2006966"/>
            <a:ext cx="6480719" cy="446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018888" y="2097295"/>
            <a:ext cx="4379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정렬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67331" y="2148518"/>
            <a:ext cx="504056" cy="17024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업체별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71387" y="2148518"/>
            <a:ext cx="295966" cy="17024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▼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39352" y="2013678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/>
              <a:t>1</a:t>
            </a:r>
            <a:endParaRPr lang="ko-KR" altLang="en-US" sz="700" b="1" dirty="0"/>
          </a:p>
        </p:txBody>
      </p:sp>
      <p:sp>
        <p:nvSpPr>
          <p:cNvPr id="57" name="직사각형 56"/>
          <p:cNvSpPr/>
          <p:nvPr/>
        </p:nvSpPr>
        <p:spPr>
          <a:xfrm>
            <a:off x="2130400" y="2013678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/>
              <a:t>2</a:t>
            </a:r>
            <a:endParaRPr lang="ko-KR" altLang="en-US" sz="700" b="1" dirty="0"/>
          </a:p>
        </p:txBody>
      </p:sp>
      <p:sp>
        <p:nvSpPr>
          <p:cNvPr id="58" name="직사각형 57"/>
          <p:cNvSpPr/>
          <p:nvPr/>
        </p:nvSpPr>
        <p:spPr>
          <a:xfrm>
            <a:off x="3632552" y="2013678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/>
              <a:t>3</a:t>
            </a:r>
            <a:endParaRPr lang="ko-KR" altLang="en-US" sz="700" b="1" dirty="0"/>
          </a:p>
        </p:txBody>
      </p:sp>
      <p:sp>
        <p:nvSpPr>
          <p:cNvPr id="59" name="직사각형 58"/>
          <p:cNvSpPr/>
          <p:nvPr/>
        </p:nvSpPr>
        <p:spPr>
          <a:xfrm>
            <a:off x="5384822" y="2013678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/>
              <a:t>4</a:t>
            </a:r>
            <a:endParaRPr lang="ko-KR" altLang="en-US" sz="700" b="1" dirty="0"/>
          </a:p>
        </p:txBody>
      </p:sp>
      <p:sp>
        <p:nvSpPr>
          <p:cNvPr id="60" name="직사각형 59"/>
          <p:cNvSpPr/>
          <p:nvPr/>
        </p:nvSpPr>
        <p:spPr>
          <a:xfrm>
            <a:off x="2723831" y="3084430"/>
            <a:ext cx="144016" cy="144016"/>
          </a:xfrm>
          <a:prstGeom prst="rect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smtClean="0"/>
              <a:t>5</a:t>
            </a:r>
            <a:endParaRPr lang="ko-KR" altLang="en-US" sz="700" b="1" dirty="0"/>
          </a:p>
        </p:txBody>
      </p:sp>
      <p:sp>
        <p:nvSpPr>
          <p:cNvPr id="61" name="포인트가 10개인 별 60"/>
          <p:cNvSpPr/>
          <p:nvPr/>
        </p:nvSpPr>
        <p:spPr>
          <a:xfrm>
            <a:off x="6873838" y="2022675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186620" y="6154340"/>
            <a:ext cx="746585" cy="26303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엑셀저장</a:t>
            </a:r>
            <a:endParaRPr lang="ko-KR" altLang="en-US" sz="1000"/>
          </a:p>
        </p:txBody>
      </p:sp>
      <p:sp>
        <p:nvSpPr>
          <p:cNvPr id="63" name="포인트가 10개인 별 62"/>
          <p:cNvSpPr/>
          <p:nvPr/>
        </p:nvSpPr>
        <p:spPr>
          <a:xfrm>
            <a:off x="6068587" y="6046328"/>
            <a:ext cx="216025" cy="216024"/>
          </a:xfrm>
          <a:prstGeom prst="star10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mtClean="0"/>
              <a:t>2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385952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37603</TotalTime>
  <Words>1192</Words>
  <Application>Microsoft Office PowerPoint</Application>
  <PresentationFormat>사용자 지정</PresentationFormat>
  <Paragraphs>415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HY헤드라인M</vt:lpstr>
      <vt:lpstr>굴림</vt:lpstr>
      <vt:lpstr>맑은 고딕</vt:lpstr>
      <vt:lpstr>바탕체</vt:lpstr>
      <vt:lpstr>산돌고딕B</vt:lpstr>
      <vt:lpstr>Arial</vt:lpstr>
      <vt:lpstr>Times New Roman</vt:lpstr>
      <vt:lpstr>Wingdings</vt:lpstr>
      <vt:lpstr>디자인 사용자 지정</vt:lpstr>
      <vt:lpstr>화면설계서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jhsuh</dc:creator>
  <cp:lastModifiedBy>worryscg</cp:lastModifiedBy>
  <cp:revision>1956</cp:revision>
  <cp:lastPrinted>2018-06-26T05:03:09Z</cp:lastPrinted>
  <dcterms:created xsi:type="dcterms:W3CDTF">2007-01-12T02:16:07Z</dcterms:created>
  <dcterms:modified xsi:type="dcterms:W3CDTF">2019-03-25T08:23:32Z</dcterms:modified>
</cp:coreProperties>
</file>