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8"/>
  </p:notesMasterIdLst>
  <p:handoutMasterIdLst>
    <p:handoutMasterId r:id="rId39"/>
  </p:handoutMasterIdLst>
  <p:sldIdLst>
    <p:sldId id="329" r:id="rId2"/>
    <p:sldId id="268" r:id="rId3"/>
    <p:sldId id="350" r:id="rId4"/>
    <p:sldId id="256" r:id="rId5"/>
    <p:sldId id="352" r:id="rId6"/>
    <p:sldId id="348" r:id="rId7"/>
    <p:sldId id="353" r:id="rId8"/>
    <p:sldId id="354" r:id="rId9"/>
    <p:sldId id="381" r:id="rId10"/>
    <p:sldId id="355" r:id="rId11"/>
    <p:sldId id="356" r:id="rId12"/>
    <p:sldId id="357" r:id="rId13"/>
    <p:sldId id="358" r:id="rId14"/>
    <p:sldId id="359" r:id="rId15"/>
    <p:sldId id="361" r:id="rId16"/>
    <p:sldId id="362" r:id="rId17"/>
    <p:sldId id="363" r:id="rId18"/>
    <p:sldId id="364" r:id="rId19"/>
    <p:sldId id="367" r:id="rId20"/>
    <p:sldId id="383" r:id="rId21"/>
    <p:sldId id="369" r:id="rId22"/>
    <p:sldId id="380" r:id="rId23"/>
    <p:sldId id="360" r:id="rId24"/>
    <p:sldId id="366" r:id="rId25"/>
    <p:sldId id="377" r:id="rId26"/>
    <p:sldId id="384" r:id="rId27"/>
    <p:sldId id="368" r:id="rId28"/>
    <p:sldId id="376" r:id="rId29"/>
    <p:sldId id="375" r:id="rId30"/>
    <p:sldId id="382" r:id="rId31"/>
    <p:sldId id="349" r:id="rId32"/>
    <p:sldId id="370" r:id="rId33"/>
    <p:sldId id="378" r:id="rId34"/>
    <p:sldId id="379" r:id="rId35"/>
    <p:sldId id="374" r:id="rId36"/>
    <p:sldId id="347" r:id="rId37"/>
  </p:sldIdLst>
  <p:sldSz cx="9144000" cy="6858000" type="screen4x3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C8E5DC"/>
    <a:srgbClr val="D4EAF3"/>
    <a:srgbClr val="3072AF"/>
    <a:srgbClr val="A6A6A6"/>
    <a:srgbClr val="7EB7CA"/>
    <a:srgbClr val="002172"/>
    <a:srgbClr val="1F497D"/>
    <a:srgbClr val="1881BD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5" autoAdjust="0"/>
    <p:restoredTop sz="96429" autoAdjust="0"/>
  </p:normalViewPr>
  <p:slideViewPr>
    <p:cSldViewPr snapToGrid="0" showGuides="1">
      <p:cViewPr varScale="1">
        <p:scale>
          <a:sx n="116" d="100"/>
          <a:sy n="116" d="100"/>
        </p:scale>
        <p:origin x="1590" y="108"/>
      </p:cViewPr>
      <p:guideLst>
        <p:guide orient="horz" pos="14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6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829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2019-05-15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3108"/>
            <a:ext cx="2944283" cy="49829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33108"/>
            <a:ext cx="2944283" cy="49829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54D9ADD4-B30A-4106-935D-A6D78DC8BAB3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‹#›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0CE3F-2F89-42EA-B29C-6AF3665FD6BE}" type="datetimeFigureOut">
              <a:rPr lang="ko-KR" altLang="en-US" smtClean="0"/>
              <a:t>2019-05-15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0C204-BB00-42CD-B5DB-3BD5CCE99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2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안녕하십니까</a:t>
            </a:r>
            <a:r>
              <a:rPr lang="en-US" altLang="ko-KR" smtClean="0"/>
              <a:t>~</a:t>
            </a:r>
          </a:p>
          <a:p>
            <a:r>
              <a:rPr lang="ko-KR" altLang="en-US" smtClean="0"/>
              <a:t>금번 저작권기술 성능평가 시스템 기능개선 및 운영 사업을 제안한 엘에스웨어의 신창권입니다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지금부터 발표를 시작하도록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9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기능 요구사항의 첫번재인 필터링 기술 성능평가 항목 개선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지속적인 기술 및 </a:t>
            </a:r>
            <a:r>
              <a:rPr lang="en-US" altLang="ko-KR" smtClean="0"/>
              <a:t>IT </a:t>
            </a:r>
            <a:r>
              <a:rPr lang="ko-KR" altLang="en-US" smtClean="0"/>
              <a:t>산업의 발전에 따라 신규 평가 항목을 도출하여 현재의 성능평가 항목을 현행화하는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현재의 필터링 기술 성능평가 가이드라인은 </a:t>
            </a:r>
            <a:r>
              <a:rPr lang="en-US" altLang="ko-KR" smtClean="0"/>
              <a:t>2010</a:t>
            </a:r>
            <a:r>
              <a:rPr lang="ko-KR" altLang="en-US" smtClean="0"/>
              <a:t>년에 최초 만들어졌습니다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그러다 보니</a:t>
            </a:r>
            <a:r>
              <a:rPr lang="en-US" altLang="ko-KR" smtClean="0"/>
              <a:t>, </a:t>
            </a:r>
            <a:r>
              <a:rPr lang="ko-KR" altLang="en-US" smtClean="0"/>
              <a:t>최신의 기술이 적용되지 않은 부분이 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현재 </a:t>
            </a:r>
            <a:r>
              <a:rPr lang="en-US" altLang="ko-KR" smtClean="0"/>
              <a:t>RFP</a:t>
            </a:r>
            <a:r>
              <a:rPr lang="ko-KR" altLang="en-US" smtClean="0"/>
              <a:t>에서 요구하는 </a:t>
            </a:r>
            <a:r>
              <a:rPr lang="en-US" altLang="ko-KR" smtClean="0"/>
              <a:t>MKV</a:t>
            </a:r>
            <a:r>
              <a:rPr lang="ko-KR" altLang="en-US" smtClean="0"/>
              <a:t>나 </a:t>
            </a:r>
            <a:r>
              <a:rPr lang="en-US" altLang="ko-KR" smtClean="0"/>
              <a:t>AC3 </a:t>
            </a:r>
            <a:r>
              <a:rPr lang="ko-KR" altLang="en-US" smtClean="0"/>
              <a:t>같은 경우는 실제로는 나온지 오래 되었고</a:t>
            </a:r>
            <a:r>
              <a:rPr lang="en-US" altLang="ko-KR" smtClean="0"/>
              <a:t>, </a:t>
            </a:r>
            <a:r>
              <a:rPr lang="ko-KR" altLang="en-US" smtClean="0"/>
              <a:t>현재도 많이 사용중이 지만 평가에 사용되지 않고 있었던 항목이고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HEVC/H/265</a:t>
            </a:r>
            <a:r>
              <a:rPr lang="ko-KR" altLang="en-US" smtClean="0"/>
              <a:t>이나 </a:t>
            </a:r>
            <a:r>
              <a:rPr lang="en-US" altLang="ko-KR" smtClean="0"/>
              <a:t>HE-AAC </a:t>
            </a:r>
            <a:r>
              <a:rPr lang="ko-KR" altLang="en-US" smtClean="0"/>
              <a:t>등은 </a:t>
            </a:r>
            <a:r>
              <a:rPr lang="en-US" altLang="ko-KR" smtClean="0"/>
              <a:t>UHD</a:t>
            </a:r>
            <a:r>
              <a:rPr lang="ko-KR" altLang="en-US" smtClean="0"/>
              <a:t>등 고화질 콘텐츠에서 사용되는 코덱이고</a:t>
            </a:r>
            <a:r>
              <a:rPr lang="en-US" altLang="ko-KR" smtClean="0"/>
              <a:t>, </a:t>
            </a:r>
            <a:r>
              <a:rPr lang="ko-KR" altLang="en-US" smtClean="0"/>
              <a:t>아직은 보편적으로 사용되지는 않지만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현재 </a:t>
            </a:r>
            <a:r>
              <a:rPr lang="en-US" altLang="ko-KR" smtClean="0"/>
              <a:t>R&amp;D </a:t>
            </a:r>
            <a:r>
              <a:rPr lang="ko-KR" altLang="en-US" smtClean="0"/>
              <a:t>과제등에서는 활발히 쓰이고 있기에 향후 기술적인 요소로서는 반드시 추가되어야 하는 부분이라고 판단이 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이러한 평가 항목에 대한 변경이 발생이 되면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기존 성능평가 가이드라인은 당연히 보완이 되어야 하고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관련하여 기존 변형물 자동 생성 도구</a:t>
            </a:r>
            <a:r>
              <a:rPr lang="en-US" altLang="ko-KR" smtClean="0"/>
              <a:t>, </a:t>
            </a:r>
            <a:r>
              <a:rPr lang="ko-KR" altLang="en-US" smtClean="0"/>
              <a:t>필터링 기술 성능평가 도구</a:t>
            </a:r>
            <a:r>
              <a:rPr lang="ko-KR" altLang="en-US" baseline="0" smtClean="0"/>
              <a:t> 역시 일부 변경이 필요한 부분이 되겠습니다</a:t>
            </a:r>
            <a:r>
              <a:rPr lang="en-US" altLang="ko-KR" baseline="0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86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다음은 필터링 기술 성능평가 도구 새선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앞서 말씀드린 평가 항목이 추가되면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해당 항목을 평가 하기 위한 기능이 보완되어야 하는데요</a:t>
            </a:r>
            <a:r>
              <a:rPr lang="en-US" altLang="ko-KR" smtClean="0"/>
              <a:t>~</a:t>
            </a:r>
          </a:p>
          <a:p>
            <a:endParaRPr lang="en-US" altLang="ko-KR" smtClean="0"/>
          </a:p>
          <a:p>
            <a:r>
              <a:rPr lang="ko-KR" altLang="en-US" smtClean="0"/>
              <a:t>현재의 성능평가에 있어서는 모든 변형물들을 컨트롤 할 수 있도록 스크립트 기반으로 구성이 되어 있는데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이러한 스크립트를 활용하여</a:t>
            </a:r>
            <a:r>
              <a:rPr lang="en-US" altLang="ko-KR" smtClean="0"/>
              <a:t>, </a:t>
            </a:r>
            <a:r>
              <a:rPr lang="ko-KR" altLang="en-US" smtClean="0"/>
              <a:t>추가되는 항목들에 대한 스크립트를 추가하고 </a:t>
            </a:r>
            <a:r>
              <a:rPr lang="en-US" altLang="ko-KR" smtClean="0"/>
              <a:t>DB</a:t>
            </a:r>
            <a:r>
              <a:rPr lang="ko-KR" altLang="en-US" smtClean="0"/>
              <a:t>에 등록 관리 될 수 있도록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화면에 보시는 예는 비디오와 오디오</a:t>
            </a:r>
            <a:r>
              <a:rPr lang="en-US" altLang="ko-KR" smtClean="0"/>
              <a:t>, </a:t>
            </a:r>
            <a:r>
              <a:rPr lang="ko-KR" altLang="en-US" smtClean="0"/>
              <a:t>그리고</a:t>
            </a:r>
            <a:r>
              <a:rPr lang="en-US" altLang="ko-KR" smtClean="0"/>
              <a:t>, </a:t>
            </a:r>
            <a:r>
              <a:rPr lang="ko-KR" altLang="en-US" smtClean="0"/>
              <a:t>외부 프로그램을 통한 연동 시의 스크립트 예시가 되겠습니다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09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다음으로는 워터마크</a:t>
            </a:r>
            <a:r>
              <a:rPr lang="en-US" altLang="ko-KR" smtClean="0"/>
              <a:t>/</a:t>
            </a:r>
            <a:r>
              <a:rPr lang="ko-KR" altLang="en-US" smtClean="0"/>
              <a:t>포렌식마크기술 성능평가 항목 개발에 관한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현재 워터마크</a:t>
            </a:r>
            <a:r>
              <a:rPr lang="en-US" altLang="ko-KR" smtClean="0"/>
              <a:t>/</a:t>
            </a:r>
            <a:r>
              <a:rPr lang="ko-KR" altLang="en-US" smtClean="0"/>
              <a:t>포렌식마크 기술 성능평가 가이드라인은 </a:t>
            </a:r>
            <a:r>
              <a:rPr lang="en-US" altLang="ko-KR" smtClean="0"/>
              <a:t>2018</a:t>
            </a:r>
            <a:r>
              <a:rPr lang="ko-KR" altLang="en-US" smtClean="0"/>
              <a:t>년도에 추가적인 개선이 있었습니다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이러한 상황에서 </a:t>
            </a:r>
            <a:r>
              <a:rPr lang="en-US" altLang="ko-KR" smtClean="0"/>
              <a:t>TTA</a:t>
            </a:r>
            <a:r>
              <a:rPr lang="ko-KR" altLang="en-US" smtClean="0"/>
              <a:t>쪽에서도 자체적인 포렌식마크 기술 성능평가 항목을 도출하고 저작권위원회의 성능평가를 통해 인증을 하기를 원하고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해당 항목들이 </a:t>
            </a:r>
            <a:r>
              <a:rPr lang="en-US" altLang="ko-KR" smtClean="0"/>
              <a:t>TTA</a:t>
            </a:r>
            <a:r>
              <a:rPr lang="ko-KR" altLang="en-US" smtClean="0"/>
              <a:t>에서 추가로 요구되는 평가 항목 들이 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오디오</a:t>
            </a:r>
            <a:r>
              <a:rPr lang="en-US" altLang="ko-KR" smtClean="0"/>
              <a:t>, </a:t>
            </a:r>
            <a:r>
              <a:rPr lang="ko-KR" altLang="en-US" smtClean="0"/>
              <a:t>비디오 각각 </a:t>
            </a:r>
            <a:r>
              <a:rPr lang="en-US" altLang="ko-KR" smtClean="0"/>
              <a:t>3</a:t>
            </a:r>
            <a:r>
              <a:rPr lang="ko-KR" altLang="en-US" smtClean="0"/>
              <a:t>가지 유형에 대한 평가 항목 추가가 필요할 것으로 예상이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다만</a:t>
            </a:r>
            <a:r>
              <a:rPr lang="en-US" altLang="ko-KR" smtClean="0"/>
              <a:t>, </a:t>
            </a:r>
            <a:r>
              <a:rPr lang="ko-KR" altLang="en-US" smtClean="0"/>
              <a:t>일부 항목들에 대해서는 기존과 유사한 부분도 있어서 </a:t>
            </a:r>
            <a:r>
              <a:rPr lang="en-US" altLang="ko-KR" smtClean="0"/>
              <a:t>TTA</a:t>
            </a:r>
            <a:r>
              <a:rPr lang="ko-KR" altLang="en-US" smtClean="0"/>
              <a:t>와의 협의도 필요 할 수 있고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경우에 따라서는 기존 도구에서 제공하지 못하는 새로운 알고리즘이나 모듈을 활용해야 할 수도 있을 것으로 예상이 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 부분은 저작권위원회 그리고 </a:t>
            </a:r>
            <a:r>
              <a:rPr lang="en-US" altLang="ko-KR" smtClean="0"/>
              <a:t>TTA</a:t>
            </a:r>
            <a:r>
              <a:rPr lang="ko-KR" altLang="en-US" smtClean="0"/>
              <a:t>와의 업무 협의를 통해 명확한 범위를 선정하고 진행하도록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7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시스템 연계 기능 강화 부분이 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현재 저작권위원회 홈페이지가 누리집 포털이라는 서비스에서 통합되어 관리되고 있고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저작권기술 관련 신청 업무를 포털을 통해서 신청을 받고</a:t>
            </a:r>
            <a:r>
              <a:rPr lang="en-US" altLang="ko-KR" smtClean="0"/>
              <a:t>, </a:t>
            </a:r>
            <a:r>
              <a:rPr lang="ko-KR" altLang="en-US" smtClean="0"/>
              <a:t>저작권기술팀의 </a:t>
            </a:r>
            <a:r>
              <a:rPr lang="en-US" altLang="ko-KR" smtClean="0"/>
              <a:t>DB</a:t>
            </a:r>
            <a:r>
              <a:rPr lang="ko-KR" altLang="en-US" smtClean="0"/>
              <a:t>로 전송을 해 주고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이러한 웹과</a:t>
            </a:r>
            <a:r>
              <a:rPr lang="en-US" altLang="ko-KR" smtClean="0"/>
              <a:t>, DB</a:t>
            </a:r>
            <a:r>
              <a:rPr lang="ko-KR" altLang="en-US" smtClean="0"/>
              <a:t>간의 연동을 하다 보니</a:t>
            </a:r>
            <a:r>
              <a:rPr lang="en-US" altLang="ko-KR" smtClean="0"/>
              <a:t>, </a:t>
            </a:r>
          </a:p>
          <a:p>
            <a:r>
              <a:rPr lang="ko-KR" altLang="en-US" smtClean="0"/>
              <a:t>수정된 회원 정보가 정상적으로 기술적인조치 관리 시스템으로 넘어 오지 못하는 문제가 일부 발견이 되어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이러한 부분에 대해서는 통합누리집포탈 서비스를 운영하고 있는 정보화관리팀과의 업무 협조를 통해 정상적인 연계가 되어 서비스 될 수 있도록 하겠으며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필요시 통합 누리집 개발 환경을 일부 구축하여 현재의 문제되는 부분을 해소하도록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3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다음으로는 필터링 기술 성능평가 환경 설치에 관란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본 사업에서는 성능평가실에 신규로 성능평가 </a:t>
            </a:r>
            <a:r>
              <a:rPr lang="en-US" altLang="ko-KR" smtClean="0"/>
              <a:t>PC</a:t>
            </a:r>
            <a:r>
              <a:rPr lang="ko-KR" altLang="en-US" smtClean="0"/>
              <a:t>를 도입하게 되는데요</a:t>
            </a:r>
            <a:r>
              <a:rPr lang="en-US" altLang="ko-KR" smtClean="0"/>
              <a:t>~</a:t>
            </a:r>
          </a:p>
          <a:p>
            <a:r>
              <a:rPr lang="ko-KR" altLang="en-US" smtClean="0"/>
              <a:t>성능평가를 위한 관련한 다양한 환경 설정이 필요합니다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먼저</a:t>
            </a:r>
            <a:r>
              <a:rPr lang="en-US" altLang="ko-KR" smtClean="0"/>
              <a:t>, </a:t>
            </a:r>
            <a:r>
              <a:rPr lang="ko-KR" altLang="en-US" smtClean="0"/>
              <a:t>장비별 역할을 정하고</a:t>
            </a:r>
            <a:r>
              <a:rPr lang="en-US" altLang="ko-KR" smtClean="0"/>
              <a:t>, </a:t>
            </a:r>
            <a:r>
              <a:rPr lang="ko-KR" altLang="en-US" smtClean="0"/>
              <a:t>드리아브 지정 등 원본 콘텐츠 및 변형 콘텐츠에 대한 배치 방안을 수립해야 하고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OS</a:t>
            </a:r>
            <a:r>
              <a:rPr lang="ko-KR" altLang="en-US" smtClean="0"/>
              <a:t>에서는 필요한 부분이</a:t>
            </a:r>
            <a:endParaRPr lang="en-US" altLang="ko-KR" smtClean="0"/>
          </a:p>
          <a:p>
            <a:r>
              <a:rPr lang="ko-KR" altLang="en-US" smtClean="0"/>
              <a:t>각종 보안 툴을 설치하더라도 성능평가에 지장을 주는 백신이라던지 이러한 소프트는 설치되지 않도록 예외 신청을 해야 하고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시스템 설정 쪽에서도 자동 종료나 자동 업데이트 등이 수행되지 않도록 설정이 필요합니다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그리고</a:t>
            </a:r>
            <a:r>
              <a:rPr lang="en-US" altLang="ko-KR" smtClean="0"/>
              <a:t>, </a:t>
            </a:r>
            <a:r>
              <a:rPr lang="ko-KR" altLang="en-US" smtClean="0"/>
              <a:t>성능평가를 나 데이타셋 변형을 위해 사운드포지나</a:t>
            </a:r>
            <a:r>
              <a:rPr lang="en-US" altLang="ko-KR" smtClean="0"/>
              <a:t>, </a:t>
            </a:r>
            <a:r>
              <a:rPr lang="ko-KR" altLang="en-US" smtClean="0"/>
              <a:t>비디오 관련 툴 및 코덱</a:t>
            </a:r>
            <a:r>
              <a:rPr lang="en-US" altLang="ko-KR" smtClean="0"/>
              <a:t>, </a:t>
            </a:r>
            <a:r>
              <a:rPr lang="ko-KR" altLang="en-US" smtClean="0"/>
              <a:t>그리고</a:t>
            </a:r>
            <a:r>
              <a:rPr lang="en-US" altLang="ko-KR" smtClean="0"/>
              <a:t>, DB </a:t>
            </a:r>
            <a:r>
              <a:rPr lang="ko-KR" altLang="en-US" smtClean="0"/>
              <a:t>연동을 위한 툴 등이 설치되어야 하고</a:t>
            </a:r>
            <a:r>
              <a:rPr lang="en-US" altLang="ko-KR" smtClean="0"/>
              <a:t>,</a:t>
            </a:r>
          </a:p>
          <a:p>
            <a:endParaRPr lang="en-US" altLang="ko-KR" smtClean="0"/>
          </a:p>
          <a:p>
            <a:r>
              <a:rPr lang="ko-KR" altLang="en-US" smtClean="0"/>
              <a:t>이러한 설치가 모두 완료된 후에 성능평가 관련 도구를 설치하도록 하겠습니다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60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저작권기술 정보 제공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현재 누리집 포털의 저작권 기술 부분에서는 저작권기술과 성능평가</a:t>
            </a:r>
            <a:r>
              <a:rPr lang="en-US" altLang="ko-KR" smtClean="0"/>
              <a:t>,</a:t>
            </a:r>
            <a:r>
              <a:rPr lang="en-US" altLang="ko-KR" baseline="0" smtClean="0"/>
              <a:t> R&amp;D </a:t>
            </a:r>
            <a:r>
              <a:rPr lang="ko-KR" altLang="en-US" baseline="0" smtClean="0"/>
              <a:t>관련된 부분이 대부분인데요</a:t>
            </a:r>
            <a:r>
              <a:rPr lang="en-US" altLang="ko-KR" baseline="0" smtClean="0"/>
              <a:t>~</a:t>
            </a:r>
          </a:p>
          <a:p>
            <a:r>
              <a:rPr lang="ko-KR" altLang="en-US" baseline="0" smtClean="0"/>
              <a:t>여기에 저작권기술 사업자 정보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제품 및 솔루션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기술 분류별 현황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인증정보 그리고 활용 사례나 레퍼런스 등</a:t>
            </a:r>
            <a:endParaRPr lang="en-US" altLang="ko-KR" baseline="0" smtClean="0"/>
          </a:p>
          <a:p>
            <a:r>
              <a:rPr lang="ko-KR" altLang="en-US" baseline="0" smtClean="0"/>
              <a:t>저작권기숭 관련되어 좀 더 상세한 정보를 제공할 수 있도록 하겠습니다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이러한 화면 추가에 있어서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데이터 입력은 지술적조치 관리 시스템을 통해 등록을 하고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누리집 포털을 통해 서비스 될 수 있도록 하겠습니다</a:t>
            </a:r>
            <a:r>
              <a:rPr lang="en-US" altLang="ko-KR" baseline="0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20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다음은 저작권기술 홍보 영상 서비스 관리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현재 누리집 포털에서는 저작권 기술 관련된 홍보 동영상이 올라가 있으나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기술적조지</a:t>
            </a:r>
            <a:r>
              <a:rPr lang="en-US" altLang="ko-KR" smtClean="0"/>
              <a:t>, </a:t>
            </a:r>
            <a:r>
              <a:rPr lang="ko-KR" altLang="en-US" smtClean="0"/>
              <a:t>특징기발 필터링 등 고정된 동영상만 서비스가 되고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이러다 보니</a:t>
            </a:r>
            <a:r>
              <a:rPr lang="en-US" altLang="ko-KR" smtClean="0"/>
              <a:t>, </a:t>
            </a:r>
            <a:r>
              <a:rPr lang="ko-KR" altLang="en-US" smtClean="0"/>
              <a:t>최신의 저작권 기술 관련 동영상 서비스 추가시 기존 시스템에 대한 수정 요청을 할 수 밖에 없었는데요</a:t>
            </a:r>
            <a:r>
              <a:rPr lang="en-US" altLang="ko-KR" smtClean="0"/>
              <a:t>~</a:t>
            </a:r>
          </a:p>
          <a:p>
            <a:r>
              <a:rPr lang="ko-KR" altLang="en-US" smtClean="0"/>
              <a:t>이를 위해 기존 관리 시스템에 홍보 영상 관리 기능을 두어 최신의 저작권기술 영상물에 대한 서비스를 제공하도록 하겠습니다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76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사이트 운영 관련 기능 개선 부문입니다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현재의 저작권기술 관리 시스템은 </a:t>
            </a:r>
            <a:r>
              <a:rPr lang="en-US" altLang="ko-KR" smtClean="0"/>
              <a:t>2009</a:t>
            </a:r>
            <a:r>
              <a:rPr lang="ko-KR" altLang="en-US" smtClean="0"/>
              <a:t>년에 최초 구축이 되다 보니</a:t>
            </a:r>
            <a:r>
              <a:rPr lang="en-US" altLang="ko-KR" smtClean="0"/>
              <a:t>, </a:t>
            </a:r>
            <a:r>
              <a:rPr lang="ko-KR" altLang="en-US" smtClean="0"/>
              <a:t>아무래도 보안 관련된 기능이 다소 부족합니다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사용자 등록을 하게 되면</a:t>
            </a:r>
            <a:r>
              <a:rPr lang="en-US" altLang="ko-KR" smtClean="0"/>
              <a:t>, </a:t>
            </a:r>
            <a:r>
              <a:rPr lang="ko-KR" altLang="en-US" smtClean="0"/>
              <a:t>모든 시스템에 대한 권한을 다 가지게 되어 있는데요</a:t>
            </a:r>
            <a:r>
              <a:rPr lang="en-US" altLang="ko-KR" smtClean="0"/>
              <a:t>~</a:t>
            </a:r>
          </a:p>
          <a:p>
            <a:r>
              <a:rPr lang="ko-KR" altLang="en-US" smtClean="0"/>
              <a:t>이를 위해 사용자 그룹 관리 기능을 추가하여 그룹별로 접속 권한을 달리 할 수 있는 기능을 제고 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다만</a:t>
            </a:r>
            <a:r>
              <a:rPr lang="en-US" altLang="ko-KR" smtClean="0"/>
              <a:t>, </a:t>
            </a:r>
            <a:r>
              <a:rPr lang="ko-KR" altLang="en-US" smtClean="0"/>
              <a:t>세부 화면 내에서의 권한까지는 많은 공수가 들어갈 수 밖에 없으므로</a:t>
            </a:r>
            <a:r>
              <a:rPr lang="en-US" altLang="ko-KR" smtClean="0"/>
              <a:t>, </a:t>
            </a:r>
          </a:p>
          <a:p>
            <a:r>
              <a:rPr lang="ko-KR" altLang="en-US" smtClean="0"/>
              <a:t>메뉴을 통한 화면이나 화면 자체의 접근 제한을 두는 것이 제일 효과적일 것으로 판단 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55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다음으로는 데이타셋 구축 부문입니다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데이타셋은 성능평가를 위한 기본 데이터가 되다 보니 콘텐츠에 대한 품질이 중요한 부분이 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이를 위해 원본 오디오 및 비디오 데이터를 확보하고</a:t>
            </a:r>
            <a:r>
              <a:rPr lang="en-US" altLang="ko-KR" smtClean="0"/>
              <a:t>, </a:t>
            </a:r>
            <a:r>
              <a:rPr lang="ko-KR" altLang="en-US" smtClean="0"/>
              <a:t>각각의 평가 항목별 변환을 통해 성능평가를 수행하도록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원본 구축에 있어서도 장르별</a:t>
            </a:r>
            <a:r>
              <a:rPr lang="ko-KR" altLang="en-US" baseline="0" smtClean="0"/>
              <a:t>로 최근 </a:t>
            </a:r>
            <a:r>
              <a:rPr lang="en-US" altLang="ko-KR" baseline="0" smtClean="0"/>
              <a:t>1</a:t>
            </a:r>
            <a:r>
              <a:rPr lang="ko-KR" altLang="en-US" baseline="0" smtClean="0"/>
              <a:t>년 이내의 콘텐츠를 확보하고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원본에 대한 품질 검증 및 기존 콘텐츠와의 중복 여부를 확인하고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실제 변형 데이타셋 구축을 진행해야 합니다</a:t>
            </a:r>
            <a:r>
              <a:rPr lang="en-US" altLang="ko-KR" baseline="0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80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앞에서 말씀드린 데이타셋에 대한 품질 보증 활동입니다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확보된 오디오 및 비디오 별로 품질 보증 활동 방안입니다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오디오의 경우 대부분 용량이 작기 때문에 음질에 문제가 있거나 하는 경우는 거의 없습니다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다만</a:t>
            </a:r>
            <a:r>
              <a:rPr lang="en-US" altLang="ko-KR" smtClean="0"/>
              <a:t>, </a:t>
            </a:r>
            <a:r>
              <a:rPr lang="ko-KR" altLang="en-US" smtClean="0"/>
              <a:t>동요 처럼 너무 짧거나</a:t>
            </a:r>
            <a:r>
              <a:rPr lang="en-US" altLang="ko-KR" smtClean="0"/>
              <a:t>, </a:t>
            </a:r>
            <a:r>
              <a:rPr lang="ko-KR" altLang="en-US" smtClean="0"/>
              <a:t>인트로등은 제외를 해야 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문제가 되는 건 비디오 인데요</a:t>
            </a:r>
            <a:r>
              <a:rPr lang="en-US" altLang="ko-KR" smtClean="0"/>
              <a:t>~</a:t>
            </a:r>
          </a:p>
          <a:p>
            <a:r>
              <a:rPr lang="ko-KR" altLang="en-US" smtClean="0"/>
              <a:t>비디오의 경우 용량이 크다 보니</a:t>
            </a:r>
            <a:r>
              <a:rPr lang="en-US" altLang="ko-KR" smtClean="0"/>
              <a:t>, </a:t>
            </a:r>
            <a:r>
              <a:rPr lang="ko-KR" altLang="en-US" smtClean="0"/>
              <a:t>전송하면서나 혹은 인코딩 되면서 잘못된 영상이 유통 되는 경우가 많이 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캠버전 같은 경우도 있고</a:t>
            </a:r>
            <a:r>
              <a:rPr lang="en-US" altLang="ko-KR" smtClean="0"/>
              <a:t>, </a:t>
            </a:r>
            <a:r>
              <a:rPr lang="ko-KR" altLang="en-US" smtClean="0"/>
              <a:t>시간 정보가 깨지거나</a:t>
            </a:r>
            <a:r>
              <a:rPr lang="en-US" altLang="ko-KR" smtClean="0"/>
              <a:t>, </a:t>
            </a:r>
            <a:r>
              <a:rPr lang="ko-KR" altLang="en-US" smtClean="0"/>
              <a:t>화질이 너무 낮거나 하는 경우가 많습니다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이러한 사유로 해서 비디오는 전수 검사를 수행하도록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이러한 품질 검사 진행에 대해서는 별도의 품질 보증 활동을 기록 관라함으로써 데이터셋에 대한 품질을 보증 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9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발표는 사업 개요</a:t>
            </a:r>
            <a:r>
              <a:rPr lang="en-US" altLang="ko-KR" smtClean="0"/>
              <a:t>, </a:t>
            </a:r>
            <a:r>
              <a:rPr lang="ko-KR" altLang="en-US" smtClean="0"/>
              <a:t>사업 수행</a:t>
            </a:r>
            <a:r>
              <a:rPr lang="en-US" altLang="ko-KR" smtClean="0"/>
              <a:t>, </a:t>
            </a:r>
            <a:r>
              <a:rPr lang="ko-KR" altLang="en-US" smtClean="0"/>
              <a:t>사업 관리 부문의 순으로 설명을 드리도록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먼저 사업 개요 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68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마지막으로 성능평가 수행용 </a:t>
            </a:r>
            <a:r>
              <a:rPr lang="en-US" altLang="ko-KR" smtClean="0"/>
              <a:t>PC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도입입니다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현재의 성능평가 실 평가용 장비는 </a:t>
            </a:r>
            <a:r>
              <a:rPr lang="en-US" altLang="ko-KR" baseline="0" smtClean="0"/>
              <a:t>2014</a:t>
            </a:r>
            <a:r>
              <a:rPr lang="ko-KR" altLang="en-US" baseline="0" smtClean="0"/>
              <a:t>년에 납품된 장비이고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거의 </a:t>
            </a:r>
            <a:r>
              <a:rPr lang="en-US" altLang="ko-KR" baseline="0" smtClean="0"/>
              <a:t>24</a:t>
            </a:r>
            <a:r>
              <a:rPr lang="ko-KR" altLang="en-US" baseline="0" smtClean="0"/>
              <a:t>시간 운영이 되는 장비 이다 보니 교체가 필요한 상태가 되었습니다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이를 위해 </a:t>
            </a:r>
            <a:r>
              <a:rPr lang="en-US" altLang="ko-KR" baseline="0" smtClean="0"/>
              <a:t>RFP</a:t>
            </a:r>
            <a:r>
              <a:rPr lang="ko-KR" altLang="en-US" baseline="0" smtClean="0"/>
              <a:t>에서 요구하고 있는 스펙에 맞추어 장비가 납품되어 성능평가가 안정적으로 운영 될 수 있도록 하겠습니다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83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마지막으로 성능평가 수행용 </a:t>
            </a:r>
            <a:r>
              <a:rPr lang="en-US" altLang="ko-KR" smtClean="0"/>
              <a:t>PC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도입입니다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현재의 성능평가 실 평가용 장비는 </a:t>
            </a:r>
            <a:r>
              <a:rPr lang="en-US" altLang="ko-KR" baseline="0" smtClean="0"/>
              <a:t>2014</a:t>
            </a:r>
            <a:r>
              <a:rPr lang="ko-KR" altLang="en-US" baseline="0" smtClean="0"/>
              <a:t>년에 납품된 장비이고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거의 </a:t>
            </a:r>
            <a:r>
              <a:rPr lang="en-US" altLang="ko-KR" baseline="0" smtClean="0"/>
              <a:t>24</a:t>
            </a:r>
            <a:r>
              <a:rPr lang="ko-KR" altLang="en-US" baseline="0" smtClean="0"/>
              <a:t>시간 운영이 되는 장비 이다 보니 교체가 필요한 상태가 되었습니다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이를 위해 </a:t>
            </a:r>
            <a:r>
              <a:rPr lang="en-US" altLang="ko-KR" baseline="0" smtClean="0"/>
              <a:t>RFP</a:t>
            </a:r>
            <a:r>
              <a:rPr lang="ko-KR" altLang="en-US" baseline="0" smtClean="0"/>
              <a:t>에서 요구하고 있는 스펙에 맞추어 장비가 납품되어 성능평가가 안정적으로 운영 될 수 있도록 하겠습니다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01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다음으로는 윈도우 서버 </a:t>
            </a:r>
            <a:r>
              <a:rPr lang="en-US" altLang="ko-KR" smtClean="0"/>
              <a:t>2008 </a:t>
            </a:r>
            <a:r>
              <a:rPr lang="ko-KR" altLang="en-US" smtClean="0"/>
              <a:t>운영 환경 전환입니다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아무래도 요즘은 유닉스나 윈도우 서버 대신 오픈소스 기반의 시스템을 많이 사용하고 있는 추세입니다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이러한 추세에 맞추어</a:t>
            </a:r>
            <a:r>
              <a:rPr lang="en-US" altLang="ko-KR" smtClean="0"/>
              <a:t>, </a:t>
            </a:r>
            <a:r>
              <a:rPr lang="ko-KR" altLang="en-US" smtClean="0"/>
              <a:t>기존 윈도우 기반의 시스템은 오픈소스인 </a:t>
            </a:r>
            <a:r>
              <a:rPr lang="en-US" altLang="ko-KR" smtClean="0"/>
              <a:t>CentOS</a:t>
            </a:r>
            <a:r>
              <a:rPr lang="ko-KR" altLang="en-US" smtClean="0"/>
              <a:t>로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Oracle</a:t>
            </a:r>
            <a:r>
              <a:rPr lang="ko-KR" altLang="en-US" smtClean="0"/>
              <a:t>을 </a:t>
            </a:r>
            <a:r>
              <a:rPr lang="en-US" altLang="ko-KR" smtClean="0"/>
              <a:t>Cubrid</a:t>
            </a:r>
            <a:r>
              <a:rPr lang="ko-KR" altLang="en-US" smtClean="0"/>
              <a:t>로 전환하여 운영이 될 수 있도록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이러한 전환에 있어서는 단순 백업 및 복구가 아닌 관계로 </a:t>
            </a:r>
            <a:endParaRPr lang="en-US" altLang="ko-KR" smtClean="0"/>
          </a:p>
          <a:p>
            <a:r>
              <a:rPr lang="ko-KR" altLang="en-US" smtClean="0"/>
              <a:t>상세한 절차 수립이 필요하고</a:t>
            </a:r>
            <a:r>
              <a:rPr lang="en-US" altLang="ko-KR" smtClean="0"/>
              <a:t>, </a:t>
            </a:r>
            <a:r>
              <a:rPr lang="ko-KR" altLang="en-US" smtClean="0"/>
              <a:t>관련 팀과의 업무 협조를 통해서 진행이 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그리고</a:t>
            </a:r>
            <a:r>
              <a:rPr lang="en-US" altLang="ko-KR" smtClean="0"/>
              <a:t>,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944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한가지 제일 고려를 많이 해야 하는 부분은 기존 </a:t>
            </a:r>
            <a:r>
              <a:rPr lang="en-US" altLang="ko-KR" smtClean="0"/>
              <a:t>Oracle</a:t>
            </a:r>
            <a:r>
              <a:rPr lang="ko-KR" altLang="en-US" smtClean="0"/>
              <a:t>을 </a:t>
            </a:r>
            <a:r>
              <a:rPr lang="en-US" altLang="ko-KR" smtClean="0"/>
              <a:t>Cubrid</a:t>
            </a:r>
            <a:r>
              <a:rPr lang="ko-KR" altLang="en-US" smtClean="0"/>
              <a:t>로의 전환</a:t>
            </a:r>
            <a:r>
              <a:rPr lang="ko-KR" altLang="en-US" baseline="0" smtClean="0"/>
              <a:t> 부분입니다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아무래도 두 </a:t>
            </a:r>
            <a:r>
              <a:rPr lang="en-US" altLang="ko-KR" baseline="0" smtClean="0"/>
              <a:t>DB</a:t>
            </a:r>
            <a:r>
              <a:rPr lang="ko-KR" altLang="en-US" baseline="0" smtClean="0"/>
              <a:t>간 특징이 서로 다른 관계로 마이그레이션 계획을 충분히 준비를 해야 합니다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기존 쿼리 관련된 부분의 수정이 많이 필요로 하고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테이블 스키마에 있어서도 </a:t>
            </a:r>
            <a:r>
              <a:rPr lang="en-US" altLang="ko-KR" baseline="0" smtClean="0"/>
              <a:t>Cubrid</a:t>
            </a:r>
            <a:r>
              <a:rPr lang="ko-KR" altLang="en-US" baseline="0" smtClean="0"/>
              <a:t>에 맞게 변환 작업도 필요로 합니다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그리고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마이그레이션 시 기존 통합누리집 포털 측에도 변경이 발생하므로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이 부분은 운영팀과의 협조를 통해 진행하도록 하겠습니다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26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한가지 제일 고려를 많이 해야 하는 부분은 기존 </a:t>
            </a:r>
            <a:r>
              <a:rPr lang="en-US" altLang="ko-KR" smtClean="0"/>
              <a:t>Oracle</a:t>
            </a:r>
            <a:r>
              <a:rPr lang="ko-KR" altLang="en-US" smtClean="0"/>
              <a:t>을 </a:t>
            </a:r>
            <a:r>
              <a:rPr lang="en-US" altLang="ko-KR" smtClean="0"/>
              <a:t>Cubrid</a:t>
            </a:r>
            <a:r>
              <a:rPr lang="ko-KR" altLang="en-US" smtClean="0"/>
              <a:t>로의 전환</a:t>
            </a:r>
            <a:r>
              <a:rPr lang="ko-KR" altLang="en-US" baseline="0" smtClean="0"/>
              <a:t> 부분입니다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아무래도 두 </a:t>
            </a:r>
            <a:r>
              <a:rPr lang="en-US" altLang="ko-KR" baseline="0" smtClean="0"/>
              <a:t>DB</a:t>
            </a:r>
            <a:r>
              <a:rPr lang="ko-KR" altLang="en-US" baseline="0" smtClean="0"/>
              <a:t>간 특징이 서로 다른 관계로 마이그레이션 계획을 충분히 준비를 해야 합니다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기존 쿼리 관련된 부분의 수정이 많이 필요로 하고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테이블 스키마에 있어서도 </a:t>
            </a:r>
            <a:r>
              <a:rPr lang="en-US" altLang="ko-KR" baseline="0" smtClean="0"/>
              <a:t>Cubrid</a:t>
            </a:r>
            <a:r>
              <a:rPr lang="ko-KR" altLang="en-US" baseline="0" smtClean="0"/>
              <a:t>에 맞게 변환 작업도 필요로 합니다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그리고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마이그레이션 시 기존 통합누리집 포털 측에도 변경이 발생하므로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이 부분은 운영팀과의 협조를 통해 진행하도록 하겠습니다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59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다음으로는 성능평가 운영 지원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저작권기술 성능평가 관련한 업무로는 크게 필터링 기술 성능평가</a:t>
            </a:r>
            <a:r>
              <a:rPr lang="en-US" altLang="ko-KR" smtClean="0"/>
              <a:t>, </a:t>
            </a:r>
            <a:r>
              <a:rPr lang="ko-KR" altLang="en-US" smtClean="0"/>
              <a:t>모바일 웹하드 필터링 기술 성능평가</a:t>
            </a:r>
            <a:r>
              <a:rPr lang="en-US" altLang="ko-KR" smtClean="0"/>
              <a:t>, </a:t>
            </a:r>
            <a:r>
              <a:rPr lang="ko-KR" altLang="en-US" smtClean="0"/>
              <a:t>워터마크</a:t>
            </a:r>
            <a:r>
              <a:rPr lang="en-US" altLang="ko-KR" smtClean="0"/>
              <a:t>/</a:t>
            </a:r>
            <a:r>
              <a:rPr lang="ko-KR" altLang="en-US" smtClean="0"/>
              <a:t>포렌식 마크 기술 성능평가가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이러한 성능평가에는 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성능평가를 수행하고</a:t>
            </a:r>
            <a:r>
              <a:rPr lang="en-US" altLang="ko-KR" smtClean="0"/>
              <a:t>, </a:t>
            </a:r>
            <a:r>
              <a:rPr lang="ko-KR" altLang="en-US" smtClean="0"/>
              <a:t>결과를 확인하고 인증서를 발급하여 누리집 포털 사이트에 게제 되도록 하는 일련의 업무들로 구성이 되어 있는데요</a:t>
            </a:r>
            <a:r>
              <a:rPr lang="en-US" altLang="ko-KR" smtClean="0"/>
              <a:t>~</a:t>
            </a:r>
          </a:p>
          <a:p>
            <a:r>
              <a:rPr lang="ko-KR" altLang="en-US" smtClean="0"/>
              <a:t>이러한 업무 지원을 위한 전담 인원 </a:t>
            </a:r>
            <a:r>
              <a:rPr lang="en-US" altLang="ko-KR" smtClean="0"/>
              <a:t>1</a:t>
            </a:r>
            <a:r>
              <a:rPr lang="ko-KR" altLang="en-US" smtClean="0"/>
              <a:t>명을 진주에 상주하여 지원하도록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또한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63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운영지원의 또한가지로 기술적인 조치 운영 부분이 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현재 기술적인 조치 신청 자체는 누리집 포털을 통해 신청이 되고 있는데요</a:t>
            </a:r>
            <a:r>
              <a:rPr lang="en-US" altLang="ko-KR" smtClean="0"/>
              <a:t>~</a:t>
            </a:r>
          </a:p>
          <a:p>
            <a:endParaRPr lang="en-US" altLang="ko-KR" smtClean="0"/>
          </a:p>
          <a:p>
            <a:r>
              <a:rPr lang="ko-KR" altLang="en-US" smtClean="0"/>
              <a:t>이러한 신정이 정상적으로 이루어 지고 있고</a:t>
            </a:r>
            <a:r>
              <a:rPr lang="en-US" altLang="ko-KR" smtClean="0"/>
              <a:t>, </a:t>
            </a:r>
            <a:r>
              <a:rPr lang="ko-KR" altLang="en-US" smtClean="0"/>
              <a:t>신청된 기술적인 조치가 기술업체나 웹하드로 메일 발송이 정상적으로 되는 지 등을 상시 모니터링 할 수 있도록 하겠습니다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70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앞전의 성능평가 운영 지원 이외에도 공용특징정보 </a:t>
            </a:r>
            <a:r>
              <a:rPr lang="en-US" altLang="ko-KR" smtClean="0"/>
              <a:t>DB </a:t>
            </a:r>
            <a:r>
              <a:rPr lang="ko-KR" altLang="en-US" smtClean="0"/>
              <a:t>구축 서비스 운영 부분이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 부분은 현재 </a:t>
            </a:r>
            <a:r>
              <a:rPr lang="en-US" altLang="ko-KR" smtClean="0"/>
              <a:t>MBC,</a:t>
            </a:r>
            <a:r>
              <a:rPr lang="en-US" altLang="ko-KR" baseline="0" smtClean="0"/>
              <a:t> SBS</a:t>
            </a:r>
            <a:r>
              <a:rPr lang="ko-KR" altLang="en-US" baseline="0" smtClean="0"/>
              <a:t>에 방송물에 대한 특징정보를 추출하는 시스템이 운영중이고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추출된 결과가 자동으로 저작권위원회로 넘어오게 되는데요</a:t>
            </a:r>
            <a:r>
              <a:rPr lang="en-US" altLang="ko-KR" baseline="0" smtClean="0"/>
              <a:t>~</a:t>
            </a:r>
          </a:p>
          <a:p>
            <a:r>
              <a:rPr lang="ko-KR" altLang="en-US" baseline="0" smtClean="0"/>
              <a:t>대부분의 기능이 자동화가 되어 있지만</a:t>
            </a:r>
            <a:r>
              <a:rPr lang="en-US" altLang="ko-KR" baseline="0" smtClean="0"/>
              <a:t>,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디스크 부족이나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네트워크 장애 등이 간혹 발생할 수 있으므로 수시 모니터링을 통해 안정적인 서비스가 운영 될 수 있도록 하겠습니다</a:t>
            </a:r>
            <a:r>
              <a:rPr lang="en-US" altLang="ko-KR" baseline="0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36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마지막으로 성능평가 수행용 </a:t>
            </a:r>
            <a:r>
              <a:rPr lang="en-US" altLang="ko-KR" smtClean="0"/>
              <a:t>PC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도입입니다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현재의 성능평가 실 평가용 장비는 </a:t>
            </a:r>
            <a:r>
              <a:rPr lang="en-US" altLang="ko-KR" baseline="0" smtClean="0"/>
              <a:t>2014</a:t>
            </a:r>
            <a:r>
              <a:rPr lang="ko-KR" altLang="en-US" baseline="0" smtClean="0"/>
              <a:t>년에 납품된 장비이고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거의 </a:t>
            </a:r>
            <a:r>
              <a:rPr lang="en-US" altLang="ko-KR" baseline="0" smtClean="0"/>
              <a:t>24</a:t>
            </a:r>
            <a:r>
              <a:rPr lang="ko-KR" altLang="en-US" baseline="0" smtClean="0"/>
              <a:t>시간 운영이 되는 장비 이다 보니 교체가 필요한 상태가 되었습니다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이를 위해 </a:t>
            </a:r>
            <a:r>
              <a:rPr lang="en-US" altLang="ko-KR" baseline="0" smtClean="0"/>
              <a:t>RFP</a:t>
            </a:r>
            <a:r>
              <a:rPr lang="ko-KR" altLang="en-US" baseline="0" smtClean="0"/>
              <a:t>에서 요구하고 있는 스펙에 맞추어 장비가 납품되어 성능평가가 안정적으로 운영 될 수 있도록 하겠습니다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5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본 사업은 저작권 관련 기술의 변화함에 따라 이에 대한 저작권기술 가이드라인도 맞추어 대응을 해야하고</a:t>
            </a:r>
            <a:r>
              <a:rPr lang="en-US" altLang="ko-KR" smtClean="0"/>
              <a:t>,</a:t>
            </a:r>
          </a:p>
          <a:p>
            <a:endParaRPr lang="en-US" altLang="ko-KR" smtClean="0"/>
          </a:p>
          <a:p>
            <a:r>
              <a:rPr lang="ko-KR" altLang="en-US" smtClean="0"/>
              <a:t>저작권기술 성능평가 시스템을 통한 기술적조치</a:t>
            </a:r>
            <a:r>
              <a:rPr lang="ko-KR" altLang="en-US" baseline="0" smtClean="0"/>
              <a:t> 실효성을 제고 하며</a:t>
            </a:r>
            <a:r>
              <a:rPr lang="en-US" altLang="ko-KR" baseline="0" smtClean="0"/>
              <a:t>,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저작권기술에 대한 홍보의 필요를 그 배경으로 하고 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5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제안 범위입니다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본 사업은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시스템 기능 개선 및 운영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기술적조치 정보시스템 시스템 운영 및 관리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저작권기술 정보 제공 사이트 개발</a:t>
            </a:r>
          </a:p>
          <a:p>
            <a:endParaRPr lang="en-US" altLang="ko-KR" smtClean="0"/>
          </a:p>
          <a:p>
            <a:r>
              <a:rPr lang="ko-KR" altLang="en-US" smtClean="0"/>
              <a:t>을 그 제안 범위로 하고 있으며</a:t>
            </a:r>
            <a:r>
              <a:rPr lang="en-US" altLang="ko-KR" smtClean="0"/>
              <a:t>, </a:t>
            </a:r>
            <a:r>
              <a:rPr lang="ko-KR" altLang="en-US" smtClean="0"/>
              <a:t>각각에 대해서는 뒤에서 자세히 설명을 드리도록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4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본 제안의 특장점을 말씀드리면</a:t>
            </a:r>
            <a:r>
              <a:rPr lang="en-US" altLang="ko-KR" smtClean="0"/>
              <a:t>,</a:t>
            </a:r>
          </a:p>
          <a:p>
            <a:endParaRPr lang="en-US" altLang="ko-KR" smtClean="0"/>
          </a:p>
          <a:p>
            <a:r>
              <a:rPr lang="ko-KR" altLang="en-US" smtClean="0"/>
              <a:t>저희 엘에스웨어는 </a:t>
            </a:r>
            <a:r>
              <a:rPr lang="en-US" altLang="ko-KR" smtClean="0"/>
              <a:t>2010</a:t>
            </a:r>
            <a:r>
              <a:rPr lang="ko-KR" altLang="en-US" smtClean="0"/>
              <a:t>년 부터 작년까지 거의 매년 저작권 기술 성능평가 사업을 수행해 온 경험을 가지고 있기에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어느 누구보다도 본 사업에 대한 이해를 명확히 하고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그리고</a:t>
            </a:r>
            <a:r>
              <a:rPr lang="en-US" altLang="ko-KR" smtClean="0"/>
              <a:t>, </a:t>
            </a:r>
            <a:r>
              <a:rPr lang="ko-KR" altLang="en-US" smtClean="0"/>
              <a:t>본 사업에 있어서도 기존 사업 경험을 보유한 인력을 투입하겠으며</a:t>
            </a:r>
            <a:r>
              <a:rPr lang="en-US" altLang="ko-KR" smtClean="0"/>
              <a:t>,</a:t>
            </a:r>
          </a:p>
          <a:p>
            <a:endParaRPr lang="en-US" altLang="ko-KR" smtClean="0"/>
          </a:p>
          <a:p>
            <a:r>
              <a:rPr lang="en-US" altLang="ko-KR" smtClean="0"/>
              <a:t>2016</a:t>
            </a:r>
            <a:r>
              <a:rPr lang="ko-KR" altLang="en-US" smtClean="0"/>
              <a:t>년에는 </a:t>
            </a:r>
            <a:r>
              <a:rPr lang="en-US" altLang="ko-KR" smtClean="0"/>
              <a:t>NIPA</a:t>
            </a:r>
            <a:r>
              <a:rPr lang="ko-KR" altLang="en-US" smtClean="0"/>
              <a:t>의 소프트웨어 프로세스 인증을 획득함으로써</a:t>
            </a:r>
            <a:r>
              <a:rPr lang="en-US" altLang="ko-KR" smtClean="0"/>
              <a:t>, </a:t>
            </a:r>
            <a:r>
              <a:rPr lang="ko-KR" altLang="en-US" smtClean="0"/>
              <a:t>프로젝트 관리에 있어서도 명확한 단계별 절차를 가지고 사업을 수행하도록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2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다음으로는 사업 수행 부문이 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1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목표 시스템 구성도 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본 사업에서 운영되는 시스템은 그림 중간의 </a:t>
            </a:r>
            <a:endParaRPr lang="en-US" altLang="ko-KR" smtClean="0"/>
          </a:p>
          <a:p>
            <a:r>
              <a:rPr lang="ko-KR" altLang="en-US" smtClean="0"/>
              <a:t>기술적인 조치 관리 시스템</a:t>
            </a:r>
            <a:r>
              <a:rPr lang="en-US" altLang="ko-KR" smtClean="0"/>
              <a:t>(TMIS</a:t>
            </a:r>
            <a:r>
              <a:rPr lang="ko-KR" altLang="en-US" smtClean="0"/>
              <a:t>라고 되어 있는</a:t>
            </a:r>
            <a:r>
              <a:rPr lang="en-US" altLang="ko-KR" smtClean="0"/>
              <a:t>) </a:t>
            </a:r>
            <a:r>
              <a:rPr lang="ko-KR" altLang="en-US" smtClean="0"/>
              <a:t>부분이 메인이 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그리고</a:t>
            </a:r>
            <a:r>
              <a:rPr lang="en-US" altLang="ko-KR" smtClean="0"/>
              <a:t>, </a:t>
            </a:r>
            <a:r>
              <a:rPr lang="ko-KR" altLang="en-US" smtClean="0"/>
              <a:t>기술업체의 성능평가 신청이나 일반 권리자를 통한 기술적인 조치 신청 등의 업무는 저작권위원회 홈페이지인 통합 누리집 포털 사이트를 통해 관리되고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기술적인 조치 관리 시스템은 성능평가</a:t>
            </a:r>
            <a:r>
              <a:rPr lang="ko-KR" altLang="en-US" baseline="0" smtClean="0"/>
              <a:t> 테스트를 수행하는 성능평가실 장비들과 그리고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방송사의 특징정보 추출을 연동하는 공용특징정보 서비스로 연계되어 운영되고 있습니다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17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H/W</a:t>
            </a:r>
            <a:r>
              <a:rPr lang="ko-KR" altLang="en-US" smtClean="0"/>
              <a:t>적 구성도입니다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기존 </a:t>
            </a:r>
            <a:r>
              <a:rPr lang="en-US" altLang="ko-KR" smtClean="0"/>
              <a:t>H/W </a:t>
            </a:r>
            <a:r>
              <a:rPr lang="ko-KR" altLang="en-US" smtClean="0"/>
              <a:t>구성에서 변경되는 부분으로는 성능평가실 장비에 대한 신규 도입이 예정되어 있고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그 이외의 물리적인 구성은 그대로 유지가 되며</a:t>
            </a:r>
            <a:r>
              <a:rPr lang="en-US" altLang="ko-KR" smtClean="0"/>
              <a:t>, </a:t>
            </a:r>
            <a:r>
              <a:rPr lang="ko-KR" altLang="en-US" smtClean="0"/>
              <a:t>일부 </a:t>
            </a:r>
            <a:r>
              <a:rPr lang="en-US" altLang="ko-KR" smtClean="0"/>
              <a:t>S/W</a:t>
            </a:r>
            <a:r>
              <a:rPr lang="ko-KR" altLang="en-US" smtClean="0"/>
              <a:t>에 대한 마이그레이션이 포함되어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장비 도입 및 마이그레이션 부분은 이후에 다시 설명 드리도록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4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다음으로는 사업 수행 부문이 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4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fld id="{C764DE79-268F-4C1A-8933-263129D2AF90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0" r="10571" b="10498"/>
          <a:stretch/>
        </p:blipFill>
        <p:spPr bwMode="auto">
          <a:xfrm>
            <a:off x="0" y="1"/>
            <a:ext cx="91547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2" y="6534000"/>
            <a:ext cx="9144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lvl="0"/>
            <a:endParaRPr kumimoji="0" lang="ko-KR" altLang="en-US" sz="160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1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1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009473"/>
            <a:ext cx="8828080" cy="4443715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61933" y="1577706"/>
            <a:ext cx="8848725" cy="255600"/>
            <a:chOff x="161933" y="2251076"/>
            <a:chExt cx="8848725" cy="255600"/>
          </a:xfrm>
        </p:grpSpPr>
        <p:sp>
          <p:nvSpPr>
            <p:cNvPr id="16" name="오각형 1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323884" y="1571356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한쪽 모서리가 잘린 사각형 22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4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710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2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212606"/>
            <a:ext cx="8828080" cy="4240582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8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347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3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434204"/>
            <a:ext cx="8828080" cy="4018983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en-US" altLang="ko-KR" dirty="0" smtClean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한쪽 모서리가 잘린 사각형 21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5689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1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7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9808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90780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28052"/>
            <a:ext cx="8064500" cy="47672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26756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90780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28052"/>
            <a:ext cx="8064500" cy="47672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26756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33228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569558"/>
            <a:ext cx="8064500" cy="492576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368262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7076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08040"/>
            <a:ext cx="8064500" cy="478728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06741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609245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704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846515"/>
            <a:ext cx="8064500" cy="46488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645219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72134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958618"/>
            <a:ext cx="8064500" cy="453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757321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rot="16200000">
            <a:off x="1143000" y="-1143000"/>
            <a:ext cx="6858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543" y="6528039"/>
            <a:ext cx="599592" cy="298800"/>
          </a:xfrm>
          <a:prstGeom prst="rect">
            <a:avLst/>
          </a:prstGeom>
        </p:spPr>
      </p:pic>
      <p:sp>
        <p:nvSpPr>
          <p:cNvPr id="52" name="Text Box 284"/>
          <p:cNvSpPr txBox="1">
            <a:spLocks noChangeArrowheads="1"/>
          </p:cNvSpPr>
          <p:nvPr userDrawn="1"/>
        </p:nvSpPr>
        <p:spPr bwMode="auto">
          <a:xfrm>
            <a:off x="3162302" y="6600988"/>
            <a:ext cx="28236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298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300307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537578"/>
            <a:ext cx="8064500" cy="495773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336283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79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863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9310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9247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2773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제목-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9310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320490"/>
            <a:ext cx="8828080" cy="5132698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9247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6752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1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302545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691965"/>
            <a:ext cx="8828080" cy="4756460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296195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2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5025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891990"/>
            <a:ext cx="8828080" cy="4561198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4962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969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3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721645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111065"/>
            <a:ext cx="8828080" cy="4342123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715295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en-US" altLang="ko-KR" dirty="0" smtClean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0968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_핵심포인트_1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잘린 사각형 13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543213"/>
            <a:ext cx="8828080" cy="4909976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텍스트 개체 틀 17"/>
          <p:cNvSpPr>
            <a:spLocks noGrp="1"/>
          </p:cNvSpPr>
          <p:nvPr userDrawn="1"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0" name="모서리가 둥근 직사각형 39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036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" y="6534000"/>
            <a:ext cx="9144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lvl="0"/>
            <a:endParaRPr kumimoji="0" lang="ko-KR" altLang="en-US" sz="160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3162302" y="6600988"/>
            <a:ext cx="28236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69" y="6550356"/>
            <a:ext cx="550658" cy="272389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-9523" y="707949"/>
            <a:ext cx="9180000" cy="7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 dirty="0">
              <a:ea typeface="나눔바른고딕" panose="020B0603020101020101" pitchFamily="50" charset="-127"/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76511"/>
            <a:ext cx="549970" cy="53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 userDrawn="1"/>
        </p:nvGrpSpPr>
        <p:grpSpPr>
          <a:xfrm>
            <a:off x="-9524" y="2"/>
            <a:ext cx="9143997" cy="713875"/>
            <a:chOff x="-9524" y="2"/>
            <a:chExt cx="9143997" cy="713875"/>
          </a:xfrm>
        </p:grpSpPr>
        <p:pic>
          <p:nvPicPr>
            <p:cNvPr id="8" name="그림 2"/>
            <p:cNvPicPr>
              <a:picLocks noChangeAspect="1"/>
            </p:cNvPicPr>
            <p:nvPr userDrawn="1"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71" r="66642"/>
            <a:stretch/>
          </p:blipFill>
          <p:spPr bwMode="auto">
            <a:xfrm rot="5400000" flipV="1">
              <a:off x="4210298" y="-4210297"/>
              <a:ext cx="713875" cy="913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그림 2"/>
            <p:cNvPicPr>
              <a:picLocks noChangeAspect="1"/>
            </p:cNvPicPr>
            <p:nvPr userDrawn="1"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10" t="76386" r="226" b="15720"/>
            <a:stretch/>
          </p:blipFill>
          <p:spPr bwMode="auto">
            <a:xfrm rot="10800000">
              <a:off x="-9524" y="2"/>
              <a:ext cx="906379" cy="707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188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54" r:id="rId3"/>
    <p:sldLayoutId id="2147483766" r:id="rId4"/>
    <p:sldLayoutId id="2147483765" r:id="rId5"/>
    <p:sldLayoutId id="2147483698" r:id="rId6"/>
    <p:sldLayoutId id="2147483757" r:id="rId7"/>
    <p:sldLayoutId id="2147483758" r:id="rId8"/>
    <p:sldLayoutId id="2147483767" r:id="rId9"/>
    <p:sldLayoutId id="2147483759" r:id="rId10"/>
    <p:sldLayoutId id="2147483762" r:id="rId11"/>
    <p:sldLayoutId id="2147483763" r:id="rId12"/>
    <p:sldLayoutId id="2147483764" r:id="rId13"/>
    <p:sldLayoutId id="2147483699" r:id="rId14"/>
    <p:sldLayoutId id="2147483703" r:id="rId15"/>
    <p:sldLayoutId id="2147483700" r:id="rId16"/>
    <p:sldLayoutId id="2147483704" r:id="rId17"/>
    <p:sldLayoutId id="2147483705" r:id="rId18"/>
    <p:sldLayoutId id="2147483706" r:id="rId19"/>
    <p:sldLayoutId id="2147483701" r:id="rId20"/>
    <p:sldLayoutId id="2147483702" r:id="rId21"/>
    <p:sldLayoutId id="2147483756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449" userDrawn="1">
          <p15:clr>
            <a:srgbClr val="F26B43"/>
          </p15:clr>
        </p15:guide>
        <p15:guide id="4" pos="5663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gif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usioncharts.com/gallery/Category.asp?Column3D" TargetMode="External"/><Relationship Id="rId13" Type="http://schemas.openxmlformats.org/officeDocument/2006/relationships/image" Target="../media/image48.jpe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hyperlink" Target="http://www.fusioncharts.com/gallery/Category.asp?Zoom" TargetMode="Externa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49.png"/><Relationship Id="rId10" Type="http://schemas.openxmlformats.org/officeDocument/2006/relationships/hyperlink" Target="http://www.fusioncharts.com/gallery/Category.asp?PieDoughnut" TargetMode="External"/><Relationship Id="rId4" Type="http://schemas.openxmlformats.org/officeDocument/2006/relationships/image" Target="../media/image42.png"/><Relationship Id="rId9" Type="http://schemas.openxmlformats.org/officeDocument/2006/relationships/image" Target="../media/image46.jpeg"/><Relationship Id="rId14" Type="http://schemas.openxmlformats.org/officeDocument/2006/relationships/hyperlink" Target="http://www.fusioncharts.com/widgets/Gallery.asp#angula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5.jpe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2241550"/>
            <a:ext cx="9144001" cy="1740903"/>
          </a:xfrm>
          <a:solidFill>
            <a:schemeClr val="tx1"/>
          </a:solidFill>
        </p:spPr>
        <p:txBody>
          <a:bodyPr lIns="432000" rIns="432000" anchor="ctr">
            <a:normAutofit/>
          </a:bodyPr>
          <a:lstStyle/>
          <a:p>
            <a:pPr marL="84138" algn="l"/>
            <a:r>
              <a:rPr lang="en-US" altLang="ko-KR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“</a:t>
            </a:r>
            <a:r>
              <a:rPr lang="ko-KR" altLang="en-US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저작권기술 </a:t>
            </a:r>
            <a:r>
              <a:rPr lang="ko-KR" altLang="en-US" sz="4000" b="1" dirty="0">
                <a:solidFill>
                  <a:schemeClr val="bg1"/>
                </a:solidFill>
                <a:latin typeface="나눔바른고딕" panose="020B0603020101020101" pitchFamily="50" charset="-127"/>
              </a:rPr>
              <a:t>성능평가 시스템 기능개선 </a:t>
            </a:r>
            <a:r>
              <a:rPr lang="en-US" altLang="ko-KR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/>
            </a:r>
            <a:br>
              <a:rPr lang="en-US" altLang="ko-KR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</a:br>
            <a:r>
              <a:rPr lang="ko-KR" altLang="en-US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및 운영</a:t>
            </a:r>
            <a:r>
              <a:rPr lang="en-US" altLang="ko-KR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”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착수보고</a:t>
            </a:r>
            <a:endParaRPr lang="ko-KR" altLang="en-US" sz="4000" b="1" dirty="0">
              <a:solidFill>
                <a:schemeClr val="bg1"/>
              </a:solidFill>
              <a:latin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47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3985200"/>
            <a:ext cx="9144000" cy="671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/>
            <a:r>
              <a:rPr lang="en-US" altLang="ko-KR" sz="3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2019.05.15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14" y="5668503"/>
            <a:ext cx="1569371" cy="7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3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>
                <a:latin typeface="나눔바른고딕" panose="020B0603020101020101" pitchFamily="50" charset="-127"/>
              </a:rPr>
              <a:t>필터링 기술 성능평가 항목 개선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기술 발전에 따른 신규 </a:t>
            </a:r>
            <a:r>
              <a:rPr lang="ko-KR" altLang="en-US"/>
              <a:t>평가 항목을 도출하여 현재의 </a:t>
            </a:r>
            <a:r>
              <a:rPr lang="ko-KR" altLang="en-US">
                <a:solidFill>
                  <a:srgbClr val="FF0000"/>
                </a:solidFill>
              </a:rPr>
              <a:t>성능평가 항목을 현행화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9337" y="2293522"/>
            <a:ext cx="3575088" cy="700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코덱</a:t>
            </a: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유형 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en-US" altLang="ko-KR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(MKV, HEVC/H.265, 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HE-AAC</a:t>
            </a:r>
            <a:r>
              <a:rPr lang="en-US" altLang="ko-KR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AC3 </a:t>
            </a: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59338" y="3636220"/>
            <a:ext cx="3575088" cy="825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</a:t>
            </a:r>
            <a:r>
              <a:rPr lang="en-US" altLang="ko-KR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</a:t>
            </a:r>
            <a:endParaRPr lang="en-US" altLang="ko-KR" sz="16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항목 현행화</a:t>
            </a:r>
            <a:endParaRPr lang="en-US" altLang="ko-KR" sz="16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2535"/>
              </p:ext>
            </p:extLst>
          </p:nvPr>
        </p:nvGraphicFramePr>
        <p:xfrm>
          <a:off x="395288" y="1991848"/>
          <a:ext cx="3924300" cy="269909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17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93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 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 항목</a:t>
                      </a:r>
                      <a:endParaRPr kumimoji="1" lang="en-US" altLang="ko-KR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(13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항목 </a:t>
                      </a: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세부파라메터</a:t>
                      </a: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 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 항목</a:t>
                      </a:r>
                      <a:endParaRPr kumimoji="1" lang="en-US" altLang="ko-KR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(14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항목 </a:t>
                      </a: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38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세부파라메터</a:t>
                      </a: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1" lang="ko-KR" altLang="en-US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0500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메아리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재생 가능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음역대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 감소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균일화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속도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시간 척도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샘플링 빈도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통과 대역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노이즈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 추가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시간 흐름에 따른 속도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코덱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디지털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아날로그 형태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복합 변형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압축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43200" marR="43200" marT="35995" marB="3599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로고 삽입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자막 삽입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영상 압축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코덱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화면비율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해상도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프레임 비율 감소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회전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Flip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반전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흑백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밝기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대조 효과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복합 변형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압축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43200" marR="43200" marT="35995" marB="3599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>
          <a:xfrm>
            <a:off x="4583979" y="2614053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751208" y="3142794"/>
            <a:ext cx="2325992" cy="381391"/>
            <a:chOff x="5751208" y="4890992"/>
            <a:chExt cx="2325992" cy="381391"/>
          </a:xfrm>
        </p:grpSpPr>
        <p:sp>
          <p:nvSpPr>
            <p:cNvPr id="16" name="아래쪽 화살표 15"/>
            <p:cNvSpPr/>
            <p:nvPr/>
          </p:nvSpPr>
          <p:spPr>
            <a:xfrm>
              <a:off x="5751208" y="4902943"/>
              <a:ext cx="2325992" cy="3694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6157607" y="4890992"/>
              <a:ext cx="15131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kern="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신규 항목 도출</a:t>
              </a:r>
              <a:endParaRPr kumimoji="0" lang="ko-KR" altLang="en-US" sz="12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21217" y="5194017"/>
            <a:ext cx="2607734" cy="2458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가이드라인</a:t>
            </a:r>
            <a:endParaRPr lang="en-US" altLang="ko-KR" sz="12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84035" y="5146893"/>
            <a:ext cx="4686753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추가된 평가 항목을 기반으로 가이드라인 </a:t>
            </a:r>
            <a:r>
              <a:rPr lang="ko-KR" altLang="en-US" sz="1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제시 </a:t>
            </a:r>
            <a:r>
              <a:rPr lang="en-US" altLang="ko-KR" sz="1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평가 적용 시점 </a:t>
            </a:r>
            <a:r>
              <a:rPr lang="en-US" altLang="ko-KR" sz="1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2020</a:t>
            </a:r>
            <a:r>
              <a:rPr lang="ko-KR" altLang="en-US" sz="1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</a:t>
            </a:r>
            <a:r>
              <a:rPr lang="en-US" altLang="ko-KR" sz="11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1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217" y="5612801"/>
            <a:ext cx="2607734" cy="2458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변형물 자동 생성 도구</a:t>
            </a:r>
            <a:endParaRPr lang="en-US" altLang="ko-KR" sz="12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84035" y="5568966"/>
            <a:ext cx="5150387" cy="325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</a:t>
            </a:r>
            <a:r>
              <a:rPr lang="ko-KR" altLang="en-US" sz="11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코덱을</a:t>
            </a:r>
            <a:r>
              <a:rPr lang="ko-KR" altLang="en-US" sz="11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변형물 생성 </a:t>
            </a:r>
            <a:r>
              <a:rPr lang="ko-KR" altLang="en-US" sz="11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로직</a:t>
            </a:r>
            <a:r>
              <a:rPr lang="ko-KR" altLang="en-US" sz="11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스크립트 추가</a:t>
            </a:r>
            <a:endParaRPr lang="en-US" altLang="ko-KR" sz="11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217" y="6023807"/>
            <a:ext cx="2607734" cy="2458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성능평가 도구</a:t>
            </a:r>
            <a:endParaRPr lang="en-US" altLang="ko-KR" sz="12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84036" y="5969571"/>
            <a:ext cx="3429000" cy="346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내역 없음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85522" y="5146893"/>
            <a:ext cx="5248901" cy="36530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85522" y="5564938"/>
            <a:ext cx="5248901" cy="36530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85522" y="5969787"/>
            <a:ext cx="5248901" cy="36530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04283" y="4895936"/>
            <a:ext cx="3839763" cy="171458"/>
            <a:chOff x="404813" y="1878221"/>
            <a:chExt cx="6048375" cy="228610"/>
          </a:xfrm>
        </p:grpSpPr>
        <p:grpSp>
          <p:nvGrpSpPr>
            <p:cNvPr id="31" name="그룹 3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3" name="그룹 3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6" name="오각형 3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7" name="오각형 3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4" name="직사각형 3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직사각형 3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2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항목 추가에 따른 변경 내역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04283" y="1711347"/>
            <a:ext cx="3839763" cy="171458"/>
            <a:chOff x="404813" y="1878221"/>
            <a:chExt cx="6048375" cy="228610"/>
          </a:xfrm>
        </p:grpSpPr>
        <p:grpSp>
          <p:nvGrpSpPr>
            <p:cNvPr id="39" name="그룹 38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1" name="그룹 40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4" name="오각형 43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5" name="오각형 44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2" name="직사각형 41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" name="직사각형 42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0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항목 추가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6" name="오른쪽 화살표 45"/>
          <p:cNvSpPr/>
          <p:nvPr/>
        </p:nvSpPr>
        <p:spPr>
          <a:xfrm>
            <a:off x="3153434" y="5190479"/>
            <a:ext cx="207606" cy="237915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3153434" y="5620732"/>
            <a:ext cx="207606" cy="237915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53434" y="6050985"/>
            <a:ext cx="207606" cy="237915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58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88061" y="4418949"/>
            <a:ext cx="37664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S:OggVorbis:6C02000000000102000000000000000000000000000000000131668F9964D411AAF600C04F8EDC07C9BA454A1F92A13AA6A935F4D7FE4DAAC8000000010000000000000000000000200000002000000044AC0000020008000000000000000000000000002062050000000000000000000000000000000000010000003C0000800000000000000000040004000000F042200000000000…….. (</a:t>
            </a:r>
            <a:r>
              <a:rPr lang="ko-KR" altLang="en-US" sz="1000" smtClean="0"/>
              <a:t>생략</a:t>
            </a:r>
            <a:r>
              <a:rPr lang="en-US" altLang="ko-KR" sz="1000" smtClean="0"/>
              <a:t>)……..</a:t>
            </a:r>
            <a:endParaRPr lang="ko-KR" altLang="en-US" sz="1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필터링 기술 성능평가 도구 개선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신규 변형 항목에 대한 </a:t>
            </a:r>
            <a:r>
              <a:rPr lang="ko-KR" altLang="en-US" smtClean="0">
                <a:solidFill>
                  <a:srgbClr val="FF0000"/>
                </a:solidFill>
              </a:rPr>
              <a:t>스크립트 추가 및 관련 프로그램 수정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04901" y="5795565"/>
            <a:ext cx="7639050" cy="526496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+mn-ea"/>
              </a:rPr>
              <a:t>스크립트 지원이 불가능한 경우 다른 툴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또는</a:t>
            </a:r>
            <a:r>
              <a:rPr lang="en-US" altLang="ko-KR" sz="11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별도의 </a:t>
            </a:r>
            <a:r>
              <a:rPr lang="ko-KR" altLang="en-US" sz="1100" b="1">
                <a:solidFill>
                  <a:schemeClr val="tx1"/>
                </a:solidFill>
                <a:latin typeface="+mn-ea"/>
              </a:rPr>
              <a:t>로직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구현을 통한 처리 필요</a:t>
            </a:r>
            <a:endParaRPr lang="ko-KR" altLang="en-US" sz="11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2076" y="5811772"/>
            <a:ext cx="594778" cy="51028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77" y="1858551"/>
            <a:ext cx="3915924" cy="18194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29915"/>
          <a:stretch/>
        </p:blipFill>
        <p:spPr>
          <a:xfrm>
            <a:off x="402076" y="4465288"/>
            <a:ext cx="4051391" cy="11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 rot="20021873">
            <a:off x="1729352" y="3091567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20021873">
            <a:off x="1944901" y="4783193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4283" y="1659567"/>
            <a:ext cx="3839763" cy="171458"/>
            <a:chOff x="404813" y="1878221"/>
            <a:chExt cx="6048375" cy="228610"/>
          </a:xfrm>
        </p:grpSpPr>
        <p:grpSp>
          <p:nvGrpSpPr>
            <p:cNvPr id="13" name="그룹 1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5" name="그룹 1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8" name="오각형 1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9" name="오각형 1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6" name="직사각형 1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" name="직사각형 1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4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변형물 자동 생성 도구 예시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02076" y="4163190"/>
            <a:ext cx="3839763" cy="171458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비디오 </a:t>
              </a:r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(Virtual Dub)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스크립트 예시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381935" y="4372553"/>
            <a:ext cx="4071532" cy="130857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 rot="20021873">
            <a:off x="6304300" y="4783193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761475" y="4163190"/>
            <a:ext cx="3839763" cy="171458"/>
            <a:chOff x="404813" y="1878221"/>
            <a:chExt cx="6048375" cy="228610"/>
          </a:xfrm>
        </p:grpSpPr>
        <p:grpSp>
          <p:nvGrpSpPr>
            <p:cNvPr id="32" name="그룹 3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4" name="그룹 3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7" name="오각형 3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8" name="오각형 3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" name="직사각형 3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3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오디오 </a:t>
              </a:r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(SoundForge)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스크립트 예시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741333" y="4372553"/>
            <a:ext cx="4002617" cy="130857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60" y="2507017"/>
            <a:ext cx="39558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S:HE-AAC V1.0:NeroAacEnc.exe -br 128000 -he -if |src| -of |target</a:t>
            </a:r>
            <a:r>
              <a:rPr lang="en-US" altLang="ko-KR" sz="1000" smtClean="0"/>
              <a:t>|</a:t>
            </a:r>
          </a:p>
          <a:p>
            <a:endParaRPr lang="en-US" altLang="ko-KR" sz="1000"/>
          </a:p>
          <a:p>
            <a:r>
              <a:rPr lang="en-US" altLang="ko-KR" sz="1000" smtClean="0"/>
              <a:t>zip,zip</a:t>
            </a:r>
          </a:p>
          <a:p>
            <a:endParaRPr lang="en-US" altLang="ko-KR" sz="1000"/>
          </a:p>
          <a:p>
            <a:r>
              <a:rPr lang="en-US" altLang="ko-KR" sz="1000"/>
              <a:t>S:WMA:ffmpeg.exe -i |src| -ab 64k -y -f mp3 |target|</a:t>
            </a:r>
            <a:endParaRPr lang="ko-KR" altLang="en-US" sz="1000"/>
          </a:p>
        </p:txBody>
      </p:sp>
      <p:sp>
        <p:nvSpPr>
          <p:cNvPr id="41" name="직사각형 40"/>
          <p:cNvSpPr/>
          <p:nvPr/>
        </p:nvSpPr>
        <p:spPr>
          <a:xfrm rot="20021873">
            <a:off x="6304300" y="2745940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761475" y="2125937"/>
            <a:ext cx="3839763" cy="171458"/>
            <a:chOff x="404813" y="1878221"/>
            <a:chExt cx="6048375" cy="228610"/>
          </a:xfrm>
        </p:grpSpPr>
        <p:grpSp>
          <p:nvGrpSpPr>
            <p:cNvPr id="43" name="그룹 4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5" name="그룹 4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8" name="오각형 4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9" name="오각형 4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6" name="직사각형 4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7" name="직사각형 4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4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외부 프로그램을 통한 스크립트 예시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741333" y="2335300"/>
            <a:ext cx="4002617" cy="130857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4376212" y="2683845"/>
            <a:ext cx="333468" cy="4254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오른쪽 화살표 51"/>
          <p:cNvSpPr/>
          <p:nvPr/>
        </p:nvSpPr>
        <p:spPr>
          <a:xfrm rot="1930989">
            <a:off x="4383076" y="3681612"/>
            <a:ext cx="333468" cy="4254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 rot="5400000">
            <a:off x="1949841" y="3689921"/>
            <a:ext cx="333468" cy="4254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0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</a:rPr>
              <a:t>워터마크</a:t>
            </a:r>
            <a:r>
              <a:rPr lang="en-US" altLang="ko-KR">
                <a:latin typeface="나눔바른고딕" panose="020B0603020101020101" pitchFamily="50" charset="-127"/>
              </a:rPr>
              <a:t>/</a:t>
            </a:r>
            <a:r>
              <a:rPr lang="ko-KR" altLang="en-US">
                <a:latin typeface="나눔바른고딕" panose="020B0603020101020101" pitchFamily="50" charset="-127"/>
              </a:rPr>
              <a:t>포렌식마크 성능평가 항목 개발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지상파 </a:t>
            </a:r>
            <a:r>
              <a:rPr lang="en-US" altLang="ko-KR">
                <a:solidFill>
                  <a:srgbClr val="FF0000"/>
                </a:solidFill>
              </a:rPr>
              <a:t>UHDTV </a:t>
            </a:r>
            <a:r>
              <a:rPr lang="ko-KR" altLang="en-US">
                <a:solidFill>
                  <a:srgbClr val="FF0000"/>
                </a:solidFill>
              </a:rPr>
              <a:t>방송 송수신 정합 표준</a:t>
            </a:r>
            <a:r>
              <a:rPr lang="ko-KR" altLang="en-US"/>
              <a:t> 관련 평가 항목 등 신규 평가 항목에 대한 평가가 가능하도록 </a:t>
            </a:r>
            <a:r>
              <a:rPr lang="ko-KR" altLang="en-US">
                <a:solidFill>
                  <a:srgbClr val="FF0000"/>
                </a:solidFill>
              </a:rPr>
              <a:t>평가 도구 개선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04283" y="1659567"/>
            <a:ext cx="3839763" cy="171458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2" y="1905723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TTA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대비 신규 검토 대상 항목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06739"/>
              </p:ext>
            </p:extLst>
          </p:nvPr>
        </p:nvGraphicFramePr>
        <p:xfrm>
          <a:off x="404283" y="1919070"/>
          <a:ext cx="8341784" cy="3397997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63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031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674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59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평가부문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Type of Attack 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Description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 결과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69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Video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Line-scan Conversion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Progressive -&gt; interlaced, interlaced -&gt; progressive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Line-scan 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필터 적용을</a:t>
                      </a: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통한 추가 가능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698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Noise Attack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White Gaussian Noise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Noise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필터 적용을 통한 추가 가능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085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Video format Conversion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HEVC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부호화 된 동영상을 다른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Video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압축 포맷으로 변경 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63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Bits-depth change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입력된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(bit)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동영상을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비트로 변환 시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(or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역비트 변환</a:t>
                      </a: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   </a:t>
                      </a:r>
                      <a:b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8 bits &lt;-&gt; 10 bits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변환 로직 개발 필요함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79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Audio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Change the number of </a:t>
                      </a: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channels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l-PL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2Ch-&gt; </a:t>
                      </a: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Mono</a:t>
                      </a:r>
                      <a:endParaRPr lang="en-US" sz="1000" b="0" i="0" u="none" strike="noStrike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7.1ch </a:t>
                      </a:r>
                      <a:r>
                        <a:rPr lang="pl-PL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Mono, </a:t>
                      </a: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2ch</a:t>
                      </a:r>
                      <a:endParaRPr lang="en-US" sz="1000" b="0" i="0" u="none" strike="noStrike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5.1ch </a:t>
                      </a:r>
                      <a:r>
                        <a:rPr lang="pl-PL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Mono, </a:t>
                      </a: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2ch</a:t>
                      </a:r>
                      <a:endParaRPr lang="en-US" sz="1000" b="0" i="0" u="none" strike="noStrike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10.2ch </a:t>
                      </a:r>
                      <a:r>
                        <a:rPr lang="pl-PL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Mono, 2ch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3969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Amplitude </a:t>
                      </a: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compression</a:t>
                      </a:r>
                      <a:b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진폭 및 압축</a:t>
                      </a:r>
                      <a:r>
                        <a:rPr lang="en-US" altLang="ko-KR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48kHz/24bit -&gt; 48kHz </a:t>
                      </a:r>
                      <a:r>
                        <a:rPr 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20/16bit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48kHz/20bit 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48kHz 16bit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5698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Cropping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180sec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09889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compression</a:t>
                      </a:r>
                      <a:b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(Codec/Bitrate)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MPEG-1 Layer 2, 3(128K)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MPEG-2 ISO/IEC 13818-7, AAC(128K)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MPEG-4 ISO/IEC 14496-3, LC-AAC, HEAAC(128K)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Dolby AC3(128K)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MPEG-H(96K/stereo)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MPEG-H(208k/5.1ch)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MPEG-H(384k/7.1.4ch)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104901" y="5444067"/>
            <a:ext cx="7639050" cy="911861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TTA</a:t>
            </a:r>
            <a:r>
              <a:rPr lang="ko-KR" altLang="en-US" sz="11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 평가를 위한 신청 방식에 따른 처리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될 수 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(UHD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영상물에 대한 평가 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및 비디오 혼합 변형 필요</a:t>
            </a:r>
            <a:r>
              <a:rPr lang="en-US" altLang="ko-KR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변형 </a:t>
            </a:r>
            <a:r>
              <a: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S/W</a:t>
            </a: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지원하지 않는 항목 발생 시 별도 개발 공수 필요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고화질 비디오 </a:t>
            </a:r>
            <a:r>
              <a:rPr lang="ko-KR" altLang="en-US" sz="11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콘텐츠의</a:t>
            </a: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경우 변형작업에 시간이 기존보다 다소 오래 걸릴 수 있음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고화질 비디오 </a:t>
            </a:r>
            <a:r>
              <a:rPr lang="ko-KR" altLang="en-US" sz="11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확보에 대한 업무 협조 필요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항목 개발에 대해서는 </a:t>
            </a:r>
            <a:r>
              <a:rPr lang="ko-KR" altLang="en-US" sz="11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필요시</a:t>
            </a: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TTA</a:t>
            </a: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업무 협조 필요 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2076" y="5444067"/>
            <a:ext cx="594778" cy="911861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10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시스템</a:t>
            </a:r>
            <a:r>
              <a:rPr lang="en-US" altLang="ko-KR" smtClean="0">
                <a:latin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</a:rPr>
              <a:t>연계 기능 강화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한국저작권위원회의 </a:t>
            </a:r>
            <a:r>
              <a:rPr lang="ko-KR" altLang="en-US">
                <a:solidFill>
                  <a:srgbClr val="FF0000"/>
                </a:solidFill>
              </a:rPr>
              <a:t>통합누리집포털과의 연계</a:t>
            </a:r>
            <a:r>
              <a:rPr lang="ko-KR" altLang="en-US"/>
              <a:t>를 강화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70212" y="2606541"/>
            <a:ext cx="3060952" cy="1555884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828996" y="2683463"/>
            <a:ext cx="2936357" cy="1416270"/>
          </a:xfrm>
          <a:prstGeom prst="roundRect">
            <a:avLst>
              <a:gd name="adj" fmla="val 438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7749" y="1701548"/>
            <a:ext cx="4857717" cy="2606841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9153" y="1758878"/>
            <a:ext cx="4718579" cy="2458895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7750" y="4422291"/>
            <a:ext cx="4857716" cy="734787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9154" y="4502853"/>
            <a:ext cx="4718578" cy="584025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관련한 추가 정보 변경 내역이 성능평가 </a:t>
            </a: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전달 안됨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신청 업체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 정보 변경 사항이 평가 보고서에 반영되지 못함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71099" y="3178282"/>
            <a:ext cx="286533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 변경 시 자동 업데이트 될 수 있도록 기능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</a:t>
            </a:r>
            <a:endParaRPr lang="en-US" altLang="ko-KR" sz="1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레포트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 시 정확한 정보 출력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344527" y="2642434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21"/>
          <p:cNvGrpSpPr>
            <a:grpSpLocks/>
          </p:cNvGrpSpPr>
          <p:nvPr/>
        </p:nvGrpSpPr>
        <p:grpSpPr bwMode="auto">
          <a:xfrm>
            <a:off x="3789925" y="2885439"/>
            <a:ext cx="1500074" cy="671420"/>
            <a:chOff x="2573073" y="5736275"/>
            <a:chExt cx="864096" cy="440861"/>
          </a:xfrm>
        </p:grpSpPr>
        <p:pic>
          <p:nvPicPr>
            <p:cNvPr id="21" name="Picture 152" descr="D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123"/>
            <p:cNvSpPr>
              <a:spLocks noChangeArrowheads="1"/>
            </p:cNvSpPr>
            <p:nvPr/>
          </p:nvSpPr>
          <p:spPr bwMode="auto">
            <a:xfrm>
              <a:off x="2573073" y="5851825"/>
              <a:ext cx="864096" cy="303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성능평가</a:t>
              </a:r>
              <a:endParaRPr lang="en-US" altLang="ko-KR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en-US" altLang="ko-KR" sz="1200" b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Database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3" name="Picture 2" descr="íêµ­ì ìê¶ììí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7" y="2488299"/>
            <a:ext cx="1714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539751" y="2154267"/>
            <a:ext cx="2037312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http://www.copyright.or.kr</a:t>
            </a:r>
            <a:endParaRPr lang="en-US" altLang="ko-KR" sz="11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8813" y="3182771"/>
            <a:ext cx="1431492" cy="330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8813" y="3593438"/>
            <a:ext cx="1431492" cy="330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회원정보변경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꺾인 연결선 26"/>
          <p:cNvCxnSpPr>
            <a:stCxn id="25" idx="3"/>
            <a:endCxn id="21" idx="1"/>
          </p:cNvCxnSpPr>
          <p:nvPr/>
        </p:nvCxnSpPr>
        <p:spPr>
          <a:xfrm flipV="1">
            <a:off x="2200305" y="3221149"/>
            <a:ext cx="1912432" cy="126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137420" y="2908563"/>
            <a:ext cx="1028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11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정보전달</a:t>
            </a:r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(OK)</a:t>
            </a:r>
            <a:endParaRPr lang="en-US" altLang="ko-KR" sz="11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" name="꺾인 연결선 28"/>
          <p:cNvCxnSpPr/>
          <p:nvPr/>
        </p:nvCxnSpPr>
        <p:spPr>
          <a:xfrm flipV="1">
            <a:off x="2194997" y="3556859"/>
            <a:ext cx="2341906" cy="201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906462" y="3705790"/>
            <a:ext cx="1724251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회원정보 전달</a:t>
            </a: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안됨</a:t>
            </a:r>
            <a:endParaRPr lang="en-US" altLang="ko-KR" sz="1100" b="1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08597" y="3484668"/>
            <a:ext cx="4368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</a:t>
            </a:r>
            <a:endParaRPr lang="en-US" altLang="ko-KR" sz="1100" b="1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2237" y="2479356"/>
            <a:ext cx="1694075" cy="1620377"/>
          </a:xfrm>
          <a:prstGeom prst="rect">
            <a:avLst/>
          </a:prstGeom>
          <a:noFill/>
          <a:ln>
            <a:solidFill>
              <a:srgbClr val="F87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22571" y="2182241"/>
            <a:ext cx="1028664" cy="3462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메일발송</a:t>
            </a:r>
            <a:endParaRPr lang="en-US" altLang="ko-KR" sz="11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4" name="직선 화살표 연결선 33"/>
          <p:cNvCxnSpPr>
            <a:stCxn id="21" idx="0"/>
            <a:endCxn id="33" idx="2"/>
          </p:cNvCxnSpPr>
          <p:nvPr/>
        </p:nvCxnSpPr>
        <p:spPr>
          <a:xfrm flipH="1" flipV="1">
            <a:off x="4536903" y="2528490"/>
            <a:ext cx="5308" cy="35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955589" y="5435502"/>
            <a:ext cx="7875576" cy="843571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가입 및 변경 프로세스는 </a:t>
            </a:r>
            <a:r>
              <a:rPr lang="ko-KR" altLang="en-US" sz="1100" b="1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통합누리집포탈</a:t>
            </a:r>
            <a:r>
              <a:rPr lang="ko-KR" altLang="en-US" sz="11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담당 업체가 별도로 존재</a:t>
            </a: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하므로</a:t>
            </a:r>
            <a:r>
              <a: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업체와의 긴밀한 협조 필요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통합누리집</a:t>
            </a: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구성 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</a:t>
            </a:r>
            <a:endParaRPr lang="en-US" altLang="ko-KR" sz="1100" b="1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u="sng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사업초기 빠른 업무 협의 필요 </a:t>
            </a:r>
            <a:r>
              <a:rPr lang="en-US" altLang="ko-KR" sz="1100" b="1" u="sng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u="sng" dirty="0" err="1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정보화관리팀</a:t>
            </a:r>
            <a:r>
              <a:rPr lang="en-US" altLang="ko-KR" sz="1100" b="1" u="sng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b="1" u="sng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7749" y="5430251"/>
            <a:ext cx="531937" cy="848822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 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46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필터링 기술 성능평가 환경 설치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성능평가실 </a:t>
            </a:r>
            <a:r>
              <a:rPr lang="en-US" altLang="ko-KR"/>
              <a:t>PC </a:t>
            </a:r>
            <a:r>
              <a:rPr lang="ko-KR" altLang="en-US"/>
              <a:t>도입 후</a:t>
            </a:r>
            <a:r>
              <a:rPr lang="en-US" altLang="ko-KR"/>
              <a:t>, </a:t>
            </a:r>
            <a:r>
              <a:rPr lang="ko-KR" altLang="en-US"/>
              <a:t>성능평가 수행을 위한 관련 </a:t>
            </a:r>
            <a:r>
              <a:rPr lang="ko-KR" altLang="en-US">
                <a:solidFill>
                  <a:srgbClr val="FF0000"/>
                </a:solidFill>
              </a:rPr>
              <a:t>툴 및 성능평가 관련 도구 설치</a:t>
            </a:r>
            <a:r>
              <a:rPr lang="ko-KR" altLang="en-US"/>
              <a:t>를 수행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0541" y="1638310"/>
            <a:ext cx="1793876" cy="3657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Step1.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준비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1285" y="2008749"/>
            <a:ext cx="3429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디스크별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배치 방안 수립</a:t>
            </a:r>
            <a:endParaRPr lang="en-US" altLang="ko-KR" sz="1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모바일앱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장비 설정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변형물 드라이브 지정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0540" y="2010547"/>
            <a:ext cx="3762127" cy="1020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816225" y="3176786"/>
            <a:ext cx="698376" cy="238823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286" y="3595856"/>
            <a:ext cx="1793876" cy="3657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Step2. OS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설정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9030" y="3974291"/>
            <a:ext cx="3429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OS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 10 Professional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각종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Driver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각종 보안 툴 설치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백신 제외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제어판</a:t>
            </a: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설정</a:t>
            </a:r>
            <a:endParaRPr lang="en-US" altLang="ko-KR" sz="1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전원 설정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절전모드 중지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업데이트 설정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업데이트가 아닌 수동 설정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8285" y="3976088"/>
            <a:ext cx="3762127" cy="1764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3642528">
            <a:off x="4245817" y="3387874"/>
            <a:ext cx="573982" cy="536202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12114" y="1638310"/>
            <a:ext cx="1793876" cy="3657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Step3.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툴 설치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92858" y="2015830"/>
            <a:ext cx="3585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관련 툴 설치</a:t>
            </a:r>
            <a:endParaRPr lang="en-US" altLang="ko-KR" sz="1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Sony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SoundForge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관련 툴 설치</a:t>
            </a:r>
            <a:endParaRPr lang="en-US" altLang="ko-KR" sz="1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DivX, Windows Media 9, H.264/H.265 AVC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코덱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설치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연동 툴 설치</a:t>
            </a:r>
            <a:endParaRPr lang="en-US" altLang="ko-KR" sz="1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Client, Oracle </a:t>
            </a:r>
            <a:r>
              <a:rPr lang="en-US" altLang="ko-KR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.Net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Library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12113" y="2017627"/>
            <a:ext cx="3666219" cy="1507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51117" y="3866162"/>
            <a:ext cx="1793876" cy="3657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Step4.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도구 설치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1862" y="4232798"/>
            <a:ext cx="3585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도구 설치</a:t>
            </a:r>
            <a:endParaRPr lang="en-US" altLang="ko-KR" sz="1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 성능평가 도구 설치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모바일웹하드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 성능평가 도구 설치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 성능평가 도구 설치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평가 도구 설치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변형물 자동 생성 도구 </a:t>
            </a:r>
            <a:r>
              <a:rPr lang="ko-KR" altLang="en-US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1117" y="4234596"/>
            <a:ext cx="3666219" cy="150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6442520" y="3595856"/>
            <a:ext cx="804948" cy="238823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04901" y="5835386"/>
            <a:ext cx="7639050" cy="526496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제어판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상시 성능평가 수행이 가능한 환경 셋팅 필요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백신등의 설치 예외 등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있어서는 정보화관리팀과의 업무 협조 필요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2076" y="5851593"/>
            <a:ext cx="594778" cy="51028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81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바른고딕" panose="020B0603020101020101" pitchFamily="50" charset="-127"/>
              </a:rPr>
              <a:t>저작권기술 정보 제공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저작권기술 관련 </a:t>
            </a:r>
            <a:r>
              <a:rPr lang="ko-KR" altLang="en-US">
                <a:solidFill>
                  <a:srgbClr val="FF0000"/>
                </a:solidFill>
              </a:rPr>
              <a:t>기업에 대한 정보 및 관련 제품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솔루션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인증정보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활용사례</a:t>
            </a:r>
            <a:r>
              <a:rPr lang="en-US" altLang="ko-KR" smtClean="0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레퍼런스</a:t>
            </a:r>
            <a:r>
              <a:rPr lang="ko-KR" altLang="en-US"/>
              <a:t> 등에 대한 </a:t>
            </a:r>
            <a:r>
              <a:rPr lang="ko-KR" altLang="en-US" smtClean="0"/>
              <a:t>정보 제공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06</a:t>
            </a:r>
            <a:endParaRPr lang="ko-KR" altLang="en-US" dirty="0"/>
          </a:p>
        </p:txBody>
      </p:sp>
      <p:sp>
        <p:nvSpPr>
          <p:cNvPr id="5" name="육각형 4"/>
          <p:cNvSpPr/>
          <p:nvPr/>
        </p:nvSpPr>
        <p:spPr bwMode="auto">
          <a:xfrm rot="10800000">
            <a:off x="6056106" y="4296231"/>
            <a:ext cx="1330449" cy="567531"/>
          </a:xfrm>
          <a:prstGeom prst="hexagon">
            <a:avLst/>
          </a:prstGeom>
          <a:solidFill>
            <a:srgbClr val="487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육각형 5"/>
          <p:cNvSpPr/>
          <p:nvPr/>
        </p:nvSpPr>
        <p:spPr bwMode="auto">
          <a:xfrm rot="10800000">
            <a:off x="4915583" y="4296232"/>
            <a:ext cx="1332131" cy="567531"/>
          </a:xfrm>
          <a:prstGeom prst="hexagon">
            <a:avLst/>
          </a:prstGeom>
          <a:solidFill>
            <a:srgbClr val="77A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육각형 6"/>
          <p:cNvSpPr/>
          <p:nvPr/>
        </p:nvSpPr>
        <p:spPr bwMode="auto">
          <a:xfrm rot="10800000">
            <a:off x="3775062" y="4296232"/>
            <a:ext cx="1328767" cy="567531"/>
          </a:xfrm>
          <a:prstGeom prst="hexagon">
            <a:avLst/>
          </a:prstGeom>
          <a:solidFill>
            <a:srgbClr val="89B7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육각형 7"/>
          <p:cNvSpPr/>
          <p:nvPr/>
        </p:nvSpPr>
        <p:spPr bwMode="auto">
          <a:xfrm rot="10800000">
            <a:off x="2634540" y="4296232"/>
            <a:ext cx="1328767" cy="567531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이등변 삼각형 101"/>
          <p:cNvSpPr>
            <a:spLocks noChangeArrowheads="1"/>
          </p:cNvSpPr>
          <p:nvPr/>
        </p:nvSpPr>
        <p:spPr bwMode="auto">
          <a:xfrm rot="5400000">
            <a:off x="6017068" y="4562100"/>
            <a:ext cx="217813" cy="81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이등변 삼각형 102"/>
          <p:cNvSpPr>
            <a:spLocks noChangeArrowheads="1"/>
          </p:cNvSpPr>
          <p:nvPr/>
        </p:nvSpPr>
        <p:spPr bwMode="auto">
          <a:xfrm rot="5400000">
            <a:off x="4875876" y="4561432"/>
            <a:ext cx="217813" cy="8284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이등변 삼각형 103"/>
          <p:cNvSpPr>
            <a:spLocks noChangeArrowheads="1"/>
          </p:cNvSpPr>
          <p:nvPr/>
        </p:nvSpPr>
        <p:spPr bwMode="auto">
          <a:xfrm rot="5400000">
            <a:off x="3735354" y="4561432"/>
            <a:ext cx="217813" cy="8284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육각형 11"/>
          <p:cNvSpPr/>
          <p:nvPr/>
        </p:nvSpPr>
        <p:spPr bwMode="auto">
          <a:xfrm rot="10800000">
            <a:off x="1492681" y="4296232"/>
            <a:ext cx="1330449" cy="567531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이등변 삼각형 12"/>
          <p:cNvSpPr>
            <a:spLocks noChangeArrowheads="1"/>
          </p:cNvSpPr>
          <p:nvPr/>
        </p:nvSpPr>
        <p:spPr bwMode="auto">
          <a:xfrm rot="5400000">
            <a:off x="2618627" y="4561432"/>
            <a:ext cx="217813" cy="8284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Rectangle 304"/>
          <p:cNvSpPr>
            <a:spLocks noChangeArrowheads="1"/>
          </p:cNvSpPr>
          <p:nvPr/>
        </p:nvSpPr>
        <p:spPr bwMode="auto">
          <a:xfrm>
            <a:off x="1657549" y="4472051"/>
            <a:ext cx="104358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 정보</a:t>
            </a:r>
            <a:endParaRPr kumimoji="0"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Rectangle 304"/>
          <p:cNvSpPr>
            <a:spLocks noChangeArrowheads="1"/>
          </p:cNvSpPr>
          <p:nvPr/>
        </p:nvSpPr>
        <p:spPr bwMode="auto">
          <a:xfrm>
            <a:off x="2711668" y="4387413"/>
            <a:ext cx="11010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및</a:t>
            </a:r>
            <a:endParaRPr kumimoji="0" lang="en-US" altLang="ko-KR" sz="1100" b="1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0"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솔루션</a:t>
            </a:r>
            <a:endParaRPr kumimoji="0"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Rectangle 304"/>
          <p:cNvSpPr>
            <a:spLocks noChangeArrowheads="1"/>
          </p:cNvSpPr>
          <p:nvPr/>
        </p:nvSpPr>
        <p:spPr bwMode="auto">
          <a:xfrm>
            <a:off x="3951933" y="4387413"/>
            <a:ext cx="9475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분류별 현황</a:t>
            </a:r>
            <a:endParaRPr kumimoji="0"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Rectangle 304"/>
          <p:cNvSpPr>
            <a:spLocks noChangeArrowheads="1"/>
          </p:cNvSpPr>
          <p:nvPr/>
        </p:nvSpPr>
        <p:spPr bwMode="auto">
          <a:xfrm>
            <a:off x="4850665" y="4472051"/>
            <a:ext cx="14619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 정보</a:t>
            </a:r>
            <a:endParaRPr kumimoji="0"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Rectangle 304"/>
          <p:cNvSpPr>
            <a:spLocks noChangeArrowheads="1"/>
          </p:cNvSpPr>
          <p:nvPr/>
        </p:nvSpPr>
        <p:spPr bwMode="auto">
          <a:xfrm>
            <a:off x="6280633" y="4387413"/>
            <a:ext cx="9475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사례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/>
            <a:r>
              <a:rPr kumimoji="0" lang="ko-KR" altLang="en-US" sz="11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</a:t>
            </a:r>
            <a:endParaRPr kumimoji="0" lang="ko-KR" altLang="en-US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62" y="1670653"/>
            <a:ext cx="3269556" cy="18454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798360" y="3580975"/>
            <a:ext cx="3286858" cy="240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</a:t>
            </a:r>
            <a:r>
              <a:rPr lang="en-US" altLang="ko-KR" sz="10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웹 콘솔</a:t>
            </a:r>
            <a:endParaRPr lang="ko-KR" altLang="en-US" sz="10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꺾인 연결선 20"/>
          <p:cNvCxnSpPr>
            <a:stCxn id="20" idx="2"/>
            <a:endCxn id="22" idx="0"/>
          </p:cNvCxnSpPr>
          <p:nvPr/>
        </p:nvCxnSpPr>
        <p:spPr>
          <a:xfrm rot="5400000">
            <a:off x="3067645" y="2922086"/>
            <a:ext cx="474339" cy="2273951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144978" y="429623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297195" y="429623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꺾인 연결선 23"/>
          <p:cNvCxnSpPr>
            <a:stCxn id="20" idx="2"/>
            <a:endCxn id="23" idx="0"/>
          </p:cNvCxnSpPr>
          <p:nvPr/>
        </p:nvCxnSpPr>
        <p:spPr>
          <a:xfrm rot="5400000">
            <a:off x="3643753" y="3498194"/>
            <a:ext cx="474339" cy="1121734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426553" y="429623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 rot="5400000">
            <a:off x="4207341" y="4063768"/>
            <a:ext cx="464571" cy="357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627532" y="429623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꺾인 연결선 27"/>
          <p:cNvCxnSpPr>
            <a:stCxn id="20" idx="2"/>
            <a:endCxn id="27" idx="0"/>
          </p:cNvCxnSpPr>
          <p:nvPr/>
        </p:nvCxnSpPr>
        <p:spPr>
          <a:xfrm rot="16200000" flipH="1">
            <a:off x="4808921" y="3454759"/>
            <a:ext cx="474339" cy="1208603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733387" y="429623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꺾인 연결선 29"/>
          <p:cNvCxnSpPr>
            <a:stCxn id="20" idx="2"/>
            <a:endCxn id="29" idx="0"/>
          </p:cNvCxnSpPr>
          <p:nvPr/>
        </p:nvCxnSpPr>
        <p:spPr>
          <a:xfrm rot="16200000" flipH="1">
            <a:off x="5361849" y="2901832"/>
            <a:ext cx="474339" cy="2314458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3469926" y="4972800"/>
            <a:ext cx="1820586" cy="363764"/>
            <a:chOff x="2217160" y="4310672"/>
            <a:chExt cx="2612474" cy="400564"/>
          </a:xfrm>
        </p:grpSpPr>
        <p:sp>
          <p:nvSpPr>
            <p:cNvPr id="32" name="아래쪽 화살표 31"/>
            <p:cNvSpPr/>
            <p:nvPr/>
          </p:nvSpPr>
          <p:spPr>
            <a:xfrm>
              <a:off x="2217160" y="4310672"/>
              <a:ext cx="2612474" cy="400564"/>
            </a:xfrm>
            <a:prstGeom prst="downArrow">
              <a:avLst>
                <a:gd name="adj1" fmla="val 77274"/>
                <a:gd name="adj2" fmla="val 50000"/>
              </a:avLst>
            </a:prstGeom>
            <a:solidFill>
              <a:srgbClr val="8CB2E0"/>
            </a:solidFill>
            <a:ln>
              <a:solidFill>
                <a:srgbClr val="8CB2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09062" y="4345326"/>
              <a:ext cx="1028672" cy="288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 제공</a:t>
              </a:r>
              <a:endPara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3132906" y="5382079"/>
            <a:ext cx="2494626" cy="3657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누리집</a:t>
            </a:r>
            <a:r>
              <a:rPr lang="ko-KR" altLang="en-US" sz="14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포털 서비스</a:t>
            </a:r>
            <a:endParaRPr lang="en-US" altLang="ko-KR" sz="1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04901" y="5851592"/>
            <a:ext cx="7639050" cy="510289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사업자 및 관련 정보에 대한 기본 데이터 제공 필요</a:t>
            </a:r>
            <a:endParaRPr lang="ko-KR" altLang="en-US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02076" y="5851593"/>
            <a:ext cx="594778" cy="51028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36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</a:rPr>
              <a:t>저작권기술 홍보 영상 서비스 관리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저작권기술 및 다양한 </a:t>
            </a:r>
            <a:r>
              <a:rPr lang="ko-KR" altLang="en-US" smtClean="0">
                <a:solidFill>
                  <a:srgbClr val="FF0000"/>
                </a:solidFill>
              </a:rPr>
              <a:t>저작권 관련 영상물 서비스 제공할 수 있는 관리 기능</a:t>
            </a:r>
            <a:r>
              <a:rPr lang="ko-KR" altLang="en-US" smtClean="0"/>
              <a:t> 제공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07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43368" y="1710015"/>
            <a:ext cx="3970432" cy="3226052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02153" y="1786936"/>
            <a:ext cx="3841797" cy="3074251"/>
          </a:xfrm>
          <a:prstGeom prst="roundRect">
            <a:avLst>
              <a:gd name="adj" fmla="val 4385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884" y="1710014"/>
            <a:ext cx="3995704" cy="3287691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288" y="1769371"/>
            <a:ext cx="3852862" cy="3091817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43368" y="5100947"/>
            <a:ext cx="3970432" cy="122119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02153" y="5178576"/>
            <a:ext cx="3841797" cy="1075828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기술적인조치 관리 시스템을 통해 동영상 </a:t>
            </a:r>
            <a:r>
              <a:rPr lang="en-US" altLang="ko-KR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영상물 업로드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동영상에 대한 나래이션 정보 등록을 통한 웹접근성 지원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84" y="5100947"/>
            <a:ext cx="3995704" cy="1221190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288" y="5181510"/>
            <a:ext cx="3852862" cy="1072894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</a:t>
            </a: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1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특징기반필터링</a:t>
            </a: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 성능평가 동영상만 제공하고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endParaRPr lang="en-US" altLang="ko-KR" sz="11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최신의 저작권기술 관련 동영상 서비스 </a:t>
            </a:r>
            <a:r>
              <a:rPr lang="ko-KR" altLang="en-US" sz="11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시 기존 시스템 수정 불가피</a:t>
            </a:r>
          </a:p>
        </p:txBody>
      </p:sp>
      <p:sp>
        <p:nvSpPr>
          <p:cNvPr id="35" name="오른쪽 화살표 34"/>
          <p:cNvSpPr/>
          <p:nvPr/>
        </p:nvSpPr>
        <p:spPr>
          <a:xfrm>
            <a:off x="4414744" y="3105768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56" y="2182776"/>
            <a:ext cx="2818389" cy="25864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276" y="2371285"/>
            <a:ext cx="3537549" cy="220768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 rot="20021873">
            <a:off x="6577710" y="3245249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rot="20021873">
            <a:off x="995728" y="3303497"/>
            <a:ext cx="2522242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 </a:t>
            </a:r>
            <a:r>
              <a:rPr lang="en-US" altLang="ko-KR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52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</a:rPr>
              <a:t>사이트 운영 관련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담당자별 권한 관리</a:t>
            </a:r>
            <a:r>
              <a:rPr lang="ko-KR" altLang="en-US" smtClean="0"/>
              <a:t> 기능을 통해 안전한 보안 관리 기능 제공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08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43368" y="1710015"/>
            <a:ext cx="3970432" cy="3226052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02153" y="1786936"/>
            <a:ext cx="3841797" cy="3074251"/>
          </a:xfrm>
          <a:prstGeom prst="roundRect">
            <a:avLst>
              <a:gd name="adj" fmla="val 4385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884" y="1710014"/>
            <a:ext cx="3995704" cy="3287691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288" y="1769371"/>
            <a:ext cx="3852862" cy="3091817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43368" y="5100947"/>
            <a:ext cx="3970432" cy="67332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02153" y="5178576"/>
            <a:ext cx="3841797" cy="536424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그룹관리 기능 및 그룹별 메뉴 관리 기능을 두어 메뉴 접근을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제한할 수 있는 기능을 구현</a:t>
            </a:r>
            <a:endParaRPr lang="ko-KR" altLang="en-US" sz="11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84" y="5100947"/>
            <a:ext cx="3995704" cy="673320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288" y="5181510"/>
            <a:ext cx="3852862" cy="533490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담당자별 업무 분리를 할 수 없으며</a:t>
            </a: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권한을 가지고 있음</a:t>
            </a:r>
            <a:endParaRPr lang="ko-KR" altLang="en-US" sz="11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414744" y="3105768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589" y="2175934"/>
            <a:ext cx="3485443" cy="257386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20021873">
            <a:off x="7680808" y="2589422"/>
            <a:ext cx="688772" cy="31748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04901" y="5877509"/>
            <a:ext cx="7639050" cy="484373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내에서의 권한을 달리하는 기능은 많은 공수 필요하므로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 접근에 대한 제한을 두는 것으로 구현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02076" y="5892419"/>
            <a:ext cx="594778" cy="469463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751" y="2328240"/>
            <a:ext cx="3564996" cy="637601"/>
          </a:xfrm>
          <a:prstGeom prst="roundRect">
            <a:avLst/>
          </a:prstGeom>
          <a:noFill/>
          <a:ln w="28575">
            <a:solidFill>
              <a:srgbClr val="A6A6A6"/>
            </a:solidFill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sp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사용자 등록 시 </a:t>
            </a:r>
            <a:r>
              <a:rPr lang="ko-KR" altLang="en-US" sz="1400" b="1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무조건 모든 권한</a:t>
            </a:r>
            <a:r>
              <a:rPr lang="ko-KR" altLang="en-US" sz="14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가지고 있는 계정으로 생성됨</a:t>
            </a:r>
          </a:p>
        </p:txBody>
      </p:sp>
      <p:pic>
        <p:nvPicPr>
          <p:cNvPr id="22" name="그림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1" y="3055460"/>
            <a:ext cx="2932735" cy="1655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61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데이타셋 구축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성능평가 수행을 위한 신규 </a:t>
            </a:r>
            <a:r>
              <a:rPr lang="ko-KR" altLang="en-US">
                <a:solidFill>
                  <a:srgbClr val="FF0000"/>
                </a:solidFill>
              </a:rPr>
              <a:t>데이터 셋 구축 절자 및 방안을 수립</a:t>
            </a:r>
            <a:r>
              <a:rPr lang="ko-KR" altLang="en-US"/>
              <a:t>하며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정확한 품질 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09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23884" y="1679617"/>
            <a:ext cx="4536281" cy="171458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셋 구축 절차 및 전략</a:t>
              </a:r>
            </a:p>
          </p:txBody>
        </p:sp>
      </p:grpSp>
      <p:sp>
        <p:nvSpPr>
          <p:cNvPr id="13" name="Rectangle 123"/>
          <p:cNvSpPr>
            <a:spLocks noChangeArrowheads="1"/>
          </p:cNvSpPr>
          <p:nvPr/>
        </p:nvSpPr>
        <p:spPr bwMode="auto">
          <a:xfrm>
            <a:off x="334769" y="1956348"/>
            <a:ext cx="4525395" cy="38069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19143"/>
              </p:ext>
            </p:extLst>
          </p:nvPr>
        </p:nvGraphicFramePr>
        <p:xfrm>
          <a:off x="5015962" y="1992621"/>
          <a:ext cx="3714530" cy="16788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13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94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37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975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필터링 기술 성능평가용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7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999" marR="89999" marT="46753" marB="4675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 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변형물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DB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70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1,000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43,000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(43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*1,000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70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4,800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(48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*100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5015962" y="1696062"/>
            <a:ext cx="3714530" cy="171458"/>
            <a:chOff x="404813" y="1878221"/>
            <a:chExt cx="6048375" cy="228610"/>
          </a:xfrm>
        </p:grpSpPr>
        <p:grpSp>
          <p:nvGrpSpPr>
            <p:cNvPr id="16" name="그룹 1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1" name="오각형 2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2" name="오각형 2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9" name="직사각형 1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직사각형 1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7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필터링 성능평가용 데이터셋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수량</a:t>
              </a:r>
            </a:p>
          </p:txBody>
        </p:sp>
      </p:grpSp>
      <p:sp>
        <p:nvSpPr>
          <p:cNvPr id="23" name="Arc 106"/>
          <p:cNvSpPr>
            <a:spLocks/>
          </p:cNvSpPr>
          <p:nvPr/>
        </p:nvSpPr>
        <p:spPr bwMode="auto">
          <a:xfrm flipH="1">
            <a:off x="420942" y="3139149"/>
            <a:ext cx="4202870" cy="982479"/>
          </a:xfrm>
          <a:custGeom>
            <a:avLst/>
            <a:gdLst>
              <a:gd name="T0" fmla="*/ 0 w 43200"/>
              <a:gd name="T1" fmla="*/ 0 h 21600"/>
              <a:gd name="T2" fmla="*/ 0 w 43200"/>
              <a:gd name="T3" fmla="*/ 0 h 21600"/>
              <a:gd name="T4" fmla="*/ 0 w 43200"/>
              <a:gd name="T5" fmla="*/ 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rgbClr val="DDD49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Arc 106"/>
          <p:cNvSpPr>
            <a:spLocks/>
          </p:cNvSpPr>
          <p:nvPr/>
        </p:nvSpPr>
        <p:spPr bwMode="auto">
          <a:xfrm flipH="1">
            <a:off x="437611" y="3889242"/>
            <a:ext cx="4202870" cy="982479"/>
          </a:xfrm>
          <a:custGeom>
            <a:avLst/>
            <a:gdLst>
              <a:gd name="T0" fmla="*/ 0 w 43200"/>
              <a:gd name="T1" fmla="*/ 0 h 21600"/>
              <a:gd name="T2" fmla="*/ 0 w 43200"/>
              <a:gd name="T3" fmla="*/ 0 h 21600"/>
              <a:gd name="T4" fmla="*/ 0 w 43200"/>
              <a:gd name="T5" fmla="*/ 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rgbClr val="DDD49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Arc 106"/>
          <p:cNvSpPr>
            <a:spLocks/>
          </p:cNvSpPr>
          <p:nvPr/>
        </p:nvSpPr>
        <p:spPr bwMode="auto">
          <a:xfrm flipH="1">
            <a:off x="420942" y="2433109"/>
            <a:ext cx="4202870" cy="982478"/>
          </a:xfrm>
          <a:custGeom>
            <a:avLst/>
            <a:gdLst>
              <a:gd name="T0" fmla="*/ 0 w 43200"/>
              <a:gd name="T1" fmla="*/ 0 h 21600"/>
              <a:gd name="T2" fmla="*/ 0 w 43200"/>
              <a:gd name="T3" fmla="*/ 0 h 21600"/>
              <a:gd name="T4" fmla="*/ 0 w 43200"/>
              <a:gd name="T5" fmla="*/ 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rgbClr val="DDD49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Freeform 110"/>
          <p:cNvSpPr>
            <a:spLocks/>
          </p:cNvSpPr>
          <p:nvPr/>
        </p:nvSpPr>
        <p:spPr bwMode="auto">
          <a:xfrm rot="10800000">
            <a:off x="1044780" y="2860933"/>
            <a:ext cx="2961525" cy="1906612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948" y="444"/>
              </a:cxn>
              <a:cxn ang="0">
                <a:pos x="1488" y="192"/>
              </a:cxn>
              <a:cxn ang="0">
                <a:pos x="1056" y="192"/>
              </a:cxn>
              <a:cxn ang="0">
                <a:pos x="1920" y="0"/>
              </a:cxn>
              <a:cxn ang="0">
                <a:pos x="2736" y="192"/>
              </a:cxn>
              <a:cxn ang="0">
                <a:pos x="2352" y="192"/>
              </a:cxn>
              <a:cxn ang="0">
                <a:pos x="2790" y="420"/>
              </a:cxn>
              <a:cxn ang="0">
                <a:pos x="3840" y="672"/>
              </a:cxn>
            </a:cxnLst>
            <a:rect l="0" t="0" r="r" b="b"/>
            <a:pathLst>
              <a:path w="3840" h="672">
                <a:moveTo>
                  <a:pt x="0" y="672"/>
                </a:moveTo>
                <a:cubicBezTo>
                  <a:pt x="158" y="634"/>
                  <a:pt x="700" y="524"/>
                  <a:pt x="948" y="444"/>
                </a:cubicBezTo>
                <a:cubicBezTo>
                  <a:pt x="1196" y="364"/>
                  <a:pt x="1470" y="234"/>
                  <a:pt x="1488" y="192"/>
                </a:cubicBezTo>
                <a:lnTo>
                  <a:pt x="1056" y="192"/>
                </a:lnTo>
                <a:lnTo>
                  <a:pt x="1920" y="0"/>
                </a:lnTo>
                <a:lnTo>
                  <a:pt x="2736" y="192"/>
                </a:lnTo>
                <a:lnTo>
                  <a:pt x="2352" y="192"/>
                </a:lnTo>
                <a:cubicBezTo>
                  <a:pt x="2361" y="230"/>
                  <a:pt x="2542" y="340"/>
                  <a:pt x="2790" y="420"/>
                </a:cubicBezTo>
                <a:cubicBezTo>
                  <a:pt x="3038" y="500"/>
                  <a:pt x="3621" y="619"/>
                  <a:pt x="3840" y="672"/>
                </a:cubicBezTo>
              </a:path>
            </a:pathLst>
          </a:custGeom>
          <a:gradFill flip="none" rotWithShape="1">
            <a:gsLst>
              <a:gs pos="0">
                <a:srgbClr val="CC9900"/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b="100000"/>
            </a:path>
            <a:tileRect t="-100000" r="-100000"/>
          </a:gra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128"/>
          <p:cNvGrpSpPr>
            <a:grpSpLocks/>
          </p:cNvGrpSpPr>
          <p:nvPr/>
        </p:nvGrpSpPr>
        <p:grpSpPr bwMode="auto">
          <a:xfrm>
            <a:off x="1026970" y="2610512"/>
            <a:ext cx="3012587" cy="238554"/>
            <a:chOff x="1071546" y="3309926"/>
            <a:chExt cx="3714776" cy="357531"/>
          </a:xfrm>
        </p:grpSpPr>
        <p:sp>
          <p:nvSpPr>
            <p:cNvPr id="28" name="직사각형 43"/>
            <p:cNvSpPr>
              <a:spLocks noChangeArrowheads="1"/>
            </p:cNvSpPr>
            <p:nvPr/>
          </p:nvSpPr>
          <p:spPr bwMode="auto">
            <a:xfrm>
              <a:off x="1071546" y="3309926"/>
              <a:ext cx="3714776" cy="35753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Rectangle 162"/>
            <p:cNvSpPr>
              <a:spLocks noChangeArrowheads="1"/>
            </p:cNvSpPr>
            <p:nvPr/>
          </p:nvSpPr>
          <p:spPr bwMode="auto">
            <a:xfrm>
              <a:off x="1285618" y="3362689"/>
              <a:ext cx="3286632" cy="25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장르별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원본 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확보 대상 수량 선정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151"/>
          <p:cNvGrpSpPr>
            <a:grpSpLocks/>
          </p:cNvGrpSpPr>
          <p:nvPr/>
        </p:nvGrpSpPr>
        <p:grpSpPr bwMode="auto">
          <a:xfrm>
            <a:off x="1026970" y="3061759"/>
            <a:ext cx="3012587" cy="238553"/>
            <a:chOff x="1071546" y="3309183"/>
            <a:chExt cx="3714776" cy="357530"/>
          </a:xfrm>
        </p:grpSpPr>
        <p:sp>
          <p:nvSpPr>
            <p:cNvPr id="31" name="직사각형 41"/>
            <p:cNvSpPr>
              <a:spLocks noChangeArrowheads="1"/>
            </p:cNvSpPr>
            <p:nvPr/>
          </p:nvSpPr>
          <p:spPr bwMode="auto">
            <a:xfrm>
              <a:off x="1071546" y="3309183"/>
              <a:ext cx="3714776" cy="35753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Rectangle 162"/>
            <p:cNvSpPr>
              <a:spLocks noChangeArrowheads="1"/>
            </p:cNvSpPr>
            <p:nvPr/>
          </p:nvSpPr>
          <p:spPr bwMode="auto">
            <a:xfrm>
              <a:off x="1285618" y="3363635"/>
              <a:ext cx="3286632" cy="25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최근 </a:t>
              </a:r>
              <a:r>
                <a:rPr lang="en-US" altLang="ko-KR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이내</a:t>
              </a:r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신규 콘텐츠 대상 원본 확보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158"/>
          <p:cNvGrpSpPr>
            <a:grpSpLocks/>
          </p:cNvGrpSpPr>
          <p:nvPr/>
        </p:nvGrpSpPr>
        <p:grpSpPr bwMode="auto">
          <a:xfrm>
            <a:off x="1026970" y="3514196"/>
            <a:ext cx="3012587" cy="238553"/>
            <a:chOff x="1071546" y="3310135"/>
            <a:chExt cx="3714776" cy="357530"/>
          </a:xfrm>
        </p:grpSpPr>
        <p:sp>
          <p:nvSpPr>
            <p:cNvPr id="34" name="직사각형 39"/>
            <p:cNvSpPr>
              <a:spLocks noChangeArrowheads="1"/>
            </p:cNvSpPr>
            <p:nvPr/>
          </p:nvSpPr>
          <p:spPr bwMode="auto">
            <a:xfrm>
              <a:off x="1071546" y="3310135"/>
              <a:ext cx="3714776" cy="35753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Rectangle 162"/>
            <p:cNvSpPr>
              <a:spLocks noChangeArrowheads="1"/>
            </p:cNvSpPr>
            <p:nvPr/>
          </p:nvSpPr>
          <p:spPr bwMode="auto">
            <a:xfrm>
              <a:off x="1285618" y="3362894"/>
              <a:ext cx="3286632" cy="25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원본 콘텐츠에 대한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검증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169"/>
          <p:cNvGrpSpPr>
            <a:grpSpLocks/>
          </p:cNvGrpSpPr>
          <p:nvPr/>
        </p:nvGrpSpPr>
        <p:grpSpPr bwMode="auto">
          <a:xfrm>
            <a:off x="1026970" y="3940440"/>
            <a:ext cx="3012587" cy="238553"/>
            <a:chOff x="1071546" y="3309391"/>
            <a:chExt cx="3714776" cy="357531"/>
          </a:xfrm>
        </p:grpSpPr>
        <p:sp>
          <p:nvSpPr>
            <p:cNvPr id="37" name="직사각형 36"/>
            <p:cNvSpPr>
              <a:spLocks noChangeArrowheads="1"/>
            </p:cNvSpPr>
            <p:nvPr/>
          </p:nvSpPr>
          <p:spPr bwMode="auto">
            <a:xfrm>
              <a:off x="1071546" y="3309391"/>
              <a:ext cx="3714776" cy="35753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Rectangle 162"/>
            <p:cNvSpPr>
              <a:spLocks noChangeArrowheads="1"/>
            </p:cNvSpPr>
            <p:nvPr/>
          </p:nvSpPr>
          <p:spPr bwMode="auto">
            <a:xfrm>
              <a:off x="1285618" y="3343515"/>
              <a:ext cx="3286632" cy="253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원본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및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중복 콘텐츠 검증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173"/>
          <p:cNvGrpSpPr>
            <a:grpSpLocks/>
          </p:cNvGrpSpPr>
          <p:nvPr/>
        </p:nvGrpSpPr>
        <p:grpSpPr bwMode="auto">
          <a:xfrm>
            <a:off x="1026970" y="4347634"/>
            <a:ext cx="3012587" cy="238553"/>
            <a:chOff x="1071546" y="3310400"/>
            <a:chExt cx="3714776" cy="357412"/>
          </a:xfrm>
        </p:grpSpPr>
        <p:sp>
          <p:nvSpPr>
            <p:cNvPr id="40" name="직사각형 35"/>
            <p:cNvSpPr>
              <a:spLocks noChangeArrowheads="1"/>
            </p:cNvSpPr>
            <p:nvPr/>
          </p:nvSpPr>
          <p:spPr bwMode="auto">
            <a:xfrm>
              <a:off x="1071546" y="3310400"/>
              <a:ext cx="3714776" cy="3574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Rectangle 162"/>
            <p:cNvSpPr>
              <a:spLocks noChangeArrowheads="1"/>
            </p:cNvSpPr>
            <p:nvPr/>
          </p:nvSpPr>
          <p:spPr bwMode="auto">
            <a:xfrm>
              <a:off x="1285618" y="3356366"/>
              <a:ext cx="3286632" cy="25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변형 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182"/>
          <p:cNvGrpSpPr>
            <a:grpSpLocks/>
          </p:cNvGrpSpPr>
          <p:nvPr/>
        </p:nvGrpSpPr>
        <p:grpSpPr bwMode="auto">
          <a:xfrm>
            <a:off x="1026970" y="4734587"/>
            <a:ext cx="3012587" cy="238554"/>
            <a:chOff x="1071546" y="3309643"/>
            <a:chExt cx="3714776" cy="357412"/>
          </a:xfrm>
        </p:grpSpPr>
        <p:sp>
          <p:nvSpPr>
            <p:cNvPr id="43" name="직사각형 33"/>
            <p:cNvSpPr>
              <a:spLocks noChangeArrowheads="1"/>
            </p:cNvSpPr>
            <p:nvPr/>
          </p:nvSpPr>
          <p:spPr bwMode="auto">
            <a:xfrm>
              <a:off x="1071546" y="3309643"/>
              <a:ext cx="3714776" cy="3574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Rectangle 162"/>
            <p:cNvSpPr>
              <a:spLocks noChangeArrowheads="1"/>
            </p:cNvSpPr>
            <p:nvPr/>
          </p:nvSpPr>
          <p:spPr bwMode="auto">
            <a:xfrm>
              <a:off x="1285618" y="3355614"/>
              <a:ext cx="3286632" cy="253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변형 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및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검증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5" name="Picture 2" descr="mp3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4" y="2095976"/>
            <a:ext cx="612599" cy="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video에 대한 이미지 검색결과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8" y="2160214"/>
            <a:ext cx="405193" cy="4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mp3에 대한 이미지 검색결과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2296">
            <a:off x="3566090" y="5168023"/>
            <a:ext cx="612599" cy="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video에 대한 이미지 검색결과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1340">
            <a:off x="4133172" y="5095298"/>
            <a:ext cx="405193" cy="4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162"/>
          <p:cNvSpPr>
            <a:spLocks noChangeArrowheads="1"/>
          </p:cNvSpPr>
          <p:nvPr/>
        </p:nvSpPr>
        <p:spPr bwMode="auto">
          <a:xfrm>
            <a:off x="460524" y="5406881"/>
            <a:ext cx="2343636" cy="30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pop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장르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 등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장르</a:t>
            </a:r>
            <a:endParaRPr lang="en-US" altLang="ko-KR" sz="9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03639"/>
              </p:ext>
            </p:extLst>
          </p:nvPr>
        </p:nvGraphicFramePr>
        <p:xfrm>
          <a:off x="5033770" y="3973434"/>
          <a:ext cx="3696721" cy="17898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65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32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6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87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 웹하드 성능평가용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87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999" marR="89999" marT="46753" marB="4675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변형물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1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구축 없음</a:t>
                      </a:r>
                      <a:endParaRPr kumimoji="1" lang="en-US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필터링용</a:t>
                      </a:r>
                      <a:endParaRPr kumimoji="1" lang="en-US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원본 </a:t>
                      </a: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를 </a:t>
                      </a:r>
                      <a:endParaRPr kumimoji="1" lang="en-US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그대로 사용</a:t>
                      </a: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32400" marR="32400" marT="26996" marB="2699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기존 콘텐츠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사용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1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32400" marR="32400" marT="26996" marB="2699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3,700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(37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*100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8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오디오제거용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32400" marR="32400" marT="26996" marB="2699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2,700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(27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*100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5015962" y="3718675"/>
            <a:ext cx="3714530" cy="171458"/>
            <a:chOff x="404813" y="1878221"/>
            <a:chExt cx="6048375" cy="228610"/>
          </a:xfrm>
        </p:grpSpPr>
        <p:grpSp>
          <p:nvGrpSpPr>
            <p:cNvPr id="52" name="그룹 5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4" name="그룹 5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7" name="오각형 5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8" name="오각형 5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5" name="직사각형 5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6" name="직사각형 5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3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모바일 웹하드 필터링 성능평가용 데이터셋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수량</a:t>
              </a: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1104901" y="5877509"/>
            <a:ext cx="7639050" cy="484373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확보한 원본에 대한 품질검증 및 변형물에 대한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품질검증</a:t>
            </a: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생성된 파일 건수</a:t>
            </a: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DB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건수</a:t>
            </a: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중요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endParaRPr lang="ko-KR" altLang="en-US" sz="1100" b="1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2076" y="5892419"/>
            <a:ext cx="594778" cy="469463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19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데이타셋 품질 보증 활동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데이터셋 품질은 원본 확보시점에서부터 변형물 생성 후 </a:t>
            </a:r>
            <a:r>
              <a:rPr lang="en-US" altLang="ko-KR"/>
              <a:t>Database </a:t>
            </a:r>
            <a:r>
              <a:rPr lang="ko-KR" altLang="en-US"/>
              <a:t>등록 이후에도 </a:t>
            </a:r>
            <a:r>
              <a:rPr lang="ko-KR" altLang="en-US">
                <a:solidFill>
                  <a:srgbClr val="FF0000"/>
                </a:solidFill>
              </a:rPr>
              <a:t>정확한 품질 검사 필요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38941"/>
              </p:ext>
            </p:extLst>
          </p:nvPr>
        </p:nvGraphicFramePr>
        <p:xfrm>
          <a:off x="3241992" y="2026958"/>
          <a:ext cx="5578158" cy="372905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553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7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0078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473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4069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0739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확보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9875" indent="-176213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장르별 고르게 원본 확보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indent="-825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1,000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곡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0739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검증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전수 검사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10%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샘플링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4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 비디오 플레이어를 통한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육안 검사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 오디오 플레이어를 통한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직접 귀를 통한 검사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029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해상도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CAM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 여부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Bitrate</a:t>
                      </a: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비정상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Play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여부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길이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Bitrate</a:t>
                      </a:r>
                    </a:p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ID3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메타 정보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구축된 데이터셋과의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중복 여부 확인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30739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 작업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개발된 변형물 생성 도구를 활용한 데이터셋 구축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30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변형 항목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변형 항목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30739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 검증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전수 검사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10%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샘플링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4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비정상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Play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여부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콘텐츠 메타 정보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87313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ID3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메타 정보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5288" y="2034501"/>
            <a:ext cx="2298080" cy="360861"/>
          </a:xfrm>
          <a:prstGeom prst="rect">
            <a:avLst/>
          </a:prstGeom>
          <a:solidFill>
            <a:srgbClr val="D4EAF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</a:t>
            </a:r>
            <a:r>
              <a: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검증 유형</a:t>
            </a:r>
            <a:endParaRPr lang="en-US" altLang="ko-KR" sz="105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23"/>
          <p:cNvSpPr>
            <a:spLocks noChangeArrowheads="1"/>
          </p:cNvSpPr>
          <p:nvPr/>
        </p:nvSpPr>
        <p:spPr bwMode="auto">
          <a:xfrm>
            <a:off x="395288" y="2450630"/>
            <a:ext cx="2298080" cy="833436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787" y="2464611"/>
            <a:ext cx="2316075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및 비디오와의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Sync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잔상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깨짐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현상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 이하 영상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011" y="3386635"/>
            <a:ext cx="2298080" cy="311009"/>
          </a:xfrm>
          <a:prstGeom prst="rect">
            <a:avLst/>
          </a:prstGeom>
          <a:solidFill>
            <a:srgbClr val="D4EAF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</a:t>
            </a:r>
            <a:r>
              <a: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검증 유형</a:t>
            </a:r>
            <a:endParaRPr lang="en-US" altLang="ko-KR" sz="105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Rectangle 123"/>
          <p:cNvSpPr>
            <a:spLocks noChangeArrowheads="1"/>
          </p:cNvSpPr>
          <p:nvPr/>
        </p:nvSpPr>
        <p:spPr bwMode="auto">
          <a:xfrm>
            <a:off x="407011" y="3760356"/>
            <a:ext cx="2298080" cy="869511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511" y="3741163"/>
            <a:ext cx="2335926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이내의 짧은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Play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Rate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7011" y="5000942"/>
            <a:ext cx="2298080" cy="7169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보증 활동 결과 보고서 </a:t>
            </a:r>
            <a:endParaRPr lang="en-US" altLang="ko-KR" sz="12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기록 </a:t>
            </a:r>
            <a:r>
              <a:rPr lang="ko-KR" altLang="en-US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제출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1159983" y="4715956"/>
            <a:ext cx="585457" cy="215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rot="5400000">
            <a:off x="2666332" y="5236629"/>
            <a:ext cx="585457" cy="245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37451" y="1714527"/>
            <a:ext cx="3839763" cy="171458"/>
            <a:chOff x="404813" y="1878221"/>
            <a:chExt cx="6048375" cy="228610"/>
          </a:xfrm>
        </p:grpSpPr>
        <p:grpSp>
          <p:nvGrpSpPr>
            <p:cNvPr id="18" name="그룹 1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0" name="그룹 1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3" name="오각형 2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4" name="오각형 2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1" name="직사각형 2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" name="직사각형 2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9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데이타셋 품질 보증 활동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모서리가 둥근 직사각형 24"/>
          <p:cNvSpPr/>
          <p:nvPr/>
        </p:nvSpPr>
        <p:spPr>
          <a:xfrm>
            <a:off x="1104901" y="5877509"/>
            <a:ext cx="7639050" cy="484373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기술협상에 따른 기존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데이타셋에</a:t>
            </a:r>
            <a:r>
              <a:rPr lang="ko-KR" altLang="en-US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전수 검수 도구 개발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r>
              <a:rPr lang="ko-KR" altLang="en-US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속성 정보 재 수집</a:t>
            </a:r>
            <a:r>
              <a:rPr lang="en-US" altLang="ko-KR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2076" y="5892419"/>
            <a:ext cx="594778" cy="469463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02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565982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819561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006733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432784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245612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12220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03685"/>
              </p:ext>
            </p:extLst>
          </p:nvPr>
        </p:nvGraphicFramePr>
        <p:xfrm>
          <a:off x="1408669" y="1432784"/>
          <a:ext cx="6096000" cy="5039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35"/>
                <a:gridCol w="5239265"/>
              </a:tblGrid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01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개요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구성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03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요구사항 구현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04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요구사항 구현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05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요구사항 및 기타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06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5764504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039992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527074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90224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33622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212824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84744"/>
              </p:ext>
            </p:extLst>
          </p:nvPr>
        </p:nvGraphicFramePr>
        <p:xfrm>
          <a:off x="1408669" y="1523400"/>
          <a:ext cx="6096000" cy="5039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35"/>
                <a:gridCol w="5239265"/>
              </a:tblGrid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01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개요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구성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03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요구사항 구현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04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요구사항 구현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05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요구사항 및 기타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06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69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성능평가 수행용 </a:t>
            </a:r>
            <a:r>
              <a:rPr lang="en-US" altLang="ko-KR" smtClean="0"/>
              <a:t>PC </a:t>
            </a:r>
            <a:r>
              <a:rPr lang="ko-KR" altLang="en-US" smtClean="0"/>
              <a:t>도입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원활한 </a:t>
            </a:r>
            <a:r>
              <a:rPr lang="ko-KR" altLang="en-US" smtClean="0">
                <a:solidFill>
                  <a:srgbClr val="FF0000"/>
                </a:solidFill>
              </a:rPr>
              <a:t>성능평가 수행을 위한 기존 장비를 대체할 </a:t>
            </a:r>
            <a:r>
              <a:rPr lang="en-US" altLang="ko-KR" smtClean="0">
                <a:solidFill>
                  <a:srgbClr val="FF0000"/>
                </a:solidFill>
              </a:rPr>
              <a:t>PC </a:t>
            </a:r>
            <a:r>
              <a:rPr lang="ko-KR" altLang="en-US" smtClean="0">
                <a:solidFill>
                  <a:srgbClr val="FF0000"/>
                </a:solidFill>
              </a:rPr>
              <a:t>도입</a:t>
            </a:r>
            <a:r>
              <a:rPr lang="en-US" altLang="ko-KR" smtClean="0"/>
              <a:t>(</a:t>
            </a:r>
            <a:r>
              <a:rPr lang="ko-KR" altLang="en-US" smtClean="0"/>
              <a:t>총 </a:t>
            </a:r>
            <a:r>
              <a:rPr lang="en-US" altLang="ko-KR" smtClean="0"/>
              <a:t>5</a:t>
            </a:r>
            <a:r>
              <a:rPr lang="ko-KR" altLang="en-US" smtClean="0"/>
              <a:t>대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461525"/>
              </p:ext>
            </p:extLst>
          </p:nvPr>
        </p:nvGraphicFramePr>
        <p:xfrm>
          <a:off x="402077" y="1494909"/>
          <a:ext cx="8341874" cy="4384419"/>
        </p:xfrm>
        <a:graphic>
          <a:graphicData uri="http://schemas.openxmlformats.org/drawingml/2006/table">
            <a:tbl>
              <a:tblPr/>
              <a:tblGrid>
                <a:gridCol w="9921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37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1199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6004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 스펙 비교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511" marB="4651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511" marB="4651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6004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RFP </a:t>
                      </a: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스펙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511" marB="4651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납품 예정 스펙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511" marB="4651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2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Intel(R) Core(TM) i7-9700K</a:t>
                      </a: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[INTEL] </a:t>
                      </a:r>
                      <a:r>
                        <a:rPr lang="ko-KR" altLang="en-US" sz="1000" b="0" i="0" u="none" strike="noStrike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코어</a:t>
                      </a:r>
                      <a:r>
                        <a:rPr lang="en-US" altLang="ko-KR" sz="1000" b="0" i="0" u="none" strike="noStrike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lang="ko-KR" altLang="en-US" sz="1000" b="0" i="0" u="none" strike="noStrike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세대 </a:t>
                      </a:r>
                      <a:r>
                        <a:rPr lang="en-US" altLang="ko-KR" sz="1000" b="0" i="0" u="none" strike="noStrike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i7-9800X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정품박스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스카이레이크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X/3.8GHz/16.5MB/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쿨러미포함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 Memory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16GB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이상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PC4-21300 * 2ea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삼성전자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DDR4 16G PC4-21300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정품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* 2ea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2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SSD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256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GB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SSD * 2ea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삼성전자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860 PRO (256GB)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용도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: OS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설치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23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HDD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HGST 6TB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Deskstar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NAS HDN726060ALE614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패키지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(SATA3/7200/128M) * 3ea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HGST 6TB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Deskstar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NAS HDN726060ALE614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패키지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(SATA3/7200/128M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* 3ea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용도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데이타셋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 저장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82338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[SEAGATE] BARRACUDA HDD 2TB ST2000DM008 (3.5HDD/ SATA3/ 7200rpm/ 256MB/ SMR+MTC)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용도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 로그 저장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메인보드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ASUS TUF Z390-PLUS GAMING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아이보라</a:t>
                      </a: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[GIGABYTE] X299 UD4 PRO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듀러블에디션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제이씨현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X299/ATX)</a:t>
                      </a:r>
                      <a:endParaRPr lang="ko-KR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Graphic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ZOTAC GAMING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지포스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RTX 2070 AIR D6 8GB</a:t>
                      </a: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ZOTAC GAMING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지포스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RTX 2070 AIR D6 8GB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Microsoft Windows 10 Pro (64bit)</a:t>
                      </a: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Microsoft Windows 10 Pro (64bit)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9548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 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파워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시소닉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FOCUS PLUS Gold SSR-750FX Full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Modular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케이스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Fractal Design Define S2 Blackout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강화유리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쿨러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 quiet DARK ROCK TF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시소닉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FOCUS PLUS Gold SSR-750FX Full Modular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[FRACTAL DESIGN] Define S2 Blackout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강화유리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미들타워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[be quiet] DARK ROCK TF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로지텍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USB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유선 세트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(MK200 NEW)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6" name="Picture 3" descr="Fractal Design Define S2 Blackout ê°íì 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779" y="4799776"/>
            <a:ext cx="1137219" cy="11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1104901" y="5936995"/>
            <a:ext cx="7639050" cy="513017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스펙에</a:t>
            </a:r>
            <a:r>
              <a:rPr lang="ko-KR" altLang="en-US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최종 확정 및 빠른 납품 일정 계획 수립</a:t>
            </a:r>
            <a:endParaRPr lang="ko-KR" altLang="en-US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2076" y="5936995"/>
            <a:ext cx="594778" cy="513017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465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운영 현황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가상화 기반 및 물리적인 </a:t>
            </a:r>
            <a:r>
              <a:rPr lang="en-US" altLang="ko-KR" dirty="0" smtClean="0"/>
              <a:t>H/W </a:t>
            </a:r>
            <a:r>
              <a:rPr lang="ko-KR" altLang="en-US" dirty="0" smtClean="0"/>
              <a:t>기반 장비 </a:t>
            </a:r>
            <a:r>
              <a:rPr lang="en-US" altLang="ko-KR" dirty="0" smtClean="0"/>
              <a:t>OS </a:t>
            </a:r>
            <a:r>
              <a:rPr lang="ko-KR" altLang="en-US" dirty="0" smtClean="0"/>
              <a:t>상황에 따른 변환 계획 수립 필요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74677"/>
              </p:ext>
            </p:extLst>
          </p:nvPr>
        </p:nvGraphicFramePr>
        <p:xfrm>
          <a:off x="172996" y="1556953"/>
          <a:ext cx="8817015" cy="3201982"/>
        </p:xfrm>
        <a:graphic>
          <a:graphicData uri="http://schemas.openxmlformats.org/drawingml/2006/table">
            <a:tbl>
              <a:tblPr/>
              <a:tblGrid>
                <a:gridCol w="18452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102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358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325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613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서비스 구분</a:t>
                      </a:r>
                    </a:p>
                  </a:txBody>
                  <a:tcPr marT="46511" marB="4651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유형</a:t>
                      </a:r>
                    </a:p>
                  </a:txBody>
                  <a:tcPr marT="46511" marB="4651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 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종류</a:t>
                      </a:r>
                    </a:p>
                  </a:txBody>
                  <a:tcPr marT="46511" marB="4651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878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웹서버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가상화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2823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DL580 G5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Server 2008 Standard x64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2823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모바일웹하드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성능평가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리눅스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서버용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 DL380 Gen9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2823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모바일웹하드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성능평가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리눅스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서버용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HP DL380 Gen9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7.2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2823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모바일웹하드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성능평가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(Windows Server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IBM System x3550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Server 2008 Standard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87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공용특징정보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 서비스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WAS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가상화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787">
                <a:tc v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FTP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가상화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사업관리시스템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WAS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가상화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CentOS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6.9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전자책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DRM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상호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운용성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평가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WAS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ProLiant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DL380p Gen8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187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유휴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] DB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음원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가상화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187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공용특징정보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WAS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서버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IBM System x3550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Ubuntu 10.04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1878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공용특징정보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FTP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서버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가상화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1268627" y="4918335"/>
            <a:ext cx="3113902" cy="313038"/>
          </a:xfrm>
          <a:prstGeom prst="roundRect">
            <a:avLst/>
          </a:prstGeom>
          <a:solidFill>
            <a:srgbClr val="D4EAF3"/>
          </a:solidFill>
          <a:ln w="31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RHEL </a:t>
            </a:r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가상화 장비 </a:t>
            </a:r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</a:t>
            </a:r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268627" y="5378078"/>
            <a:ext cx="3113902" cy="313038"/>
          </a:xfrm>
          <a:prstGeom prst="roundRect">
            <a:avLst/>
          </a:prstGeom>
          <a:solidFill>
            <a:srgbClr val="C8E5DC"/>
          </a:solidFill>
          <a:ln w="31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물리적인 </a:t>
            </a:r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H/W </a:t>
            </a:r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장비 </a:t>
            </a:r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</a:t>
            </a:r>
            <a:r>
              <a:rPr lang="ko-KR" altLang="en-US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r>
              <a:rPr lang="en-US" altLang="ko-KR" sz="1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802659" y="4918335"/>
            <a:ext cx="3023288" cy="313038"/>
          </a:xfrm>
          <a:prstGeom prst="round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가상화 장비 신규 신청 필요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02659" y="5378078"/>
            <a:ext cx="3023288" cy="313038"/>
          </a:xfrm>
          <a:prstGeom prst="round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IDC 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센터 방문하여 </a:t>
            </a:r>
            <a:r>
              <a:rPr lang="en-US" altLang="ko-KR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 </a:t>
            </a:r>
            <a:r>
              <a:rPr lang="ko-KR" altLang="en-US" sz="1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재설치 진행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469026" y="4992129"/>
            <a:ext cx="247135" cy="239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오른쪽 화살표 13"/>
          <p:cNvSpPr/>
          <p:nvPr/>
        </p:nvSpPr>
        <p:spPr>
          <a:xfrm>
            <a:off x="4469026" y="5414975"/>
            <a:ext cx="247135" cy="2392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104901" y="5837821"/>
            <a:ext cx="7639050" cy="524061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물리적인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H/W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장비에 대한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</a:t>
            </a:r>
            <a:r>
              <a:rPr lang="en-US" altLang="ko-KR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호환성 여부 확인 필요</a:t>
            </a:r>
            <a:endParaRPr lang="ko-KR" altLang="en-US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2076" y="5837821"/>
            <a:ext cx="594778" cy="524061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51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바른고딕" panose="020B0603020101020101" pitchFamily="50" charset="-127"/>
              </a:rPr>
              <a:t>Windows Server 2008 </a:t>
            </a:r>
            <a:r>
              <a:rPr lang="ko-KR" altLang="en-US">
                <a:latin typeface="나눔바른고딕" panose="020B0603020101020101" pitchFamily="50" charset="-127"/>
              </a:rPr>
              <a:t>운영 환경 전환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윈도우 서버에서 운영되고 있는 </a:t>
            </a:r>
            <a:r>
              <a:rPr lang="en-US" altLang="ko-KR"/>
              <a:t>Database </a:t>
            </a:r>
            <a:r>
              <a:rPr lang="ko-KR" altLang="en-US"/>
              <a:t>서버를 </a:t>
            </a:r>
            <a:r>
              <a:rPr lang="ko-KR" altLang="en-US">
                <a:solidFill>
                  <a:srgbClr val="FF0000"/>
                </a:solidFill>
              </a:rPr>
              <a:t>오픈소스 기반의 </a:t>
            </a:r>
            <a:r>
              <a:rPr lang="en-US" altLang="ko-KR">
                <a:solidFill>
                  <a:srgbClr val="FF0000"/>
                </a:solidFill>
              </a:rPr>
              <a:t>DBMS </a:t>
            </a:r>
            <a:r>
              <a:rPr lang="ko-KR" altLang="en-US">
                <a:solidFill>
                  <a:srgbClr val="FF0000"/>
                </a:solidFill>
              </a:rPr>
              <a:t>시스템으로 전환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04283" y="1659567"/>
            <a:ext cx="3839763" cy="171458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오픈소스 기반으로 환경 전환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04283" y="1910434"/>
            <a:ext cx="4091517" cy="6616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Picture 6" descr="Oracle 10 g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28" y="2024771"/>
            <a:ext cx="1711815" cy="4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ent os 7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982" y="1982160"/>
            <a:ext cx="1567851" cy="5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ubrid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28" y="1982844"/>
            <a:ext cx="1509902" cy="52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아래쪽 화살표 16"/>
          <p:cNvSpPr/>
          <p:nvPr/>
        </p:nvSpPr>
        <p:spPr>
          <a:xfrm rot="16200000">
            <a:off x="2177083" y="2040019"/>
            <a:ext cx="223831" cy="430085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6636070" y="2026917"/>
            <a:ext cx="223831" cy="430085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Picture 2" descr="https://encrypted-tbn0.gstatic.com/images?q=tbn:ANd9GcRxvyyCFKO4mSXsUgMzIe-v9vdl8Im_Qh-iP2Bcd-3sg9lb6yA8bA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2" y="1530821"/>
            <a:ext cx="1594796" cy="159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572000" y="1911118"/>
            <a:ext cx="4091517" cy="6616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4283" y="2710633"/>
            <a:ext cx="3839763" cy="171458"/>
            <a:chOff x="404813" y="1878221"/>
            <a:chExt cx="6048375" cy="228610"/>
          </a:xfrm>
        </p:grpSpPr>
        <p:grpSp>
          <p:nvGrpSpPr>
            <p:cNvPr id="23" name="그룹 2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5" name="그룹 2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8" name="오각형 2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9" name="오각형 2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6" name="직사각형 2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4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OS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</a:t>
              </a:r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전환 절차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5801" y="3094420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Cubrid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이관 방안 수립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09326" y="3094420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</a:t>
            </a: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이관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72386" y="3094420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 OS(v6.9)  </a:t>
            </a:r>
            <a:b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Cubrid(v9.3)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1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25513" y="3094420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 관련 소스 변경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25513" y="4201074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 테스트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04784" y="4201074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⑥ </a:t>
            </a: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Cubrid </a:t>
            </a:r>
            <a:r>
              <a:rPr lang="en-US" altLang="ko-KR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Backup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72383" y="4201074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⑦ 서비스 중지 안내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5799" y="4201074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⑧ 기존 장비</a:t>
            </a:r>
            <a:endParaRPr lang="en-US" altLang="ko-KR" sz="1100" b="1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 OS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5799" y="5283862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⑨ </a:t>
            </a: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Cubrid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100" b="1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72383" y="5283862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⑩</a:t>
            </a:r>
            <a:r>
              <a:rPr lang="en-US" altLang="ko-KR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Cubrid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복원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04783" y="5283862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⑪ 테스트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25513" y="5283862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⑫ 임시 장비 반환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/>
          <p:cNvCxnSpPr>
            <a:stCxn id="31" idx="3"/>
            <a:endCxn id="33" idx="1"/>
          </p:cNvCxnSpPr>
          <p:nvPr/>
        </p:nvCxnSpPr>
        <p:spPr>
          <a:xfrm>
            <a:off x="2215528" y="3422419"/>
            <a:ext cx="5568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3"/>
            <a:endCxn id="32" idx="1"/>
          </p:cNvCxnSpPr>
          <p:nvPr/>
        </p:nvCxnSpPr>
        <p:spPr>
          <a:xfrm>
            <a:off x="4302113" y="3422419"/>
            <a:ext cx="5072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2" idx="3"/>
            <a:endCxn id="34" idx="1"/>
          </p:cNvCxnSpPr>
          <p:nvPr/>
        </p:nvCxnSpPr>
        <p:spPr>
          <a:xfrm>
            <a:off x="6339053" y="3422419"/>
            <a:ext cx="4864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5" idx="0"/>
          </p:cNvCxnSpPr>
          <p:nvPr/>
        </p:nvCxnSpPr>
        <p:spPr>
          <a:xfrm>
            <a:off x="7590377" y="3750418"/>
            <a:ext cx="0" cy="4506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5" idx="1"/>
            <a:endCxn id="36" idx="3"/>
          </p:cNvCxnSpPr>
          <p:nvPr/>
        </p:nvCxnSpPr>
        <p:spPr>
          <a:xfrm flipH="1">
            <a:off x="6334511" y="4529073"/>
            <a:ext cx="49100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6" idx="1"/>
            <a:endCxn id="37" idx="3"/>
          </p:cNvCxnSpPr>
          <p:nvPr/>
        </p:nvCxnSpPr>
        <p:spPr>
          <a:xfrm flipH="1">
            <a:off x="4302110" y="4529073"/>
            <a:ext cx="502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7" idx="1"/>
            <a:endCxn id="38" idx="3"/>
          </p:cNvCxnSpPr>
          <p:nvPr/>
        </p:nvCxnSpPr>
        <p:spPr>
          <a:xfrm flipH="1">
            <a:off x="2215526" y="4529073"/>
            <a:ext cx="5568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8" idx="2"/>
            <a:endCxn id="39" idx="0"/>
          </p:cNvCxnSpPr>
          <p:nvPr/>
        </p:nvCxnSpPr>
        <p:spPr>
          <a:xfrm>
            <a:off x="1450663" y="4857072"/>
            <a:ext cx="0" cy="426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9" idx="3"/>
            <a:endCxn id="40" idx="1"/>
          </p:cNvCxnSpPr>
          <p:nvPr/>
        </p:nvCxnSpPr>
        <p:spPr>
          <a:xfrm>
            <a:off x="2215526" y="5611861"/>
            <a:ext cx="5568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0" idx="3"/>
            <a:endCxn id="41" idx="1"/>
          </p:cNvCxnSpPr>
          <p:nvPr/>
        </p:nvCxnSpPr>
        <p:spPr>
          <a:xfrm>
            <a:off x="4302110" y="5611861"/>
            <a:ext cx="5026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1" idx="3"/>
            <a:endCxn id="42" idx="1"/>
          </p:cNvCxnSpPr>
          <p:nvPr/>
        </p:nvCxnSpPr>
        <p:spPr>
          <a:xfrm>
            <a:off x="6334510" y="5611861"/>
            <a:ext cx="4910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404283" y="2974982"/>
            <a:ext cx="8259234" cy="337375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86871" y="6047935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8138" y="6100613"/>
            <a:ext cx="504129" cy="2055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26064" y="6090640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협의 및 안내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18576" y="6115881"/>
            <a:ext cx="504129" cy="1957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48340" y="609064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임시서버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38791" y="6100613"/>
            <a:ext cx="500231" cy="2074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67695" y="609064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운영서버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864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바른고딕" panose="020B0603020101020101" pitchFamily="50" charset="-127"/>
              </a:rPr>
              <a:t>Windows Server 2008 </a:t>
            </a:r>
            <a:r>
              <a:rPr lang="ko-KR" altLang="en-US">
                <a:latin typeface="나눔바른고딕" panose="020B0603020101020101" pitchFamily="50" charset="-127"/>
              </a:rPr>
              <a:t>운영 환경 </a:t>
            </a:r>
            <a:r>
              <a:rPr lang="ko-KR" altLang="en-US" smtClean="0">
                <a:latin typeface="나눔바른고딕" panose="020B0603020101020101" pitchFamily="50" charset="-127"/>
              </a:rPr>
              <a:t>전환</a:t>
            </a:r>
            <a:r>
              <a:rPr lang="ko-KR" altLang="en-US" sz="1600" smtClean="0">
                <a:latin typeface="나눔바른고딕" panose="020B0603020101020101" pitchFamily="50" charset="-127"/>
              </a:rPr>
              <a:t> </a:t>
            </a:r>
            <a:r>
              <a:rPr lang="en-US" altLang="ko-KR" sz="1600" smtClean="0">
                <a:latin typeface="나눔바른고딕" panose="020B0603020101020101" pitchFamily="50" charset="-127"/>
              </a:rPr>
              <a:t>(</a:t>
            </a:r>
            <a:r>
              <a:rPr lang="ko-KR" altLang="en-US" sz="1600" smtClean="0">
                <a:latin typeface="나눔바른고딕" panose="020B0603020101020101" pitchFamily="50" charset="-127"/>
              </a:rPr>
              <a:t>계속</a:t>
            </a:r>
            <a:r>
              <a:rPr lang="en-US" altLang="ko-KR" sz="1600" smtClean="0">
                <a:latin typeface="나눔바른고딕" panose="020B0603020101020101" pitchFamily="50" charset="-127"/>
              </a:rPr>
              <a:t>)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윈도우 서버에서 운영되고 있는 </a:t>
            </a:r>
            <a:r>
              <a:rPr lang="en-US" altLang="ko-KR"/>
              <a:t>Database </a:t>
            </a:r>
            <a:r>
              <a:rPr lang="ko-KR" altLang="en-US"/>
              <a:t>서버를 </a:t>
            </a:r>
            <a:r>
              <a:rPr lang="ko-KR" altLang="en-US">
                <a:solidFill>
                  <a:srgbClr val="FF0000"/>
                </a:solidFill>
              </a:rPr>
              <a:t>오픈소스 기반의 </a:t>
            </a:r>
            <a:r>
              <a:rPr lang="en-US" altLang="ko-KR">
                <a:solidFill>
                  <a:srgbClr val="FF0000"/>
                </a:solidFill>
              </a:rPr>
              <a:t>DBMS </a:t>
            </a:r>
            <a:r>
              <a:rPr lang="ko-KR" altLang="en-US">
                <a:solidFill>
                  <a:srgbClr val="FF0000"/>
                </a:solidFill>
              </a:rPr>
              <a:t>시스템으로 전환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722336" y="1698395"/>
            <a:ext cx="3839763" cy="171458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Cubrid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전환 시 고려 대상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81487" y="2009137"/>
            <a:ext cx="304003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환경 고려 사항</a:t>
            </a:r>
            <a:endParaRPr lang="en-US" altLang="ko-KR" sz="11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2)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데이터베이스 이전</a:t>
            </a:r>
            <a:endParaRPr lang="en-US" altLang="ko-KR" sz="110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제약조건 관련</a:t>
            </a:r>
            <a:endParaRPr lang="en-US" altLang="ko-KR" sz="11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 </a:t>
            </a:r>
            <a:r>
              <a:rPr lang="ko-KR" altLang="en-US" sz="11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타입 확인</a:t>
            </a:r>
            <a:endParaRPr lang="en-US" altLang="ko-KR" sz="110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5) </a:t>
            </a:r>
            <a:r>
              <a:rPr lang="ko-KR" altLang="en-US" sz="11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 고려</a:t>
            </a:r>
            <a:r>
              <a:rPr lang="en-US" altLang="ko-KR" sz="11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10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6</a:t>
            </a: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1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함수 관련</a:t>
            </a:r>
            <a:endParaRPr lang="en-US" altLang="ko-KR" sz="110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7</a:t>
            </a: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1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일련번호</a:t>
            </a:r>
            <a:endParaRPr lang="en-US" altLang="ko-KR" sz="110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8</a:t>
            </a: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1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프로시져</a:t>
            </a:r>
            <a:endParaRPr lang="en-US" altLang="ko-KR" sz="110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7451" y="1698395"/>
            <a:ext cx="3839763" cy="171458"/>
            <a:chOff x="404813" y="1878221"/>
            <a:chExt cx="6048375" cy="228610"/>
          </a:xfrm>
        </p:grpSpPr>
        <p:grpSp>
          <p:nvGrpSpPr>
            <p:cNvPr id="16" name="그룹 1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1" name="오각형 2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2" name="오각형 2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9" name="직사각형 1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직사각형 1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7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Cubrid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전환 시 고려 사항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824059" y="1992944"/>
            <a:ext cx="4319941" cy="229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⊙ 웹</a:t>
            </a:r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endParaRPr lang="en-US" altLang="ko-KR" sz="11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 관리시스템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(Java/Jsp)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서비스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(jsp)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자가 진단기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(Javaj/Jsp)</a:t>
            </a:r>
          </a:p>
          <a:p>
            <a:pPr>
              <a:lnSpc>
                <a:spcPct val="150000"/>
              </a:lnSpc>
            </a:pPr>
            <a:r>
              <a:rPr lang="ko-KR" altLang="en-US" sz="11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⊙ 어플리케이션</a:t>
            </a:r>
            <a:endParaRPr lang="en-US" altLang="ko-KR" sz="11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필터링기술 성능평가 도구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(C#)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포렌식마크기술 성능평가 도구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(C#, C++)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변형물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도구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(C#)</a:t>
            </a:r>
          </a:p>
          <a:p>
            <a:pPr marL="628650" lvl="1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윈도우 특징정보 추출기</a:t>
            </a:r>
            <a:endParaRPr lang="en-US" altLang="ko-KR" sz="105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22336" y="1978833"/>
            <a:ext cx="3903133" cy="2310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451" y="1978833"/>
            <a:ext cx="3903133" cy="2310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04901" y="5672667"/>
            <a:ext cx="7639050" cy="689215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</a:t>
            </a: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설치될 장비는 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가상화 장비 </a:t>
            </a:r>
            <a:r>
              <a:rPr lang="ko-KR" altLang="en-US" sz="11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 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</a:t>
            </a:r>
            <a:endParaRPr lang="ko-KR" altLang="en-US" sz="11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이관 시 </a:t>
            </a:r>
            <a:r>
              <a:rPr lang="ko-KR" altLang="en-US" sz="11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통합누리집</a:t>
            </a:r>
            <a:r>
              <a:rPr lang="ko-KR" altLang="en-US" sz="11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포털 </a:t>
            </a:r>
            <a:r>
              <a:rPr lang="ko-KR" altLang="en-US" sz="11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측 변경사항도 발생</a:t>
            </a: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하므로 </a:t>
            </a:r>
            <a:r>
              <a:rPr lang="ko-KR" altLang="en-US" sz="1100" b="1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운영팀과의</a:t>
            </a:r>
            <a:r>
              <a:rPr lang="ko-KR" altLang="en-US" sz="11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협조 필요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2076" y="5672667"/>
            <a:ext cx="594778" cy="689215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Picture 10" descr="cubrid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9325">
            <a:off x="2247541" y="2828748"/>
            <a:ext cx="1654810" cy="57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ubrid migration toolkit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65" y="4366826"/>
            <a:ext cx="3268136" cy="119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5799" y="4539083"/>
            <a:ext cx="2287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>
                <a:solidFill>
                  <a:srgbClr val="0070C0"/>
                </a:solidFill>
              </a:rPr>
              <a:t>Cubrid</a:t>
            </a:r>
            <a:r>
              <a:rPr lang="ko-KR" altLang="en-US" sz="1100" b="1" smtClean="0">
                <a:solidFill>
                  <a:srgbClr val="0070C0"/>
                </a:solidFill>
              </a:rPr>
              <a:t> </a:t>
            </a:r>
            <a:r>
              <a:rPr lang="en-US" altLang="ko-KR" sz="1100" b="1" smtClean="0">
                <a:solidFill>
                  <a:srgbClr val="0070C0"/>
                </a:solidFill>
              </a:rPr>
              <a:t>Migration Toolkit </a:t>
            </a:r>
            <a:r>
              <a:rPr lang="ko-KR" altLang="en-US" sz="1100" b="1" smtClean="0">
                <a:solidFill>
                  <a:srgbClr val="0070C0"/>
                </a:solidFill>
              </a:rPr>
              <a:t>활용 </a:t>
            </a:r>
            <a:r>
              <a:rPr lang="ko-KR" altLang="en-US" sz="1100" b="1">
                <a:solidFill>
                  <a:srgbClr val="0070C0"/>
                </a:solidFill>
              </a:rPr>
              <a:t>▶</a:t>
            </a:r>
          </a:p>
        </p:txBody>
      </p:sp>
    </p:spTree>
    <p:extLst>
      <p:ext uri="{BB962C8B-B14F-4D97-AF65-F5344CB8AC3E}">
        <p14:creationId xmlns:p14="http://schemas.microsoft.com/office/powerpoint/2010/main" val="4293071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바른고딕" panose="020B0603020101020101" pitchFamily="50" charset="-127"/>
              </a:rPr>
              <a:t>오픈소스</a:t>
            </a:r>
            <a:r>
              <a:rPr lang="ko-KR" altLang="en-US" dirty="0" smtClean="0">
                <a:latin typeface="나눔바른고딕" panose="020B0603020101020101" pitchFamily="50" charset="-127"/>
              </a:rPr>
              <a:t> 기반 </a:t>
            </a:r>
            <a:r>
              <a:rPr lang="en-US" altLang="ko-KR" dirty="0" smtClean="0">
                <a:latin typeface="나눔바른고딕" panose="020B0603020101020101" pitchFamily="50" charset="-127"/>
              </a:rPr>
              <a:t>OS </a:t>
            </a:r>
            <a:r>
              <a:rPr lang="ko-KR" altLang="en-US" dirty="0" smtClean="0">
                <a:latin typeface="나눔바른고딕" panose="020B0603020101020101" pitchFamily="50" charset="-127"/>
              </a:rPr>
              <a:t>전환</a:t>
            </a:r>
            <a:endParaRPr lang="ko-KR" altLang="en-US" dirty="0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오픈소스</a:t>
            </a:r>
            <a:r>
              <a:rPr lang="ko-KR" altLang="en-US" dirty="0" smtClean="0"/>
              <a:t> 기반인 </a:t>
            </a:r>
            <a:r>
              <a:rPr lang="en-US" altLang="ko-KR" dirty="0" err="1" smtClean="0"/>
              <a:t>CentOS</a:t>
            </a:r>
            <a:r>
              <a:rPr lang="ko-KR" altLang="en-US" dirty="0" smtClean="0"/>
              <a:t>에 대한 최신의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및 보안 패치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05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5571931" y="1698395"/>
            <a:ext cx="3108650" cy="201262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보안</a:t>
              </a:r>
              <a:r>
                <a:rPr lang="en-US" altLang="ko-KR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패치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37451" y="1698395"/>
            <a:ext cx="3839763" cy="171458"/>
            <a:chOff x="404813" y="1878221"/>
            <a:chExt cx="6048375" cy="228610"/>
          </a:xfrm>
        </p:grpSpPr>
        <p:grpSp>
          <p:nvGrpSpPr>
            <p:cNvPr id="16" name="그룹 1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1" name="오각형 2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2" name="오각형 2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9" name="직사각형 1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직사각형 1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7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리눅스 커널 업데이트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5682895" y="1992944"/>
            <a:ext cx="27140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yum install </a:t>
            </a:r>
            <a:r>
              <a:rPr lang="en-US" altLang="ko-KR" sz="11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yum-security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yum update --security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yum list-security --security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 yum </a:t>
            </a:r>
            <a:r>
              <a:rPr lang="en-US" altLang="ko-KR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updateinfo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list security all</a:t>
            </a:r>
            <a:endParaRPr lang="en-US" altLang="ko-KR" sz="11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71931" y="1978833"/>
            <a:ext cx="3172020" cy="36146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451" y="1978832"/>
            <a:ext cx="5008906" cy="3614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050" b="1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커널에</a:t>
            </a:r>
            <a:r>
              <a:rPr lang="ko-KR" altLang="en-US" sz="105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필요한 패키지 설치 및 업데이트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#yum update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#yum install 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ncurses-devel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#yum 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groupinstall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“Development Tools”</a:t>
            </a:r>
          </a:p>
          <a:p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5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05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설치를 원하는 버전의 </a:t>
            </a:r>
            <a:r>
              <a:rPr lang="ko-KR" altLang="en-US" sz="1050" b="1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커널을</a:t>
            </a:r>
            <a:r>
              <a:rPr lang="ko-KR" altLang="en-US" sz="105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다운로드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wget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http://www.kernel.org/public/linux/kernel/v3.x/linux-3.16.tar.gz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#tar 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xvzf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linux-3.16.tar.gz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#cd /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usr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ln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-s /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var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/linux-3.16 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linux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5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050" b="1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커널</a:t>
            </a:r>
            <a:r>
              <a:rPr lang="ko-KR" altLang="en-US" sz="105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컴파일 및 환경 설정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#cd /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usr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src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linux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#make 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mrproper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#make all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#make 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modules_install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#make install</a:t>
            </a:r>
          </a:p>
          <a:p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5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050" b="1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커널</a:t>
            </a:r>
            <a:r>
              <a:rPr lang="ko-KR" altLang="en-US" sz="105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적용</a:t>
            </a:r>
          </a:p>
          <a:p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#vi /boot/grub/</a:t>
            </a:r>
            <a:r>
              <a:rPr lang="en-US" altLang="ko-KR" sz="105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grub.conf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05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1050" b="1" dirty="0" err="1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재부팅</a:t>
            </a:r>
            <a:r>
              <a:rPr lang="ko-KR" altLang="en-US" sz="1050" b="1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작동확인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04901" y="5672667"/>
            <a:ext cx="7639050" cy="689215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운영중인 </a:t>
            </a:r>
            <a:r>
              <a:rPr lang="en-US" altLang="ko-KR" sz="110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</a:t>
            </a:r>
            <a:r>
              <a:rPr lang="ko-KR" altLang="en-US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대해서도 패치 수행 </a:t>
            </a:r>
            <a:r>
              <a:rPr lang="en-US" altLang="ko-KR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장비에서의 테스트 후 운영 서버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커널</a:t>
            </a:r>
            <a:r>
              <a:rPr lang="ko-KR" altLang="en-US" sz="1100" b="1" dirty="0" smtClean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업데이트 실행</a:t>
            </a:r>
            <a:r>
              <a:rPr lang="en-US" altLang="ko-KR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주기적인 보안 패치 모니터링 및 관련 업데이트 수행</a:t>
            </a:r>
            <a:endParaRPr lang="ko-KR" altLang="en-US" sz="11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2076" y="5672667"/>
            <a:ext cx="594778" cy="689215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5650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025652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5764504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89507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527074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33622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212824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408669" y="1523400"/>
          <a:ext cx="6096000" cy="5039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35"/>
                <a:gridCol w="5239265"/>
              </a:tblGrid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01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개요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구성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03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요구사항 구현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04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요구사항 구현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05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요구사항 및 기타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06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2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성능평가 운영 지원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>
                <a:latin typeface="나눔바른고딕" panose="020B0600000101010101" charset="-127"/>
                <a:ea typeface="나눔바른고딕" panose="020B0600000101010101" charset="-127"/>
              </a:rPr>
              <a:t>저작권기술 </a:t>
            </a:r>
            <a:r>
              <a:rPr lang="ko-KR" altLang="en-US" b="1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성능평가</a:t>
            </a:r>
            <a:r>
              <a:rPr lang="ko-KR" altLang="en-US" b="1">
                <a:latin typeface="나눔바른고딕" panose="020B0600000101010101" charset="-127"/>
                <a:ea typeface="나눔바른고딕" panose="020B0600000101010101" charset="-127"/>
              </a:rPr>
              <a:t> 및 </a:t>
            </a:r>
            <a:r>
              <a:rPr lang="ko-KR" altLang="en-US" b="1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확인서</a:t>
            </a:r>
            <a:r>
              <a:rPr lang="ko-KR" altLang="en-US" b="1">
                <a:latin typeface="나눔바른고딕" panose="020B0600000101010101" charset="-127"/>
                <a:ea typeface="나눔바른고딕" panose="020B0600000101010101" charset="-127"/>
              </a:rPr>
              <a:t> 및 </a:t>
            </a:r>
            <a:r>
              <a:rPr lang="ko-KR" altLang="en-US" b="1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인증서 발급</a:t>
            </a:r>
            <a:r>
              <a:rPr lang="ko-KR" altLang="en-US" b="1">
                <a:latin typeface="나눔바른고딕" panose="020B0600000101010101" charset="-127"/>
                <a:ea typeface="나눔바른고딕" panose="020B0600000101010101" charset="-127"/>
              </a:rPr>
              <a:t> 업무를 수행 할 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운영 요원을 상주</a:t>
            </a:r>
            <a:r>
              <a:rPr lang="en-US" altLang="ko-KR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진주 한국 저작권위원회 본원</a:t>
            </a:r>
            <a:r>
              <a:rPr lang="en-US" altLang="ko-KR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지원</a:t>
            </a:r>
            <a:endParaRPr lang="ko-KR" altLang="en-US" b="1" dirty="0">
              <a:solidFill>
                <a:srgbClr val="FF00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7303" y="4912031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기술업체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Picture 2" descr="http://tmis.copyright.or.kr/pes/logoImage/PES-2015-FF-074_V_cer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335" y="3907355"/>
            <a:ext cx="690154" cy="9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33809" y="4869866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발급</a:t>
            </a:r>
          </a:p>
        </p:txBody>
      </p:sp>
      <p:pic>
        <p:nvPicPr>
          <p:cNvPr id="8" name="Picture 62" descr="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1872" r="71417" b="75826"/>
          <a:stretch>
            <a:fillRect/>
          </a:stretch>
        </p:blipFill>
        <p:spPr bwMode="auto">
          <a:xfrm>
            <a:off x="1181156" y="4428637"/>
            <a:ext cx="396478" cy="48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44" y="2523201"/>
            <a:ext cx="1242347" cy="9667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56832" y="3362458"/>
            <a:ext cx="8162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 작성</a:t>
            </a:r>
            <a:endParaRPr lang="ko-KR" altLang="en-US" sz="105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50" y="3269919"/>
            <a:ext cx="743506" cy="5774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9976" y="3753313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수행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1591" y="3173609"/>
            <a:ext cx="1306859" cy="7701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55324" y="3925659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통합누리집 포털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548324" y="3925659"/>
            <a:ext cx="401314" cy="471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3025" y="400722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평가신청</a:t>
            </a:r>
          </a:p>
        </p:txBody>
      </p:sp>
      <p:cxnSp>
        <p:nvCxnSpPr>
          <p:cNvPr id="17" name="직선 화살표 연결선 16"/>
          <p:cNvCxnSpPr>
            <a:stCxn id="13" idx="3"/>
            <a:endCxn id="11" idx="1"/>
          </p:cNvCxnSpPr>
          <p:nvPr/>
        </p:nvCxnSpPr>
        <p:spPr>
          <a:xfrm>
            <a:off x="3158450" y="3558666"/>
            <a:ext cx="392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211377" y="3305160"/>
            <a:ext cx="476178" cy="1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38097" y="3813698"/>
            <a:ext cx="440693" cy="277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사각형 설명선 19"/>
          <p:cNvSpPr/>
          <p:nvPr/>
        </p:nvSpPr>
        <p:spPr>
          <a:xfrm>
            <a:off x="465666" y="2269285"/>
            <a:ext cx="3979334" cy="542137"/>
          </a:xfrm>
          <a:prstGeom prst="wedgeRoundRectCallout">
            <a:avLst>
              <a:gd name="adj1" fmla="val 33107"/>
              <a:gd name="adj2" fmla="val 13686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성능평가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강인성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일관성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축약성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부분매칭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상호운용성 평가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기능평가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데이터평가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465666" y="5432034"/>
            <a:ext cx="4529404" cy="342634"/>
          </a:xfrm>
          <a:prstGeom prst="wedgeRoundRectCallout">
            <a:avLst>
              <a:gd name="adj1" fmla="val 43133"/>
              <a:gd name="adj2" fmla="val -23097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확인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합불처리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3D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마크인쇄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인증서 출력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스캔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온라인등록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Rectangle 123"/>
          <p:cNvSpPr>
            <a:spLocks noChangeArrowheads="1"/>
          </p:cNvSpPr>
          <p:nvPr/>
        </p:nvSpPr>
        <p:spPr bwMode="auto">
          <a:xfrm>
            <a:off x="3355169" y="2646869"/>
            <a:ext cx="2185510" cy="2461369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81961" y="5938865"/>
            <a:ext cx="2722215" cy="34877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전담 운용 </a:t>
            </a:r>
            <a:r>
              <a:rPr lang="ko-KR" altLang="en-US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요원 업무 지원 </a:t>
            </a:r>
            <a:r>
              <a:rPr lang="en-US" altLang="ko-KR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진주 상주 </a:t>
            </a:r>
            <a:r>
              <a:rPr lang="en-US" altLang="ko-KR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050" b="1" dirty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굽은 화살표 23"/>
          <p:cNvSpPr/>
          <p:nvPr/>
        </p:nvSpPr>
        <p:spPr>
          <a:xfrm rot="16200000" flipV="1">
            <a:off x="4535383" y="5364679"/>
            <a:ext cx="1020996" cy="623529"/>
          </a:xfrm>
          <a:prstGeom prst="bentArrow">
            <a:avLst>
              <a:gd name="adj1" fmla="val 19334"/>
              <a:gd name="adj2" fmla="val 25475"/>
              <a:gd name="adj3" fmla="val 25000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꺾인 연결선 24"/>
          <p:cNvCxnSpPr>
            <a:stCxn id="6" idx="1"/>
            <a:endCxn id="14" idx="2"/>
          </p:cNvCxnSpPr>
          <p:nvPr/>
        </p:nvCxnSpPr>
        <p:spPr>
          <a:xfrm rot="10800000">
            <a:off x="2442985" y="4179576"/>
            <a:ext cx="2236350" cy="2180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6179" y="4424930"/>
            <a:ext cx="1207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이미지 등록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47953" y="2564924"/>
            <a:ext cx="2780121" cy="3016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기술 성능평가 운영 지원</a:t>
            </a:r>
            <a:endParaRPr lang="ko-KR" altLang="en-US" sz="1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47953" y="2940840"/>
            <a:ext cx="2780121" cy="3016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모바일웹하드 필터링 기술 성능평가 운영 지원</a:t>
            </a:r>
            <a:endParaRPr lang="ko-KR" altLang="en-US" sz="1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47953" y="3306748"/>
            <a:ext cx="2780121" cy="3016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 기술 성능평가 운영 지원</a:t>
            </a:r>
            <a:endParaRPr lang="ko-KR" altLang="en-US" sz="1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47953" y="3956410"/>
            <a:ext cx="2780121" cy="3016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기술 성능평가 인증서</a:t>
            </a:r>
            <a:endParaRPr lang="ko-KR" altLang="en-US" sz="1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47953" y="4329587"/>
            <a:ext cx="2780121" cy="3016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모바일웹하드 필터링 기술 성능평가 </a:t>
            </a:r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</a:t>
            </a:r>
            <a:endParaRPr lang="ko-KR" altLang="en-US" sz="1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047953" y="4690917"/>
            <a:ext cx="2780121" cy="3016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 기술 성능평가 </a:t>
            </a:r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</a:t>
            </a:r>
            <a:endParaRPr lang="ko-KR" altLang="en-US" sz="1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왼쪽 중괄호 33"/>
          <p:cNvSpPr/>
          <p:nvPr/>
        </p:nvSpPr>
        <p:spPr>
          <a:xfrm>
            <a:off x="5670241" y="2715748"/>
            <a:ext cx="364273" cy="885167"/>
          </a:xfrm>
          <a:prstGeom prst="leftBrace">
            <a:avLst>
              <a:gd name="adj1" fmla="val 55399"/>
              <a:gd name="adj2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37451" y="1763954"/>
            <a:ext cx="3839763" cy="171458"/>
            <a:chOff x="404813" y="1878221"/>
            <a:chExt cx="6048375" cy="228610"/>
          </a:xfrm>
        </p:grpSpPr>
        <p:grpSp>
          <p:nvGrpSpPr>
            <p:cNvPr id="36" name="그룹 3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8" name="그룹 3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1" name="오각형 4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2" name="오각형 4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9" name="직사각형 3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0" name="직사각형 3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7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성능평가 운영 지원 흐름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왼쪽 중괄호 42"/>
          <p:cNvSpPr/>
          <p:nvPr/>
        </p:nvSpPr>
        <p:spPr>
          <a:xfrm>
            <a:off x="5670241" y="4042731"/>
            <a:ext cx="364273" cy="885167"/>
          </a:xfrm>
          <a:prstGeom prst="leftBrace">
            <a:avLst>
              <a:gd name="adj1" fmla="val 55399"/>
              <a:gd name="adj2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31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기술적인 조치 운영 지원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85069"/>
          </a:xfrm>
        </p:spPr>
        <p:txBody>
          <a:bodyPr/>
          <a:lstStyle/>
          <a:p>
            <a:r>
              <a:rPr lang="ko-KR" altLang="en-US"/>
              <a:t>권리자의 저작물에 대한 </a:t>
            </a:r>
            <a:r>
              <a:rPr lang="ko-KR" altLang="en-US">
                <a:solidFill>
                  <a:srgbClr val="0070C0"/>
                </a:solidFill>
              </a:rPr>
              <a:t>온라인 기술적인 조치</a:t>
            </a:r>
            <a:r>
              <a:rPr lang="ko-KR" altLang="en-US"/>
              <a:t>가 </a:t>
            </a:r>
            <a:r>
              <a:rPr lang="ko-KR" altLang="en-US">
                <a:solidFill>
                  <a:srgbClr val="FF0000"/>
                </a:solidFill>
              </a:rPr>
              <a:t>상시 안정적으로 운영</a:t>
            </a:r>
            <a:r>
              <a:rPr lang="ko-KR" altLang="en-US"/>
              <a:t>이 될 수 있도록 모니터링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pic>
        <p:nvPicPr>
          <p:cNvPr id="5" name="그림 22" descr="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24" y="5046186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3"/>
          <p:cNvSpPr>
            <a:spLocks noChangeArrowheads="1"/>
          </p:cNvSpPr>
          <p:nvPr/>
        </p:nvSpPr>
        <p:spPr bwMode="auto">
          <a:xfrm>
            <a:off x="627304" y="2125134"/>
            <a:ext cx="6112162" cy="393700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420955" y="2208452"/>
            <a:ext cx="4836192" cy="9441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58"/>
          <p:cNvSpPr>
            <a:spLocks noChangeArrowheads="1"/>
          </p:cNvSpPr>
          <p:nvPr/>
        </p:nvSpPr>
        <p:spPr bwMode="auto">
          <a:xfrm>
            <a:off x="905932" y="2203460"/>
            <a:ext cx="515024" cy="944165"/>
          </a:xfrm>
          <a:prstGeom prst="rect">
            <a:avLst/>
          </a:prstGeom>
          <a:solidFill>
            <a:srgbClr val="3494BA"/>
          </a:solidFill>
          <a:ln w="9525">
            <a:solidFill>
              <a:srgbClr val="00B0F0"/>
            </a:solidFill>
            <a:miter lim="800000"/>
            <a:headEnd/>
            <a:tailEnd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sp>
        <p:nvSpPr>
          <p:cNvPr id="9" name="직사각형 58"/>
          <p:cNvSpPr>
            <a:spLocks noChangeArrowheads="1"/>
          </p:cNvSpPr>
          <p:nvPr/>
        </p:nvSpPr>
        <p:spPr bwMode="auto">
          <a:xfrm>
            <a:off x="1420955" y="3373118"/>
            <a:ext cx="4836192" cy="15522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58"/>
          <p:cNvSpPr>
            <a:spLocks noChangeArrowheads="1"/>
          </p:cNvSpPr>
          <p:nvPr/>
        </p:nvSpPr>
        <p:spPr bwMode="auto">
          <a:xfrm>
            <a:off x="905932" y="3368126"/>
            <a:ext cx="515024" cy="1552265"/>
          </a:xfrm>
          <a:prstGeom prst="rect">
            <a:avLst/>
          </a:prstGeom>
          <a:solidFill>
            <a:srgbClr val="3494BA"/>
          </a:solidFill>
          <a:ln w="9525">
            <a:solidFill>
              <a:srgbClr val="00B0F0"/>
            </a:solidFill>
            <a:miter lim="800000"/>
            <a:headEnd/>
            <a:tailEnd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</a:p>
        </p:txBody>
      </p:sp>
      <p:sp>
        <p:nvSpPr>
          <p:cNvPr id="11" name="직사각형 58"/>
          <p:cNvSpPr>
            <a:spLocks noChangeArrowheads="1"/>
          </p:cNvSpPr>
          <p:nvPr/>
        </p:nvSpPr>
        <p:spPr bwMode="auto">
          <a:xfrm>
            <a:off x="1422058" y="5179187"/>
            <a:ext cx="1674626" cy="8096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58"/>
          <p:cNvSpPr>
            <a:spLocks noChangeArrowheads="1"/>
          </p:cNvSpPr>
          <p:nvPr/>
        </p:nvSpPr>
        <p:spPr bwMode="auto">
          <a:xfrm>
            <a:off x="907035" y="5174195"/>
            <a:ext cx="515024" cy="809680"/>
          </a:xfrm>
          <a:prstGeom prst="rect">
            <a:avLst/>
          </a:prstGeom>
          <a:solidFill>
            <a:srgbClr val="3494BA"/>
          </a:solidFill>
          <a:ln w="9525">
            <a:solidFill>
              <a:srgbClr val="00B0F0"/>
            </a:solidFill>
            <a:miter lim="800000"/>
            <a:headEnd/>
            <a:tailEnd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술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</a:t>
            </a:r>
          </a:p>
        </p:txBody>
      </p:sp>
      <p:sp>
        <p:nvSpPr>
          <p:cNvPr id="13" name="직사각형 58"/>
          <p:cNvSpPr>
            <a:spLocks noChangeArrowheads="1"/>
          </p:cNvSpPr>
          <p:nvPr/>
        </p:nvSpPr>
        <p:spPr bwMode="auto">
          <a:xfrm>
            <a:off x="4300814" y="5184179"/>
            <a:ext cx="1950341" cy="8096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58"/>
          <p:cNvSpPr>
            <a:spLocks noChangeArrowheads="1"/>
          </p:cNvSpPr>
          <p:nvPr/>
        </p:nvSpPr>
        <p:spPr bwMode="auto">
          <a:xfrm>
            <a:off x="3795864" y="5179187"/>
            <a:ext cx="504952" cy="809680"/>
          </a:xfrm>
          <a:prstGeom prst="rect">
            <a:avLst/>
          </a:prstGeom>
          <a:solidFill>
            <a:srgbClr val="3494BA"/>
          </a:solidFill>
          <a:ln w="9525">
            <a:solidFill>
              <a:srgbClr val="00B0F0"/>
            </a:solidFill>
            <a:miter lim="800000"/>
            <a:headEnd/>
            <a:tailEnd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OSP</a:t>
            </a:r>
            <a:endParaRPr lang="ko-KR" altLang="en-US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1622184" y="5637466"/>
            <a:ext cx="1176925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필터링기술 담당자</a:t>
            </a:r>
          </a:p>
        </p:txBody>
      </p:sp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4759112" y="5624918"/>
            <a:ext cx="936475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담당자</a:t>
            </a:r>
          </a:p>
        </p:txBody>
      </p:sp>
      <p:pic>
        <p:nvPicPr>
          <p:cNvPr id="17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1617780" y="2338635"/>
            <a:ext cx="574908" cy="33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53"/>
          <p:cNvSpPr>
            <a:spLocks noChangeArrowheads="1"/>
          </p:cNvSpPr>
          <p:nvPr/>
        </p:nvSpPr>
        <p:spPr bwMode="auto">
          <a:xfrm>
            <a:off x="1563767" y="2446612"/>
            <a:ext cx="6717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1617781" y="2716555"/>
            <a:ext cx="574908" cy="33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55"/>
          <p:cNvSpPr>
            <a:spLocks noChangeArrowheads="1"/>
          </p:cNvSpPr>
          <p:nvPr/>
        </p:nvSpPr>
        <p:spPr bwMode="auto">
          <a:xfrm>
            <a:off x="1563767" y="2824533"/>
            <a:ext cx="6717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메타정보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2306268" y="2566322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3608572" y="2544182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4832694" y="2520066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꺾인 연결선 23"/>
          <p:cNvCxnSpPr>
            <a:endCxn id="29" idx="0"/>
          </p:cNvCxnSpPr>
          <p:nvPr/>
        </p:nvCxnSpPr>
        <p:spPr>
          <a:xfrm rot="5400000">
            <a:off x="3376342" y="1841130"/>
            <a:ext cx="1082145" cy="33637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오른쪽 화살표 24"/>
          <p:cNvSpPr/>
          <p:nvPr/>
        </p:nvSpPr>
        <p:spPr>
          <a:xfrm>
            <a:off x="2815501" y="4014732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4415249" y="4028541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꺾인 연결선 26"/>
          <p:cNvCxnSpPr>
            <a:endCxn id="11" idx="0"/>
          </p:cNvCxnSpPr>
          <p:nvPr/>
        </p:nvCxnSpPr>
        <p:spPr>
          <a:xfrm rot="5400000">
            <a:off x="3423107" y="3208697"/>
            <a:ext cx="806755" cy="31342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13" idx="0"/>
          </p:cNvCxnSpPr>
          <p:nvPr/>
        </p:nvCxnSpPr>
        <p:spPr>
          <a:xfrm rot="5400000">
            <a:off x="4928918" y="4719500"/>
            <a:ext cx="811747" cy="1176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한국저작권위원회 KOREA COPYRIGHT COMMIS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47" y="4064100"/>
            <a:ext cx="1111739" cy="2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62"/>
          <p:cNvSpPr txBox="1">
            <a:spLocks noChangeArrowheads="1"/>
          </p:cNvSpPr>
          <p:nvPr/>
        </p:nvSpPr>
        <p:spPr bwMode="auto">
          <a:xfrm>
            <a:off x="1873245" y="4262784"/>
            <a:ext cx="906018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b="1" dirty="0"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공정이용포털</a:t>
            </a:r>
          </a:p>
        </p:txBody>
      </p:sp>
      <p:sp>
        <p:nvSpPr>
          <p:cNvPr id="31" name="Text Box 62"/>
          <p:cNvSpPr txBox="1">
            <a:spLocks noChangeArrowheads="1"/>
          </p:cNvSpPr>
          <p:nvPr/>
        </p:nvSpPr>
        <p:spPr bwMode="auto">
          <a:xfrm>
            <a:off x="5002829" y="3100923"/>
            <a:ext cx="936475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 첨부</a:t>
            </a:r>
          </a:p>
        </p:txBody>
      </p:sp>
      <p:sp>
        <p:nvSpPr>
          <p:cNvPr id="32" name="Text Box 62"/>
          <p:cNvSpPr txBox="1">
            <a:spLocks noChangeArrowheads="1"/>
          </p:cNvSpPr>
          <p:nvPr/>
        </p:nvSpPr>
        <p:spPr bwMode="auto">
          <a:xfrm>
            <a:off x="4266976" y="4888733"/>
            <a:ext cx="966931" cy="29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메일 발송</a:t>
            </a:r>
          </a:p>
        </p:txBody>
      </p:sp>
      <p:sp>
        <p:nvSpPr>
          <p:cNvPr id="33" name="Text Box 62"/>
          <p:cNvSpPr txBox="1">
            <a:spLocks noChangeArrowheads="1"/>
          </p:cNvSpPr>
          <p:nvPr/>
        </p:nvSpPr>
        <p:spPr bwMode="auto">
          <a:xfrm>
            <a:off x="2175215" y="4883925"/>
            <a:ext cx="966931" cy="29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메일 발송</a:t>
            </a:r>
          </a:p>
        </p:txBody>
      </p:sp>
      <p:pic>
        <p:nvPicPr>
          <p:cNvPr id="34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3199522" y="3866580"/>
            <a:ext cx="1032665" cy="66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55"/>
          <p:cNvSpPr>
            <a:spLocks noChangeArrowheads="1"/>
          </p:cNvSpPr>
          <p:nvPr/>
        </p:nvSpPr>
        <p:spPr bwMode="auto">
          <a:xfrm>
            <a:off x="3376028" y="4119751"/>
            <a:ext cx="6717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조치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18327" y="1880324"/>
            <a:ext cx="3787762" cy="171458"/>
            <a:chOff x="404813" y="1878221"/>
            <a:chExt cx="6048375" cy="228610"/>
          </a:xfrm>
        </p:grpSpPr>
        <p:grpSp>
          <p:nvGrpSpPr>
            <p:cNvPr id="37" name="그룹 3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2" name="오각형 41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3" name="오각형 42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0" name="직사각형 39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" name="직사각형 40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8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기술적인</a:t>
              </a:r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조치 흐름도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4" name="그림 22" descr="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20" y="503512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직선 화살표 연결선 44"/>
          <p:cNvCxnSpPr/>
          <p:nvPr/>
        </p:nvCxnSpPr>
        <p:spPr>
          <a:xfrm flipH="1" flipV="1">
            <a:off x="6064544" y="2716556"/>
            <a:ext cx="1683865" cy="1436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5858830" y="4107032"/>
            <a:ext cx="1889579" cy="8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33" idx="3"/>
          </p:cNvCxnSpPr>
          <p:nvPr/>
        </p:nvCxnSpPr>
        <p:spPr>
          <a:xfrm flipH="1">
            <a:off x="3142146" y="4195763"/>
            <a:ext cx="4550813" cy="833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32" idx="3"/>
          </p:cNvCxnSpPr>
          <p:nvPr/>
        </p:nvCxnSpPr>
        <p:spPr>
          <a:xfrm flipH="1">
            <a:off x="5233907" y="4240172"/>
            <a:ext cx="2589952" cy="793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Programs Window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20" y="2363239"/>
            <a:ext cx="411404" cy="41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2508303" y="2731258"/>
            <a:ext cx="105670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 추출기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5174925" y="3610522"/>
            <a:ext cx="696024" cy="807273"/>
            <a:chOff x="4971939" y="3880985"/>
            <a:chExt cx="696024" cy="807273"/>
          </a:xfrm>
        </p:grpSpPr>
        <p:pic>
          <p:nvPicPr>
            <p:cNvPr id="52" name="Picture 6" descr="Mail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8144" y="3880985"/>
              <a:ext cx="581268" cy="58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 Box 62"/>
            <p:cNvSpPr txBox="1">
              <a:spLocks noChangeArrowheads="1"/>
            </p:cNvSpPr>
            <p:nvPr/>
          </p:nvSpPr>
          <p:spPr bwMode="auto">
            <a:xfrm>
              <a:off x="4971939" y="4385868"/>
              <a:ext cx="696024" cy="302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ko-KR" altLang="en-US" sz="105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메일 발송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54" name="Picture 8" descr="Body DNA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50" y="2298901"/>
            <a:ext cx="649600" cy="6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4011849" y="2894979"/>
            <a:ext cx="66556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111051" y="2218686"/>
            <a:ext cx="1207382" cy="838469"/>
            <a:chOff x="5026385" y="2481152"/>
            <a:chExt cx="1207382" cy="838469"/>
          </a:xfrm>
        </p:grpSpPr>
        <p:pic>
          <p:nvPicPr>
            <p:cNvPr id="57" name="Picture 12" descr="Homepage Optimization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390" y="2481152"/>
              <a:ext cx="761572" cy="76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0" descr="Actions configur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506681">
              <a:off x="5752141" y="2525892"/>
              <a:ext cx="353239" cy="353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 Box 62"/>
            <p:cNvSpPr txBox="1">
              <a:spLocks noChangeArrowheads="1"/>
            </p:cNvSpPr>
            <p:nvPr/>
          </p:nvSpPr>
          <p:spPr bwMode="auto">
            <a:xfrm>
              <a:off x="5026385" y="3017231"/>
              <a:ext cx="1207382" cy="302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ko-KR" altLang="en-US" sz="105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기술적인 조치 신청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60" name="Picture 14" descr="monitoring에 대한 이미지 검색결과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498" y="3820532"/>
            <a:ext cx="1659744" cy="88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7154718" y="4580682"/>
            <a:ext cx="1207382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모니터링 대상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066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공용특징정보</a:t>
            </a:r>
            <a:r>
              <a:rPr lang="en-US" altLang="ko-KR" smtClean="0"/>
              <a:t>DB</a:t>
            </a:r>
            <a:r>
              <a:rPr lang="ko-KR" altLang="en-US" smtClean="0"/>
              <a:t>구축 서비스 운영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방송사의 공용특징정보 연계에 있어서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0070C0"/>
                </a:solidFill>
              </a:rPr>
              <a:t>24</a:t>
            </a:r>
            <a:r>
              <a:rPr lang="ko-KR" altLang="en-US">
                <a:solidFill>
                  <a:srgbClr val="0070C0"/>
                </a:solidFill>
              </a:rPr>
              <a:t>시간 안정적</a:t>
            </a:r>
            <a:r>
              <a:rPr lang="ko-KR" altLang="en-US"/>
              <a:t>으로 시스템이 운영될 수 있도록 </a:t>
            </a:r>
            <a:r>
              <a:rPr lang="ko-KR" altLang="en-US">
                <a:solidFill>
                  <a:srgbClr val="FF0000"/>
                </a:solidFill>
              </a:rPr>
              <a:t>상시 모니터링 체계 구축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5" name="Rectangle 123"/>
          <p:cNvSpPr>
            <a:spLocks noChangeArrowheads="1"/>
          </p:cNvSpPr>
          <p:nvPr/>
        </p:nvSpPr>
        <p:spPr bwMode="auto">
          <a:xfrm>
            <a:off x="323884" y="1847739"/>
            <a:ext cx="4536281" cy="402560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pic>
        <p:nvPicPr>
          <p:cNvPr id="6" name="Picture 62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1872" r="71417" b="75826"/>
          <a:stretch>
            <a:fillRect/>
          </a:stretch>
        </p:blipFill>
        <p:spPr bwMode="auto">
          <a:xfrm>
            <a:off x="2261240" y="3009852"/>
            <a:ext cx="322659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87"/>
          <p:cNvSpPr txBox="1">
            <a:spLocks noChangeArrowheads="1"/>
          </p:cNvSpPr>
          <p:nvPr/>
        </p:nvSpPr>
        <p:spPr bwMode="auto">
          <a:xfrm>
            <a:off x="2044714" y="3402758"/>
            <a:ext cx="835485" cy="4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유지보수 담당자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운영자 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위원회</a:t>
            </a: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3862112" y="2453182"/>
            <a:ext cx="813043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공용특징정보용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FTP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612" descr="컴퓨터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48414" y="2131628"/>
            <a:ext cx="394532" cy="38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"/>
          <p:cNvSpPr>
            <a:spLocks noChangeArrowheads="1"/>
          </p:cNvSpPr>
          <p:nvPr/>
        </p:nvSpPr>
        <p:spPr bwMode="auto">
          <a:xfrm rot="10800000" flipH="1">
            <a:off x="2870841" y="3025330"/>
            <a:ext cx="797719" cy="433388"/>
          </a:xfrm>
          <a:prstGeom prst="rightArrow">
            <a:avLst>
              <a:gd name="adj1" fmla="val 50000"/>
              <a:gd name="adj2" fmla="val 24994"/>
            </a:avLst>
          </a:prstGeom>
          <a:gradFill rotWithShape="0">
            <a:gsLst>
              <a:gs pos="0">
                <a:srgbClr val="FFFFFF"/>
              </a:gs>
              <a:gs pos="100000">
                <a:srgbClr val="88C7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9056" tIns="34529" rIns="69056" bIns="34529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582402" y="2871740"/>
            <a:ext cx="723275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</a:p>
        </p:txBody>
      </p:sp>
      <p:pic>
        <p:nvPicPr>
          <p:cNvPr id="12" name="Picture 612" descr="컴퓨터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6979" y="2406205"/>
            <a:ext cx="477440" cy="46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1" y="4600602"/>
            <a:ext cx="118705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87"/>
          <p:cNvSpPr txBox="1">
            <a:spLocks noChangeArrowheads="1"/>
          </p:cNvSpPr>
          <p:nvPr/>
        </p:nvSpPr>
        <p:spPr bwMode="auto">
          <a:xfrm>
            <a:off x="2508916" y="4774608"/>
            <a:ext cx="947695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 추출 현황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메일발송</a:t>
            </a: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5" name="TextBox 187"/>
          <p:cNvSpPr txBox="1">
            <a:spLocks noChangeArrowheads="1"/>
          </p:cNvSpPr>
          <p:nvPr/>
        </p:nvSpPr>
        <p:spPr bwMode="auto">
          <a:xfrm>
            <a:off x="1445722" y="2870177"/>
            <a:ext cx="562975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점검 및 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유지보수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87"/>
          <p:cNvSpPr txBox="1">
            <a:spLocks noChangeArrowheads="1"/>
          </p:cNvSpPr>
          <p:nvPr/>
        </p:nvSpPr>
        <p:spPr bwMode="auto">
          <a:xfrm>
            <a:off x="2858417" y="3363501"/>
            <a:ext cx="745717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수시 모니터링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Picture 612" descr="컴퓨터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53177" y="3104993"/>
            <a:ext cx="394532" cy="3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62"/>
          <p:cNvSpPr txBox="1">
            <a:spLocks noChangeArrowheads="1"/>
          </p:cNvSpPr>
          <p:nvPr/>
        </p:nvSpPr>
        <p:spPr bwMode="auto">
          <a:xfrm>
            <a:off x="3857349" y="3444447"/>
            <a:ext cx="813043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공용특징정보용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58"/>
          <p:cNvSpPr>
            <a:spLocks noChangeArrowheads="1"/>
          </p:cNvSpPr>
          <p:nvPr/>
        </p:nvSpPr>
        <p:spPr bwMode="auto">
          <a:xfrm>
            <a:off x="557681" y="2297858"/>
            <a:ext cx="715566" cy="94416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788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6" y="2189512"/>
            <a:ext cx="452438" cy="21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582402" y="4018312"/>
            <a:ext cx="723275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</a:p>
        </p:txBody>
      </p:sp>
      <p:pic>
        <p:nvPicPr>
          <p:cNvPr id="22" name="Picture 612" descr="컴퓨터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6979" y="3552777"/>
            <a:ext cx="477440" cy="4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58"/>
          <p:cNvSpPr>
            <a:spLocks noChangeArrowheads="1"/>
          </p:cNvSpPr>
          <p:nvPr/>
        </p:nvSpPr>
        <p:spPr bwMode="auto">
          <a:xfrm>
            <a:off x="557681" y="3444431"/>
            <a:ext cx="715566" cy="9441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788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88" y="3376564"/>
            <a:ext cx="398860" cy="15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2"/>
          <p:cNvSpPr>
            <a:spLocks noChangeArrowheads="1"/>
          </p:cNvSpPr>
          <p:nvPr/>
        </p:nvSpPr>
        <p:spPr bwMode="auto">
          <a:xfrm rot="10800000" flipH="1">
            <a:off x="1293262" y="3065811"/>
            <a:ext cx="798910" cy="433388"/>
          </a:xfrm>
          <a:prstGeom prst="rightArrow">
            <a:avLst>
              <a:gd name="adj1" fmla="val 50000"/>
              <a:gd name="adj2" fmla="val 25031"/>
            </a:avLst>
          </a:prstGeom>
          <a:gradFill rotWithShape="0">
            <a:gsLst>
              <a:gs pos="0">
                <a:srgbClr val="FFFFFF"/>
              </a:gs>
              <a:gs pos="100000">
                <a:srgbClr val="88C7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9056" tIns="34529" rIns="69056" bIns="34529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58"/>
          <p:cNvSpPr>
            <a:spLocks noChangeArrowheads="1"/>
          </p:cNvSpPr>
          <p:nvPr/>
        </p:nvSpPr>
        <p:spPr bwMode="auto">
          <a:xfrm>
            <a:off x="3747140" y="2018586"/>
            <a:ext cx="975122" cy="380505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788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187"/>
          <p:cNvSpPr txBox="1">
            <a:spLocks noChangeArrowheads="1"/>
          </p:cNvSpPr>
          <p:nvPr/>
        </p:nvSpPr>
        <p:spPr bwMode="auto">
          <a:xfrm>
            <a:off x="1257229" y="3430378"/>
            <a:ext cx="745717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수시 모니터링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3984199" y="4441454"/>
            <a:ext cx="522899" cy="24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Picture 612" descr="컴퓨터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25427" y="4118358"/>
            <a:ext cx="394532" cy="38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꺾인 연결선 29"/>
          <p:cNvCxnSpPr>
            <a:stCxn id="41" idx="1"/>
            <a:endCxn id="7" idx="2"/>
          </p:cNvCxnSpPr>
          <p:nvPr/>
        </p:nvCxnSpPr>
        <p:spPr>
          <a:xfrm rot="10800000">
            <a:off x="2462457" y="3858846"/>
            <a:ext cx="1590720" cy="1319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43"/>
          <p:cNvGrpSpPr>
            <a:grpSpLocks/>
          </p:cNvGrpSpPr>
          <p:nvPr/>
        </p:nvGrpSpPr>
        <p:grpSpPr bwMode="auto">
          <a:xfrm>
            <a:off x="1358747" y="2193078"/>
            <a:ext cx="2082403" cy="456009"/>
            <a:chOff x="1915272" y="4541295"/>
            <a:chExt cx="3111599" cy="68830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1915272" y="4541295"/>
              <a:ext cx="3111599" cy="688305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3" name="Picture 6" descr="http://www.fusioncharts.com/Images/Gallery/Categories/gallery_col3D.jp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046" y="4705092"/>
              <a:ext cx="677720" cy="45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8" descr="http://www.fusioncharts.com/Images/Gallery/Categories/gallery_Pie.gif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766" y="4756238"/>
              <a:ext cx="677720" cy="45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0" descr="http://www.fusioncharts.com/Images/Gallery/Categories/gallery_zoom.jpg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671" y="4705091"/>
              <a:ext cx="677720" cy="45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4" descr="http://www.fusioncharts.com/Images/Gallery/Categories/gallery_gauges.gif">
              <a:hlinkClick r:id="rId14"/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965" y="4762583"/>
              <a:ext cx="677720" cy="45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" name="그림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192" y="1865647"/>
            <a:ext cx="97512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AutoShape 2"/>
          <p:cNvSpPr>
            <a:spLocks noChangeArrowheads="1"/>
          </p:cNvSpPr>
          <p:nvPr/>
        </p:nvSpPr>
        <p:spPr bwMode="auto">
          <a:xfrm rot="16200000" flipH="1">
            <a:off x="2211516" y="2536266"/>
            <a:ext cx="430441" cy="452438"/>
          </a:xfrm>
          <a:prstGeom prst="rightArrow">
            <a:avLst>
              <a:gd name="adj1" fmla="val 50000"/>
              <a:gd name="adj2" fmla="val 25063"/>
            </a:avLst>
          </a:prstGeom>
          <a:gradFill rotWithShape="1">
            <a:gsLst>
              <a:gs pos="0">
                <a:srgbClr val="FFFFFF"/>
              </a:gs>
              <a:gs pos="100000">
                <a:srgbClr val="88C73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9056" tIns="34529" rIns="69056" bIns="34529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187"/>
          <p:cNvSpPr txBox="1">
            <a:spLocks noChangeArrowheads="1"/>
          </p:cNvSpPr>
          <p:nvPr/>
        </p:nvSpPr>
        <p:spPr bwMode="auto">
          <a:xfrm>
            <a:off x="1293262" y="1930203"/>
            <a:ext cx="857927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통계 제공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원통 39"/>
          <p:cNvSpPr/>
          <p:nvPr/>
        </p:nvSpPr>
        <p:spPr bwMode="auto">
          <a:xfrm>
            <a:off x="4289242" y="4271130"/>
            <a:ext cx="215962" cy="176964"/>
          </a:xfrm>
          <a:prstGeom prst="can">
            <a:avLst>
              <a:gd name="adj" fmla="val 1685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" name="Picture 612" descr="컴퓨터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53177" y="4985827"/>
            <a:ext cx="394532" cy="3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 Box 62"/>
          <p:cNvSpPr txBox="1">
            <a:spLocks noChangeArrowheads="1"/>
          </p:cNvSpPr>
          <p:nvPr/>
        </p:nvSpPr>
        <p:spPr bwMode="auto">
          <a:xfrm>
            <a:off x="3902234" y="5358426"/>
            <a:ext cx="723275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기술적인조치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위쪽/아래쪽 화살표 42"/>
          <p:cNvSpPr/>
          <p:nvPr/>
        </p:nvSpPr>
        <p:spPr>
          <a:xfrm>
            <a:off x="4171001" y="2794798"/>
            <a:ext cx="160010" cy="2166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위쪽/아래쪽 화살표 43"/>
          <p:cNvSpPr/>
          <p:nvPr/>
        </p:nvSpPr>
        <p:spPr>
          <a:xfrm>
            <a:off x="4171001" y="3802979"/>
            <a:ext cx="160010" cy="2166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위쪽/아래쪽 화살표 44"/>
          <p:cNvSpPr/>
          <p:nvPr/>
        </p:nvSpPr>
        <p:spPr>
          <a:xfrm>
            <a:off x="4171001" y="4662044"/>
            <a:ext cx="160010" cy="2166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설명선 2 45"/>
          <p:cNvSpPr/>
          <p:nvPr/>
        </p:nvSpPr>
        <p:spPr>
          <a:xfrm>
            <a:off x="461909" y="4522500"/>
            <a:ext cx="1576388" cy="1142183"/>
          </a:xfrm>
          <a:prstGeom prst="borderCallout2">
            <a:avLst>
              <a:gd name="adj1" fmla="val 76291"/>
              <a:gd name="adj2" fmla="val 101637"/>
              <a:gd name="adj3" fmla="val 73789"/>
              <a:gd name="adj4" fmla="val 127744"/>
              <a:gd name="adj5" fmla="val 53291"/>
              <a:gd name="adj6" fmla="val 1503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187"/>
          <p:cNvSpPr txBox="1">
            <a:spLocks noChangeArrowheads="1"/>
          </p:cNvSpPr>
          <p:nvPr/>
        </p:nvSpPr>
        <p:spPr bwMode="auto">
          <a:xfrm>
            <a:off x="570148" y="5369968"/>
            <a:ext cx="1279838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28588" indent="-128588" algn="ctr">
              <a:buFont typeface="Arial" panose="020B0604020202020204" pitchFamily="34" charset="0"/>
              <a:buChar char="•"/>
            </a:pPr>
            <a:r>
              <a:rPr lang="ko-KR" altLang="en-US" sz="788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권리자 디스크 정보 추가</a:t>
            </a:r>
            <a:endParaRPr lang="en-US" altLang="ko-KR" sz="788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87432"/>
              </p:ext>
            </p:extLst>
          </p:nvPr>
        </p:nvGraphicFramePr>
        <p:xfrm>
          <a:off x="5000210" y="1847739"/>
          <a:ext cx="3779724" cy="4100126"/>
        </p:xfrm>
        <a:graphic>
          <a:graphicData uri="http://schemas.openxmlformats.org/drawingml/2006/table">
            <a:tbl>
              <a:tblPr/>
              <a:tblGrid>
                <a:gridCol w="4692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5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839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4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</a:p>
                  </a:txBody>
                  <a:tcPr marL="89991" marR="89991" marT="46778" marB="4677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발생시점</a:t>
                      </a:r>
                    </a:p>
                  </a:txBody>
                  <a:tcPr marL="0" marR="0" marT="46778" marB="4677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A5404"/>
                          </a:solidFill>
                          <a:effectLst/>
                          <a:latin typeface="+mn-ea"/>
                          <a:ea typeface="+mn-ea"/>
                        </a:rPr>
                        <a:t>장애 유형</a:t>
                      </a:r>
                    </a:p>
                  </a:txBody>
                  <a:tcPr marL="89991" marR="89991" marT="46778" marB="4677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E9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201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권리자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 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제공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FULL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업로드 장애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FTP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Down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업로드 장애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79779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 추출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FULL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특징정보 추출 장애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표준서비스 매니저 가동 중지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혹은 업체 모듈 버그에 의한 추출 실패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374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 전송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위원회 방화벽 정책에 의한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FTP, HTTP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 실패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201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저작권위원회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획득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SFTP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쪽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DISK Full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획득 실패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SFTP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Down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획득 실패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201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획득이력 기록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 및 메타정보 오류에 의한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실패</a:t>
                      </a:r>
                      <a:endParaRPr lang="en-US" altLang="ko-KR" sz="9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 혹은 메타정보 중 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누락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9201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기술업체 전송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기술업체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FTP, SFTP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 접속 실패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메타정보 변환 오류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유튜브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4992172" y="1612909"/>
            <a:ext cx="3787762" cy="171458"/>
            <a:chOff x="404813" y="1878221"/>
            <a:chExt cx="6048375" cy="228610"/>
          </a:xfrm>
        </p:grpSpPr>
        <p:grpSp>
          <p:nvGrpSpPr>
            <p:cNvPr id="50" name="그룹 49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2" name="그룹 51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5" name="오각형 54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6" name="오각형 55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3" name="직사각형 52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4" name="직사각형 53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1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측면에서의 주요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애 발생 유형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06636" y="1612909"/>
            <a:ext cx="3787762" cy="171458"/>
            <a:chOff x="404813" y="1878221"/>
            <a:chExt cx="6048375" cy="228610"/>
          </a:xfrm>
        </p:grpSpPr>
        <p:grpSp>
          <p:nvGrpSpPr>
            <p:cNvPr id="58" name="그룹 5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60" name="그룹 5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63" name="오각형 6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4" name="오각형 6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61" name="직사각형 6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2" name="직사각형 6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9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공용특징정보 서비스 흐름도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1104901" y="5988783"/>
            <a:ext cx="7639050" cy="424056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권리자</a:t>
            </a:r>
            <a:r>
              <a:rPr lang="en-US" altLang="ko-KR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방송사</a:t>
            </a:r>
            <a:r>
              <a:rPr lang="en-US" altLang="ko-KR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한국저작권위원회</a:t>
            </a:r>
            <a:r>
              <a:rPr lang="en-US" altLang="ko-KR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기술업체로의 연계시 발생될 수 있는 다양한 장애 환경에 대한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수시 모니터링 필요</a:t>
            </a:r>
            <a:endParaRPr lang="ko-KR" altLang="en-US" sz="1100" b="1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2076" y="6001836"/>
            <a:ext cx="594778" cy="411003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85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직선 연결선 82"/>
          <p:cNvCxnSpPr>
            <a:stCxn id="40" idx="6"/>
          </p:cNvCxnSpPr>
          <p:nvPr/>
        </p:nvCxnSpPr>
        <p:spPr>
          <a:xfrm flipV="1">
            <a:off x="1085063" y="5530850"/>
            <a:ext cx="474052" cy="841"/>
          </a:xfrm>
          <a:prstGeom prst="line">
            <a:avLst/>
          </a:prstGeom>
          <a:ln w="28575">
            <a:solidFill>
              <a:srgbClr val="3072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92249"/>
              </p:ext>
            </p:extLst>
          </p:nvPr>
        </p:nvGraphicFramePr>
        <p:xfrm>
          <a:off x="1394648" y="4435115"/>
          <a:ext cx="7013999" cy="109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9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09700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307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07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072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사업 개요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사업개요</a:t>
            </a:r>
            <a:endParaRPr lang="ko-KR" altLang="en-US"/>
          </a:p>
        </p:txBody>
      </p:sp>
      <p:sp>
        <p:nvSpPr>
          <p:cNvPr id="86" name="텍스트 개체 틀 8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01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7529" y="1524787"/>
            <a:ext cx="1424516" cy="313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사업명</a:t>
            </a:r>
            <a:endParaRPr lang="ko-KR" altLang="en-US" sz="1200" b="1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78244" y="1524787"/>
            <a:ext cx="6594256" cy="3132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>
                <a:solidFill>
                  <a:schemeClr val="tx1"/>
                </a:solidFill>
              </a:rPr>
              <a:t>저작권기술 성능평가 시스템 기능개선 및 운영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77529" y="1914254"/>
            <a:ext cx="1424516" cy="313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사업기간</a:t>
            </a:r>
            <a:endParaRPr lang="ko-KR" altLang="en-US" sz="1200" b="1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78244" y="1914254"/>
            <a:ext cx="6594256" cy="3132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2019.05.02 ~ 2019.11.30 (7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개월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7529" y="2303721"/>
            <a:ext cx="1424516" cy="313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사업수행기관</a:t>
            </a:r>
            <a:endParaRPr lang="ko-KR" altLang="en-US" sz="1200" b="1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78244" y="2303721"/>
            <a:ext cx="6594256" cy="3132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smtClean="0">
                <a:solidFill>
                  <a:schemeClr val="tx1"/>
                </a:solidFill>
              </a:rPr>
              <a:t>엘에스웨어㈜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7529" y="2693188"/>
            <a:ext cx="1424516" cy="313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/>
              <a:t>총사업비</a:t>
            </a:r>
            <a:endParaRPr lang="ko-KR" altLang="en-US" sz="1200" b="1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78244" y="2693188"/>
            <a:ext cx="6594256" cy="3132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199,400,000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원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04283" y="3256945"/>
            <a:ext cx="3839763" cy="171458"/>
            <a:chOff x="404813" y="1878221"/>
            <a:chExt cx="6048375" cy="228610"/>
          </a:xfrm>
        </p:grpSpPr>
        <p:grpSp>
          <p:nvGrpSpPr>
            <p:cNvPr id="26" name="그룹 2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8" name="그룹 2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1" name="오각형 3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2" name="오각형 3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9" name="직사각형 2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직사각형 2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7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년도별 주요 사업 내역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3" name="타원 32"/>
          <p:cNvSpPr/>
          <p:nvPr/>
        </p:nvSpPr>
        <p:spPr>
          <a:xfrm>
            <a:off x="1289874" y="4316621"/>
            <a:ext cx="209552" cy="205524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4" name="타원 33"/>
          <p:cNvSpPr/>
          <p:nvPr/>
        </p:nvSpPr>
        <p:spPr>
          <a:xfrm>
            <a:off x="2923942" y="4316621"/>
            <a:ext cx="209552" cy="205524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5" name="타원 34"/>
          <p:cNvSpPr/>
          <p:nvPr/>
        </p:nvSpPr>
        <p:spPr>
          <a:xfrm>
            <a:off x="4558010" y="4316621"/>
            <a:ext cx="209552" cy="205524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6" name="타원 35"/>
          <p:cNvSpPr/>
          <p:nvPr/>
        </p:nvSpPr>
        <p:spPr>
          <a:xfrm>
            <a:off x="6192078" y="4316621"/>
            <a:ext cx="209552" cy="205524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37" name="타원 36"/>
          <p:cNvSpPr/>
          <p:nvPr/>
        </p:nvSpPr>
        <p:spPr>
          <a:xfrm>
            <a:off x="7826146" y="4316621"/>
            <a:ext cx="209552" cy="205524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0" name="타원 39"/>
          <p:cNvSpPr/>
          <p:nvPr/>
        </p:nvSpPr>
        <p:spPr>
          <a:xfrm>
            <a:off x="875511" y="5428929"/>
            <a:ext cx="209552" cy="205524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1" name="타원 40"/>
          <p:cNvSpPr/>
          <p:nvPr/>
        </p:nvSpPr>
        <p:spPr>
          <a:xfrm>
            <a:off x="2509579" y="5428929"/>
            <a:ext cx="209552" cy="205524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2" name="타원 41"/>
          <p:cNvSpPr/>
          <p:nvPr/>
        </p:nvSpPr>
        <p:spPr>
          <a:xfrm>
            <a:off x="4143647" y="5428929"/>
            <a:ext cx="209552" cy="205524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3" name="타원 42"/>
          <p:cNvSpPr/>
          <p:nvPr/>
        </p:nvSpPr>
        <p:spPr>
          <a:xfrm>
            <a:off x="5777715" y="5428929"/>
            <a:ext cx="209552" cy="205524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4" name="타원 43"/>
          <p:cNvSpPr/>
          <p:nvPr/>
        </p:nvSpPr>
        <p:spPr>
          <a:xfrm>
            <a:off x="7411783" y="5428929"/>
            <a:ext cx="209552" cy="205524"/>
          </a:xfrm>
          <a:prstGeom prst="ellipse">
            <a:avLst/>
          </a:prstGeom>
          <a:solidFill>
            <a:srgbClr val="0070C0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58" name="TextBox 57"/>
          <p:cNvSpPr txBox="1"/>
          <p:nvPr/>
        </p:nvSpPr>
        <p:spPr>
          <a:xfrm>
            <a:off x="1174930" y="4542034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smtClean="0">
                <a:latin typeface="+mn-ea"/>
              </a:rPr>
              <a:t>2009</a:t>
            </a:r>
            <a:endParaRPr lang="ko-KR" altLang="en-US" sz="80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08998" y="4542034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smtClean="0">
                <a:latin typeface="+mn-ea"/>
              </a:rPr>
              <a:t>2010</a:t>
            </a:r>
            <a:endParaRPr lang="ko-KR" altLang="en-US" sz="800"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43066" y="4542034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smtClean="0">
                <a:latin typeface="+mn-ea"/>
              </a:rPr>
              <a:t>2011</a:t>
            </a:r>
            <a:endParaRPr lang="ko-KR" altLang="en-US" sz="80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77134" y="4542034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smtClean="0">
                <a:latin typeface="+mn-ea"/>
              </a:rPr>
              <a:t>2012</a:t>
            </a:r>
            <a:endParaRPr lang="ko-KR" altLang="en-US" sz="80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11202" y="4542034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smtClean="0">
                <a:latin typeface="+mn-ea"/>
              </a:rPr>
              <a:t>2013</a:t>
            </a:r>
            <a:endParaRPr lang="ko-KR" altLang="en-US" sz="80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62919" y="5182708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+mn-ea"/>
              </a:rPr>
              <a:t>2018</a:t>
            </a:r>
            <a:endParaRPr lang="ko-KR" altLang="en-US" sz="80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96987" y="5182708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+mn-ea"/>
              </a:rPr>
              <a:t>2017</a:t>
            </a:r>
            <a:endParaRPr lang="ko-KR" altLang="en-US" sz="800"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31055" y="5182708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+mn-ea"/>
              </a:rPr>
              <a:t>2016</a:t>
            </a:r>
            <a:endParaRPr lang="ko-KR" altLang="en-US" sz="800"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65123" y="5182708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+mn-ea"/>
              </a:rPr>
              <a:t>2015</a:t>
            </a:r>
            <a:endParaRPr lang="ko-KR" altLang="en-US" sz="800"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99191" y="5182708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+mn-ea"/>
              </a:rPr>
              <a:t>2014</a:t>
            </a:r>
            <a:endParaRPr lang="ko-KR" altLang="en-US" sz="800">
              <a:latin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956659" y="3852051"/>
            <a:ext cx="857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smtClean="0"/>
              <a:t>기술적보호조치</a:t>
            </a:r>
            <a:endParaRPr lang="en-US" altLang="ko-KR" sz="800" smtClean="0"/>
          </a:p>
          <a:p>
            <a:pPr algn="ctr"/>
            <a:r>
              <a:rPr lang="ko-KR" altLang="en-US" sz="800" smtClean="0">
                <a:solidFill>
                  <a:srgbClr val="FF0000"/>
                </a:solidFill>
              </a:rPr>
              <a:t>표준서비스</a:t>
            </a:r>
            <a:endParaRPr lang="en-US" altLang="ko-KR" sz="8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800" smtClean="0"/>
              <a:t>(</a:t>
            </a:r>
            <a:r>
              <a:rPr lang="ko-KR" altLang="en-US" sz="800" smtClean="0"/>
              <a:t>마크애니</a:t>
            </a:r>
            <a:r>
              <a:rPr lang="en-US" altLang="ko-KR" sz="800" smtClean="0"/>
              <a:t>)</a:t>
            </a:r>
            <a:endParaRPr lang="ko-KR" altLang="en-US" sz="800"/>
          </a:p>
        </p:txBody>
      </p:sp>
      <p:sp>
        <p:nvSpPr>
          <p:cNvPr id="70" name="직사각형 69"/>
          <p:cNvSpPr/>
          <p:nvPr/>
        </p:nvSpPr>
        <p:spPr>
          <a:xfrm>
            <a:off x="2205414" y="3818174"/>
            <a:ext cx="1646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/>
              <a:t>기술적 보호조치 표준서비스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운영 </a:t>
            </a:r>
            <a:r>
              <a:rPr lang="ko-KR" altLang="en-US" sz="800"/>
              <a:t>환경 고도화 및 </a:t>
            </a:r>
            <a:endParaRPr lang="en-US" altLang="ko-KR" sz="800" smtClean="0"/>
          </a:p>
          <a:p>
            <a:pPr algn="ctr"/>
            <a:r>
              <a:rPr lang="ko-KR" altLang="en-US" sz="800" smtClean="0">
                <a:solidFill>
                  <a:srgbClr val="FF0000"/>
                </a:solidFill>
              </a:rPr>
              <a:t>필터링 </a:t>
            </a:r>
            <a:r>
              <a:rPr lang="ko-KR" altLang="en-US" sz="800">
                <a:solidFill>
                  <a:srgbClr val="FF0000"/>
                </a:solidFill>
              </a:rPr>
              <a:t>기술 성능평가</a:t>
            </a:r>
            <a:r>
              <a:rPr lang="ko-KR" altLang="en-US" sz="800"/>
              <a:t> 시스템 구축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204967" y="3845011"/>
            <a:ext cx="915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/>
              <a:t>저작권기술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성능평가 </a:t>
            </a:r>
            <a:r>
              <a:rPr lang="ko-KR" altLang="en-US" sz="800"/>
              <a:t>시스템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등 </a:t>
            </a:r>
            <a:r>
              <a:rPr lang="ko-KR" altLang="en-US" sz="800"/>
              <a:t>구축 사업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665910" y="3693418"/>
            <a:ext cx="12618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>
                <a:solidFill>
                  <a:srgbClr val="FF0000"/>
                </a:solidFill>
              </a:rPr>
              <a:t>필드평가</a:t>
            </a:r>
            <a:r>
              <a:rPr lang="ko-KR" altLang="en-US" sz="800"/>
              <a:t> 시스템 구축 및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기술적조치 </a:t>
            </a:r>
            <a:r>
              <a:rPr lang="ko-KR" altLang="en-US" sz="800"/>
              <a:t>확대서비스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시스템 기능개선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(</a:t>
            </a:r>
            <a:r>
              <a:rPr lang="ko-KR" altLang="en-US" sz="800" smtClean="0"/>
              <a:t>모전스랩</a:t>
            </a:r>
            <a:r>
              <a:rPr lang="en-US" altLang="ko-KR" sz="800" smtClean="0"/>
              <a:t>)</a:t>
            </a:r>
            <a:endParaRPr lang="ko-KR" altLang="en-US" sz="800"/>
          </a:p>
        </p:txBody>
      </p:sp>
      <p:sp>
        <p:nvSpPr>
          <p:cNvPr id="73" name="직사각형 72"/>
          <p:cNvSpPr/>
          <p:nvPr/>
        </p:nvSpPr>
        <p:spPr>
          <a:xfrm>
            <a:off x="7473102" y="3852052"/>
            <a:ext cx="915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>
                <a:solidFill>
                  <a:srgbClr val="FF0000"/>
                </a:solidFill>
              </a:rPr>
              <a:t>이미지 성능평가</a:t>
            </a:r>
            <a:r>
              <a:rPr lang="ko-KR" altLang="en-US" sz="800"/>
              <a:t> </a:t>
            </a:r>
            <a:r>
              <a:rPr lang="en-US" altLang="ko-KR" sz="800" smtClean="0"/>
              <a:t/>
            </a:r>
            <a:br>
              <a:rPr lang="en-US" altLang="ko-KR" sz="800" smtClean="0"/>
            </a:br>
            <a:r>
              <a:rPr lang="ko-KR" altLang="en-US" sz="800" smtClean="0"/>
              <a:t>기반마련 </a:t>
            </a:r>
            <a:r>
              <a:rPr lang="ko-KR" altLang="en-US" sz="800"/>
              <a:t>등 </a:t>
            </a:r>
            <a:r>
              <a:rPr lang="en-US" altLang="ko-KR" sz="800" smtClean="0"/>
              <a:t/>
            </a:r>
            <a:br>
              <a:rPr lang="en-US" altLang="ko-KR" sz="800" smtClean="0"/>
            </a:br>
            <a:r>
              <a:rPr lang="ko-KR" altLang="en-US" sz="800" smtClean="0"/>
              <a:t>시스템 </a:t>
            </a:r>
            <a:r>
              <a:rPr lang="ko-KR" altLang="en-US" sz="800"/>
              <a:t>구축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6865579" y="5634453"/>
            <a:ext cx="13019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>
                <a:solidFill>
                  <a:srgbClr val="FF0000"/>
                </a:solidFill>
              </a:rPr>
              <a:t>모바일 앱</a:t>
            </a:r>
            <a:r>
              <a:rPr lang="ko-KR" altLang="en-US" sz="800"/>
              <a:t>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필터링 </a:t>
            </a:r>
            <a:r>
              <a:rPr lang="ko-KR" altLang="en-US" sz="800"/>
              <a:t>기술 성능평가 </a:t>
            </a:r>
            <a:r>
              <a:rPr lang="ko-KR" altLang="en-US" sz="800" smtClean="0"/>
              <a:t>및 </a:t>
            </a:r>
            <a:endParaRPr lang="en-US" altLang="ko-KR" sz="800" smtClean="0"/>
          </a:p>
          <a:p>
            <a:pPr algn="ctr"/>
            <a:r>
              <a:rPr lang="ko-KR" altLang="en-US" sz="800" smtClean="0">
                <a:solidFill>
                  <a:srgbClr val="FF0000"/>
                </a:solidFill>
              </a:rPr>
              <a:t>전자책 </a:t>
            </a:r>
            <a:r>
              <a:rPr lang="en-US" altLang="ko-KR" sz="800" smtClean="0">
                <a:solidFill>
                  <a:srgbClr val="FF0000"/>
                </a:solidFill>
              </a:rPr>
              <a:t>DRM </a:t>
            </a:r>
            <a:r>
              <a:rPr lang="ko-KR" altLang="en-US" sz="800" smtClean="0">
                <a:solidFill>
                  <a:srgbClr val="FF0000"/>
                </a:solidFill>
              </a:rPr>
              <a:t>상호 </a:t>
            </a:r>
            <a:r>
              <a:rPr lang="ko-KR" altLang="en-US" sz="800">
                <a:solidFill>
                  <a:srgbClr val="FF0000"/>
                </a:solidFill>
              </a:rPr>
              <a:t>운용성</a:t>
            </a:r>
            <a:r>
              <a:rPr lang="ko-KR" altLang="en-US" sz="800"/>
              <a:t>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평가 </a:t>
            </a:r>
            <a:r>
              <a:rPr lang="ko-KR" altLang="en-US" sz="800"/>
              <a:t>시스템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5464100" y="5634453"/>
            <a:ext cx="915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/>
              <a:t>특징기반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필터링 성능평가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기반 구축</a:t>
            </a:r>
            <a:endParaRPr lang="ko-KR" altLang="en-US" sz="800"/>
          </a:p>
        </p:txBody>
      </p:sp>
      <p:sp>
        <p:nvSpPr>
          <p:cNvPr id="79" name="직사각형 78"/>
          <p:cNvSpPr/>
          <p:nvPr/>
        </p:nvSpPr>
        <p:spPr>
          <a:xfrm>
            <a:off x="3525121" y="5634453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>
                <a:solidFill>
                  <a:srgbClr val="FF0000"/>
                </a:solidFill>
              </a:rPr>
              <a:t>모바일 환경 기반 성능평가</a:t>
            </a:r>
            <a:r>
              <a:rPr lang="ko-KR" altLang="en-US" sz="800"/>
              <a:t> 및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전자책 </a:t>
            </a:r>
            <a:r>
              <a:rPr lang="en-US" altLang="ko-KR" sz="800"/>
              <a:t>DRM </a:t>
            </a:r>
            <a:r>
              <a:rPr lang="ko-KR" altLang="en-US" sz="800" smtClean="0"/>
              <a:t>상호운용성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평가 시스템 </a:t>
            </a:r>
            <a:r>
              <a:rPr lang="ko-KR" altLang="en-US" sz="800"/>
              <a:t>구축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042998" y="5634453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/>
              <a:t>저작권기술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성능평가 </a:t>
            </a:r>
            <a:r>
              <a:rPr lang="ko-KR" altLang="en-US" sz="800"/>
              <a:t>시스템 운영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및 </a:t>
            </a:r>
            <a:r>
              <a:rPr lang="ko-KR" altLang="en-US" sz="800"/>
              <a:t>기능개선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472814" y="5634453"/>
            <a:ext cx="1136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/>
              <a:t>저작권기술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성능평가 </a:t>
            </a:r>
            <a:r>
              <a:rPr lang="ko-KR" altLang="en-US" sz="800"/>
              <a:t>시스템 개선 </a:t>
            </a:r>
            <a:endParaRPr lang="en-US" altLang="ko-KR" sz="800" smtClean="0"/>
          </a:p>
          <a:p>
            <a:pPr algn="ctr"/>
            <a:r>
              <a:rPr lang="ko-KR" altLang="en-US" sz="800" smtClean="0"/>
              <a:t>및 </a:t>
            </a:r>
            <a:r>
              <a:rPr lang="ko-KR" altLang="en-US" sz="800"/>
              <a:t>고도화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5073060" y="4406632"/>
            <a:ext cx="931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Windows</a:t>
            </a:r>
            <a:r>
              <a:rPr lang="ko-KR" altLang="en-US" sz="800" dirty="0">
                <a:solidFill>
                  <a:srgbClr val="FF0000"/>
                </a:solidFill>
              </a:rPr>
              <a:t>용 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특징정보 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추출기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smtClean="0"/>
              <a:t>등 </a:t>
            </a:r>
            <a:r>
              <a:rPr lang="ko-KR" altLang="en-US" sz="800" dirty="0"/>
              <a:t>개발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409957" y="3582134"/>
            <a:ext cx="8253983" cy="2742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283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기술협상</a:t>
            </a:r>
            <a:r>
              <a:rPr lang="en-US" altLang="ko-KR" dirty="0"/>
              <a:t>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기술협상 내용에 대한 충실한 이행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04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5784"/>
              </p:ext>
            </p:extLst>
          </p:nvPr>
        </p:nvGraphicFramePr>
        <p:xfrm>
          <a:off x="156518" y="1552578"/>
          <a:ext cx="8833493" cy="4889413"/>
        </p:xfrm>
        <a:graphic>
          <a:graphicData uri="http://schemas.openxmlformats.org/drawingml/2006/table">
            <a:tbl>
              <a:tblPr/>
              <a:tblGrid>
                <a:gridCol w="25476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858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7941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72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협상 내용 요약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072A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7997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필터링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기술 성능평가 관리 도구 개선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 내역서의 신청분야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북스캔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만화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 기능 개선</a:t>
                      </a:r>
                    </a:p>
                    <a:p>
                      <a:pPr marL="171450" indent="-171450" algn="l" fontAlgn="ctr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모바일웹하드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성능평가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 내역서 다운로드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기능 개선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978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워터마크</a:t>
                      </a: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포렌식마크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성능평가 항목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지상파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UHDTV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방송 송수신 정합 표준 관련 신규 평가 항목에 대한 평가가 가능하도록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 도구 개선</a:t>
                      </a:r>
                      <a:endParaRPr lang="en-US" altLang="ko-KR" sz="1000" b="0" i="0" u="none" strike="noStrike" dirty="0" smtClean="0"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신청 내역서 다운로드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기능 개발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213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특징기반 </a:t>
                      </a:r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필터링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데이터셋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구축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 구축된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원본 및 변형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데이터셋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대한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 검증 수행</a:t>
                      </a:r>
                      <a:endParaRPr lang="en-US" sz="1000" b="0" i="0" u="none" strike="noStrike" dirty="0"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213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실시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시스템 기능 개선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부분과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정보 제공 사이트 개발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부분을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분리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하여 단계별 테스트 활동 계획 수립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213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단계별 산출물 종류 및 제출시기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산출물에 대한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정보화 사업 관리시스템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등록</a:t>
                      </a:r>
                      <a:endParaRPr lang="ko-KR" altLang="en-US" sz="1000" b="0" i="0" u="none" strike="noStrike" dirty="0" smtClean="0"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97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정보 제공 및 저작권기술 홍보 영상 서비스 관리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국내 저작권기술 관련 기업에 대한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제품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솔루션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인증정보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활용사례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레퍼런스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등에 대한 자료를 등록 관리 할 수 있는 화면은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위원회 통합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누리집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포탈 프레임워크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준하여 개발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213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지식재산권 및 임치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사업수행에 따른 계약목적물의 “기술자료”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임치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213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정보 제출 의무화에 따른 정보 입력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사업정보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(SW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 및 실적 정보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작성 및 제출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58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950412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그림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576324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55178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122063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360942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23753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31268"/>
              </p:ext>
            </p:extLst>
          </p:nvPr>
        </p:nvGraphicFramePr>
        <p:xfrm>
          <a:off x="1408669" y="1548114"/>
          <a:ext cx="6096000" cy="5039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35"/>
                <a:gridCol w="5239265"/>
              </a:tblGrid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01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개요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구성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03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요구사항 구현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04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요구사항 구현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05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요구사항 및 기타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06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추진 일정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/>
              <a:t>각 시스템 구축 </a:t>
            </a:r>
            <a:r>
              <a:rPr lang="ko-KR" altLang="en-US" b="1">
                <a:solidFill>
                  <a:srgbClr val="0070C0"/>
                </a:solidFill>
              </a:rPr>
              <a:t>유형별 명확한 일정 관리</a:t>
            </a:r>
            <a:r>
              <a:rPr lang="ko-KR" altLang="en-US" b="1"/>
              <a:t>를 통하여 일정 기간 내에 </a:t>
            </a:r>
            <a:r>
              <a:rPr lang="ko-KR" altLang="en-US" b="1">
                <a:solidFill>
                  <a:srgbClr val="FF0000"/>
                </a:solidFill>
              </a:rPr>
              <a:t>성공적인 사업 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01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34" y="1565189"/>
            <a:ext cx="882877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67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투입인력</a:t>
            </a:r>
            <a:r>
              <a:rPr lang="en-US" altLang="ko-KR" smtClean="0"/>
              <a:t> </a:t>
            </a:r>
            <a:r>
              <a:rPr lang="ko-KR" altLang="en-US" smtClean="0"/>
              <a:t>및 업무 분장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/>
              <a:t>각 시스템 구축 </a:t>
            </a:r>
            <a:r>
              <a:rPr lang="ko-KR" altLang="en-US" b="1">
                <a:solidFill>
                  <a:srgbClr val="0070C0"/>
                </a:solidFill>
              </a:rPr>
              <a:t>유형별 명확한 일정 관리</a:t>
            </a:r>
            <a:r>
              <a:rPr lang="ko-KR" altLang="en-US" b="1"/>
              <a:t>를 통하여 일정 기간 내에 </a:t>
            </a:r>
            <a:r>
              <a:rPr lang="ko-KR" altLang="en-US" b="1">
                <a:solidFill>
                  <a:srgbClr val="FF0000"/>
                </a:solidFill>
              </a:rPr>
              <a:t>성공적인 사업 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02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2317" y="1858336"/>
            <a:ext cx="1872629" cy="121571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ko-KR" altLang="en-US" sz="1200" b="1" dirty="0" smtClean="0">
                <a:solidFill>
                  <a:srgbClr val="327AA6"/>
                </a:solidFill>
                <a:effectLst/>
                <a:latin typeface="+mj-lt"/>
              </a:rPr>
              <a:t>투입인원 </a:t>
            </a:r>
            <a:r>
              <a:rPr kumimoji="0" lang="en-US" altLang="ko-KR" sz="1200" b="1" dirty="0" smtClean="0">
                <a:solidFill>
                  <a:srgbClr val="327AA6"/>
                </a:solidFill>
                <a:effectLst/>
                <a:latin typeface="+mj-lt"/>
              </a:rPr>
              <a:t>: 8</a:t>
            </a:r>
            <a:r>
              <a:rPr lang="ko-KR" altLang="en-US" sz="1200" b="1" dirty="0" smtClean="0">
                <a:solidFill>
                  <a:srgbClr val="327AA6"/>
                </a:solidFill>
                <a:latin typeface="+mj-lt"/>
              </a:rPr>
              <a:t>명</a:t>
            </a:r>
            <a:r>
              <a:rPr lang="en-US" altLang="ko-KR" sz="1200" b="1" dirty="0" smtClean="0">
                <a:solidFill>
                  <a:srgbClr val="327AA6"/>
                </a:solidFill>
                <a:latin typeface="+mj-lt"/>
              </a:rPr>
              <a:t>(29.5M/M)</a:t>
            </a:r>
            <a:endParaRPr kumimoji="0" lang="en-US" altLang="ko-KR" sz="1200" b="1" dirty="0" smtClean="0">
              <a:solidFill>
                <a:srgbClr val="327AA6"/>
              </a:solidFill>
              <a:effectLst/>
              <a:latin typeface="+mj-lt"/>
            </a:endParaRPr>
          </a:p>
          <a:p>
            <a:pPr algn="ctr"/>
            <a:r>
              <a:rPr kumimoji="0" lang="ko-KR" altLang="en-US" sz="1100" dirty="0" smtClean="0">
                <a:effectLst/>
                <a:latin typeface="+mj-lt"/>
              </a:rPr>
              <a:t>특급</a:t>
            </a:r>
            <a:r>
              <a:rPr kumimoji="0" lang="en-US" altLang="ko-KR" sz="1100" dirty="0" smtClean="0">
                <a:effectLst/>
                <a:latin typeface="+mj-lt"/>
              </a:rPr>
              <a:t> : 1</a:t>
            </a:r>
            <a:r>
              <a:rPr kumimoji="0" lang="ko-KR" altLang="en-US" sz="1100" dirty="0" smtClean="0">
                <a:effectLst/>
                <a:latin typeface="+mj-lt"/>
              </a:rPr>
              <a:t>명</a:t>
            </a:r>
            <a:endParaRPr kumimoji="0" lang="en-US" altLang="ko-KR" sz="1100" dirty="0" smtClean="0">
              <a:effectLst/>
              <a:latin typeface="+mj-lt"/>
            </a:endParaRPr>
          </a:p>
          <a:p>
            <a:pPr algn="ctr"/>
            <a:r>
              <a:rPr lang="ko-KR" altLang="en-US" sz="1100" dirty="0" smtClean="0">
                <a:latin typeface="+mj-lt"/>
              </a:rPr>
              <a:t>고급 </a:t>
            </a:r>
            <a:r>
              <a:rPr lang="en-US" altLang="ko-KR" sz="1100" dirty="0" smtClean="0">
                <a:latin typeface="+mj-lt"/>
              </a:rPr>
              <a:t>: </a:t>
            </a:r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 smtClean="0">
                <a:latin typeface="+mj-lt"/>
              </a:rPr>
              <a:t>명</a:t>
            </a:r>
            <a:endParaRPr lang="en-US" altLang="ko-KR" sz="1100" dirty="0" smtClean="0">
              <a:latin typeface="+mj-lt"/>
            </a:endParaRPr>
          </a:p>
          <a:p>
            <a:pPr algn="ctr"/>
            <a:r>
              <a:rPr lang="ko-KR" altLang="en-US" sz="1100" dirty="0" smtClean="0">
                <a:latin typeface="+mj-lt"/>
              </a:rPr>
              <a:t>중급 </a:t>
            </a:r>
            <a:r>
              <a:rPr lang="en-US" altLang="ko-KR" sz="1100" dirty="0" smtClean="0">
                <a:latin typeface="+mj-lt"/>
              </a:rPr>
              <a:t>: 1</a:t>
            </a:r>
            <a:r>
              <a:rPr lang="ko-KR" altLang="en-US" sz="1100" dirty="0" smtClean="0">
                <a:latin typeface="+mj-lt"/>
              </a:rPr>
              <a:t>명</a:t>
            </a:r>
            <a:endParaRPr lang="en-US" altLang="ko-KR" sz="1100" dirty="0" smtClean="0">
              <a:latin typeface="+mj-lt"/>
            </a:endParaRPr>
          </a:p>
          <a:p>
            <a:pPr algn="ctr"/>
            <a:r>
              <a:rPr lang="ko-KR" altLang="en-US" sz="1100" dirty="0" smtClean="0">
                <a:latin typeface="+mj-lt"/>
              </a:rPr>
              <a:t>초급 </a:t>
            </a:r>
            <a:r>
              <a:rPr lang="en-US" altLang="ko-KR" sz="1100" dirty="0" smtClean="0">
                <a:latin typeface="+mj-lt"/>
              </a:rPr>
              <a:t>: 1</a:t>
            </a:r>
            <a:r>
              <a:rPr lang="ko-KR" altLang="en-US" sz="1100" dirty="0">
                <a:latin typeface="+mj-lt"/>
              </a:rPr>
              <a:t>명</a:t>
            </a:r>
            <a:endParaRPr lang="en-US" altLang="ko-KR" sz="1100" dirty="0">
              <a:latin typeface="+mj-lt"/>
            </a:endParaRPr>
          </a:p>
          <a:p>
            <a:pPr algn="ctr"/>
            <a:r>
              <a:rPr lang="ko-KR" altLang="en-US" sz="1100" dirty="0" smtClean="0">
                <a:latin typeface="+mj-lt"/>
              </a:rPr>
              <a:t>기타</a:t>
            </a:r>
            <a:r>
              <a:rPr kumimoji="0" lang="ko-KR" altLang="en-US" sz="1100" dirty="0" smtClean="0">
                <a:effectLst/>
                <a:latin typeface="+mj-lt"/>
              </a:rPr>
              <a:t> </a:t>
            </a:r>
            <a:r>
              <a:rPr kumimoji="0" lang="en-US" altLang="ko-KR" sz="1100" dirty="0" smtClean="0">
                <a:effectLst/>
                <a:latin typeface="+mj-lt"/>
              </a:rPr>
              <a:t>: 2</a:t>
            </a:r>
            <a:r>
              <a:rPr lang="ko-KR" altLang="en-US" sz="1100" dirty="0" smtClean="0">
                <a:latin typeface="+mj-lt"/>
              </a:rPr>
              <a:t>명</a:t>
            </a:r>
            <a:endParaRPr lang="en-US" altLang="ko-KR" sz="1100" dirty="0" smtClean="0">
              <a:latin typeface="+mj-lt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081826" y="3099651"/>
            <a:ext cx="1986388" cy="1149917"/>
            <a:chOff x="6454340" y="2438473"/>
            <a:chExt cx="1986388" cy="1149917"/>
          </a:xfrm>
        </p:grpSpPr>
        <p:sp>
          <p:nvSpPr>
            <p:cNvPr id="7" name="직사각형 24"/>
            <p:cNvSpPr>
              <a:spLocks noChangeArrowheads="1"/>
            </p:cNvSpPr>
            <p:nvPr/>
          </p:nvSpPr>
          <p:spPr bwMode="auto">
            <a:xfrm>
              <a:off x="6515856" y="2948417"/>
              <a:ext cx="1920875" cy="639973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품질관리</a:t>
              </a:r>
              <a:endParaRPr kumimoji="0" lang="en-US" altLang="ko-KR" sz="1100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김민 </a:t>
              </a:r>
              <a:r>
                <a:rPr kumimoji="0" lang="en-US" altLang="ko-KR" sz="11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[</a:t>
              </a:r>
              <a:r>
                <a:rPr kumimoji="0" lang="ko-KR" altLang="en-US" sz="11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고급</a:t>
              </a:r>
              <a:r>
                <a:rPr kumimoji="0" lang="en-US" altLang="ko-KR" sz="1100" kern="0" dirty="0" smtClean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454340" y="2438473"/>
              <a:ext cx="1986388" cy="995772"/>
              <a:chOff x="5667349" y="1679866"/>
              <a:chExt cx="1986388" cy="995772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5667349" y="1934370"/>
                <a:ext cx="1975668" cy="741268"/>
              </a:xfrm>
              <a:prstGeom prst="roundRect">
                <a:avLst>
                  <a:gd name="adj" fmla="val 10793"/>
                </a:avLst>
              </a:prstGeom>
              <a:noFill/>
              <a:ln w="31750">
                <a:solidFill>
                  <a:srgbClr val="D3D6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5667349" y="1679866"/>
                <a:ext cx="1986388" cy="453420"/>
              </a:xfrm>
              <a:prstGeom prst="roundRect">
                <a:avLst>
                  <a:gd name="adj" fmla="val 50000"/>
                </a:avLst>
              </a:prstGeom>
              <a:solidFill>
                <a:srgbClr val="A3DE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5808005" y="1679866"/>
                <a:ext cx="1745733" cy="453420"/>
              </a:xfrm>
              <a:prstGeom prst="roundRect">
                <a:avLst>
                  <a:gd name="adj" fmla="val 50000"/>
                </a:avLst>
              </a:prstGeom>
              <a:solidFill>
                <a:srgbClr val="25A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직사각형 295"/>
              <p:cNvSpPr>
                <a:spLocks noChangeArrowheads="1"/>
              </p:cNvSpPr>
              <p:nvPr/>
            </p:nvSpPr>
            <p:spPr bwMode="auto">
              <a:xfrm>
                <a:off x="5744135" y="1727979"/>
                <a:ext cx="1907428" cy="3059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  <a:defRPr/>
                </a:pPr>
                <a:r>
                  <a:rPr lang="ko-KR" altLang="en-US" sz="1200" b="1" dirty="0" smtClean="0">
                    <a:solidFill>
                      <a:schemeClr val="bg1"/>
                    </a:solidFill>
                    <a:latin typeface="+mn-ea"/>
                  </a:rPr>
                  <a:t>품질 관리</a:t>
                </a:r>
                <a:endParaRPr lang="en-US" altLang="ko-KR" sz="1200" b="1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>
            <a:off x="1360159" y="4586652"/>
            <a:ext cx="635798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88933" y="3867031"/>
            <a:ext cx="1474817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351684" y="4589082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718143" y="4589082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573437" y="4586652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338222" y="4811060"/>
            <a:ext cx="1984560" cy="1215895"/>
            <a:chOff x="5641721" y="1679866"/>
            <a:chExt cx="2043874" cy="1215895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5641721" y="1934369"/>
              <a:ext cx="2043874" cy="961392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95"/>
            <p:cNvSpPr>
              <a:spLocks noChangeArrowheads="1"/>
            </p:cNvSpPr>
            <p:nvPr/>
          </p:nvSpPr>
          <p:spPr bwMode="auto">
            <a:xfrm>
              <a:off x="5701469" y="1764213"/>
              <a:ext cx="1907428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b="1" kern="0" smtClean="0">
                  <a:solidFill>
                    <a:schemeClr val="bg1"/>
                  </a:solidFill>
                  <a:latin typeface="+mn-ea"/>
                </a:rPr>
                <a:t>성능평가 도구 개선</a:t>
              </a:r>
              <a:endParaRPr lang="en-US" altLang="ko-KR" sz="1100" b="1" kern="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직사각형 23"/>
            <p:cNvSpPr>
              <a:spLocks noChangeArrowheads="1"/>
            </p:cNvSpPr>
            <p:nvPr/>
          </p:nvSpPr>
          <p:spPr bwMode="auto">
            <a:xfrm>
              <a:off x="5745469" y="2189198"/>
              <a:ext cx="1863725" cy="62871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김영균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고급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</a:t>
              </a:r>
              <a:endParaRPr lang="en-US" altLang="ko-KR" sz="1100" kern="0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468060" y="4807897"/>
            <a:ext cx="1984560" cy="1219059"/>
            <a:chOff x="5655394" y="1668157"/>
            <a:chExt cx="2043874" cy="1219059"/>
          </a:xfrm>
        </p:grpSpPr>
        <p:sp>
          <p:nvSpPr>
            <p:cNvPr id="25" name="모서리가 둥근 직사각형 24"/>
            <p:cNvSpPr/>
            <p:nvPr/>
          </p:nvSpPr>
          <p:spPr>
            <a:xfrm>
              <a:off x="5655394" y="1880408"/>
              <a:ext cx="2043874" cy="1006808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95"/>
            <p:cNvSpPr>
              <a:spLocks noChangeArrowheads="1"/>
            </p:cNvSpPr>
            <p:nvPr/>
          </p:nvSpPr>
          <p:spPr bwMode="auto">
            <a:xfrm>
              <a:off x="5701469" y="1668157"/>
              <a:ext cx="190742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 kern="0" smtClean="0">
                  <a:solidFill>
                    <a:schemeClr val="bg1"/>
                  </a:solidFill>
                  <a:latin typeface="+mn-ea"/>
                </a:rPr>
                <a:t>기술적인조치</a:t>
              </a:r>
              <a:endParaRPr lang="en-US" altLang="ko-KR" sz="1200" b="1" kern="0" smtClean="0">
                <a:solidFill>
                  <a:schemeClr val="bg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sz="1200" b="1" kern="0" smtClean="0">
                  <a:solidFill>
                    <a:schemeClr val="bg1"/>
                  </a:solidFill>
                  <a:latin typeface="+mn-ea"/>
                </a:rPr>
                <a:t>관리시스템 개선</a:t>
              </a:r>
              <a:endParaRPr lang="en-US" altLang="ko-KR" sz="12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9" name="직사각형 23"/>
            <p:cNvSpPr>
              <a:spLocks noChangeArrowheads="1"/>
            </p:cNvSpPr>
            <p:nvPr/>
          </p:nvSpPr>
          <p:spPr bwMode="auto">
            <a:xfrm>
              <a:off x="5745469" y="2220362"/>
              <a:ext cx="1863725" cy="5582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성정환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ko-KR" altLang="en-US" sz="1100" kern="0" dirty="0">
                  <a:solidFill>
                    <a:srgbClr val="000000"/>
                  </a:solidFill>
                  <a:latin typeface="+mn-ea"/>
                </a:rPr>
                <a:t>고</a:t>
              </a: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급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704681" y="4807897"/>
            <a:ext cx="1984560" cy="1219059"/>
            <a:chOff x="5641721" y="1679866"/>
            <a:chExt cx="2043874" cy="1219059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5641721" y="1934369"/>
              <a:ext cx="2043874" cy="964556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295"/>
            <p:cNvSpPr>
              <a:spLocks noChangeArrowheads="1"/>
            </p:cNvSpPr>
            <p:nvPr/>
          </p:nvSpPr>
          <p:spPr bwMode="auto">
            <a:xfrm>
              <a:off x="5701469" y="1753617"/>
              <a:ext cx="19074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200" b="1" kern="0" dirty="0" smtClean="0">
                  <a:solidFill>
                    <a:schemeClr val="bg1"/>
                  </a:solidFill>
                  <a:latin typeface="+mn-ea"/>
                </a:rPr>
                <a:t>기타 지원</a:t>
              </a:r>
              <a:endParaRPr lang="en-US" altLang="ko-KR" sz="12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직사각형 23"/>
            <p:cNvSpPr>
              <a:spLocks noChangeArrowheads="1"/>
            </p:cNvSpPr>
            <p:nvPr/>
          </p:nvSpPr>
          <p:spPr bwMode="auto">
            <a:xfrm>
              <a:off x="5902406" y="2232071"/>
              <a:ext cx="1549851" cy="558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ko-KR" altLang="en-US" sz="1100" kern="0" dirty="0" err="1" smtClean="0">
                  <a:solidFill>
                    <a:srgbClr val="000000"/>
                  </a:solidFill>
                  <a:latin typeface="+mn-ea"/>
                </a:rPr>
                <a:t>리눅스</a:t>
              </a: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 기술지원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</a:t>
              </a: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신지헌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자료입력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</a:t>
              </a: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신규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운영지원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)</a:t>
              </a:r>
              <a:endParaRPr lang="en-US" altLang="ko-KR" sz="1100" kern="0" dirty="0">
                <a:solidFill>
                  <a:srgbClr val="000000"/>
                </a:solidFill>
                <a:latin typeface="+mn-ea"/>
              </a:endParaRPr>
            </a:p>
          </p:txBody>
        </p:sp>
      </p:grpSp>
      <p:cxnSp>
        <p:nvCxnSpPr>
          <p:cNvPr id="36" name="직선 연결선 35"/>
          <p:cNvCxnSpPr>
            <a:stCxn id="39" idx="2"/>
          </p:cNvCxnSpPr>
          <p:nvPr/>
        </p:nvCxnSpPr>
        <p:spPr>
          <a:xfrm>
            <a:off x="4594898" y="3166788"/>
            <a:ext cx="0" cy="141986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712269" y="1765859"/>
            <a:ext cx="2043874" cy="1400673"/>
          </a:xfrm>
          <a:prstGeom prst="roundRect">
            <a:avLst>
              <a:gd name="adj" fmla="val 10793"/>
            </a:avLst>
          </a:prstGeom>
          <a:noFill/>
          <a:ln w="44450">
            <a:solidFill>
              <a:srgbClr val="D5E4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3602610" y="2130013"/>
            <a:ext cx="1986388" cy="1036775"/>
            <a:chOff x="5667349" y="1679866"/>
            <a:chExt cx="1986388" cy="1036775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5667349" y="1934369"/>
              <a:ext cx="1984576" cy="782272"/>
            </a:xfrm>
            <a:prstGeom prst="roundRect">
              <a:avLst>
                <a:gd name="adj" fmla="val 10793"/>
              </a:avLst>
            </a:prstGeom>
            <a:noFill/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667349" y="1679866"/>
              <a:ext cx="1986388" cy="453420"/>
            </a:xfrm>
            <a:prstGeom prst="roundRect">
              <a:avLst>
                <a:gd name="adj" fmla="val 50000"/>
              </a:avLst>
            </a:prstGeom>
            <a:solidFill>
              <a:srgbClr val="91B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5808005" y="1679866"/>
              <a:ext cx="1745733" cy="453420"/>
            </a:xfrm>
            <a:prstGeom prst="roundRect">
              <a:avLst>
                <a:gd name="adj" fmla="val 50000"/>
              </a:avLst>
            </a:prstGeom>
            <a:solidFill>
              <a:srgbClr val="327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295"/>
            <p:cNvSpPr>
              <a:spLocks noChangeArrowheads="1"/>
            </p:cNvSpPr>
            <p:nvPr/>
          </p:nvSpPr>
          <p:spPr bwMode="auto">
            <a:xfrm>
              <a:off x="5735589" y="1753617"/>
              <a:ext cx="1907428" cy="332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1200" b="1" smtClean="0">
                  <a:solidFill>
                    <a:schemeClr val="bg1"/>
                  </a:solidFill>
                  <a:latin typeface="+mn-ea"/>
                  <a:ea typeface="+mn-ea"/>
                </a:rPr>
                <a:t>사업 책임자</a:t>
              </a:r>
              <a:r>
                <a:rPr lang="en-US" altLang="ko-KR" sz="1200" b="1" dirty="0" smtClean="0">
                  <a:solidFill>
                    <a:schemeClr val="bg1"/>
                  </a:solidFill>
                  <a:latin typeface="+mn-ea"/>
                  <a:ea typeface="+mn-ea"/>
                </a:rPr>
                <a:t>(PM)</a:t>
              </a:r>
              <a:endParaRPr lang="en-US" altLang="ko-KR" sz="12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직사각형 23"/>
            <p:cNvSpPr>
              <a:spLocks noChangeArrowheads="1"/>
            </p:cNvSpPr>
            <p:nvPr/>
          </p:nvSpPr>
          <p:spPr bwMode="auto">
            <a:xfrm>
              <a:off x="5779292" y="2174165"/>
              <a:ext cx="1863725" cy="5048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프로젝트 관리자</a:t>
              </a:r>
              <a:endParaRPr kumimoji="0" lang="en-US" altLang="ko-KR" sz="1100" kern="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kumimoji="0" lang="ko-KR" altLang="en-US" sz="1100" kern="0" smtClean="0">
                  <a:solidFill>
                    <a:srgbClr val="000000"/>
                  </a:solidFill>
                  <a:latin typeface="+mn-ea"/>
                  <a:ea typeface="+mn-ea"/>
                </a:rPr>
                <a:t>신창권 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[</a:t>
              </a:r>
              <a:r>
                <a:rPr kumimoji="0" lang="ko-KR" altLang="en-US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특급</a:t>
              </a:r>
              <a:r>
                <a:rPr kumimoji="0" lang="en-US" altLang="ko-KR" sz="1100" kern="0" dirty="0">
                  <a:solidFill>
                    <a:srgbClr val="000000"/>
                  </a:solidFill>
                  <a:latin typeface="+mn-ea"/>
                  <a:ea typeface="+mn-ea"/>
                </a:rPr>
                <a:t>]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597898" y="4819606"/>
            <a:ext cx="1984560" cy="1207350"/>
            <a:chOff x="5655394" y="1679866"/>
            <a:chExt cx="2043874" cy="1207350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5655394" y="1880408"/>
              <a:ext cx="2043874" cy="1006808"/>
            </a:xfrm>
            <a:prstGeom prst="roundRect">
              <a:avLst>
                <a:gd name="adj" fmla="val 10793"/>
              </a:avLst>
            </a:prstGeom>
            <a:solidFill>
              <a:schemeClr val="bg1"/>
            </a:solidFill>
            <a:ln w="31750">
              <a:solidFill>
                <a:srgbClr val="D3D6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5732233" y="1679866"/>
              <a:ext cx="1845901" cy="453420"/>
            </a:xfrm>
            <a:prstGeom prst="roundRect">
              <a:avLst>
                <a:gd name="adj" fmla="val 50000"/>
              </a:avLst>
            </a:prstGeom>
            <a:solidFill>
              <a:srgbClr val="6A8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5858109" y="1679866"/>
              <a:ext cx="1594149" cy="453420"/>
            </a:xfrm>
            <a:prstGeom prst="roundRect">
              <a:avLst>
                <a:gd name="adj" fmla="val 50000"/>
              </a:avLst>
            </a:prstGeom>
            <a:solidFill>
              <a:srgbClr val="0F47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직사각형 295"/>
            <p:cNvSpPr>
              <a:spLocks noChangeArrowheads="1"/>
            </p:cNvSpPr>
            <p:nvPr/>
          </p:nvSpPr>
          <p:spPr bwMode="auto">
            <a:xfrm>
              <a:off x="5701469" y="1780992"/>
              <a:ext cx="190742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 kern="0" smtClean="0">
                  <a:solidFill>
                    <a:schemeClr val="bg1"/>
                  </a:solidFill>
                  <a:latin typeface="+mn-ea"/>
                </a:rPr>
                <a:t>디자인 </a:t>
              </a:r>
              <a:r>
                <a:rPr lang="en-US" altLang="ko-KR" sz="1200" b="1" kern="0" dirty="0" smtClean="0">
                  <a:solidFill>
                    <a:schemeClr val="bg1"/>
                  </a:solidFill>
                  <a:latin typeface="+mn-ea"/>
                </a:rPr>
                <a:t>/ </a:t>
              </a:r>
              <a:r>
                <a:rPr lang="ko-KR" altLang="en-US" sz="1200" b="1" kern="0" smtClean="0">
                  <a:solidFill>
                    <a:schemeClr val="bg1"/>
                  </a:solidFill>
                  <a:latin typeface="+mn-ea"/>
                </a:rPr>
                <a:t>퍼블리싱</a:t>
              </a:r>
              <a:endParaRPr lang="en-US" altLang="ko-KR" sz="1200" b="1" kern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직사각형 23"/>
            <p:cNvSpPr>
              <a:spLocks noChangeArrowheads="1"/>
            </p:cNvSpPr>
            <p:nvPr/>
          </p:nvSpPr>
          <p:spPr bwMode="auto">
            <a:xfrm>
              <a:off x="5745469" y="2220362"/>
              <a:ext cx="1863725" cy="5582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 fontAlgn="auto">
                <a:spcBef>
                  <a:spcPts val="200"/>
                </a:spcBef>
                <a:spcAft>
                  <a:spcPts val="200"/>
                </a:spcAft>
                <a:defRPr/>
              </a:pP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배수향 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[</a:t>
              </a:r>
              <a:r>
                <a:rPr lang="ko-KR" altLang="en-US" sz="1100" kern="0" dirty="0" smtClean="0">
                  <a:solidFill>
                    <a:srgbClr val="000000"/>
                  </a:solidFill>
                  <a:latin typeface="+mn-ea"/>
                </a:rPr>
                <a:t>초급</a:t>
              </a:r>
              <a:r>
                <a:rPr lang="en-US" altLang="ko-KR" sz="1100" kern="0" dirty="0" smtClean="0">
                  <a:solidFill>
                    <a:srgbClr val="000000"/>
                  </a:solidFill>
                  <a:latin typeface="+mn-ea"/>
                </a:rPr>
                <a:t>]</a:t>
              </a:r>
              <a:endParaRPr lang="en-US" altLang="ko-KR" sz="1100" kern="0" dirty="0">
                <a:solidFill>
                  <a:srgbClr val="000000"/>
                </a:solidFill>
                <a:latin typeface="+mn-ea"/>
              </a:endParaRPr>
            </a:p>
          </p:txBody>
        </p:sp>
      </p:grpSp>
      <p:cxnSp>
        <p:nvCxnSpPr>
          <p:cNvPr id="50" name="직선 연결선 49"/>
          <p:cNvCxnSpPr/>
          <p:nvPr/>
        </p:nvCxnSpPr>
        <p:spPr>
          <a:xfrm>
            <a:off x="3456771" y="4586652"/>
            <a:ext cx="0" cy="30965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862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수행 업무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 smtClean="0"/>
              <a:t>기능 개선 이외의 사업 관련 업무 수행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03</a:t>
            </a:r>
            <a:endParaRPr lang="ko-KR" altLang="en-US" dirty="0"/>
          </a:p>
        </p:txBody>
      </p:sp>
      <p:grpSp>
        <p:nvGrpSpPr>
          <p:cNvPr id="51" name="그룹 50"/>
          <p:cNvGrpSpPr/>
          <p:nvPr/>
        </p:nvGrpSpPr>
        <p:grpSpPr>
          <a:xfrm>
            <a:off x="539750" y="1763179"/>
            <a:ext cx="3839763" cy="171458"/>
            <a:chOff x="404813" y="1878221"/>
            <a:chExt cx="6048375" cy="228610"/>
          </a:xfrm>
        </p:grpSpPr>
        <p:grpSp>
          <p:nvGrpSpPr>
            <p:cNvPr id="52" name="그룹 5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4" name="그룹 5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7" name="오각형 5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8" name="오각형 5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5" name="직사각형 5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6" name="직사각형 5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3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NIPA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소프트웨어 사업정보 저장소 </a:t>
              </a:r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FP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등록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 bwMode="auto">
          <a:xfrm>
            <a:off x="539749" y="1967716"/>
            <a:ext cx="3839764" cy="188461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4764486" y="1763179"/>
            <a:ext cx="3839763" cy="171458"/>
            <a:chOff x="404813" y="1878221"/>
            <a:chExt cx="6048375" cy="228610"/>
          </a:xfrm>
        </p:grpSpPr>
        <p:grpSp>
          <p:nvGrpSpPr>
            <p:cNvPr id="61" name="그룹 6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63" name="그룹 6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66" name="오각형 6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7" name="오각형 6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64" name="직사각형 6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5" name="직사각형 6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2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한국저작권위원회  정보화 사업 관리 시스템 산출물 등록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 bwMode="auto">
          <a:xfrm>
            <a:off x="4764485" y="1967717"/>
            <a:ext cx="3839765" cy="18846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9" name="Picture 2" descr="swì¬ìì ë³´ì ì¥ì ë¡ê³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85" y="2639593"/>
            <a:ext cx="2133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820890" y="2252482"/>
            <a:ext cx="723275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사업착수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0890" y="3141711"/>
            <a:ext cx="723275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사업종료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1661228" y="2379440"/>
            <a:ext cx="0" cy="126122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713082" y="2252482"/>
            <a:ext cx="2182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계약 완료 후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 내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제출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13082" y="3141711"/>
            <a:ext cx="21419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사업종료 후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 내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제출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39751" y="4092599"/>
            <a:ext cx="3839763" cy="171458"/>
            <a:chOff x="404813" y="1878221"/>
            <a:chExt cx="6048375" cy="228610"/>
          </a:xfrm>
        </p:grpSpPr>
        <p:grpSp>
          <p:nvGrpSpPr>
            <p:cNvPr id="76" name="그룹 7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78" name="그룹 7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1" name="오각형 8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2" name="오각형 8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79" name="직사각형 7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0" name="직사각형 7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7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서버에 대한 </a:t>
              </a:r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OS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전환 지원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3" name="직사각형 82"/>
          <p:cNvSpPr/>
          <p:nvPr/>
        </p:nvSpPr>
        <p:spPr bwMode="auto">
          <a:xfrm>
            <a:off x="539750" y="4297137"/>
            <a:ext cx="3839765" cy="18846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56833" y="4377352"/>
            <a:ext cx="77457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AS-IS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396187" y="4377352"/>
            <a:ext cx="8580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TO-BE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86" name="Picture 4" descr="RHEL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82" y="5055091"/>
            <a:ext cx="1097750" cy="42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CentOS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358" y="4885183"/>
            <a:ext cx="1107120" cy="75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아래쪽 화살표 87"/>
          <p:cNvSpPr/>
          <p:nvPr/>
        </p:nvSpPr>
        <p:spPr>
          <a:xfrm rot="16200000">
            <a:off x="2230711" y="5117739"/>
            <a:ext cx="581025" cy="300423"/>
          </a:xfrm>
          <a:prstGeom prst="downArrow">
            <a:avLst/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799" y="5798658"/>
            <a:ext cx="13660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대상서버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764486" y="4092599"/>
            <a:ext cx="3839763" cy="171458"/>
            <a:chOff x="404813" y="1878221"/>
            <a:chExt cx="6048375" cy="228610"/>
          </a:xfrm>
        </p:grpSpPr>
        <p:grpSp>
          <p:nvGrpSpPr>
            <p:cNvPr id="91" name="그룹 9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3" name="그룹 9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96" name="오각형 9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97" name="오각형 9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4" name="직사각형 9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5" name="직사각형 9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92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SW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임치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 bwMode="auto">
          <a:xfrm>
            <a:off x="4764485" y="4297137"/>
            <a:ext cx="3839765" cy="188461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029199" y="5798658"/>
            <a:ext cx="21146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사업종료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 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임치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0" name="Picture 2" descr="https://www.swes.or.kr/images/contents/g_bg_contract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15" y="4355770"/>
            <a:ext cx="3725504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5029199" y="2184583"/>
            <a:ext cx="2308645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 내 발생되는 모든 산출물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 시점에 맞게 등록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이력에 대한 등록 관리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 종료 전까지 모든 정보 입력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정보화관리팀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담당자의 승인 득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703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성공적인 사업 추진 방안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>
                <a:solidFill>
                  <a:srgbClr val="0070C0"/>
                </a:solidFill>
              </a:rPr>
              <a:t>풍부한 경험</a:t>
            </a:r>
            <a:r>
              <a:rPr lang="ko-KR" altLang="en-US" b="1"/>
              <a:t>을 통한 </a:t>
            </a:r>
            <a:r>
              <a:rPr lang="ko-KR" altLang="en-US" b="1">
                <a:solidFill>
                  <a:srgbClr val="FF0000"/>
                </a:solidFill>
              </a:rPr>
              <a:t>고객의 만족 실현 및 성공적인 사업 완료 약속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04</a:t>
            </a:r>
            <a:endParaRPr lang="ko-KR" altLang="en-US"/>
          </a:p>
        </p:txBody>
      </p:sp>
      <p:sp>
        <p:nvSpPr>
          <p:cNvPr id="5" name="Freeform 8"/>
          <p:cNvSpPr>
            <a:spLocks/>
          </p:cNvSpPr>
          <p:nvPr/>
        </p:nvSpPr>
        <p:spPr bwMode="gray">
          <a:xfrm flipH="1">
            <a:off x="886002" y="2005531"/>
            <a:ext cx="3645843" cy="1796949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27FAE"/>
              </a:gs>
              <a:gs pos="100000">
                <a:srgbClr val="2B9ED5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5000"/>
              </a:lnSpc>
            </a:pPr>
            <a:endParaRPr lang="de-DE" noProof="1">
              <a:solidFill>
                <a:prstClr val="black"/>
              </a:solidFill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gray">
          <a:xfrm>
            <a:off x="886002" y="3927241"/>
            <a:ext cx="3645843" cy="1796949"/>
          </a:xfrm>
          <a:custGeom>
            <a:avLst/>
            <a:gdLst/>
            <a:ahLst/>
            <a:cxnLst>
              <a:cxn ang="0">
                <a:pos x="1300" y="0"/>
              </a:cxn>
              <a:cxn ang="0">
                <a:pos x="0" y="0"/>
              </a:cxn>
              <a:cxn ang="0">
                <a:pos x="0" y="864"/>
              </a:cxn>
              <a:cxn ang="0">
                <a:pos x="1753" y="864"/>
              </a:cxn>
              <a:cxn ang="0">
                <a:pos x="1753" y="453"/>
              </a:cxn>
              <a:cxn ang="0">
                <a:pos x="1300" y="0"/>
              </a:cxn>
            </a:cxnLst>
            <a:rect l="0" t="0" r="r" b="b"/>
            <a:pathLst>
              <a:path w="1753" h="864">
                <a:moveTo>
                  <a:pt x="130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453"/>
                  <a:pt x="1753" y="453"/>
                  <a:pt x="1753" y="453"/>
                </a:cubicBezTo>
                <a:cubicBezTo>
                  <a:pt x="1509" y="438"/>
                  <a:pt x="1314" y="243"/>
                  <a:pt x="1300" y="0"/>
                </a:cubicBezTo>
                <a:close/>
              </a:path>
            </a:pathLst>
          </a:custGeom>
          <a:gradFill>
            <a:gsLst>
              <a:gs pos="0">
                <a:srgbClr val="0DA5A5"/>
              </a:gs>
              <a:gs pos="99000">
                <a:srgbClr val="0B8E8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5000"/>
              </a:lnSpc>
            </a:pP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gray">
          <a:xfrm>
            <a:off x="4656866" y="3918695"/>
            <a:ext cx="3645843" cy="1796949"/>
          </a:xfrm>
          <a:custGeom>
            <a:avLst/>
            <a:gdLst/>
            <a:ahLst/>
            <a:cxnLst>
              <a:cxn ang="0">
                <a:pos x="0" y="453"/>
              </a:cxn>
              <a:cxn ang="0">
                <a:pos x="0" y="864"/>
              </a:cxn>
              <a:cxn ang="0">
                <a:pos x="1753" y="864"/>
              </a:cxn>
              <a:cxn ang="0">
                <a:pos x="1753" y="0"/>
              </a:cxn>
              <a:cxn ang="0">
                <a:pos x="453" y="0"/>
              </a:cxn>
              <a:cxn ang="0">
                <a:pos x="0" y="453"/>
              </a:cxn>
            </a:cxnLst>
            <a:rect l="0" t="0" r="r" b="b"/>
            <a:pathLst>
              <a:path w="1753" h="864">
                <a:moveTo>
                  <a:pt x="0" y="453"/>
                </a:move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39" y="243"/>
                  <a:pt x="244" y="438"/>
                  <a:pt x="0" y="453"/>
                </a:cubicBezTo>
                <a:close/>
              </a:path>
            </a:pathLst>
          </a:custGeom>
          <a:gradFill>
            <a:gsLst>
              <a:gs pos="29000">
                <a:srgbClr val="044AA6"/>
              </a:gs>
              <a:gs pos="100000">
                <a:srgbClr val="055AC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>
              <a:lnSpc>
                <a:spcPct val="95000"/>
              </a:lnSpc>
            </a:pPr>
            <a:endParaRPr lang="en-US" noProof="1">
              <a:solidFill>
                <a:prstClr val="black"/>
              </a:solidFill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gray">
          <a:xfrm>
            <a:off x="4656865" y="2005531"/>
            <a:ext cx="3645032" cy="1796949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B88C7"/>
              </a:gs>
              <a:gs pos="100000">
                <a:srgbClr val="2C8ACA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>
              <a:lnSpc>
                <a:spcPct val="95000"/>
              </a:lnSpc>
            </a:pPr>
            <a:endParaRPr lang="en-US" noProof="1">
              <a:solidFill>
                <a:prstClr val="black"/>
              </a:solidFill>
            </a:endParaRP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1006356" y="2104704"/>
            <a:ext cx="2871791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  <a:ea typeface="+mn-ea"/>
              </a:rPr>
              <a:t>수행사는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solidFill>
                  <a:srgbClr val="044BA9"/>
                </a:solidFill>
                <a:latin typeface="+mn-ea"/>
                <a:ea typeface="+mn-ea"/>
              </a:rPr>
              <a:t>저작권 성능평가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 관련 분야에 있어서 선도 기업이며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solidFill>
                  <a:srgbClr val="044BA9"/>
                </a:solidFill>
                <a:latin typeface="+mn-ea"/>
                <a:ea typeface="+mn-ea"/>
              </a:rPr>
              <a:t>수 년간의 구축 경험과 성공적인 사업 수행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을 통해 본 사업에 대한 방향과 목표를 인지하고 있습니다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5557089" y="4332421"/>
            <a:ext cx="268596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400" b="1" dirty="0" smtClean="0">
                <a:solidFill>
                  <a:srgbClr val="FFC000"/>
                </a:solidFill>
                <a:latin typeface="+mn-ea"/>
                <a:ea typeface="+mn-ea"/>
              </a:rPr>
              <a:t>“</a:t>
            </a:r>
            <a:r>
              <a:rPr lang="ko-KR" altLang="en-US" sz="1400" b="1">
                <a:solidFill>
                  <a:srgbClr val="FFC000"/>
                </a:solidFill>
                <a:latin typeface="+mn-ea"/>
                <a:ea typeface="+mn-ea"/>
              </a:rPr>
              <a:t>저작권기술 성능평가 기능 개선 및 </a:t>
            </a:r>
            <a:r>
              <a:rPr lang="ko-KR" altLang="en-US" sz="1400" b="1" smtClean="0">
                <a:solidFill>
                  <a:srgbClr val="FFC000"/>
                </a:solidFill>
                <a:latin typeface="+mn-ea"/>
                <a:ea typeface="+mn-ea"/>
              </a:rPr>
              <a:t>운영 지원 사업</a:t>
            </a:r>
            <a:r>
              <a:rPr lang="en-US" altLang="ko-KR" sz="1400" b="1" smtClean="0">
                <a:solidFill>
                  <a:srgbClr val="FFC000"/>
                </a:solidFill>
                <a:latin typeface="+mn-ea"/>
                <a:ea typeface="+mn-ea"/>
              </a:rPr>
              <a:t>”</a:t>
            </a:r>
            <a:r>
              <a:rPr lang="ko-KR" altLang="en-US" sz="1400" b="1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성공을 위하여 모든 역량을 다 하겠습니다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Text Box 54"/>
          <p:cNvSpPr txBox="1">
            <a:spLocks noChangeArrowheads="1"/>
          </p:cNvSpPr>
          <p:nvPr/>
        </p:nvSpPr>
        <p:spPr bwMode="auto">
          <a:xfrm>
            <a:off x="1024344" y="4182411"/>
            <a:ext cx="308531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다양한</a:t>
            </a:r>
            <a:r>
              <a:rPr lang="ko-KR" altLang="en-US" sz="1400" b="1" dirty="0" smtClean="0">
                <a:solidFill>
                  <a:srgbClr val="FFC000"/>
                </a:solidFill>
                <a:latin typeface="+mn-ea"/>
                <a:ea typeface="+mn-ea"/>
              </a:rPr>
              <a:t> 저작권 전문가들과의 </a:t>
            </a:r>
            <a:endParaRPr lang="en-US" altLang="ko-KR" sz="14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FFC000"/>
                </a:solidFill>
                <a:latin typeface="+mn-ea"/>
                <a:ea typeface="+mn-ea"/>
              </a:rPr>
              <a:t>긴밀한 협의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를 통하여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고객의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Needs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 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대한 </a:t>
            </a:r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분석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개발을 통해 </a:t>
            </a:r>
            <a:r>
              <a:rPr lang="ko-KR" altLang="en-US" sz="1400" b="1" dirty="0">
                <a:solidFill>
                  <a:srgbClr val="FFC000"/>
                </a:solidFill>
                <a:latin typeface="+mn-ea"/>
              </a:rPr>
              <a:t>안정적인 사업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을 진행하겠습니다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5002133" y="2127799"/>
            <a:ext cx="3158139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사업의 위험을 최소화 하기 위해 </a:t>
            </a:r>
            <a:r>
              <a:rPr lang="en-US" altLang="ko-KR" sz="1400" b="1" smtClean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ko-KR" sz="1400" b="1" smtClean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ko-KR" altLang="en-US" sz="1400" b="1" smtClean="0">
                <a:solidFill>
                  <a:srgbClr val="044AA6"/>
                </a:solidFill>
                <a:latin typeface="+mn-ea"/>
                <a:ea typeface="+mn-ea"/>
              </a:rPr>
              <a:t>안정된 </a:t>
            </a:r>
            <a:r>
              <a:rPr lang="ko-KR" altLang="en-US" sz="1400" b="1" dirty="0" smtClean="0">
                <a:solidFill>
                  <a:srgbClr val="044AA6"/>
                </a:solidFill>
                <a:latin typeface="+mn-ea"/>
                <a:ea typeface="+mn-ea"/>
              </a:rPr>
              <a:t>기술 적용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으로 성공적으로 사업을 완수하겠습니다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750">
            <a:off x="4747674" y="4644776"/>
            <a:ext cx="583129" cy="5742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167" y="2598311"/>
            <a:ext cx="481064" cy="481064"/>
          </a:xfrm>
          <a:prstGeom prst="rect">
            <a:avLst/>
          </a:prstGeom>
        </p:spPr>
      </p:pic>
      <p:grpSp>
        <p:nvGrpSpPr>
          <p:cNvPr id="16" name="Gruppieren 43"/>
          <p:cNvGrpSpPr/>
          <p:nvPr/>
        </p:nvGrpSpPr>
        <p:grpSpPr bwMode="gray">
          <a:xfrm>
            <a:off x="3738133" y="2991051"/>
            <a:ext cx="1694731" cy="1694731"/>
            <a:chOff x="2804400" y="1911431"/>
            <a:chExt cx="3535200" cy="3535200"/>
          </a:xfrm>
          <a:effectLst/>
        </p:grpSpPr>
        <p:sp>
          <p:nvSpPr>
            <p:cNvPr id="17" name="Freeform 10" descr="© INSCALE GmbH, 15.06.2010"/>
            <p:cNvSpPr>
              <a:spLocks noEditPoints="1"/>
            </p:cNvSpPr>
            <p:nvPr/>
          </p:nvSpPr>
          <p:spPr bwMode="gray">
            <a:xfrm>
              <a:off x="2804400" y="2009308"/>
              <a:ext cx="3535200" cy="3185164"/>
            </a:xfrm>
            <a:custGeom>
              <a:avLst/>
              <a:gdLst/>
              <a:ahLst/>
              <a:cxnLst>
                <a:cxn ang="0">
                  <a:pos x="530" y="84"/>
                </a:cxn>
                <a:cxn ang="0">
                  <a:pos x="1456" y="295"/>
                </a:cxn>
                <a:cxn ang="0">
                  <a:pos x="1519" y="325"/>
                </a:cxn>
                <a:cxn ang="0">
                  <a:pos x="138" y="415"/>
                </a:cxn>
                <a:cxn ang="0">
                  <a:pos x="163" y="444"/>
                </a:cxn>
                <a:cxn ang="0">
                  <a:pos x="1593" y="561"/>
                </a:cxn>
                <a:cxn ang="0">
                  <a:pos x="1645" y="530"/>
                </a:cxn>
                <a:cxn ang="0">
                  <a:pos x="1577" y="574"/>
                </a:cxn>
                <a:cxn ang="0">
                  <a:pos x="1613" y="598"/>
                </a:cxn>
                <a:cxn ang="0">
                  <a:pos x="1564" y="659"/>
                </a:cxn>
                <a:cxn ang="0">
                  <a:pos x="1643" y="814"/>
                </a:cxn>
                <a:cxn ang="0">
                  <a:pos x="1548" y="668"/>
                </a:cxn>
                <a:cxn ang="0">
                  <a:pos x="1555" y="704"/>
                </a:cxn>
                <a:cxn ang="0">
                  <a:pos x="1497" y="687"/>
                </a:cxn>
                <a:cxn ang="0">
                  <a:pos x="1394" y="728"/>
                </a:cxn>
                <a:cxn ang="0">
                  <a:pos x="1516" y="704"/>
                </a:cxn>
                <a:cxn ang="0">
                  <a:pos x="1612" y="784"/>
                </a:cxn>
                <a:cxn ang="0">
                  <a:pos x="1587" y="799"/>
                </a:cxn>
                <a:cxn ang="0">
                  <a:pos x="1694" y="752"/>
                </a:cxn>
                <a:cxn ang="0">
                  <a:pos x="1533" y="725"/>
                </a:cxn>
                <a:cxn ang="0">
                  <a:pos x="1559" y="743"/>
                </a:cxn>
                <a:cxn ang="0">
                  <a:pos x="1550" y="910"/>
                </a:cxn>
                <a:cxn ang="0">
                  <a:pos x="1460" y="828"/>
                </a:cxn>
                <a:cxn ang="0">
                  <a:pos x="1334" y="887"/>
                </a:cxn>
                <a:cxn ang="0">
                  <a:pos x="1340" y="1103"/>
                </a:cxn>
                <a:cxn ang="0">
                  <a:pos x="1473" y="1118"/>
                </a:cxn>
                <a:cxn ang="0">
                  <a:pos x="1581" y="1055"/>
                </a:cxn>
                <a:cxn ang="0">
                  <a:pos x="1649" y="872"/>
                </a:cxn>
                <a:cxn ang="0">
                  <a:pos x="1671" y="902"/>
                </a:cxn>
                <a:cxn ang="0">
                  <a:pos x="1596" y="815"/>
                </a:cxn>
                <a:cxn ang="0">
                  <a:pos x="1510" y="827"/>
                </a:cxn>
                <a:cxn ang="0">
                  <a:pos x="1589" y="865"/>
                </a:cxn>
                <a:cxn ang="0">
                  <a:pos x="1129" y="977"/>
                </a:cxn>
                <a:cxn ang="0">
                  <a:pos x="1121" y="1017"/>
                </a:cxn>
                <a:cxn ang="0">
                  <a:pos x="1073" y="1080"/>
                </a:cxn>
                <a:cxn ang="0">
                  <a:pos x="1345" y="1132"/>
                </a:cxn>
                <a:cxn ang="0">
                  <a:pos x="290" y="1296"/>
                </a:cxn>
                <a:cxn ang="0">
                  <a:pos x="689" y="58"/>
                </a:cxn>
                <a:cxn ang="0">
                  <a:pos x="524" y="26"/>
                </a:cxn>
                <a:cxn ang="0">
                  <a:pos x="231" y="343"/>
                </a:cxn>
                <a:cxn ang="0">
                  <a:pos x="178" y="499"/>
                </a:cxn>
                <a:cxn ang="0">
                  <a:pos x="64" y="623"/>
                </a:cxn>
                <a:cxn ang="0">
                  <a:pos x="193" y="1299"/>
                </a:cxn>
                <a:cxn ang="0">
                  <a:pos x="378" y="1416"/>
                </a:cxn>
                <a:cxn ang="0">
                  <a:pos x="342" y="1349"/>
                </a:cxn>
                <a:cxn ang="0">
                  <a:pos x="248" y="1245"/>
                </a:cxn>
                <a:cxn ang="0">
                  <a:pos x="119" y="767"/>
                </a:cxn>
                <a:cxn ang="0">
                  <a:pos x="139" y="607"/>
                </a:cxn>
                <a:cxn ang="0">
                  <a:pos x="361" y="359"/>
                </a:cxn>
                <a:cxn ang="0">
                  <a:pos x="432" y="296"/>
                </a:cxn>
                <a:cxn ang="0">
                  <a:pos x="474" y="141"/>
                </a:cxn>
                <a:cxn ang="0">
                  <a:pos x="545" y="68"/>
                </a:cxn>
                <a:cxn ang="0">
                  <a:pos x="717" y="64"/>
                </a:cxn>
                <a:cxn ang="0">
                  <a:pos x="1301" y="127"/>
                </a:cxn>
                <a:cxn ang="0">
                  <a:pos x="1393" y="183"/>
                </a:cxn>
                <a:cxn ang="0">
                  <a:pos x="1537" y="308"/>
                </a:cxn>
                <a:cxn ang="0">
                  <a:pos x="1682" y="671"/>
                </a:cxn>
                <a:cxn ang="0">
                  <a:pos x="1238" y="65"/>
                </a:cxn>
                <a:cxn ang="0">
                  <a:pos x="1413" y="215"/>
                </a:cxn>
                <a:cxn ang="0">
                  <a:pos x="1696" y="874"/>
                </a:cxn>
              </a:cxnLst>
              <a:rect l="0" t="0" r="r" b="b"/>
              <a:pathLst>
                <a:path w="1713" h="1537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solidFill>
              <a:srgbClr val="7D7D7D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8" name="_color1" descr="© INSCALE GmbH, 15.06.2010"/>
            <p:cNvSpPr>
              <a:spLocks noEditPoints="1"/>
            </p:cNvSpPr>
            <p:nvPr/>
          </p:nvSpPr>
          <p:spPr bwMode="gray">
            <a:xfrm>
              <a:off x="2804400" y="1911431"/>
              <a:ext cx="3533540" cy="3535200"/>
            </a:xfrm>
            <a:custGeom>
              <a:avLst/>
              <a:gdLst/>
              <a:ahLst/>
              <a:cxnLst>
                <a:cxn ang="0">
                  <a:pos x="43" y="519"/>
                </a:cxn>
                <a:cxn ang="0">
                  <a:pos x="688" y="16"/>
                </a:cxn>
                <a:cxn ang="0">
                  <a:pos x="710" y="20"/>
                </a:cxn>
                <a:cxn ang="0">
                  <a:pos x="799" y="22"/>
                </a:cxn>
                <a:cxn ang="0">
                  <a:pos x="581" y="42"/>
                </a:cxn>
                <a:cxn ang="0">
                  <a:pos x="530" y="61"/>
                </a:cxn>
                <a:cxn ang="0">
                  <a:pos x="991" y="49"/>
                </a:cxn>
                <a:cxn ang="0">
                  <a:pos x="372" y="115"/>
                </a:cxn>
                <a:cxn ang="0">
                  <a:pos x="428" y="107"/>
                </a:cxn>
                <a:cxn ang="0">
                  <a:pos x="818" y="92"/>
                </a:cxn>
                <a:cxn ang="0">
                  <a:pos x="1055" y="192"/>
                </a:cxn>
                <a:cxn ang="0">
                  <a:pos x="825" y="120"/>
                </a:cxn>
                <a:cxn ang="0">
                  <a:pos x="386" y="131"/>
                </a:cxn>
                <a:cxn ang="0">
                  <a:pos x="360" y="122"/>
                </a:cxn>
                <a:cxn ang="0">
                  <a:pos x="307" y="157"/>
                </a:cxn>
                <a:cxn ang="0">
                  <a:pos x="1281" y="215"/>
                </a:cxn>
                <a:cxn ang="0">
                  <a:pos x="262" y="197"/>
                </a:cxn>
                <a:cxn ang="0">
                  <a:pos x="342" y="207"/>
                </a:cxn>
                <a:cxn ang="0">
                  <a:pos x="515" y="222"/>
                </a:cxn>
                <a:cxn ang="0">
                  <a:pos x="1092" y="232"/>
                </a:cxn>
                <a:cxn ang="0">
                  <a:pos x="1054" y="395"/>
                </a:cxn>
                <a:cxn ang="0">
                  <a:pos x="286" y="259"/>
                </a:cxn>
                <a:cxn ang="0">
                  <a:pos x="422" y="400"/>
                </a:cxn>
                <a:cxn ang="0">
                  <a:pos x="139" y="360"/>
                </a:cxn>
                <a:cxn ang="0">
                  <a:pos x="735" y="383"/>
                </a:cxn>
                <a:cxn ang="0">
                  <a:pos x="401" y="453"/>
                </a:cxn>
                <a:cxn ang="0">
                  <a:pos x="1275" y="515"/>
                </a:cxn>
                <a:cxn ang="0">
                  <a:pos x="965" y="472"/>
                </a:cxn>
                <a:cxn ang="0">
                  <a:pos x="1457" y="507"/>
                </a:cxn>
                <a:cxn ang="0">
                  <a:pos x="1123" y="716"/>
                </a:cxn>
                <a:cxn ang="0">
                  <a:pos x="1284" y="635"/>
                </a:cxn>
                <a:cxn ang="0">
                  <a:pos x="109" y="683"/>
                </a:cxn>
                <a:cxn ang="0">
                  <a:pos x="320" y="836"/>
                </a:cxn>
                <a:cxn ang="0">
                  <a:pos x="942" y="737"/>
                </a:cxn>
                <a:cxn ang="0">
                  <a:pos x="1520" y="791"/>
                </a:cxn>
                <a:cxn ang="0">
                  <a:pos x="1506" y="837"/>
                </a:cxn>
                <a:cxn ang="0">
                  <a:pos x="1392" y="910"/>
                </a:cxn>
                <a:cxn ang="0">
                  <a:pos x="1322" y="936"/>
                </a:cxn>
                <a:cxn ang="0">
                  <a:pos x="497" y="992"/>
                </a:cxn>
                <a:cxn ang="0">
                  <a:pos x="637" y="1004"/>
                </a:cxn>
                <a:cxn ang="0">
                  <a:pos x="75" y="1026"/>
                </a:cxn>
                <a:cxn ang="0">
                  <a:pos x="155" y="1216"/>
                </a:cxn>
                <a:cxn ang="0">
                  <a:pos x="1376" y="1175"/>
                </a:cxn>
                <a:cxn ang="0">
                  <a:pos x="187" y="1148"/>
                </a:cxn>
                <a:cxn ang="0">
                  <a:pos x="163" y="1223"/>
                </a:cxn>
                <a:cxn ang="0">
                  <a:pos x="363" y="1201"/>
                </a:cxn>
                <a:cxn ang="0">
                  <a:pos x="535" y="1295"/>
                </a:cxn>
                <a:cxn ang="0">
                  <a:pos x="170" y="1239"/>
                </a:cxn>
                <a:cxn ang="0">
                  <a:pos x="195" y="1266"/>
                </a:cxn>
                <a:cxn ang="0">
                  <a:pos x="224" y="1300"/>
                </a:cxn>
                <a:cxn ang="0">
                  <a:pos x="309" y="1356"/>
                </a:cxn>
                <a:cxn ang="0">
                  <a:pos x="1151" y="1402"/>
                </a:cxn>
                <a:cxn ang="0">
                  <a:pos x="618" y="1375"/>
                </a:cxn>
                <a:cxn ang="0">
                  <a:pos x="956" y="1397"/>
                </a:cxn>
                <a:cxn ang="0">
                  <a:pos x="1038" y="1391"/>
                </a:cxn>
                <a:cxn ang="0">
                  <a:pos x="697" y="1413"/>
                </a:cxn>
                <a:cxn ang="0">
                  <a:pos x="987" y="1439"/>
                </a:cxn>
                <a:cxn ang="0">
                  <a:pos x="513" y="1480"/>
                </a:cxn>
                <a:cxn ang="0">
                  <a:pos x="749" y="1462"/>
                </a:cxn>
                <a:cxn ang="0">
                  <a:pos x="975" y="1464"/>
                </a:cxn>
                <a:cxn ang="0">
                  <a:pos x="782" y="1475"/>
                </a:cxn>
                <a:cxn ang="0">
                  <a:pos x="738" y="1484"/>
                </a:cxn>
                <a:cxn ang="0">
                  <a:pos x="845" y="1510"/>
                </a:cxn>
              </a:cxnLst>
              <a:rect l="0" t="0" r="r" b="b"/>
              <a:pathLst>
                <a:path w="1525" h="1529">
                  <a:moveTo>
                    <a:pt x="760" y="11"/>
                  </a:moveTo>
                  <a:cubicBezTo>
                    <a:pt x="764" y="10"/>
                    <a:pt x="762" y="3"/>
                    <a:pt x="767" y="3"/>
                  </a:cubicBezTo>
                  <a:cubicBezTo>
                    <a:pt x="772" y="2"/>
                    <a:pt x="769" y="11"/>
                    <a:pt x="774" y="8"/>
                  </a:cubicBezTo>
                  <a:cubicBezTo>
                    <a:pt x="798" y="0"/>
                    <a:pt x="832" y="6"/>
                    <a:pt x="860" y="10"/>
                  </a:cubicBezTo>
                  <a:cubicBezTo>
                    <a:pt x="920" y="18"/>
                    <a:pt x="979" y="31"/>
                    <a:pt x="1027" y="50"/>
                  </a:cubicBezTo>
                  <a:cubicBezTo>
                    <a:pt x="1077" y="70"/>
                    <a:pt x="1124" y="92"/>
                    <a:pt x="1166" y="119"/>
                  </a:cubicBezTo>
                  <a:cubicBezTo>
                    <a:pt x="1181" y="129"/>
                    <a:pt x="1197" y="136"/>
                    <a:pt x="1209" y="145"/>
                  </a:cubicBezTo>
                  <a:cubicBezTo>
                    <a:pt x="1217" y="151"/>
                    <a:pt x="1224" y="160"/>
                    <a:pt x="1232" y="167"/>
                  </a:cubicBezTo>
                  <a:cubicBezTo>
                    <a:pt x="1281" y="205"/>
                    <a:pt x="1322" y="252"/>
                    <a:pt x="1362" y="301"/>
                  </a:cubicBezTo>
                  <a:cubicBezTo>
                    <a:pt x="1369" y="310"/>
                    <a:pt x="1378" y="316"/>
                    <a:pt x="1383" y="323"/>
                  </a:cubicBezTo>
                  <a:cubicBezTo>
                    <a:pt x="1388" y="331"/>
                    <a:pt x="1392" y="340"/>
                    <a:pt x="1398" y="348"/>
                  </a:cubicBezTo>
                  <a:cubicBezTo>
                    <a:pt x="1468" y="449"/>
                    <a:pt x="1525" y="587"/>
                    <a:pt x="1522" y="761"/>
                  </a:cubicBezTo>
                  <a:cubicBezTo>
                    <a:pt x="1522" y="773"/>
                    <a:pt x="1525" y="784"/>
                    <a:pt x="1524" y="795"/>
                  </a:cubicBezTo>
                  <a:cubicBezTo>
                    <a:pt x="1524" y="805"/>
                    <a:pt x="1520" y="815"/>
                    <a:pt x="1518" y="826"/>
                  </a:cubicBezTo>
                  <a:cubicBezTo>
                    <a:pt x="1515" y="857"/>
                    <a:pt x="1508" y="890"/>
                    <a:pt x="1502" y="919"/>
                  </a:cubicBezTo>
                  <a:cubicBezTo>
                    <a:pt x="1495" y="950"/>
                    <a:pt x="1489" y="979"/>
                    <a:pt x="1481" y="1007"/>
                  </a:cubicBezTo>
                  <a:cubicBezTo>
                    <a:pt x="1478" y="1017"/>
                    <a:pt x="1477" y="1028"/>
                    <a:pt x="1474" y="1037"/>
                  </a:cubicBezTo>
                  <a:cubicBezTo>
                    <a:pt x="1472" y="1045"/>
                    <a:pt x="1468" y="1051"/>
                    <a:pt x="1465" y="1058"/>
                  </a:cubicBezTo>
                  <a:cubicBezTo>
                    <a:pt x="1455" y="1079"/>
                    <a:pt x="1446" y="1102"/>
                    <a:pt x="1436" y="1122"/>
                  </a:cubicBezTo>
                  <a:cubicBezTo>
                    <a:pt x="1414" y="1164"/>
                    <a:pt x="1392" y="1199"/>
                    <a:pt x="1364" y="1233"/>
                  </a:cubicBezTo>
                  <a:cubicBezTo>
                    <a:pt x="1355" y="1245"/>
                    <a:pt x="1347" y="1257"/>
                    <a:pt x="1337" y="1268"/>
                  </a:cubicBezTo>
                  <a:cubicBezTo>
                    <a:pt x="1318" y="1289"/>
                    <a:pt x="1295" y="1305"/>
                    <a:pt x="1274" y="1326"/>
                  </a:cubicBezTo>
                  <a:cubicBezTo>
                    <a:pt x="1232" y="1368"/>
                    <a:pt x="1185" y="1404"/>
                    <a:pt x="1136" y="1434"/>
                  </a:cubicBezTo>
                  <a:cubicBezTo>
                    <a:pt x="1110" y="1450"/>
                    <a:pt x="1082" y="1460"/>
                    <a:pt x="1052" y="1471"/>
                  </a:cubicBezTo>
                  <a:cubicBezTo>
                    <a:pt x="1037" y="1477"/>
                    <a:pt x="1023" y="1484"/>
                    <a:pt x="1008" y="1488"/>
                  </a:cubicBezTo>
                  <a:cubicBezTo>
                    <a:pt x="992" y="1493"/>
                    <a:pt x="976" y="1494"/>
                    <a:pt x="958" y="1499"/>
                  </a:cubicBezTo>
                  <a:cubicBezTo>
                    <a:pt x="948" y="1502"/>
                    <a:pt x="940" y="1508"/>
                    <a:pt x="930" y="1511"/>
                  </a:cubicBezTo>
                  <a:cubicBezTo>
                    <a:pt x="904" y="1518"/>
                    <a:pt x="872" y="1514"/>
                    <a:pt x="846" y="1522"/>
                  </a:cubicBezTo>
                  <a:cubicBezTo>
                    <a:pt x="840" y="1524"/>
                    <a:pt x="835" y="1527"/>
                    <a:pt x="828" y="1528"/>
                  </a:cubicBezTo>
                  <a:cubicBezTo>
                    <a:pt x="823" y="1528"/>
                    <a:pt x="818" y="1526"/>
                    <a:pt x="813" y="1526"/>
                  </a:cubicBezTo>
                  <a:cubicBezTo>
                    <a:pt x="796" y="1525"/>
                    <a:pt x="777" y="1527"/>
                    <a:pt x="758" y="1528"/>
                  </a:cubicBezTo>
                  <a:cubicBezTo>
                    <a:pt x="735" y="1529"/>
                    <a:pt x="713" y="1524"/>
                    <a:pt x="691" y="1523"/>
                  </a:cubicBezTo>
                  <a:cubicBezTo>
                    <a:pt x="683" y="1523"/>
                    <a:pt x="676" y="1525"/>
                    <a:pt x="669" y="1524"/>
                  </a:cubicBezTo>
                  <a:cubicBezTo>
                    <a:pt x="656" y="1523"/>
                    <a:pt x="646" y="1514"/>
                    <a:pt x="635" y="1512"/>
                  </a:cubicBezTo>
                  <a:cubicBezTo>
                    <a:pt x="620" y="1510"/>
                    <a:pt x="607" y="1512"/>
                    <a:pt x="594" y="1511"/>
                  </a:cubicBezTo>
                  <a:cubicBezTo>
                    <a:pt x="571" y="1507"/>
                    <a:pt x="551" y="1496"/>
                    <a:pt x="531" y="1489"/>
                  </a:cubicBezTo>
                  <a:cubicBezTo>
                    <a:pt x="520" y="1486"/>
                    <a:pt x="508" y="1484"/>
                    <a:pt x="497" y="1481"/>
                  </a:cubicBezTo>
                  <a:cubicBezTo>
                    <a:pt x="454" y="1468"/>
                    <a:pt x="414" y="1451"/>
                    <a:pt x="380" y="1429"/>
                  </a:cubicBezTo>
                  <a:cubicBezTo>
                    <a:pt x="363" y="1418"/>
                    <a:pt x="347" y="1404"/>
                    <a:pt x="330" y="1393"/>
                  </a:cubicBezTo>
                  <a:cubicBezTo>
                    <a:pt x="287" y="1366"/>
                    <a:pt x="251" y="1334"/>
                    <a:pt x="216" y="1296"/>
                  </a:cubicBezTo>
                  <a:cubicBezTo>
                    <a:pt x="202" y="1282"/>
                    <a:pt x="187" y="1270"/>
                    <a:pt x="174" y="1252"/>
                  </a:cubicBezTo>
                  <a:cubicBezTo>
                    <a:pt x="169" y="1244"/>
                    <a:pt x="165" y="1234"/>
                    <a:pt x="159" y="1225"/>
                  </a:cubicBezTo>
                  <a:cubicBezTo>
                    <a:pt x="147" y="1209"/>
                    <a:pt x="133" y="1193"/>
                    <a:pt x="123" y="1177"/>
                  </a:cubicBezTo>
                  <a:cubicBezTo>
                    <a:pt x="60" y="1083"/>
                    <a:pt x="16" y="977"/>
                    <a:pt x="6" y="830"/>
                  </a:cubicBezTo>
                  <a:cubicBezTo>
                    <a:pt x="5" y="816"/>
                    <a:pt x="0" y="804"/>
                    <a:pt x="0" y="791"/>
                  </a:cubicBezTo>
                  <a:cubicBezTo>
                    <a:pt x="0" y="782"/>
                    <a:pt x="4" y="772"/>
                    <a:pt x="5" y="762"/>
                  </a:cubicBezTo>
                  <a:cubicBezTo>
                    <a:pt x="11" y="698"/>
                    <a:pt x="14" y="634"/>
                    <a:pt x="27" y="577"/>
                  </a:cubicBezTo>
                  <a:cubicBezTo>
                    <a:pt x="29" y="567"/>
                    <a:pt x="29" y="558"/>
                    <a:pt x="31" y="549"/>
                  </a:cubicBezTo>
                  <a:cubicBezTo>
                    <a:pt x="34" y="539"/>
                    <a:pt x="40" y="529"/>
                    <a:pt x="43" y="519"/>
                  </a:cubicBezTo>
                  <a:cubicBezTo>
                    <a:pt x="65" y="448"/>
                    <a:pt x="100" y="386"/>
                    <a:pt x="137" y="330"/>
                  </a:cubicBezTo>
                  <a:cubicBezTo>
                    <a:pt x="170" y="280"/>
                    <a:pt x="209" y="240"/>
                    <a:pt x="252" y="202"/>
                  </a:cubicBezTo>
                  <a:cubicBezTo>
                    <a:pt x="266" y="190"/>
                    <a:pt x="282" y="179"/>
                    <a:pt x="296" y="166"/>
                  </a:cubicBezTo>
                  <a:cubicBezTo>
                    <a:pt x="303" y="159"/>
                    <a:pt x="307" y="151"/>
                    <a:pt x="315" y="145"/>
                  </a:cubicBezTo>
                  <a:cubicBezTo>
                    <a:pt x="323" y="139"/>
                    <a:pt x="332" y="137"/>
                    <a:pt x="341" y="132"/>
                  </a:cubicBezTo>
                  <a:cubicBezTo>
                    <a:pt x="354" y="124"/>
                    <a:pt x="367" y="114"/>
                    <a:pt x="380" y="106"/>
                  </a:cubicBezTo>
                  <a:cubicBezTo>
                    <a:pt x="419" y="82"/>
                    <a:pt x="466" y="61"/>
                    <a:pt x="514" y="46"/>
                  </a:cubicBezTo>
                  <a:cubicBezTo>
                    <a:pt x="531" y="40"/>
                    <a:pt x="546" y="33"/>
                    <a:pt x="563" y="29"/>
                  </a:cubicBezTo>
                  <a:cubicBezTo>
                    <a:pt x="605" y="19"/>
                    <a:pt x="652" y="8"/>
                    <a:pt x="702" y="5"/>
                  </a:cubicBezTo>
                  <a:cubicBezTo>
                    <a:pt x="711" y="5"/>
                    <a:pt x="721" y="5"/>
                    <a:pt x="731" y="3"/>
                  </a:cubicBezTo>
                  <a:cubicBezTo>
                    <a:pt x="741" y="1"/>
                    <a:pt x="752" y="5"/>
                    <a:pt x="760" y="11"/>
                  </a:cubicBezTo>
                  <a:close/>
                  <a:moveTo>
                    <a:pt x="765" y="11"/>
                  </a:moveTo>
                  <a:cubicBezTo>
                    <a:pt x="767" y="11"/>
                    <a:pt x="769" y="11"/>
                    <a:pt x="770" y="9"/>
                  </a:cubicBezTo>
                  <a:cubicBezTo>
                    <a:pt x="768" y="9"/>
                    <a:pt x="769" y="6"/>
                    <a:pt x="767" y="5"/>
                  </a:cubicBezTo>
                  <a:cubicBezTo>
                    <a:pt x="766" y="7"/>
                    <a:pt x="764" y="8"/>
                    <a:pt x="765" y="11"/>
                  </a:cubicBezTo>
                  <a:close/>
                  <a:moveTo>
                    <a:pt x="737" y="6"/>
                  </a:moveTo>
                  <a:cubicBezTo>
                    <a:pt x="736" y="6"/>
                    <a:pt x="735" y="6"/>
                    <a:pt x="735" y="7"/>
                  </a:cubicBezTo>
                  <a:cubicBezTo>
                    <a:pt x="736" y="7"/>
                    <a:pt x="737" y="7"/>
                    <a:pt x="737" y="6"/>
                  </a:cubicBezTo>
                  <a:close/>
                  <a:moveTo>
                    <a:pt x="800" y="6"/>
                  </a:moveTo>
                  <a:cubicBezTo>
                    <a:pt x="790" y="5"/>
                    <a:pt x="794" y="9"/>
                    <a:pt x="800" y="6"/>
                  </a:cubicBezTo>
                  <a:close/>
                  <a:moveTo>
                    <a:pt x="744" y="7"/>
                  </a:moveTo>
                  <a:cubicBezTo>
                    <a:pt x="742" y="8"/>
                    <a:pt x="738" y="6"/>
                    <a:pt x="738" y="8"/>
                  </a:cubicBezTo>
                  <a:cubicBezTo>
                    <a:pt x="740" y="8"/>
                    <a:pt x="744" y="9"/>
                    <a:pt x="744" y="7"/>
                  </a:cubicBezTo>
                  <a:close/>
                  <a:moveTo>
                    <a:pt x="792" y="7"/>
                  </a:moveTo>
                  <a:cubicBezTo>
                    <a:pt x="790" y="8"/>
                    <a:pt x="785" y="6"/>
                    <a:pt x="785" y="8"/>
                  </a:cubicBezTo>
                  <a:cubicBezTo>
                    <a:pt x="787" y="8"/>
                    <a:pt x="791" y="9"/>
                    <a:pt x="792" y="7"/>
                  </a:cubicBezTo>
                  <a:close/>
                  <a:moveTo>
                    <a:pt x="727" y="8"/>
                  </a:moveTo>
                  <a:cubicBezTo>
                    <a:pt x="726" y="8"/>
                    <a:pt x="725" y="8"/>
                    <a:pt x="725" y="9"/>
                  </a:cubicBezTo>
                  <a:cubicBezTo>
                    <a:pt x="726" y="9"/>
                    <a:pt x="727" y="9"/>
                    <a:pt x="727" y="8"/>
                  </a:cubicBezTo>
                  <a:close/>
                  <a:moveTo>
                    <a:pt x="747" y="8"/>
                  </a:moveTo>
                  <a:cubicBezTo>
                    <a:pt x="746" y="8"/>
                    <a:pt x="745" y="8"/>
                    <a:pt x="745" y="9"/>
                  </a:cubicBezTo>
                  <a:cubicBezTo>
                    <a:pt x="745" y="9"/>
                    <a:pt x="747" y="9"/>
                    <a:pt x="747" y="8"/>
                  </a:cubicBezTo>
                  <a:close/>
                  <a:moveTo>
                    <a:pt x="784" y="8"/>
                  </a:moveTo>
                  <a:cubicBezTo>
                    <a:pt x="783" y="8"/>
                    <a:pt x="781" y="8"/>
                    <a:pt x="781" y="9"/>
                  </a:cubicBezTo>
                  <a:cubicBezTo>
                    <a:pt x="782" y="9"/>
                    <a:pt x="784" y="9"/>
                    <a:pt x="784" y="8"/>
                  </a:cubicBezTo>
                  <a:close/>
                  <a:moveTo>
                    <a:pt x="748" y="10"/>
                  </a:moveTo>
                  <a:cubicBezTo>
                    <a:pt x="747" y="10"/>
                    <a:pt x="748" y="11"/>
                    <a:pt x="748" y="10"/>
                  </a:cubicBezTo>
                  <a:close/>
                  <a:moveTo>
                    <a:pt x="778" y="10"/>
                  </a:moveTo>
                  <a:cubicBezTo>
                    <a:pt x="778" y="10"/>
                    <a:pt x="779" y="11"/>
                    <a:pt x="778" y="10"/>
                  </a:cubicBezTo>
                  <a:close/>
                  <a:moveTo>
                    <a:pt x="688" y="10"/>
                  </a:moveTo>
                  <a:cubicBezTo>
                    <a:pt x="686" y="11"/>
                    <a:pt x="682" y="9"/>
                    <a:pt x="682" y="11"/>
                  </a:cubicBezTo>
                  <a:cubicBezTo>
                    <a:pt x="684" y="10"/>
                    <a:pt x="688" y="12"/>
                    <a:pt x="688" y="10"/>
                  </a:cubicBezTo>
                  <a:close/>
                  <a:moveTo>
                    <a:pt x="841" y="11"/>
                  </a:moveTo>
                  <a:cubicBezTo>
                    <a:pt x="836" y="10"/>
                    <a:pt x="840" y="14"/>
                    <a:pt x="841" y="11"/>
                  </a:cubicBezTo>
                  <a:close/>
                  <a:moveTo>
                    <a:pt x="857" y="12"/>
                  </a:moveTo>
                  <a:cubicBezTo>
                    <a:pt x="856" y="12"/>
                    <a:pt x="854" y="12"/>
                    <a:pt x="854" y="13"/>
                  </a:cubicBezTo>
                  <a:cubicBezTo>
                    <a:pt x="855" y="13"/>
                    <a:pt x="857" y="13"/>
                    <a:pt x="857" y="12"/>
                  </a:cubicBezTo>
                  <a:close/>
                  <a:moveTo>
                    <a:pt x="688" y="16"/>
                  </a:moveTo>
                  <a:cubicBezTo>
                    <a:pt x="680" y="15"/>
                    <a:pt x="684" y="19"/>
                    <a:pt x="688" y="16"/>
                  </a:cubicBezTo>
                  <a:close/>
                  <a:moveTo>
                    <a:pt x="678" y="17"/>
                  </a:moveTo>
                  <a:cubicBezTo>
                    <a:pt x="676" y="17"/>
                    <a:pt x="671" y="16"/>
                    <a:pt x="671" y="18"/>
                  </a:cubicBezTo>
                  <a:cubicBezTo>
                    <a:pt x="673" y="17"/>
                    <a:pt x="677" y="19"/>
                    <a:pt x="678" y="17"/>
                  </a:cubicBezTo>
                  <a:close/>
                  <a:moveTo>
                    <a:pt x="842" y="17"/>
                  </a:moveTo>
                  <a:cubicBezTo>
                    <a:pt x="836" y="16"/>
                    <a:pt x="840" y="20"/>
                    <a:pt x="842" y="17"/>
                  </a:cubicBezTo>
                  <a:close/>
                  <a:moveTo>
                    <a:pt x="664" y="19"/>
                  </a:moveTo>
                  <a:cubicBezTo>
                    <a:pt x="674" y="17"/>
                    <a:pt x="664" y="18"/>
                    <a:pt x="658" y="19"/>
                  </a:cubicBezTo>
                  <a:cubicBezTo>
                    <a:pt x="655" y="19"/>
                    <a:pt x="652" y="18"/>
                    <a:pt x="651" y="21"/>
                  </a:cubicBezTo>
                  <a:cubicBezTo>
                    <a:pt x="656" y="20"/>
                    <a:pt x="660" y="19"/>
                    <a:pt x="664" y="19"/>
                  </a:cubicBezTo>
                  <a:close/>
                  <a:moveTo>
                    <a:pt x="700" y="19"/>
                  </a:moveTo>
                  <a:cubicBezTo>
                    <a:pt x="699" y="18"/>
                    <a:pt x="700" y="19"/>
                    <a:pt x="700" y="19"/>
                  </a:cubicBezTo>
                  <a:close/>
                  <a:moveTo>
                    <a:pt x="698" y="81"/>
                  </a:moveTo>
                  <a:cubicBezTo>
                    <a:pt x="716" y="81"/>
                    <a:pt x="734" y="81"/>
                    <a:pt x="751" y="81"/>
                  </a:cubicBezTo>
                  <a:cubicBezTo>
                    <a:pt x="753" y="60"/>
                    <a:pt x="757" y="36"/>
                    <a:pt x="759" y="18"/>
                  </a:cubicBezTo>
                  <a:cubicBezTo>
                    <a:pt x="733" y="34"/>
                    <a:pt x="714" y="56"/>
                    <a:pt x="698" y="81"/>
                  </a:cubicBezTo>
                  <a:close/>
                  <a:moveTo>
                    <a:pt x="852" y="19"/>
                  </a:moveTo>
                  <a:cubicBezTo>
                    <a:pt x="852" y="19"/>
                    <a:pt x="852" y="19"/>
                    <a:pt x="852" y="20"/>
                  </a:cubicBezTo>
                  <a:cubicBezTo>
                    <a:pt x="870" y="21"/>
                    <a:pt x="885" y="24"/>
                    <a:pt x="901" y="26"/>
                  </a:cubicBezTo>
                  <a:moveTo>
                    <a:pt x="901" y="26"/>
                  </a:moveTo>
                  <a:cubicBezTo>
                    <a:pt x="902" y="29"/>
                    <a:pt x="906" y="25"/>
                    <a:pt x="901" y="26"/>
                  </a:cubicBezTo>
                  <a:moveTo>
                    <a:pt x="901" y="26"/>
                  </a:moveTo>
                  <a:cubicBezTo>
                    <a:pt x="901" y="26"/>
                    <a:pt x="901" y="26"/>
                    <a:pt x="901" y="25"/>
                  </a:cubicBezTo>
                  <a:cubicBezTo>
                    <a:pt x="887" y="21"/>
                    <a:pt x="870" y="20"/>
                    <a:pt x="852" y="19"/>
                  </a:cubicBezTo>
                  <a:moveTo>
                    <a:pt x="852" y="19"/>
                  </a:moveTo>
                  <a:cubicBezTo>
                    <a:pt x="846" y="16"/>
                    <a:pt x="842" y="20"/>
                    <a:pt x="852" y="19"/>
                  </a:cubicBezTo>
                  <a:moveTo>
                    <a:pt x="693" y="19"/>
                  </a:moveTo>
                  <a:cubicBezTo>
                    <a:pt x="683" y="17"/>
                    <a:pt x="687" y="22"/>
                    <a:pt x="693" y="19"/>
                  </a:cubicBezTo>
                  <a:close/>
                  <a:moveTo>
                    <a:pt x="751" y="20"/>
                  </a:moveTo>
                  <a:cubicBezTo>
                    <a:pt x="751" y="19"/>
                    <a:pt x="752" y="20"/>
                    <a:pt x="751" y="20"/>
                  </a:cubicBezTo>
                  <a:close/>
                  <a:moveTo>
                    <a:pt x="754" y="81"/>
                  </a:moveTo>
                  <a:cubicBezTo>
                    <a:pt x="762" y="81"/>
                    <a:pt x="770" y="81"/>
                    <a:pt x="778" y="81"/>
                  </a:cubicBezTo>
                  <a:cubicBezTo>
                    <a:pt x="774" y="59"/>
                    <a:pt x="781" y="26"/>
                    <a:pt x="762" y="19"/>
                  </a:cubicBezTo>
                  <a:cubicBezTo>
                    <a:pt x="759" y="39"/>
                    <a:pt x="756" y="59"/>
                    <a:pt x="754" y="81"/>
                  </a:cubicBezTo>
                  <a:close/>
                  <a:moveTo>
                    <a:pt x="826" y="19"/>
                  </a:moveTo>
                  <a:cubicBezTo>
                    <a:pt x="820" y="18"/>
                    <a:pt x="824" y="22"/>
                    <a:pt x="826" y="19"/>
                  </a:cubicBezTo>
                  <a:close/>
                  <a:moveTo>
                    <a:pt x="641" y="21"/>
                  </a:moveTo>
                  <a:cubicBezTo>
                    <a:pt x="619" y="23"/>
                    <a:pt x="596" y="25"/>
                    <a:pt x="580" y="33"/>
                  </a:cubicBezTo>
                  <a:moveTo>
                    <a:pt x="580" y="33"/>
                  </a:moveTo>
                  <a:cubicBezTo>
                    <a:pt x="576" y="32"/>
                    <a:pt x="579" y="36"/>
                    <a:pt x="580" y="33"/>
                  </a:cubicBezTo>
                  <a:moveTo>
                    <a:pt x="580" y="33"/>
                  </a:moveTo>
                  <a:cubicBezTo>
                    <a:pt x="600" y="29"/>
                    <a:pt x="622" y="26"/>
                    <a:pt x="641" y="21"/>
                  </a:cubicBezTo>
                  <a:moveTo>
                    <a:pt x="641" y="21"/>
                  </a:moveTo>
                  <a:cubicBezTo>
                    <a:pt x="646" y="22"/>
                    <a:pt x="642" y="18"/>
                    <a:pt x="641" y="21"/>
                  </a:cubicBezTo>
                  <a:moveTo>
                    <a:pt x="632" y="29"/>
                  </a:moveTo>
                  <a:cubicBezTo>
                    <a:pt x="649" y="25"/>
                    <a:pt x="668" y="24"/>
                    <a:pt x="684" y="20"/>
                  </a:cubicBezTo>
                  <a:cubicBezTo>
                    <a:pt x="666" y="22"/>
                    <a:pt x="644" y="21"/>
                    <a:pt x="632" y="29"/>
                  </a:cubicBezTo>
                  <a:close/>
                  <a:moveTo>
                    <a:pt x="710" y="20"/>
                  </a:moveTo>
                  <a:cubicBezTo>
                    <a:pt x="709" y="20"/>
                    <a:pt x="707" y="19"/>
                    <a:pt x="707" y="21"/>
                  </a:cubicBezTo>
                  <a:cubicBezTo>
                    <a:pt x="708" y="20"/>
                    <a:pt x="710" y="21"/>
                    <a:pt x="710" y="20"/>
                  </a:cubicBezTo>
                  <a:close/>
                  <a:moveTo>
                    <a:pt x="726" y="21"/>
                  </a:moveTo>
                  <a:cubicBezTo>
                    <a:pt x="725" y="20"/>
                    <a:pt x="726" y="21"/>
                    <a:pt x="726" y="21"/>
                  </a:cubicBezTo>
                  <a:close/>
                  <a:moveTo>
                    <a:pt x="739" y="21"/>
                  </a:moveTo>
                  <a:cubicBezTo>
                    <a:pt x="739" y="20"/>
                    <a:pt x="740" y="21"/>
                    <a:pt x="739" y="21"/>
                  </a:cubicBezTo>
                  <a:close/>
                  <a:moveTo>
                    <a:pt x="749" y="21"/>
                  </a:moveTo>
                  <a:cubicBezTo>
                    <a:pt x="725" y="27"/>
                    <a:pt x="705" y="37"/>
                    <a:pt x="686" y="48"/>
                  </a:cubicBezTo>
                  <a:cubicBezTo>
                    <a:pt x="681" y="59"/>
                    <a:pt x="675" y="70"/>
                    <a:pt x="672" y="82"/>
                  </a:cubicBezTo>
                  <a:cubicBezTo>
                    <a:pt x="679" y="82"/>
                    <a:pt x="686" y="82"/>
                    <a:pt x="693" y="82"/>
                  </a:cubicBezTo>
                  <a:cubicBezTo>
                    <a:pt x="709" y="59"/>
                    <a:pt x="727" y="38"/>
                    <a:pt x="749" y="21"/>
                  </a:cubicBezTo>
                  <a:moveTo>
                    <a:pt x="749" y="21"/>
                  </a:moveTo>
                  <a:cubicBezTo>
                    <a:pt x="753" y="22"/>
                    <a:pt x="749" y="18"/>
                    <a:pt x="749" y="21"/>
                  </a:cubicBezTo>
                  <a:moveTo>
                    <a:pt x="793" y="21"/>
                  </a:moveTo>
                  <a:cubicBezTo>
                    <a:pt x="792" y="20"/>
                    <a:pt x="793" y="21"/>
                    <a:pt x="793" y="21"/>
                  </a:cubicBezTo>
                  <a:close/>
                  <a:moveTo>
                    <a:pt x="810" y="20"/>
                  </a:moveTo>
                  <a:cubicBezTo>
                    <a:pt x="809" y="20"/>
                    <a:pt x="808" y="20"/>
                    <a:pt x="808" y="21"/>
                  </a:cubicBezTo>
                  <a:cubicBezTo>
                    <a:pt x="809" y="20"/>
                    <a:pt x="810" y="21"/>
                    <a:pt x="810" y="20"/>
                  </a:cubicBezTo>
                  <a:close/>
                  <a:moveTo>
                    <a:pt x="837" y="21"/>
                  </a:moveTo>
                  <a:cubicBezTo>
                    <a:pt x="837" y="22"/>
                    <a:pt x="839" y="22"/>
                    <a:pt x="839" y="21"/>
                  </a:cubicBezTo>
                  <a:cubicBezTo>
                    <a:pt x="834" y="18"/>
                    <a:pt x="826" y="21"/>
                    <a:pt x="837" y="21"/>
                  </a:cubicBezTo>
                  <a:close/>
                  <a:moveTo>
                    <a:pt x="699" y="22"/>
                  </a:moveTo>
                  <a:cubicBezTo>
                    <a:pt x="667" y="27"/>
                    <a:pt x="629" y="26"/>
                    <a:pt x="610" y="45"/>
                  </a:cubicBezTo>
                  <a:moveTo>
                    <a:pt x="610" y="45"/>
                  </a:moveTo>
                  <a:cubicBezTo>
                    <a:pt x="606" y="44"/>
                    <a:pt x="610" y="47"/>
                    <a:pt x="610" y="45"/>
                  </a:cubicBezTo>
                  <a:moveTo>
                    <a:pt x="699" y="22"/>
                  </a:moveTo>
                  <a:cubicBezTo>
                    <a:pt x="668" y="28"/>
                    <a:pt x="639" y="36"/>
                    <a:pt x="610" y="45"/>
                  </a:cubicBezTo>
                  <a:moveTo>
                    <a:pt x="699" y="22"/>
                  </a:moveTo>
                  <a:cubicBezTo>
                    <a:pt x="703" y="22"/>
                    <a:pt x="699" y="19"/>
                    <a:pt x="699" y="22"/>
                  </a:cubicBezTo>
                  <a:moveTo>
                    <a:pt x="720" y="22"/>
                  </a:moveTo>
                  <a:cubicBezTo>
                    <a:pt x="713" y="23"/>
                    <a:pt x="705" y="22"/>
                    <a:pt x="702" y="26"/>
                  </a:cubicBezTo>
                  <a:cubicBezTo>
                    <a:pt x="708" y="25"/>
                    <a:pt x="714" y="24"/>
                    <a:pt x="720" y="22"/>
                  </a:cubicBezTo>
                  <a:moveTo>
                    <a:pt x="720" y="22"/>
                  </a:moveTo>
                  <a:cubicBezTo>
                    <a:pt x="725" y="23"/>
                    <a:pt x="721" y="19"/>
                    <a:pt x="720" y="22"/>
                  </a:cubicBezTo>
                  <a:moveTo>
                    <a:pt x="690" y="43"/>
                  </a:moveTo>
                  <a:cubicBezTo>
                    <a:pt x="689" y="43"/>
                    <a:pt x="690" y="44"/>
                    <a:pt x="690" y="43"/>
                  </a:cubicBezTo>
                  <a:moveTo>
                    <a:pt x="690" y="43"/>
                  </a:moveTo>
                  <a:cubicBezTo>
                    <a:pt x="705" y="35"/>
                    <a:pt x="721" y="28"/>
                    <a:pt x="737" y="21"/>
                  </a:cubicBezTo>
                  <a:cubicBezTo>
                    <a:pt x="720" y="26"/>
                    <a:pt x="695" y="25"/>
                    <a:pt x="690" y="43"/>
                  </a:cubicBezTo>
                  <a:moveTo>
                    <a:pt x="812" y="81"/>
                  </a:moveTo>
                  <a:cubicBezTo>
                    <a:pt x="830" y="82"/>
                    <a:pt x="849" y="82"/>
                    <a:pt x="867" y="83"/>
                  </a:cubicBezTo>
                  <a:cubicBezTo>
                    <a:pt x="844" y="58"/>
                    <a:pt x="811" y="35"/>
                    <a:pt x="774" y="21"/>
                  </a:cubicBezTo>
                  <a:cubicBezTo>
                    <a:pt x="788" y="40"/>
                    <a:pt x="803" y="58"/>
                    <a:pt x="812" y="81"/>
                  </a:cubicBezTo>
                  <a:close/>
                  <a:moveTo>
                    <a:pt x="852" y="66"/>
                  </a:moveTo>
                  <a:cubicBezTo>
                    <a:pt x="863" y="75"/>
                    <a:pt x="870" y="86"/>
                    <a:pt x="887" y="84"/>
                  </a:cubicBezTo>
                  <a:cubicBezTo>
                    <a:pt x="882" y="71"/>
                    <a:pt x="874" y="61"/>
                    <a:pt x="867" y="49"/>
                  </a:cubicBezTo>
                  <a:cubicBezTo>
                    <a:pt x="840" y="39"/>
                    <a:pt x="812" y="26"/>
                    <a:pt x="783" y="22"/>
                  </a:cubicBezTo>
                  <a:cubicBezTo>
                    <a:pt x="810" y="32"/>
                    <a:pt x="831" y="48"/>
                    <a:pt x="852" y="66"/>
                  </a:cubicBezTo>
                  <a:close/>
                  <a:moveTo>
                    <a:pt x="799" y="22"/>
                  </a:moveTo>
                  <a:cubicBezTo>
                    <a:pt x="821" y="29"/>
                    <a:pt x="844" y="36"/>
                    <a:pt x="863" y="46"/>
                  </a:cubicBezTo>
                  <a:cubicBezTo>
                    <a:pt x="854" y="26"/>
                    <a:pt x="823" y="27"/>
                    <a:pt x="799" y="22"/>
                  </a:cubicBezTo>
                  <a:moveTo>
                    <a:pt x="799" y="22"/>
                  </a:moveTo>
                  <a:cubicBezTo>
                    <a:pt x="797" y="19"/>
                    <a:pt x="793" y="23"/>
                    <a:pt x="799" y="22"/>
                  </a:cubicBezTo>
                  <a:moveTo>
                    <a:pt x="817" y="21"/>
                  </a:moveTo>
                  <a:cubicBezTo>
                    <a:pt x="811" y="19"/>
                    <a:pt x="815" y="24"/>
                    <a:pt x="817" y="21"/>
                  </a:cubicBezTo>
                  <a:close/>
                  <a:moveTo>
                    <a:pt x="928" y="41"/>
                  </a:moveTo>
                  <a:cubicBezTo>
                    <a:pt x="928" y="44"/>
                    <a:pt x="932" y="40"/>
                    <a:pt x="928" y="41"/>
                  </a:cubicBezTo>
                  <a:moveTo>
                    <a:pt x="928" y="41"/>
                  </a:moveTo>
                  <a:cubicBezTo>
                    <a:pt x="909" y="25"/>
                    <a:pt x="871" y="25"/>
                    <a:pt x="844" y="22"/>
                  </a:cubicBezTo>
                  <a:cubicBezTo>
                    <a:pt x="872" y="28"/>
                    <a:pt x="901" y="33"/>
                    <a:pt x="928" y="41"/>
                  </a:cubicBezTo>
                  <a:moveTo>
                    <a:pt x="901" y="21"/>
                  </a:moveTo>
                  <a:cubicBezTo>
                    <a:pt x="900" y="21"/>
                    <a:pt x="899" y="21"/>
                    <a:pt x="899" y="22"/>
                  </a:cubicBezTo>
                  <a:cubicBezTo>
                    <a:pt x="900" y="21"/>
                    <a:pt x="901" y="22"/>
                    <a:pt x="901" y="21"/>
                  </a:cubicBezTo>
                  <a:close/>
                  <a:moveTo>
                    <a:pt x="847" y="28"/>
                  </a:moveTo>
                  <a:cubicBezTo>
                    <a:pt x="848" y="30"/>
                    <a:pt x="849" y="28"/>
                    <a:pt x="847" y="28"/>
                  </a:cubicBezTo>
                  <a:moveTo>
                    <a:pt x="847" y="28"/>
                  </a:moveTo>
                  <a:cubicBezTo>
                    <a:pt x="842" y="22"/>
                    <a:pt x="827" y="22"/>
                    <a:pt x="818" y="23"/>
                  </a:cubicBezTo>
                  <a:cubicBezTo>
                    <a:pt x="829" y="23"/>
                    <a:pt x="837" y="27"/>
                    <a:pt x="847" y="28"/>
                  </a:cubicBezTo>
                  <a:moveTo>
                    <a:pt x="909" y="22"/>
                  </a:moveTo>
                  <a:cubicBezTo>
                    <a:pt x="904" y="21"/>
                    <a:pt x="908" y="24"/>
                    <a:pt x="909" y="22"/>
                  </a:cubicBezTo>
                  <a:close/>
                  <a:moveTo>
                    <a:pt x="916" y="23"/>
                  </a:moveTo>
                  <a:cubicBezTo>
                    <a:pt x="914" y="23"/>
                    <a:pt x="913" y="22"/>
                    <a:pt x="913" y="23"/>
                  </a:cubicBezTo>
                  <a:cubicBezTo>
                    <a:pt x="914" y="23"/>
                    <a:pt x="915" y="24"/>
                    <a:pt x="916" y="23"/>
                  </a:cubicBezTo>
                  <a:close/>
                  <a:moveTo>
                    <a:pt x="922" y="24"/>
                  </a:moveTo>
                  <a:cubicBezTo>
                    <a:pt x="922" y="25"/>
                    <a:pt x="922" y="25"/>
                    <a:pt x="922" y="25"/>
                  </a:cubicBezTo>
                  <a:cubicBezTo>
                    <a:pt x="927" y="25"/>
                    <a:pt x="928" y="27"/>
                    <a:pt x="932" y="26"/>
                  </a:cubicBezTo>
                  <a:moveTo>
                    <a:pt x="932" y="26"/>
                  </a:moveTo>
                  <a:cubicBezTo>
                    <a:pt x="934" y="29"/>
                    <a:pt x="938" y="25"/>
                    <a:pt x="932" y="26"/>
                  </a:cubicBezTo>
                  <a:moveTo>
                    <a:pt x="932" y="26"/>
                  </a:moveTo>
                  <a:cubicBezTo>
                    <a:pt x="932" y="26"/>
                    <a:pt x="932" y="26"/>
                    <a:pt x="932" y="25"/>
                  </a:cubicBezTo>
                  <a:cubicBezTo>
                    <a:pt x="928" y="26"/>
                    <a:pt x="927" y="24"/>
                    <a:pt x="922" y="24"/>
                  </a:cubicBezTo>
                  <a:moveTo>
                    <a:pt x="922" y="24"/>
                  </a:moveTo>
                  <a:cubicBezTo>
                    <a:pt x="919" y="22"/>
                    <a:pt x="915" y="26"/>
                    <a:pt x="922" y="24"/>
                  </a:cubicBezTo>
                  <a:moveTo>
                    <a:pt x="907" y="25"/>
                  </a:moveTo>
                  <a:cubicBezTo>
                    <a:pt x="907" y="26"/>
                    <a:pt x="907" y="26"/>
                    <a:pt x="907" y="26"/>
                  </a:cubicBezTo>
                  <a:cubicBezTo>
                    <a:pt x="934" y="34"/>
                    <a:pt x="965" y="42"/>
                    <a:pt x="990" y="47"/>
                  </a:cubicBezTo>
                  <a:cubicBezTo>
                    <a:pt x="967" y="36"/>
                    <a:pt x="938" y="29"/>
                    <a:pt x="907" y="25"/>
                  </a:cubicBezTo>
                  <a:moveTo>
                    <a:pt x="907" y="25"/>
                  </a:moveTo>
                  <a:cubicBezTo>
                    <a:pt x="907" y="23"/>
                    <a:pt x="903" y="26"/>
                    <a:pt x="907" y="25"/>
                  </a:cubicBezTo>
                  <a:moveTo>
                    <a:pt x="602" y="50"/>
                  </a:moveTo>
                  <a:cubicBezTo>
                    <a:pt x="598" y="55"/>
                    <a:pt x="592" y="59"/>
                    <a:pt x="587" y="64"/>
                  </a:cubicBezTo>
                  <a:cubicBezTo>
                    <a:pt x="583" y="68"/>
                    <a:pt x="576" y="75"/>
                    <a:pt x="577" y="78"/>
                  </a:cubicBezTo>
                  <a:cubicBezTo>
                    <a:pt x="587" y="77"/>
                    <a:pt x="597" y="71"/>
                    <a:pt x="606" y="66"/>
                  </a:cubicBezTo>
                  <a:cubicBezTo>
                    <a:pt x="631" y="53"/>
                    <a:pt x="656" y="41"/>
                    <a:pt x="683" y="32"/>
                  </a:cubicBezTo>
                  <a:cubicBezTo>
                    <a:pt x="687" y="31"/>
                    <a:pt x="696" y="31"/>
                    <a:pt x="695" y="25"/>
                  </a:cubicBezTo>
                  <a:cubicBezTo>
                    <a:pt x="662" y="32"/>
                    <a:pt x="632" y="41"/>
                    <a:pt x="602" y="50"/>
                  </a:cubicBezTo>
                  <a:close/>
                  <a:moveTo>
                    <a:pt x="530" y="58"/>
                  </a:moveTo>
                  <a:cubicBezTo>
                    <a:pt x="526" y="57"/>
                    <a:pt x="529" y="61"/>
                    <a:pt x="530" y="58"/>
                  </a:cubicBezTo>
                  <a:moveTo>
                    <a:pt x="530" y="58"/>
                  </a:moveTo>
                  <a:cubicBezTo>
                    <a:pt x="546" y="53"/>
                    <a:pt x="563" y="47"/>
                    <a:pt x="581" y="42"/>
                  </a:cubicBezTo>
                  <a:cubicBezTo>
                    <a:pt x="598" y="37"/>
                    <a:pt x="617" y="35"/>
                    <a:pt x="631" y="26"/>
                  </a:cubicBezTo>
                  <a:cubicBezTo>
                    <a:pt x="593" y="33"/>
                    <a:pt x="554" y="38"/>
                    <a:pt x="530" y="58"/>
                  </a:cubicBezTo>
                  <a:moveTo>
                    <a:pt x="969" y="73"/>
                  </a:moveTo>
                  <a:cubicBezTo>
                    <a:pt x="947" y="41"/>
                    <a:pt x="895" y="34"/>
                    <a:pt x="850" y="27"/>
                  </a:cubicBezTo>
                  <a:cubicBezTo>
                    <a:pt x="890" y="42"/>
                    <a:pt x="933" y="54"/>
                    <a:pt x="969" y="73"/>
                  </a:cubicBezTo>
                  <a:close/>
                  <a:moveTo>
                    <a:pt x="939" y="27"/>
                  </a:moveTo>
                  <a:cubicBezTo>
                    <a:pt x="938" y="28"/>
                    <a:pt x="937" y="27"/>
                    <a:pt x="937" y="28"/>
                  </a:cubicBezTo>
                  <a:cubicBezTo>
                    <a:pt x="937" y="28"/>
                    <a:pt x="939" y="28"/>
                    <a:pt x="939" y="27"/>
                  </a:cubicBezTo>
                  <a:close/>
                  <a:moveTo>
                    <a:pt x="574" y="32"/>
                  </a:moveTo>
                  <a:cubicBezTo>
                    <a:pt x="574" y="33"/>
                    <a:pt x="573" y="32"/>
                    <a:pt x="574" y="32"/>
                  </a:cubicBezTo>
                  <a:close/>
                  <a:moveTo>
                    <a:pt x="781" y="81"/>
                  </a:moveTo>
                  <a:cubicBezTo>
                    <a:pt x="790" y="80"/>
                    <a:pt x="801" y="82"/>
                    <a:pt x="808" y="80"/>
                  </a:cubicBezTo>
                  <a:cubicBezTo>
                    <a:pt x="798" y="63"/>
                    <a:pt x="789" y="45"/>
                    <a:pt x="776" y="31"/>
                  </a:cubicBezTo>
                  <a:cubicBezTo>
                    <a:pt x="778" y="48"/>
                    <a:pt x="779" y="65"/>
                    <a:pt x="781" y="81"/>
                  </a:cubicBezTo>
                  <a:close/>
                  <a:moveTo>
                    <a:pt x="526" y="47"/>
                  </a:moveTo>
                  <a:cubicBezTo>
                    <a:pt x="524" y="48"/>
                    <a:pt x="526" y="49"/>
                    <a:pt x="526" y="47"/>
                  </a:cubicBezTo>
                  <a:moveTo>
                    <a:pt x="526" y="47"/>
                  </a:moveTo>
                  <a:cubicBezTo>
                    <a:pt x="543" y="43"/>
                    <a:pt x="560" y="40"/>
                    <a:pt x="573" y="32"/>
                  </a:cubicBezTo>
                  <a:cubicBezTo>
                    <a:pt x="557" y="37"/>
                    <a:pt x="537" y="38"/>
                    <a:pt x="526" y="47"/>
                  </a:cubicBezTo>
                  <a:moveTo>
                    <a:pt x="963" y="32"/>
                  </a:moveTo>
                  <a:cubicBezTo>
                    <a:pt x="962" y="32"/>
                    <a:pt x="961" y="32"/>
                    <a:pt x="961" y="33"/>
                  </a:cubicBezTo>
                  <a:cubicBezTo>
                    <a:pt x="961" y="33"/>
                    <a:pt x="963" y="33"/>
                    <a:pt x="963" y="32"/>
                  </a:cubicBezTo>
                  <a:close/>
                  <a:moveTo>
                    <a:pt x="585" y="80"/>
                  </a:moveTo>
                  <a:cubicBezTo>
                    <a:pt x="601" y="82"/>
                    <a:pt x="616" y="87"/>
                    <a:pt x="632" y="84"/>
                  </a:cubicBezTo>
                  <a:cubicBezTo>
                    <a:pt x="648" y="70"/>
                    <a:pt x="665" y="58"/>
                    <a:pt x="683" y="47"/>
                  </a:cubicBezTo>
                  <a:cubicBezTo>
                    <a:pt x="683" y="42"/>
                    <a:pt x="693" y="36"/>
                    <a:pt x="689" y="33"/>
                  </a:cubicBezTo>
                  <a:cubicBezTo>
                    <a:pt x="652" y="46"/>
                    <a:pt x="617" y="61"/>
                    <a:pt x="585" y="80"/>
                  </a:cubicBezTo>
                  <a:close/>
                  <a:moveTo>
                    <a:pt x="966" y="34"/>
                  </a:moveTo>
                  <a:cubicBezTo>
                    <a:pt x="968" y="37"/>
                    <a:pt x="972" y="33"/>
                    <a:pt x="966" y="34"/>
                  </a:cubicBezTo>
                  <a:moveTo>
                    <a:pt x="966" y="34"/>
                  </a:moveTo>
                  <a:cubicBezTo>
                    <a:pt x="965" y="31"/>
                    <a:pt x="961" y="35"/>
                    <a:pt x="966" y="34"/>
                  </a:cubicBezTo>
                  <a:moveTo>
                    <a:pt x="575" y="35"/>
                  </a:moveTo>
                  <a:cubicBezTo>
                    <a:pt x="574" y="35"/>
                    <a:pt x="575" y="36"/>
                    <a:pt x="575" y="35"/>
                  </a:cubicBezTo>
                  <a:close/>
                  <a:moveTo>
                    <a:pt x="859" y="35"/>
                  </a:moveTo>
                  <a:cubicBezTo>
                    <a:pt x="861" y="40"/>
                    <a:pt x="866" y="43"/>
                    <a:pt x="869" y="48"/>
                  </a:cubicBezTo>
                  <a:cubicBezTo>
                    <a:pt x="878" y="53"/>
                    <a:pt x="889" y="57"/>
                    <a:pt x="900" y="64"/>
                  </a:cubicBezTo>
                  <a:cubicBezTo>
                    <a:pt x="909" y="69"/>
                    <a:pt x="921" y="80"/>
                    <a:pt x="930" y="81"/>
                  </a:cubicBezTo>
                  <a:cubicBezTo>
                    <a:pt x="940" y="82"/>
                    <a:pt x="953" y="76"/>
                    <a:pt x="965" y="73"/>
                  </a:cubicBezTo>
                  <a:cubicBezTo>
                    <a:pt x="931" y="59"/>
                    <a:pt x="898" y="44"/>
                    <a:pt x="859" y="35"/>
                  </a:cubicBezTo>
                  <a:moveTo>
                    <a:pt x="859" y="35"/>
                  </a:moveTo>
                  <a:cubicBezTo>
                    <a:pt x="858" y="34"/>
                    <a:pt x="858" y="35"/>
                    <a:pt x="859" y="35"/>
                  </a:cubicBezTo>
                  <a:moveTo>
                    <a:pt x="993" y="63"/>
                  </a:moveTo>
                  <a:cubicBezTo>
                    <a:pt x="997" y="61"/>
                    <a:pt x="1000" y="59"/>
                    <a:pt x="1001" y="55"/>
                  </a:cubicBezTo>
                  <a:cubicBezTo>
                    <a:pt x="977" y="47"/>
                    <a:pt x="949" y="38"/>
                    <a:pt x="924" y="35"/>
                  </a:cubicBezTo>
                  <a:cubicBezTo>
                    <a:pt x="943" y="48"/>
                    <a:pt x="970" y="54"/>
                    <a:pt x="993" y="63"/>
                  </a:cubicBezTo>
                  <a:close/>
                  <a:moveTo>
                    <a:pt x="973" y="35"/>
                  </a:moveTo>
                  <a:cubicBezTo>
                    <a:pt x="972" y="35"/>
                    <a:pt x="970" y="35"/>
                    <a:pt x="970" y="36"/>
                  </a:cubicBezTo>
                  <a:cubicBezTo>
                    <a:pt x="971" y="36"/>
                    <a:pt x="973" y="36"/>
                    <a:pt x="973" y="35"/>
                  </a:cubicBezTo>
                  <a:close/>
                  <a:moveTo>
                    <a:pt x="530" y="61"/>
                  </a:moveTo>
                  <a:cubicBezTo>
                    <a:pt x="542" y="76"/>
                    <a:pt x="556" y="66"/>
                    <a:pt x="573" y="59"/>
                  </a:cubicBezTo>
                  <a:cubicBezTo>
                    <a:pt x="588" y="53"/>
                    <a:pt x="599" y="49"/>
                    <a:pt x="608" y="42"/>
                  </a:cubicBezTo>
                  <a:cubicBezTo>
                    <a:pt x="611" y="39"/>
                    <a:pt x="617" y="37"/>
                    <a:pt x="614" y="36"/>
                  </a:cubicBezTo>
                  <a:cubicBezTo>
                    <a:pt x="585" y="43"/>
                    <a:pt x="557" y="52"/>
                    <a:pt x="530" y="61"/>
                  </a:cubicBezTo>
                  <a:close/>
                  <a:moveTo>
                    <a:pt x="976" y="36"/>
                  </a:moveTo>
                  <a:cubicBezTo>
                    <a:pt x="975" y="36"/>
                    <a:pt x="974" y="36"/>
                    <a:pt x="974" y="37"/>
                  </a:cubicBezTo>
                  <a:cubicBezTo>
                    <a:pt x="975" y="37"/>
                    <a:pt x="976" y="37"/>
                    <a:pt x="976" y="36"/>
                  </a:cubicBezTo>
                  <a:close/>
                  <a:moveTo>
                    <a:pt x="978" y="38"/>
                  </a:moveTo>
                  <a:cubicBezTo>
                    <a:pt x="978" y="37"/>
                    <a:pt x="979" y="39"/>
                    <a:pt x="978" y="38"/>
                  </a:cubicBezTo>
                  <a:close/>
                  <a:moveTo>
                    <a:pt x="982" y="39"/>
                  </a:moveTo>
                  <a:cubicBezTo>
                    <a:pt x="981" y="38"/>
                    <a:pt x="982" y="39"/>
                    <a:pt x="982" y="39"/>
                  </a:cubicBezTo>
                  <a:close/>
                  <a:moveTo>
                    <a:pt x="931" y="43"/>
                  </a:moveTo>
                  <a:cubicBezTo>
                    <a:pt x="931" y="42"/>
                    <a:pt x="932" y="43"/>
                    <a:pt x="931" y="43"/>
                  </a:cubicBezTo>
                  <a:close/>
                  <a:moveTo>
                    <a:pt x="985" y="43"/>
                  </a:moveTo>
                  <a:cubicBezTo>
                    <a:pt x="984" y="42"/>
                    <a:pt x="985" y="43"/>
                    <a:pt x="985" y="43"/>
                  </a:cubicBezTo>
                  <a:close/>
                  <a:moveTo>
                    <a:pt x="1000" y="48"/>
                  </a:moveTo>
                  <a:cubicBezTo>
                    <a:pt x="997" y="46"/>
                    <a:pt x="991" y="42"/>
                    <a:pt x="987" y="44"/>
                  </a:cubicBezTo>
                  <a:cubicBezTo>
                    <a:pt x="992" y="44"/>
                    <a:pt x="996" y="50"/>
                    <a:pt x="1000" y="48"/>
                  </a:cubicBezTo>
                  <a:close/>
                  <a:moveTo>
                    <a:pt x="489" y="60"/>
                  </a:moveTo>
                  <a:cubicBezTo>
                    <a:pt x="488" y="60"/>
                    <a:pt x="487" y="60"/>
                    <a:pt x="486" y="61"/>
                  </a:cubicBezTo>
                  <a:moveTo>
                    <a:pt x="486" y="61"/>
                  </a:moveTo>
                  <a:cubicBezTo>
                    <a:pt x="485" y="61"/>
                    <a:pt x="485" y="61"/>
                    <a:pt x="485" y="62"/>
                  </a:cubicBezTo>
                  <a:moveTo>
                    <a:pt x="485" y="62"/>
                  </a:moveTo>
                  <a:cubicBezTo>
                    <a:pt x="481" y="61"/>
                    <a:pt x="484" y="65"/>
                    <a:pt x="485" y="62"/>
                  </a:cubicBezTo>
                  <a:moveTo>
                    <a:pt x="485" y="62"/>
                  </a:moveTo>
                  <a:cubicBezTo>
                    <a:pt x="486" y="62"/>
                    <a:pt x="486" y="62"/>
                    <a:pt x="486" y="61"/>
                  </a:cubicBezTo>
                  <a:moveTo>
                    <a:pt x="486" y="61"/>
                  </a:moveTo>
                  <a:cubicBezTo>
                    <a:pt x="488" y="61"/>
                    <a:pt x="489" y="61"/>
                    <a:pt x="489" y="60"/>
                  </a:cubicBezTo>
                  <a:moveTo>
                    <a:pt x="489" y="60"/>
                  </a:moveTo>
                  <a:cubicBezTo>
                    <a:pt x="500" y="55"/>
                    <a:pt x="516" y="55"/>
                    <a:pt x="523" y="46"/>
                  </a:cubicBezTo>
                  <a:cubicBezTo>
                    <a:pt x="511" y="50"/>
                    <a:pt x="500" y="54"/>
                    <a:pt x="489" y="60"/>
                  </a:cubicBezTo>
                  <a:moveTo>
                    <a:pt x="542" y="47"/>
                  </a:moveTo>
                  <a:cubicBezTo>
                    <a:pt x="535" y="47"/>
                    <a:pt x="530" y="50"/>
                    <a:pt x="523" y="51"/>
                  </a:cubicBezTo>
                  <a:cubicBezTo>
                    <a:pt x="523" y="54"/>
                    <a:pt x="523" y="56"/>
                    <a:pt x="524" y="57"/>
                  </a:cubicBezTo>
                  <a:cubicBezTo>
                    <a:pt x="531" y="55"/>
                    <a:pt x="537" y="50"/>
                    <a:pt x="542" y="47"/>
                  </a:cubicBezTo>
                  <a:moveTo>
                    <a:pt x="542" y="47"/>
                  </a:moveTo>
                  <a:cubicBezTo>
                    <a:pt x="546" y="47"/>
                    <a:pt x="542" y="44"/>
                    <a:pt x="542" y="47"/>
                  </a:cubicBezTo>
                  <a:moveTo>
                    <a:pt x="1113" y="98"/>
                  </a:moveTo>
                  <a:cubicBezTo>
                    <a:pt x="1113" y="99"/>
                    <a:pt x="1115" y="99"/>
                    <a:pt x="1115" y="99"/>
                  </a:cubicBezTo>
                  <a:moveTo>
                    <a:pt x="1115" y="99"/>
                  </a:moveTo>
                  <a:cubicBezTo>
                    <a:pt x="1116" y="101"/>
                    <a:pt x="1116" y="99"/>
                    <a:pt x="1115" y="99"/>
                  </a:cubicBezTo>
                  <a:moveTo>
                    <a:pt x="1115" y="99"/>
                  </a:moveTo>
                  <a:cubicBezTo>
                    <a:pt x="1115" y="98"/>
                    <a:pt x="1114" y="99"/>
                    <a:pt x="1113" y="98"/>
                  </a:cubicBezTo>
                  <a:moveTo>
                    <a:pt x="1113" y="98"/>
                  </a:moveTo>
                  <a:cubicBezTo>
                    <a:pt x="1081" y="77"/>
                    <a:pt x="1043" y="57"/>
                    <a:pt x="1002" y="48"/>
                  </a:cubicBezTo>
                  <a:cubicBezTo>
                    <a:pt x="1008" y="57"/>
                    <a:pt x="1020" y="58"/>
                    <a:pt x="1029" y="62"/>
                  </a:cubicBezTo>
                  <a:cubicBezTo>
                    <a:pt x="1057" y="72"/>
                    <a:pt x="1086" y="86"/>
                    <a:pt x="1113" y="98"/>
                  </a:cubicBezTo>
                  <a:moveTo>
                    <a:pt x="991" y="49"/>
                  </a:moveTo>
                  <a:cubicBezTo>
                    <a:pt x="991" y="49"/>
                    <a:pt x="992" y="50"/>
                    <a:pt x="991" y="49"/>
                  </a:cubicBezTo>
                  <a:close/>
                  <a:moveTo>
                    <a:pt x="948" y="50"/>
                  </a:moveTo>
                  <a:cubicBezTo>
                    <a:pt x="957" y="57"/>
                    <a:pt x="965" y="65"/>
                    <a:pt x="974" y="71"/>
                  </a:cubicBezTo>
                  <a:cubicBezTo>
                    <a:pt x="979" y="69"/>
                    <a:pt x="987" y="69"/>
                    <a:pt x="990" y="64"/>
                  </a:cubicBezTo>
                  <a:cubicBezTo>
                    <a:pt x="975" y="60"/>
                    <a:pt x="963" y="54"/>
                    <a:pt x="948" y="50"/>
                  </a:cubicBezTo>
                  <a:moveTo>
                    <a:pt x="948" y="50"/>
                  </a:moveTo>
                  <a:cubicBezTo>
                    <a:pt x="948" y="49"/>
                    <a:pt x="947" y="50"/>
                    <a:pt x="948" y="50"/>
                  </a:cubicBezTo>
                  <a:moveTo>
                    <a:pt x="399" y="114"/>
                  </a:moveTo>
                  <a:cubicBezTo>
                    <a:pt x="405" y="112"/>
                    <a:pt x="411" y="111"/>
                    <a:pt x="416" y="110"/>
                  </a:cubicBezTo>
                  <a:cubicBezTo>
                    <a:pt x="433" y="101"/>
                    <a:pt x="450" y="91"/>
                    <a:pt x="468" y="83"/>
                  </a:cubicBezTo>
                  <a:cubicBezTo>
                    <a:pt x="486" y="75"/>
                    <a:pt x="506" y="70"/>
                    <a:pt x="522" y="58"/>
                  </a:cubicBezTo>
                  <a:cubicBezTo>
                    <a:pt x="520" y="58"/>
                    <a:pt x="520" y="56"/>
                    <a:pt x="520" y="53"/>
                  </a:cubicBezTo>
                  <a:cubicBezTo>
                    <a:pt x="473" y="66"/>
                    <a:pt x="432" y="86"/>
                    <a:pt x="399" y="114"/>
                  </a:cubicBezTo>
                  <a:close/>
                  <a:moveTo>
                    <a:pt x="593" y="54"/>
                  </a:moveTo>
                  <a:cubicBezTo>
                    <a:pt x="578" y="59"/>
                    <a:pt x="564" y="65"/>
                    <a:pt x="550" y="71"/>
                  </a:cubicBezTo>
                  <a:cubicBezTo>
                    <a:pt x="556" y="74"/>
                    <a:pt x="564" y="75"/>
                    <a:pt x="570" y="77"/>
                  </a:cubicBezTo>
                  <a:cubicBezTo>
                    <a:pt x="579" y="71"/>
                    <a:pt x="585" y="62"/>
                    <a:pt x="593" y="54"/>
                  </a:cubicBezTo>
                  <a:moveTo>
                    <a:pt x="593" y="54"/>
                  </a:moveTo>
                  <a:cubicBezTo>
                    <a:pt x="594" y="54"/>
                    <a:pt x="593" y="53"/>
                    <a:pt x="593" y="54"/>
                  </a:cubicBezTo>
                  <a:moveTo>
                    <a:pt x="637" y="84"/>
                  </a:moveTo>
                  <a:cubicBezTo>
                    <a:pt x="647" y="83"/>
                    <a:pt x="659" y="84"/>
                    <a:pt x="668" y="82"/>
                  </a:cubicBezTo>
                  <a:cubicBezTo>
                    <a:pt x="669" y="72"/>
                    <a:pt x="679" y="60"/>
                    <a:pt x="678" y="53"/>
                  </a:cubicBezTo>
                  <a:cubicBezTo>
                    <a:pt x="664" y="64"/>
                    <a:pt x="649" y="72"/>
                    <a:pt x="637" y="84"/>
                  </a:cubicBezTo>
                  <a:close/>
                  <a:moveTo>
                    <a:pt x="890" y="84"/>
                  </a:moveTo>
                  <a:cubicBezTo>
                    <a:pt x="901" y="85"/>
                    <a:pt x="916" y="86"/>
                    <a:pt x="924" y="81"/>
                  </a:cubicBezTo>
                  <a:cubicBezTo>
                    <a:pt x="907" y="73"/>
                    <a:pt x="890" y="59"/>
                    <a:pt x="872" y="54"/>
                  </a:cubicBezTo>
                  <a:cubicBezTo>
                    <a:pt x="879" y="63"/>
                    <a:pt x="885" y="73"/>
                    <a:pt x="890" y="84"/>
                  </a:cubicBezTo>
                  <a:close/>
                  <a:moveTo>
                    <a:pt x="1063" y="94"/>
                  </a:moveTo>
                  <a:cubicBezTo>
                    <a:pt x="1063" y="94"/>
                    <a:pt x="1063" y="94"/>
                    <a:pt x="1063" y="95"/>
                  </a:cubicBezTo>
                  <a:cubicBezTo>
                    <a:pt x="1064" y="95"/>
                    <a:pt x="1065" y="96"/>
                    <a:pt x="1066" y="95"/>
                  </a:cubicBezTo>
                  <a:moveTo>
                    <a:pt x="1066" y="95"/>
                  </a:moveTo>
                  <a:cubicBezTo>
                    <a:pt x="1067" y="97"/>
                    <a:pt x="1067" y="95"/>
                    <a:pt x="1066" y="95"/>
                  </a:cubicBezTo>
                  <a:moveTo>
                    <a:pt x="1066" y="95"/>
                  </a:moveTo>
                  <a:cubicBezTo>
                    <a:pt x="1066" y="94"/>
                    <a:pt x="1065" y="94"/>
                    <a:pt x="1063" y="94"/>
                  </a:cubicBezTo>
                  <a:moveTo>
                    <a:pt x="1063" y="94"/>
                  </a:moveTo>
                  <a:cubicBezTo>
                    <a:pt x="1046" y="79"/>
                    <a:pt x="1027" y="67"/>
                    <a:pt x="1006" y="56"/>
                  </a:cubicBezTo>
                  <a:cubicBezTo>
                    <a:pt x="1001" y="58"/>
                    <a:pt x="1000" y="63"/>
                    <a:pt x="996" y="65"/>
                  </a:cubicBezTo>
                  <a:cubicBezTo>
                    <a:pt x="1020" y="73"/>
                    <a:pt x="1041" y="84"/>
                    <a:pt x="1063" y="94"/>
                  </a:cubicBezTo>
                  <a:moveTo>
                    <a:pt x="482" y="60"/>
                  </a:moveTo>
                  <a:cubicBezTo>
                    <a:pt x="482" y="61"/>
                    <a:pt x="481" y="60"/>
                    <a:pt x="482" y="60"/>
                  </a:cubicBezTo>
                  <a:close/>
                  <a:moveTo>
                    <a:pt x="526" y="60"/>
                  </a:moveTo>
                  <a:cubicBezTo>
                    <a:pt x="526" y="61"/>
                    <a:pt x="525" y="60"/>
                    <a:pt x="526" y="60"/>
                  </a:cubicBezTo>
                  <a:close/>
                  <a:moveTo>
                    <a:pt x="479" y="61"/>
                  </a:moveTo>
                  <a:cubicBezTo>
                    <a:pt x="478" y="61"/>
                    <a:pt x="477" y="61"/>
                    <a:pt x="477" y="62"/>
                  </a:cubicBezTo>
                  <a:moveTo>
                    <a:pt x="477" y="62"/>
                  </a:moveTo>
                  <a:cubicBezTo>
                    <a:pt x="441" y="76"/>
                    <a:pt x="407" y="92"/>
                    <a:pt x="377" y="112"/>
                  </a:cubicBezTo>
                  <a:moveTo>
                    <a:pt x="377" y="112"/>
                  </a:moveTo>
                  <a:cubicBezTo>
                    <a:pt x="375" y="112"/>
                    <a:pt x="375" y="113"/>
                    <a:pt x="374" y="114"/>
                  </a:cubicBezTo>
                  <a:moveTo>
                    <a:pt x="374" y="114"/>
                  </a:moveTo>
                  <a:cubicBezTo>
                    <a:pt x="373" y="114"/>
                    <a:pt x="372" y="114"/>
                    <a:pt x="372" y="115"/>
                  </a:cubicBezTo>
                  <a:moveTo>
                    <a:pt x="372" y="115"/>
                  </a:moveTo>
                  <a:cubicBezTo>
                    <a:pt x="371" y="115"/>
                    <a:pt x="371" y="115"/>
                    <a:pt x="370" y="116"/>
                  </a:cubicBezTo>
                  <a:moveTo>
                    <a:pt x="370" y="116"/>
                  </a:moveTo>
                  <a:cubicBezTo>
                    <a:pt x="370" y="115"/>
                    <a:pt x="369" y="116"/>
                    <a:pt x="369" y="117"/>
                  </a:cubicBezTo>
                  <a:moveTo>
                    <a:pt x="369" y="117"/>
                  </a:moveTo>
                  <a:cubicBezTo>
                    <a:pt x="368" y="116"/>
                    <a:pt x="368" y="117"/>
                    <a:pt x="367" y="118"/>
                  </a:cubicBezTo>
                  <a:moveTo>
                    <a:pt x="367" y="118"/>
                  </a:moveTo>
                  <a:cubicBezTo>
                    <a:pt x="366" y="118"/>
                    <a:pt x="368" y="119"/>
                    <a:pt x="367" y="118"/>
                  </a:cubicBezTo>
                  <a:moveTo>
                    <a:pt x="367" y="118"/>
                  </a:moveTo>
                  <a:cubicBezTo>
                    <a:pt x="369" y="118"/>
                    <a:pt x="369" y="117"/>
                    <a:pt x="369" y="117"/>
                  </a:cubicBezTo>
                  <a:moveTo>
                    <a:pt x="369" y="117"/>
                  </a:moveTo>
                  <a:cubicBezTo>
                    <a:pt x="370" y="117"/>
                    <a:pt x="370" y="116"/>
                    <a:pt x="370" y="116"/>
                  </a:cubicBezTo>
                  <a:moveTo>
                    <a:pt x="370" y="116"/>
                  </a:moveTo>
                  <a:cubicBezTo>
                    <a:pt x="371" y="116"/>
                    <a:pt x="372" y="115"/>
                    <a:pt x="372" y="115"/>
                  </a:cubicBezTo>
                  <a:moveTo>
                    <a:pt x="372" y="115"/>
                  </a:moveTo>
                  <a:cubicBezTo>
                    <a:pt x="373" y="115"/>
                    <a:pt x="374" y="114"/>
                    <a:pt x="374" y="114"/>
                  </a:cubicBezTo>
                  <a:moveTo>
                    <a:pt x="374" y="114"/>
                  </a:moveTo>
                  <a:cubicBezTo>
                    <a:pt x="376" y="114"/>
                    <a:pt x="377" y="113"/>
                    <a:pt x="377" y="112"/>
                  </a:cubicBezTo>
                  <a:moveTo>
                    <a:pt x="377" y="112"/>
                  </a:moveTo>
                  <a:cubicBezTo>
                    <a:pt x="409" y="94"/>
                    <a:pt x="445" y="80"/>
                    <a:pt x="477" y="62"/>
                  </a:cubicBezTo>
                  <a:moveTo>
                    <a:pt x="477" y="62"/>
                  </a:moveTo>
                  <a:cubicBezTo>
                    <a:pt x="478" y="62"/>
                    <a:pt x="479" y="62"/>
                    <a:pt x="479" y="61"/>
                  </a:cubicBezTo>
                  <a:moveTo>
                    <a:pt x="479" y="61"/>
                  </a:moveTo>
                  <a:cubicBezTo>
                    <a:pt x="483" y="62"/>
                    <a:pt x="479" y="58"/>
                    <a:pt x="479" y="61"/>
                  </a:cubicBezTo>
                  <a:moveTo>
                    <a:pt x="481" y="64"/>
                  </a:moveTo>
                  <a:cubicBezTo>
                    <a:pt x="480" y="63"/>
                    <a:pt x="481" y="64"/>
                    <a:pt x="481" y="64"/>
                  </a:cubicBezTo>
                  <a:close/>
                  <a:moveTo>
                    <a:pt x="524" y="63"/>
                  </a:moveTo>
                  <a:cubicBezTo>
                    <a:pt x="510" y="69"/>
                    <a:pt x="495" y="80"/>
                    <a:pt x="484" y="90"/>
                  </a:cubicBezTo>
                  <a:cubicBezTo>
                    <a:pt x="480" y="92"/>
                    <a:pt x="475" y="96"/>
                    <a:pt x="476" y="99"/>
                  </a:cubicBezTo>
                  <a:cubicBezTo>
                    <a:pt x="504" y="96"/>
                    <a:pt x="519" y="80"/>
                    <a:pt x="542" y="71"/>
                  </a:cubicBezTo>
                  <a:cubicBezTo>
                    <a:pt x="535" y="69"/>
                    <a:pt x="530" y="65"/>
                    <a:pt x="524" y="63"/>
                  </a:cubicBezTo>
                  <a:close/>
                  <a:moveTo>
                    <a:pt x="479" y="65"/>
                  </a:moveTo>
                  <a:cubicBezTo>
                    <a:pt x="478" y="64"/>
                    <a:pt x="479" y="65"/>
                    <a:pt x="479" y="65"/>
                  </a:cubicBezTo>
                  <a:close/>
                  <a:moveTo>
                    <a:pt x="1028" y="65"/>
                  </a:moveTo>
                  <a:cubicBezTo>
                    <a:pt x="1048" y="78"/>
                    <a:pt x="1066" y="92"/>
                    <a:pt x="1086" y="106"/>
                  </a:cubicBezTo>
                  <a:cubicBezTo>
                    <a:pt x="1106" y="107"/>
                    <a:pt x="1124" y="115"/>
                    <a:pt x="1141" y="117"/>
                  </a:cubicBezTo>
                  <a:cubicBezTo>
                    <a:pt x="1105" y="97"/>
                    <a:pt x="1069" y="79"/>
                    <a:pt x="1028" y="65"/>
                  </a:cubicBezTo>
                  <a:moveTo>
                    <a:pt x="1028" y="65"/>
                  </a:moveTo>
                  <a:cubicBezTo>
                    <a:pt x="1028" y="62"/>
                    <a:pt x="1024" y="66"/>
                    <a:pt x="1028" y="65"/>
                  </a:cubicBezTo>
                  <a:moveTo>
                    <a:pt x="993" y="66"/>
                  </a:moveTo>
                  <a:cubicBezTo>
                    <a:pt x="989" y="70"/>
                    <a:pt x="981" y="71"/>
                    <a:pt x="975" y="74"/>
                  </a:cubicBezTo>
                  <a:cubicBezTo>
                    <a:pt x="984" y="83"/>
                    <a:pt x="999" y="87"/>
                    <a:pt x="1009" y="95"/>
                  </a:cubicBezTo>
                  <a:cubicBezTo>
                    <a:pt x="1032" y="95"/>
                    <a:pt x="1054" y="102"/>
                    <a:pt x="1074" y="102"/>
                  </a:cubicBezTo>
                  <a:cubicBezTo>
                    <a:pt x="1048" y="89"/>
                    <a:pt x="1021" y="77"/>
                    <a:pt x="993" y="66"/>
                  </a:cubicBezTo>
                  <a:close/>
                  <a:moveTo>
                    <a:pt x="504" y="71"/>
                  </a:moveTo>
                  <a:cubicBezTo>
                    <a:pt x="503" y="71"/>
                    <a:pt x="504" y="72"/>
                    <a:pt x="504" y="71"/>
                  </a:cubicBezTo>
                  <a:close/>
                  <a:moveTo>
                    <a:pt x="502" y="72"/>
                  </a:moveTo>
                  <a:cubicBezTo>
                    <a:pt x="476" y="83"/>
                    <a:pt x="450" y="93"/>
                    <a:pt x="428" y="107"/>
                  </a:cubicBezTo>
                  <a:moveTo>
                    <a:pt x="428" y="107"/>
                  </a:moveTo>
                  <a:cubicBezTo>
                    <a:pt x="424" y="106"/>
                    <a:pt x="428" y="110"/>
                    <a:pt x="428" y="107"/>
                  </a:cubicBezTo>
                  <a:moveTo>
                    <a:pt x="428" y="107"/>
                  </a:moveTo>
                  <a:cubicBezTo>
                    <a:pt x="442" y="105"/>
                    <a:pt x="455" y="103"/>
                    <a:pt x="468" y="100"/>
                  </a:cubicBezTo>
                  <a:cubicBezTo>
                    <a:pt x="479" y="91"/>
                    <a:pt x="490" y="82"/>
                    <a:pt x="502" y="72"/>
                  </a:cubicBezTo>
                  <a:moveTo>
                    <a:pt x="502" y="72"/>
                  </a:moveTo>
                  <a:cubicBezTo>
                    <a:pt x="503" y="72"/>
                    <a:pt x="502" y="71"/>
                    <a:pt x="502" y="72"/>
                  </a:cubicBezTo>
                  <a:moveTo>
                    <a:pt x="544" y="73"/>
                  </a:moveTo>
                  <a:cubicBezTo>
                    <a:pt x="530" y="79"/>
                    <a:pt x="513" y="89"/>
                    <a:pt x="501" y="95"/>
                  </a:cubicBezTo>
                  <a:cubicBezTo>
                    <a:pt x="522" y="94"/>
                    <a:pt x="540" y="90"/>
                    <a:pt x="561" y="90"/>
                  </a:cubicBezTo>
                  <a:cubicBezTo>
                    <a:pt x="565" y="87"/>
                    <a:pt x="567" y="83"/>
                    <a:pt x="570" y="79"/>
                  </a:cubicBezTo>
                  <a:cubicBezTo>
                    <a:pt x="561" y="81"/>
                    <a:pt x="551" y="71"/>
                    <a:pt x="544" y="73"/>
                  </a:cubicBezTo>
                  <a:close/>
                  <a:moveTo>
                    <a:pt x="933" y="85"/>
                  </a:moveTo>
                  <a:cubicBezTo>
                    <a:pt x="948" y="90"/>
                    <a:pt x="970" y="89"/>
                    <a:pt x="988" y="92"/>
                  </a:cubicBezTo>
                  <a:cubicBezTo>
                    <a:pt x="981" y="71"/>
                    <a:pt x="952" y="78"/>
                    <a:pt x="933" y="85"/>
                  </a:cubicBezTo>
                  <a:close/>
                  <a:moveTo>
                    <a:pt x="569" y="86"/>
                  </a:moveTo>
                  <a:cubicBezTo>
                    <a:pt x="568" y="86"/>
                    <a:pt x="569" y="87"/>
                    <a:pt x="569" y="86"/>
                  </a:cubicBezTo>
                  <a:moveTo>
                    <a:pt x="569" y="86"/>
                  </a:moveTo>
                  <a:cubicBezTo>
                    <a:pt x="572" y="85"/>
                    <a:pt x="575" y="84"/>
                    <a:pt x="577" y="81"/>
                  </a:cubicBezTo>
                  <a:cubicBezTo>
                    <a:pt x="574" y="81"/>
                    <a:pt x="575" y="79"/>
                    <a:pt x="572" y="80"/>
                  </a:cubicBezTo>
                  <a:cubicBezTo>
                    <a:pt x="572" y="84"/>
                    <a:pt x="569" y="82"/>
                    <a:pt x="569" y="86"/>
                  </a:cubicBezTo>
                  <a:moveTo>
                    <a:pt x="573" y="88"/>
                  </a:moveTo>
                  <a:cubicBezTo>
                    <a:pt x="569" y="87"/>
                    <a:pt x="573" y="91"/>
                    <a:pt x="573" y="88"/>
                  </a:cubicBezTo>
                  <a:moveTo>
                    <a:pt x="573" y="88"/>
                  </a:moveTo>
                  <a:cubicBezTo>
                    <a:pt x="583" y="87"/>
                    <a:pt x="594" y="88"/>
                    <a:pt x="602" y="85"/>
                  </a:cubicBezTo>
                  <a:cubicBezTo>
                    <a:pt x="590" y="84"/>
                    <a:pt x="579" y="79"/>
                    <a:pt x="573" y="88"/>
                  </a:cubicBezTo>
                  <a:moveTo>
                    <a:pt x="1092" y="83"/>
                  </a:moveTo>
                  <a:cubicBezTo>
                    <a:pt x="1092" y="83"/>
                    <a:pt x="1093" y="84"/>
                    <a:pt x="1092" y="83"/>
                  </a:cubicBezTo>
                  <a:close/>
                  <a:moveTo>
                    <a:pt x="695" y="84"/>
                  </a:moveTo>
                  <a:cubicBezTo>
                    <a:pt x="694" y="87"/>
                    <a:pt x="692" y="89"/>
                    <a:pt x="690" y="92"/>
                  </a:cubicBezTo>
                  <a:cubicBezTo>
                    <a:pt x="710" y="92"/>
                    <a:pt x="729" y="93"/>
                    <a:pt x="750" y="93"/>
                  </a:cubicBezTo>
                  <a:cubicBezTo>
                    <a:pt x="750" y="88"/>
                    <a:pt x="752" y="87"/>
                    <a:pt x="751" y="83"/>
                  </a:cubicBezTo>
                  <a:cubicBezTo>
                    <a:pt x="732" y="82"/>
                    <a:pt x="715" y="85"/>
                    <a:pt x="695" y="84"/>
                  </a:cubicBezTo>
                  <a:close/>
                  <a:moveTo>
                    <a:pt x="753" y="94"/>
                  </a:moveTo>
                  <a:cubicBezTo>
                    <a:pt x="763" y="94"/>
                    <a:pt x="770" y="92"/>
                    <a:pt x="779" y="93"/>
                  </a:cubicBezTo>
                  <a:cubicBezTo>
                    <a:pt x="780" y="89"/>
                    <a:pt x="778" y="87"/>
                    <a:pt x="778" y="83"/>
                  </a:cubicBezTo>
                  <a:cubicBezTo>
                    <a:pt x="768" y="84"/>
                    <a:pt x="749" y="77"/>
                    <a:pt x="753" y="94"/>
                  </a:cubicBezTo>
                  <a:close/>
                  <a:moveTo>
                    <a:pt x="781" y="93"/>
                  </a:moveTo>
                  <a:cubicBezTo>
                    <a:pt x="792" y="92"/>
                    <a:pt x="805" y="94"/>
                    <a:pt x="814" y="92"/>
                  </a:cubicBezTo>
                  <a:cubicBezTo>
                    <a:pt x="812" y="90"/>
                    <a:pt x="811" y="87"/>
                    <a:pt x="810" y="84"/>
                  </a:cubicBezTo>
                  <a:cubicBezTo>
                    <a:pt x="800" y="84"/>
                    <a:pt x="792" y="82"/>
                    <a:pt x="781" y="83"/>
                  </a:cubicBezTo>
                  <a:cubicBezTo>
                    <a:pt x="781" y="86"/>
                    <a:pt x="781" y="89"/>
                    <a:pt x="781" y="93"/>
                  </a:cubicBezTo>
                  <a:close/>
                  <a:moveTo>
                    <a:pt x="1094" y="84"/>
                  </a:moveTo>
                  <a:cubicBezTo>
                    <a:pt x="1095" y="85"/>
                    <a:pt x="1094" y="84"/>
                    <a:pt x="1094" y="84"/>
                  </a:cubicBezTo>
                  <a:close/>
                  <a:moveTo>
                    <a:pt x="670" y="85"/>
                  </a:moveTo>
                  <a:cubicBezTo>
                    <a:pt x="671" y="88"/>
                    <a:pt x="668" y="87"/>
                    <a:pt x="669" y="90"/>
                  </a:cubicBezTo>
                  <a:cubicBezTo>
                    <a:pt x="675" y="90"/>
                    <a:pt x="681" y="91"/>
                    <a:pt x="688" y="91"/>
                  </a:cubicBezTo>
                  <a:cubicBezTo>
                    <a:pt x="688" y="88"/>
                    <a:pt x="691" y="86"/>
                    <a:pt x="692" y="84"/>
                  </a:cubicBezTo>
                  <a:cubicBezTo>
                    <a:pt x="685" y="84"/>
                    <a:pt x="678" y="85"/>
                    <a:pt x="670" y="85"/>
                  </a:cubicBezTo>
                  <a:close/>
                  <a:moveTo>
                    <a:pt x="818" y="92"/>
                  </a:moveTo>
                  <a:cubicBezTo>
                    <a:pt x="837" y="91"/>
                    <a:pt x="856" y="90"/>
                    <a:pt x="873" y="88"/>
                  </a:cubicBezTo>
                  <a:cubicBezTo>
                    <a:pt x="858" y="83"/>
                    <a:pt x="832" y="84"/>
                    <a:pt x="814" y="85"/>
                  </a:cubicBezTo>
                  <a:cubicBezTo>
                    <a:pt x="816" y="86"/>
                    <a:pt x="816" y="90"/>
                    <a:pt x="818" y="92"/>
                  </a:cubicBezTo>
                  <a:close/>
                  <a:moveTo>
                    <a:pt x="1096" y="85"/>
                  </a:moveTo>
                  <a:cubicBezTo>
                    <a:pt x="1096" y="85"/>
                    <a:pt x="1097" y="86"/>
                    <a:pt x="1096" y="85"/>
                  </a:cubicBezTo>
                  <a:close/>
                  <a:moveTo>
                    <a:pt x="639" y="88"/>
                  </a:moveTo>
                  <a:cubicBezTo>
                    <a:pt x="648" y="88"/>
                    <a:pt x="656" y="89"/>
                    <a:pt x="665" y="90"/>
                  </a:cubicBezTo>
                  <a:cubicBezTo>
                    <a:pt x="664" y="87"/>
                    <a:pt x="666" y="87"/>
                    <a:pt x="666" y="85"/>
                  </a:cubicBezTo>
                  <a:cubicBezTo>
                    <a:pt x="658" y="87"/>
                    <a:pt x="645" y="84"/>
                    <a:pt x="639" y="88"/>
                  </a:cubicBezTo>
                  <a:close/>
                  <a:moveTo>
                    <a:pt x="931" y="86"/>
                  </a:moveTo>
                  <a:cubicBezTo>
                    <a:pt x="930" y="85"/>
                    <a:pt x="923" y="84"/>
                    <a:pt x="922" y="86"/>
                  </a:cubicBezTo>
                  <a:cubicBezTo>
                    <a:pt x="926" y="85"/>
                    <a:pt x="929" y="89"/>
                    <a:pt x="931" y="86"/>
                  </a:cubicBezTo>
                  <a:close/>
                  <a:moveTo>
                    <a:pt x="988" y="86"/>
                  </a:moveTo>
                  <a:cubicBezTo>
                    <a:pt x="988" y="86"/>
                    <a:pt x="988" y="87"/>
                    <a:pt x="988" y="87"/>
                  </a:cubicBezTo>
                  <a:cubicBezTo>
                    <a:pt x="990" y="88"/>
                    <a:pt x="991" y="90"/>
                    <a:pt x="992" y="93"/>
                  </a:cubicBezTo>
                  <a:cubicBezTo>
                    <a:pt x="995" y="93"/>
                    <a:pt x="998" y="93"/>
                    <a:pt x="1000" y="93"/>
                  </a:cubicBezTo>
                  <a:moveTo>
                    <a:pt x="1000" y="93"/>
                  </a:moveTo>
                  <a:cubicBezTo>
                    <a:pt x="1001" y="94"/>
                    <a:pt x="1001" y="93"/>
                    <a:pt x="1000" y="93"/>
                  </a:cubicBezTo>
                  <a:moveTo>
                    <a:pt x="1000" y="93"/>
                  </a:moveTo>
                  <a:cubicBezTo>
                    <a:pt x="996" y="90"/>
                    <a:pt x="993" y="87"/>
                    <a:pt x="988" y="86"/>
                  </a:cubicBezTo>
                  <a:moveTo>
                    <a:pt x="988" y="86"/>
                  </a:moveTo>
                  <a:cubicBezTo>
                    <a:pt x="987" y="84"/>
                    <a:pt x="986" y="86"/>
                    <a:pt x="988" y="86"/>
                  </a:cubicBezTo>
                  <a:moveTo>
                    <a:pt x="1173" y="127"/>
                  </a:moveTo>
                  <a:cubicBezTo>
                    <a:pt x="1173" y="128"/>
                    <a:pt x="1174" y="128"/>
                    <a:pt x="1175" y="128"/>
                  </a:cubicBezTo>
                  <a:moveTo>
                    <a:pt x="1175" y="128"/>
                  </a:moveTo>
                  <a:cubicBezTo>
                    <a:pt x="1175" y="130"/>
                    <a:pt x="1176" y="128"/>
                    <a:pt x="1175" y="128"/>
                  </a:cubicBezTo>
                  <a:moveTo>
                    <a:pt x="1175" y="128"/>
                  </a:moveTo>
                  <a:cubicBezTo>
                    <a:pt x="1175" y="127"/>
                    <a:pt x="1174" y="127"/>
                    <a:pt x="1173" y="127"/>
                  </a:cubicBezTo>
                  <a:moveTo>
                    <a:pt x="1173" y="127"/>
                  </a:moveTo>
                  <a:cubicBezTo>
                    <a:pt x="1150" y="112"/>
                    <a:pt x="1124" y="95"/>
                    <a:pt x="1098" y="86"/>
                  </a:cubicBezTo>
                  <a:cubicBezTo>
                    <a:pt x="1125" y="98"/>
                    <a:pt x="1141" y="120"/>
                    <a:pt x="1173" y="127"/>
                  </a:cubicBezTo>
                  <a:moveTo>
                    <a:pt x="885" y="86"/>
                  </a:moveTo>
                  <a:cubicBezTo>
                    <a:pt x="882" y="86"/>
                    <a:pt x="877" y="85"/>
                    <a:pt x="875" y="87"/>
                  </a:cubicBezTo>
                  <a:cubicBezTo>
                    <a:pt x="877" y="88"/>
                    <a:pt x="885" y="90"/>
                    <a:pt x="885" y="86"/>
                  </a:cubicBezTo>
                  <a:close/>
                  <a:moveTo>
                    <a:pt x="430" y="89"/>
                  </a:moveTo>
                  <a:cubicBezTo>
                    <a:pt x="429" y="88"/>
                    <a:pt x="430" y="89"/>
                    <a:pt x="430" y="89"/>
                  </a:cubicBezTo>
                  <a:close/>
                  <a:moveTo>
                    <a:pt x="564" y="92"/>
                  </a:moveTo>
                  <a:cubicBezTo>
                    <a:pt x="535" y="128"/>
                    <a:pt x="514" y="173"/>
                    <a:pt x="497" y="221"/>
                  </a:cubicBezTo>
                  <a:cubicBezTo>
                    <a:pt x="502" y="220"/>
                    <a:pt x="508" y="220"/>
                    <a:pt x="513" y="219"/>
                  </a:cubicBezTo>
                  <a:cubicBezTo>
                    <a:pt x="545" y="174"/>
                    <a:pt x="578" y="131"/>
                    <a:pt x="619" y="95"/>
                  </a:cubicBezTo>
                  <a:cubicBezTo>
                    <a:pt x="620" y="94"/>
                    <a:pt x="628" y="90"/>
                    <a:pt x="624" y="89"/>
                  </a:cubicBezTo>
                  <a:cubicBezTo>
                    <a:pt x="604" y="86"/>
                    <a:pt x="584" y="91"/>
                    <a:pt x="564" y="92"/>
                  </a:cubicBezTo>
                  <a:close/>
                  <a:moveTo>
                    <a:pt x="1055" y="192"/>
                  </a:moveTo>
                  <a:cubicBezTo>
                    <a:pt x="1019" y="154"/>
                    <a:pt x="980" y="120"/>
                    <a:pt x="937" y="90"/>
                  </a:cubicBezTo>
                  <a:cubicBezTo>
                    <a:pt x="922" y="89"/>
                    <a:pt x="906" y="86"/>
                    <a:pt x="893" y="90"/>
                  </a:cubicBezTo>
                  <a:cubicBezTo>
                    <a:pt x="901" y="111"/>
                    <a:pt x="911" y="126"/>
                    <a:pt x="923" y="142"/>
                  </a:cubicBezTo>
                  <a:cubicBezTo>
                    <a:pt x="942" y="166"/>
                    <a:pt x="959" y="189"/>
                    <a:pt x="973" y="216"/>
                  </a:cubicBezTo>
                  <a:cubicBezTo>
                    <a:pt x="1006" y="219"/>
                    <a:pt x="1038" y="222"/>
                    <a:pt x="1069" y="226"/>
                  </a:cubicBezTo>
                  <a:cubicBezTo>
                    <a:pt x="1065" y="214"/>
                    <a:pt x="1059" y="204"/>
                    <a:pt x="1055" y="192"/>
                  </a:cubicBezTo>
                  <a:close/>
                  <a:moveTo>
                    <a:pt x="366" y="122"/>
                  </a:moveTo>
                  <a:cubicBezTo>
                    <a:pt x="394" y="118"/>
                    <a:pt x="410" y="101"/>
                    <a:pt x="429" y="89"/>
                  </a:cubicBezTo>
                  <a:cubicBezTo>
                    <a:pt x="407" y="99"/>
                    <a:pt x="386" y="110"/>
                    <a:pt x="366" y="122"/>
                  </a:cubicBezTo>
                  <a:close/>
                  <a:moveTo>
                    <a:pt x="631" y="90"/>
                  </a:moveTo>
                  <a:cubicBezTo>
                    <a:pt x="632" y="88"/>
                    <a:pt x="629" y="90"/>
                    <a:pt x="629" y="91"/>
                  </a:cubicBezTo>
                  <a:cubicBezTo>
                    <a:pt x="589" y="125"/>
                    <a:pt x="552" y="168"/>
                    <a:pt x="523" y="212"/>
                  </a:cubicBezTo>
                  <a:cubicBezTo>
                    <a:pt x="522" y="214"/>
                    <a:pt x="517" y="216"/>
                    <a:pt x="519" y="219"/>
                  </a:cubicBezTo>
                  <a:cubicBezTo>
                    <a:pt x="554" y="215"/>
                    <a:pt x="591" y="214"/>
                    <a:pt x="629" y="212"/>
                  </a:cubicBezTo>
                  <a:cubicBezTo>
                    <a:pt x="645" y="177"/>
                    <a:pt x="650" y="130"/>
                    <a:pt x="663" y="93"/>
                  </a:cubicBezTo>
                  <a:cubicBezTo>
                    <a:pt x="653" y="91"/>
                    <a:pt x="643" y="90"/>
                    <a:pt x="631" y="90"/>
                  </a:cubicBezTo>
                  <a:close/>
                  <a:moveTo>
                    <a:pt x="899" y="111"/>
                  </a:moveTo>
                  <a:cubicBezTo>
                    <a:pt x="900" y="112"/>
                    <a:pt x="900" y="111"/>
                    <a:pt x="899" y="111"/>
                  </a:cubicBezTo>
                  <a:moveTo>
                    <a:pt x="899" y="111"/>
                  </a:moveTo>
                  <a:cubicBezTo>
                    <a:pt x="897" y="103"/>
                    <a:pt x="893" y="97"/>
                    <a:pt x="891" y="90"/>
                  </a:cubicBezTo>
                  <a:cubicBezTo>
                    <a:pt x="886" y="90"/>
                    <a:pt x="882" y="89"/>
                    <a:pt x="880" y="92"/>
                  </a:cubicBezTo>
                  <a:cubicBezTo>
                    <a:pt x="887" y="97"/>
                    <a:pt x="892" y="105"/>
                    <a:pt x="899" y="111"/>
                  </a:cubicBezTo>
                  <a:moveTo>
                    <a:pt x="943" y="91"/>
                  </a:moveTo>
                  <a:cubicBezTo>
                    <a:pt x="979" y="114"/>
                    <a:pt x="1013" y="148"/>
                    <a:pt x="1044" y="177"/>
                  </a:cubicBezTo>
                  <a:cubicBezTo>
                    <a:pt x="1045" y="178"/>
                    <a:pt x="1047" y="183"/>
                    <a:pt x="1049" y="180"/>
                  </a:cubicBezTo>
                  <a:cubicBezTo>
                    <a:pt x="1032" y="150"/>
                    <a:pt x="1014" y="120"/>
                    <a:pt x="991" y="95"/>
                  </a:cubicBezTo>
                  <a:cubicBezTo>
                    <a:pt x="975" y="94"/>
                    <a:pt x="961" y="91"/>
                    <a:pt x="943" y="91"/>
                  </a:cubicBezTo>
                  <a:moveTo>
                    <a:pt x="943" y="91"/>
                  </a:moveTo>
                  <a:cubicBezTo>
                    <a:pt x="943" y="88"/>
                    <a:pt x="939" y="92"/>
                    <a:pt x="943" y="91"/>
                  </a:cubicBezTo>
                  <a:moveTo>
                    <a:pt x="904" y="120"/>
                  </a:moveTo>
                  <a:cubicBezTo>
                    <a:pt x="894" y="111"/>
                    <a:pt x="886" y="98"/>
                    <a:pt x="874" y="91"/>
                  </a:cubicBezTo>
                  <a:cubicBezTo>
                    <a:pt x="857" y="93"/>
                    <a:pt x="838" y="94"/>
                    <a:pt x="820" y="95"/>
                  </a:cubicBezTo>
                  <a:cubicBezTo>
                    <a:pt x="835" y="132"/>
                    <a:pt x="849" y="170"/>
                    <a:pt x="860" y="211"/>
                  </a:cubicBezTo>
                  <a:cubicBezTo>
                    <a:pt x="885" y="210"/>
                    <a:pt x="907" y="212"/>
                    <a:pt x="931" y="214"/>
                  </a:cubicBezTo>
                  <a:cubicBezTo>
                    <a:pt x="924" y="180"/>
                    <a:pt x="914" y="150"/>
                    <a:pt x="904" y="120"/>
                  </a:cubicBezTo>
                  <a:close/>
                  <a:moveTo>
                    <a:pt x="558" y="93"/>
                  </a:moveTo>
                  <a:cubicBezTo>
                    <a:pt x="558" y="92"/>
                    <a:pt x="559" y="93"/>
                    <a:pt x="558" y="93"/>
                  </a:cubicBezTo>
                  <a:close/>
                  <a:moveTo>
                    <a:pt x="492" y="99"/>
                  </a:moveTo>
                  <a:cubicBezTo>
                    <a:pt x="485" y="102"/>
                    <a:pt x="476" y="109"/>
                    <a:pt x="468" y="114"/>
                  </a:cubicBezTo>
                  <a:cubicBezTo>
                    <a:pt x="460" y="119"/>
                    <a:pt x="450" y="123"/>
                    <a:pt x="444" y="128"/>
                  </a:cubicBezTo>
                  <a:cubicBezTo>
                    <a:pt x="432" y="139"/>
                    <a:pt x="421" y="155"/>
                    <a:pt x="411" y="169"/>
                  </a:cubicBezTo>
                  <a:cubicBezTo>
                    <a:pt x="400" y="185"/>
                    <a:pt x="389" y="201"/>
                    <a:pt x="382" y="216"/>
                  </a:cubicBezTo>
                  <a:cubicBezTo>
                    <a:pt x="390" y="219"/>
                    <a:pt x="399" y="220"/>
                    <a:pt x="407" y="223"/>
                  </a:cubicBezTo>
                  <a:cubicBezTo>
                    <a:pt x="452" y="175"/>
                    <a:pt x="501" y="130"/>
                    <a:pt x="558" y="93"/>
                  </a:cubicBezTo>
                  <a:cubicBezTo>
                    <a:pt x="533" y="97"/>
                    <a:pt x="512" y="93"/>
                    <a:pt x="492" y="99"/>
                  </a:cubicBezTo>
                  <a:close/>
                  <a:moveTo>
                    <a:pt x="667" y="93"/>
                  </a:moveTo>
                  <a:cubicBezTo>
                    <a:pt x="661" y="115"/>
                    <a:pt x="652" y="139"/>
                    <a:pt x="650" y="163"/>
                  </a:cubicBezTo>
                  <a:cubicBezTo>
                    <a:pt x="660" y="138"/>
                    <a:pt x="673" y="116"/>
                    <a:pt x="685" y="94"/>
                  </a:cubicBezTo>
                  <a:cubicBezTo>
                    <a:pt x="678" y="94"/>
                    <a:pt x="674" y="92"/>
                    <a:pt x="667" y="93"/>
                  </a:cubicBezTo>
                  <a:close/>
                  <a:moveTo>
                    <a:pt x="639" y="211"/>
                  </a:moveTo>
                  <a:cubicBezTo>
                    <a:pt x="674" y="211"/>
                    <a:pt x="707" y="208"/>
                    <a:pt x="743" y="209"/>
                  </a:cubicBezTo>
                  <a:cubicBezTo>
                    <a:pt x="745" y="170"/>
                    <a:pt x="747" y="132"/>
                    <a:pt x="750" y="95"/>
                  </a:cubicBezTo>
                  <a:cubicBezTo>
                    <a:pt x="729" y="96"/>
                    <a:pt x="708" y="95"/>
                    <a:pt x="689" y="94"/>
                  </a:cubicBezTo>
                  <a:cubicBezTo>
                    <a:pt x="669" y="129"/>
                    <a:pt x="646" y="162"/>
                    <a:pt x="639" y="211"/>
                  </a:cubicBezTo>
                  <a:close/>
                  <a:moveTo>
                    <a:pt x="825" y="120"/>
                  </a:moveTo>
                  <a:cubicBezTo>
                    <a:pt x="823" y="113"/>
                    <a:pt x="819" y="96"/>
                    <a:pt x="811" y="95"/>
                  </a:cubicBezTo>
                  <a:cubicBezTo>
                    <a:pt x="803" y="93"/>
                    <a:pt x="791" y="98"/>
                    <a:pt x="782" y="95"/>
                  </a:cubicBezTo>
                  <a:cubicBezTo>
                    <a:pt x="784" y="133"/>
                    <a:pt x="786" y="171"/>
                    <a:pt x="787" y="209"/>
                  </a:cubicBezTo>
                  <a:cubicBezTo>
                    <a:pt x="811" y="208"/>
                    <a:pt x="832" y="210"/>
                    <a:pt x="855" y="210"/>
                  </a:cubicBezTo>
                  <a:cubicBezTo>
                    <a:pt x="848" y="183"/>
                    <a:pt x="836" y="148"/>
                    <a:pt x="825" y="120"/>
                  </a:cubicBezTo>
                  <a:close/>
                  <a:moveTo>
                    <a:pt x="499" y="96"/>
                  </a:moveTo>
                  <a:cubicBezTo>
                    <a:pt x="499" y="96"/>
                    <a:pt x="500" y="97"/>
                    <a:pt x="499" y="96"/>
                  </a:cubicBezTo>
                  <a:close/>
                  <a:moveTo>
                    <a:pt x="752" y="98"/>
                  </a:moveTo>
                  <a:cubicBezTo>
                    <a:pt x="750" y="135"/>
                    <a:pt x="747" y="171"/>
                    <a:pt x="746" y="209"/>
                  </a:cubicBezTo>
                  <a:cubicBezTo>
                    <a:pt x="758" y="209"/>
                    <a:pt x="771" y="209"/>
                    <a:pt x="784" y="209"/>
                  </a:cubicBezTo>
                  <a:cubicBezTo>
                    <a:pt x="783" y="170"/>
                    <a:pt x="781" y="133"/>
                    <a:pt x="779" y="95"/>
                  </a:cubicBezTo>
                  <a:cubicBezTo>
                    <a:pt x="771" y="97"/>
                    <a:pt x="756" y="92"/>
                    <a:pt x="752" y="98"/>
                  </a:cubicBezTo>
                  <a:close/>
                  <a:moveTo>
                    <a:pt x="1056" y="191"/>
                  </a:moveTo>
                  <a:cubicBezTo>
                    <a:pt x="1069" y="202"/>
                    <a:pt x="1077" y="217"/>
                    <a:pt x="1090" y="228"/>
                  </a:cubicBezTo>
                  <a:cubicBezTo>
                    <a:pt x="1115" y="224"/>
                    <a:pt x="1137" y="218"/>
                    <a:pt x="1159" y="212"/>
                  </a:cubicBezTo>
                  <a:cubicBezTo>
                    <a:pt x="1152" y="199"/>
                    <a:pt x="1138" y="190"/>
                    <a:pt x="1126" y="180"/>
                  </a:cubicBezTo>
                  <a:cubicBezTo>
                    <a:pt x="1101" y="159"/>
                    <a:pt x="1078" y="141"/>
                    <a:pt x="1049" y="122"/>
                  </a:cubicBezTo>
                  <a:cubicBezTo>
                    <a:pt x="1032" y="112"/>
                    <a:pt x="1016" y="96"/>
                    <a:pt x="996" y="96"/>
                  </a:cubicBezTo>
                  <a:cubicBezTo>
                    <a:pt x="1020" y="124"/>
                    <a:pt x="1040" y="155"/>
                    <a:pt x="1056" y="191"/>
                  </a:cubicBezTo>
                  <a:close/>
                  <a:moveTo>
                    <a:pt x="1095" y="150"/>
                  </a:moveTo>
                  <a:cubicBezTo>
                    <a:pt x="1112" y="165"/>
                    <a:pt x="1132" y="180"/>
                    <a:pt x="1149" y="195"/>
                  </a:cubicBezTo>
                  <a:cubicBezTo>
                    <a:pt x="1154" y="200"/>
                    <a:pt x="1159" y="209"/>
                    <a:pt x="1167" y="209"/>
                  </a:cubicBezTo>
                  <a:cubicBezTo>
                    <a:pt x="1146" y="171"/>
                    <a:pt x="1113" y="136"/>
                    <a:pt x="1081" y="107"/>
                  </a:cubicBezTo>
                  <a:cubicBezTo>
                    <a:pt x="1060" y="104"/>
                    <a:pt x="1036" y="99"/>
                    <a:pt x="1015" y="98"/>
                  </a:cubicBezTo>
                  <a:cubicBezTo>
                    <a:pt x="1044" y="113"/>
                    <a:pt x="1069" y="132"/>
                    <a:pt x="1095" y="150"/>
                  </a:cubicBezTo>
                  <a:close/>
                  <a:moveTo>
                    <a:pt x="555" y="99"/>
                  </a:moveTo>
                  <a:cubicBezTo>
                    <a:pt x="506" y="130"/>
                    <a:pt x="457" y="172"/>
                    <a:pt x="418" y="216"/>
                  </a:cubicBezTo>
                  <a:cubicBezTo>
                    <a:pt x="417" y="218"/>
                    <a:pt x="411" y="220"/>
                    <a:pt x="414" y="224"/>
                  </a:cubicBezTo>
                  <a:cubicBezTo>
                    <a:pt x="438" y="232"/>
                    <a:pt x="467" y="223"/>
                    <a:pt x="494" y="221"/>
                  </a:cubicBezTo>
                  <a:cubicBezTo>
                    <a:pt x="510" y="176"/>
                    <a:pt x="530" y="135"/>
                    <a:pt x="555" y="99"/>
                  </a:cubicBezTo>
                  <a:moveTo>
                    <a:pt x="555" y="99"/>
                  </a:moveTo>
                  <a:cubicBezTo>
                    <a:pt x="556" y="99"/>
                    <a:pt x="555" y="98"/>
                    <a:pt x="555" y="99"/>
                  </a:cubicBezTo>
                  <a:moveTo>
                    <a:pt x="484" y="101"/>
                  </a:moveTo>
                  <a:cubicBezTo>
                    <a:pt x="483" y="101"/>
                    <a:pt x="484" y="102"/>
                    <a:pt x="484" y="101"/>
                  </a:cubicBezTo>
                  <a:close/>
                  <a:moveTo>
                    <a:pt x="1118" y="101"/>
                  </a:moveTo>
                  <a:cubicBezTo>
                    <a:pt x="1119" y="103"/>
                    <a:pt x="1119" y="101"/>
                    <a:pt x="1118" y="101"/>
                  </a:cubicBezTo>
                  <a:moveTo>
                    <a:pt x="1118" y="101"/>
                  </a:moveTo>
                  <a:cubicBezTo>
                    <a:pt x="1118" y="100"/>
                    <a:pt x="1117" y="101"/>
                    <a:pt x="1118" y="101"/>
                  </a:cubicBezTo>
                  <a:moveTo>
                    <a:pt x="454" y="119"/>
                  </a:moveTo>
                  <a:cubicBezTo>
                    <a:pt x="452" y="119"/>
                    <a:pt x="454" y="120"/>
                    <a:pt x="454" y="119"/>
                  </a:cubicBezTo>
                  <a:moveTo>
                    <a:pt x="454" y="119"/>
                  </a:moveTo>
                  <a:cubicBezTo>
                    <a:pt x="464" y="113"/>
                    <a:pt x="474" y="108"/>
                    <a:pt x="483" y="101"/>
                  </a:cubicBezTo>
                  <a:cubicBezTo>
                    <a:pt x="466" y="100"/>
                    <a:pt x="462" y="111"/>
                    <a:pt x="454" y="119"/>
                  </a:cubicBezTo>
                  <a:moveTo>
                    <a:pt x="1120" y="103"/>
                  </a:moveTo>
                  <a:cubicBezTo>
                    <a:pt x="1120" y="103"/>
                    <a:pt x="1121" y="104"/>
                    <a:pt x="1120" y="103"/>
                  </a:cubicBezTo>
                  <a:close/>
                  <a:moveTo>
                    <a:pt x="1075" y="104"/>
                  </a:moveTo>
                  <a:cubicBezTo>
                    <a:pt x="1075" y="104"/>
                    <a:pt x="1076" y="105"/>
                    <a:pt x="1075" y="104"/>
                  </a:cubicBezTo>
                  <a:close/>
                  <a:moveTo>
                    <a:pt x="417" y="112"/>
                  </a:moveTo>
                  <a:cubicBezTo>
                    <a:pt x="407" y="115"/>
                    <a:pt x="396" y="125"/>
                    <a:pt x="386" y="131"/>
                  </a:cubicBezTo>
                  <a:cubicBezTo>
                    <a:pt x="357" y="148"/>
                    <a:pt x="335" y="165"/>
                    <a:pt x="317" y="191"/>
                  </a:cubicBezTo>
                  <a:cubicBezTo>
                    <a:pt x="325" y="195"/>
                    <a:pt x="332" y="200"/>
                    <a:pt x="342" y="203"/>
                  </a:cubicBezTo>
                  <a:cubicBezTo>
                    <a:pt x="374" y="176"/>
                    <a:pt x="406" y="149"/>
                    <a:pt x="442" y="127"/>
                  </a:cubicBezTo>
                  <a:cubicBezTo>
                    <a:pt x="445" y="123"/>
                    <a:pt x="449" y="119"/>
                    <a:pt x="453" y="115"/>
                  </a:cubicBezTo>
                  <a:cubicBezTo>
                    <a:pt x="455" y="112"/>
                    <a:pt x="466" y="105"/>
                    <a:pt x="461" y="104"/>
                  </a:cubicBezTo>
                  <a:cubicBezTo>
                    <a:pt x="446" y="109"/>
                    <a:pt x="430" y="107"/>
                    <a:pt x="417" y="112"/>
                  </a:cubicBezTo>
                  <a:close/>
                  <a:moveTo>
                    <a:pt x="1210" y="188"/>
                  </a:moveTo>
                  <a:cubicBezTo>
                    <a:pt x="1213" y="187"/>
                    <a:pt x="1214" y="184"/>
                    <a:pt x="1216" y="183"/>
                  </a:cubicBezTo>
                  <a:cubicBezTo>
                    <a:pt x="1210" y="171"/>
                    <a:pt x="1197" y="162"/>
                    <a:pt x="1185" y="152"/>
                  </a:cubicBezTo>
                  <a:cubicBezTo>
                    <a:pt x="1175" y="143"/>
                    <a:pt x="1164" y="130"/>
                    <a:pt x="1151" y="123"/>
                  </a:cubicBezTo>
                  <a:cubicBezTo>
                    <a:pt x="1135" y="116"/>
                    <a:pt x="1116" y="117"/>
                    <a:pt x="1097" y="110"/>
                  </a:cubicBezTo>
                  <a:cubicBezTo>
                    <a:pt x="1096" y="110"/>
                    <a:pt x="1094" y="110"/>
                    <a:pt x="1094" y="111"/>
                  </a:cubicBezTo>
                  <a:cubicBezTo>
                    <a:pt x="1136" y="132"/>
                    <a:pt x="1174" y="163"/>
                    <a:pt x="1210" y="188"/>
                  </a:cubicBezTo>
                  <a:close/>
                  <a:moveTo>
                    <a:pt x="1090" y="112"/>
                  </a:moveTo>
                  <a:cubicBezTo>
                    <a:pt x="1090" y="112"/>
                    <a:pt x="1090" y="113"/>
                    <a:pt x="1090" y="113"/>
                  </a:cubicBezTo>
                  <a:cubicBezTo>
                    <a:pt x="1124" y="138"/>
                    <a:pt x="1146" y="175"/>
                    <a:pt x="1173" y="207"/>
                  </a:cubicBezTo>
                  <a:cubicBezTo>
                    <a:pt x="1185" y="202"/>
                    <a:pt x="1198" y="198"/>
                    <a:pt x="1206" y="190"/>
                  </a:cubicBezTo>
                  <a:cubicBezTo>
                    <a:pt x="1170" y="161"/>
                    <a:pt x="1132" y="134"/>
                    <a:pt x="1090" y="112"/>
                  </a:cubicBezTo>
                  <a:moveTo>
                    <a:pt x="1090" y="112"/>
                  </a:moveTo>
                  <a:cubicBezTo>
                    <a:pt x="1090" y="110"/>
                    <a:pt x="1089" y="112"/>
                    <a:pt x="1090" y="112"/>
                  </a:cubicBezTo>
                  <a:moveTo>
                    <a:pt x="405" y="116"/>
                  </a:moveTo>
                  <a:cubicBezTo>
                    <a:pt x="389" y="116"/>
                    <a:pt x="383" y="126"/>
                    <a:pt x="374" y="134"/>
                  </a:cubicBezTo>
                  <a:moveTo>
                    <a:pt x="374" y="134"/>
                  </a:moveTo>
                  <a:cubicBezTo>
                    <a:pt x="373" y="134"/>
                    <a:pt x="372" y="135"/>
                    <a:pt x="371" y="136"/>
                  </a:cubicBezTo>
                  <a:moveTo>
                    <a:pt x="371" y="136"/>
                  </a:moveTo>
                  <a:cubicBezTo>
                    <a:pt x="370" y="136"/>
                    <a:pt x="370" y="136"/>
                    <a:pt x="370" y="137"/>
                  </a:cubicBezTo>
                  <a:moveTo>
                    <a:pt x="370" y="137"/>
                  </a:moveTo>
                  <a:cubicBezTo>
                    <a:pt x="369" y="137"/>
                    <a:pt x="370" y="138"/>
                    <a:pt x="370" y="137"/>
                  </a:cubicBezTo>
                  <a:moveTo>
                    <a:pt x="370" y="137"/>
                  </a:moveTo>
                  <a:cubicBezTo>
                    <a:pt x="371" y="137"/>
                    <a:pt x="371" y="136"/>
                    <a:pt x="371" y="136"/>
                  </a:cubicBezTo>
                  <a:moveTo>
                    <a:pt x="371" y="136"/>
                  </a:moveTo>
                  <a:cubicBezTo>
                    <a:pt x="373" y="136"/>
                    <a:pt x="374" y="135"/>
                    <a:pt x="374" y="134"/>
                  </a:cubicBezTo>
                  <a:moveTo>
                    <a:pt x="374" y="134"/>
                  </a:moveTo>
                  <a:cubicBezTo>
                    <a:pt x="385" y="129"/>
                    <a:pt x="395" y="122"/>
                    <a:pt x="405" y="116"/>
                  </a:cubicBezTo>
                  <a:moveTo>
                    <a:pt x="405" y="116"/>
                  </a:moveTo>
                  <a:cubicBezTo>
                    <a:pt x="409" y="117"/>
                    <a:pt x="405" y="113"/>
                    <a:pt x="405" y="116"/>
                  </a:cubicBezTo>
                  <a:moveTo>
                    <a:pt x="1142" y="119"/>
                  </a:moveTo>
                  <a:cubicBezTo>
                    <a:pt x="1142" y="118"/>
                    <a:pt x="1143" y="119"/>
                    <a:pt x="1142" y="119"/>
                  </a:cubicBezTo>
                  <a:close/>
                  <a:moveTo>
                    <a:pt x="365" y="119"/>
                  </a:moveTo>
                  <a:cubicBezTo>
                    <a:pt x="364" y="119"/>
                    <a:pt x="365" y="120"/>
                    <a:pt x="365" y="119"/>
                  </a:cubicBezTo>
                  <a:close/>
                  <a:moveTo>
                    <a:pt x="363" y="120"/>
                  </a:moveTo>
                  <a:cubicBezTo>
                    <a:pt x="361" y="121"/>
                    <a:pt x="363" y="122"/>
                    <a:pt x="363" y="120"/>
                  </a:cubicBezTo>
                  <a:moveTo>
                    <a:pt x="363" y="120"/>
                  </a:moveTo>
                  <a:cubicBezTo>
                    <a:pt x="364" y="120"/>
                    <a:pt x="363" y="119"/>
                    <a:pt x="363" y="120"/>
                  </a:cubicBezTo>
                  <a:moveTo>
                    <a:pt x="326" y="147"/>
                  </a:moveTo>
                  <a:cubicBezTo>
                    <a:pt x="312" y="157"/>
                    <a:pt x="291" y="166"/>
                    <a:pt x="308" y="182"/>
                  </a:cubicBezTo>
                  <a:cubicBezTo>
                    <a:pt x="333" y="161"/>
                    <a:pt x="362" y="143"/>
                    <a:pt x="385" y="120"/>
                  </a:cubicBezTo>
                  <a:cubicBezTo>
                    <a:pt x="360" y="124"/>
                    <a:pt x="343" y="136"/>
                    <a:pt x="326" y="147"/>
                  </a:cubicBezTo>
                  <a:close/>
                  <a:moveTo>
                    <a:pt x="360" y="122"/>
                  </a:moveTo>
                  <a:cubicBezTo>
                    <a:pt x="359" y="122"/>
                    <a:pt x="360" y="123"/>
                    <a:pt x="360" y="122"/>
                  </a:cubicBezTo>
                  <a:close/>
                  <a:moveTo>
                    <a:pt x="365" y="123"/>
                  </a:moveTo>
                  <a:cubicBezTo>
                    <a:pt x="364" y="123"/>
                    <a:pt x="365" y="124"/>
                    <a:pt x="365" y="123"/>
                  </a:cubicBezTo>
                  <a:close/>
                  <a:moveTo>
                    <a:pt x="357" y="124"/>
                  </a:moveTo>
                  <a:cubicBezTo>
                    <a:pt x="356" y="124"/>
                    <a:pt x="358" y="125"/>
                    <a:pt x="357" y="124"/>
                  </a:cubicBezTo>
                  <a:close/>
                  <a:moveTo>
                    <a:pt x="354" y="126"/>
                  </a:moveTo>
                  <a:cubicBezTo>
                    <a:pt x="354" y="126"/>
                    <a:pt x="355" y="127"/>
                    <a:pt x="354" y="126"/>
                  </a:cubicBezTo>
                  <a:close/>
                  <a:moveTo>
                    <a:pt x="910" y="129"/>
                  </a:moveTo>
                  <a:cubicBezTo>
                    <a:pt x="919" y="156"/>
                    <a:pt x="927" y="184"/>
                    <a:pt x="934" y="214"/>
                  </a:cubicBezTo>
                  <a:cubicBezTo>
                    <a:pt x="946" y="215"/>
                    <a:pt x="959" y="215"/>
                    <a:pt x="970" y="216"/>
                  </a:cubicBezTo>
                  <a:cubicBezTo>
                    <a:pt x="952" y="185"/>
                    <a:pt x="933" y="155"/>
                    <a:pt x="910" y="129"/>
                  </a:cubicBezTo>
                  <a:moveTo>
                    <a:pt x="910" y="129"/>
                  </a:moveTo>
                  <a:cubicBezTo>
                    <a:pt x="911" y="125"/>
                    <a:pt x="907" y="129"/>
                    <a:pt x="910" y="129"/>
                  </a:cubicBezTo>
                  <a:moveTo>
                    <a:pt x="1166" y="129"/>
                  </a:moveTo>
                  <a:cubicBezTo>
                    <a:pt x="1166" y="129"/>
                    <a:pt x="1167" y="130"/>
                    <a:pt x="1166" y="129"/>
                  </a:cubicBezTo>
                  <a:close/>
                  <a:moveTo>
                    <a:pt x="1222" y="166"/>
                  </a:moveTo>
                  <a:cubicBezTo>
                    <a:pt x="1218" y="155"/>
                    <a:pt x="1206" y="150"/>
                    <a:pt x="1198" y="144"/>
                  </a:cubicBezTo>
                  <a:cubicBezTo>
                    <a:pt x="1189" y="138"/>
                    <a:pt x="1180" y="130"/>
                    <a:pt x="1168" y="130"/>
                  </a:cubicBezTo>
                  <a:cubicBezTo>
                    <a:pt x="1187" y="141"/>
                    <a:pt x="1204" y="154"/>
                    <a:pt x="1222" y="166"/>
                  </a:cubicBezTo>
                  <a:close/>
                  <a:moveTo>
                    <a:pt x="1165" y="132"/>
                  </a:moveTo>
                  <a:cubicBezTo>
                    <a:pt x="1166" y="133"/>
                    <a:pt x="1165" y="132"/>
                    <a:pt x="1165" y="132"/>
                  </a:cubicBezTo>
                  <a:close/>
                  <a:moveTo>
                    <a:pt x="1169" y="134"/>
                  </a:moveTo>
                  <a:cubicBezTo>
                    <a:pt x="1187" y="147"/>
                    <a:pt x="1204" y="167"/>
                    <a:pt x="1220" y="178"/>
                  </a:cubicBezTo>
                  <a:cubicBezTo>
                    <a:pt x="1220" y="175"/>
                    <a:pt x="1223" y="174"/>
                    <a:pt x="1222" y="170"/>
                  </a:cubicBezTo>
                  <a:cubicBezTo>
                    <a:pt x="1206" y="157"/>
                    <a:pt x="1188" y="145"/>
                    <a:pt x="1169" y="134"/>
                  </a:cubicBezTo>
                  <a:moveTo>
                    <a:pt x="1169" y="134"/>
                  </a:moveTo>
                  <a:cubicBezTo>
                    <a:pt x="1168" y="132"/>
                    <a:pt x="1168" y="134"/>
                    <a:pt x="1169" y="134"/>
                  </a:cubicBezTo>
                  <a:moveTo>
                    <a:pt x="434" y="136"/>
                  </a:moveTo>
                  <a:cubicBezTo>
                    <a:pt x="433" y="136"/>
                    <a:pt x="433" y="136"/>
                    <a:pt x="433" y="137"/>
                  </a:cubicBezTo>
                  <a:moveTo>
                    <a:pt x="433" y="137"/>
                  </a:moveTo>
                  <a:cubicBezTo>
                    <a:pt x="401" y="157"/>
                    <a:pt x="372" y="180"/>
                    <a:pt x="345" y="205"/>
                  </a:cubicBezTo>
                  <a:cubicBezTo>
                    <a:pt x="357" y="209"/>
                    <a:pt x="367" y="213"/>
                    <a:pt x="379" y="215"/>
                  </a:cubicBezTo>
                  <a:cubicBezTo>
                    <a:pt x="394" y="187"/>
                    <a:pt x="413" y="162"/>
                    <a:pt x="433" y="137"/>
                  </a:cubicBezTo>
                  <a:moveTo>
                    <a:pt x="433" y="137"/>
                  </a:moveTo>
                  <a:cubicBezTo>
                    <a:pt x="434" y="137"/>
                    <a:pt x="434" y="136"/>
                    <a:pt x="434" y="136"/>
                  </a:cubicBezTo>
                  <a:moveTo>
                    <a:pt x="434" y="136"/>
                  </a:moveTo>
                  <a:cubicBezTo>
                    <a:pt x="435" y="135"/>
                    <a:pt x="434" y="135"/>
                    <a:pt x="434" y="136"/>
                  </a:cubicBezTo>
                  <a:moveTo>
                    <a:pt x="327" y="142"/>
                  </a:moveTo>
                  <a:cubicBezTo>
                    <a:pt x="327" y="141"/>
                    <a:pt x="328" y="142"/>
                    <a:pt x="327" y="142"/>
                  </a:cubicBezTo>
                  <a:close/>
                  <a:moveTo>
                    <a:pt x="325" y="143"/>
                  </a:moveTo>
                  <a:cubicBezTo>
                    <a:pt x="319" y="146"/>
                    <a:pt x="312" y="150"/>
                    <a:pt x="308" y="156"/>
                  </a:cubicBezTo>
                  <a:moveTo>
                    <a:pt x="308" y="156"/>
                  </a:moveTo>
                  <a:cubicBezTo>
                    <a:pt x="307" y="156"/>
                    <a:pt x="307" y="156"/>
                    <a:pt x="307" y="157"/>
                  </a:cubicBezTo>
                  <a:moveTo>
                    <a:pt x="307" y="157"/>
                  </a:moveTo>
                  <a:cubicBezTo>
                    <a:pt x="306" y="157"/>
                    <a:pt x="306" y="157"/>
                    <a:pt x="306" y="158"/>
                  </a:cubicBezTo>
                  <a:moveTo>
                    <a:pt x="306" y="158"/>
                  </a:moveTo>
                  <a:cubicBezTo>
                    <a:pt x="305" y="158"/>
                    <a:pt x="306" y="159"/>
                    <a:pt x="306" y="158"/>
                  </a:cubicBezTo>
                  <a:moveTo>
                    <a:pt x="306" y="158"/>
                  </a:moveTo>
                  <a:cubicBezTo>
                    <a:pt x="307" y="158"/>
                    <a:pt x="307" y="158"/>
                    <a:pt x="307" y="157"/>
                  </a:cubicBezTo>
                  <a:moveTo>
                    <a:pt x="307" y="157"/>
                  </a:moveTo>
                  <a:cubicBezTo>
                    <a:pt x="308" y="157"/>
                    <a:pt x="308" y="157"/>
                    <a:pt x="308" y="156"/>
                  </a:cubicBezTo>
                  <a:moveTo>
                    <a:pt x="308" y="156"/>
                  </a:moveTo>
                  <a:cubicBezTo>
                    <a:pt x="314" y="152"/>
                    <a:pt x="320" y="147"/>
                    <a:pt x="325" y="143"/>
                  </a:cubicBezTo>
                  <a:moveTo>
                    <a:pt x="325" y="143"/>
                  </a:moveTo>
                  <a:cubicBezTo>
                    <a:pt x="327" y="142"/>
                    <a:pt x="325" y="141"/>
                    <a:pt x="325" y="143"/>
                  </a:cubicBezTo>
                  <a:moveTo>
                    <a:pt x="338" y="163"/>
                  </a:moveTo>
                  <a:cubicBezTo>
                    <a:pt x="337" y="163"/>
                    <a:pt x="337" y="163"/>
                    <a:pt x="337" y="164"/>
                  </a:cubicBezTo>
                  <a:moveTo>
                    <a:pt x="337" y="164"/>
                  </a:moveTo>
                  <a:cubicBezTo>
                    <a:pt x="327" y="170"/>
                    <a:pt x="317" y="176"/>
                    <a:pt x="310" y="185"/>
                  </a:cubicBezTo>
                  <a:cubicBezTo>
                    <a:pt x="312" y="185"/>
                    <a:pt x="312" y="188"/>
                    <a:pt x="315" y="188"/>
                  </a:cubicBezTo>
                  <a:cubicBezTo>
                    <a:pt x="322" y="180"/>
                    <a:pt x="330" y="172"/>
                    <a:pt x="337" y="164"/>
                  </a:cubicBezTo>
                  <a:moveTo>
                    <a:pt x="337" y="164"/>
                  </a:moveTo>
                  <a:cubicBezTo>
                    <a:pt x="338" y="164"/>
                    <a:pt x="338" y="163"/>
                    <a:pt x="338" y="163"/>
                  </a:cubicBezTo>
                  <a:moveTo>
                    <a:pt x="338" y="163"/>
                  </a:moveTo>
                  <a:cubicBezTo>
                    <a:pt x="339" y="162"/>
                    <a:pt x="338" y="162"/>
                    <a:pt x="338" y="163"/>
                  </a:cubicBezTo>
                  <a:moveTo>
                    <a:pt x="648" y="165"/>
                  </a:moveTo>
                  <a:cubicBezTo>
                    <a:pt x="647" y="164"/>
                    <a:pt x="648" y="165"/>
                    <a:pt x="648" y="165"/>
                  </a:cubicBezTo>
                  <a:close/>
                  <a:moveTo>
                    <a:pt x="1279" y="213"/>
                  </a:moveTo>
                  <a:cubicBezTo>
                    <a:pt x="1279" y="213"/>
                    <a:pt x="1280" y="214"/>
                    <a:pt x="1280" y="214"/>
                  </a:cubicBezTo>
                  <a:moveTo>
                    <a:pt x="1280" y="214"/>
                  </a:moveTo>
                  <a:cubicBezTo>
                    <a:pt x="1280" y="214"/>
                    <a:pt x="1281" y="214"/>
                    <a:pt x="1281" y="215"/>
                  </a:cubicBezTo>
                  <a:moveTo>
                    <a:pt x="1281" y="215"/>
                  </a:moveTo>
                  <a:cubicBezTo>
                    <a:pt x="1281" y="215"/>
                    <a:pt x="1282" y="215"/>
                    <a:pt x="1282" y="215"/>
                  </a:cubicBezTo>
                  <a:moveTo>
                    <a:pt x="1282" y="215"/>
                  </a:moveTo>
                  <a:cubicBezTo>
                    <a:pt x="1282" y="216"/>
                    <a:pt x="1283" y="216"/>
                    <a:pt x="1283" y="216"/>
                  </a:cubicBezTo>
                  <a:moveTo>
                    <a:pt x="1283" y="216"/>
                  </a:moveTo>
                  <a:cubicBezTo>
                    <a:pt x="1283" y="217"/>
                    <a:pt x="1284" y="217"/>
                    <a:pt x="1284" y="217"/>
                  </a:cubicBezTo>
                  <a:moveTo>
                    <a:pt x="1284" y="217"/>
                  </a:moveTo>
                  <a:cubicBezTo>
                    <a:pt x="1284" y="218"/>
                    <a:pt x="1285" y="218"/>
                    <a:pt x="1285" y="218"/>
                  </a:cubicBezTo>
                  <a:moveTo>
                    <a:pt x="1285" y="218"/>
                  </a:moveTo>
                  <a:cubicBezTo>
                    <a:pt x="1285" y="219"/>
                    <a:pt x="1286" y="219"/>
                    <a:pt x="1286" y="219"/>
                  </a:cubicBezTo>
                  <a:moveTo>
                    <a:pt x="1286" y="219"/>
                  </a:moveTo>
                  <a:cubicBezTo>
                    <a:pt x="1286" y="220"/>
                    <a:pt x="1287" y="220"/>
                    <a:pt x="1287" y="220"/>
                  </a:cubicBezTo>
                  <a:moveTo>
                    <a:pt x="1287" y="220"/>
                  </a:moveTo>
                  <a:cubicBezTo>
                    <a:pt x="1288" y="222"/>
                    <a:pt x="1288" y="220"/>
                    <a:pt x="1287" y="220"/>
                  </a:cubicBezTo>
                  <a:moveTo>
                    <a:pt x="1287" y="220"/>
                  </a:moveTo>
                  <a:cubicBezTo>
                    <a:pt x="1287" y="219"/>
                    <a:pt x="1287" y="219"/>
                    <a:pt x="1286" y="219"/>
                  </a:cubicBezTo>
                  <a:moveTo>
                    <a:pt x="1286" y="219"/>
                  </a:moveTo>
                  <a:cubicBezTo>
                    <a:pt x="1286" y="219"/>
                    <a:pt x="1286" y="218"/>
                    <a:pt x="1285" y="218"/>
                  </a:cubicBezTo>
                  <a:moveTo>
                    <a:pt x="1285" y="218"/>
                  </a:moveTo>
                  <a:cubicBezTo>
                    <a:pt x="1285" y="218"/>
                    <a:pt x="1285" y="217"/>
                    <a:pt x="1284" y="217"/>
                  </a:cubicBezTo>
                  <a:moveTo>
                    <a:pt x="1284" y="217"/>
                  </a:moveTo>
                  <a:cubicBezTo>
                    <a:pt x="1284" y="217"/>
                    <a:pt x="1284" y="216"/>
                    <a:pt x="1283" y="216"/>
                  </a:cubicBezTo>
                  <a:moveTo>
                    <a:pt x="1283" y="216"/>
                  </a:moveTo>
                  <a:cubicBezTo>
                    <a:pt x="1283" y="216"/>
                    <a:pt x="1283" y="216"/>
                    <a:pt x="1282" y="215"/>
                  </a:cubicBezTo>
                  <a:moveTo>
                    <a:pt x="1282" y="215"/>
                  </a:moveTo>
                  <a:cubicBezTo>
                    <a:pt x="1283" y="215"/>
                    <a:pt x="1282" y="215"/>
                    <a:pt x="1281" y="215"/>
                  </a:cubicBezTo>
                  <a:moveTo>
                    <a:pt x="1281" y="215"/>
                  </a:moveTo>
                  <a:cubicBezTo>
                    <a:pt x="1282" y="214"/>
                    <a:pt x="1281" y="214"/>
                    <a:pt x="1280" y="214"/>
                  </a:cubicBezTo>
                  <a:moveTo>
                    <a:pt x="1280" y="214"/>
                  </a:moveTo>
                  <a:cubicBezTo>
                    <a:pt x="1281" y="213"/>
                    <a:pt x="1280" y="213"/>
                    <a:pt x="1279" y="213"/>
                  </a:cubicBezTo>
                  <a:moveTo>
                    <a:pt x="1279" y="213"/>
                  </a:moveTo>
                  <a:cubicBezTo>
                    <a:pt x="1262" y="195"/>
                    <a:pt x="1245" y="179"/>
                    <a:pt x="1225" y="165"/>
                  </a:cubicBezTo>
                  <a:cubicBezTo>
                    <a:pt x="1226" y="171"/>
                    <a:pt x="1233" y="175"/>
                    <a:pt x="1237" y="178"/>
                  </a:cubicBezTo>
                  <a:cubicBezTo>
                    <a:pt x="1251" y="189"/>
                    <a:pt x="1265" y="201"/>
                    <a:pt x="1279" y="213"/>
                  </a:cubicBezTo>
                  <a:moveTo>
                    <a:pt x="188" y="288"/>
                  </a:moveTo>
                  <a:cubicBezTo>
                    <a:pt x="205" y="283"/>
                    <a:pt x="212" y="269"/>
                    <a:pt x="223" y="257"/>
                  </a:cubicBezTo>
                  <a:cubicBezTo>
                    <a:pt x="250" y="230"/>
                    <a:pt x="277" y="206"/>
                    <a:pt x="305" y="183"/>
                  </a:cubicBezTo>
                  <a:cubicBezTo>
                    <a:pt x="301" y="179"/>
                    <a:pt x="300" y="173"/>
                    <a:pt x="298" y="167"/>
                  </a:cubicBezTo>
                  <a:cubicBezTo>
                    <a:pt x="257" y="204"/>
                    <a:pt x="219" y="243"/>
                    <a:pt x="188" y="288"/>
                  </a:cubicBezTo>
                  <a:close/>
                  <a:moveTo>
                    <a:pt x="1351" y="296"/>
                  </a:moveTo>
                  <a:cubicBezTo>
                    <a:pt x="1351" y="297"/>
                    <a:pt x="1352" y="297"/>
                    <a:pt x="1352" y="297"/>
                  </a:cubicBezTo>
                  <a:moveTo>
                    <a:pt x="1352" y="297"/>
                  </a:moveTo>
                  <a:cubicBezTo>
                    <a:pt x="1353" y="298"/>
                    <a:pt x="1354" y="297"/>
                    <a:pt x="1352" y="297"/>
                  </a:cubicBezTo>
                  <a:moveTo>
                    <a:pt x="1352" y="297"/>
                  </a:moveTo>
                  <a:cubicBezTo>
                    <a:pt x="1353" y="296"/>
                    <a:pt x="1352" y="296"/>
                    <a:pt x="1351" y="296"/>
                  </a:cubicBezTo>
                  <a:moveTo>
                    <a:pt x="1351" y="296"/>
                  </a:moveTo>
                  <a:cubicBezTo>
                    <a:pt x="1351" y="295"/>
                    <a:pt x="1351" y="293"/>
                    <a:pt x="1350" y="293"/>
                  </a:cubicBezTo>
                  <a:cubicBezTo>
                    <a:pt x="1320" y="252"/>
                    <a:pt x="1281" y="217"/>
                    <a:pt x="1241" y="185"/>
                  </a:cubicBezTo>
                  <a:cubicBezTo>
                    <a:pt x="1236" y="181"/>
                    <a:pt x="1231" y="174"/>
                    <a:pt x="1224" y="173"/>
                  </a:cubicBezTo>
                  <a:cubicBezTo>
                    <a:pt x="1218" y="183"/>
                    <a:pt x="1228" y="188"/>
                    <a:pt x="1233" y="194"/>
                  </a:cubicBezTo>
                  <a:cubicBezTo>
                    <a:pt x="1239" y="201"/>
                    <a:pt x="1244" y="208"/>
                    <a:pt x="1250" y="214"/>
                  </a:cubicBezTo>
                  <a:cubicBezTo>
                    <a:pt x="1267" y="233"/>
                    <a:pt x="1280" y="256"/>
                    <a:pt x="1300" y="274"/>
                  </a:cubicBezTo>
                  <a:cubicBezTo>
                    <a:pt x="1319" y="279"/>
                    <a:pt x="1335" y="288"/>
                    <a:pt x="1351" y="296"/>
                  </a:cubicBezTo>
                  <a:moveTo>
                    <a:pt x="1218" y="184"/>
                  </a:moveTo>
                  <a:cubicBezTo>
                    <a:pt x="1217" y="187"/>
                    <a:pt x="1213" y="188"/>
                    <a:pt x="1211" y="191"/>
                  </a:cubicBezTo>
                  <a:cubicBezTo>
                    <a:pt x="1231" y="205"/>
                    <a:pt x="1249" y="226"/>
                    <a:pt x="1267" y="239"/>
                  </a:cubicBezTo>
                  <a:cubicBezTo>
                    <a:pt x="1250" y="220"/>
                    <a:pt x="1237" y="199"/>
                    <a:pt x="1218" y="184"/>
                  </a:cubicBezTo>
                  <a:close/>
                  <a:moveTo>
                    <a:pt x="207" y="280"/>
                  </a:moveTo>
                  <a:cubicBezTo>
                    <a:pt x="206" y="280"/>
                    <a:pt x="207" y="281"/>
                    <a:pt x="207" y="280"/>
                  </a:cubicBezTo>
                  <a:moveTo>
                    <a:pt x="207" y="280"/>
                  </a:moveTo>
                  <a:cubicBezTo>
                    <a:pt x="225" y="274"/>
                    <a:pt x="241" y="267"/>
                    <a:pt x="260" y="263"/>
                  </a:cubicBezTo>
                  <a:cubicBezTo>
                    <a:pt x="272" y="244"/>
                    <a:pt x="285" y="224"/>
                    <a:pt x="299" y="206"/>
                  </a:cubicBezTo>
                  <a:cubicBezTo>
                    <a:pt x="304" y="200"/>
                    <a:pt x="311" y="196"/>
                    <a:pt x="312" y="189"/>
                  </a:cubicBezTo>
                  <a:cubicBezTo>
                    <a:pt x="306" y="183"/>
                    <a:pt x="301" y="190"/>
                    <a:pt x="297" y="193"/>
                  </a:cubicBezTo>
                  <a:cubicBezTo>
                    <a:pt x="268" y="218"/>
                    <a:pt x="231" y="250"/>
                    <a:pt x="207" y="280"/>
                  </a:cubicBezTo>
                  <a:moveTo>
                    <a:pt x="267" y="192"/>
                  </a:moveTo>
                  <a:cubicBezTo>
                    <a:pt x="266" y="192"/>
                    <a:pt x="266" y="193"/>
                    <a:pt x="266" y="193"/>
                  </a:cubicBezTo>
                  <a:moveTo>
                    <a:pt x="266" y="193"/>
                  </a:moveTo>
                  <a:cubicBezTo>
                    <a:pt x="265" y="193"/>
                    <a:pt x="265" y="194"/>
                    <a:pt x="265" y="194"/>
                  </a:cubicBezTo>
                  <a:moveTo>
                    <a:pt x="265" y="194"/>
                  </a:moveTo>
                  <a:cubicBezTo>
                    <a:pt x="264" y="194"/>
                    <a:pt x="264" y="195"/>
                    <a:pt x="264" y="195"/>
                  </a:cubicBezTo>
                  <a:moveTo>
                    <a:pt x="264" y="195"/>
                  </a:moveTo>
                  <a:cubicBezTo>
                    <a:pt x="263" y="195"/>
                    <a:pt x="263" y="196"/>
                    <a:pt x="263" y="196"/>
                  </a:cubicBezTo>
                  <a:moveTo>
                    <a:pt x="263" y="196"/>
                  </a:moveTo>
                  <a:cubicBezTo>
                    <a:pt x="262" y="196"/>
                    <a:pt x="262" y="197"/>
                    <a:pt x="262" y="197"/>
                  </a:cubicBezTo>
                  <a:moveTo>
                    <a:pt x="262" y="197"/>
                  </a:moveTo>
                  <a:cubicBezTo>
                    <a:pt x="261" y="197"/>
                    <a:pt x="261" y="198"/>
                    <a:pt x="261" y="198"/>
                  </a:cubicBezTo>
                  <a:moveTo>
                    <a:pt x="261" y="198"/>
                  </a:moveTo>
                  <a:cubicBezTo>
                    <a:pt x="222" y="229"/>
                    <a:pt x="189" y="265"/>
                    <a:pt x="159" y="305"/>
                  </a:cubicBezTo>
                  <a:moveTo>
                    <a:pt x="159" y="305"/>
                  </a:moveTo>
                  <a:cubicBezTo>
                    <a:pt x="158" y="305"/>
                    <a:pt x="158" y="305"/>
                    <a:pt x="158" y="306"/>
                  </a:cubicBezTo>
                  <a:moveTo>
                    <a:pt x="158" y="306"/>
                  </a:moveTo>
                  <a:cubicBezTo>
                    <a:pt x="157" y="306"/>
                    <a:pt x="158" y="307"/>
                    <a:pt x="158" y="306"/>
                  </a:cubicBezTo>
                  <a:moveTo>
                    <a:pt x="158" y="306"/>
                  </a:moveTo>
                  <a:cubicBezTo>
                    <a:pt x="159" y="306"/>
                    <a:pt x="159" y="305"/>
                    <a:pt x="159" y="305"/>
                  </a:cubicBezTo>
                  <a:moveTo>
                    <a:pt x="159" y="305"/>
                  </a:moveTo>
                  <a:cubicBezTo>
                    <a:pt x="167" y="301"/>
                    <a:pt x="173" y="295"/>
                    <a:pt x="182" y="292"/>
                  </a:cubicBezTo>
                  <a:cubicBezTo>
                    <a:pt x="205" y="258"/>
                    <a:pt x="232" y="227"/>
                    <a:pt x="261" y="198"/>
                  </a:cubicBezTo>
                  <a:moveTo>
                    <a:pt x="261" y="198"/>
                  </a:moveTo>
                  <a:cubicBezTo>
                    <a:pt x="262" y="198"/>
                    <a:pt x="262" y="198"/>
                    <a:pt x="262" y="197"/>
                  </a:cubicBezTo>
                  <a:moveTo>
                    <a:pt x="262" y="197"/>
                  </a:moveTo>
                  <a:cubicBezTo>
                    <a:pt x="263" y="197"/>
                    <a:pt x="263" y="197"/>
                    <a:pt x="263" y="196"/>
                  </a:cubicBezTo>
                  <a:moveTo>
                    <a:pt x="263" y="196"/>
                  </a:moveTo>
                  <a:cubicBezTo>
                    <a:pt x="264" y="196"/>
                    <a:pt x="264" y="196"/>
                    <a:pt x="264" y="195"/>
                  </a:cubicBezTo>
                  <a:moveTo>
                    <a:pt x="264" y="195"/>
                  </a:moveTo>
                  <a:cubicBezTo>
                    <a:pt x="265" y="195"/>
                    <a:pt x="265" y="195"/>
                    <a:pt x="265" y="194"/>
                  </a:cubicBezTo>
                  <a:moveTo>
                    <a:pt x="265" y="194"/>
                  </a:moveTo>
                  <a:cubicBezTo>
                    <a:pt x="266" y="195"/>
                    <a:pt x="266" y="194"/>
                    <a:pt x="266" y="193"/>
                  </a:cubicBezTo>
                  <a:moveTo>
                    <a:pt x="266" y="193"/>
                  </a:moveTo>
                  <a:cubicBezTo>
                    <a:pt x="266" y="194"/>
                    <a:pt x="267" y="193"/>
                    <a:pt x="267" y="192"/>
                  </a:cubicBezTo>
                  <a:moveTo>
                    <a:pt x="267" y="192"/>
                  </a:moveTo>
                  <a:cubicBezTo>
                    <a:pt x="268" y="192"/>
                    <a:pt x="267" y="191"/>
                    <a:pt x="267" y="192"/>
                  </a:cubicBezTo>
                  <a:moveTo>
                    <a:pt x="265" y="261"/>
                  </a:moveTo>
                  <a:cubicBezTo>
                    <a:pt x="263" y="261"/>
                    <a:pt x="265" y="262"/>
                    <a:pt x="265" y="261"/>
                  </a:cubicBezTo>
                  <a:moveTo>
                    <a:pt x="265" y="261"/>
                  </a:moveTo>
                  <a:cubicBezTo>
                    <a:pt x="274" y="259"/>
                    <a:pt x="281" y="256"/>
                    <a:pt x="291" y="255"/>
                  </a:cubicBezTo>
                  <a:cubicBezTo>
                    <a:pt x="305" y="236"/>
                    <a:pt x="324" y="222"/>
                    <a:pt x="340" y="205"/>
                  </a:cubicBezTo>
                  <a:cubicBezTo>
                    <a:pt x="330" y="202"/>
                    <a:pt x="323" y="196"/>
                    <a:pt x="315" y="192"/>
                  </a:cubicBezTo>
                  <a:cubicBezTo>
                    <a:pt x="296" y="214"/>
                    <a:pt x="279" y="236"/>
                    <a:pt x="265" y="261"/>
                  </a:cubicBezTo>
                  <a:moveTo>
                    <a:pt x="1208" y="192"/>
                  </a:moveTo>
                  <a:cubicBezTo>
                    <a:pt x="1198" y="200"/>
                    <a:pt x="1184" y="204"/>
                    <a:pt x="1173" y="211"/>
                  </a:cubicBezTo>
                  <a:cubicBezTo>
                    <a:pt x="1184" y="223"/>
                    <a:pt x="1187" y="240"/>
                    <a:pt x="1203" y="247"/>
                  </a:cubicBezTo>
                  <a:cubicBezTo>
                    <a:pt x="1215" y="253"/>
                    <a:pt x="1231" y="253"/>
                    <a:pt x="1246" y="257"/>
                  </a:cubicBezTo>
                  <a:cubicBezTo>
                    <a:pt x="1260" y="261"/>
                    <a:pt x="1274" y="266"/>
                    <a:pt x="1287" y="269"/>
                  </a:cubicBezTo>
                  <a:cubicBezTo>
                    <a:pt x="1267" y="238"/>
                    <a:pt x="1237" y="216"/>
                    <a:pt x="1208" y="192"/>
                  </a:cubicBezTo>
                  <a:close/>
                  <a:moveTo>
                    <a:pt x="637" y="198"/>
                  </a:moveTo>
                  <a:cubicBezTo>
                    <a:pt x="636" y="202"/>
                    <a:pt x="630" y="210"/>
                    <a:pt x="633" y="212"/>
                  </a:cubicBezTo>
                  <a:cubicBezTo>
                    <a:pt x="638" y="210"/>
                    <a:pt x="636" y="203"/>
                    <a:pt x="637" y="198"/>
                  </a:cubicBezTo>
                  <a:moveTo>
                    <a:pt x="637" y="198"/>
                  </a:moveTo>
                  <a:cubicBezTo>
                    <a:pt x="640" y="198"/>
                    <a:pt x="636" y="194"/>
                    <a:pt x="637" y="198"/>
                  </a:cubicBezTo>
                  <a:moveTo>
                    <a:pt x="1072" y="226"/>
                  </a:moveTo>
                  <a:cubicBezTo>
                    <a:pt x="1076" y="226"/>
                    <a:pt x="1083" y="228"/>
                    <a:pt x="1085" y="227"/>
                  </a:cubicBezTo>
                  <a:cubicBezTo>
                    <a:pt x="1077" y="219"/>
                    <a:pt x="1070" y="209"/>
                    <a:pt x="1062" y="201"/>
                  </a:cubicBezTo>
                  <a:cubicBezTo>
                    <a:pt x="1065" y="210"/>
                    <a:pt x="1069" y="217"/>
                    <a:pt x="1072" y="226"/>
                  </a:cubicBezTo>
                  <a:close/>
                  <a:moveTo>
                    <a:pt x="342" y="207"/>
                  </a:moveTo>
                  <a:cubicBezTo>
                    <a:pt x="327" y="222"/>
                    <a:pt x="310" y="236"/>
                    <a:pt x="296" y="253"/>
                  </a:cubicBezTo>
                  <a:cubicBezTo>
                    <a:pt x="319" y="247"/>
                    <a:pt x="343" y="243"/>
                    <a:pt x="366" y="239"/>
                  </a:cubicBezTo>
                  <a:cubicBezTo>
                    <a:pt x="370" y="231"/>
                    <a:pt x="374" y="225"/>
                    <a:pt x="377" y="217"/>
                  </a:cubicBezTo>
                  <a:cubicBezTo>
                    <a:pt x="364" y="215"/>
                    <a:pt x="354" y="210"/>
                    <a:pt x="342" y="207"/>
                  </a:cubicBezTo>
                  <a:close/>
                  <a:moveTo>
                    <a:pt x="745" y="212"/>
                  </a:moveTo>
                  <a:cubicBezTo>
                    <a:pt x="745" y="226"/>
                    <a:pt x="744" y="240"/>
                    <a:pt x="743" y="254"/>
                  </a:cubicBezTo>
                  <a:cubicBezTo>
                    <a:pt x="757" y="253"/>
                    <a:pt x="774" y="255"/>
                    <a:pt x="786" y="253"/>
                  </a:cubicBezTo>
                  <a:cubicBezTo>
                    <a:pt x="784" y="241"/>
                    <a:pt x="786" y="224"/>
                    <a:pt x="784" y="212"/>
                  </a:cubicBezTo>
                  <a:cubicBezTo>
                    <a:pt x="773" y="210"/>
                    <a:pt x="756" y="210"/>
                    <a:pt x="745" y="212"/>
                  </a:cubicBezTo>
                  <a:close/>
                  <a:moveTo>
                    <a:pt x="1176" y="220"/>
                  </a:moveTo>
                  <a:cubicBezTo>
                    <a:pt x="1176" y="221"/>
                    <a:pt x="1176" y="221"/>
                    <a:pt x="1177" y="221"/>
                  </a:cubicBezTo>
                  <a:moveTo>
                    <a:pt x="1177" y="221"/>
                  </a:moveTo>
                  <a:cubicBezTo>
                    <a:pt x="1177" y="223"/>
                    <a:pt x="1178" y="221"/>
                    <a:pt x="1177" y="221"/>
                  </a:cubicBezTo>
                  <a:moveTo>
                    <a:pt x="1177" y="221"/>
                  </a:moveTo>
                  <a:cubicBezTo>
                    <a:pt x="1177" y="220"/>
                    <a:pt x="1176" y="220"/>
                    <a:pt x="1176" y="220"/>
                  </a:cubicBezTo>
                  <a:moveTo>
                    <a:pt x="1176" y="220"/>
                  </a:moveTo>
                  <a:cubicBezTo>
                    <a:pt x="1174" y="216"/>
                    <a:pt x="1171" y="207"/>
                    <a:pt x="1166" y="213"/>
                  </a:cubicBezTo>
                  <a:cubicBezTo>
                    <a:pt x="1170" y="214"/>
                    <a:pt x="1172" y="218"/>
                    <a:pt x="1176" y="220"/>
                  </a:cubicBezTo>
                  <a:moveTo>
                    <a:pt x="639" y="214"/>
                  </a:moveTo>
                  <a:cubicBezTo>
                    <a:pt x="637" y="225"/>
                    <a:pt x="635" y="238"/>
                    <a:pt x="633" y="251"/>
                  </a:cubicBezTo>
                  <a:cubicBezTo>
                    <a:pt x="669" y="252"/>
                    <a:pt x="704" y="254"/>
                    <a:pt x="741" y="254"/>
                  </a:cubicBezTo>
                  <a:cubicBezTo>
                    <a:pt x="741" y="239"/>
                    <a:pt x="742" y="225"/>
                    <a:pt x="743" y="212"/>
                  </a:cubicBezTo>
                  <a:cubicBezTo>
                    <a:pt x="707" y="211"/>
                    <a:pt x="673" y="213"/>
                    <a:pt x="639" y="214"/>
                  </a:cubicBezTo>
                  <a:close/>
                  <a:moveTo>
                    <a:pt x="787" y="212"/>
                  </a:moveTo>
                  <a:cubicBezTo>
                    <a:pt x="786" y="227"/>
                    <a:pt x="789" y="239"/>
                    <a:pt x="788" y="254"/>
                  </a:cubicBezTo>
                  <a:cubicBezTo>
                    <a:pt x="815" y="254"/>
                    <a:pt x="840" y="252"/>
                    <a:pt x="867" y="252"/>
                  </a:cubicBezTo>
                  <a:cubicBezTo>
                    <a:pt x="863" y="238"/>
                    <a:pt x="860" y="225"/>
                    <a:pt x="856" y="213"/>
                  </a:cubicBezTo>
                  <a:cubicBezTo>
                    <a:pt x="834" y="212"/>
                    <a:pt x="811" y="211"/>
                    <a:pt x="787" y="212"/>
                  </a:cubicBezTo>
                  <a:close/>
                  <a:moveTo>
                    <a:pt x="870" y="251"/>
                  </a:moveTo>
                  <a:cubicBezTo>
                    <a:pt x="891" y="251"/>
                    <a:pt x="917" y="249"/>
                    <a:pt x="938" y="247"/>
                  </a:cubicBezTo>
                  <a:cubicBezTo>
                    <a:pt x="937" y="236"/>
                    <a:pt x="934" y="227"/>
                    <a:pt x="932" y="216"/>
                  </a:cubicBezTo>
                  <a:cubicBezTo>
                    <a:pt x="909" y="214"/>
                    <a:pt x="884" y="214"/>
                    <a:pt x="861" y="213"/>
                  </a:cubicBezTo>
                  <a:cubicBezTo>
                    <a:pt x="864" y="226"/>
                    <a:pt x="868" y="237"/>
                    <a:pt x="870" y="251"/>
                  </a:cubicBezTo>
                  <a:close/>
                  <a:moveTo>
                    <a:pt x="1190" y="244"/>
                  </a:moveTo>
                  <a:cubicBezTo>
                    <a:pt x="1191" y="246"/>
                    <a:pt x="1191" y="244"/>
                    <a:pt x="1190" y="244"/>
                  </a:cubicBezTo>
                  <a:moveTo>
                    <a:pt x="1190" y="244"/>
                  </a:moveTo>
                  <a:cubicBezTo>
                    <a:pt x="1184" y="231"/>
                    <a:pt x="1173" y="222"/>
                    <a:pt x="1162" y="213"/>
                  </a:cubicBezTo>
                  <a:cubicBezTo>
                    <a:pt x="1143" y="221"/>
                    <a:pt x="1120" y="224"/>
                    <a:pt x="1099" y="230"/>
                  </a:cubicBezTo>
                  <a:cubicBezTo>
                    <a:pt x="1131" y="233"/>
                    <a:pt x="1160" y="239"/>
                    <a:pt x="1190" y="244"/>
                  </a:cubicBezTo>
                  <a:moveTo>
                    <a:pt x="632" y="214"/>
                  </a:moveTo>
                  <a:cubicBezTo>
                    <a:pt x="625" y="223"/>
                    <a:pt x="622" y="237"/>
                    <a:pt x="618" y="250"/>
                  </a:cubicBezTo>
                  <a:cubicBezTo>
                    <a:pt x="622" y="250"/>
                    <a:pt x="626" y="250"/>
                    <a:pt x="630" y="250"/>
                  </a:cubicBezTo>
                  <a:cubicBezTo>
                    <a:pt x="631" y="238"/>
                    <a:pt x="633" y="225"/>
                    <a:pt x="635" y="214"/>
                  </a:cubicBezTo>
                  <a:cubicBezTo>
                    <a:pt x="634" y="214"/>
                    <a:pt x="633" y="214"/>
                    <a:pt x="632" y="214"/>
                  </a:cubicBezTo>
                  <a:close/>
                  <a:moveTo>
                    <a:pt x="515" y="222"/>
                  </a:moveTo>
                  <a:cubicBezTo>
                    <a:pt x="512" y="228"/>
                    <a:pt x="507" y="233"/>
                    <a:pt x="505" y="239"/>
                  </a:cubicBezTo>
                  <a:cubicBezTo>
                    <a:pt x="541" y="243"/>
                    <a:pt x="576" y="248"/>
                    <a:pt x="615" y="249"/>
                  </a:cubicBezTo>
                  <a:cubicBezTo>
                    <a:pt x="619" y="237"/>
                    <a:pt x="623" y="226"/>
                    <a:pt x="628" y="215"/>
                  </a:cubicBezTo>
                  <a:cubicBezTo>
                    <a:pt x="589" y="216"/>
                    <a:pt x="552" y="218"/>
                    <a:pt x="515" y="222"/>
                  </a:cubicBezTo>
                  <a:close/>
                  <a:moveTo>
                    <a:pt x="941" y="247"/>
                  </a:moveTo>
                  <a:cubicBezTo>
                    <a:pt x="956" y="246"/>
                    <a:pt x="972" y="245"/>
                    <a:pt x="986" y="242"/>
                  </a:cubicBezTo>
                  <a:cubicBezTo>
                    <a:pt x="980" y="235"/>
                    <a:pt x="978" y="225"/>
                    <a:pt x="971" y="219"/>
                  </a:cubicBezTo>
                  <a:cubicBezTo>
                    <a:pt x="960" y="218"/>
                    <a:pt x="947" y="217"/>
                    <a:pt x="935" y="216"/>
                  </a:cubicBezTo>
                  <a:cubicBezTo>
                    <a:pt x="936" y="227"/>
                    <a:pt x="939" y="236"/>
                    <a:pt x="941" y="247"/>
                  </a:cubicBezTo>
                  <a:close/>
                  <a:moveTo>
                    <a:pt x="370" y="238"/>
                  </a:moveTo>
                  <a:cubicBezTo>
                    <a:pt x="369" y="238"/>
                    <a:pt x="370" y="239"/>
                    <a:pt x="370" y="238"/>
                  </a:cubicBezTo>
                  <a:moveTo>
                    <a:pt x="370" y="238"/>
                  </a:moveTo>
                  <a:cubicBezTo>
                    <a:pt x="384" y="235"/>
                    <a:pt x="401" y="237"/>
                    <a:pt x="406" y="225"/>
                  </a:cubicBezTo>
                  <a:cubicBezTo>
                    <a:pt x="396" y="224"/>
                    <a:pt x="389" y="220"/>
                    <a:pt x="379" y="219"/>
                  </a:cubicBezTo>
                  <a:cubicBezTo>
                    <a:pt x="377" y="226"/>
                    <a:pt x="372" y="230"/>
                    <a:pt x="370" y="238"/>
                  </a:cubicBezTo>
                  <a:moveTo>
                    <a:pt x="989" y="242"/>
                  </a:moveTo>
                  <a:cubicBezTo>
                    <a:pt x="1017" y="239"/>
                    <a:pt x="1047" y="238"/>
                    <a:pt x="1071" y="230"/>
                  </a:cubicBezTo>
                  <a:cubicBezTo>
                    <a:pt x="1042" y="224"/>
                    <a:pt x="1008" y="222"/>
                    <a:pt x="976" y="219"/>
                  </a:cubicBezTo>
                  <a:cubicBezTo>
                    <a:pt x="980" y="227"/>
                    <a:pt x="984" y="235"/>
                    <a:pt x="989" y="242"/>
                  </a:cubicBezTo>
                  <a:close/>
                  <a:moveTo>
                    <a:pt x="497" y="223"/>
                  </a:moveTo>
                  <a:cubicBezTo>
                    <a:pt x="494" y="227"/>
                    <a:pt x="494" y="233"/>
                    <a:pt x="491" y="238"/>
                  </a:cubicBezTo>
                  <a:cubicBezTo>
                    <a:pt x="495" y="237"/>
                    <a:pt x="497" y="239"/>
                    <a:pt x="502" y="239"/>
                  </a:cubicBezTo>
                  <a:cubicBezTo>
                    <a:pt x="504" y="232"/>
                    <a:pt x="509" y="228"/>
                    <a:pt x="511" y="222"/>
                  </a:cubicBezTo>
                  <a:cubicBezTo>
                    <a:pt x="507" y="223"/>
                    <a:pt x="503" y="224"/>
                    <a:pt x="497" y="223"/>
                  </a:cubicBezTo>
                  <a:close/>
                  <a:moveTo>
                    <a:pt x="1178" y="224"/>
                  </a:moveTo>
                  <a:cubicBezTo>
                    <a:pt x="1177" y="224"/>
                    <a:pt x="1178" y="225"/>
                    <a:pt x="1178" y="224"/>
                  </a:cubicBezTo>
                  <a:close/>
                  <a:moveTo>
                    <a:pt x="445" y="231"/>
                  </a:moveTo>
                  <a:cubicBezTo>
                    <a:pt x="460" y="233"/>
                    <a:pt x="475" y="235"/>
                    <a:pt x="489" y="238"/>
                  </a:cubicBezTo>
                  <a:cubicBezTo>
                    <a:pt x="490" y="232"/>
                    <a:pt x="492" y="229"/>
                    <a:pt x="493" y="224"/>
                  </a:cubicBezTo>
                  <a:cubicBezTo>
                    <a:pt x="477" y="226"/>
                    <a:pt x="459" y="226"/>
                    <a:pt x="445" y="231"/>
                  </a:cubicBezTo>
                  <a:close/>
                  <a:moveTo>
                    <a:pt x="421" y="230"/>
                  </a:moveTo>
                  <a:cubicBezTo>
                    <a:pt x="423" y="230"/>
                    <a:pt x="429" y="229"/>
                    <a:pt x="424" y="229"/>
                  </a:cubicBezTo>
                  <a:cubicBezTo>
                    <a:pt x="419" y="228"/>
                    <a:pt x="414" y="227"/>
                    <a:pt x="409" y="226"/>
                  </a:cubicBezTo>
                  <a:cubicBezTo>
                    <a:pt x="407" y="229"/>
                    <a:pt x="404" y="230"/>
                    <a:pt x="403" y="233"/>
                  </a:cubicBezTo>
                  <a:cubicBezTo>
                    <a:pt x="409" y="232"/>
                    <a:pt x="416" y="231"/>
                    <a:pt x="421" y="230"/>
                  </a:cubicBezTo>
                  <a:close/>
                  <a:moveTo>
                    <a:pt x="1079" y="230"/>
                  </a:moveTo>
                  <a:cubicBezTo>
                    <a:pt x="1078" y="229"/>
                    <a:pt x="1073" y="228"/>
                    <a:pt x="1073" y="230"/>
                  </a:cubicBezTo>
                  <a:cubicBezTo>
                    <a:pt x="1074" y="231"/>
                    <a:pt x="1078" y="232"/>
                    <a:pt x="1079" y="230"/>
                  </a:cubicBezTo>
                  <a:close/>
                  <a:moveTo>
                    <a:pt x="309" y="418"/>
                  </a:moveTo>
                  <a:cubicBezTo>
                    <a:pt x="307" y="419"/>
                    <a:pt x="309" y="419"/>
                    <a:pt x="309" y="418"/>
                  </a:cubicBezTo>
                  <a:moveTo>
                    <a:pt x="309" y="418"/>
                  </a:moveTo>
                  <a:cubicBezTo>
                    <a:pt x="345" y="412"/>
                    <a:pt x="381" y="406"/>
                    <a:pt x="418" y="401"/>
                  </a:cubicBezTo>
                  <a:cubicBezTo>
                    <a:pt x="436" y="359"/>
                    <a:pt x="455" y="318"/>
                    <a:pt x="477" y="281"/>
                  </a:cubicBezTo>
                  <a:cubicBezTo>
                    <a:pt x="479" y="266"/>
                    <a:pt x="484" y="253"/>
                    <a:pt x="488" y="239"/>
                  </a:cubicBezTo>
                  <a:cubicBezTo>
                    <a:pt x="458" y="236"/>
                    <a:pt x="431" y="227"/>
                    <a:pt x="401" y="236"/>
                  </a:cubicBezTo>
                  <a:cubicBezTo>
                    <a:pt x="376" y="263"/>
                    <a:pt x="355" y="294"/>
                    <a:pt x="333" y="324"/>
                  </a:cubicBezTo>
                  <a:cubicBezTo>
                    <a:pt x="324" y="355"/>
                    <a:pt x="314" y="384"/>
                    <a:pt x="309" y="418"/>
                  </a:cubicBezTo>
                  <a:moveTo>
                    <a:pt x="1092" y="232"/>
                  </a:moveTo>
                  <a:cubicBezTo>
                    <a:pt x="1137" y="288"/>
                    <a:pt x="1175" y="350"/>
                    <a:pt x="1208" y="417"/>
                  </a:cubicBezTo>
                  <a:cubicBezTo>
                    <a:pt x="1224" y="419"/>
                    <a:pt x="1240" y="426"/>
                    <a:pt x="1256" y="425"/>
                  </a:cubicBezTo>
                  <a:cubicBezTo>
                    <a:pt x="1244" y="360"/>
                    <a:pt x="1220" y="299"/>
                    <a:pt x="1192" y="247"/>
                  </a:cubicBezTo>
                  <a:cubicBezTo>
                    <a:pt x="1159" y="242"/>
                    <a:pt x="1128" y="235"/>
                    <a:pt x="1092" y="232"/>
                  </a:cubicBezTo>
                  <a:moveTo>
                    <a:pt x="1092" y="232"/>
                  </a:moveTo>
                  <a:cubicBezTo>
                    <a:pt x="1092" y="230"/>
                    <a:pt x="1091" y="232"/>
                    <a:pt x="1092" y="232"/>
                  </a:cubicBezTo>
                  <a:moveTo>
                    <a:pt x="1104" y="252"/>
                  </a:moveTo>
                  <a:cubicBezTo>
                    <a:pt x="1096" y="241"/>
                    <a:pt x="1089" y="225"/>
                    <a:pt x="1075" y="235"/>
                  </a:cubicBezTo>
                  <a:cubicBezTo>
                    <a:pt x="1096" y="285"/>
                    <a:pt x="1109" y="342"/>
                    <a:pt x="1119" y="403"/>
                  </a:cubicBezTo>
                  <a:cubicBezTo>
                    <a:pt x="1148" y="406"/>
                    <a:pt x="1178" y="413"/>
                    <a:pt x="1205" y="415"/>
                  </a:cubicBezTo>
                  <a:cubicBezTo>
                    <a:pt x="1178" y="360"/>
                    <a:pt x="1141" y="300"/>
                    <a:pt x="1104" y="252"/>
                  </a:cubicBezTo>
                  <a:close/>
                  <a:moveTo>
                    <a:pt x="990" y="245"/>
                  </a:moveTo>
                  <a:cubicBezTo>
                    <a:pt x="1015" y="293"/>
                    <a:pt x="1038" y="342"/>
                    <a:pt x="1057" y="395"/>
                  </a:cubicBezTo>
                  <a:cubicBezTo>
                    <a:pt x="1077" y="398"/>
                    <a:pt x="1097" y="399"/>
                    <a:pt x="1116" y="403"/>
                  </a:cubicBezTo>
                  <a:cubicBezTo>
                    <a:pt x="1108" y="349"/>
                    <a:pt x="1096" y="297"/>
                    <a:pt x="1080" y="252"/>
                  </a:cubicBezTo>
                  <a:cubicBezTo>
                    <a:pt x="1078" y="246"/>
                    <a:pt x="1076" y="238"/>
                    <a:pt x="1070" y="235"/>
                  </a:cubicBezTo>
                  <a:cubicBezTo>
                    <a:pt x="1044" y="239"/>
                    <a:pt x="1018" y="243"/>
                    <a:pt x="990" y="245"/>
                  </a:cubicBezTo>
                  <a:close/>
                  <a:moveTo>
                    <a:pt x="368" y="240"/>
                  </a:moveTo>
                  <a:cubicBezTo>
                    <a:pt x="357" y="263"/>
                    <a:pt x="345" y="288"/>
                    <a:pt x="339" y="312"/>
                  </a:cubicBezTo>
                  <a:cubicBezTo>
                    <a:pt x="353" y="289"/>
                    <a:pt x="373" y="265"/>
                    <a:pt x="390" y="245"/>
                  </a:cubicBezTo>
                  <a:cubicBezTo>
                    <a:pt x="392" y="243"/>
                    <a:pt x="395" y="239"/>
                    <a:pt x="394" y="237"/>
                  </a:cubicBezTo>
                  <a:cubicBezTo>
                    <a:pt x="386" y="238"/>
                    <a:pt x="378" y="240"/>
                    <a:pt x="368" y="240"/>
                  </a:cubicBezTo>
                  <a:close/>
                  <a:moveTo>
                    <a:pt x="483" y="268"/>
                  </a:moveTo>
                  <a:cubicBezTo>
                    <a:pt x="480" y="268"/>
                    <a:pt x="484" y="272"/>
                    <a:pt x="483" y="268"/>
                  </a:cubicBezTo>
                  <a:moveTo>
                    <a:pt x="483" y="268"/>
                  </a:moveTo>
                  <a:cubicBezTo>
                    <a:pt x="489" y="260"/>
                    <a:pt x="494" y="251"/>
                    <a:pt x="499" y="241"/>
                  </a:cubicBezTo>
                  <a:cubicBezTo>
                    <a:pt x="496" y="241"/>
                    <a:pt x="494" y="240"/>
                    <a:pt x="490" y="240"/>
                  </a:cubicBezTo>
                  <a:cubicBezTo>
                    <a:pt x="488" y="250"/>
                    <a:pt x="484" y="258"/>
                    <a:pt x="483" y="268"/>
                  </a:cubicBezTo>
                  <a:moveTo>
                    <a:pt x="327" y="249"/>
                  </a:moveTo>
                  <a:cubicBezTo>
                    <a:pt x="315" y="252"/>
                    <a:pt x="301" y="252"/>
                    <a:pt x="294" y="256"/>
                  </a:cubicBezTo>
                  <a:cubicBezTo>
                    <a:pt x="288" y="259"/>
                    <a:pt x="279" y="270"/>
                    <a:pt x="273" y="277"/>
                  </a:cubicBezTo>
                  <a:cubicBezTo>
                    <a:pt x="242" y="313"/>
                    <a:pt x="211" y="348"/>
                    <a:pt x="198" y="402"/>
                  </a:cubicBezTo>
                  <a:cubicBezTo>
                    <a:pt x="222" y="411"/>
                    <a:pt x="245" y="420"/>
                    <a:pt x="271" y="426"/>
                  </a:cubicBezTo>
                  <a:cubicBezTo>
                    <a:pt x="285" y="399"/>
                    <a:pt x="300" y="372"/>
                    <a:pt x="316" y="347"/>
                  </a:cubicBezTo>
                  <a:cubicBezTo>
                    <a:pt x="321" y="339"/>
                    <a:pt x="328" y="330"/>
                    <a:pt x="332" y="322"/>
                  </a:cubicBezTo>
                  <a:cubicBezTo>
                    <a:pt x="344" y="296"/>
                    <a:pt x="348" y="268"/>
                    <a:pt x="365" y="243"/>
                  </a:cubicBezTo>
                  <a:cubicBezTo>
                    <a:pt x="364" y="243"/>
                    <a:pt x="365" y="241"/>
                    <a:pt x="364" y="241"/>
                  </a:cubicBezTo>
                  <a:cubicBezTo>
                    <a:pt x="353" y="243"/>
                    <a:pt x="340" y="246"/>
                    <a:pt x="327" y="249"/>
                  </a:cubicBezTo>
                  <a:close/>
                  <a:moveTo>
                    <a:pt x="504" y="242"/>
                  </a:moveTo>
                  <a:cubicBezTo>
                    <a:pt x="472" y="274"/>
                    <a:pt x="465" y="338"/>
                    <a:pt x="457" y="396"/>
                  </a:cubicBezTo>
                  <a:cubicBezTo>
                    <a:pt x="495" y="392"/>
                    <a:pt x="535" y="389"/>
                    <a:pt x="575" y="385"/>
                  </a:cubicBezTo>
                  <a:cubicBezTo>
                    <a:pt x="587" y="340"/>
                    <a:pt x="599" y="294"/>
                    <a:pt x="614" y="252"/>
                  </a:cubicBezTo>
                  <a:cubicBezTo>
                    <a:pt x="576" y="250"/>
                    <a:pt x="540" y="246"/>
                    <a:pt x="504" y="242"/>
                  </a:cubicBezTo>
                  <a:close/>
                  <a:moveTo>
                    <a:pt x="1194" y="244"/>
                  </a:moveTo>
                  <a:cubicBezTo>
                    <a:pt x="1194" y="245"/>
                    <a:pt x="1194" y="245"/>
                    <a:pt x="1195" y="245"/>
                  </a:cubicBezTo>
                  <a:moveTo>
                    <a:pt x="1195" y="245"/>
                  </a:moveTo>
                  <a:cubicBezTo>
                    <a:pt x="1196" y="247"/>
                    <a:pt x="1196" y="245"/>
                    <a:pt x="1195" y="245"/>
                  </a:cubicBezTo>
                  <a:moveTo>
                    <a:pt x="1195" y="245"/>
                  </a:moveTo>
                  <a:cubicBezTo>
                    <a:pt x="1195" y="244"/>
                    <a:pt x="1195" y="244"/>
                    <a:pt x="1194" y="244"/>
                  </a:cubicBezTo>
                  <a:moveTo>
                    <a:pt x="1194" y="244"/>
                  </a:moveTo>
                  <a:cubicBezTo>
                    <a:pt x="1193" y="243"/>
                    <a:pt x="1193" y="244"/>
                    <a:pt x="1194" y="244"/>
                  </a:cubicBezTo>
                  <a:moveTo>
                    <a:pt x="942" y="250"/>
                  </a:moveTo>
                  <a:cubicBezTo>
                    <a:pt x="949" y="294"/>
                    <a:pt x="955" y="339"/>
                    <a:pt x="960" y="386"/>
                  </a:cubicBezTo>
                  <a:cubicBezTo>
                    <a:pt x="991" y="389"/>
                    <a:pt x="1024" y="391"/>
                    <a:pt x="1054" y="395"/>
                  </a:cubicBezTo>
                  <a:cubicBezTo>
                    <a:pt x="1035" y="342"/>
                    <a:pt x="1013" y="293"/>
                    <a:pt x="988" y="246"/>
                  </a:cubicBezTo>
                  <a:cubicBezTo>
                    <a:pt x="972" y="247"/>
                    <a:pt x="957" y="249"/>
                    <a:pt x="942" y="250"/>
                  </a:cubicBezTo>
                  <a:close/>
                  <a:moveTo>
                    <a:pt x="1259" y="424"/>
                  </a:moveTo>
                  <a:cubicBezTo>
                    <a:pt x="1279" y="419"/>
                    <a:pt x="1296" y="412"/>
                    <a:pt x="1314" y="407"/>
                  </a:cubicBezTo>
                  <a:cubicBezTo>
                    <a:pt x="1282" y="347"/>
                    <a:pt x="1242" y="296"/>
                    <a:pt x="1198" y="249"/>
                  </a:cubicBezTo>
                  <a:cubicBezTo>
                    <a:pt x="1197" y="249"/>
                    <a:pt x="1196" y="249"/>
                    <a:pt x="1196" y="250"/>
                  </a:cubicBezTo>
                  <a:cubicBezTo>
                    <a:pt x="1224" y="301"/>
                    <a:pt x="1245" y="359"/>
                    <a:pt x="1259" y="424"/>
                  </a:cubicBezTo>
                  <a:close/>
                  <a:moveTo>
                    <a:pt x="871" y="255"/>
                  </a:moveTo>
                  <a:cubicBezTo>
                    <a:pt x="883" y="296"/>
                    <a:pt x="891" y="339"/>
                    <a:pt x="899" y="383"/>
                  </a:cubicBezTo>
                  <a:cubicBezTo>
                    <a:pt x="918" y="384"/>
                    <a:pt x="938" y="384"/>
                    <a:pt x="957" y="386"/>
                  </a:cubicBezTo>
                  <a:cubicBezTo>
                    <a:pt x="953" y="345"/>
                    <a:pt x="948" y="301"/>
                    <a:pt x="942" y="264"/>
                  </a:cubicBezTo>
                  <a:cubicBezTo>
                    <a:pt x="941" y="260"/>
                    <a:pt x="941" y="252"/>
                    <a:pt x="936" y="250"/>
                  </a:cubicBezTo>
                  <a:cubicBezTo>
                    <a:pt x="915" y="253"/>
                    <a:pt x="892" y="252"/>
                    <a:pt x="871" y="255"/>
                  </a:cubicBezTo>
                  <a:close/>
                  <a:moveTo>
                    <a:pt x="1317" y="405"/>
                  </a:moveTo>
                  <a:cubicBezTo>
                    <a:pt x="1328" y="400"/>
                    <a:pt x="1340" y="395"/>
                    <a:pt x="1350" y="388"/>
                  </a:cubicBezTo>
                  <a:cubicBezTo>
                    <a:pt x="1332" y="347"/>
                    <a:pt x="1314" y="307"/>
                    <a:pt x="1289" y="273"/>
                  </a:cubicBezTo>
                  <a:cubicBezTo>
                    <a:pt x="1263" y="264"/>
                    <a:pt x="1231" y="255"/>
                    <a:pt x="1204" y="251"/>
                  </a:cubicBezTo>
                  <a:cubicBezTo>
                    <a:pt x="1247" y="297"/>
                    <a:pt x="1284" y="348"/>
                    <a:pt x="1317" y="405"/>
                  </a:cubicBezTo>
                  <a:close/>
                  <a:moveTo>
                    <a:pt x="616" y="253"/>
                  </a:moveTo>
                  <a:cubicBezTo>
                    <a:pt x="602" y="296"/>
                    <a:pt x="589" y="340"/>
                    <a:pt x="578" y="385"/>
                  </a:cubicBezTo>
                  <a:cubicBezTo>
                    <a:pt x="591" y="385"/>
                    <a:pt x="603" y="384"/>
                    <a:pt x="617" y="383"/>
                  </a:cubicBezTo>
                  <a:cubicBezTo>
                    <a:pt x="619" y="338"/>
                    <a:pt x="624" y="295"/>
                    <a:pt x="630" y="253"/>
                  </a:cubicBezTo>
                  <a:cubicBezTo>
                    <a:pt x="625" y="254"/>
                    <a:pt x="618" y="252"/>
                    <a:pt x="616" y="253"/>
                  </a:cubicBezTo>
                  <a:close/>
                  <a:moveTo>
                    <a:pt x="632" y="256"/>
                  </a:moveTo>
                  <a:cubicBezTo>
                    <a:pt x="628" y="298"/>
                    <a:pt x="623" y="339"/>
                    <a:pt x="621" y="383"/>
                  </a:cubicBezTo>
                  <a:cubicBezTo>
                    <a:pt x="658" y="381"/>
                    <a:pt x="697" y="381"/>
                    <a:pt x="735" y="380"/>
                  </a:cubicBezTo>
                  <a:cubicBezTo>
                    <a:pt x="737" y="339"/>
                    <a:pt x="739" y="298"/>
                    <a:pt x="740" y="257"/>
                  </a:cubicBezTo>
                  <a:cubicBezTo>
                    <a:pt x="704" y="257"/>
                    <a:pt x="670" y="255"/>
                    <a:pt x="634" y="254"/>
                  </a:cubicBezTo>
                  <a:cubicBezTo>
                    <a:pt x="634" y="252"/>
                    <a:pt x="632" y="254"/>
                    <a:pt x="632" y="256"/>
                  </a:cubicBezTo>
                  <a:close/>
                  <a:moveTo>
                    <a:pt x="788" y="257"/>
                  </a:moveTo>
                  <a:cubicBezTo>
                    <a:pt x="789" y="297"/>
                    <a:pt x="790" y="338"/>
                    <a:pt x="790" y="380"/>
                  </a:cubicBezTo>
                  <a:cubicBezTo>
                    <a:pt x="825" y="380"/>
                    <a:pt x="860" y="381"/>
                    <a:pt x="894" y="383"/>
                  </a:cubicBezTo>
                  <a:cubicBezTo>
                    <a:pt x="888" y="338"/>
                    <a:pt x="878" y="296"/>
                    <a:pt x="868" y="255"/>
                  </a:cubicBezTo>
                  <a:cubicBezTo>
                    <a:pt x="841" y="255"/>
                    <a:pt x="815" y="257"/>
                    <a:pt x="788" y="257"/>
                  </a:cubicBezTo>
                  <a:close/>
                  <a:moveTo>
                    <a:pt x="744" y="257"/>
                  </a:moveTo>
                  <a:cubicBezTo>
                    <a:pt x="740" y="296"/>
                    <a:pt x="740" y="339"/>
                    <a:pt x="738" y="380"/>
                  </a:cubicBezTo>
                  <a:cubicBezTo>
                    <a:pt x="755" y="380"/>
                    <a:pt x="771" y="380"/>
                    <a:pt x="788" y="380"/>
                  </a:cubicBezTo>
                  <a:cubicBezTo>
                    <a:pt x="788" y="338"/>
                    <a:pt x="786" y="298"/>
                    <a:pt x="786" y="257"/>
                  </a:cubicBezTo>
                  <a:cubicBezTo>
                    <a:pt x="772" y="257"/>
                    <a:pt x="758" y="257"/>
                    <a:pt x="744" y="257"/>
                  </a:cubicBezTo>
                  <a:close/>
                  <a:moveTo>
                    <a:pt x="286" y="259"/>
                  </a:moveTo>
                  <a:cubicBezTo>
                    <a:pt x="277" y="260"/>
                    <a:pt x="270" y="263"/>
                    <a:pt x="262" y="264"/>
                  </a:cubicBezTo>
                  <a:cubicBezTo>
                    <a:pt x="249" y="285"/>
                    <a:pt x="237" y="306"/>
                    <a:pt x="227" y="329"/>
                  </a:cubicBezTo>
                  <a:moveTo>
                    <a:pt x="227" y="329"/>
                  </a:moveTo>
                  <a:cubicBezTo>
                    <a:pt x="226" y="329"/>
                    <a:pt x="227" y="330"/>
                    <a:pt x="226" y="331"/>
                  </a:cubicBezTo>
                  <a:moveTo>
                    <a:pt x="226" y="331"/>
                  </a:moveTo>
                  <a:cubicBezTo>
                    <a:pt x="225" y="331"/>
                    <a:pt x="226" y="332"/>
                    <a:pt x="226" y="331"/>
                  </a:cubicBezTo>
                  <a:moveTo>
                    <a:pt x="226" y="331"/>
                  </a:moveTo>
                  <a:cubicBezTo>
                    <a:pt x="227" y="331"/>
                    <a:pt x="227" y="330"/>
                    <a:pt x="227" y="329"/>
                  </a:cubicBezTo>
                  <a:moveTo>
                    <a:pt x="286" y="259"/>
                  </a:moveTo>
                  <a:cubicBezTo>
                    <a:pt x="266" y="281"/>
                    <a:pt x="246" y="305"/>
                    <a:pt x="227" y="329"/>
                  </a:cubicBezTo>
                  <a:moveTo>
                    <a:pt x="286" y="259"/>
                  </a:moveTo>
                  <a:cubicBezTo>
                    <a:pt x="287" y="258"/>
                    <a:pt x="286" y="258"/>
                    <a:pt x="286" y="259"/>
                  </a:cubicBezTo>
                  <a:moveTo>
                    <a:pt x="257" y="266"/>
                  </a:moveTo>
                  <a:cubicBezTo>
                    <a:pt x="237" y="271"/>
                    <a:pt x="219" y="278"/>
                    <a:pt x="201" y="286"/>
                  </a:cubicBezTo>
                  <a:cubicBezTo>
                    <a:pt x="180" y="309"/>
                    <a:pt x="160" y="334"/>
                    <a:pt x="143" y="361"/>
                  </a:cubicBezTo>
                  <a:cubicBezTo>
                    <a:pt x="152" y="377"/>
                    <a:pt x="168" y="386"/>
                    <a:pt x="184" y="394"/>
                  </a:cubicBezTo>
                  <a:cubicBezTo>
                    <a:pt x="194" y="377"/>
                    <a:pt x="205" y="359"/>
                    <a:pt x="218" y="344"/>
                  </a:cubicBezTo>
                  <a:cubicBezTo>
                    <a:pt x="228" y="316"/>
                    <a:pt x="243" y="291"/>
                    <a:pt x="257" y="266"/>
                  </a:cubicBezTo>
                  <a:moveTo>
                    <a:pt x="257" y="266"/>
                  </a:moveTo>
                  <a:cubicBezTo>
                    <a:pt x="258" y="266"/>
                    <a:pt x="257" y="265"/>
                    <a:pt x="257" y="266"/>
                  </a:cubicBezTo>
                  <a:moveTo>
                    <a:pt x="1292" y="270"/>
                  </a:moveTo>
                  <a:cubicBezTo>
                    <a:pt x="1293" y="272"/>
                    <a:pt x="1293" y="270"/>
                    <a:pt x="1292" y="270"/>
                  </a:cubicBezTo>
                  <a:moveTo>
                    <a:pt x="1292" y="270"/>
                  </a:moveTo>
                  <a:cubicBezTo>
                    <a:pt x="1291" y="269"/>
                    <a:pt x="1291" y="270"/>
                    <a:pt x="1292" y="270"/>
                  </a:cubicBezTo>
                  <a:moveTo>
                    <a:pt x="1295" y="275"/>
                  </a:moveTo>
                  <a:cubicBezTo>
                    <a:pt x="1316" y="310"/>
                    <a:pt x="1336" y="347"/>
                    <a:pt x="1351" y="387"/>
                  </a:cubicBezTo>
                  <a:cubicBezTo>
                    <a:pt x="1360" y="383"/>
                    <a:pt x="1368" y="378"/>
                    <a:pt x="1373" y="371"/>
                  </a:cubicBezTo>
                  <a:cubicBezTo>
                    <a:pt x="1349" y="337"/>
                    <a:pt x="1324" y="306"/>
                    <a:pt x="1298" y="275"/>
                  </a:cubicBezTo>
                  <a:cubicBezTo>
                    <a:pt x="1297" y="275"/>
                    <a:pt x="1296" y="275"/>
                    <a:pt x="1295" y="275"/>
                  </a:cubicBezTo>
                  <a:moveTo>
                    <a:pt x="1295" y="275"/>
                  </a:moveTo>
                  <a:cubicBezTo>
                    <a:pt x="1294" y="274"/>
                    <a:pt x="1294" y="275"/>
                    <a:pt x="1295" y="275"/>
                  </a:cubicBezTo>
                  <a:moveTo>
                    <a:pt x="1375" y="370"/>
                  </a:moveTo>
                  <a:cubicBezTo>
                    <a:pt x="1380" y="364"/>
                    <a:pt x="1385" y="359"/>
                    <a:pt x="1387" y="350"/>
                  </a:cubicBezTo>
                  <a:cubicBezTo>
                    <a:pt x="1378" y="334"/>
                    <a:pt x="1367" y="319"/>
                    <a:pt x="1357" y="303"/>
                  </a:cubicBezTo>
                  <a:cubicBezTo>
                    <a:pt x="1341" y="294"/>
                    <a:pt x="1322" y="283"/>
                    <a:pt x="1303" y="279"/>
                  </a:cubicBezTo>
                  <a:cubicBezTo>
                    <a:pt x="1330" y="307"/>
                    <a:pt x="1352" y="339"/>
                    <a:pt x="1375" y="370"/>
                  </a:cubicBezTo>
                  <a:close/>
                  <a:moveTo>
                    <a:pt x="194" y="289"/>
                  </a:moveTo>
                  <a:cubicBezTo>
                    <a:pt x="177" y="295"/>
                    <a:pt x="173" y="313"/>
                    <a:pt x="164" y="326"/>
                  </a:cubicBezTo>
                  <a:moveTo>
                    <a:pt x="164" y="326"/>
                  </a:moveTo>
                  <a:cubicBezTo>
                    <a:pt x="163" y="326"/>
                    <a:pt x="163" y="326"/>
                    <a:pt x="163" y="327"/>
                  </a:cubicBezTo>
                  <a:moveTo>
                    <a:pt x="163" y="327"/>
                  </a:moveTo>
                  <a:cubicBezTo>
                    <a:pt x="162" y="327"/>
                    <a:pt x="162" y="328"/>
                    <a:pt x="162" y="329"/>
                  </a:cubicBezTo>
                  <a:moveTo>
                    <a:pt x="162" y="329"/>
                  </a:moveTo>
                  <a:cubicBezTo>
                    <a:pt x="161" y="329"/>
                    <a:pt x="162" y="330"/>
                    <a:pt x="162" y="329"/>
                  </a:cubicBezTo>
                  <a:moveTo>
                    <a:pt x="162" y="329"/>
                  </a:moveTo>
                  <a:cubicBezTo>
                    <a:pt x="163" y="329"/>
                    <a:pt x="163" y="328"/>
                    <a:pt x="163" y="327"/>
                  </a:cubicBezTo>
                  <a:moveTo>
                    <a:pt x="163" y="327"/>
                  </a:moveTo>
                  <a:cubicBezTo>
                    <a:pt x="164" y="327"/>
                    <a:pt x="164" y="326"/>
                    <a:pt x="164" y="326"/>
                  </a:cubicBezTo>
                  <a:moveTo>
                    <a:pt x="164" y="326"/>
                  </a:moveTo>
                  <a:cubicBezTo>
                    <a:pt x="174" y="314"/>
                    <a:pt x="184" y="302"/>
                    <a:pt x="194" y="289"/>
                  </a:cubicBezTo>
                  <a:moveTo>
                    <a:pt x="194" y="289"/>
                  </a:moveTo>
                  <a:cubicBezTo>
                    <a:pt x="195" y="289"/>
                    <a:pt x="194" y="288"/>
                    <a:pt x="194" y="289"/>
                  </a:cubicBezTo>
                  <a:moveTo>
                    <a:pt x="472" y="295"/>
                  </a:moveTo>
                  <a:cubicBezTo>
                    <a:pt x="472" y="295"/>
                    <a:pt x="471" y="295"/>
                    <a:pt x="471" y="295"/>
                  </a:cubicBezTo>
                  <a:cubicBezTo>
                    <a:pt x="454" y="329"/>
                    <a:pt x="436" y="362"/>
                    <a:pt x="422" y="400"/>
                  </a:cubicBezTo>
                  <a:moveTo>
                    <a:pt x="422" y="400"/>
                  </a:moveTo>
                  <a:cubicBezTo>
                    <a:pt x="421" y="400"/>
                    <a:pt x="422" y="401"/>
                    <a:pt x="422" y="400"/>
                  </a:cubicBezTo>
                  <a:moveTo>
                    <a:pt x="422" y="400"/>
                  </a:moveTo>
                  <a:cubicBezTo>
                    <a:pt x="434" y="400"/>
                    <a:pt x="442" y="397"/>
                    <a:pt x="454" y="397"/>
                  </a:cubicBezTo>
                  <a:cubicBezTo>
                    <a:pt x="458" y="361"/>
                    <a:pt x="466" y="329"/>
                    <a:pt x="472" y="295"/>
                  </a:cubicBezTo>
                  <a:moveTo>
                    <a:pt x="472" y="295"/>
                  </a:moveTo>
                  <a:cubicBezTo>
                    <a:pt x="475" y="295"/>
                    <a:pt x="471" y="291"/>
                    <a:pt x="472" y="295"/>
                  </a:cubicBezTo>
                  <a:moveTo>
                    <a:pt x="178" y="297"/>
                  </a:moveTo>
                  <a:cubicBezTo>
                    <a:pt x="158" y="308"/>
                    <a:pt x="126" y="328"/>
                    <a:pt x="141" y="359"/>
                  </a:cubicBezTo>
                  <a:cubicBezTo>
                    <a:pt x="153" y="338"/>
                    <a:pt x="165" y="317"/>
                    <a:pt x="178" y="297"/>
                  </a:cubicBezTo>
                  <a:moveTo>
                    <a:pt x="178" y="297"/>
                  </a:moveTo>
                  <a:cubicBezTo>
                    <a:pt x="180" y="296"/>
                    <a:pt x="178" y="296"/>
                    <a:pt x="178" y="297"/>
                  </a:cubicBezTo>
                  <a:moveTo>
                    <a:pt x="1364" y="309"/>
                  </a:moveTo>
                  <a:cubicBezTo>
                    <a:pt x="1364" y="309"/>
                    <a:pt x="1364" y="310"/>
                    <a:pt x="1365" y="310"/>
                  </a:cubicBezTo>
                  <a:moveTo>
                    <a:pt x="1365" y="310"/>
                  </a:moveTo>
                  <a:cubicBezTo>
                    <a:pt x="1365" y="310"/>
                    <a:pt x="1365" y="310"/>
                    <a:pt x="1366" y="311"/>
                  </a:cubicBezTo>
                  <a:moveTo>
                    <a:pt x="1366" y="311"/>
                  </a:moveTo>
                  <a:cubicBezTo>
                    <a:pt x="1366" y="312"/>
                    <a:pt x="1366" y="312"/>
                    <a:pt x="1367" y="312"/>
                  </a:cubicBezTo>
                  <a:moveTo>
                    <a:pt x="1367" y="312"/>
                  </a:moveTo>
                  <a:cubicBezTo>
                    <a:pt x="1367" y="313"/>
                    <a:pt x="1367" y="313"/>
                    <a:pt x="1368" y="313"/>
                  </a:cubicBezTo>
                  <a:moveTo>
                    <a:pt x="1368" y="313"/>
                  </a:moveTo>
                  <a:cubicBezTo>
                    <a:pt x="1374" y="324"/>
                    <a:pt x="1380" y="335"/>
                    <a:pt x="1388" y="345"/>
                  </a:cubicBezTo>
                  <a:cubicBezTo>
                    <a:pt x="1386" y="330"/>
                    <a:pt x="1375" y="324"/>
                    <a:pt x="1368" y="313"/>
                  </a:cubicBezTo>
                  <a:moveTo>
                    <a:pt x="1368" y="313"/>
                  </a:moveTo>
                  <a:cubicBezTo>
                    <a:pt x="1368" y="313"/>
                    <a:pt x="1367" y="312"/>
                    <a:pt x="1367" y="312"/>
                  </a:cubicBezTo>
                  <a:moveTo>
                    <a:pt x="1367" y="312"/>
                  </a:moveTo>
                  <a:cubicBezTo>
                    <a:pt x="1367" y="311"/>
                    <a:pt x="1367" y="311"/>
                    <a:pt x="1366" y="311"/>
                  </a:cubicBezTo>
                  <a:moveTo>
                    <a:pt x="1366" y="311"/>
                  </a:moveTo>
                  <a:cubicBezTo>
                    <a:pt x="1366" y="310"/>
                    <a:pt x="1365" y="310"/>
                    <a:pt x="1365" y="310"/>
                  </a:cubicBezTo>
                  <a:moveTo>
                    <a:pt x="1365" y="310"/>
                  </a:moveTo>
                  <a:cubicBezTo>
                    <a:pt x="1365" y="309"/>
                    <a:pt x="1365" y="309"/>
                    <a:pt x="1364" y="309"/>
                  </a:cubicBezTo>
                  <a:moveTo>
                    <a:pt x="1364" y="309"/>
                  </a:moveTo>
                  <a:cubicBezTo>
                    <a:pt x="1363" y="307"/>
                    <a:pt x="1363" y="309"/>
                    <a:pt x="1364" y="309"/>
                  </a:cubicBezTo>
                  <a:moveTo>
                    <a:pt x="1379" y="323"/>
                  </a:moveTo>
                  <a:cubicBezTo>
                    <a:pt x="1380" y="324"/>
                    <a:pt x="1380" y="323"/>
                    <a:pt x="1379" y="323"/>
                  </a:cubicBezTo>
                  <a:moveTo>
                    <a:pt x="1379" y="323"/>
                  </a:moveTo>
                  <a:cubicBezTo>
                    <a:pt x="1379" y="322"/>
                    <a:pt x="1378" y="323"/>
                    <a:pt x="1379" y="323"/>
                  </a:cubicBezTo>
                  <a:moveTo>
                    <a:pt x="160" y="332"/>
                  </a:moveTo>
                  <a:cubicBezTo>
                    <a:pt x="159" y="332"/>
                    <a:pt x="160" y="333"/>
                    <a:pt x="160" y="332"/>
                  </a:cubicBezTo>
                  <a:moveTo>
                    <a:pt x="160" y="332"/>
                  </a:moveTo>
                  <a:cubicBezTo>
                    <a:pt x="161" y="331"/>
                    <a:pt x="160" y="330"/>
                    <a:pt x="160" y="332"/>
                  </a:cubicBezTo>
                  <a:moveTo>
                    <a:pt x="224" y="334"/>
                  </a:moveTo>
                  <a:cubicBezTo>
                    <a:pt x="224" y="333"/>
                    <a:pt x="225" y="334"/>
                    <a:pt x="224" y="334"/>
                  </a:cubicBezTo>
                  <a:close/>
                  <a:moveTo>
                    <a:pt x="326" y="336"/>
                  </a:moveTo>
                  <a:cubicBezTo>
                    <a:pt x="307" y="364"/>
                    <a:pt x="290" y="395"/>
                    <a:pt x="274" y="426"/>
                  </a:cubicBezTo>
                  <a:cubicBezTo>
                    <a:pt x="285" y="423"/>
                    <a:pt x="296" y="421"/>
                    <a:pt x="306" y="419"/>
                  </a:cubicBezTo>
                  <a:cubicBezTo>
                    <a:pt x="311" y="390"/>
                    <a:pt x="319" y="364"/>
                    <a:pt x="326" y="336"/>
                  </a:cubicBezTo>
                  <a:moveTo>
                    <a:pt x="326" y="336"/>
                  </a:moveTo>
                  <a:cubicBezTo>
                    <a:pt x="329" y="336"/>
                    <a:pt x="325" y="332"/>
                    <a:pt x="326" y="336"/>
                  </a:cubicBezTo>
                  <a:moveTo>
                    <a:pt x="44" y="524"/>
                  </a:moveTo>
                  <a:cubicBezTo>
                    <a:pt x="49" y="523"/>
                    <a:pt x="54" y="514"/>
                    <a:pt x="59" y="510"/>
                  </a:cubicBezTo>
                  <a:cubicBezTo>
                    <a:pt x="80" y="455"/>
                    <a:pt x="109" y="407"/>
                    <a:pt x="139" y="360"/>
                  </a:cubicBezTo>
                  <a:cubicBezTo>
                    <a:pt x="134" y="356"/>
                    <a:pt x="135" y="347"/>
                    <a:pt x="133" y="339"/>
                  </a:cubicBezTo>
                  <a:cubicBezTo>
                    <a:pt x="97" y="394"/>
                    <a:pt x="66" y="454"/>
                    <a:pt x="44" y="524"/>
                  </a:cubicBezTo>
                  <a:close/>
                  <a:moveTo>
                    <a:pt x="1483" y="528"/>
                  </a:moveTo>
                  <a:cubicBezTo>
                    <a:pt x="1482" y="532"/>
                    <a:pt x="1486" y="529"/>
                    <a:pt x="1483" y="528"/>
                  </a:cubicBezTo>
                  <a:moveTo>
                    <a:pt x="1483" y="528"/>
                  </a:moveTo>
                  <a:cubicBezTo>
                    <a:pt x="1460" y="465"/>
                    <a:pt x="1432" y="396"/>
                    <a:pt x="1393" y="347"/>
                  </a:cubicBezTo>
                  <a:cubicBezTo>
                    <a:pt x="1393" y="347"/>
                    <a:pt x="1391" y="343"/>
                    <a:pt x="1390" y="345"/>
                  </a:cubicBezTo>
                  <a:cubicBezTo>
                    <a:pt x="1401" y="371"/>
                    <a:pt x="1415" y="395"/>
                    <a:pt x="1425" y="421"/>
                  </a:cubicBezTo>
                  <a:cubicBezTo>
                    <a:pt x="1436" y="447"/>
                    <a:pt x="1448" y="473"/>
                    <a:pt x="1455" y="503"/>
                  </a:cubicBezTo>
                  <a:cubicBezTo>
                    <a:pt x="1466" y="510"/>
                    <a:pt x="1474" y="519"/>
                    <a:pt x="1483" y="528"/>
                  </a:cubicBezTo>
                  <a:moveTo>
                    <a:pt x="1376" y="374"/>
                  </a:moveTo>
                  <a:cubicBezTo>
                    <a:pt x="1396" y="402"/>
                    <a:pt x="1417" y="437"/>
                    <a:pt x="1432" y="470"/>
                  </a:cubicBezTo>
                  <a:cubicBezTo>
                    <a:pt x="1437" y="481"/>
                    <a:pt x="1440" y="496"/>
                    <a:pt x="1452" y="499"/>
                  </a:cubicBezTo>
                  <a:cubicBezTo>
                    <a:pt x="1435" y="446"/>
                    <a:pt x="1415" y="397"/>
                    <a:pt x="1389" y="354"/>
                  </a:cubicBezTo>
                  <a:cubicBezTo>
                    <a:pt x="1386" y="362"/>
                    <a:pt x="1380" y="367"/>
                    <a:pt x="1376" y="374"/>
                  </a:cubicBezTo>
                  <a:close/>
                  <a:moveTo>
                    <a:pt x="212" y="356"/>
                  </a:moveTo>
                  <a:cubicBezTo>
                    <a:pt x="212" y="355"/>
                    <a:pt x="213" y="356"/>
                    <a:pt x="212" y="356"/>
                  </a:cubicBezTo>
                  <a:close/>
                  <a:moveTo>
                    <a:pt x="211" y="358"/>
                  </a:moveTo>
                  <a:cubicBezTo>
                    <a:pt x="202" y="370"/>
                    <a:pt x="193" y="382"/>
                    <a:pt x="186" y="396"/>
                  </a:cubicBezTo>
                  <a:cubicBezTo>
                    <a:pt x="190" y="396"/>
                    <a:pt x="192" y="399"/>
                    <a:pt x="196" y="400"/>
                  </a:cubicBezTo>
                  <a:cubicBezTo>
                    <a:pt x="201" y="386"/>
                    <a:pt x="206" y="372"/>
                    <a:pt x="211" y="358"/>
                  </a:cubicBezTo>
                  <a:moveTo>
                    <a:pt x="211" y="358"/>
                  </a:moveTo>
                  <a:cubicBezTo>
                    <a:pt x="212" y="357"/>
                    <a:pt x="211" y="356"/>
                    <a:pt x="211" y="358"/>
                  </a:cubicBezTo>
                  <a:moveTo>
                    <a:pt x="94" y="487"/>
                  </a:moveTo>
                  <a:cubicBezTo>
                    <a:pt x="109" y="477"/>
                    <a:pt x="127" y="470"/>
                    <a:pt x="146" y="463"/>
                  </a:cubicBezTo>
                  <a:cubicBezTo>
                    <a:pt x="156" y="439"/>
                    <a:pt x="170" y="418"/>
                    <a:pt x="182" y="396"/>
                  </a:cubicBezTo>
                  <a:cubicBezTo>
                    <a:pt x="166" y="389"/>
                    <a:pt x="152" y="378"/>
                    <a:pt x="141" y="365"/>
                  </a:cubicBezTo>
                  <a:cubicBezTo>
                    <a:pt x="123" y="403"/>
                    <a:pt x="103" y="444"/>
                    <a:pt x="94" y="487"/>
                  </a:cubicBezTo>
                  <a:close/>
                  <a:moveTo>
                    <a:pt x="132" y="376"/>
                  </a:moveTo>
                  <a:cubicBezTo>
                    <a:pt x="132" y="375"/>
                    <a:pt x="133" y="376"/>
                    <a:pt x="132" y="376"/>
                  </a:cubicBezTo>
                  <a:close/>
                  <a:moveTo>
                    <a:pt x="1374" y="375"/>
                  </a:moveTo>
                  <a:cubicBezTo>
                    <a:pt x="1368" y="382"/>
                    <a:pt x="1359" y="386"/>
                    <a:pt x="1352" y="391"/>
                  </a:cubicBezTo>
                  <a:cubicBezTo>
                    <a:pt x="1362" y="413"/>
                    <a:pt x="1369" y="437"/>
                    <a:pt x="1375" y="462"/>
                  </a:cubicBezTo>
                  <a:cubicBezTo>
                    <a:pt x="1398" y="469"/>
                    <a:pt x="1420" y="482"/>
                    <a:pt x="1439" y="490"/>
                  </a:cubicBezTo>
                  <a:cubicBezTo>
                    <a:pt x="1419" y="450"/>
                    <a:pt x="1399" y="409"/>
                    <a:pt x="1374" y="375"/>
                  </a:cubicBezTo>
                  <a:close/>
                  <a:moveTo>
                    <a:pt x="131" y="378"/>
                  </a:moveTo>
                  <a:cubicBezTo>
                    <a:pt x="131" y="378"/>
                    <a:pt x="131" y="378"/>
                    <a:pt x="130" y="378"/>
                  </a:cubicBezTo>
                  <a:cubicBezTo>
                    <a:pt x="106" y="418"/>
                    <a:pt x="82" y="459"/>
                    <a:pt x="64" y="505"/>
                  </a:cubicBezTo>
                  <a:moveTo>
                    <a:pt x="64" y="505"/>
                  </a:moveTo>
                  <a:cubicBezTo>
                    <a:pt x="63" y="506"/>
                    <a:pt x="64" y="507"/>
                    <a:pt x="64" y="505"/>
                  </a:cubicBezTo>
                  <a:moveTo>
                    <a:pt x="64" y="505"/>
                  </a:moveTo>
                  <a:cubicBezTo>
                    <a:pt x="73" y="500"/>
                    <a:pt x="80" y="494"/>
                    <a:pt x="90" y="489"/>
                  </a:cubicBezTo>
                  <a:cubicBezTo>
                    <a:pt x="100" y="448"/>
                    <a:pt x="116" y="413"/>
                    <a:pt x="131" y="378"/>
                  </a:cubicBezTo>
                  <a:moveTo>
                    <a:pt x="131" y="378"/>
                  </a:moveTo>
                  <a:cubicBezTo>
                    <a:pt x="133" y="377"/>
                    <a:pt x="131" y="377"/>
                    <a:pt x="131" y="378"/>
                  </a:cubicBezTo>
                  <a:moveTo>
                    <a:pt x="620" y="385"/>
                  </a:moveTo>
                  <a:cubicBezTo>
                    <a:pt x="619" y="415"/>
                    <a:pt x="617" y="444"/>
                    <a:pt x="616" y="473"/>
                  </a:cubicBezTo>
                  <a:cubicBezTo>
                    <a:pt x="654" y="475"/>
                    <a:pt x="693" y="476"/>
                    <a:pt x="732" y="477"/>
                  </a:cubicBezTo>
                  <a:cubicBezTo>
                    <a:pt x="733" y="445"/>
                    <a:pt x="734" y="414"/>
                    <a:pt x="735" y="383"/>
                  </a:cubicBezTo>
                  <a:cubicBezTo>
                    <a:pt x="695" y="382"/>
                    <a:pt x="658" y="384"/>
                    <a:pt x="620" y="385"/>
                  </a:cubicBezTo>
                  <a:close/>
                  <a:moveTo>
                    <a:pt x="739" y="383"/>
                  </a:moveTo>
                  <a:cubicBezTo>
                    <a:pt x="736" y="412"/>
                    <a:pt x="736" y="445"/>
                    <a:pt x="735" y="477"/>
                  </a:cubicBezTo>
                  <a:cubicBezTo>
                    <a:pt x="753" y="477"/>
                    <a:pt x="771" y="477"/>
                    <a:pt x="789" y="477"/>
                  </a:cubicBezTo>
                  <a:cubicBezTo>
                    <a:pt x="789" y="445"/>
                    <a:pt x="787" y="415"/>
                    <a:pt x="788" y="383"/>
                  </a:cubicBezTo>
                  <a:cubicBezTo>
                    <a:pt x="772" y="383"/>
                    <a:pt x="755" y="383"/>
                    <a:pt x="739" y="383"/>
                  </a:cubicBezTo>
                  <a:close/>
                  <a:moveTo>
                    <a:pt x="792" y="383"/>
                  </a:moveTo>
                  <a:cubicBezTo>
                    <a:pt x="790" y="412"/>
                    <a:pt x="791" y="446"/>
                    <a:pt x="791" y="477"/>
                  </a:cubicBezTo>
                  <a:cubicBezTo>
                    <a:pt x="831" y="476"/>
                    <a:pt x="871" y="475"/>
                    <a:pt x="910" y="473"/>
                  </a:cubicBezTo>
                  <a:cubicBezTo>
                    <a:pt x="905" y="443"/>
                    <a:pt x="901" y="414"/>
                    <a:pt x="895" y="385"/>
                  </a:cubicBezTo>
                  <a:cubicBezTo>
                    <a:pt x="862" y="384"/>
                    <a:pt x="827" y="382"/>
                    <a:pt x="792" y="383"/>
                  </a:cubicBezTo>
                  <a:close/>
                  <a:moveTo>
                    <a:pt x="616" y="385"/>
                  </a:moveTo>
                  <a:cubicBezTo>
                    <a:pt x="616" y="385"/>
                    <a:pt x="615" y="385"/>
                    <a:pt x="615" y="385"/>
                  </a:cubicBezTo>
                  <a:cubicBezTo>
                    <a:pt x="603" y="387"/>
                    <a:pt x="589" y="387"/>
                    <a:pt x="577" y="388"/>
                  </a:cubicBezTo>
                  <a:cubicBezTo>
                    <a:pt x="571" y="416"/>
                    <a:pt x="564" y="441"/>
                    <a:pt x="559" y="470"/>
                  </a:cubicBezTo>
                  <a:cubicBezTo>
                    <a:pt x="578" y="470"/>
                    <a:pt x="595" y="472"/>
                    <a:pt x="613" y="473"/>
                  </a:cubicBezTo>
                  <a:cubicBezTo>
                    <a:pt x="612" y="443"/>
                    <a:pt x="617" y="409"/>
                    <a:pt x="616" y="385"/>
                  </a:cubicBezTo>
                  <a:close/>
                  <a:moveTo>
                    <a:pt x="914" y="473"/>
                  </a:moveTo>
                  <a:cubicBezTo>
                    <a:pt x="930" y="472"/>
                    <a:pt x="946" y="470"/>
                    <a:pt x="963" y="470"/>
                  </a:cubicBezTo>
                  <a:cubicBezTo>
                    <a:pt x="960" y="443"/>
                    <a:pt x="960" y="414"/>
                    <a:pt x="957" y="388"/>
                  </a:cubicBezTo>
                  <a:cubicBezTo>
                    <a:pt x="937" y="388"/>
                    <a:pt x="919" y="386"/>
                    <a:pt x="900" y="385"/>
                  </a:cubicBezTo>
                  <a:cubicBezTo>
                    <a:pt x="904" y="415"/>
                    <a:pt x="910" y="442"/>
                    <a:pt x="914" y="473"/>
                  </a:cubicBezTo>
                  <a:close/>
                  <a:moveTo>
                    <a:pt x="456" y="399"/>
                  </a:moveTo>
                  <a:cubicBezTo>
                    <a:pt x="454" y="419"/>
                    <a:pt x="451" y="438"/>
                    <a:pt x="450" y="459"/>
                  </a:cubicBezTo>
                  <a:cubicBezTo>
                    <a:pt x="486" y="462"/>
                    <a:pt x="520" y="467"/>
                    <a:pt x="557" y="469"/>
                  </a:cubicBezTo>
                  <a:cubicBezTo>
                    <a:pt x="561" y="441"/>
                    <a:pt x="569" y="416"/>
                    <a:pt x="574" y="388"/>
                  </a:cubicBezTo>
                  <a:cubicBezTo>
                    <a:pt x="534" y="391"/>
                    <a:pt x="494" y="394"/>
                    <a:pt x="456" y="399"/>
                  </a:cubicBezTo>
                  <a:close/>
                  <a:moveTo>
                    <a:pt x="960" y="389"/>
                  </a:moveTo>
                  <a:cubicBezTo>
                    <a:pt x="962" y="415"/>
                    <a:pt x="964" y="441"/>
                    <a:pt x="965" y="469"/>
                  </a:cubicBezTo>
                  <a:cubicBezTo>
                    <a:pt x="1003" y="467"/>
                    <a:pt x="1042" y="464"/>
                    <a:pt x="1076" y="457"/>
                  </a:cubicBezTo>
                  <a:cubicBezTo>
                    <a:pt x="1068" y="438"/>
                    <a:pt x="1062" y="417"/>
                    <a:pt x="1055" y="397"/>
                  </a:cubicBezTo>
                  <a:cubicBezTo>
                    <a:pt x="1023" y="395"/>
                    <a:pt x="993" y="391"/>
                    <a:pt x="960" y="389"/>
                  </a:cubicBezTo>
                  <a:close/>
                  <a:moveTo>
                    <a:pt x="1349" y="392"/>
                  </a:moveTo>
                  <a:cubicBezTo>
                    <a:pt x="1340" y="398"/>
                    <a:pt x="1329" y="402"/>
                    <a:pt x="1319" y="407"/>
                  </a:cubicBezTo>
                  <a:cubicBezTo>
                    <a:pt x="1327" y="421"/>
                    <a:pt x="1335" y="436"/>
                    <a:pt x="1343" y="451"/>
                  </a:cubicBezTo>
                  <a:cubicBezTo>
                    <a:pt x="1354" y="453"/>
                    <a:pt x="1362" y="458"/>
                    <a:pt x="1373" y="460"/>
                  </a:cubicBezTo>
                  <a:cubicBezTo>
                    <a:pt x="1366" y="439"/>
                    <a:pt x="1359" y="407"/>
                    <a:pt x="1349" y="392"/>
                  </a:cubicBezTo>
                  <a:close/>
                  <a:moveTo>
                    <a:pt x="184" y="398"/>
                  </a:moveTo>
                  <a:cubicBezTo>
                    <a:pt x="173" y="419"/>
                    <a:pt x="160" y="439"/>
                    <a:pt x="150" y="461"/>
                  </a:cubicBezTo>
                  <a:cubicBezTo>
                    <a:pt x="160" y="458"/>
                    <a:pt x="170" y="454"/>
                    <a:pt x="181" y="451"/>
                  </a:cubicBezTo>
                  <a:cubicBezTo>
                    <a:pt x="185" y="434"/>
                    <a:pt x="190" y="419"/>
                    <a:pt x="195" y="403"/>
                  </a:cubicBezTo>
                  <a:cubicBezTo>
                    <a:pt x="191" y="401"/>
                    <a:pt x="188" y="399"/>
                    <a:pt x="184" y="398"/>
                  </a:cubicBezTo>
                  <a:close/>
                  <a:moveTo>
                    <a:pt x="1079" y="458"/>
                  </a:moveTo>
                  <a:cubicBezTo>
                    <a:pt x="1094" y="457"/>
                    <a:pt x="1108" y="454"/>
                    <a:pt x="1123" y="453"/>
                  </a:cubicBezTo>
                  <a:cubicBezTo>
                    <a:pt x="1122" y="436"/>
                    <a:pt x="1119" y="421"/>
                    <a:pt x="1117" y="405"/>
                  </a:cubicBezTo>
                  <a:cubicBezTo>
                    <a:pt x="1097" y="404"/>
                    <a:pt x="1077" y="398"/>
                    <a:pt x="1058" y="399"/>
                  </a:cubicBezTo>
                  <a:cubicBezTo>
                    <a:pt x="1066" y="417"/>
                    <a:pt x="1071" y="439"/>
                    <a:pt x="1079" y="458"/>
                  </a:cubicBezTo>
                  <a:close/>
                  <a:moveTo>
                    <a:pt x="420" y="403"/>
                  </a:moveTo>
                  <a:cubicBezTo>
                    <a:pt x="414" y="419"/>
                    <a:pt x="407" y="435"/>
                    <a:pt x="401" y="453"/>
                  </a:cubicBezTo>
                  <a:cubicBezTo>
                    <a:pt x="417" y="454"/>
                    <a:pt x="431" y="457"/>
                    <a:pt x="447" y="458"/>
                  </a:cubicBezTo>
                  <a:cubicBezTo>
                    <a:pt x="449" y="438"/>
                    <a:pt x="451" y="418"/>
                    <a:pt x="454" y="399"/>
                  </a:cubicBezTo>
                  <a:cubicBezTo>
                    <a:pt x="453" y="399"/>
                    <a:pt x="453" y="399"/>
                    <a:pt x="452" y="399"/>
                  </a:cubicBezTo>
                  <a:cubicBezTo>
                    <a:pt x="442" y="401"/>
                    <a:pt x="431" y="402"/>
                    <a:pt x="420" y="403"/>
                  </a:cubicBezTo>
                  <a:close/>
                  <a:moveTo>
                    <a:pt x="185" y="450"/>
                  </a:moveTo>
                  <a:cubicBezTo>
                    <a:pt x="210" y="440"/>
                    <a:pt x="240" y="435"/>
                    <a:pt x="266" y="427"/>
                  </a:cubicBezTo>
                  <a:cubicBezTo>
                    <a:pt x="241" y="421"/>
                    <a:pt x="219" y="413"/>
                    <a:pt x="198" y="404"/>
                  </a:cubicBezTo>
                  <a:cubicBezTo>
                    <a:pt x="193" y="418"/>
                    <a:pt x="187" y="436"/>
                    <a:pt x="185" y="450"/>
                  </a:cubicBezTo>
                  <a:close/>
                  <a:moveTo>
                    <a:pt x="308" y="421"/>
                  </a:moveTo>
                  <a:cubicBezTo>
                    <a:pt x="307" y="425"/>
                    <a:pt x="307" y="430"/>
                    <a:pt x="305" y="434"/>
                  </a:cubicBezTo>
                  <a:cubicBezTo>
                    <a:pt x="335" y="441"/>
                    <a:pt x="366" y="447"/>
                    <a:pt x="398" y="452"/>
                  </a:cubicBezTo>
                  <a:cubicBezTo>
                    <a:pt x="401" y="444"/>
                    <a:pt x="405" y="436"/>
                    <a:pt x="408" y="428"/>
                  </a:cubicBezTo>
                  <a:cubicBezTo>
                    <a:pt x="411" y="419"/>
                    <a:pt x="416" y="410"/>
                    <a:pt x="414" y="404"/>
                  </a:cubicBezTo>
                  <a:cubicBezTo>
                    <a:pt x="378" y="409"/>
                    <a:pt x="343" y="415"/>
                    <a:pt x="308" y="421"/>
                  </a:cubicBezTo>
                  <a:close/>
                  <a:moveTo>
                    <a:pt x="1126" y="452"/>
                  </a:moveTo>
                  <a:cubicBezTo>
                    <a:pt x="1156" y="447"/>
                    <a:pt x="1185" y="442"/>
                    <a:pt x="1213" y="435"/>
                  </a:cubicBezTo>
                  <a:cubicBezTo>
                    <a:pt x="1212" y="429"/>
                    <a:pt x="1208" y="425"/>
                    <a:pt x="1206" y="419"/>
                  </a:cubicBezTo>
                  <a:cubicBezTo>
                    <a:pt x="1178" y="415"/>
                    <a:pt x="1148" y="407"/>
                    <a:pt x="1119" y="407"/>
                  </a:cubicBezTo>
                  <a:cubicBezTo>
                    <a:pt x="1123" y="420"/>
                    <a:pt x="1123" y="437"/>
                    <a:pt x="1126" y="452"/>
                  </a:cubicBezTo>
                  <a:close/>
                  <a:moveTo>
                    <a:pt x="1317" y="408"/>
                  </a:moveTo>
                  <a:cubicBezTo>
                    <a:pt x="1298" y="416"/>
                    <a:pt x="1277" y="420"/>
                    <a:pt x="1260" y="429"/>
                  </a:cubicBezTo>
                  <a:cubicBezTo>
                    <a:pt x="1288" y="434"/>
                    <a:pt x="1313" y="441"/>
                    <a:pt x="1338" y="449"/>
                  </a:cubicBezTo>
                  <a:cubicBezTo>
                    <a:pt x="1332" y="434"/>
                    <a:pt x="1323" y="423"/>
                    <a:pt x="1317" y="408"/>
                  </a:cubicBezTo>
                  <a:close/>
                  <a:moveTo>
                    <a:pt x="1216" y="434"/>
                  </a:moveTo>
                  <a:cubicBezTo>
                    <a:pt x="1226" y="433"/>
                    <a:pt x="1237" y="431"/>
                    <a:pt x="1245" y="427"/>
                  </a:cubicBezTo>
                  <a:cubicBezTo>
                    <a:pt x="1232" y="426"/>
                    <a:pt x="1220" y="420"/>
                    <a:pt x="1209" y="421"/>
                  </a:cubicBezTo>
                  <a:cubicBezTo>
                    <a:pt x="1213" y="424"/>
                    <a:pt x="1214" y="430"/>
                    <a:pt x="1216" y="434"/>
                  </a:cubicBezTo>
                  <a:close/>
                  <a:moveTo>
                    <a:pt x="279" y="427"/>
                  </a:moveTo>
                  <a:cubicBezTo>
                    <a:pt x="285" y="431"/>
                    <a:pt x="295" y="431"/>
                    <a:pt x="303" y="433"/>
                  </a:cubicBezTo>
                  <a:cubicBezTo>
                    <a:pt x="303" y="429"/>
                    <a:pt x="305" y="426"/>
                    <a:pt x="305" y="422"/>
                  </a:cubicBezTo>
                  <a:cubicBezTo>
                    <a:pt x="296" y="423"/>
                    <a:pt x="289" y="426"/>
                    <a:pt x="279" y="427"/>
                  </a:cubicBezTo>
                  <a:close/>
                  <a:moveTo>
                    <a:pt x="1218" y="437"/>
                  </a:moveTo>
                  <a:cubicBezTo>
                    <a:pt x="1240" y="486"/>
                    <a:pt x="1259" y="538"/>
                    <a:pt x="1277" y="593"/>
                  </a:cubicBezTo>
                  <a:cubicBezTo>
                    <a:pt x="1275" y="533"/>
                    <a:pt x="1270" y="478"/>
                    <a:pt x="1257" y="430"/>
                  </a:cubicBezTo>
                  <a:cubicBezTo>
                    <a:pt x="1244" y="429"/>
                    <a:pt x="1232" y="435"/>
                    <a:pt x="1218" y="437"/>
                  </a:cubicBezTo>
                  <a:close/>
                  <a:moveTo>
                    <a:pt x="183" y="453"/>
                  </a:moveTo>
                  <a:cubicBezTo>
                    <a:pt x="169" y="514"/>
                    <a:pt x="159" y="583"/>
                    <a:pt x="163" y="659"/>
                  </a:cubicBezTo>
                  <a:cubicBezTo>
                    <a:pt x="171" y="655"/>
                    <a:pt x="179" y="652"/>
                    <a:pt x="188" y="650"/>
                  </a:cubicBezTo>
                  <a:cubicBezTo>
                    <a:pt x="208" y="570"/>
                    <a:pt x="235" y="496"/>
                    <a:pt x="270" y="430"/>
                  </a:cubicBezTo>
                  <a:cubicBezTo>
                    <a:pt x="269" y="430"/>
                    <a:pt x="268" y="430"/>
                    <a:pt x="268" y="430"/>
                  </a:cubicBezTo>
                  <a:cubicBezTo>
                    <a:pt x="239" y="437"/>
                    <a:pt x="210" y="444"/>
                    <a:pt x="183" y="453"/>
                  </a:cubicBezTo>
                  <a:close/>
                  <a:moveTo>
                    <a:pt x="192" y="648"/>
                  </a:moveTo>
                  <a:cubicBezTo>
                    <a:pt x="190" y="649"/>
                    <a:pt x="192" y="650"/>
                    <a:pt x="192" y="648"/>
                  </a:cubicBezTo>
                  <a:moveTo>
                    <a:pt x="192" y="648"/>
                  </a:moveTo>
                  <a:cubicBezTo>
                    <a:pt x="223" y="640"/>
                    <a:pt x="254" y="630"/>
                    <a:pt x="289" y="623"/>
                  </a:cubicBezTo>
                  <a:cubicBezTo>
                    <a:pt x="287" y="555"/>
                    <a:pt x="293" y="494"/>
                    <a:pt x="302" y="436"/>
                  </a:cubicBezTo>
                  <a:cubicBezTo>
                    <a:pt x="292" y="434"/>
                    <a:pt x="283" y="431"/>
                    <a:pt x="272" y="430"/>
                  </a:cubicBezTo>
                  <a:cubicBezTo>
                    <a:pt x="239" y="496"/>
                    <a:pt x="211" y="568"/>
                    <a:pt x="192" y="648"/>
                  </a:cubicBezTo>
                  <a:moveTo>
                    <a:pt x="1275" y="515"/>
                  </a:moveTo>
                  <a:cubicBezTo>
                    <a:pt x="1279" y="557"/>
                    <a:pt x="1276" y="605"/>
                    <a:pt x="1288" y="636"/>
                  </a:cubicBezTo>
                  <a:cubicBezTo>
                    <a:pt x="1316" y="643"/>
                    <a:pt x="1341" y="652"/>
                    <a:pt x="1367" y="660"/>
                  </a:cubicBezTo>
                  <a:cubicBezTo>
                    <a:pt x="1377" y="657"/>
                    <a:pt x="1386" y="652"/>
                    <a:pt x="1397" y="648"/>
                  </a:cubicBezTo>
                  <a:cubicBezTo>
                    <a:pt x="1395" y="622"/>
                    <a:pt x="1398" y="600"/>
                    <a:pt x="1394" y="577"/>
                  </a:cubicBezTo>
                  <a:cubicBezTo>
                    <a:pt x="1392" y="567"/>
                    <a:pt x="1386" y="555"/>
                    <a:pt x="1382" y="545"/>
                  </a:cubicBezTo>
                  <a:cubicBezTo>
                    <a:pt x="1370" y="512"/>
                    <a:pt x="1354" y="481"/>
                    <a:pt x="1340" y="452"/>
                  </a:cubicBezTo>
                  <a:cubicBezTo>
                    <a:pt x="1314" y="444"/>
                    <a:pt x="1288" y="437"/>
                    <a:pt x="1261" y="431"/>
                  </a:cubicBezTo>
                  <a:cubicBezTo>
                    <a:pt x="1266" y="456"/>
                    <a:pt x="1272" y="485"/>
                    <a:pt x="1275" y="515"/>
                  </a:cubicBezTo>
                  <a:close/>
                  <a:moveTo>
                    <a:pt x="305" y="437"/>
                  </a:moveTo>
                  <a:cubicBezTo>
                    <a:pt x="295" y="493"/>
                    <a:pt x="288" y="559"/>
                    <a:pt x="293" y="623"/>
                  </a:cubicBezTo>
                  <a:cubicBezTo>
                    <a:pt x="311" y="617"/>
                    <a:pt x="332" y="615"/>
                    <a:pt x="351" y="610"/>
                  </a:cubicBezTo>
                  <a:cubicBezTo>
                    <a:pt x="364" y="556"/>
                    <a:pt x="379" y="504"/>
                    <a:pt x="397" y="455"/>
                  </a:cubicBezTo>
                  <a:cubicBezTo>
                    <a:pt x="366" y="449"/>
                    <a:pt x="335" y="444"/>
                    <a:pt x="305" y="437"/>
                  </a:cubicBezTo>
                  <a:close/>
                  <a:moveTo>
                    <a:pt x="1126" y="455"/>
                  </a:moveTo>
                  <a:cubicBezTo>
                    <a:pt x="1131" y="501"/>
                    <a:pt x="1133" y="551"/>
                    <a:pt x="1133" y="603"/>
                  </a:cubicBezTo>
                  <a:cubicBezTo>
                    <a:pt x="1182" y="612"/>
                    <a:pt x="1231" y="620"/>
                    <a:pt x="1277" y="633"/>
                  </a:cubicBezTo>
                  <a:cubicBezTo>
                    <a:pt x="1279" y="602"/>
                    <a:pt x="1270" y="583"/>
                    <a:pt x="1263" y="561"/>
                  </a:cubicBezTo>
                  <a:cubicBezTo>
                    <a:pt x="1248" y="517"/>
                    <a:pt x="1234" y="477"/>
                    <a:pt x="1215" y="438"/>
                  </a:cubicBezTo>
                  <a:cubicBezTo>
                    <a:pt x="1214" y="438"/>
                    <a:pt x="1214" y="438"/>
                    <a:pt x="1213" y="438"/>
                  </a:cubicBezTo>
                  <a:cubicBezTo>
                    <a:pt x="1185" y="445"/>
                    <a:pt x="1156" y="450"/>
                    <a:pt x="1126" y="455"/>
                  </a:cubicBezTo>
                  <a:close/>
                  <a:moveTo>
                    <a:pt x="179" y="454"/>
                  </a:moveTo>
                  <a:cubicBezTo>
                    <a:pt x="168" y="457"/>
                    <a:pt x="158" y="461"/>
                    <a:pt x="147" y="465"/>
                  </a:cubicBezTo>
                  <a:cubicBezTo>
                    <a:pt x="123" y="516"/>
                    <a:pt x="101" y="568"/>
                    <a:pt x="85" y="627"/>
                  </a:cubicBezTo>
                  <a:cubicBezTo>
                    <a:pt x="108" y="640"/>
                    <a:pt x="131" y="652"/>
                    <a:pt x="159" y="660"/>
                  </a:cubicBezTo>
                  <a:cubicBezTo>
                    <a:pt x="157" y="583"/>
                    <a:pt x="168" y="513"/>
                    <a:pt x="179" y="454"/>
                  </a:cubicBezTo>
                  <a:close/>
                  <a:moveTo>
                    <a:pt x="1392" y="564"/>
                  </a:moveTo>
                  <a:cubicBezTo>
                    <a:pt x="1388" y="528"/>
                    <a:pt x="1381" y="495"/>
                    <a:pt x="1374" y="463"/>
                  </a:cubicBezTo>
                  <a:cubicBezTo>
                    <a:pt x="1363" y="461"/>
                    <a:pt x="1354" y="457"/>
                    <a:pt x="1345" y="454"/>
                  </a:cubicBezTo>
                  <a:cubicBezTo>
                    <a:pt x="1362" y="489"/>
                    <a:pt x="1378" y="525"/>
                    <a:pt x="1392" y="564"/>
                  </a:cubicBezTo>
                  <a:close/>
                  <a:moveTo>
                    <a:pt x="401" y="455"/>
                  </a:moveTo>
                  <a:cubicBezTo>
                    <a:pt x="382" y="503"/>
                    <a:pt x="367" y="556"/>
                    <a:pt x="354" y="610"/>
                  </a:cubicBezTo>
                  <a:cubicBezTo>
                    <a:pt x="383" y="605"/>
                    <a:pt x="412" y="600"/>
                    <a:pt x="442" y="597"/>
                  </a:cubicBezTo>
                  <a:cubicBezTo>
                    <a:pt x="442" y="550"/>
                    <a:pt x="443" y="504"/>
                    <a:pt x="447" y="461"/>
                  </a:cubicBezTo>
                  <a:cubicBezTo>
                    <a:pt x="432" y="459"/>
                    <a:pt x="415" y="458"/>
                    <a:pt x="401" y="455"/>
                  </a:cubicBezTo>
                  <a:close/>
                  <a:moveTo>
                    <a:pt x="1080" y="461"/>
                  </a:moveTo>
                  <a:cubicBezTo>
                    <a:pt x="1093" y="507"/>
                    <a:pt x="1106" y="553"/>
                    <a:pt x="1116" y="601"/>
                  </a:cubicBezTo>
                  <a:cubicBezTo>
                    <a:pt x="1121" y="602"/>
                    <a:pt x="1125" y="602"/>
                    <a:pt x="1130" y="603"/>
                  </a:cubicBezTo>
                  <a:cubicBezTo>
                    <a:pt x="1130" y="551"/>
                    <a:pt x="1129" y="501"/>
                    <a:pt x="1123" y="455"/>
                  </a:cubicBezTo>
                  <a:cubicBezTo>
                    <a:pt x="1108" y="457"/>
                    <a:pt x="1094" y="459"/>
                    <a:pt x="1080" y="461"/>
                  </a:cubicBezTo>
                  <a:close/>
                  <a:moveTo>
                    <a:pt x="445" y="596"/>
                  </a:moveTo>
                  <a:cubicBezTo>
                    <a:pt x="475" y="592"/>
                    <a:pt x="505" y="589"/>
                    <a:pt x="535" y="586"/>
                  </a:cubicBezTo>
                  <a:cubicBezTo>
                    <a:pt x="542" y="548"/>
                    <a:pt x="548" y="509"/>
                    <a:pt x="556" y="472"/>
                  </a:cubicBezTo>
                  <a:cubicBezTo>
                    <a:pt x="519" y="469"/>
                    <a:pt x="483" y="466"/>
                    <a:pt x="449" y="461"/>
                  </a:cubicBezTo>
                  <a:cubicBezTo>
                    <a:pt x="446" y="504"/>
                    <a:pt x="444" y="549"/>
                    <a:pt x="445" y="596"/>
                  </a:cubicBezTo>
                  <a:close/>
                  <a:moveTo>
                    <a:pt x="965" y="472"/>
                  </a:moveTo>
                  <a:cubicBezTo>
                    <a:pt x="967" y="507"/>
                    <a:pt x="966" y="546"/>
                    <a:pt x="966" y="584"/>
                  </a:cubicBezTo>
                  <a:cubicBezTo>
                    <a:pt x="1016" y="589"/>
                    <a:pt x="1065" y="594"/>
                    <a:pt x="1113" y="600"/>
                  </a:cubicBezTo>
                  <a:cubicBezTo>
                    <a:pt x="1102" y="553"/>
                    <a:pt x="1092" y="503"/>
                    <a:pt x="1075" y="461"/>
                  </a:cubicBezTo>
                  <a:cubicBezTo>
                    <a:pt x="1039" y="466"/>
                    <a:pt x="1003" y="470"/>
                    <a:pt x="965" y="472"/>
                  </a:cubicBezTo>
                  <a:close/>
                  <a:moveTo>
                    <a:pt x="1388" y="521"/>
                  </a:moveTo>
                  <a:cubicBezTo>
                    <a:pt x="1391" y="540"/>
                    <a:pt x="1392" y="559"/>
                    <a:pt x="1396" y="577"/>
                  </a:cubicBezTo>
                  <a:cubicBezTo>
                    <a:pt x="1400" y="600"/>
                    <a:pt x="1412" y="620"/>
                    <a:pt x="1416" y="640"/>
                  </a:cubicBezTo>
                  <a:cubicBezTo>
                    <a:pt x="1437" y="628"/>
                    <a:pt x="1459" y="617"/>
                    <a:pt x="1473" y="599"/>
                  </a:cubicBezTo>
                  <a:cubicBezTo>
                    <a:pt x="1470" y="557"/>
                    <a:pt x="1454" y="529"/>
                    <a:pt x="1442" y="496"/>
                  </a:cubicBezTo>
                  <a:cubicBezTo>
                    <a:pt x="1421" y="484"/>
                    <a:pt x="1400" y="473"/>
                    <a:pt x="1376" y="465"/>
                  </a:cubicBezTo>
                  <a:cubicBezTo>
                    <a:pt x="1381" y="483"/>
                    <a:pt x="1385" y="502"/>
                    <a:pt x="1388" y="521"/>
                  </a:cubicBezTo>
                  <a:close/>
                  <a:moveTo>
                    <a:pt x="91" y="491"/>
                  </a:moveTo>
                  <a:cubicBezTo>
                    <a:pt x="82" y="531"/>
                    <a:pt x="72" y="570"/>
                    <a:pt x="69" y="616"/>
                  </a:cubicBezTo>
                  <a:cubicBezTo>
                    <a:pt x="73" y="619"/>
                    <a:pt x="78" y="623"/>
                    <a:pt x="83" y="625"/>
                  </a:cubicBezTo>
                  <a:cubicBezTo>
                    <a:pt x="98" y="568"/>
                    <a:pt x="121" y="515"/>
                    <a:pt x="142" y="467"/>
                  </a:cubicBezTo>
                  <a:cubicBezTo>
                    <a:pt x="124" y="474"/>
                    <a:pt x="107" y="482"/>
                    <a:pt x="91" y="491"/>
                  </a:cubicBezTo>
                  <a:close/>
                  <a:moveTo>
                    <a:pt x="558" y="472"/>
                  </a:moveTo>
                  <a:cubicBezTo>
                    <a:pt x="551" y="509"/>
                    <a:pt x="545" y="548"/>
                    <a:pt x="538" y="586"/>
                  </a:cubicBezTo>
                  <a:cubicBezTo>
                    <a:pt x="562" y="584"/>
                    <a:pt x="586" y="582"/>
                    <a:pt x="611" y="581"/>
                  </a:cubicBezTo>
                  <a:cubicBezTo>
                    <a:pt x="611" y="545"/>
                    <a:pt x="613" y="511"/>
                    <a:pt x="612" y="476"/>
                  </a:cubicBezTo>
                  <a:cubicBezTo>
                    <a:pt x="594" y="474"/>
                    <a:pt x="576" y="474"/>
                    <a:pt x="558" y="472"/>
                  </a:cubicBezTo>
                  <a:close/>
                  <a:moveTo>
                    <a:pt x="915" y="476"/>
                  </a:moveTo>
                  <a:cubicBezTo>
                    <a:pt x="919" y="511"/>
                    <a:pt x="925" y="546"/>
                    <a:pt x="928" y="582"/>
                  </a:cubicBezTo>
                  <a:cubicBezTo>
                    <a:pt x="941" y="582"/>
                    <a:pt x="952" y="584"/>
                    <a:pt x="965" y="584"/>
                  </a:cubicBezTo>
                  <a:cubicBezTo>
                    <a:pt x="965" y="546"/>
                    <a:pt x="963" y="510"/>
                    <a:pt x="963" y="473"/>
                  </a:cubicBezTo>
                  <a:cubicBezTo>
                    <a:pt x="946" y="473"/>
                    <a:pt x="930" y="474"/>
                    <a:pt x="915" y="476"/>
                  </a:cubicBezTo>
                  <a:close/>
                  <a:moveTo>
                    <a:pt x="617" y="476"/>
                  </a:moveTo>
                  <a:cubicBezTo>
                    <a:pt x="614" y="508"/>
                    <a:pt x="615" y="545"/>
                    <a:pt x="615" y="580"/>
                  </a:cubicBezTo>
                  <a:cubicBezTo>
                    <a:pt x="653" y="579"/>
                    <a:pt x="691" y="577"/>
                    <a:pt x="729" y="576"/>
                  </a:cubicBezTo>
                  <a:cubicBezTo>
                    <a:pt x="731" y="545"/>
                    <a:pt x="731" y="511"/>
                    <a:pt x="732" y="479"/>
                  </a:cubicBezTo>
                  <a:cubicBezTo>
                    <a:pt x="693" y="479"/>
                    <a:pt x="654" y="478"/>
                    <a:pt x="617" y="476"/>
                  </a:cubicBezTo>
                  <a:close/>
                  <a:moveTo>
                    <a:pt x="791" y="479"/>
                  </a:moveTo>
                  <a:cubicBezTo>
                    <a:pt x="791" y="513"/>
                    <a:pt x="791" y="544"/>
                    <a:pt x="791" y="576"/>
                  </a:cubicBezTo>
                  <a:cubicBezTo>
                    <a:pt x="836" y="577"/>
                    <a:pt x="881" y="579"/>
                    <a:pt x="924" y="581"/>
                  </a:cubicBezTo>
                  <a:cubicBezTo>
                    <a:pt x="920" y="546"/>
                    <a:pt x="915" y="511"/>
                    <a:pt x="911" y="476"/>
                  </a:cubicBezTo>
                  <a:cubicBezTo>
                    <a:pt x="872" y="478"/>
                    <a:pt x="831" y="479"/>
                    <a:pt x="791" y="479"/>
                  </a:cubicBezTo>
                  <a:close/>
                  <a:moveTo>
                    <a:pt x="736" y="479"/>
                  </a:moveTo>
                  <a:cubicBezTo>
                    <a:pt x="732" y="509"/>
                    <a:pt x="734" y="545"/>
                    <a:pt x="732" y="576"/>
                  </a:cubicBezTo>
                  <a:cubicBezTo>
                    <a:pt x="751" y="576"/>
                    <a:pt x="770" y="576"/>
                    <a:pt x="789" y="576"/>
                  </a:cubicBezTo>
                  <a:cubicBezTo>
                    <a:pt x="789" y="544"/>
                    <a:pt x="789" y="512"/>
                    <a:pt x="789" y="479"/>
                  </a:cubicBezTo>
                  <a:cubicBezTo>
                    <a:pt x="771" y="479"/>
                    <a:pt x="754" y="479"/>
                    <a:pt x="736" y="479"/>
                  </a:cubicBezTo>
                  <a:close/>
                  <a:moveTo>
                    <a:pt x="60" y="512"/>
                  </a:moveTo>
                  <a:cubicBezTo>
                    <a:pt x="53" y="535"/>
                    <a:pt x="44" y="556"/>
                    <a:pt x="37" y="580"/>
                  </a:cubicBezTo>
                  <a:cubicBezTo>
                    <a:pt x="45" y="593"/>
                    <a:pt x="53" y="606"/>
                    <a:pt x="67" y="613"/>
                  </a:cubicBezTo>
                  <a:cubicBezTo>
                    <a:pt x="69" y="569"/>
                    <a:pt x="81" y="529"/>
                    <a:pt x="87" y="493"/>
                  </a:cubicBezTo>
                  <a:cubicBezTo>
                    <a:pt x="78" y="499"/>
                    <a:pt x="69" y="505"/>
                    <a:pt x="60" y="512"/>
                  </a:cubicBezTo>
                  <a:close/>
                  <a:moveTo>
                    <a:pt x="1462" y="539"/>
                  </a:moveTo>
                  <a:cubicBezTo>
                    <a:pt x="1461" y="543"/>
                    <a:pt x="1465" y="539"/>
                    <a:pt x="1462" y="539"/>
                  </a:cubicBezTo>
                  <a:moveTo>
                    <a:pt x="1462" y="539"/>
                  </a:moveTo>
                  <a:cubicBezTo>
                    <a:pt x="1458" y="526"/>
                    <a:pt x="1458" y="502"/>
                    <a:pt x="1446" y="501"/>
                  </a:cubicBezTo>
                  <a:cubicBezTo>
                    <a:pt x="1452" y="512"/>
                    <a:pt x="1456" y="526"/>
                    <a:pt x="1462" y="539"/>
                  </a:cubicBezTo>
                  <a:moveTo>
                    <a:pt x="1480" y="592"/>
                  </a:moveTo>
                  <a:cubicBezTo>
                    <a:pt x="1504" y="563"/>
                    <a:pt x="1482" y="521"/>
                    <a:pt x="1457" y="507"/>
                  </a:cubicBezTo>
                  <a:cubicBezTo>
                    <a:pt x="1465" y="535"/>
                    <a:pt x="1469" y="567"/>
                    <a:pt x="1480" y="592"/>
                  </a:cubicBezTo>
                  <a:close/>
                  <a:moveTo>
                    <a:pt x="36" y="575"/>
                  </a:moveTo>
                  <a:cubicBezTo>
                    <a:pt x="40" y="555"/>
                    <a:pt x="51" y="536"/>
                    <a:pt x="54" y="517"/>
                  </a:cubicBezTo>
                  <a:cubicBezTo>
                    <a:pt x="42" y="529"/>
                    <a:pt x="28" y="553"/>
                    <a:pt x="36" y="575"/>
                  </a:cubicBezTo>
                  <a:close/>
                  <a:moveTo>
                    <a:pt x="1463" y="544"/>
                  </a:moveTo>
                  <a:cubicBezTo>
                    <a:pt x="1462" y="543"/>
                    <a:pt x="1463" y="544"/>
                    <a:pt x="1463" y="544"/>
                  </a:cubicBezTo>
                  <a:close/>
                  <a:moveTo>
                    <a:pt x="1480" y="597"/>
                  </a:moveTo>
                  <a:cubicBezTo>
                    <a:pt x="1494" y="642"/>
                    <a:pt x="1503" y="692"/>
                    <a:pt x="1508" y="747"/>
                  </a:cubicBezTo>
                  <a:cubicBezTo>
                    <a:pt x="1512" y="753"/>
                    <a:pt x="1516" y="760"/>
                    <a:pt x="1519" y="767"/>
                  </a:cubicBezTo>
                  <a:cubicBezTo>
                    <a:pt x="1521" y="690"/>
                    <a:pt x="1511" y="622"/>
                    <a:pt x="1494" y="563"/>
                  </a:cubicBezTo>
                  <a:cubicBezTo>
                    <a:pt x="1493" y="578"/>
                    <a:pt x="1486" y="587"/>
                    <a:pt x="1480" y="597"/>
                  </a:cubicBezTo>
                  <a:close/>
                  <a:moveTo>
                    <a:pt x="17" y="654"/>
                  </a:moveTo>
                  <a:cubicBezTo>
                    <a:pt x="21" y="628"/>
                    <a:pt x="28" y="604"/>
                    <a:pt x="34" y="580"/>
                  </a:cubicBezTo>
                  <a:cubicBezTo>
                    <a:pt x="33" y="577"/>
                    <a:pt x="32" y="573"/>
                    <a:pt x="30" y="570"/>
                  </a:cubicBezTo>
                  <a:cubicBezTo>
                    <a:pt x="26" y="597"/>
                    <a:pt x="18" y="626"/>
                    <a:pt x="17" y="654"/>
                  </a:cubicBezTo>
                  <a:close/>
                  <a:moveTo>
                    <a:pt x="615" y="583"/>
                  </a:moveTo>
                  <a:cubicBezTo>
                    <a:pt x="616" y="635"/>
                    <a:pt x="617" y="686"/>
                    <a:pt x="620" y="736"/>
                  </a:cubicBezTo>
                  <a:cubicBezTo>
                    <a:pt x="655" y="737"/>
                    <a:pt x="690" y="739"/>
                    <a:pt x="726" y="739"/>
                  </a:cubicBezTo>
                  <a:cubicBezTo>
                    <a:pt x="728" y="686"/>
                    <a:pt x="729" y="633"/>
                    <a:pt x="729" y="579"/>
                  </a:cubicBezTo>
                  <a:cubicBezTo>
                    <a:pt x="690" y="580"/>
                    <a:pt x="652" y="581"/>
                    <a:pt x="615" y="583"/>
                  </a:cubicBezTo>
                  <a:close/>
                  <a:moveTo>
                    <a:pt x="729" y="739"/>
                  </a:moveTo>
                  <a:cubicBezTo>
                    <a:pt x="750" y="738"/>
                    <a:pt x="769" y="740"/>
                    <a:pt x="788" y="739"/>
                  </a:cubicBezTo>
                  <a:cubicBezTo>
                    <a:pt x="788" y="685"/>
                    <a:pt x="790" y="633"/>
                    <a:pt x="789" y="579"/>
                  </a:cubicBezTo>
                  <a:cubicBezTo>
                    <a:pt x="770" y="579"/>
                    <a:pt x="752" y="579"/>
                    <a:pt x="733" y="579"/>
                  </a:cubicBezTo>
                  <a:cubicBezTo>
                    <a:pt x="730" y="630"/>
                    <a:pt x="731" y="686"/>
                    <a:pt x="729" y="739"/>
                  </a:cubicBezTo>
                  <a:close/>
                  <a:moveTo>
                    <a:pt x="791" y="582"/>
                  </a:moveTo>
                  <a:cubicBezTo>
                    <a:pt x="791" y="634"/>
                    <a:pt x="791" y="687"/>
                    <a:pt x="791" y="739"/>
                  </a:cubicBezTo>
                  <a:cubicBezTo>
                    <a:pt x="842" y="739"/>
                    <a:pt x="890" y="736"/>
                    <a:pt x="938" y="734"/>
                  </a:cubicBezTo>
                  <a:cubicBezTo>
                    <a:pt x="934" y="683"/>
                    <a:pt x="930" y="633"/>
                    <a:pt x="924" y="584"/>
                  </a:cubicBezTo>
                  <a:cubicBezTo>
                    <a:pt x="881" y="581"/>
                    <a:pt x="837" y="580"/>
                    <a:pt x="792" y="579"/>
                  </a:cubicBezTo>
                  <a:cubicBezTo>
                    <a:pt x="791" y="579"/>
                    <a:pt x="791" y="581"/>
                    <a:pt x="791" y="582"/>
                  </a:cubicBezTo>
                  <a:close/>
                  <a:moveTo>
                    <a:pt x="538" y="588"/>
                  </a:moveTo>
                  <a:cubicBezTo>
                    <a:pt x="531" y="634"/>
                    <a:pt x="526" y="681"/>
                    <a:pt x="521" y="729"/>
                  </a:cubicBezTo>
                  <a:cubicBezTo>
                    <a:pt x="552" y="732"/>
                    <a:pt x="584" y="734"/>
                    <a:pt x="616" y="736"/>
                  </a:cubicBezTo>
                  <a:cubicBezTo>
                    <a:pt x="612" y="686"/>
                    <a:pt x="615" y="630"/>
                    <a:pt x="609" y="583"/>
                  </a:cubicBezTo>
                  <a:cubicBezTo>
                    <a:pt x="586" y="585"/>
                    <a:pt x="562" y="587"/>
                    <a:pt x="538" y="588"/>
                  </a:cubicBezTo>
                  <a:close/>
                  <a:moveTo>
                    <a:pt x="929" y="584"/>
                  </a:moveTo>
                  <a:cubicBezTo>
                    <a:pt x="933" y="634"/>
                    <a:pt x="939" y="682"/>
                    <a:pt x="942" y="734"/>
                  </a:cubicBezTo>
                  <a:cubicBezTo>
                    <a:pt x="946" y="733"/>
                    <a:pt x="953" y="733"/>
                    <a:pt x="959" y="733"/>
                  </a:cubicBezTo>
                  <a:cubicBezTo>
                    <a:pt x="962" y="685"/>
                    <a:pt x="963" y="636"/>
                    <a:pt x="965" y="587"/>
                  </a:cubicBezTo>
                  <a:cubicBezTo>
                    <a:pt x="953" y="585"/>
                    <a:pt x="941" y="585"/>
                    <a:pt x="929" y="584"/>
                  </a:cubicBezTo>
                  <a:close/>
                  <a:moveTo>
                    <a:pt x="13" y="752"/>
                  </a:moveTo>
                  <a:cubicBezTo>
                    <a:pt x="25" y="732"/>
                    <a:pt x="46" y="719"/>
                    <a:pt x="63" y="704"/>
                  </a:cubicBezTo>
                  <a:cubicBezTo>
                    <a:pt x="63" y="674"/>
                    <a:pt x="63" y="645"/>
                    <a:pt x="66" y="618"/>
                  </a:cubicBezTo>
                  <a:cubicBezTo>
                    <a:pt x="54" y="609"/>
                    <a:pt x="45" y="597"/>
                    <a:pt x="35" y="585"/>
                  </a:cubicBezTo>
                  <a:cubicBezTo>
                    <a:pt x="23" y="635"/>
                    <a:pt x="7" y="690"/>
                    <a:pt x="13" y="752"/>
                  </a:cubicBezTo>
                  <a:close/>
                  <a:moveTo>
                    <a:pt x="967" y="587"/>
                  </a:moveTo>
                  <a:cubicBezTo>
                    <a:pt x="965" y="635"/>
                    <a:pt x="965" y="686"/>
                    <a:pt x="961" y="732"/>
                  </a:cubicBezTo>
                  <a:cubicBezTo>
                    <a:pt x="1017" y="729"/>
                    <a:pt x="1071" y="723"/>
                    <a:pt x="1123" y="716"/>
                  </a:cubicBezTo>
                  <a:cubicBezTo>
                    <a:pt x="1132" y="675"/>
                    <a:pt x="1121" y="639"/>
                    <a:pt x="1114" y="603"/>
                  </a:cubicBezTo>
                  <a:cubicBezTo>
                    <a:pt x="1067" y="597"/>
                    <a:pt x="1018" y="591"/>
                    <a:pt x="967" y="587"/>
                  </a:cubicBezTo>
                  <a:close/>
                  <a:moveTo>
                    <a:pt x="1476" y="597"/>
                  </a:moveTo>
                  <a:cubicBezTo>
                    <a:pt x="1478" y="594"/>
                    <a:pt x="1476" y="589"/>
                    <a:pt x="1474" y="587"/>
                  </a:cubicBezTo>
                  <a:cubicBezTo>
                    <a:pt x="1475" y="590"/>
                    <a:pt x="1475" y="594"/>
                    <a:pt x="1476" y="597"/>
                  </a:cubicBezTo>
                  <a:close/>
                  <a:moveTo>
                    <a:pt x="445" y="599"/>
                  </a:moveTo>
                  <a:cubicBezTo>
                    <a:pt x="446" y="641"/>
                    <a:pt x="448" y="683"/>
                    <a:pt x="452" y="722"/>
                  </a:cubicBezTo>
                  <a:cubicBezTo>
                    <a:pt x="474" y="725"/>
                    <a:pt x="496" y="727"/>
                    <a:pt x="518" y="729"/>
                  </a:cubicBezTo>
                  <a:cubicBezTo>
                    <a:pt x="523" y="682"/>
                    <a:pt x="528" y="634"/>
                    <a:pt x="535" y="589"/>
                  </a:cubicBezTo>
                  <a:cubicBezTo>
                    <a:pt x="504" y="591"/>
                    <a:pt x="475" y="595"/>
                    <a:pt x="445" y="599"/>
                  </a:cubicBezTo>
                  <a:close/>
                  <a:moveTo>
                    <a:pt x="1398" y="592"/>
                  </a:moveTo>
                  <a:cubicBezTo>
                    <a:pt x="1398" y="610"/>
                    <a:pt x="1399" y="628"/>
                    <a:pt x="1399" y="647"/>
                  </a:cubicBezTo>
                  <a:cubicBezTo>
                    <a:pt x="1404" y="644"/>
                    <a:pt x="1410" y="644"/>
                    <a:pt x="1412" y="640"/>
                  </a:cubicBezTo>
                  <a:cubicBezTo>
                    <a:pt x="1407" y="624"/>
                    <a:pt x="1403" y="607"/>
                    <a:pt x="1398" y="592"/>
                  </a:cubicBezTo>
                  <a:moveTo>
                    <a:pt x="1398" y="592"/>
                  </a:moveTo>
                  <a:cubicBezTo>
                    <a:pt x="1399" y="587"/>
                    <a:pt x="1395" y="591"/>
                    <a:pt x="1398" y="592"/>
                  </a:cubicBezTo>
                  <a:moveTo>
                    <a:pt x="354" y="612"/>
                  </a:moveTo>
                  <a:cubicBezTo>
                    <a:pt x="346" y="641"/>
                    <a:pt x="341" y="673"/>
                    <a:pt x="335" y="705"/>
                  </a:cubicBezTo>
                  <a:cubicBezTo>
                    <a:pt x="372" y="712"/>
                    <a:pt x="409" y="718"/>
                    <a:pt x="449" y="721"/>
                  </a:cubicBezTo>
                  <a:cubicBezTo>
                    <a:pt x="445" y="682"/>
                    <a:pt x="445" y="639"/>
                    <a:pt x="441" y="599"/>
                  </a:cubicBezTo>
                  <a:cubicBezTo>
                    <a:pt x="412" y="603"/>
                    <a:pt x="383" y="607"/>
                    <a:pt x="354" y="612"/>
                  </a:cubicBezTo>
                  <a:close/>
                  <a:moveTo>
                    <a:pt x="1483" y="721"/>
                  </a:moveTo>
                  <a:cubicBezTo>
                    <a:pt x="1487" y="724"/>
                    <a:pt x="1490" y="729"/>
                    <a:pt x="1494" y="733"/>
                  </a:cubicBezTo>
                  <a:cubicBezTo>
                    <a:pt x="1498" y="736"/>
                    <a:pt x="1504" y="743"/>
                    <a:pt x="1505" y="742"/>
                  </a:cubicBezTo>
                  <a:cubicBezTo>
                    <a:pt x="1499" y="690"/>
                    <a:pt x="1492" y="641"/>
                    <a:pt x="1477" y="599"/>
                  </a:cubicBezTo>
                  <a:cubicBezTo>
                    <a:pt x="1480" y="635"/>
                    <a:pt x="1484" y="678"/>
                    <a:pt x="1483" y="721"/>
                  </a:cubicBezTo>
                  <a:close/>
                  <a:moveTo>
                    <a:pt x="1416" y="642"/>
                  </a:moveTo>
                  <a:cubicBezTo>
                    <a:pt x="1419" y="657"/>
                    <a:pt x="1423" y="671"/>
                    <a:pt x="1425" y="686"/>
                  </a:cubicBezTo>
                  <a:cubicBezTo>
                    <a:pt x="1441" y="692"/>
                    <a:pt x="1456" y="703"/>
                    <a:pt x="1468" y="711"/>
                  </a:cubicBezTo>
                  <a:cubicBezTo>
                    <a:pt x="1472" y="714"/>
                    <a:pt x="1478" y="718"/>
                    <a:pt x="1480" y="718"/>
                  </a:cubicBezTo>
                  <a:cubicBezTo>
                    <a:pt x="1480" y="677"/>
                    <a:pt x="1480" y="637"/>
                    <a:pt x="1473" y="603"/>
                  </a:cubicBezTo>
                  <a:cubicBezTo>
                    <a:pt x="1457" y="619"/>
                    <a:pt x="1438" y="632"/>
                    <a:pt x="1416" y="642"/>
                  </a:cubicBezTo>
                  <a:close/>
                  <a:moveTo>
                    <a:pt x="1128" y="658"/>
                  </a:moveTo>
                  <a:cubicBezTo>
                    <a:pt x="1128" y="640"/>
                    <a:pt x="1129" y="623"/>
                    <a:pt x="1130" y="605"/>
                  </a:cubicBezTo>
                  <a:cubicBezTo>
                    <a:pt x="1124" y="606"/>
                    <a:pt x="1122" y="604"/>
                    <a:pt x="1117" y="604"/>
                  </a:cubicBezTo>
                  <a:cubicBezTo>
                    <a:pt x="1120" y="623"/>
                    <a:pt x="1124" y="640"/>
                    <a:pt x="1128" y="658"/>
                  </a:cubicBezTo>
                  <a:close/>
                  <a:moveTo>
                    <a:pt x="1134" y="606"/>
                  </a:moveTo>
                  <a:cubicBezTo>
                    <a:pt x="1132" y="607"/>
                    <a:pt x="1132" y="607"/>
                    <a:pt x="1132" y="609"/>
                  </a:cubicBezTo>
                  <a:cubicBezTo>
                    <a:pt x="1131" y="648"/>
                    <a:pt x="1128" y="682"/>
                    <a:pt x="1136" y="714"/>
                  </a:cubicBezTo>
                  <a:cubicBezTo>
                    <a:pt x="1184" y="707"/>
                    <a:pt x="1230" y="698"/>
                    <a:pt x="1274" y="688"/>
                  </a:cubicBezTo>
                  <a:cubicBezTo>
                    <a:pt x="1276" y="671"/>
                    <a:pt x="1276" y="653"/>
                    <a:pt x="1277" y="635"/>
                  </a:cubicBezTo>
                  <a:cubicBezTo>
                    <a:pt x="1230" y="624"/>
                    <a:pt x="1183" y="614"/>
                    <a:pt x="1134" y="606"/>
                  </a:cubicBezTo>
                  <a:close/>
                  <a:moveTo>
                    <a:pt x="349" y="613"/>
                  </a:moveTo>
                  <a:cubicBezTo>
                    <a:pt x="330" y="617"/>
                    <a:pt x="311" y="621"/>
                    <a:pt x="292" y="624"/>
                  </a:cubicBezTo>
                  <a:cubicBezTo>
                    <a:pt x="292" y="650"/>
                    <a:pt x="293" y="674"/>
                    <a:pt x="295" y="697"/>
                  </a:cubicBezTo>
                  <a:cubicBezTo>
                    <a:pt x="307" y="700"/>
                    <a:pt x="319" y="703"/>
                    <a:pt x="332" y="704"/>
                  </a:cubicBezTo>
                  <a:cubicBezTo>
                    <a:pt x="337" y="674"/>
                    <a:pt x="345" y="641"/>
                    <a:pt x="349" y="613"/>
                  </a:cubicBezTo>
                  <a:close/>
                  <a:moveTo>
                    <a:pt x="1279" y="634"/>
                  </a:moveTo>
                  <a:cubicBezTo>
                    <a:pt x="1282" y="634"/>
                    <a:pt x="1283" y="634"/>
                    <a:pt x="1284" y="635"/>
                  </a:cubicBezTo>
                  <a:cubicBezTo>
                    <a:pt x="1283" y="628"/>
                    <a:pt x="1282" y="622"/>
                    <a:pt x="1279" y="617"/>
                  </a:cubicBezTo>
                  <a:cubicBezTo>
                    <a:pt x="1279" y="623"/>
                    <a:pt x="1279" y="628"/>
                    <a:pt x="1279" y="634"/>
                  </a:cubicBezTo>
                  <a:close/>
                  <a:moveTo>
                    <a:pt x="67" y="699"/>
                  </a:moveTo>
                  <a:cubicBezTo>
                    <a:pt x="70" y="674"/>
                    <a:pt x="76" y="651"/>
                    <a:pt x="82" y="628"/>
                  </a:cubicBezTo>
                  <a:cubicBezTo>
                    <a:pt x="77" y="626"/>
                    <a:pt x="74" y="621"/>
                    <a:pt x="68" y="620"/>
                  </a:cubicBezTo>
                  <a:cubicBezTo>
                    <a:pt x="67" y="645"/>
                    <a:pt x="64" y="674"/>
                    <a:pt x="67" y="699"/>
                  </a:cubicBezTo>
                  <a:close/>
                  <a:moveTo>
                    <a:pt x="288" y="625"/>
                  </a:moveTo>
                  <a:cubicBezTo>
                    <a:pt x="255" y="634"/>
                    <a:pt x="221" y="642"/>
                    <a:pt x="190" y="652"/>
                  </a:cubicBezTo>
                  <a:cubicBezTo>
                    <a:pt x="189" y="659"/>
                    <a:pt x="188" y="664"/>
                    <a:pt x="186" y="670"/>
                  </a:cubicBezTo>
                  <a:cubicBezTo>
                    <a:pt x="220" y="680"/>
                    <a:pt x="255" y="690"/>
                    <a:pt x="293" y="696"/>
                  </a:cubicBezTo>
                  <a:cubicBezTo>
                    <a:pt x="290" y="673"/>
                    <a:pt x="291" y="648"/>
                    <a:pt x="288" y="625"/>
                  </a:cubicBezTo>
                  <a:close/>
                  <a:moveTo>
                    <a:pt x="69" y="701"/>
                  </a:moveTo>
                  <a:cubicBezTo>
                    <a:pt x="95" y="687"/>
                    <a:pt x="122" y="673"/>
                    <a:pt x="152" y="663"/>
                  </a:cubicBezTo>
                  <a:cubicBezTo>
                    <a:pt x="130" y="651"/>
                    <a:pt x="104" y="643"/>
                    <a:pt x="84" y="629"/>
                  </a:cubicBezTo>
                  <a:cubicBezTo>
                    <a:pt x="79" y="653"/>
                    <a:pt x="73" y="676"/>
                    <a:pt x="69" y="701"/>
                  </a:cubicBezTo>
                  <a:close/>
                  <a:moveTo>
                    <a:pt x="1277" y="687"/>
                  </a:moveTo>
                  <a:cubicBezTo>
                    <a:pt x="1283" y="685"/>
                    <a:pt x="1289" y="684"/>
                    <a:pt x="1296" y="682"/>
                  </a:cubicBezTo>
                  <a:cubicBezTo>
                    <a:pt x="1292" y="667"/>
                    <a:pt x="1290" y="652"/>
                    <a:pt x="1285" y="638"/>
                  </a:cubicBezTo>
                  <a:cubicBezTo>
                    <a:pt x="1284" y="637"/>
                    <a:pt x="1281" y="637"/>
                    <a:pt x="1279" y="636"/>
                  </a:cubicBezTo>
                  <a:cubicBezTo>
                    <a:pt x="1278" y="652"/>
                    <a:pt x="1278" y="670"/>
                    <a:pt x="1277" y="687"/>
                  </a:cubicBezTo>
                  <a:close/>
                  <a:moveTo>
                    <a:pt x="1298" y="681"/>
                  </a:moveTo>
                  <a:cubicBezTo>
                    <a:pt x="1320" y="675"/>
                    <a:pt x="1342" y="670"/>
                    <a:pt x="1362" y="661"/>
                  </a:cubicBezTo>
                  <a:cubicBezTo>
                    <a:pt x="1338" y="654"/>
                    <a:pt x="1315" y="645"/>
                    <a:pt x="1289" y="639"/>
                  </a:cubicBezTo>
                  <a:cubicBezTo>
                    <a:pt x="1291" y="653"/>
                    <a:pt x="1296" y="666"/>
                    <a:pt x="1298" y="681"/>
                  </a:cubicBezTo>
                  <a:close/>
                  <a:moveTo>
                    <a:pt x="1399" y="649"/>
                  </a:moveTo>
                  <a:cubicBezTo>
                    <a:pt x="1399" y="657"/>
                    <a:pt x="1399" y="665"/>
                    <a:pt x="1399" y="673"/>
                  </a:cubicBezTo>
                  <a:cubicBezTo>
                    <a:pt x="1407" y="677"/>
                    <a:pt x="1415" y="680"/>
                    <a:pt x="1422" y="684"/>
                  </a:cubicBezTo>
                  <a:cubicBezTo>
                    <a:pt x="1419" y="671"/>
                    <a:pt x="1418" y="655"/>
                    <a:pt x="1412" y="644"/>
                  </a:cubicBezTo>
                  <a:cubicBezTo>
                    <a:pt x="1409" y="646"/>
                    <a:pt x="1404" y="648"/>
                    <a:pt x="1399" y="649"/>
                  </a:cubicBezTo>
                  <a:close/>
                  <a:moveTo>
                    <a:pt x="1371" y="662"/>
                  </a:moveTo>
                  <a:cubicBezTo>
                    <a:pt x="1379" y="665"/>
                    <a:pt x="1388" y="668"/>
                    <a:pt x="1397" y="672"/>
                  </a:cubicBezTo>
                  <a:cubicBezTo>
                    <a:pt x="1396" y="666"/>
                    <a:pt x="1398" y="656"/>
                    <a:pt x="1396" y="651"/>
                  </a:cubicBezTo>
                  <a:cubicBezTo>
                    <a:pt x="1388" y="655"/>
                    <a:pt x="1379" y="658"/>
                    <a:pt x="1371" y="662"/>
                  </a:cubicBezTo>
                  <a:close/>
                  <a:moveTo>
                    <a:pt x="162" y="662"/>
                  </a:moveTo>
                  <a:cubicBezTo>
                    <a:pt x="169" y="664"/>
                    <a:pt x="175" y="668"/>
                    <a:pt x="184" y="669"/>
                  </a:cubicBezTo>
                  <a:cubicBezTo>
                    <a:pt x="184" y="663"/>
                    <a:pt x="187" y="659"/>
                    <a:pt x="187" y="653"/>
                  </a:cubicBezTo>
                  <a:cubicBezTo>
                    <a:pt x="178" y="656"/>
                    <a:pt x="170" y="658"/>
                    <a:pt x="162" y="662"/>
                  </a:cubicBezTo>
                  <a:close/>
                  <a:moveTo>
                    <a:pt x="109" y="683"/>
                  </a:moveTo>
                  <a:cubicBezTo>
                    <a:pt x="98" y="688"/>
                    <a:pt x="72" y="698"/>
                    <a:pt x="68" y="707"/>
                  </a:cubicBezTo>
                  <a:cubicBezTo>
                    <a:pt x="63" y="717"/>
                    <a:pt x="68" y="742"/>
                    <a:pt x="70" y="755"/>
                  </a:cubicBezTo>
                  <a:cubicBezTo>
                    <a:pt x="76" y="807"/>
                    <a:pt x="83" y="853"/>
                    <a:pt x="96" y="893"/>
                  </a:cubicBezTo>
                  <a:cubicBezTo>
                    <a:pt x="107" y="898"/>
                    <a:pt x="117" y="903"/>
                    <a:pt x="127" y="908"/>
                  </a:cubicBezTo>
                  <a:cubicBezTo>
                    <a:pt x="138" y="901"/>
                    <a:pt x="150" y="898"/>
                    <a:pt x="158" y="889"/>
                  </a:cubicBezTo>
                  <a:cubicBezTo>
                    <a:pt x="157" y="859"/>
                    <a:pt x="160" y="834"/>
                    <a:pt x="162" y="808"/>
                  </a:cubicBezTo>
                  <a:cubicBezTo>
                    <a:pt x="163" y="790"/>
                    <a:pt x="168" y="772"/>
                    <a:pt x="168" y="756"/>
                  </a:cubicBezTo>
                  <a:cubicBezTo>
                    <a:pt x="168" y="741"/>
                    <a:pt x="163" y="727"/>
                    <a:pt x="162" y="712"/>
                  </a:cubicBezTo>
                  <a:cubicBezTo>
                    <a:pt x="161" y="696"/>
                    <a:pt x="161" y="681"/>
                    <a:pt x="159" y="665"/>
                  </a:cubicBezTo>
                  <a:cubicBezTo>
                    <a:pt x="159" y="664"/>
                    <a:pt x="159" y="664"/>
                    <a:pt x="158" y="664"/>
                  </a:cubicBezTo>
                  <a:cubicBezTo>
                    <a:pt x="145" y="667"/>
                    <a:pt x="128" y="674"/>
                    <a:pt x="109" y="683"/>
                  </a:cubicBezTo>
                  <a:close/>
                  <a:moveTo>
                    <a:pt x="1367" y="664"/>
                  </a:moveTo>
                  <a:cubicBezTo>
                    <a:pt x="1347" y="670"/>
                    <a:pt x="1321" y="678"/>
                    <a:pt x="1299" y="685"/>
                  </a:cubicBezTo>
                  <a:cubicBezTo>
                    <a:pt x="1311" y="742"/>
                    <a:pt x="1319" y="805"/>
                    <a:pt x="1322" y="872"/>
                  </a:cubicBezTo>
                  <a:cubicBezTo>
                    <a:pt x="1336" y="877"/>
                    <a:pt x="1347" y="884"/>
                    <a:pt x="1362" y="888"/>
                  </a:cubicBezTo>
                  <a:cubicBezTo>
                    <a:pt x="1380" y="824"/>
                    <a:pt x="1394" y="754"/>
                    <a:pt x="1397" y="674"/>
                  </a:cubicBezTo>
                  <a:cubicBezTo>
                    <a:pt x="1386" y="672"/>
                    <a:pt x="1378" y="666"/>
                    <a:pt x="1367" y="664"/>
                  </a:cubicBezTo>
                  <a:close/>
                  <a:moveTo>
                    <a:pt x="170" y="745"/>
                  </a:moveTo>
                  <a:cubicBezTo>
                    <a:pt x="172" y="719"/>
                    <a:pt x="178" y="695"/>
                    <a:pt x="183" y="671"/>
                  </a:cubicBezTo>
                  <a:cubicBezTo>
                    <a:pt x="175" y="670"/>
                    <a:pt x="169" y="667"/>
                    <a:pt x="162" y="665"/>
                  </a:cubicBezTo>
                  <a:cubicBezTo>
                    <a:pt x="164" y="692"/>
                    <a:pt x="164" y="722"/>
                    <a:pt x="170" y="745"/>
                  </a:cubicBezTo>
                  <a:close/>
                  <a:moveTo>
                    <a:pt x="185" y="672"/>
                  </a:moveTo>
                  <a:cubicBezTo>
                    <a:pt x="185" y="673"/>
                    <a:pt x="185" y="674"/>
                    <a:pt x="185" y="675"/>
                  </a:cubicBezTo>
                  <a:cubicBezTo>
                    <a:pt x="182" y="704"/>
                    <a:pt x="169" y="731"/>
                    <a:pt x="171" y="761"/>
                  </a:cubicBezTo>
                  <a:cubicBezTo>
                    <a:pt x="172" y="801"/>
                    <a:pt x="188" y="839"/>
                    <a:pt x="195" y="875"/>
                  </a:cubicBezTo>
                  <a:cubicBezTo>
                    <a:pt x="232" y="860"/>
                    <a:pt x="272" y="848"/>
                    <a:pt x="314" y="837"/>
                  </a:cubicBezTo>
                  <a:cubicBezTo>
                    <a:pt x="306" y="792"/>
                    <a:pt x="297" y="749"/>
                    <a:pt x="294" y="700"/>
                  </a:cubicBezTo>
                  <a:cubicBezTo>
                    <a:pt x="256" y="692"/>
                    <a:pt x="219" y="683"/>
                    <a:pt x="185" y="672"/>
                  </a:cubicBezTo>
                  <a:close/>
                  <a:moveTo>
                    <a:pt x="1364" y="890"/>
                  </a:moveTo>
                  <a:cubicBezTo>
                    <a:pt x="1375" y="896"/>
                    <a:pt x="1385" y="902"/>
                    <a:pt x="1397" y="908"/>
                  </a:cubicBezTo>
                  <a:cubicBezTo>
                    <a:pt x="1411" y="900"/>
                    <a:pt x="1428" y="894"/>
                    <a:pt x="1441" y="885"/>
                  </a:cubicBezTo>
                  <a:cubicBezTo>
                    <a:pt x="1442" y="811"/>
                    <a:pt x="1435" y="747"/>
                    <a:pt x="1423" y="687"/>
                  </a:cubicBezTo>
                  <a:cubicBezTo>
                    <a:pt x="1415" y="684"/>
                    <a:pt x="1408" y="679"/>
                    <a:pt x="1398" y="676"/>
                  </a:cubicBezTo>
                  <a:cubicBezTo>
                    <a:pt x="1397" y="757"/>
                    <a:pt x="1382" y="826"/>
                    <a:pt x="1364" y="890"/>
                  </a:cubicBezTo>
                  <a:close/>
                  <a:moveTo>
                    <a:pt x="1127" y="716"/>
                  </a:moveTo>
                  <a:cubicBezTo>
                    <a:pt x="1127" y="713"/>
                    <a:pt x="1132" y="715"/>
                    <a:pt x="1134" y="715"/>
                  </a:cubicBezTo>
                  <a:cubicBezTo>
                    <a:pt x="1132" y="705"/>
                    <a:pt x="1131" y="694"/>
                    <a:pt x="1129" y="685"/>
                  </a:cubicBezTo>
                  <a:cubicBezTo>
                    <a:pt x="1128" y="694"/>
                    <a:pt x="1125" y="707"/>
                    <a:pt x="1127" y="716"/>
                  </a:cubicBezTo>
                  <a:close/>
                  <a:moveTo>
                    <a:pt x="1277" y="690"/>
                  </a:moveTo>
                  <a:cubicBezTo>
                    <a:pt x="1272" y="746"/>
                    <a:pt x="1263" y="798"/>
                    <a:pt x="1252" y="848"/>
                  </a:cubicBezTo>
                  <a:cubicBezTo>
                    <a:pt x="1275" y="855"/>
                    <a:pt x="1298" y="862"/>
                    <a:pt x="1319" y="871"/>
                  </a:cubicBezTo>
                  <a:cubicBezTo>
                    <a:pt x="1316" y="804"/>
                    <a:pt x="1310" y="740"/>
                    <a:pt x="1295" y="685"/>
                  </a:cubicBezTo>
                  <a:cubicBezTo>
                    <a:pt x="1289" y="687"/>
                    <a:pt x="1283" y="688"/>
                    <a:pt x="1277" y="690"/>
                  </a:cubicBezTo>
                  <a:close/>
                  <a:moveTo>
                    <a:pt x="1443" y="884"/>
                  </a:moveTo>
                  <a:cubicBezTo>
                    <a:pt x="1447" y="884"/>
                    <a:pt x="1454" y="877"/>
                    <a:pt x="1459" y="875"/>
                  </a:cubicBezTo>
                  <a:cubicBezTo>
                    <a:pt x="1470" y="828"/>
                    <a:pt x="1478" y="779"/>
                    <a:pt x="1480" y="723"/>
                  </a:cubicBezTo>
                  <a:cubicBezTo>
                    <a:pt x="1465" y="709"/>
                    <a:pt x="1446" y="699"/>
                    <a:pt x="1426" y="689"/>
                  </a:cubicBezTo>
                  <a:cubicBezTo>
                    <a:pt x="1437" y="748"/>
                    <a:pt x="1446" y="814"/>
                    <a:pt x="1443" y="884"/>
                  </a:cubicBezTo>
                  <a:close/>
                  <a:moveTo>
                    <a:pt x="1136" y="718"/>
                  </a:moveTo>
                  <a:cubicBezTo>
                    <a:pt x="1142" y="751"/>
                    <a:pt x="1146" y="785"/>
                    <a:pt x="1148" y="822"/>
                  </a:cubicBezTo>
                  <a:cubicBezTo>
                    <a:pt x="1182" y="830"/>
                    <a:pt x="1216" y="838"/>
                    <a:pt x="1249" y="847"/>
                  </a:cubicBezTo>
                  <a:cubicBezTo>
                    <a:pt x="1260" y="798"/>
                    <a:pt x="1269" y="747"/>
                    <a:pt x="1274" y="691"/>
                  </a:cubicBezTo>
                  <a:cubicBezTo>
                    <a:pt x="1273" y="691"/>
                    <a:pt x="1272" y="691"/>
                    <a:pt x="1272" y="691"/>
                  </a:cubicBezTo>
                  <a:cubicBezTo>
                    <a:pt x="1229" y="702"/>
                    <a:pt x="1181" y="708"/>
                    <a:pt x="1136" y="718"/>
                  </a:cubicBezTo>
                  <a:close/>
                  <a:moveTo>
                    <a:pt x="317" y="834"/>
                  </a:moveTo>
                  <a:cubicBezTo>
                    <a:pt x="320" y="790"/>
                    <a:pt x="325" y="747"/>
                    <a:pt x="332" y="707"/>
                  </a:cubicBezTo>
                  <a:cubicBezTo>
                    <a:pt x="319" y="706"/>
                    <a:pt x="307" y="703"/>
                    <a:pt x="295" y="700"/>
                  </a:cubicBezTo>
                  <a:cubicBezTo>
                    <a:pt x="301" y="747"/>
                    <a:pt x="306" y="792"/>
                    <a:pt x="317" y="834"/>
                  </a:cubicBezTo>
                  <a:close/>
                  <a:moveTo>
                    <a:pt x="334" y="708"/>
                  </a:moveTo>
                  <a:cubicBezTo>
                    <a:pt x="329" y="749"/>
                    <a:pt x="320" y="792"/>
                    <a:pt x="320" y="836"/>
                  </a:cubicBezTo>
                  <a:cubicBezTo>
                    <a:pt x="364" y="824"/>
                    <a:pt x="411" y="815"/>
                    <a:pt x="460" y="809"/>
                  </a:cubicBezTo>
                  <a:cubicBezTo>
                    <a:pt x="456" y="781"/>
                    <a:pt x="452" y="754"/>
                    <a:pt x="450" y="724"/>
                  </a:cubicBezTo>
                  <a:cubicBezTo>
                    <a:pt x="410" y="721"/>
                    <a:pt x="372" y="714"/>
                    <a:pt x="334" y="708"/>
                  </a:cubicBezTo>
                  <a:close/>
                  <a:moveTo>
                    <a:pt x="12" y="759"/>
                  </a:moveTo>
                  <a:cubicBezTo>
                    <a:pt x="10" y="769"/>
                    <a:pt x="13" y="784"/>
                    <a:pt x="14" y="796"/>
                  </a:cubicBezTo>
                  <a:cubicBezTo>
                    <a:pt x="15" y="809"/>
                    <a:pt x="15" y="823"/>
                    <a:pt x="18" y="833"/>
                  </a:cubicBezTo>
                  <a:cubicBezTo>
                    <a:pt x="21" y="843"/>
                    <a:pt x="38" y="854"/>
                    <a:pt x="45" y="860"/>
                  </a:cubicBezTo>
                  <a:cubicBezTo>
                    <a:pt x="48" y="862"/>
                    <a:pt x="50" y="867"/>
                    <a:pt x="54" y="865"/>
                  </a:cubicBezTo>
                  <a:cubicBezTo>
                    <a:pt x="52" y="809"/>
                    <a:pt x="59" y="757"/>
                    <a:pt x="63" y="710"/>
                  </a:cubicBezTo>
                  <a:cubicBezTo>
                    <a:pt x="63" y="709"/>
                    <a:pt x="63" y="709"/>
                    <a:pt x="62" y="709"/>
                  </a:cubicBezTo>
                  <a:cubicBezTo>
                    <a:pt x="50" y="719"/>
                    <a:pt x="16" y="741"/>
                    <a:pt x="12" y="759"/>
                  </a:cubicBezTo>
                  <a:close/>
                  <a:moveTo>
                    <a:pt x="1134" y="718"/>
                  </a:moveTo>
                  <a:cubicBezTo>
                    <a:pt x="1133" y="716"/>
                    <a:pt x="1129" y="719"/>
                    <a:pt x="1126" y="718"/>
                  </a:cubicBezTo>
                  <a:cubicBezTo>
                    <a:pt x="1122" y="751"/>
                    <a:pt x="1118" y="785"/>
                    <a:pt x="1112" y="816"/>
                  </a:cubicBezTo>
                  <a:cubicBezTo>
                    <a:pt x="1124" y="818"/>
                    <a:pt x="1134" y="821"/>
                    <a:pt x="1146" y="822"/>
                  </a:cubicBezTo>
                  <a:cubicBezTo>
                    <a:pt x="1143" y="787"/>
                    <a:pt x="1139" y="752"/>
                    <a:pt x="1134" y="718"/>
                  </a:cubicBezTo>
                  <a:close/>
                  <a:moveTo>
                    <a:pt x="961" y="735"/>
                  </a:moveTo>
                  <a:cubicBezTo>
                    <a:pt x="960" y="755"/>
                    <a:pt x="958" y="775"/>
                    <a:pt x="956" y="795"/>
                  </a:cubicBezTo>
                  <a:cubicBezTo>
                    <a:pt x="1009" y="801"/>
                    <a:pt x="1060" y="807"/>
                    <a:pt x="1110" y="815"/>
                  </a:cubicBezTo>
                  <a:cubicBezTo>
                    <a:pt x="1113" y="784"/>
                    <a:pt x="1123" y="748"/>
                    <a:pt x="1121" y="719"/>
                  </a:cubicBezTo>
                  <a:cubicBezTo>
                    <a:pt x="1070" y="726"/>
                    <a:pt x="1016" y="732"/>
                    <a:pt x="961" y="735"/>
                  </a:cubicBezTo>
                  <a:close/>
                  <a:moveTo>
                    <a:pt x="1462" y="872"/>
                  </a:moveTo>
                  <a:cubicBezTo>
                    <a:pt x="1480" y="862"/>
                    <a:pt x="1495" y="848"/>
                    <a:pt x="1507" y="832"/>
                  </a:cubicBezTo>
                  <a:cubicBezTo>
                    <a:pt x="1507" y="814"/>
                    <a:pt x="1508" y="802"/>
                    <a:pt x="1507" y="786"/>
                  </a:cubicBezTo>
                  <a:cubicBezTo>
                    <a:pt x="1506" y="773"/>
                    <a:pt x="1508" y="759"/>
                    <a:pt x="1506" y="750"/>
                  </a:cubicBezTo>
                  <a:cubicBezTo>
                    <a:pt x="1503" y="738"/>
                    <a:pt x="1488" y="733"/>
                    <a:pt x="1482" y="724"/>
                  </a:cubicBezTo>
                  <a:cubicBezTo>
                    <a:pt x="1481" y="779"/>
                    <a:pt x="1472" y="827"/>
                    <a:pt x="1462" y="872"/>
                  </a:cubicBezTo>
                  <a:close/>
                  <a:moveTo>
                    <a:pt x="462" y="808"/>
                  </a:moveTo>
                  <a:cubicBezTo>
                    <a:pt x="479" y="806"/>
                    <a:pt x="496" y="804"/>
                    <a:pt x="512" y="801"/>
                  </a:cubicBezTo>
                  <a:cubicBezTo>
                    <a:pt x="515" y="778"/>
                    <a:pt x="516" y="755"/>
                    <a:pt x="518" y="732"/>
                  </a:cubicBezTo>
                  <a:cubicBezTo>
                    <a:pt x="496" y="729"/>
                    <a:pt x="474" y="727"/>
                    <a:pt x="452" y="725"/>
                  </a:cubicBezTo>
                  <a:cubicBezTo>
                    <a:pt x="455" y="753"/>
                    <a:pt x="458" y="780"/>
                    <a:pt x="462" y="808"/>
                  </a:cubicBezTo>
                  <a:close/>
                  <a:moveTo>
                    <a:pt x="56" y="868"/>
                  </a:moveTo>
                  <a:cubicBezTo>
                    <a:pt x="66" y="877"/>
                    <a:pt x="79" y="884"/>
                    <a:pt x="92" y="890"/>
                  </a:cubicBezTo>
                  <a:cubicBezTo>
                    <a:pt x="79" y="840"/>
                    <a:pt x="69" y="787"/>
                    <a:pt x="64" y="728"/>
                  </a:cubicBezTo>
                  <a:cubicBezTo>
                    <a:pt x="58" y="772"/>
                    <a:pt x="55" y="818"/>
                    <a:pt x="56" y="868"/>
                  </a:cubicBezTo>
                  <a:close/>
                  <a:moveTo>
                    <a:pt x="522" y="732"/>
                  </a:moveTo>
                  <a:cubicBezTo>
                    <a:pt x="518" y="753"/>
                    <a:pt x="518" y="778"/>
                    <a:pt x="515" y="801"/>
                  </a:cubicBezTo>
                  <a:cubicBezTo>
                    <a:pt x="549" y="797"/>
                    <a:pt x="584" y="794"/>
                    <a:pt x="619" y="791"/>
                  </a:cubicBezTo>
                  <a:cubicBezTo>
                    <a:pt x="619" y="773"/>
                    <a:pt x="617" y="756"/>
                    <a:pt x="616" y="739"/>
                  </a:cubicBezTo>
                  <a:cubicBezTo>
                    <a:pt x="585" y="736"/>
                    <a:pt x="553" y="735"/>
                    <a:pt x="522" y="732"/>
                  </a:cubicBezTo>
                  <a:close/>
                  <a:moveTo>
                    <a:pt x="8" y="761"/>
                  </a:moveTo>
                  <a:cubicBezTo>
                    <a:pt x="10" y="754"/>
                    <a:pt x="10" y="740"/>
                    <a:pt x="8" y="733"/>
                  </a:cubicBezTo>
                  <a:cubicBezTo>
                    <a:pt x="10" y="743"/>
                    <a:pt x="6" y="753"/>
                    <a:pt x="8" y="761"/>
                  </a:cubicBezTo>
                  <a:close/>
                  <a:moveTo>
                    <a:pt x="942" y="737"/>
                  </a:moveTo>
                  <a:cubicBezTo>
                    <a:pt x="943" y="757"/>
                    <a:pt x="945" y="775"/>
                    <a:pt x="945" y="795"/>
                  </a:cubicBezTo>
                  <a:cubicBezTo>
                    <a:pt x="948" y="795"/>
                    <a:pt x="950" y="795"/>
                    <a:pt x="953" y="795"/>
                  </a:cubicBezTo>
                  <a:cubicBezTo>
                    <a:pt x="956" y="776"/>
                    <a:pt x="957" y="756"/>
                    <a:pt x="958" y="736"/>
                  </a:cubicBezTo>
                  <a:cubicBezTo>
                    <a:pt x="953" y="736"/>
                    <a:pt x="946" y="735"/>
                    <a:pt x="942" y="737"/>
                  </a:cubicBezTo>
                  <a:close/>
                  <a:moveTo>
                    <a:pt x="790" y="742"/>
                  </a:moveTo>
                  <a:cubicBezTo>
                    <a:pt x="790" y="757"/>
                    <a:pt x="790" y="772"/>
                    <a:pt x="790" y="788"/>
                  </a:cubicBezTo>
                  <a:cubicBezTo>
                    <a:pt x="843" y="788"/>
                    <a:pt x="892" y="791"/>
                    <a:pt x="942" y="794"/>
                  </a:cubicBezTo>
                  <a:cubicBezTo>
                    <a:pt x="940" y="776"/>
                    <a:pt x="940" y="755"/>
                    <a:pt x="938" y="737"/>
                  </a:cubicBezTo>
                  <a:cubicBezTo>
                    <a:pt x="889" y="739"/>
                    <a:pt x="841" y="742"/>
                    <a:pt x="790" y="742"/>
                  </a:cubicBezTo>
                  <a:close/>
                  <a:moveTo>
                    <a:pt x="621" y="739"/>
                  </a:moveTo>
                  <a:cubicBezTo>
                    <a:pt x="619" y="755"/>
                    <a:pt x="623" y="774"/>
                    <a:pt x="623" y="791"/>
                  </a:cubicBezTo>
                  <a:cubicBezTo>
                    <a:pt x="657" y="790"/>
                    <a:pt x="691" y="788"/>
                    <a:pt x="726" y="788"/>
                  </a:cubicBezTo>
                  <a:cubicBezTo>
                    <a:pt x="726" y="772"/>
                    <a:pt x="726" y="757"/>
                    <a:pt x="726" y="742"/>
                  </a:cubicBezTo>
                  <a:cubicBezTo>
                    <a:pt x="690" y="742"/>
                    <a:pt x="656" y="740"/>
                    <a:pt x="621" y="739"/>
                  </a:cubicBezTo>
                  <a:close/>
                  <a:moveTo>
                    <a:pt x="729" y="742"/>
                  </a:moveTo>
                  <a:cubicBezTo>
                    <a:pt x="729" y="757"/>
                    <a:pt x="729" y="772"/>
                    <a:pt x="729" y="788"/>
                  </a:cubicBezTo>
                  <a:cubicBezTo>
                    <a:pt x="749" y="788"/>
                    <a:pt x="768" y="788"/>
                    <a:pt x="787" y="788"/>
                  </a:cubicBezTo>
                  <a:cubicBezTo>
                    <a:pt x="788" y="773"/>
                    <a:pt x="788" y="757"/>
                    <a:pt x="788" y="742"/>
                  </a:cubicBezTo>
                  <a:cubicBezTo>
                    <a:pt x="768" y="742"/>
                    <a:pt x="749" y="742"/>
                    <a:pt x="729" y="742"/>
                  </a:cubicBezTo>
                  <a:close/>
                  <a:moveTo>
                    <a:pt x="1508" y="753"/>
                  </a:moveTo>
                  <a:cubicBezTo>
                    <a:pt x="1508" y="753"/>
                    <a:pt x="1509" y="754"/>
                    <a:pt x="1508" y="753"/>
                  </a:cubicBezTo>
                  <a:close/>
                  <a:moveTo>
                    <a:pt x="1511" y="827"/>
                  </a:moveTo>
                  <a:cubicBezTo>
                    <a:pt x="1520" y="808"/>
                    <a:pt x="1524" y="768"/>
                    <a:pt x="1509" y="754"/>
                  </a:cubicBezTo>
                  <a:cubicBezTo>
                    <a:pt x="1510" y="778"/>
                    <a:pt x="1509" y="804"/>
                    <a:pt x="1511" y="827"/>
                  </a:cubicBezTo>
                  <a:close/>
                  <a:moveTo>
                    <a:pt x="15" y="828"/>
                  </a:moveTo>
                  <a:cubicBezTo>
                    <a:pt x="12" y="808"/>
                    <a:pt x="12" y="784"/>
                    <a:pt x="8" y="765"/>
                  </a:cubicBezTo>
                  <a:cubicBezTo>
                    <a:pt x="6" y="784"/>
                    <a:pt x="4" y="816"/>
                    <a:pt x="15" y="828"/>
                  </a:cubicBezTo>
                  <a:close/>
                  <a:moveTo>
                    <a:pt x="162" y="890"/>
                  </a:moveTo>
                  <a:cubicBezTo>
                    <a:pt x="171" y="884"/>
                    <a:pt x="184" y="881"/>
                    <a:pt x="193" y="875"/>
                  </a:cubicBezTo>
                  <a:cubicBezTo>
                    <a:pt x="182" y="842"/>
                    <a:pt x="176" y="805"/>
                    <a:pt x="169" y="768"/>
                  </a:cubicBezTo>
                  <a:cubicBezTo>
                    <a:pt x="165" y="806"/>
                    <a:pt x="159" y="852"/>
                    <a:pt x="162" y="890"/>
                  </a:cubicBezTo>
                  <a:close/>
                  <a:moveTo>
                    <a:pt x="5" y="797"/>
                  </a:moveTo>
                  <a:cubicBezTo>
                    <a:pt x="5" y="793"/>
                    <a:pt x="5" y="784"/>
                    <a:pt x="4" y="780"/>
                  </a:cubicBezTo>
                  <a:cubicBezTo>
                    <a:pt x="2" y="787"/>
                    <a:pt x="4" y="811"/>
                    <a:pt x="5" y="797"/>
                  </a:cubicBezTo>
                  <a:close/>
                  <a:moveTo>
                    <a:pt x="624" y="794"/>
                  </a:moveTo>
                  <a:cubicBezTo>
                    <a:pt x="627" y="863"/>
                    <a:pt x="635" y="934"/>
                    <a:pt x="643" y="1001"/>
                  </a:cubicBezTo>
                  <a:cubicBezTo>
                    <a:pt x="670" y="999"/>
                    <a:pt x="698" y="998"/>
                    <a:pt x="726" y="997"/>
                  </a:cubicBezTo>
                  <a:cubicBezTo>
                    <a:pt x="726" y="928"/>
                    <a:pt x="725" y="858"/>
                    <a:pt x="726" y="791"/>
                  </a:cubicBezTo>
                  <a:cubicBezTo>
                    <a:pt x="694" y="790"/>
                    <a:pt x="656" y="792"/>
                    <a:pt x="624" y="794"/>
                  </a:cubicBezTo>
                  <a:close/>
                  <a:moveTo>
                    <a:pt x="729" y="792"/>
                  </a:moveTo>
                  <a:cubicBezTo>
                    <a:pt x="727" y="859"/>
                    <a:pt x="729" y="929"/>
                    <a:pt x="728" y="997"/>
                  </a:cubicBezTo>
                  <a:cubicBezTo>
                    <a:pt x="747" y="997"/>
                    <a:pt x="765" y="997"/>
                    <a:pt x="783" y="997"/>
                  </a:cubicBezTo>
                  <a:cubicBezTo>
                    <a:pt x="785" y="929"/>
                    <a:pt x="787" y="860"/>
                    <a:pt x="787" y="790"/>
                  </a:cubicBezTo>
                  <a:cubicBezTo>
                    <a:pt x="768" y="790"/>
                    <a:pt x="749" y="790"/>
                    <a:pt x="730" y="790"/>
                  </a:cubicBezTo>
                  <a:cubicBezTo>
                    <a:pt x="729" y="790"/>
                    <a:pt x="729" y="791"/>
                    <a:pt x="729" y="792"/>
                  </a:cubicBezTo>
                  <a:close/>
                  <a:moveTo>
                    <a:pt x="790" y="792"/>
                  </a:moveTo>
                  <a:cubicBezTo>
                    <a:pt x="789" y="861"/>
                    <a:pt x="788" y="929"/>
                    <a:pt x="786" y="997"/>
                  </a:cubicBezTo>
                  <a:cubicBezTo>
                    <a:pt x="834" y="997"/>
                    <a:pt x="881" y="1003"/>
                    <a:pt x="927" y="998"/>
                  </a:cubicBezTo>
                  <a:cubicBezTo>
                    <a:pt x="937" y="935"/>
                    <a:pt x="950" y="870"/>
                    <a:pt x="942" y="797"/>
                  </a:cubicBezTo>
                  <a:cubicBezTo>
                    <a:pt x="894" y="792"/>
                    <a:pt x="842" y="791"/>
                    <a:pt x="791" y="790"/>
                  </a:cubicBezTo>
                  <a:cubicBezTo>
                    <a:pt x="790" y="790"/>
                    <a:pt x="790" y="791"/>
                    <a:pt x="790" y="792"/>
                  </a:cubicBezTo>
                  <a:close/>
                  <a:moveTo>
                    <a:pt x="1521" y="796"/>
                  </a:moveTo>
                  <a:cubicBezTo>
                    <a:pt x="1521" y="795"/>
                    <a:pt x="1522" y="788"/>
                    <a:pt x="1520" y="791"/>
                  </a:cubicBezTo>
                  <a:cubicBezTo>
                    <a:pt x="1520" y="793"/>
                    <a:pt x="1520" y="799"/>
                    <a:pt x="1521" y="796"/>
                  </a:cubicBezTo>
                  <a:close/>
                  <a:moveTo>
                    <a:pt x="515" y="804"/>
                  </a:moveTo>
                  <a:cubicBezTo>
                    <a:pt x="511" y="864"/>
                    <a:pt x="510" y="926"/>
                    <a:pt x="510" y="991"/>
                  </a:cubicBezTo>
                  <a:cubicBezTo>
                    <a:pt x="552" y="995"/>
                    <a:pt x="598" y="999"/>
                    <a:pt x="640" y="1000"/>
                  </a:cubicBezTo>
                  <a:cubicBezTo>
                    <a:pt x="631" y="934"/>
                    <a:pt x="624" y="865"/>
                    <a:pt x="620" y="794"/>
                  </a:cubicBezTo>
                  <a:cubicBezTo>
                    <a:pt x="584" y="797"/>
                    <a:pt x="549" y="799"/>
                    <a:pt x="515" y="804"/>
                  </a:cubicBezTo>
                  <a:close/>
                  <a:moveTo>
                    <a:pt x="948" y="845"/>
                  </a:moveTo>
                  <a:cubicBezTo>
                    <a:pt x="950" y="830"/>
                    <a:pt x="952" y="814"/>
                    <a:pt x="953" y="798"/>
                  </a:cubicBezTo>
                  <a:cubicBezTo>
                    <a:pt x="950" y="798"/>
                    <a:pt x="949" y="797"/>
                    <a:pt x="945" y="797"/>
                  </a:cubicBezTo>
                  <a:cubicBezTo>
                    <a:pt x="947" y="812"/>
                    <a:pt x="946" y="830"/>
                    <a:pt x="948" y="845"/>
                  </a:cubicBezTo>
                  <a:close/>
                  <a:moveTo>
                    <a:pt x="950" y="997"/>
                  </a:moveTo>
                  <a:cubicBezTo>
                    <a:pt x="991" y="993"/>
                    <a:pt x="1030" y="989"/>
                    <a:pt x="1070" y="985"/>
                  </a:cubicBezTo>
                  <a:cubicBezTo>
                    <a:pt x="1087" y="933"/>
                    <a:pt x="1099" y="877"/>
                    <a:pt x="1110" y="818"/>
                  </a:cubicBezTo>
                  <a:cubicBezTo>
                    <a:pt x="1061" y="809"/>
                    <a:pt x="1009" y="803"/>
                    <a:pt x="957" y="798"/>
                  </a:cubicBezTo>
                  <a:cubicBezTo>
                    <a:pt x="944" y="857"/>
                    <a:pt x="952" y="927"/>
                    <a:pt x="950" y="997"/>
                  </a:cubicBezTo>
                  <a:close/>
                  <a:moveTo>
                    <a:pt x="462" y="811"/>
                  </a:moveTo>
                  <a:cubicBezTo>
                    <a:pt x="470" y="866"/>
                    <a:pt x="483" y="925"/>
                    <a:pt x="495" y="975"/>
                  </a:cubicBezTo>
                  <a:cubicBezTo>
                    <a:pt x="497" y="982"/>
                    <a:pt x="496" y="993"/>
                    <a:pt x="508" y="991"/>
                  </a:cubicBezTo>
                  <a:cubicBezTo>
                    <a:pt x="507" y="935"/>
                    <a:pt x="508" y="873"/>
                    <a:pt x="511" y="820"/>
                  </a:cubicBezTo>
                  <a:cubicBezTo>
                    <a:pt x="512" y="816"/>
                    <a:pt x="515" y="807"/>
                    <a:pt x="510" y="804"/>
                  </a:cubicBezTo>
                  <a:cubicBezTo>
                    <a:pt x="494" y="807"/>
                    <a:pt x="477" y="808"/>
                    <a:pt x="462" y="811"/>
                  </a:cubicBezTo>
                  <a:close/>
                  <a:moveTo>
                    <a:pt x="318" y="839"/>
                  </a:moveTo>
                  <a:cubicBezTo>
                    <a:pt x="326" y="887"/>
                    <a:pt x="341" y="928"/>
                    <a:pt x="354" y="970"/>
                  </a:cubicBezTo>
                  <a:cubicBezTo>
                    <a:pt x="400" y="977"/>
                    <a:pt x="448" y="987"/>
                    <a:pt x="496" y="988"/>
                  </a:cubicBezTo>
                  <a:cubicBezTo>
                    <a:pt x="480" y="933"/>
                    <a:pt x="470" y="871"/>
                    <a:pt x="459" y="811"/>
                  </a:cubicBezTo>
                  <a:cubicBezTo>
                    <a:pt x="411" y="819"/>
                    <a:pt x="363" y="827"/>
                    <a:pt x="318" y="839"/>
                  </a:cubicBezTo>
                  <a:close/>
                  <a:moveTo>
                    <a:pt x="1113" y="819"/>
                  </a:moveTo>
                  <a:cubicBezTo>
                    <a:pt x="1113" y="819"/>
                    <a:pt x="1113" y="818"/>
                    <a:pt x="1112" y="818"/>
                  </a:cubicBezTo>
                  <a:cubicBezTo>
                    <a:pt x="1102" y="876"/>
                    <a:pt x="1089" y="932"/>
                    <a:pt x="1074" y="984"/>
                  </a:cubicBezTo>
                  <a:cubicBezTo>
                    <a:pt x="1100" y="981"/>
                    <a:pt x="1126" y="978"/>
                    <a:pt x="1151" y="973"/>
                  </a:cubicBezTo>
                  <a:cubicBezTo>
                    <a:pt x="1151" y="922"/>
                    <a:pt x="1149" y="873"/>
                    <a:pt x="1146" y="825"/>
                  </a:cubicBezTo>
                  <a:cubicBezTo>
                    <a:pt x="1135" y="823"/>
                    <a:pt x="1125" y="820"/>
                    <a:pt x="1113" y="819"/>
                  </a:cubicBezTo>
                  <a:close/>
                  <a:moveTo>
                    <a:pt x="46" y="1018"/>
                  </a:moveTo>
                  <a:cubicBezTo>
                    <a:pt x="45" y="1002"/>
                    <a:pt x="48" y="990"/>
                    <a:pt x="54" y="980"/>
                  </a:cubicBezTo>
                  <a:cubicBezTo>
                    <a:pt x="37" y="936"/>
                    <a:pt x="24" y="889"/>
                    <a:pt x="17" y="837"/>
                  </a:cubicBezTo>
                  <a:cubicBezTo>
                    <a:pt x="13" y="832"/>
                    <a:pt x="11" y="826"/>
                    <a:pt x="7" y="821"/>
                  </a:cubicBezTo>
                  <a:cubicBezTo>
                    <a:pt x="12" y="895"/>
                    <a:pt x="24" y="961"/>
                    <a:pt x="46" y="1018"/>
                  </a:cubicBezTo>
                  <a:close/>
                  <a:moveTo>
                    <a:pt x="1507" y="887"/>
                  </a:moveTo>
                  <a:cubicBezTo>
                    <a:pt x="1509" y="865"/>
                    <a:pt x="1516" y="844"/>
                    <a:pt x="1515" y="823"/>
                  </a:cubicBezTo>
                  <a:cubicBezTo>
                    <a:pt x="1506" y="838"/>
                    <a:pt x="1508" y="868"/>
                    <a:pt x="1507" y="887"/>
                  </a:cubicBezTo>
                  <a:close/>
                  <a:moveTo>
                    <a:pt x="1149" y="826"/>
                  </a:moveTo>
                  <a:cubicBezTo>
                    <a:pt x="1152" y="873"/>
                    <a:pt x="1154" y="922"/>
                    <a:pt x="1154" y="973"/>
                  </a:cubicBezTo>
                  <a:cubicBezTo>
                    <a:pt x="1174" y="969"/>
                    <a:pt x="1195" y="965"/>
                    <a:pt x="1215" y="961"/>
                  </a:cubicBezTo>
                  <a:cubicBezTo>
                    <a:pt x="1227" y="925"/>
                    <a:pt x="1240" y="889"/>
                    <a:pt x="1248" y="849"/>
                  </a:cubicBezTo>
                  <a:cubicBezTo>
                    <a:pt x="1215" y="841"/>
                    <a:pt x="1184" y="832"/>
                    <a:pt x="1149" y="826"/>
                  </a:cubicBezTo>
                  <a:close/>
                  <a:moveTo>
                    <a:pt x="1461" y="878"/>
                  </a:moveTo>
                  <a:cubicBezTo>
                    <a:pt x="1455" y="899"/>
                    <a:pt x="1449" y="921"/>
                    <a:pt x="1442" y="941"/>
                  </a:cubicBezTo>
                  <a:cubicBezTo>
                    <a:pt x="1456" y="956"/>
                    <a:pt x="1469" y="972"/>
                    <a:pt x="1476" y="993"/>
                  </a:cubicBezTo>
                  <a:cubicBezTo>
                    <a:pt x="1493" y="949"/>
                    <a:pt x="1507" y="896"/>
                    <a:pt x="1506" y="837"/>
                  </a:cubicBezTo>
                  <a:cubicBezTo>
                    <a:pt x="1495" y="854"/>
                    <a:pt x="1476" y="865"/>
                    <a:pt x="1461" y="878"/>
                  </a:cubicBezTo>
                  <a:close/>
                  <a:moveTo>
                    <a:pt x="196" y="877"/>
                  </a:moveTo>
                  <a:cubicBezTo>
                    <a:pt x="201" y="898"/>
                    <a:pt x="208" y="918"/>
                    <a:pt x="215" y="938"/>
                  </a:cubicBezTo>
                  <a:cubicBezTo>
                    <a:pt x="247" y="946"/>
                    <a:pt x="278" y="956"/>
                    <a:pt x="313" y="961"/>
                  </a:cubicBezTo>
                  <a:cubicBezTo>
                    <a:pt x="311" y="919"/>
                    <a:pt x="316" y="878"/>
                    <a:pt x="315" y="839"/>
                  </a:cubicBezTo>
                  <a:cubicBezTo>
                    <a:pt x="314" y="839"/>
                    <a:pt x="313" y="839"/>
                    <a:pt x="313" y="839"/>
                  </a:cubicBezTo>
                  <a:cubicBezTo>
                    <a:pt x="272" y="850"/>
                    <a:pt x="233" y="863"/>
                    <a:pt x="196" y="877"/>
                  </a:cubicBezTo>
                  <a:close/>
                  <a:moveTo>
                    <a:pt x="55" y="977"/>
                  </a:moveTo>
                  <a:cubicBezTo>
                    <a:pt x="56" y="970"/>
                    <a:pt x="61" y="968"/>
                    <a:pt x="63" y="962"/>
                  </a:cubicBezTo>
                  <a:cubicBezTo>
                    <a:pt x="57" y="935"/>
                    <a:pt x="56" y="902"/>
                    <a:pt x="54" y="871"/>
                  </a:cubicBezTo>
                  <a:cubicBezTo>
                    <a:pt x="42" y="861"/>
                    <a:pt x="30" y="852"/>
                    <a:pt x="20" y="840"/>
                  </a:cubicBezTo>
                  <a:cubicBezTo>
                    <a:pt x="27" y="890"/>
                    <a:pt x="39" y="936"/>
                    <a:pt x="55" y="977"/>
                  </a:cubicBezTo>
                  <a:close/>
                  <a:moveTo>
                    <a:pt x="1251" y="851"/>
                  </a:moveTo>
                  <a:cubicBezTo>
                    <a:pt x="1241" y="889"/>
                    <a:pt x="1230" y="925"/>
                    <a:pt x="1218" y="960"/>
                  </a:cubicBezTo>
                  <a:cubicBezTo>
                    <a:pt x="1253" y="953"/>
                    <a:pt x="1288" y="945"/>
                    <a:pt x="1320" y="935"/>
                  </a:cubicBezTo>
                  <a:cubicBezTo>
                    <a:pt x="1320" y="914"/>
                    <a:pt x="1320" y="893"/>
                    <a:pt x="1319" y="873"/>
                  </a:cubicBezTo>
                  <a:cubicBezTo>
                    <a:pt x="1296" y="866"/>
                    <a:pt x="1275" y="857"/>
                    <a:pt x="1251" y="851"/>
                  </a:cubicBezTo>
                  <a:close/>
                  <a:moveTo>
                    <a:pt x="316" y="962"/>
                  </a:moveTo>
                  <a:cubicBezTo>
                    <a:pt x="327" y="965"/>
                    <a:pt x="339" y="967"/>
                    <a:pt x="351" y="969"/>
                  </a:cubicBezTo>
                  <a:cubicBezTo>
                    <a:pt x="338" y="932"/>
                    <a:pt x="328" y="893"/>
                    <a:pt x="318" y="853"/>
                  </a:cubicBezTo>
                  <a:cubicBezTo>
                    <a:pt x="316" y="889"/>
                    <a:pt x="315" y="925"/>
                    <a:pt x="316" y="962"/>
                  </a:cubicBezTo>
                  <a:close/>
                  <a:moveTo>
                    <a:pt x="65" y="959"/>
                  </a:moveTo>
                  <a:cubicBezTo>
                    <a:pt x="75" y="948"/>
                    <a:pt x="90" y="935"/>
                    <a:pt x="102" y="923"/>
                  </a:cubicBezTo>
                  <a:cubicBezTo>
                    <a:pt x="99" y="914"/>
                    <a:pt x="96" y="904"/>
                    <a:pt x="94" y="894"/>
                  </a:cubicBezTo>
                  <a:cubicBezTo>
                    <a:pt x="80" y="889"/>
                    <a:pt x="69" y="880"/>
                    <a:pt x="56" y="873"/>
                  </a:cubicBezTo>
                  <a:cubicBezTo>
                    <a:pt x="59" y="902"/>
                    <a:pt x="60" y="932"/>
                    <a:pt x="65" y="959"/>
                  </a:cubicBezTo>
                  <a:close/>
                  <a:moveTo>
                    <a:pt x="1322" y="934"/>
                  </a:moveTo>
                  <a:cubicBezTo>
                    <a:pt x="1332" y="932"/>
                    <a:pt x="1340" y="928"/>
                    <a:pt x="1350" y="925"/>
                  </a:cubicBezTo>
                  <a:cubicBezTo>
                    <a:pt x="1354" y="914"/>
                    <a:pt x="1357" y="903"/>
                    <a:pt x="1360" y="891"/>
                  </a:cubicBezTo>
                  <a:cubicBezTo>
                    <a:pt x="1347" y="886"/>
                    <a:pt x="1335" y="880"/>
                    <a:pt x="1322" y="875"/>
                  </a:cubicBezTo>
                  <a:cubicBezTo>
                    <a:pt x="1323" y="895"/>
                    <a:pt x="1323" y="913"/>
                    <a:pt x="1322" y="934"/>
                  </a:cubicBezTo>
                  <a:close/>
                  <a:moveTo>
                    <a:pt x="194" y="879"/>
                  </a:moveTo>
                  <a:cubicBezTo>
                    <a:pt x="181" y="882"/>
                    <a:pt x="173" y="889"/>
                    <a:pt x="161" y="892"/>
                  </a:cubicBezTo>
                  <a:cubicBezTo>
                    <a:pt x="161" y="902"/>
                    <a:pt x="161" y="911"/>
                    <a:pt x="161" y="921"/>
                  </a:cubicBezTo>
                  <a:cubicBezTo>
                    <a:pt x="179" y="925"/>
                    <a:pt x="195" y="935"/>
                    <a:pt x="212" y="935"/>
                  </a:cubicBezTo>
                  <a:cubicBezTo>
                    <a:pt x="205" y="917"/>
                    <a:pt x="199" y="899"/>
                    <a:pt x="194" y="879"/>
                  </a:cubicBezTo>
                  <a:close/>
                  <a:moveTo>
                    <a:pt x="1457" y="881"/>
                  </a:moveTo>
                  <a:cubicBezTo>
                    <a:pt x="1457" y="880"/>
                    <a:pt x="1456" y="880"/>
                    <a:pt x="1455" y="880"/>
                  </a:cubicBezTo>
                  <a:cubicBezTo>
                    <a:pt x="1452" y="883"/>
                    <a:pt x="1447" y="885"/>
                    <a:pt x="1443" y="887"/>
                  </a:cubicBezTo>
                  <a:cubicBezTo>
                    <a:pt x="1443" y="905"/>
                    <a:pt x="1440" y="923"/>
                    <a:pt x="1441" y="937"/>
                  </a:cubicBezTo>
                  <a:cubicBezTo>
                    <a:pt x="1443" y="919"/>
                    <a:pt x="1456" y="899"/>
                    <a:pt x="1457" y="881"/>
                  </a:cubicBezTo>
                  <a:close/>
                  <a:moveTo>
                    <a:pt x="1505" y="889"/>
                  </a:moveTo>
                  <a:cubicBezTo>
                    <a:pt x="1506" y="893"/>
                    <a:pt x="1506" y="886"/>
                    <a:pt x="1505" y="889"/>
                  </a:cubicBezTo>
                  <a:close/>
                  <a:moveTo>
                    <a:pt x="1399" y="909"/>
                  </a:moveTo>
                  <a:cubicBezTo>
                    <a:pt x="1411" y="918"/>
                    <a:pt x="1425" y="927"/>
                    <a:pt x="1437" y="936"/>
                  </a:cubicBezTo>
                  <a:cubicBezTo>
                    <a:pt x="1438" y="922"/>
                    <a:pt x="1441" y="904"/>
                    <a:pt x="1439" y="889"/>
                  </a:cubicBezTo>
                  <a:cubicBezTo>
                    <a:pt x="1427" y="897"/>
                    <a:pt x="1413" y="903"/>
                    <a:pt x="1399" y="909"/>
                  </a:cubicBezTo>
                  <a:close/>
                  <a:moveTo>
                    <a:pt x="1354" y="924"/>
                  </a:moveTo>
                  <a:cubicBezTo>
                    <a:pt x="1366" y="919"/>
                    <a:pt x="1379" y="914"/>
                    <a:pt x="1392" y="910"/>
                  </a:cubicBezTo>
                  <a:cubicBezTo>
                    <a:pt x="1384" y="902"/>
                    <a:pt x="1373" y="898"/>
                    <a:pt x="1363" y="893"/>
                  </a:cubicBezTo>
                  <a:cubicBezTo>
                    <a:pt x="1360" y="903"/>
                    <a:pt x="1354" y="915"/>
                    <a:pt x="1354" y="924"/>
                  </a:cubicBezTo>
                  <a:close/>
                  <a:moveTo>
                    <a:pt x="131" y="910"/>
                  </a:moveTo>
                  <a:cubicBezTo>
                    <a:pt x="141" y="912"/>
                    <a:pt x="148" y="917"/>
                    <a:pt x="158" y="919"/>
                  </a:cubicBezTo>
                  <a:cubicBezTo>
                    <a:pt x="158" y="911"/>
                    <a:pt x="159" y="901"/>
                    <a:pt x="157" y="894"/>
                  </a:cubicBezTo>
                  <a:cubicBezTo>
                    <a:pt x="149" y="900"/>
                    <a:pt x="139" y="903"/>
                    <a:pt x="131" y="910"/>
                  </a:cubicBezTo>
                  <a:close/>
                  <a:moveTo>
                    <a:pt x="929" y="998"/>
                  </a:moveTo>
                  <a:cubicBezTo>
                    <a:pt x="936" y="999"/>
                    <a:pt x="939" y="996"/>
                    <a:pt x="945" y="997"/>
                  </a:cubicBezTo>
                  <a:cubicBezTo>
                    <a:pt x="947" y="964"/>
                    <a:pt x="945" y="928"/>
                    <a:pt x="944" y="895"/>
                  </a:cubicBezTo>
                  <a:cubicBezTo>
                    <a:pt x="941" y="931"/>
                    <a:pt x="935" y="964"/>
                    <a:pt x="929" y="998"/>
                  </a:cubicBezTo>
                  <a:close/>
                  <a:moveTo>
                    <a:pt x="98" y="897"/>
                  </a:moveTo>
                  <a:cubicBezTo>
                    <a:pt x="99" y="906"/>
                    <a:pt x="103" y="913"/>
                    <a:pt x="104" y="922"/>
                  </a:cubicBezTo>
                  <a:cubicBezTo>
                    <a:pt x="112" y="918"/>
                    <a:pt x="119" y="915"/>
                    <a:pt x="125" y="909"/>
                  </a:cubicBezTo>
                  <a:cubicBezTo>
                    <a:pt x="115" y="906"/>
                    <a:pt x="107" y="900"/>
                    <a:pt x="98" y="897"/>
                  </a:cubicBezTo>
                  <a:moveTo>
                    <a:pt x="98" y="897"/>
                  </a:moveTo>
                  <a:cubicBezTo>
                    <a:pt x="97" y="896"/>
                    <a:pt x="97" y="897"/>
                    <a:pt x="98" y="897"/>
                  </a:cubicBezTo>
                  <a:moveTo>
                    <a:pt x="128" y="911"/>
                  </a:moveTo>
                  <a:cubicBezTo>
                    <a:pt x="121" y="916"/>
                    <a:pt x="111" y="919"/>
                    <a:pt x="106" y="927"/>
                  </a:cubicBezTo>
                  <a:cubicBezTo>
                    <a:pt x="126" y="981"/>
                    <a:pt x="148" y="1032"/>
                    <a:pt x="176" y="1078"/>
                  </a:cubicBezTo>
                  <a:cubicBezTo>
                    <a:pt x="166" y="1030"/>
                    <a:pt x="160" y="978"/>
                    <a:pt x="158" y="922"/>
                  </a:cubicBezTo>
                  <a:cubicBezTo>
                    <a:pt x="148" y="919"/>
                    <a:pt x="138" y="915"/>
                    <a:pt x="128" y="911"/>
                  </a:cubicBezTo>
                  <a:close/>
                  <a:moveTo>
                    <a:pt x="1396" y="911"/>
                  </a:moveTo>
                  <a:cubicBezTo>
                    <a:pt x="1381" y="916"/>
                    <a:pt x="1367" y="923"/>
                    <a:pt x="1351" y="927"/>
                  </a:cubicBezTo>
                  <a:cubicBezTo>
                    <a:pt x="1341" y="957"/>
                    <a:pt x="1330" y="985"/>
                    <a:pt x="1317" y="1011"/>
                  </a:cubicBezTo>
                  <a:cubicBezTo>
                    <a:pt x="1313" y="1047"/>
                    <a:pt x="1308" y="1080"/>
                    <a:pt x="1301" y="1111"/>
                  </a:cubicBezTo>
                  <a:cubicBezTo>
                    <a:pt x="1314" y="1119"/>
                    <a:pt x="1324" y="1130"/>
                    <a:pt x="1336" y="1139"/>
                  </a:cubicBezTo>
                  <a:cubicBezTo>
                    <a:pt x="1376" y="1079"/>
                    <a:pt x="1414" y="1018"/>
                    <a:pt x="1437" y="941"/>
                  </a:cubicBezTo>
                  <a:cubicBezTo>
                    <a:pt x="1425" y="929"/>
                    <a:pt x="1410" y="920"/>
                    <a:pt x="1396" y="911"/>
                  </a:cubicBezTo>
                  <a:close/>
                  <a:moveTo>
                    <a:pt x="161" y="927"/>
                  </a:moveTo>
                  <a:cubicBezTo>
                    <a:pt x="163" y="985"/>
                    <a:pt x="170" y="1038"/>
                    <a:pt x="181" y="1087"/>
                  </a:cubicBezTo>
                  <a:cubicBezTo>
                    <a:pt x="190" y="1099"/>
                    <a:pt x="197" y="1113"/>
                    <a:pt x="206" y="1125"/>
                  </a:cubicBezTo>
                  <a:cubicBezTo>
                    <a:pt x="227" y="1107"/>
                    <a:pt x="251" y="1093"/>
                    <a:pt x="277" y="1081"/>
                  </a:cubicBezTo>
                  <a:cubicBezTo>
                    <a:pt x="255" y="1036"/>
                    <a:pt x="231" y="992"/>
                    <a:pt x="214" y="940"/>
                  </a:cubicBezTo>
                  <a:cubicBezTo>
                    <a:pt x="195" y="936"/>
                    <a:pt x="179" y="929"/>
                    <a:pt x="161" y="924"/>
                  </a:cubicBezTo>
                  <a:cubicBezTo>
                    <a:pt x="161" y="925"/>
                    <a:pt x="161" y="926"/>
                    <a:pt x="161" y="927"/>
                  </a:cubicBezTo>
                  <a:close/>
                  <a:moveTo>
                    <a:pt x="66" y="965"/>
                  </a:moveTo>
                  <a:cubicBezTo>
                    <a:pt x="64" y="977"/>
                    <a:pt x="71" y="992"/>
                    <a:pt x="74" y="1005"/>
                  </a:cubicBezTo>
                  <a:cubicBezTo>
                    <a:pt x="77" y="1019"/>
                    <a:pt x="78" y="1032"/>
                    <a:pt x="82" y="1043"/>
                  </a:cubicBezTo>
                  <a:cubicBezTo>
                    <a:pt x="93" y="1070"/>
                    <a:pt x="112" y="1092"/>
                    <a:pt x="122" y="1112"/>
                  </a:cubicBezTo>
                  <a:cubicBezTo>
                    <a:pt x="142" y="1123"/>
                    <a:pt x="164" y="1137"/>
                    <a:pt x="186" y="1144"/>
                  </a:cubicBezTo>
                  <a:cubicBezTo>
                    <a:pt x="195" y="1137"/>
                    <a:pt x="189" y="1127"/>
                    <a:pt x="186" y="1118"/>
                  </a:cubicBezTo>
                  <a:cubicBezTo>
                    <a:pt x="183" y="1108"/>
                    <a:pt x="181" y="1097"/>
                    <a:pt x="179" y="1087"/>
                  </a:cubicBezTo>
                  <a:cubicBezTo>
                    <a:pt x="149" y="1039"/>
                    <a:pt x="124" y="986"/>
                    <a:pt x="104" y="928"/>
                  </a:cubicBezTo>
                  <a:cubicBezTo>
                    <a:pt x="104" y="927"/>
                    <a:pt x="104" y="927"/>
                    <a:pt x="103" y="927"/>
                  </a:cubicBezTo>
                  <a:cubicBezTo>
                    <a:pt x="95" y="937"/>
                    <a:pt x="68" y="952"/>
                    <a:pt x="66" y="965"/>
                  </a:cubicBezTo>
                  <a:close/>
                  <a:moveTo>
                    <a:pt x="1322" y="936"/>
                  </a:moveTo>
                  <a:cubicBezTo>
                    <a:pt x="1322" y="959"/>
                    <a:pt x="1319" y="983"/>
                    <a:pt x="1319" y="1003"/>
                  </a:cubicBezTo>
                  <a:cubicBezTo>
                    <a:pt x="1329" y="979"/>
                    <a:pt x="1339" y="954"/>
                    <a:pt x="1349" y="929"/>
                  </a:cubicBezTo>
                  <a:cubicBezTo>
                    <a:pt x="1339" y="930"/>
                    <a:pt x="1332" y="935"/>
                    <a:pt x="1322" y="936"/>
                  </a:cubicBezTo>
                  <a:close/>
                  <a:moveTo>
                    <a:pt x="1216" y="963"/>
                  </a:moveTo>
                  <a:cubicBezTo>
                    <a:pt x="1206" y="996"/>
                    <a:pt x="1192" y="1025"/>
                    <a:pt x="1179" y="1055"/>
                  </a:cubicBezTo>
                  <a:cubicBezTo>
                    <a:pt x="1212" y="1065"/>
                    <a:pt x="1242" y="1078"/>
                    <a:pt x="1271" y="1093"/>
                  </a:cubicBezTo>
                  <a:cubicBezTo>
                    <a:pt x="1278" y="1080"/>
                    <a:pt x="1286" y="1067"/>
                    <a:pt x="1294" y="1053"/>
                  </a:cubicBezTo>
                  <a:cubicBezTo>
                    <a:pt x="1300" y="1041"/>
                    <a:pt x="1312" y="1023"/>
                    <a:pt x="1315" y="1010"/>
                  </a:cubicBezTo>
                  <a:cubicBezTo>
                    <a:pt x="1320" y="988"/>
                    <a:pt x="1316" y="966"/>
                    <a:pt x="1319" y="938"/>
                  </a:cubicBezTo>
                  <a:cubicBezTo>
                    <a:pt x="1318" y="938"/>
                    <a:pt x="1318" y="938"/>
                    <a:pt x="1317" y="938"/>
                  </a:cubicBezTo>
                  <a:cubicBezTo>
                    <a:pt x="1285" y="948"/>
                    <a:pt x="1252" y="957"/>
                    <a:pt x="1216" y="963"/>
                  </a:cubicBezTo>
                  <a:close/>
                  <a:moveTo>
                    <a:pt x="280" y="1079"/>
                  </a:moveTo>
                  <a:cubicBezTo>
                    <a:pt x="293" y="1075"/>
                    <a:pt x="305" y="1068"/>
                    <a:pt x="319" y="1064"/>
                  </a:cubicBezTo>
                  <a:cubicBezTo>
                    <a:pt x="315" y="1033"/>
                    <a:pt x="314" y="998"/>
                    <a:pt x="313" y="964"/>
                  </a:cubicBezTo>
                  <a:cubicBezTo>
                    <a:pt x="279" y="958"/>
                    <a:pt x="248" y="950"/>
                    <a:pt x="217" y="941"/>
                  </a:cubicBezTo>
                  <a:cubicBezTo>
                    <a:pt x="234" y="991"/>
                    <a:pt x="256" y="1036"/>
                    <a:pt x="280" y="1079"/>
                  </a:cubicBezTo>
                  <a:close/>
                  <a:moveTo>
                    <a:pt x="1403" y="1111"/>
                  </a:moveTo>
                  <a:cubicBezTo>
                    <a:pt x="1431" y="1098"/>
                    <a:pt x="1442" y="1073"/>
                    <a:pt x="1454" y="1045"/>
                  </a:cubicBezTo>
                  <a:cubicBezTo>
                    <a:pt x="1461" y="1029"/>
                    <a:pt x="1470" y="1013"/>
                    <a:pt x="1474" y="997"/>
                  </a:cubicBezTo>
                  <a:cubicBezTo>
                    <a:pt x="1468" y="975"/>
                    <a:pt x="1455" y="958"/>
                    <a:pt x="1440" y="944"/>
                  </a:cubicBezTo>
                  <a:cubicBezTo>
                    <a:pt x="1433" y="1004"/>
                    <a:pt x="1418" y="1062"/>
                    <a:pt x="1403" y="1111"/>
                  </a:cubicBezTo>
                  <a:close/>
                  <a:moveTo>
                    <a:pt x="1491" y="959"/>
                  </a:moveTo>
                  <a:cubicBezTo>
                    <a:pt x="1492" y="962"/>
                    <a:pt x="1492" y="955"/>
                    <a:pt x="1491" y="959"/>
                  </a:cubicBezTo>
                  <a:close/>
                  <a:moveTo>
                    <a:pt x="1434" y="961"/>
                  </a:moveTo>
                  <a:cubicBezTo>
                    <a:pt x="1434" y="961"/>
                    <a:pt x="1435" y="962"/>
                    <a:pt x="1434" y="961"/>
                  </a:cubicBezTo>
                  <a:close/>
                  <a:moveTo>
                    <a:pt x="1490" y="963"/>
                  </a:moveTo>
                  <a:cubicBezTo>
                    <a:pt x="1489" y="963"/>
                    <a:pt x="1489" y="963"/>
                    <a:pt x="1489" y="963"/>
                  </a:cubicBezTo>
                  <a:cubicBezTo>
                    <a:pt x="1487" y="979"/>
                    <a:pt x="1474" y="992"/>
                    <a:pt x="1479" y="1008"/>
                  </a:cubicBezTo>
                  <a:cubicBezTo>
                    <a:pt x="1482" y="992"/>
                    <a:pt x="1488" y="980"/>
                    <a:pt x="1490" y="963"/>
                  </a:cubicBezTo>
                  <a:moveTo>
                    <a:pt x="1490" y="963"/>
                  </a:moveTo>
                  <a:cubicBezTo>
                    <a:pt x="1493" y="962"/>
                    <a:pt x="1489" y="958"/>
                    <a:pt x="1490" y="963"/>
                  </a:cubicBezTo>
                  <a:moveTo>
                    <a:pt x="1350" y="1123"/>
                  </a:moveTo>
                  <a:cubicBezTo>
                    <a:pt x="1346" y="1129"/>
                    <a:pt x="1339" y="1135"/>
                    <a:pt x="1338" y="1144"/>
                  </a:cubicBezTo>
                  <a:cubicBezTo>
                    <a:pt x="1361" y="1136"/>
                    <a:pt x="1379" y="1125"/>
                    <a:pt x="1398" y="1114"/>
                  </a:cubicBezTo>
                  <a:cubicBezTo>
                    <a:pt x="1414" y="1068"/>
                    <a:pt x="1429" y="1017"/>
                    <a:pt x="1433" y="963"/>
                  </a:cubicBezTo>
                  <a:cubicBezTo>
                    <a:pt x="1411" y="1021"/>
                    <a:pt x="1383" y="1076"/>
                    <a:pt x="1350" y="1123"/>
                  </a:cubicBezTo>
                  <a:close/>
                  <a:moveTo>
                    <a:pt x="1213" y="965"/>
                  </a:moveTo>
                  <a:cubicBezTo>
                    <a:pt x="1195" y="967"/>
                    <a:pt x="1173" y="973"/>
                    <a:pt x="1153" y="976"/>
                  </a:cubicBezTo>
                  <a:cubicBezTo>
                    <a:pt x="1153" y="1000"/>
                    <a:pt x="1152" y="1023"/>
                    <a:pt x="1150" y="1046"/>
                  </a:cubicBezTo>
                  <a:cubicBezTo>
                    <a:pt x="1160" y="1048"/>
                    <a:pt x="1167" y="1052"/>
                    <a:pt x="1177" y="1054"/>
                  </a:cubicBezTo>
                  <a:cubicBezTo>
                    <a:pt x="1190" y="1025"/>
                    <a:pt x="1202" y="996"/>
                    <a:pt x="1213" y="965"/>
                  </a:cubicBezTo>
                  <a:close/>
                  <a:moveTo>
                    <a:pt x="321" y="1062"/>
                  </a:moveTo>
                  <a:cubicBezTo>
                    <a:pt x="341" y="1057"/>
                    <a:pt x="360" y="1049"/>
                    <a:pt x="380" y="1044"/>
                  </a:cubicBezTo>
                  <a:cubicBezTo>
                    <a:pt x="370" y="1020"/>
                    <a:pt x="361" y="996"/>
                    <a:pt x="352" y="972"/>
                  </a:cubicBezTo>
                  <a:cubicBezTo>
                    <a:pt x="339" y="970"/>
                    <a:pt x="328" y="967"/>
                    <a:pt x="316" y="965"/>
                  </a:cubicBezTo>
                  <a:cubicBezTo>
                    <a:pt x="316" y="999"/>
                    <a:pt x="319" y="1030"/>
                    <a:pt x="321" y="1062"/>
                  </a:cubicBezTo>
                  <a:close/>
                  <a:moveTo>
                    <a:pt x="75" y="1024"/>
                  </a:moveTo>
                  <a:cubicBezTo>
                    <a:pt x="70" y="1006"/>
                    <a:pt x="68" y="985"/>
                    <a:pt x="62" y="968"/>
                  </a:cubicBezTo>
                  <a:cubicBezTo>
                    <a:pt x="50" y="986"/>
                    <a:pt x="69" y="1007"/>
                    <a:pt x="75" y="1024"/>
                  </a:cubicBezTo>
                  <a:close/>
                  <a:moveTo>
                    <a:pt x="382" y="1043"/>
                  </a:moveTo>
                  <a:cubicBezTo>
                    <a:pt x="421" y="1032"/>
                    <a:pt x="463" y="1025"/>
                    <a:pt x="504" y="1016"/>
                  </a:cubicBezTo>
                  <a:cubicBezTo>
                    <a:pt x="501" y="1009"/>
                    <a:pt x="499" y="1001"/>
                    <a:pt x="497" y="992"/>
                  </a:cubicBezTo>
                  <a:cubicBezTo>
                    <a:pt x="448" y="988"/>
                    <a:pt x="402" y="981"/>
                    <a:pt x="356" y="973"/>
                  </a:cubicBezTo>
                  <a:cubicBezTo>
                    <a:pt x="363" y="998"/>
                    <a:pt x="374" y="1019"/>
                    <a:pt x="382" y="1043"/>
                  </a:cubicBezTo>
                  <a:close/>
                  <a:moveTo>
                    <a:pt x="1150" y="976"/>
                  </a:moveTo>
                  <a:cubicBezTo>
                    <a:pt x="1125" y="981"/>
                    <a:pt x="1099" y="984"/>
                    <a:pt x="1073" y="987"/>
                  </a:cubicBezTo>
                  <a:cubicBezTo>
                    <a:pt x="1069" y="1000"/>
                    <a:pt x="1065" y="1012"/>
                    <a:pt x="1062" y="1025"/>
                  </a:cubicBezTo>
                  <a:cubicBezTo>
                    <a:pt x="1092" y="1029"/>
                    <a:pt x="1121" y="1039"/>
                    <a:pt x="1148" y="1044"/>
                  </a:cubicBezTo>
                  <a:cubicBezTo>
                    <a:pt x="1148" y="1021"/>
                    <a:pt x="1151" y="996"/>
                    <a:pt x="1150" y="976"/>
                  </a:cubicBezTo>
                  <a:close/>
                  <a:moveTo>
                    <a:pt x="95" y="1092"/>
                  </a:moveTo>
                  <a:cubicBezTo>
                    <a:pt x="95" y="1093"/>
                    <a:pt x="96" y="1092"/>
                    <a:pt x="95" y="1092"/>
                  </a:cubicBezTo>
                  <a:moveTo>
                    <a:pt x="95" y="1092"/>
                  </a:moveTo>
                  <a:cubicBezTo>
                    <a:pt x="84" y="1053"/>
                    <a:pt x="70" y="1017"/>
                    <a:pt x="54" y="984"/>
                  </a:cubicBezTo>
                  <a:cubicBezTo>
                    <a:pt x="36" y="1032"/>
                    <a:pt x="67" y="1071"/>
                    <a:pt x="95" y="1092"/>
                  </a:cubicBezTo>
                  <a:moveTo>
                    <a:pt x="950" y="1000"/>
                  </a:moveTo>
                  <a:cubicBezTo>
                    <a:pt x="950" y="1002"/>
                    <a:pt x="950" y="1004"/>
                    <a:pt x="950" y="1007"/>
                  </a:cubicBezTo>
                  <a:cubicBezTo>
                    <a:pt x="986" y="1013"/>
                    <a:pt x="1024" y="1017"/>
                    <a:pt x="1059" y="1024"/>
                  </a:cubicBezTo>
                  <a:cubicBezTo>
                    <a:pt x="1063" y="1013"/>
                    <a:pt x="1066" y="1000"/>
                    <a:pt x="1070" y="988"/>
                  </a:cubicBezTo>
                  <a:cubicBezTo>
                    <a:pt x="1030" y="992"/>
                    <a:pt x="990" y="996"/>
                    <a:pt x="950" y="1000"/>
                  </a:cubicBezTo>
                  <a:close/>
                  <a:moveTo>
                    <a:pt x="508" y="1016"/>
                  </a:moveTo>
                  <a:cubicBezTo>
                    <a:pt x="508" y="1009"/>
                    <a:pt x="508" y="1001"/>
                    <a:pt x="508" y="994"/>
                  </a:cubicBezTo>
                  <a:cubicBezTo>
                    <a:pt x="506" y="993"/>
                    <a:pt x="503" y="993"/>
                    <a:pt x="500" y="993"/>
                  </a:cubicBezTo>
                  <a:cubicBezTo>
                    <a:pt x="502" y="1001"/>
                    <a:pt x="502" y="1011"/>
                    <a:pt x="508" y="1016"/>
                  </a:cubicBezTo>
                  <a:close/>
                  <a:moveTo>
                    <a:pt x="510" y="994"/>
                  </a:moveTo>
                  <a:cubicBezTo>
                    <a:pt x="511" y="1001"/>
                    <a:pt x="509" y="1011"/>
                    <a:pt x="511" y="1016"/>
                  </a:cubicBezTo>
                  <a:cubicBezTo>
                    <a:pt x="545" y="1009"/>
                    <a:pt x="584" y="1008"/>
                    <a:pt x="619" y="1002"/>
                  </a:cubicBezTo>
                  <a:cubicBezTo>
                    <a:pt x="581" y="1001"/>
                    <a:pt x="546" y="997"/>
                    <a:pt x="510" y="994"/>
                  </a:cubicBezTo>
                  <a:close/>
                  <a:moveTo>
                    <a:pt x="684" y="1002"/>
                  </a:moveTo>
                  <a:cubicBezTo>
                    <a:pt x="696" y="1003"/>
                    <a:pt x="716" y="1005"/>
                    <a:pt x="726" y="1001"/>
                  </a:cubicBezTo>
                  <a:cubicBezTo>
                    <a:pt x="714" y="999"/>
                    <a:pt x="697" y="1001"/>
                    <a:pt x="684" y="1002"/>
                  </a:cubicBezTo>
                  <a:close/>
                  <a:moveTo>
                    <a:pt x="728" y="1002"/>
                  </a:moveTo>
                  <a:cubicBezTo>
                    <a:pt x="729" y="1002"/>
                    <a:pt x="729" y="1003"/>
                    <a:pt x="730" y="1003"/>
                  </a:cubicBezTo>
                  <a:cubicBezTo>
                    <a:pt x="740" y="1004"/>
                    <a:pt x="752" y="1004"/>
                    <a:pt x="763" y="1004"/>
                  </a:cubicBezTo>
                  <a:cubicBezTo>
                    <a:pt x="770" y="1004"/>
                    <a:pt x="780" y="1006"/>
                    <a:pt x="783" y="1001"/>
                  </a:cubicBezTo>
                  <a:cubicBezTo>
                    <a:pt x="767" y="1000"/>
                    <a:pt x="743" y="998"/>
                    <a:pt x="728" y="1002"/>
                  </a:cubicBezTo>
                  <a:close/>
                  <a:moveTo>
                    <a:pt x="786" y="1002"/>
                  </a:moveTo>
                  <a:cubicBezTo>
                    <a:pt x="802" y="1003"/>
                    <a:pt x="826" y="1004"/>
                    <a:pt x="840" y="1001"/>
                  </a:cubicBezTo>
                  <a:cubicBezTo>
                    <a:pt x="822" y="1003"/>
                    <a:pt x="801" y="997"/>
                    <a:pt x="786" y="1002"/>
                  </a:cubicBezTo>
                  <a:close/>
                  <a:moveTo>
                    <a:pt x="928" y="1005"/>
                  </a:moveTo>
                  <a:cubicBezTo>
                    <a:pt x="933" y="1006"/>
                    <a:pt x="939" y="1006"/>
                    <a:pt x="945" y="1007"/>
                  </a:cubicBezTo>
                  <a:cubicBezTo>
                    <a:pt x="945" y="1004"/>
                    <a:pt x="945" y="1002"/>
                    <a:pt x="945" y="1000"/>
                  </a:cubicBezTo>
                  <a:cubicBezTo>
                    <a:pt x="939" y="1001"/>
                    <a:pt x="929" y="998"/>
                    <a:pt x="928" y="1005"/>
                  </a:cubicBezTo>
                  <a:close/>
                  <a:moveTo>
                    <a:pt x="905" y="1003"/>
                  </a:moveTo>
                  <a:cubicBezTo>
                    <a:pt x="911" y="1002"/>
                    <a:pt x="924" y="1008"/>
                    <a:pt x="926" y="1002"/>
                  </a:cubicBezTo>
                  <a:cubicBezTo>
                    <a:pt x="921" y="1001"/>
                    <a:pt x="911" y="1002"/>
                    <a:pt x="905" y="1003"/>
                  </a:cubicBezTo>
                  <a:close/>
                  <a:moveTo>
                    <a:pt x="510" y="1018"/>
                  </a:moveTo>
                  <a:cubicBezTo>
                    <a:pt x="512" y="1043"/>
                    <a:pt x="518" y="1061"/>
                    <a:pt x="525" y="1080"/>
                  </a:cubicBezTo>
                  <a:cubicBezTo>
                    <a:pt x="539" y="1124"/>
                    <a:pt x="556" y="1165"/>
                    <a:pt x="573" y="1204"/>
                  </a:cubicBezTo>
                  <a:cubicBezTo>
                    <a:pt x="605" y="1200"/>
                    <a:pt x="636" y="1195"/>
                    <a:pt x="671" y="1193"/>
                  </a:cubicBezTo>
                  <a:cubicBezTo>
                    <a:pt x="658" y="1137"/>
                    <a:pt x="651" y="1072"/>
                    <a:pt x="641" y="1014"/>
                  </a:cubicBezTo>
                  <a:cubicBezTo>
                    <a:pt x="641" y="1011"/>
                    <a:pt x="643" y="1004"/>
                    <a:pt x="637" y="1004"/>
                  </a:cubicBezTo>
                  <a:cubicBezTo>
                    <a:pt x="594" y="1007"/>
                    <a:pt x="552" y="1012"/>
                    <a:pt x="510" y="1018"/>
                  </a:cubicBezTo>
                  <a:close/>
                  <a:moveTo>
                    <a:pt x="675" y="1192"/>
                  </a:moveTo>
                  <a:cubicBezTo>
                    <a:pt x="693" y="1192"/>
                    <a:pt x="708" y="1189"/>
                    <a:pt x="726" y="1190"/>
                  </a:cubicBezTo>
                  <a:cubicBezTo>
                    <a:pt x="727" y="1128"/>
                    <a:pt x="725" y="1068"/>
                    <a:pt x="726" y="1006"/>
                  </a:cubicBezTo>
                  <a:cubicBezTo>
                    <a:pt x="697" y="1006"/>
                    <a:pt x="672" y="1004"/>
                    <a:pt x="645" y="1004"/>
                  </a:cubicBezTo>
                  <a:cubicBezTo>
                    <a:pt x="650" y="1067"/>
                    <a:pt x="663" y="1131"/>
                    <a:pt x="675" y="1192"/>
                  </a:cubicBezTo>
                  <a:close/>
                  <a:moveTo>
                    <a:pt x="786" y="1006"/>
                  </a:moveTo>
                  <a:cubicBezTo>
                    <a:pt x="784" y="1067"/>
                    <a:pt x="782" y="1128"/>
                    <a:pt x="780" y="1189"/>
                  </a:cubicBezTo>
                  <a:cubicBezTo>
                    <a:pt x="815" y="1190"/>
                    <a:pt x="851" y="1191"/>
                    <a:pt x="883" y="1196"/>
                  </a:cubicBezTo>
                  <a:cubicBezTo>
                    <a:pt x="899" y="1135"/>
                    <a:pt x="913" y="1072"/>
                    <a:pt x="925" y="1007"/>
                  </a:cubicBezTo>
                  <a:cubicBezTo>
                    <a:pt x="882" y="1000"/>
                    <a:pt x="834" y="1007"/>
                    <a:pt x="786" y="1006"/>
                  </a:cubicBezTo>
                  <a:close/>
                  <a:moveTo>
                    <a:pt x="1439" y="1083"/>
                  </a:moveTo>
                  <a:cubicBezTo>
                    <a:pt x="1437" y="1084"/>
                    <a:pt x="1439" y="1084"/>
                    <a:pt x="1439" y="1083"/>
                  </a:cubicBezTo>
                  <a:moveTo>
                    <a:pt x="1439" y="1083"/>
                  </a:moveTo>
                  <a:cubicBezTo>
                    <a:pt x="1439" y="1083"/>
                    <a:pt x="1440" y="1083"/>
                    <a:pt x="1440" y="1083"/>
                  </a:cubicBezTo>
                  <a:cubicBezTo>
                    <a:pt x="1458" y="1065"/>
                    <a:pt x="1478" y="1037"/>
                    <a:pt x="1474" y="1004"/>
                  </a:cubicBezTo>
                  <a:cubicBezTo>
                    <a:pt x="1465" y="1033"/>
                    <a:pt x="1451" y="1057"/>
                    <a:pt x="1439" y="1083"/>
                  </a:cubicBezTo>
                  <a:moveTo>
                    <a:pt x="729" y="1190"/>
                  </a:moveTo>
                  <a:cubicBezTo>
                    <a:pt x="744" y="1188"/>
                    <a:pt x="762" y="1189"/>
                    <a:pt x="777" y="1189"/>
                  </a:cubicBezTo>
                  <a:cubicBezTo>
                    <a:pt x="780" y="1129"/>
                    <a:pt x="782" y="1067"/>
                    <a:pt x="783" y="1006"/>
                  </a:cubicBezTo>
                  <a:cubicBezTo>
                    <a:pt x="765" y="1006"/>
                    <a:pt x="747" y="1006"/>
                    <a:pt x="729" y="1006"/>
                  </a:cubicBezTo>
                  <a:cubicBezTo>
                    <a:pt x="727" y="1066"/>
                    <a:pt x="729" y="1129"/>
                    <a:pt x="729" y="1190"/>
                  </a:cubicBezTo>
                  <a:close/>
                  <a:moveTo>
                    <a:pt x="928" y="1007"/>
                  </a:moveTo>
                  <a:cubicBezTo>
                    <a:pt x="915" y="1072"/>
                    <a:pt x="903" y="1136"/>
                    <a:pt x="885" y="1196"/>
                  </a:cubicBezTo>
                  <a:cubicBezTo>
                    <a:pt x="903" y="1197"/>
                    <a:pt x="920" y="1200"/>
                    <a:pt x="937" y="1202"/>
                  </a:cubicBezTo>
                  <a:cubicBezTo>
                    <a:pt x="941" y="1140"/>
                    <a:pt x="945" y="1077"/>
                    <a:pt x="945" y="1009"/>
                  </a:cubicBezTo>
                  <a:cubicBezTo>
                    <a:pt x="940" y="1009"/>
                    <a:pt x="934" y="1008"/>
                    <a:pt x="928" y="1007"/>
                  </a:cubicBezTo>
                  <a:close/>
                  <a:moveTo>
                    <a:pt x="951" y="1010"/>
                  </a:moveTo>
                  <a:cubicBezTo>
                    <a:pt x="947" y="1074"/>
                    <a:pt x="947" y="1142"/>
                    <a:pt x="941" y="1203"/>
                  </a:cubicBezTo>
                  <a:cubicBezTo>
                    <a:pt x="955" y="1205"/>
                    <a:pt x="968" y="1208"/>
                    <a:pt x="981" y="1211"/>
                  </a:cubicBezTo>
                  <a:cubicBezTo>
                    <a:pt x="1010" y="1153"/>
                    <a:pt x="1037" y="1093"/>
                    <a:pt x="1058" y="1026"/>
                  </a:cubicBezTo>
                  <a:cubicBezTo>
                    <a:pt x="1022" y="1020"/>
                    <a:pt x="989" y="1013"/>
                    <a:pt x="951" y="1010"/>
                  </a:cubicBezTo>
                  <a:close/>
                  <a:moveTo>
                    <a:pt x="507" y="1020"/>
                  </a:moveTo>
                  <a:cubicBezTo>
                    <a:pt x="508" y="1024"/>
                    <a:pt x="508" y="1016"/>
                    <a:pt x="507" y="1020"/>
                  </a:cubicBezTo>
                  <a:close/>
                  <a:moveTo>
                    <a:pt x="384" y="1045"/>
                  </a:moveTo>
                  <a:cubicBezTo>
                    <a:pt x="411" y="1107"/>
                    <a:pt x="441" y="1167"/>
                    <a:pt x="479" y="1218"/>
                  </a:cubicBezTo>
                  <a:cubicBezTo>
                    <a:pt x="493" y="1223"/>
                    <a:pt x="508" y="1219"/>
                    <a:pt x="522" y="1216"/>
                  </a:cubicBezTo>
                  <a:cubicBezTo>
                    <a:pt x="517" y="1173"/>
                    <a:pt x="513" y="1126"/>
                    <a:pt x="510" y="1081"/>
                  </a:cubicBezTo>
                  <a:cubicBezTo>
                    <a:pt x="509" y="1066"/>
                    <a:pt x="511" y="1049"/>
                    <a:pt x="509" y="1034"/>
                  </a:cubicBezTo>
                  <a:cubicBezTo>
                    <a:pt x="508" y="1030"/>
                    <a:pt x="506" y="1023"/>
                    <a:pt x="502" y="1020"/>
                  </a:cubicBezTo>
                  <a:cubicBezTo>
                    <a:pt x="460" y="1026"/>
                    <a:pt x="422" y="1036"/>
                    <a:pt x="384" y="1045"/>
                  </a:cubicBezTo>
                  <a:close/>
                  <a:moveTo>
                    <a:pt x="1274" y="1095"/>
                  </a:moveTo>
                  <a:cubicBezTo>
                    <a:pt x="1283" y="1099"/>
                    <a:pt x="1290" y="1105"/>
                    <a:pt x="1299" y="1109"/>
                  </a:cubicBezTo>
                  <a:cubicBezTo>
                    <a:pt x="1304" y="1081"/>
                    <a:pt x="1312" y="1050"/>
                    <a:pt x="1312" y="1021"/>
                  </a:cubicBezTo>
                  <a:cubicBezTo>
                    <a:pt x="1301" y="1047"/>
                    <a:pt x="1286" y="1070"/>
                    <a:pt x="1274" y="1095"/>
                  </a:cubicBezTo>
                  <a:close/>
                  <a:moveTo>
                    <a:pt x="508" y="1025"/>
                  </a:moveTo>
                  <a:cubicBezTo>
                    <a:pt x="507" y="1024"/>
                    <a:pt x="508" y="1025"/>
                    <a:pt x="508" y="1025"/>
                  </a:cubicBezTo>
                  <a:close/>
                  <a:moveTo>
                    <a:pt x="75" y="1026"/>
                  </a:moveTo>
                  <a:cubicBezTo>
                    <a:pt x="75" y="1026"/>
                    <a:pt x="74" y="1025"/>
                    <a:pt x="75" y="1026"/>
                  </a:cubicBezTo>
                  <a:close/>
                  <a:moveTo>
                    <a:pt x="1062" y="1027"/>
                  </a:moveTo>
                  <a:cubicBezTo>
                    <a:pt x="1038" y="1091"/>
                    <a:pt x="1014" y="1154"/>
                    <a:pt x="984" y="1211"/>
                  </a:cubicBezTo>
                  <a:cubicBezTo>
                    <a:pt x="1013" y="1223"/>
                    <a:pt x="1049" y="1219"/>
                    <a:pt x="1083" y="1213"/>
                  </a:cubicBezTo>
                  <a:cubicBezTo>
                    <a:pt x="1092" y="1199"/>
                    <a:pt x="1103" y="1185"/>
                    <a:pt x="1112" y="1170"/>
                  </a:cubicBezTo>
                  <a:cubicBezTo>
                    <a:pt x="1121" y="1156"/>
                    <a:pt x="1134" y="1140"/>
                    <a:pt x="1139" y="1124"/>
                  </a:cubicBezTo>
                  <a:cubicBezTo>
                    <a:pt x="1146" y="1101"/>
                    <a:pt x="1143" y="1075"/>
                    <a:pt x="1147" y="1047"/>
                  </a:cubicBezTo>
                  <a:cubicBezTo>
                    <a:pt x="1119" y="1040"/>
                    <a:pt x="1091" y="1033"/>
                    <a:pt x="1062" y="1027"/>
                  </a:cubicBezTo>
                  <a:close/>
                  <a:moveTo>
                    <a:pt x="526" y="1215"/>
                  </a:moveTo>
                  <a:cubicBezTo>
                    <a:pt x="539" y="1211"/>
                    <a:pt x="555" y="1208"/>
                    <a:pt x="570" y="1205"/>
                  </a:cubicBezTo>
                  <a:cubicBezTo>
                    <a:pt x="548" y="1154"/>
                    <a:pt x="529" y="1101"/>
                    <a:pt x="511" y="1046"/>
                  </a:cubicBezTo>
                  <a:cubicBezTo>
                    <a:pt x="514" y="1104"/>
                    <a:pt x="518" y="1162"/>
                    <a:pt x="526" y="1215"/>
                  </a:cubicBezTo>
                  <a:close/>
                  <a:moveTo>
                    <a:pt x="322" y="1065"/>
                  </a:moveTo>
                  <a:cubicBezTo>
                    <a:pt x="325" y="1103"/>
                    <a:pt x="332" y="1137"/>
                    <a:pt x="339" y="1171"/>
                  </a:cubicBezTo>
                  <a:cubicBezTo>
                    <a:pt x="345" y="1180"/>
                    <a:pt x="353" y="1188"/>
                    <a:pt x="359" y="1198"/>
                  </a:cubicBezTo>
                  <a:cubicBezTo>
                    <a:pt x="396" y="1205"/>
                    <a:pt x="436" y="1213"/>
                    <a:pt x="474" y="1217"/>
                  </a:cubicBezTo>
                  <a:cubicBezTo>
                    <a:pt x="441" y="1168"/>
                    <a:pt x="410" y="1113"/>
                    <a:pt x="386" y="1057"/>
                  </a:cubicBezTo>
                  <a:cubicBezTo>
                    <a:pt x="384" y="1054"/>
                    <a:pt x="384" y="1048"/>
                    <a:pt x="379" y="1047"/>
                  </a:cubicBezTo>
                  <a:cubicBezTo>
                    <a:pt x="359" y="1052"/>
                    <a:pt x="341" y="1059"/>
                    <a:pt x="322" y="1065"/>
                  </a:cubicBezTo>
                  <a:close/>
                  <a:moveTo>
                    <a:pt x="1144" y="1118"/>
                  </a:moveTo>
                  <a:cubicBezTo>
                    <a:pt x="1154" y="1097"/>
                    <a:pt x="1166" y="1078"/>
                    <a:pt x="1175" y="1055"/>
                  </a:cubicBezTo>
                  <a:cubicBezTo>
                    <a:pt x="1166" y="1054"/>
                    <a:pt x="1159" y="1050"/>
                    <a:pt x="1150" y="1049"/>
                  </a:cubicBezTo>
                  <a:cubicBezTo>
                    <a:pt x="1149" y="1072"/>
                    <a:pt x="1144" y="1097"/>
                    <a:pt x="1144" y="1118"/>
                  </a:cubicBezTo>
                  <a:close/>
                  <a:moveTo>
                    <a:pt x="87" y="1057"/>
                  </a:moveTo>
                  <a:cubicBezTo>
                    <a:pt x="94" y="1077"/>
                    <a:pt x="96" y="1100"/>
                    <a:pt x="115" y="1107"/>
                  </a:cubicBezTo>
                  <a:cubicBezTo>
                    <a:pt x="106" y="1091"/>
                    <a:pt x="96" y="1074"/>
                    <a:pt x="87" y="1057"/>
                  </a:cubicBezTo>
                  <a:moveTo>
                    <a:pt x="87" y="1057"/>
                  </a:moveTo>
                  <a:cubicBezTo>
                    <a:pt x="88" y="1053"/>
                    <a:pt x="84" y="1057"/>
                    <a:pt x="87" y="1057"/>
                  </a:cubicBezTo>
                  <a:moveTo>
                    <a:pt x="1177" y="1057"/>
                  </a:moveTo>
                  <a:cubicBezTo>
                    <a:pt x="1172" y="1069"/>
                    <a:pt x="1167" y="1081"/>
                    <a:pt x="1160" y="1093"/>
                  </a:cubicBezTo>
                  <a:cubicBezTo>
                    <a:pt x="1155" y="1103"/>
                    <a:pt x="1146" y="1113"/>
                    <a:pt x="1142" y="1125"/>
                  </a:cubicBezTo>
                  <a:cubicBezTo>
                    <a:pt x="1138" y="1137"/>
                    <a:pt x="1139" y="1152"/>
                    <a:pt x="1136" y="1165"/>
                  </a:cubicBezTo>
                  <a:cubicBezTo>
                    <a:pt x="1134" y="1178"/>
                    <a:pt x="1131" y="1190"/>
                    <a:pt x="1129" y="1204"/>
                  </a:cubicBezTo>
                  <a:cubicBezTo>
                    <a:pt x="1155" y="1201"/>
                    <a:pt x="1179" y="1194"/>
                    <a:pt x="1204" y="1189"/>
                  </a:cubicBezTo>
                  <a:cubicBezTo>
                    <a:pt x="1227" y="1159"/>
                    <a:pt x="1250" y="1129"/>
                    <a:pt x="1269" y="1095"/>
                  </a:cubicBezTo>
                  <a:cubicBezTo>
                    <a:pt x="1240" y="1080"/>
                    <a:pt x="1211" y="1066"/>
                    <a:pt x="1177" y="1057"/>
                  </a:cubicBezTo>
                  <a:close/>
                  <a:moveTo>
                    <a:pt x="64" y="1065"/>
                  </a:moveTo>
                  <a:cubicBezTo>
                    <a:pt x="88" y="1121"/>
                    <a:pt x="118" y="1171"/>
                    <a:pt x="154" y="1215"/>
                  </a:cubicBezTo>
                  <a:moveTo>
                    <a:pt x="154" y="1215"/>
                  </a:moveTo>
                  <a:cubicBezTo>
                    <a:pt x="154" y="1216"/>
                    <a:pt x="155" y="1216"/>
                    <a:pt x="155" y="1216"/>
                  </a:cubicBezTo>
                  <a:moveTo>
                    <a:pt x="155" y="1216"/>
                  </a:moveTo>
                  <a:cubicBezTo>
                    <a:pt x="155" y="1217"/>
                    <a:pt x="155" y="1218"/>
                    <a:pt x="156" y="1218"/>
                  </a:cubicBezTo>
                  <a:moveTo>
                    <a:pt x="156" y="1218"/>
                  </a:moveTo>
                  <a:cubicBezTo>
                    <a:pt x="156" y="1219"/>
                    <a:pt x="157" y="1219"/>
                    <a:pt x="157" y="1219"/>
                  </a:cubicBezTo>
                  <a:moveTo>
                    <a:pt x="157" y="1219"/>
                  </a:moveTo>
                  <a:cubicBezTo>
                    <a:pt x="158" y="1220"/>
                    <a:pt x="158" y="1219"/>
                    <a:pt x="157" y="1219"/>
                  </a:cubicBezTo>
                  <a:moveTo>
                    <a:pt x="157" y="1219"/>
                  </a:moveTo>
                  <a:cubicBezTo>
                    <a:pt x="157" y="1218"/>
                    <a:pt x="157" y="1218"/>
                    <a:pt x="156" y="1218"/>
                  </a:cubicBezTo>
                  <a:moveTo>
                    <a:pt x="156" y="1218"/>
                  </a:moveTo>
                  <a:cubicBezTo>
                    <a:pt x="156" y="1217"/>
                    <a:pt x="156" y="1216"/>
                    <a:pt x="155" y="1216"/>
                  </a:cubicBezTo>
                  <a:moveTo>
                    <a:pt x="155" y="1216"/>
                  </a:moveTo>
                  <a:cubicBezTo>
                    <a:pt x="155" y="1215"/>
                    <a:pt x="155" y="1215"/>
                    <a:pt x="154" y="1215"/>
                  </a:cubicBezTo>
                  <a:moveTo>
                    <a:pt x="154" y="1215"/>
                  </a:moveTo>
                  <a:cubicBezTo>
                    <a:pt x="134" y="1178"/>
                    <a:pt x="113" y="1142"/>
                    <a:pt x="99" y="1099"/>
                  </a:cubicBezTo>
                  <a:cubicBezTo>
                    <a:pt x="85" y="1089"/>
                    <a:pt x="75" y="1077"/>
                    <a:pt x="64" y="1065"/>
                  </a:cubicBezTo>
                  <a:moveTo>
                    <a:pt x="64" y="1065"/>
                  </a:moveTo>
                  <a:cubicBezTo>
                    <a:pt x="63" y="1064"/>
                    <a:pt x="63" y="1065"/>
                    <a:pt x="64" y="1065"/>
                  </a:cubicBezTo>
                  <a:moveTo>
                    <a:pt x="282" y="1081"/>
                  </a:moveTo>
                  <a:cubicBezTo>
                    <a:pt x="297" y="1111"/>
                    <a:pt x="315" y="1138"/>
                    <a:pt x="335" y="1164"/>
                  </a:cubicBezTo>
                  <a:cubicBezTo>
                    <a:pt x="327" y="1133"/>
                    <a:pt x="324" y="1098"/>
                    <a:pt x="318" y="1066"/>
                  </a:cubicBezTo>
                  <a:cubicBezTo>
                    <a:pt x="307" y="1072"/>
                    <a:pt x="294" y="1076"/>
                    <a:pt x="282" y="1081"/>
                  </a:cubicBezTo>
                  <a:close/>
                  <a:moveTo>
                    <a:pt x="1457" y="1068"/>
                  </a:moveTo>
                  <a:cubicBezTo>
                    <a:pt x="1458" y="1069"/>
                    <a:pt x="1457" y="1068"/>
                    <a:pt x="1457" y="1068"/>
                  </a:cubicBezTo>
                  <a:close/>
                  <a:moveTo>
                    <a:pt x="1361" y="1232"/>
                  </a:moveTo>
                  <a:cubicBezTo>
                    <a:pt x="1360" y="1233"/>
                    <a:pt x="1361" y="1233"/>
                    <a:pt x="1361" y="1232"/>
                  </a:cubicBezTo>
                  <a:moveTo>
                    <a:pt x="1361" y="1232"/>
                  </a:moveTo>
                  <a:cubicBezTo>
                    <a:pt x="1399" y="1185"/>
                    <a:pt x="1434" y="1129"/>
                    <a:pt x="1456" y="1069"/>
                  </a:cubicBezTo>
                  <a:cubicBezTo>
                    <a:pt x="1450" y="1078"/>
                    <a:pt x="1442" y="1085"/>
                    <a:pt x="1433" y="1092"/>
                  </a:cubicBezTo>
                  <a:cubicBezTo>
                    <a:pt x="1414" y="1130"/>
                    <a:pt x="1388" y="1162"/>
                    <a:pt x="1365" y="1196"/>
                  </a:cubicBezTo>
                  <a:cubicBezTo>
                    <a:pt x="1367" y="1209"/>
                    <a:pt x="1364" y="1221"/>
                    <a:pt x="1361" y="1232"/>
                  </a:cubicBezTo>
                  <a:moveTo>
                    <a:pt x="341" y="1193"/>
                  </a:moveTo>
                  <a:cubicBezTo>
                    <a:pt x="341" y="1194"/>
                    <a:pt x="342" y="1193"/>
                    <a:pt x="341" y="1193"/>
                  </a:cubicBezTo>
                  <a:moveTo>
                    <a:pt x="341" y="1193"/>
                  </a:moveTo>
                  <a:cubicBezTo>
                    <a:pt x="340" y="1185"/>
                    <a:pt x="337" y="1179"/>
                    <a:pt x="337" y="1172"/>
                  </a:cubicBezTo>
                  <a:cubicBezTo>
                    <a:pt x="315" y="1144"/>
                    <a:pt x="298" y="1113"/>
                    <a:pt x="278" y="1083"/>
                  </a:cubicBezTo>
                  <a:cubicBezTo>
                    <a:pt x="261" y="1092"/>
                    <a:pt x="240" y="1102"/>
                    <a:pt x="222" y="1114"/>
                  </a:cubicBezTo>
                  <a:cubicBezTo>
                    <a:pt x="220" y="1116"/>
                    <a:pt x="207" y="1125"/>
                    <a:pt x="207" y="1127"/>
                  </a:cubicBezTo>
                  <a:cubicBezTo>
                    <a:pt x="207" y="1129"/>
                    <a:pt x="219" y="1144"/>
                    <a:pt x="221" y="1146"/>
                  </a:cubicBezTo>
                  <a:cubicBezTo>
                    <a:pt x="226" y="1153"/>
                    <a:pt x="230" y="1157"/>
                    <a:pt x="234" y="1164"/>
                  </a:cubicBezTo>
                  <a:cubicBezTo>
                    <a:pt x="269" y="1174"/>
                    <a:pt x="303" y="1186"/>
                    <a:pt x="341" y="1193"/>
                  </a:cubicBezTo>
                  <a:moveTo>
                    <a:pt x="183" y="1096"/>
                  </a:moveTo>
                  <a:cubicBezTo>
                    <a:pt x="183" y="1095"/>
                    <a:pt x="184" y="1096"/>
                    <a:pt x="183" y="1096"/>
                  </a:cubicBezTo>
                  <a:close/>
                  <a:moveTo>
                    <a:pt x="195" y="1134"/>
                  </a:moveTo>
                  <a:cubicBezTo>
                    <a:pt x="197" y="1130"/>
                    <a:pt x="202" y="1130"/>
                    <a:pt x="203" y="1125"/>
                  </a:cubicBezTo>
                  <a:cubicBezTo>
                    <a:pt x="196" y="1116"/>
                    <a:pt x="191" y="1106"/>
                    <a:pt x="184" y="1097"/>
                  </a:cubicBezTo>
                  <a:cubicBezTo>
                    <a:pt x="187" y="1110"/>
                    <a:pt x="190" y="1123"/>
                    <a:pt x="195" y="1134"/>
                  </a:cubicBezTo>
                  <a:close/>
                  <a:moveTo>
                    <a:pt x="1271" y="1097"/>
                  </a:moveTo>
                  <a:cubicBezTo>
                    <a:pt x="1271" y="1098"/>
                    <a:pt x="1270" y="1099"/>
                    <a:pt x="1270" y="1100"/>
                  </a:cubicBezTo>
                  <a:cubicBezTo>
                    <a:pt x="1254" y="1126"/>
                    <a:pt x="1234" y="1154"/>
                    <a:pt x="1216" y="1177"/>
                  </a:cubicBezTo>
                  <a:cubicBezTo>
                    <a:pt x="1214" y="1180"/>
                    <a:pt x="1210" y="1183"/>
                    <a:pt x="1210" y="1187"/>
                  </a:cubicBezTo>
                  <a:cubicBezTo>
                    <a:pt x="1235" y="1180"/>
                    <a:pt x="1261" y="1174"/>
                    <a:pt x="1284" y="1165"/>
                  </a:cubicBezTo>
                  <a:cubicBezTo>
                    <a:pt x="1289" y="1147"/>
                    <a:pt x="1294" y="1131"/>
                    <a:pt x="1298" y="1112"/>
                  </a:cubicBezTo>
                  <a:cubicBezTo>
                    <a:pt x="1289" y="1107"/>
                    <a:pt x="1281" y="1100"/>
                    <a:pt x="1271" y="1097"/>
                  </a:cubicBezTo>
                  <a:close/>
                  <a:moveTo>
                    <a:pt x="1426" y="1099"/>
                  </a:moveTo>
                  <a:cubicBezTo>
                    <a:pt x="1417" y="1104"/>
                    <a:pt x="1408" y="1111"/>
                    <a:pt x="1399" y="1117"/>
                  </a:cubicBezTo>
                  <a:cubicBezTo>
                    <a:pt x="1394" y="1137"/>
                    <a:pt x="1385" y="1154"/>
                    <a:pt x="1377" y="1173"/>
                  </a:cubicBezTo>
                  <a:moveTo>
                    <a:pt x="1377" y="1173"/>
                  </a:moveTo>
                  <a:cubicBezTo>
                    <a:pt x="1376" y="1173"/>
                    <a:pt x="1377" y="1174"/>
                    <a:pt x="1376" y="1175"/>
                  </a:cubicBezTo>
                  <a:moveTo>
                    <a:pt x="1376" y="1175"/>
                  </a:moveTo>
                  <a:cubicBezTo>
                    <a:pt x="1375" y="1175"/>
                    <a:pt x="1377" y="1176"/>
                    <a:pt x="1376" y="1175"/>
                  </a:cubicBezTo>
                  <a:moveTo>
                    <a:pt x="1376" y="1175"/>
                  </a:moveTo>
                  <a:cubicBezTo>
                    <a:pt x="1377" y="1174"/>
                    <a:pt x="1377" y="1173"/>
                    <a:pt x="1377" y="1173"/>
                  </a:cubicBezTo>
                  <a:moveTo>
                    <a:pt x="1377" y="1173"/>
                  </a:moveTo>
                  <a:cubicBezTo>
                    <a:pt x="1396" y="1150"/>
                    <a:pt x="1412" y="1125"/>
                    <a:pt x="1426" y="1099"/>
                  </a:cubicBezTo>
                  <a:moveTo>
                    <a:pt x="1426" y="1099"/>
                  </a:moveTo>
                  <a:cubicBezTo>
                    <a:pt x="1428" y="1098"/>
                    <a:pt x="1426" y="1098"/>
                    <a:pt x="1426" y="1099"/>
                  </a:cubicBezTo>
                  <a:moveTo>
                    <a:pt x="159" y="1216"/>
                  </a:moveTo>
                  <a:cubicBezTo>
                    <a:pt x="156" y="1201"/>
                    <a:pt x="160" y="1188"/>
                    <a:pt x="164" y="1176"/>
                  </a:cubicBezTo>
                  <a:cubicBezTo>
                    <a:pt x="148" y="1157"/>
                    <a:pt x="133" y="1136"/>
                    <a:pt x="120" y="1113"/>
                  </a:cubicBezTo>
                  <a:cubicBezTo>
                    <a:pt x="113" y="1111"/>
                    <a:pt x="109" y="1105"/>
                    <a:pt x="102" y="1103"/>
                  </a:cubicBezTo>
                  <a:cubicBezTo>
                    <a:pt x="118" y="1144"/>
                    <a:pt x="137" y="1181"/>
                    <a:pt x="159" y="1216"/>
                  </a:cubicBezTo>
                  <a:close/>
                  <a:moveTo>
                    <a:pt x="1287" y="1164"/>
                  </a:moveTo>
                  <a:cubicBezTo>
                    <a:pt x="1303" y="1157"/>
                    <a:pt x="1323" y="1155"/>
                    <a:pt x="1333" y="1143"/>
                  </a:cubicBezTo>
                  <a:cubicBezTo>
                    <a:pt x="1325" y="1131"/>
                    <a:pt x="1312" y="1123"/>
                    <a:pt x="1301" y="1114"/>
                  </a:cubicBezTo>
                  <a:cubicBezTo>
                    <a:pt x="1296" y="1131"/>
                    <a:pt x="1292" y="1148"/>
                    <a:pt x="1287" y="1164"/>
                  </a:cubicBezTo>
                  <a:close/>
                  <a:moveTo>
                    <a:pt x="126" y="1118"/>
                  </a:moveTo>
                  <a:cubicBezTo>
                    <a:pt x="138" y="1138"/>
                    <a:pt x="150" y="1157"/>
                    <a:pt x="166" y="1174"/>
                  </a:cubicBezTo>
                  <a:cubicBezTo>
                    <a:pt x="169" y="1162"/>
                    <a:pt x="177" y="1155"/>
                    <a:pt x="182" y="1146"/>
                  </a:cubicBezTo>
                  <a:cubicBezTo>
                    <a:pt x="161" y="1138"/>
                    <a:pt x="144" y="1127"/>
                    <a:pt x="126" y="1118"/>
                  </a:cubicBezTo>
                  <a:moveTo>
                    <a:pt x="126" y="1118"/>
                  </a:moveTo>
                  <a:cubicBezTo>
                    <a:pt x="125" y="1116"/>
                    <a:pt x="124" y="1118"/>
                    <a:pt x="126" y="1118"/>
                  </a:cubicBezTo>
                  <a:moveTo>
                    <a:pt x="1342" y="1146"/>
                  </a:moveTo>
                  <a:cubicBezTo>
                    <a:pt x="1351" y="1159"/>
                    <a:pt x="1360" y="1173"/>
                    <a:pt x="1365" y="1190"/>
                  </a:cubicBezTo>
                  <a:cubicBezTo>
                    <a:pt x="1377" y="1168"/>
                    <a:pt x="1387" y="1145"/>
                    <a:pt x="1396" y="1120"/>
                  </a:cubicBezTo>
                  <a:cubicBezTo>
                    <a:pt x="1397" y="1120"/>
                    <a:pt x="1396" y="1119"/>
                    <a:pt x="1395" y="1119"/>
                  </a:cubicBezTo>
                  <a:cubicBezTo>
                    <a:pt x="1379" y="1129"/>
                    <a:pt x="1361" y="1138"/>
                    <a:pt x="1342" y="1146"/>
                  </a:cubicBezTo>
                  <a:close/>
                  <a:moveTo>
                    <a:pt x="204" y="1128"/>
                  </a:moveTo>
                  <a:cubicBezTo>
                    <a:pt x="202" y="1133"/>
                    <a:pt x="196" y="1134"/>
                    <a:pt x="195" y="1139"/>
                  </a:cubicBezTo>
                  <a:cubicBezTo>
                    <a:pt x="197" y="1142"/>
                    <a:pt x="198" y="1146"/>
                    <a:pt x="198" y="1151"/>
                  </a:cubicBezTo>
                  <a:cubicBezTo>
                    <a:pt x="209" y="1153"/>
                    <a:pt x="219" y="1160"/>
                    <a:pt x="229" y="1160"/>
                  </a:cubicBezTo>
                  <a:cubicBezTo>
                    <a:pt x="220" y="1151"/>
                    <a:pt x="214" y="1138"/>
                    <a:pt x="204" y="1128"/>
                  </a:cubicBezTo>
                  <a:close/>
                  <a:moveTo>
                    <a:pt x="1100" y="1194"/>
                  </a:moveTo>
                  <a:cubicBezTo>
                    <a:pt x="1095" y="1200"/>
                    <a:pt x="1088" y="1206"/>
                    <a:pt x="1088" y="1212"/>
                  </a:cubicBezTo>
                  <a:cubicBezTo>
                    <a:pt x="1101" y="1209"/>
                    <a:pt x="1114" y="1208"/>
                    <a:pt x="1126" y="1205"/>
                  </a:cubicBezTo>
                  <a:cubicBezTo>
                    <a:pt x="1129" y="1181"/>
                    <a:pt x="1137" y="1156"/>
                    <a:pt x="1137" y="1132"/>
                  </a:cubicBezTo>
                  <a:cubicBezTo>
                    <a:pt x="1126" y="1153"/>
                    <a:pt x="1113" y="1175"/>
                    <a:pt x="1100" y="1194"/>
                  </a:cubicBezTo>
                  <a:close/>
                  <a:moveTo>
                    <a:pt x="187" y="1146"/>
                  </a:moveTo>
                  <a:cubicBezTo>
                    <a:pt x="190" y="1145"/>
                    <a:pt x="194" y="1150"/>
                    <a:pt x="196" y="1148"/>
                  </a:cubicBezTo>
                  <a:cubicBezTo>
                    <a:pt x="193" y="1146"/>
                    <a:pt x="194" y="1141"/>
                    <a:pt x="192" y="1140"/>
                  </a:cubicBezTo>
                  <a:cubicBezTo>
                    <a:pt x="191" y="1142"/>
                    <a:pt x="188" y="1143"/>
                    <a:pt x="187" y="1146"/>
                  </a:cubicBezTo>
                  <a:close/>
                  <a:moveTo>
                    <a:pt x="1333" y="1147"/>
                  </a:moveTo>
                  <a:cubicBezTo>
                    <a:pt x="1335" y="1147"/>
                    <a:pt x="1336" y="1146"/>
                    <a:pt x="1337" y="1145"/>
                  </a:cubicBezTo>
                  <a:cubicBezTo>
                    <a:pt x="1335" y="1143"/>
                    <a:pt x="1334" y="1145"/>
                    <a:pt x="1333" y="1147"/>
                  </a:cubicBezTo>
                  <a:close/>
                  <a:moveTo>
                    <a:pt x="241" y="1257"/>
                  </a:moveTo>
                  <a:cubicBezTo>
                    <a:pt x="241" y="1258"/>
                    <a:pt x="242" y="1257"/>
                    <a:pt x="241" y="1257"/>
                  </a:cubicBezTo>
                  <a:moveTo>
                    <a:pt x="241" y="1257"/>
                  </a:moveTo>
                  <a:cubicBezTo>
                    <a:pt x="224" y="1224"/>
                    <a:pt x="209" y="1190"/>
                    <a:pt x="197" y="1152"/>
                  </a:cubicBezTo>
                  <a:cubicBezTo>
                    <a:pt x="194" y="1150"/>
                    <a:pt x="189" y="1150"/>
                    <a:pt x="187" y="1148"/>
                  </a:cubicBezTo>
                  <a:cubicBezTo>
                    <a:pt x="177" y="1154"/>
                    <a:pt x="173" y="1166"/>
                    <a:pt x="167" y="1175"/>
                  </a:cubicBezTo>
                  <a:cubicBezTo>
                    <a:pt x="189" y="1205"/>
                    <a:pt x="214" y="1232"/>
                    <a:pt x="241" y="1257"/>
                  </a:cubicBezTo>
                  <a:moveTo>
                    <a:pt x="1207" y="1335"/>
                  </a:moveTo>
                  <a:cubicBezTo>
                    <a:pt x="1206" y="1335"/>
                    <a:pt x="1208" y="1336"/>
                    <a:pt x="1207" y="1335"/>
                  </a:cubicBezTo>
                  <a:moveTo>
                    <a:pt x="1207" y="1335"/>
                  </a:moveTo>
                  <a:cubicBezTo>
                    <a:pt x="1267" y="1295"/>
                    <a:pt x="1319" y="1248"/>
                    <a:pt x="1362" y="1192"/>
                  </a:cubicBezTo>
                  <a:cubicBezTo>
                    <a:pt x="1357" y="1174"/>
                    <a:pt x="1350" y="1158"/>
                    <a:pt x="1337" y="1148"/>
                  </a:cubicBezTo>
                  <a:cubicBezTo>
                    <a:pt x="1322" y="1158"/>
                    <a:pt x="1312" y="1174"/>
                    <a:pt x="1300" y="1189"/>
                  </a:cubicBezTo>
                  <a:cubicBezTo>
                    <a:pt x="1294" y="1196"/>
                    <a:pt x="1288" y="1203"/>
                    <a:pt x="1281" y="1210"/>
                  </a:cubicBezTo>
                  <a:cubicBezTo>
                    <a:pt x="1275" y="1217"/>
                    <a:pt x="1267" y="1223"/>
                    <a:pt x="1263" y="1230"/>
                  </a:cubicBezTo>
                  <a:cubicBezTo>
                    <a:pt x="1258" y="1239"/>
                    <a:pt x="1255" y="1249"/>
                    <a:pt x="1251" y="1258"/>
                  </a:cubicBezTo>
                  <a:cubicBezTo>
                    <a:pt x="1237" y="1285"/>
                    <a:pt x="1225" y="1311"/>
                    <a:pt x="1207" y="1335"/>
                  </a:cubicBezTo>
                  <a:moveTo>
                    <a:pt x="1324" y="1154"/>
                  </a:moveTo>
                  <a:cubicBezTo>
                    <a:pt x="1310" y="1158"/>
                    <a:pt x="1300" y="1164"/>
                    <a:pt x="1286" y="1167"/>
                  </a:cubicBezTo>
                  <a:cubicBezTo>
                    <a:pt x="1282" y="1186"/>
                    <a:pt x="1272" y="1204"/>
                    <a:pt x="1269" y="1221"/>
                  </a:cubicBezTo>
                  <a:cubicBezTo>
                    <a:pt x="1287" y="1199"/>
                    <a:pt x="1307" y="1178"/>
                    <a:pt x="1324" y="1154"/>
                  </a:cubicBezTo>
                  <a:moveTo>
                    <a:pt x="1324" y="1154"/>
                  </a:moveTo>
                  <a:cubicBezTo>
                    <a:pt x="1325" y="1154"/>
                    <a:pt x="1324" y="1153"/>
                    <a:pt x="1324" y="1154"/>
                  </a:cubicBezTo>
                  <a:moveTo>
                    <a:pt x="222" y="1212"/>
                  </a:moveTo>
                  <a:cubicBezTo>
                    <a:pt x="231" y="1230"/>
                    <a:pt x="237" y="1251"/>
                    <a:pt x="247" y="1264"/>
                  </a:cubicBezTo>
                  <a:cubicBezTo>
                    <a:pt x="252" y="1270"/>
                    <a:pt x="260" y="1275"/>
                    <a:pt x="267" y="1280"/>
                  </a:cubicBezTo>
                  <a:cubicBezTo>
                    <a:pt x="287" y="1297"/>
                    <a:pt x="306" y="1314"/>
                    <a:pt x="328" y="1328"/>
                  </a:cubicBezTo>
                  <a:cubicBezTo>
                    <a:pt x="334" y="1313"/>
                    <a:pt x="344" y="1302"/>
                    <a:pt x="354" y="1291"/>
                  </a:cubicBezTo>
                  <a:cubicBezTo>
                    <a:pt x="308" y="1254"/>
                    <a:pt x="269" y="1211"/>
                    <a:pt x="232" y="1165"/>
                  </a:cubicBezTo>
                  <a:cubicBezTo>
                    <a:pt x="220" y="1162"/>
                    <a:pt x="212" y="1157"/>
                    <a:pt x="200" y="1154"/>
                  </a:cubicBezTo>
                  <a:cubicBezTo>
                    <a:pt x="206" y="1174"/>
                    <a:pt x="214" y="1193"/>
                    <a:pt x="222" y="1212"/>
                  </a:cubicBezTo>
                  <a:close/>
                  <a:moveTo>
                    <a:pt x="356" y="1290"/>
                  </a:moveTo>
                  <a:cubicBezTo>
                    <a:pt x="359" y="1285"/>
                    <a:pt x="365" y="1284"/>
                    <a:pt x="367" y="1278"/>
                  </a:cubicBezTo>
                  <a:cubicBezTo>
                    <a:pt x="358" y="1252"/>
                    <a:pt x="349" y="1226"/>
                    <a:pt x="342" y="1197"/>
                  </a:cubicBezTo>
                  <a:cubicBezTo>
                    <a:pt x="306" y="1189"/>
                    <a:pt x="270" y="1177"/>
                    <a:pt x="238" y="1169"/>
                  </a:cubicBezTo>
                  <a:cubicBezTo>
                    <a:pt x="274" y="1212"/>
                    <a:pt x="312" y="1254"/>
                    <a:pt x="356" y="1290"/>
                  </a:cubicBezTo>
                  <a:close/>
                  <a:moveTo>
                    <a:pt x="1223" y="1265"/>
                  </a:moveTo>
                  <a:cubicBezTo>
                    <a:pt x="1235" y="1254"/>
                    <a:pt x="1255" y="1239"/>
                    <a:pt x="1263" y="1225"/>
                  </a:cubicBezTo>
                  <a:cubicBezTo>
                    <a:pt x="1273" y="1209"/>
                    <a:pt x="1274" y="1190"/>
                    <a:pt x="1282" y="1170"/>
                  </a:cubicBezTo>
                  <a:cubicBezTo>
                    <a:pt x="1282" y="1169"/>
                    <a:pt x="1282" y="1169"/>
                    <a:pt x="1281" y="1169"/>
                  </a:cubicBezTo>
                  <a:cubicBezTo>
                    <a:pt x="1257" y="1177"/>
                    <a:pt x="1232" y="1184"/>
                    <a:pt x="1206" y="1191"/>
                  </a:cubicBezTo>
                  <a:cubicBezTo>
                    <a:pt x="1184" y="1218"/>
                    <a:pt x="1160" y="1242"/>
                    <a:pt x="1137" y="1268"/>
                  </a:cubicBezTo>
                  <a:cubicBezTo>
                    <a:pt x="1155" y="1276"/>
                    <a:pt x="1167" y="1289"/>
                    <a:pt x="1181" y="1301"/>
                  </a:cubicBezTo>
                  <a:cubicBezTo>
                    <a:pt x="1195" y="1290"/>
                    <a:pt x="1208" y="1278"/>
                    <a:pt x="1223" y="1265"/>
                  </a:cubicBezTo>
                  <a:close/>
                  <a:moveTo>
                    <a:pt x="344" y="1195"/>
                  </a:moveTo>
                  <a:cubicBezTo>
                    <a:pt x="349" y="1194"/>
                    <a:pt x="353" y="1198"/>
                    <a:pt x="355" y="1196"/>
                  </a:cubicBezTo>
                  <a:cubicBezTo>
                    <a:pt x="350" y="1190"/>
                    <a:pt x="346" y="1183"/>
                    <a:pt x="341" y="1178"/>
                  </a:cubicBezTo>
                  <a:cubicBezTo>
                    <a:pt x="342" y="1184"/>
                    <a:pt x="343" y="1189"/>
                    <a:pt x="344" y="1195"/>
                  </a:cubicBezTo>
                  <a:close/>
                  <a:moveTo>
                    <a:pt x="289" y="1331"/>
                  </a:moveTo>
                  <a:cubicBezTo>
                    <a:pt x="289" y="1332"/>
                    <a:pt x="290" y="1331"/>
                    <a:pt x="289" y="1331"/>
                  </a:cubicBezTo>
                  <a:moveTo>
                    <a:pt x="289" y="1331"/>
                  </a:moveTo>
                  <a:cubicBezTo>
                    <a:pt x="274" y="1310"/>
                    <a:pt x="258" y="1290"/>
                    <a:pt x="246" y="1266"/>
                  </a:cubicBezTo>
                  <a:cubicBezTo>
                    <a:pt x="216" y="1240"/>
                    <a:pt x="192" y="1209"/>
                    <a:pt x="165" y="1180"/>
                  </a:cubicBezTo>
                  <a:cubicBezTo>
                    <a:pt x="163" y="1194"/>
                    <a:pt x="158" y="1209"/>
                    <a:pt x="163" y="1223"/>
                  </a:cubicBezTo>
                  <a:cubicBezTo>
                    <a:pt x="169" y="1238"/>
                    <a:pt x="189" y="1257"/>
                    <a:pt x="203" y="1271"/>
                  </a:cubicBezTo>
                  <a:cubicBezTo>
                    <a:pt x="217" y="1284"/>
                    <a:pt x="236" y="1304"/>
                    <a:pt x="249" y="1313"/>
                  </a:cubicBezTo>
                  <a:cubicBezTo>
                    <a:pt x="261" y="1321"/>
                    <a:pt x="278" y="1326"/>
                    <a:pt x="289" y="1331"/>
                  </a:cubicBezTo>
                  <a:moveTo>
                    <a:pt x="676" y="1195"/>
                  </a:moveTo>
                  <a:cubicBezTo>
                    <a:pt x="677" y="1209"/>
                    <a:pt x="682" y="1221"/>
                    <a:pt x="683" y="1235"/>
                  </a:cubicBezTo>
                  <a:cubicBezTo>
                    <a:pt x="697" y="1236"/>
                    <a:pt x="712" y="1236"/>
                    <a:pt x="727" y="1236"/>
                  </a:cubicBezTo>
                  <a:cubicBezTo>
                    <a:pt x="726" y="1222"/>
                    <a:pt x="730" y="1202"/>
                    <a:pt x="725" y="1192"/>
                  </a:cubicBezTo>
                  <a:cubicBezTo>
                    <a:pt x="709" y="1193"/>
                    <a:pt x="691" y="1193"/>
                    <a:pt x="676" y="1195"/>
                  </a:cubicBezTo>
                  <a:close/>
                  <a:moveTo>
                    <a:pt x="729" y="1192"/>
                  </a:moveTo>
                  <a:cubicBezTo>
                    <a:pt x="729" y="1207"/>
                    <a:pt x="731" y="1220"/>
                    <a:pt x="730" y="1236"/>
                  </a:cubicBezTo>
                  <a:cubicBezTo>
                    <a:pt x="744" y="1238"/>
                    <a:pt x="761" y="1236"/>
                    <a:pt x="775" y="1237"/>
                  </a:cubicBezTo>
                  <a:cubicBezTo>
                    <a:pt x="777" y="1222"/>
                    <a:pt x="777" y="1207"/>
                    <a:pt x="777" y="1192"/>
                  </a:cubicBezTo>
                  <a:cubicBezTo>
                    <a:pt x="761" y="1192"/>
                    <a:pt x="745" y="1192"/>
                    <a:pt x="729" y="1192"/>
                  </a:cubicBezTo>
                  <a:close/>
                  <a:moveTo>
                    <a:pt x="780" y="1192"/>
                  </a:moveTo>
                  <a:cubicBezTo>
                    <a:pt x="779" y="1206"/>
                    <a:pt x="779" y="1222"/>
                    <a:pt x="778" y="1237"/>
                  </a:cubicBezTo>
                  <a:cubicBezTo>
                    <a:pt x="809" y="1235"/>
                    <a:pt x="841" y="1236"/>
                    <a:pt x="871" y="1234"/>
                  </a:cubicBezTo>
                  <a:cubicBezTo>
                    <a:pt x="875" y="1222"/>
                    <a:pt x="879" y="1210"/>
                    <a:pt x="882" y="1198"/>
                  </a:cubicBezTo>
                  <a:cubicBezTo>
                    <a:pt x="849" y="1195"/>
                    <a:pt x="816" y="1192"/>
                    <a:pt x="780" y="1192"/>
                  </a:cubicBezTo>
                  <a:close/>
                  <a:moveTo>
                    <a:pt x="1200" y="1193"/>
                  </a:moveTo>
                  <a:cubicBezTo>
                    <a:pt x="1176" y="1197"/>
                    <a:pt x="1153" y="1204"/>
                    <a:pt x="1128" y="1207"/>
                  </a:cubicBezTo>
                  <a:cubicBezTo>
                    <a:pt x="1124" y="1224"/>
                    <a:pt x="1120" y="1239"/>
                    <a:pt x="1116" y="1255"/>
                  </a:cubicBezTo>
                  <a:cubicBezTo>
                    <a:pt x="1122" y="1258"/>
                    <a:pt x="1128" y="1262"/>
                    <a:pt x="1134" y="1265"/>
                  </a:cubicBezTo>
                  <a:cubicBezTo>
                    <a:pt x="1158" y="1242"/>
                    <a:pt x="1180" y="1219"/>
                    <a:pt x="1200" y="1193"/>
                  </a:cubicBezTo>
                  <a:moveTo>
                    <a:pt x="1200" y="1193"/>
                  </a:moveTo>
                  <a:cubicBezTo>
                    <a:pt x="1201" y="1192"/>
                    <a:pt x="1200" y="1192"/>
                    <a:pt x="1200" y="1193"/>
                  </a:cubicBezTo>
                  <a:moveTo>
                    <a:pt x="671" y="1195"/>
                  </a:moveTo>
                  <a:cubicBezTo>
                    <a:pt x="638" y="1198"/>
                    <a:pt x="605" y="1201"/>
                    <a:pt x="575" y="1207"/>
                  </a:cubicBezTo>
                  <a:cubicBezTo>
                    <a:pt x="578" y="1215"/>
                    <a:pt x="580" y="1224"/>
                    <a:pt x="586" y="1229"/>
                  </a:cubicBezTo>
                  <a:cubicBezTo>
                    <a:pt x="616" y="1232"/>
                    <a:pt x="650" y="1235"/>
                    <a:pt x="680" y="1234"/>
                  </a:cubicBezTo>
                  <a:cubicBezTo>
                    <a:pt x="676" y="1222"/>
                    <a:pt x="675" y="1207"/>
                    <a:pt x="671" y="1195"/>
                  </a:cubicBezTo>
                  <a:close/>
                  <a:moveTo>
                    <a:pt x="369" y="1277"/>
                  </a:moveTo>
                  <a:cubicBezTo>
                    <a:pt x="382" y="1271"/>
                    <a:pt x="394" y="1263"/>
                    <a:pt x="406" y="1255"/>
                  </a:cubicBezTo>
                  <a:cubicBezTo>
                    <a:pt x="389" y="1237"/>
                    <a:pt x="373" y="1219"/>
                    <a:pt x="358" y="1199"/>
                  </a:cubicBezTo>
                  <a:cubicBezTo>
                    <a:pt x="353" y="1200"/>
                    <a:pt x="350" y="1197"/>
                    <a:pt x="345" y="1198"/>
                  </a:cubicBezTo>
                  <a:cubicBezTo>
                    <a:pt x="352" y="1226"/>
                    <a:pt x="361" y="1251"/>
                    <a:pt x="369" y="1277"/>
                  </a:cubicBezTo>
                  <a:close/>
                  <a:moveTo>
                    <a:pt x="884" y="1199"/>
                  </a:moveTo>
                  <a:cubicBezTo>
                    <a:pt x="882" y="1211"/>
                    <a:pt x="877" y="1221"/>
                    <a:pt x="874" y="1234"/>
                  </a:cubicBezTo>
                  <a:cubicBezTo>
                    <a:pt x="894" y="1233"/>
                    <a:pt x="914" y="1231"/>
                    <a:pt x="934" y="1230"/>
                  </a:cubicBezTo>
                  <a:cubicBezTo>
                    <a:pt x="934" y="1221"/>
                    <a:pt x="936" y="1215"/>
                    <a:pt x="936" y="1205"/>
                  </a:cubicBezTo>
                  <a:cubicBezTo>
                    <a:pt x="919" y="1202"/>
                    <a:pt x="903" y="1199"/>
                    <a:pt x="884" y="1199"/>
                  </a:cubicBezTo>
                  <a:close/>
                  <a:moveTo>
                    <a:pt x="1360" y="1199"/>
                  </a:moveTo>
                  <a:cubicBezTo>
                    <a:pt x="1360" y="1199"/>
                    <a:pt x="1361" y="1200"/>
                    <a:pt x="1360" y="1199"/>
                  </a:cubicBezTo>
                  <a:close/>
                  <a:moveTo>
                    <a:pt x="363" y="1201"/>
                  </a:moveTo>
                  <a:cubicBezTo>
                    <a:pt x="378" y="1220"/>
                    <a:pt x="392" y="1239"/>
                    <a:pt x="410" y="1254"/>
                  </a:cubicBezTo>
                  <a:cubicBezTo>
                    <a:pt x="432" y="1244"/>
                    <a:pt x="454" y="1234"/>
                    <a:pt x="480" y="1227"/>
                  </a:cubicBezTo>
                  <a:cubicBezTo>
                    <a:pt x="477" y="1217"/>
                    <a:pt x="463" y="1219"/>
                    <a:pt x="454" y="1218"/>
                  </a:cubicBezTo>
                  <a:cubicBezTo>
                    <a:pt x="424" y="1213"/>
                    <a:pt x="391" y="1206"/>
                    <a:pt x="363" y="1201"/>
                  </a:cubicBezTo>
                  <a:moveTo>
                    <a:pt x="363" y="1201"/>
                  </a:moveTo>
                  <a:cubicBezTo>
                    <a:pt x="362" y="1200"/>
                    <a:pt x="361" y="1201"/>
                    <a:pt x="363" y="1201"/>
                  </a:cubicBezTo>
                  <a:moveTo>
                    <a:pt x="1359" y="1201"/>
                  </a:moveTo>
                  <a:cubicBezTo>
                    <a:pt x="1318" y="1253"/>
                    <a:pt x="1263" y="1298"/>
                    <a:pt x="1208" y="1338"/>
                  </a:cubicBezTo>
                  <a:cubicBezTo>
                    <a:pt x="1206" y="1339"/>
                    <a:pt x="1201" y="1341"/>
                    <a:pt x="1202" y="1345"/>
                  </a:cubicBezTo>
                  <a:cubicBezTo>
                    <a:pt x="1217" y="1339"/>
                    <a:pt x="1232" y="1333"/>
                    <a:pt x="1247" y="1326"/>
                  </a:cubicBezTo>
                  <a:cubicBezTo>
                    <a:pt x="1261" y="1320"/>
                    <a:pt x="1277" y="1313"/>
                    <a:pt x="1289" y="1304"/>
                  </a:cubicBezTo>
                  <a:cubicBezTo>
                    <a:pt x="1303" y="1293"/>
                    <a:pt x="1316" y="1270"/>
                    <a:pt x="1326" y="1255"/>
                  </a:cubicBezTo>
                  <a:cubicBezTo>
                    <a:pt x="1338" y="1238"/>
                    <a:pt x="1350" y="1220"/>
                    <a:pt x="1359" y="1201"/>
                  </a:cubicBezTo>
                  <a:moveTo>
                    <a:pt x="1359" y="1201"/>
                  </a:moveTo>
                  <a:cubicBezTo>
                    <a:pt x="1361" y="1201"/>
                    <a:pt x="1359" y="1200"/>
                    <a:pt x="1359" y="1201"/>
                  </a:cubicBezTo>
                  <a:moveTo>
                    <a:pt x="1301" y="1295"/>
                  </a:moveTo>
                  <a:cubicBezTo>
                    <a:pt x="1299" y="1296"/>
                    <a:pt x="1301" y="1297"/>
                    <a:pt x="1301" y="1295"/>
                  </a:cubicBezTo>
                  <a:moveTo>
                    <a:pt x="1301" y="1295"/>
                  </a:moveTo>
                  <a:cubicBezTo>
                    <a:pt x="1315" y="1282"/>
                    <a:pt x="1343" y="1260"/>
                    <a:pt x="1354" y="1241"/>
                  </a:cubicBezTo>
                  <a:cubicBezTo>
                    <a:pt x="1360" y="1231"/>
                    <a:pt x="1364" y="1215"/>
                    <a:pt x="1362" y="1201"/>
                  </a:cubicBezTo>
                  <a:cubicBezTo>
                    <a:pt x="1345" y="1236"/>
                    <a:pt x="1323" y="1266"/>
                    <a:pt x="1301" y="1295"/>
                  </a:cubicBezTo>
                  <a:moveTo>
                    <a:pt x="938" y="1229"/>
                  </a:moveTo>
                  <a:cubicBezTo>
                    <a:pt x="950" y="1230"/>
                    <a:pt x="958" y="1227"/>
                    <a:pt x="970" y="1227"/>
                  </a:cubicBezTo>
                  <a:cubicBezTo>
                    <a:pt x="975" y="1224"/>
                    <a:pt x="977" y="1218"/>
                    <a:pt x="979" y="1213"/>
                  </a:cubicBezTo>
                  <a:cubicBezTo>
                    <a:pt x="967" y="1210"/>
                    <a:pt x="953" y="1208"/>
                    <a:pt x="941" y="1205"/>
                  </a:cubicBezTo>
                  <a:cubicBezTo>
                    <a:pt x="939" y="1212"/>
                    <a:pt x="940" y="1222"/>
                    <a:pt x="938" y="1229"/>
                  </a:cubicBezTo>
                  <a:close/>
                  <a:moveTo>
                    <a:pt x="526" y="1219"/>
                  </a:moveTo>
                  <a:cubicBezTo>
                    <a:pt x="526" y="1221"/>
                    <a:pt x="526" y="1222"/>
                    <a:pt x="527" y="1223"/>
                  </a:cubicBezTo>
                  <a:cubicBezTo>
                    <a:pt x="544" y="1226"/>
                    <a:pt x="565" y="1229"/>
                    <a:pt x="582" y="1228"/>
                  </a:cubicBezTo>
                  <a:cubicBezTo>
                    <a:pt x="577" y="1222"/>
                    <a:pt x="575" y="1213"/>
                    <a:pt x="571" y="1207"/>
                  </a:cubicBezTo>
                  <a:cubicBezTo>
                    <a:pt x="557" y="1212"/>
                    <a:pt x="538" y="1212"/>
                    <a:pt x="526" y="1219"/>
                  </a:cubicBezTo>
                  <a:close/>
                  <a:moveTo>
                    <a:pt x="1084" y="1215"/>
                  </a:moveTo>
                  <a:cubicBezTo>
                    <a:pt x="1080" y="1223"/>
                    <a:pt x="1071" y="1229"/>
                    <a:pt x="1070" y="1236"/>
                  </a:cubicBezTo>
                  <a:cubicBezTo>
                    <a:pt x="1086" y="1240"/>
                    <a:pt x="1099" y="1248"/>
                    <a:pt x="1113" y="1253"/>
                  </a:cubicBezTo>
                  <a:cubicBezTo>
                    <a:pt x="1118" y="1240"/>
                    <a:pt x="1120" y="1224"/>
                    <a:pt x="1125" y="1210"/>
                  </a:cubicBezTo>
                  <a:cubicBezTo>
                    <a:pt x="1125" y="1209"/>
                    <a:pt x="1125" y="1208"/>
                    <a:pt x="1123" y="1208"/>
                  </a:cubicBezTo>
                  <a:cubicBezTo>
                    <a:pt x="1111" y="1211"/>
                    <a:pt x="1097" y="1213"/>
                    <a:pt x="1084" y="1215"/>
                  </a:cubicBezTo>
                  <a:close/>
                  <a:moveTo>
                    <a:pt x="982" y="1214"/>
                  </a:moveTo>
                  <a:cubicBezTo>
                    <a:pt x="980" y="1218"/>
                    <a:pt x="977" y="1222"/>
                    <a:pt x="975" y="1226"/>
                  </a:cubicBezTo>
                  <a:cubicBezTo>
                    <a:pt x="988" y="1225"/>
                    <a:pt x="1003" y="1224"/>
                    <a:pt x="1015" y="1222"/>
                  </a:cubicBezTo>
                  <a:cubicBezTo>
                    <a:pt x="1005" y="1219"/>
                    <a:pt x="994" y="1216"/>
                    <a:pt x="982" y="1214"/>
                  </a:cubicBezTo>
                  <a:close/>
                  <a:moveTo>
                    <a:pt x="1031" y="1223"/>
                  </a:moveTo>
                  <a:cubicBezTo>
                    <a:pt x="1044" y="1226"/>
                    <a:pt x="1054" y="1231"/>
                    <a:pt x="1066" y="1234"/>
                  </a:cubicBezTo>
                  <a:cubicBezTo>
                    <a:pt x="1070" y="1229"/>
                    <a:pt x="1080" y="1220"/>
                    <a:pt x="1078" y="1216"/>
                  </a:cubicBezTo>
                  <a:cubicBezTo>
                    <a:pt x="1063" y="1219"/>
                    <a:pt x="1045" y="1220"/>
                    <a:pt x="1031" y="1223"/>
                  </a:cubicBezTo>
                  <a:close/>
                  <a:moveTo>
                    <a:pt x="509" y="1223"/>
                  </a:moveTo>
                  <a:cubicBezTo>
                    <a:pt x="515" y="1222"/>
                    <a:pt x="518" y="1224"/>
                    <a:pt x="524" y="1223"/>
                  </a:cubicBezTo>
                  <a:cubicBezTo>
                    <a:pt x="523" y="1222"/>
                    <a:pt x="524" y="1217"/>
                    <a:pt x="521" y="1218"/>
                  </a:cubicBezTo>
                  <a:cubicBezTo>
                    <a:pt x="518" y="1220"/>
                    <a:pt x="511" y="1219"/>
                    <a:pt x="509" y="1223"/>
                  </a:cubicBezTo>
                  <a:close/>
                  <a:moveTo>
                    <a:pt x="482" y="1225"/>
                  </a:moveTo>
                  <a:cubicBezTo>
                    <a:pt x="487" y="1226"/>
                    <a:pt x="490" y="1224"/>
                    <a:pt x="493" y="1223"/>
                  </a:cubicBezTo>
                  <a:cubicBezTo>
                    <a:pt x="488" y="1223"/>
                    <a:pt x="483" y="1220"/>
                    <a:pt x="480" y="1223"/>
                  </a:cubicBezTo>
                  <a:cubicBezTo>
                    <a:pt x="481" y="1223"/>
                    <a:pt x="482" y="1224"/>
                    <a:pt x="482" y="1225"/>
                  </a:cubicBezTo>
                  <a:close/>
                  <a:moveTo>
                    <a:pt x="535" y="1295"/>
                  </a:moveTo>
                  <a:cubicBezTo>
                    <a:pt x="536" y="1296"/>
                    <a:pt x="537" y="1294"/>
                    <a:pt x="535" y="1295"/>
                  </a:cubicBezTo>
                  <a:moveTo>
                    <a:pt x="535" y="1295"/>
                  </a:moveTo>
                  <a:cubicBezTo>
                    <a:pt x="532" y="1272"/>
                    <a:pt x="527" y="1251"/>
                    <a:pt x="525" y="1227"/>
                  </a:cubicBezTo>
                  <a:cubicBezTo>
                    <a:pt x="512" y="1224"/>
                    <a:pt x="497" y="1223"/>
                    <a:pt x="486" y="1227"/>
                  </a:cubicBezTo>
                  <a:cubicBezTo>
                    <a:pt x="498" y="1250"/>
                    <a:pt x="518" y="1273"/>
                    <a:pt x="535" y="1295"/>
                  </a:cubicBezTo>
                  <a:moveTo>
                    <a:pt x="1022" y="1223"/>
                  </a:moveTo>
                  <a:cubicBezTo>
                    <a:pt x="1007" y="1223"/>
                    <a:pt x="991" y="1230"/>
                    <a:pt x="973" y="1229"/>
                  </a:cubicBezTo>
                  <a:cubicBezTo>
                    <a:pt x="960" y="1255"/>
                    <a:pt x="945" y="1280"/>
                    <a:pt x="928" y="1303"/>
                  </a:cubicBezTo>
                  <a:cubicBezTo>
                    <a:pt x="927" y="1316"/>
                    <a:pt x="925" y="1329"/>
                    <a:pt x="922" y="1342"/>
                  </a:cubicBezTo>
                  <a:cubicBezTo>
                    <a:pt x="920" y="1353"/>
                    <a:pt x="915" y="1367"/>
                    <a:pt x="917" y="1376"/>
                  </a:cubicBezTo>
                  <a:cubicBezTo>
                    <a:pt x="925" y="1381"/>
                    <a:pt x="933" y="1372"/>
                    <a:pt x="939" y="1367"/>
                  </a:cubicBezTo>
                  <a:cubicBezTo>
                    <a:pt x="986" y="1330"/>
                    <a:pt x="1029" y="1283"/>
                    <a:pt x="1064" y="1236"/>
                  </a:cubicBezTo>
                  <a:cubicBezTo>
                    <a:pt x="1050" y="1234"/>
                    <a:pt x="1038" y="1224"/>
                    <a:pt x="1022" y="1223"/>
                  </a:cubicBezTo>
                  <a:close/>
                  <a:moveTo>
                    <a:pt x="539" y="1299"/>
                  </a:moveTo>
                  <a:cubicBezTo>
                    <a:pt x="563" y="1325"/>
                    <a:pt x="587" y="1352"/>
                    <a:pt x="615" y="1374"/>
                  </a:cubicBezTo>
                  <a:cubicBezTo>
                    <a:pt x="628" y="1368"/>
                    <a:pt x="645" y="1367"/>
                    <a:pt x="658" y="1362"/>
                  </a:cubicBezTo>
                  <a:cubicBezTo>
                    <a:pt x="630" y="1322"/>
                    <a:pt x="605" y="1279"/>
                    <a:pt x="583" y="1232"/>
                  </a:cubicBezTo>
                  <a:cubicBezTo>
                    <a:pt x="564" y="1230"/>
                    <a:pt x="545" y="1229"/>
                    <a:pt x="527" y="1226"/>
                  </a:cubicBezTo>
                  <a:cubicBezTo>
                    <a:pt x="530" y="1251"/>
                    <a:pt x="535" y="1275"/>
                    <a:pt x="539" y="1299"/>
                  </a:cubicBezTo>
                  <a:close/>
                  <a:moveTo>
                    <a:pt x="537" y="1300"/>
                  </a:moveTo>
                  <a:cubicBezTo>
                    <a:pt x="517" y="1278"/>
                    <a:pt x="500" y="1252"/>
                    <a:pt x="481" y="1229"/>
                  </a:cubicBezTo>
                  <a:cubicBezTo>
                    <a:pt x="456" y="1237"/>
                    <a:pt x="433" y="1246"/>
                    <a:pt x="412" y="1256"/>
                  </a:cubicBezTo>
                  <a:cubicBezTo>
                    <a:pt x="452" y="1302"/>
                    <a:pt x="504" y="1344"/>
                    <a:pt x="558" y="1379"/>
                  </a:cubicBezTo>
                  <a:cubicBezTo>
                    <a:pt x="550" y="1354"/>
                    <a:pt x="543" y="1328"/>
                    <a:pt x="537" y="1300"/>
                  </a:cubicBezTo>
                  <a:close/>
                  <a:moveTo>
                    <a:pt x="938" y="1232"/>
                  </a:moveTo>
                  <a:cubicBezTo>
                    <a:pt x="936" y="1253"/>
                    <a:pt x="931" y="1276"/>
                    <a:pt x="931" y="1295"/>
                  </a:cubicBezTo>
                  <a:cubicBezTo>
                    <a:pt x="945" y="1275"/>
                    <a:pt x="957" y="1253"/>
                    <a:pt x="970" y="1231"/>
                  </a:cubicBezTo>
                  <a:cubicBezTo>
                    <a:pt x="970" y="1230"/>
                    <a:pt x="970" y="1229"/>
                    <a:pt x="968" y="1229"/>
                  </a:cubicBezTo>
                  <a:cubicBezTo>
                    <a:pt x="959" y="1231"/>
                    <a:pt x="948" y="1232"/>
                    <a:pt x="938" y="1232"/>
                  </a:cubicBezTo>
                  <a:close/>
                  <a:moveTo>
                    <a:pt x="663" y="1362"/>
                  </a:moveTo>
                  <a:cubicBezTo>
                    <a:pt x="679" y="1359"/>
                    <a:pt x="696" y="1357"/>
                    <a:pt x="712" y="1355"/>
                  </a:cubicBezTo>
                  <a:cubicBezTo>
                    <a:pt x="700" y="1317"/>
                    <a:pt x="690" y="1278"/>
                    <a:pt x="680" y="1238"/>
                  </a:cubicBezTo>
                  <a:cubicBezTo>
                    <a:pt x="649" y="1236"/>
                    <a:pt x="616" y="1235"/>
                    <a:pt x="586" y="1232"/>
                  </a:cubicBezTo>
                  <a:cubicBezTo>
                    <a:pt x="608" y="1279"/>
                    <a:pt x="632" y="1324"/>
                    <a:pt x="663" y="1362"/>
                  </a:cubicBezTo>
                  <a:close/>
                  <a:moveTo>
                    <a:pt x="872" y="1237"/>
                  </a:moveTo>
                  <a:cubicBezTo>
                    <a:pt x="861" y="1280"/>
                    <a:pt x="845" y="1318"/>
                    <a:pt x="829" y="1357"/>
                  </a:cubicBezTo>
                  <a:cubicBezTo>
                    <a:pt x="845" y="1360"/>
                    <a:pt x="862" y="1361"/>
                    <a:pt x="876" y="1366"/>
                  </a:cubicBezTo>
                  <a:cubicBezTo>
                    <a:pt x="895" y="1349"/>
                    <a:pt x="908" y="1326"/>
                    <a:pt x="924" y="1306"/>
                  </a:cubicBezTo>
                  <a:cubicBezTo>
                    <a:pt x="927" y="1282"/>
                    <a:pt x="932" y="1259"/>
                    <a:pt x="933" y="1233"/>
                  </a:cubicBezTo>
                  <a:cubicBezTo>
                    <a:pt x="912" y="1234"/>
                    <a:pt x="892" y="1235"/>
                    <a:pt x="872" y="1237"/>
                  </a:cubicBezTo>
                  <a:close/>
                  <a:moveTo>
                    <a:pt x="1182" y="1304"/>
                  </a:moveTo>
                  <a:cubicBezTo>
                    <a:pt x="1190" y="1314"/>
                    <a:pt x="1196" y="1326"/>
                    <a:pt x="1200" y="1341"/>
                  </a:cubicBezTo>
                  <a:cubicBezTo>
                    <a:pt x="1222" y="1309"/>
                    <a:pt x="1244" y="1273"/>
                    <a:pt x="1257" y="1235"/>
                  </a:cubicBezTo>
                  <a:cubicBezTo>
                    <a:pt x="1234" y="1260"/>
                    <a:pt x="1208" y="1282"/>
                    <a:pt x="1182" y="1304"/>
                  </a:cubicBezTo>
                  <a:close/>
                  <a:moveTo>
                    <a:pt x="778" y="1239"/>
                  </a:moveTo>
                  <a:cubicBezTo>
                    <a:pt x="776" y="1277"/>
                    <a:pt x="774" y="1315"/>
                    <a:pt x="773" y="1353"/>
                  </a:cubicBezTo>
                  <a:cubicBezTo>
                    <a:pt x="791" y="1354"/>
                    <a:pt x="810" y="1355"/>
                    <a:pt x="826" y="1357"/>
                  </a:cubicBezTo>
                  <a:cubicBezTo>
                    <a:pt x="843" y="1319"/>
                    <a:pt x="857" y="1279"/>
                    <a:pt x="870" y="1237"/>
                  </a:cubicBezTo>
                  <a:cubicBezTo>
                    <a:pt x="840" y="1238"/>
                    <a:pt x="810" y="1239"/>
                    <a:pt x="778" y="1239"/>
                  </a:cubicBezTo>
                  <a:close/>
                  <a:moveTo>
                    <a:pt x="170" y="1239"/>
                  </a:moveTo>
                  <a:cubicBezTo>
                    <a:pt x="177" y="1254"/>
                    <a:pt x="187" y="1266"/>
                    <a:pt x="198" y="1276"/>
                  </a:cubicBezTo>
                  <a:moveTo>
                    <a:pt x="198" y="1276"/>
                  </a:moveTo>
                  <a:cubicBezTo>
                    <a:pt x="199" y="1278"/>
                    <a:pt x="200" y="1276"/>
                    <a:pt x="198" y="1276"/>
                  </a:cubicBezTo>
                  <a:moveTo>
                    <a:pt x="198" y="1276"/>
                  </a:moveTo>
                  <a:cubicBezTo>
                    <a:pt x="189" y="1264"/>
                    <a:pt x="180" y="1250"/>
                    <a:pt x="170" y="1239"/>
                  </a:cubicBezTo>
                  <a:moveTo>
                    <a:pt x="170" y="1239"/>
                  </a:moveTo>
                  <a:cubicBezTo>
                    <a:pt x="169" y="1237"/>
                    <a:pt x="169" y="1239"/>
                    <a:pt x="170" y="1239"/>
                  </a:cubicBezTo>
                  <a:moveTo>
                    <a:pt x="716" y="1355"/>
                  </a:moveTo>
                  <a:cubicBezTo>
                    <a:pt x="722" y="1356"/>
                    <a:pt x="725" y="1353"/>
                    <a:pt x="731" y="1354"/>
                  </a:cubicBezTo>
                  <a:cubicBezTo>
                    <a:pt x="729" y="1317"/>
                    <a:pt x="729" y="1277"/>
                    <a:pt x="727" y="1239"/>
                  </a:cubicBezTo>
                  <a:cubicBezTo>
                    <a:pt x="713" y="1240"/>
                    <a:pt x="696" y="1237"/>
                    <a:pt x="684" y="1239"/>
                  </a:cubicBezTo>
                  <a:cubicBezTo>
                    <a:pt x="694" y="1278"/>
                    <a:pt x="704" y="1318"/>
                    <a:pt x="716" y="1355"/>
                  </a:cubicBezTo>
                  <a:close/>
                  <a:moveTo>
                    <a:pt x="1067" y="1238"/>
                  </a:moveTo>
                  <a:cubicBezTo>
                    <a:pt x="1026" y="1291"/>
                    <a:pt x="978" y="1338"/>
                    <a:pt x="927" y="1381"/>
                  </a:cubicBezTo>
                  <a:cubicBezTo>
                    <a:pt x="939" y="1385"/>
                    <a:pt x="948" y="1391"/>
                    <a:pt x="959" y="1396"/>
                  </a:cubicBezTo>
                  <a:cubicBezTo>
                    <a:pt x="1011" y="1367"/>
                    <a:pt x="1058" y="1334"/>
                    <a:pt x="1101" y="1296"/>
                  </a:cubicBezTo>
                  <a:cubicBezTo>
                    <a:pt x="1104" y="1282"/>
                    <a:pt x="1110" y="1271"/>
                    <a:pt x="1112" y="1256"/>
                  </a:cubicBezTo>
                  <a:cubicBezTo>
                    <a:pt x="1098" y="1249"/>
                    <a:pt x="1084" y="1242"/>
                    <a:pt x="1067" y="1238"/>
                  </a:cubicBezTo>
                  <a:close/>
                  <a:moveTo>
                    <a:pt x="731" y="1239"/>
                  </a:moveTo>
                  <a:cubicBezTo>
                    <a:pt x="730" y="1276"/>
                    <a:pt x="733" y="1316"/>
                    <a:pt x="733" y="1354"/>
                  </a:cubicBezTo>
                  <a:cubicBezTo>
                    <a:pt x="745" y="1354"/>
                    <a:pt x="757" y="1353"/>
                    <a:pt x="770" y="1353"/>
                  </a:cubicBezTo>
                  <a:cubicBezTo>
                    <a:pt x="772" y="1316"/>
                    <a:pt x="774" y="1278"/>
                    <a:pt x="775" y="1240"/>
                  </a:cubicBezTo>
                  <a:cubicBezTo>
                    <a:pt x="761" y="1239"/>
                    <a:pt x="747" y="1238"/>
                    <a:pt x="731" y="1239"/>
                  </a:cubicBezTo>
                  <a:close/>
                  <a:moveTo>
                    <a:pt x="559" y="1383"/>
                  </a:moveTo>
                  <a:cubicBezTo>
                    <a:pt x="502" y="1348"/>
                    <a:pt x="454" y="1304"/>
                    <a:pt x="408" y="1258"/>
                  </a:cubicBezTo>
                  <a:cubicBezTo>
                    <a:pt x="395" y="1265"/>
                    <a:pt x="383" y="1272"/>
                    <a:pt x="371" y="1280"/>
                  </a:cubicBezTo>
                  <a:cubicBezTo>
                    <a:pt x="377" y="1308"/>
                    <a:pt x="393" y="1320"/>
                    <a:pt x="414" y="1334"/>
                  </a:cubicBezTo>
                  <a:cubicBezTo>
                    <a:pt x="445" y="1356"/>
                    <a:pt x="480" y="1376"/>
                    <a:pt x="511" y="1392"/>
                  </a:cubicBezTo>
                  <a:cubicBezTo>
                    <a:pt x="529" y="1393"/>
                    <a:pt x="548" y="1399"/>
                    <a:pt x="564" y="1398"/>
                  </a:cubicBezTo>
                  <a:cubicBezTo>
                    <a:pt x="563" y="1393"/>
                    <a:pt x="560" y="1389"/>
                    <a:pt x="559" y="1383"/>
                  </a:cubicBezTo>
                  <a:close/>
                  <a:moveTo>
                    <a:pt x="1106" y="1293"/>
                  </a:moveTo>
                  <a:cubicBezTo>
                    <a:pt x="1114" y="1284"/>
                    <a:pt x="1124" y="1276"/>
                    <a:pt x="1133" y="1267"/>
                  </a:cubicBezTo>
                  <a:cubicBezTo>
                    <a:pt x="1126" y="1264"/>
                    <a:pt x="1122" y="1260"/>
                    <a:pt x="1115" y="1258"/>
                  </a:cubicBezTo>
                  <a:cubicBezTo>
                    <a:pt x="1112" y="1269"/>
                    <a:pt x="1106" y="1282"/>
                    <a:pt x="1106" y="1293"/>
                  </a:cubicBezTo>
                  <a:close/>
                  <a:moveTo>
                    <a:pt x="193" y="1264"/>
                  </a:moveTo>
                  <a:cubicBezTo>
                    <a:pt x="193" y="1265"/>
                    <a:pt x="193" y="1265"/>
                    <a:pt x="194" y="1265"/>
                  </a:cubicBezTo>
                  <a:moveTo>
                    <a:pt x="194" y="1265"/>
                  </a:moveTo>
                  <a:cubicBezTo>
                    <a:pt x="194" y="1266"/>
                    <a:pt x="194" y="1266"/>
                    <a:pt x="195" y="1266"/>
                  </a:cubicBezTo>
                  <a:moveTo>
                    <a:pt x="195" y="1266"/>
                  </a:moveTo>
                  <a:cubicBezTo>
                    <a:pt x="205" y="1280"/>
                    <a:pt x="216" y="1293"/>
                    <a:pt x="232" y="1301"/>
                  </a:cubicBezTo>
                  <a:moveTo>
                    <a:pt x="232" y="1301"/>
                  </a:moveTo>
                  <a:cubicBezTo>
                    <a:pt x="232" y="1302"/>
                    <a:pt x="232" y="1302"/>
                    <a:pt x="233" y="1302"/>
                  </a:cubicBezTo>
                  <a:moveTo>
                    <a:pt x="233" y="1302"/>
                  </a:moveTo>
                  <a:cubicBezTo>
                    <a:pt x="234" y="1304"/>
                    <a:pt x="234" y="1302"/>
                    <a:pt x="233" y="1302"/>
                  </a:cubicBezTo>
                  <a:moveTo>
                    <a:pt x="233" y="1302"/>
                  </a:moveTo>
                  <a:cubicBezTo>
                    <a:pt x="233" y="1301"/>
                    <a:pt x="233" y="1301"/>
                    <a:pt x="232" y="1301"/>
                  </a:cubicBezTo>
                  <a:moveTo>
                    <a:pt x="195" y="1266"/>
                  </a:moveTo>
                  <a:cubicBezTo>
                    <a:pt x="207" y="1278"/>
                    <a:pt x="219" y="1290"/>
                    <a:pt x="232" y="1301"/>
                  </a:cubicBezTo>
                  <a:moveTo>
                    <a:pt x="195" y="1266"/>
                  </a:moveTo>
                  <a:cubicBezTo>
                    <a:pt x="195" y="1265"/>
                    <a:pt x="194" y="1265"/>
                    <a:pt x="194" y="1265"/>
                  </a:cubicBezTo>
                  <a:moveTo>
                    <a:pt x="194" y="1265"/>
                  </a:moveTo>
                  <a:cubicBezTo>
                    <a:pt x="194" y="1264"/>
                    <a:pt x="193" y="1264"/>
                    <a:pt x="193" y="1264"/>
                  </a:cubicBezTo>
                  <a:moveTo>
                    <a:pt x="193" y="1264"/>
                  </a:moveTo>
                  <a:cubicBezTo>
                    <a:pt x="192" y="1262"/>
                    <a:pt x="192" y="1264"/>
                    <a:pt x="193" y="1264"/>
                  </a:cubicBezTo>
                  <a:moveTo>
                    <a:pt x="1071" y="1373"/>
                  </a:moveTo>
                  <a:cubicBezTo>
                    <a:pt x="1070" y="1374"/>
                    <a:pt x="1071" y="1374"/>
                    <a:pt x="1071" y="1373"/>
                  </a:cubicBezTo>
                  <a:moveTo>
                    <a:pt x="1071" y="1373"/>
                  </a:moveTo>
                  <a:cubicBezTo>
                    <a:pt x="1096" y="1361"/>
                    <a:pt x="1127" y="1341"/>
                    <a:pt x="1154" y="1321"/>
                  </a:cubicBezTo>
                  <a:cubicBezTo>
                    <a:pt x="1159" y="1318"/>
                    <a:pt x="1178" y="1306"/>
                    <a:pt x="1178" y="1302"/>
                  </a:cubicBezTo>
                  <a:cubicBezTo>
                    <a:pt x="1178" y="1299"/>
                    <a:pt x="1160" y="1286"/>
                    <a:pt x="1158" y="1284"/>
                  </a:cubicBezTo>
                  <a:cubicBezTo>
                    <a:pt x="1149" y="1277"/>
                    <a:pt x="1143" y="1273"/>
                    <a:pt x="1134" y="1269"/>
                  </a:cubicBezTo>
                  <a:cubicBezTo>
                    <a:pt x="1124" y="1279"/>
                    <a:pt x="1114" y="1289"/>
                    <a:pt x="1102" y="1298"/>
                  </a:cubicBezTo>
                  <a:cubicBezTo>
                    <a:pt x="1094" y="1326"/>
                    <a:pt x="1082" y="1349"/>
                    <a:pt x="1071" y="1373"/>
                  </a:cubicBezTo>
                  <a:moveTo>
                    <a:pt x="253" y="1272"/>
                  </a:moveTo>
                  <a:cubicBezTo>
                    <a:pt x="253" y="1273"/>
                    <a:pt x="254" y="1273"/>
                    <a:pt x="254" y="1273"/>
                  </a:cubicBezTo>
                  <a:moveTo>
                    <a:pt x="254" y="1273"/>
                  </a:moveTo>
                  <a:cubicBezTo>
                    <a:pt x="266" y="1296"/>
                    <a:pt x="280" y="1316"/>
                    <a:pt x="295" y="1335"/>
                  </a:cubicBezTo>
                  <a:cubicBezTo>
                    <a:pt x="305" y="1338"/>
                    <a:pt x="314" y="1343"/>
                    <a:pt x="324" y="1345"/>
                  </a:cubicBezTo>
                  <a:cubicBezTo>
                    <a:pt x="324" y="1340"/>
                    <a:pt x="326" y="1335"/>
                    <a:pt x="327" y="1331"/>
                  </a:cubicBezTo>
                  <a:cubicBezTo>
                    <a:pt x="302" y="1313"/>
                    <a:pt x="277" y="1294"/>
                    <a:pt x="254" y="1273"/>
                  </a:cubicBezTo>
                  <a:moveTo>
                    <a:pt x="254" y="1273"/>
                  </a:moveTo>
                  <a:cubicBezTo>
                    <a:pt x="254" y="1273"/>
                    <a:pt x="254" y="1272"/>
                    <a:pt x="253" y="1272"/>
                  </a:cubicBezTo>
                  <a:moveTo>
                    <a:pt x="253" y="1272"/>
                  </a:moveTo>
                  <a:cubicBezTo>
                    <a:pt x="253" y="1271"/>
                    <a:pt x="252" y="1273"/>
                    <a:pt x="253" y="1272"/>
                  </a:cubicBezTo>
                  <a:moveTo>
                    <a:pt x="379" y="1308"/>
                  </a:moveTo>
                  <a:cubicBezTo>
                    <a:pt x="380" y="1309"/>
                    <a:pt x="380" y="1308"/>
                    <a:pt x="379" y="1308"/>
                  </a:cubicBezTo>
                  <a:moveTo>
                    <a:pt x="379" y="1308"/>
                  </a:moveTo>
                  <a:cubicBezTo>
                    <a:pt x="376" y="1299"/>
                    <a:pt x="372" y="1290"/>
                    <a:pt x="368" y="1282"/>
                  </a:cubicBezTo>
                  <a:cubicBezTo>
                    <a:pt x="365" y="1285"/>
                    <a:pt x="361" y="1288"/>
                    <a:pt x="358" y="1292"/>
                  </a:cubicBezTo>
                  <a:cubicBezTo>
                    <a:pt x="365" y="1297"/>
                    <a:pt x="371" y="1303"/>
                    <a:pt x="379" y="1308"/>
                  </a:cubicBezTo>
                  <a:moveTo>
                    <a:pt x="383" y="1315"/>
                  </a:moveTo>
                  <a:cubicBezTo>
                    <a:pt x="373" y="1308"/>
                    <a:pt x="366" y="1299"/>
                    <a:pt x="355" y="1294"/>
                  </a:cubicBezTo>
                  <a:cubicBezTo>
                    <a:pt x="345" y="1304"/>
                    <a:pt x="335" y="1315"/>
                    <a:pt x="330" y="1330"/>
                  </a:cubicBezTo>
                  <a:cubicBezTo>
                    <a:pt x="356" y="1345"/>
                    <a:pt x="378" y="1368"/>
                    <a:pt x="413" y="1371"/>
                  </a:cubicBezTo>
                  <a:cubicBezTo>
                    <a:pt x="401" y="1354"/>
                    <a:pt x="391" y="1335"/>
                    <a:pt x="383" y="1315"/>
                  </a:cubicBezTo>
                  <a:close/>
                  <a:moveTo>
                    <a:pt x="929" y="1297"/>
                  </a:moveTo>
                  <a:cubicBezTo>
                    <a:pt x="929" y="1297"/>
                    <a:pt x="930" y="1298"/>
                    <a:pt x="929" y="1297"/>
                  </a:cubicBezTo>
                  <a:close/>
                  <a:moveTo>
                    <a:pt x="224" y="1300"/>
                  </a:moveTo>
                  <a:cubicBezTo>
                    <a:pt x="224" y="1301"/>
                    <a:pt x="225" y="1301"/>
                    <a:pt x="225" y="1301"/>
                  </a:cubicBezTo>
                  <a:moveTo>
                    <a:pt x="225" y="1301"/>
                  </a:moveTo>
                  <a:cubicBezTo>
                    <a:pt x="259" y="1340"/>
                    <a:pt x="299" y="1371"/>
                    <a:pt x="343" y="1399"/>
                  </a:cubicBezTo>
                  <a:cubicBezTo>
                    <a:pt x="340" y="1392"/>
                    <a:pt x="333" y="1387"/>
                    <a:pt x="331" y="1378"/>
                  </a:cubicBezTo>
                  <a:cubicBezTo>
                    <a:pt x="326" y="1374"/>
                    <a:pt x="321" y="1369"/>
                    <a:pt x="317" y="1364"/>
                  </a:cubicBezTo>
                  <a:cubicBezTo>
                    <a:pt x="283" y="1346"/>
                    <a:pt x="259" y="1319"/>
                    <a:pt x="225" y="1301"/>
                  </a:cubicBezTo>
                  <a:moveTo>
                    <a:pt x="225" y="1301"/>
                  </a:moveTo>
                  <a:cubicBezTo>
                    <a:pt x="226" y="1300"/>
                    <a:pt x="225" y="1300"/>
                    <a:pt x="224" y="1300"/>
                  </a:cubicBezTo>
                  <a:moveTo>
                    <a:pt x="224" y="1300"/>
                  </a:moveTo>
                  <a:cubicBezTo>
                    <a:pt x="224" y="1299"/>
                    <a:pt x="223" y="1300"/>
                    <a:pt x="224" y="1300"/>
                  </a:cubicBezTo>
                  <a:moveTo>
                    <a:pt x="961" y="1398"/>
                  </a:moveTo>
                  <a:cubicBezTo>
                    <a:pt x="996" y="1395"/>
                    <a:pt x="1039" y="1392"/>
                    <a:pt x="1066" y="1377"/>
                  </a:cubicBezTo>
                  <a:cubicBezTo>
                    <a:pt x="1077" y="1353"/>
                    <a:pt x="1091" y="1328"/>
                    <a:pt x="1097" y="1302"/>
                  </a:cubicBezTo>
                  <a:cubicBezTo>
                    <a:pt x="1057" y="1339"/>
                    <a:pt x="1010" y="1370"/>
                    <a:pt x="961" y="1398"/>
                  </a:cubicBezTo>
                  <a:close/>
                  <a:moveTo>
                    <a:pt x="1294" y="1304"/>
                  </a:moveTo>
                  <a:cubicBezTo>
                    <a:pt x="1293" y="1304"/>
                    <a:pt x="1294" y="1305"/>
                    <a:pt x="1294" y="1304"/>
                  </a:cubicBezTo>
                  <a:close/>
                  <a:moveTo>
                    <a:pt x="1292" y="1305"/>
                  </a:moveTo>
                  <a:cubicBezTo>
                    <a:pt x="1292" y="1305"/>
                    <a:pt x="1293" y="1306"/>
                    <a:pt x="1292" y="1305"/>
                  </a:cubicBezTo>
                  <a:close/>
                  <a:moveTo>
                    <a:pt x="561" y="1382"/>
                  </a:moveTo>
                  <a:cubicBezTo>
                    <a:pt x="567" y="1384"/>
                    <a:pt x="571" y="1388"/>
                    <a:pt x="577" y="1391"/>
                  </a:cubicBezTo>
                  <a:cubicBezTo>
                    <a:pt x="587" y="1385"/>
                    <a:pt x="597" y="1379"/>
                    <a:pt x="610" y="1376"/>
                  </a:cubicBezTo>
                  <a:cubicBezTo>
                    <a:pt x="587" y="1352"/>
                    <a:pt x="562" y="1331"/>
                    <a:pt x="541" y="1305"/>
                  </a:cubicBezTo>
                  <a:cubicBezTo>
                    <a:pt x="546" y="1332"/>
                    <a:pt x="554" y="1357"/>
                    <a:pt x="561" y="1382"/>
                  </a:cubicBezTo>
                  <a:close/>
                  <a:moveTo>
                    <a:pt x="1179" y="1305"/>
                  </a:moveTo>
                  <a:cubicBezTo>
                    <a:pt x="1162" y="1320"/>
                    <a:pt x="1142" y="1333"/>
                    <a:pt x="1122" y="1345"/>
                  </a:cubicBezTo>
                  <a:cubicBezTo>
                    <a:pt x="1103" y="1357"/>
                    <a:pt x="1083" y="1369"/>
                    <a:pt x="1066" y="1382"/>
                  </a:cubicBezTo>
                  <a:cubicBezTo>
                    <a:pt x="1112" y="1371"/>
                    <a:pt x="1168" y="1364"/>
                    <a:pt x="1197" y="1341"/>
                  </a:cubicBezTo>
                  <a:cubicBezTo>
                    <a:pt x="1194" y="1326"/>
                    <a:pt x="1188" y="1314"/>
                    <a:pt x="1179" y="1305"/>
                  </a:cubicBezTo>
                  <a:close/>
                  <a:moveTo>
                    <a:pt x="1283" y="1311"/>
                  </a:moveTo>
                  <a:cubicBezTo>
                    <a:pt x="1257" y="1325"/>
                    <a:pt x="1230" y="1338"/>
                    <a:pt x="1200" y="1348"/>
                  </a:cubicBezTo>
                  <a:cubicBezTo>
                    <a:pt x="1201" y="1361"/>
                    <a:pt x="1197" y="1369"/>
                    <a:pt x="1194" y="1378"/>
                  </a:cubicBezTo>
                  <a:moveTo>
                    <a:pt x="1194" y="1378"/>
                  </a:moveTo>
                  <a:cubicBezTo>
                    <a:pt x="1193" y="1379"/>
                    <a:pt x="1194" y="1379"/>
                    <a:pt x="1194" y="1378"/>
                  </a:cubicBezTo>
                  <a:moveTo>
                    <a:pt x="1194" y="1378"/>
                  </a:moveTo>
                  <a:cubicBezTo>
                    <a:pt x="1227" y="1358"/>
                    <a:pt x="1258" y="1338"/>
                    <a:pt x="1283" y="1311"/>
                  </a:cubicBezTo>
                  <a:moveTo>
                    <a:pt x="1283" y="1311"/>
                  </a:moveTo>
                  <a:cubicBezTo>
                    <a:pt x="1285" y="1310"/>
                    <a:pt x="1283" y="1310"/>
                    <a:pt x="1283" y="1311"/>
                  </a:cubicBezTo>
                  <a:moveTo>
                    <a:pt x="881" y="1367"/>
                  </a:moveTo>
                  <a:cubicBezTo>
                    <a:pt x="892" y="1368"/>
                    <a:pt x="901" y="1372"/>
                    <a:pt x="911" y="1374"/>
                  </a:cubicBezTo>
                  <a:cubicBezTo>
                    <a:pt x="916" y="1355"/>
                    <a:pt x="921" y="1331"/>
                    <a:pt x="922" y="1312"/>
                  </a:cubicBezTo>
                  <a:cubicBezTo>
                    <a:pt x="910" y="1331"/>
                    <a:pt x="895" y="1349"/>
                    <a:pt x="881" y="1367"/>
                  </a:cubicBezTo>
                  <a:close/>
                  <a:moveTo>
                    <a:pt x="388" y="1319"/>
                  </a:moveTo>
                  <a:cubicBezTo>
                    <a:pt x="395" y="1338"/>
                    <a:pt x="406" y="1356"/>
                    <a:pt x="416" y="1373"/>
                  </a:cubicBezTo>
                  <a:cubicBezTo>
                    <a:pt x="444" y="1379"/>
                    <a:pt x="470" y="1386"/>
                    <a:pt x="500" y="1390"/>
                  </a:cubicBezTo>
                  <a:moveTo>
                    <a:pt x="500" y="1390"/>
                  </a:moveTo>
                  <a:cubicBezTo>
                    <a:pt x="500" y="1392"/>
                    <a:pt x="504" y="1389"/>
                    <a:pt x="500" y="1390"/>
                  </a:cubicBezTo>
                  <a:moveTo>
                    <a:pt x="388" y="1319"/>
                  </a:moveTo>
                  <a:cubicBezTo>
                    <a:pt x="423" y="1344"/>
                    <a:pt x="460" y="1368"/>
                    <a:pt x="500" y="1390"/>
                  </a:cubicBezTo>
                  <a:moveTo>
                    <a:pt x="388" y="1319"/>
                  </a:moveTo>
                  <a:cubicBezTo>
                    <a:pt x="387" y="1317"/>
                    <a:pt x="386" y="1319"/>
                    <a:pt x="388" y="1319"/>
                  </a:cubicBezTo>
                  <a:moveTo>
                    <a:pt x="261" y="1322"/>
                  </a:moveTo>
                  <a:cubicBezTo>
                    <a:pt x="260" y="1322"/>
                    <a:pt x="262" y="1323"/>
                    <a:pt x="261" y="1322"/>
                  </a:cubicBezTo>
                  <a:close/>
                  <a:moveTo>
                    <a:pt x="264" y="1323"/>
                  </a:moveTo>
                  <a:cubicBezTo>
                    <a:pt x="264" y="1324"/>
                    <a:pt x="264" y="1324"/>
                    <a:pt x="264" y="1324"/>
                  </a:cubicBezTo>
                  <a:cubicBezTo>
                    <a:pt x="279" y="1334"/>
                    <a:pt x="292" y="1346"/>
                    <a:pt x="308" y="1355"/>
                  </a:cubicBezTo>
                  <a:moveTo>
                    <a:pt x="308" y="1355"/>
                  </a:moveTo>
                  <a:cubicBezTo>
                    <a:pt x="308" y="1356"/>
                    <a:pt x="308" y="1356"/>
                    <a:pt x="309" y="1356"/>
                  </a:cubicBezTo>
                  <a:moveTo>
                    <a:pt x="309" y="1356"/>
                  </a:moveTo>
                  <a:cubicBezTo>
                    <a:pt x="309" y="1357"/>
                    <a:pt x="310" y="1356"/>
                    <a:pt x="309" y="1356"/>
                  </a:cubicBezTo>
                  <a:moveTo>
                    <a:pt x="309" y="1356"/>
                  </a:moveTo>
                  <a:cubicBezTo>
                    <a:pt x="309" y="1355"/>
                    <a:pt x="309" y="1355"/>
                    <a:pt x="308" y="1355"/>
                  </a:cubicBezTo>
                  <a:moveTo>
                    <a:pt x="308" y="1355"/>
                  </a:moveTo>
                  <a:cubicBezTo>
                    <a:pt x="299" y="1338"/>
                    <a:pt x="282" y="1330"/>
                    <a:pt x="264" y="1323"/>
                  </a:cubicBezTo>
                  <a:moveTo>
                    <a:pt x="264" y="1323"/>
                  </a:moveTo>
                  <a:cubicBezTo>
                    <a:pt x="263" y="1322"/>
                    <a:pt x="263" y="1323"/>
                    <a:pt x="264" y="1323"/>
                  </a:cubicBezTo>
                  <a:moveTo>
                    <a:pt x="327" y="1347"/>
                  </a:moveTo>
                  <a:cubicBezTo>
                    <a:pt x="343" y="1351"/>
                    <a:pt x="359" y="1360"/>
                    <a:pt x="374" y="1361"/>
                  </a:cubicBezTo>
                  <a:cubicBezTo>
                    <a:pt x="358" y="1353"/>
                    <a:pt x="345" y="1342"/>
                    <a:pt x="329" y="1333"/>
                  </a:cubicBezTo>
                  <a:cubicBezTo>
                    <a:pt x="328" y="1337"/>
                    <a:pt x="327" y="1341"/>
                    <a:pt x="327" y="1347"/>
                  </a:cubicBezTo>
                  <a:close/>
                  <a:moveTo>
                    <a:pt x="299" y="1340"/>
                  </a:moveTo>
                  <a:cubicBezTo>
                    <a:pt x="308" y="1349"/>
                    <a:pt x="314" y="1361"/>
                    <a:pt x="326" y="1367"/>
                  </a:cubicBezTo>
                  <a:cubicBezTo>
                    <a:pt x="325" y="1362"/>
                    <a:pt x="324" y="1356"/>
                    <a:pt x="324" y="1348"/>
                  </a:cubicBezTo>
                  <a:cubicBezTo>
                    <a:pt x="315" y="1346"/>
                    <a:pt x="309" y="1342"/>
                    <a:pt x="299" y="1340"/>
                  </a:cubicBezTo>
                  <a:moveTo>
                    <a:pt x="299" y="1340"/>
                  </a:moveTo>
                  <a:cubicBezTo>
                    <a:pt x="299" y="1338"/>
                    <a:pt x="298" y="1340"/>
                    <a:pt x="299" y="1340"/>
                  </a:cubicBezTo>
                  <a:moveTo>
                    <a:pt x="1254" y="1341"/>
                  </a:moveTo>
                  <a:cubicBezTo>
                    <a:pt x="1254" y="1340"/>
                    <a:pt x="1254" y="1341"/>
                    <a:pt x="1254" y="1342"/>
                  </a:cubicBezTo>
                  <a:moveTo>
                    <a:pt x="1254" y="1342"/>
                  </a:moveTo>
                  <a:cubicBezTo>
                    <a:pt x="1253" y="1341"/>
                    <a:pt x="1253" y="1342"/>
                    <a:pt x="1253" y="1343"/>
                  </a:cubicBezTo>
                  <a:moveTo>
                    <a:pt x="1253" y="1343"/>
                  </a:moveTo>
                  <a:cubicBezTo>
                    <a:pt x="1252" y="1342"/>
                    <a:pt x="1252" y="1343"/>
                    <a:pt x="1252" y="1343"/>
                  </a:cubicBezTo>
                  <a:moveTo>
                    <a:pt x="1252" y="1343"/>
                  </a:moveTo>
                  <a:cubicBezTo>
                    <a:pt x="1231" y="1356"/>
                    <a:pt x="1213" y="1372"/>
                    <a:pt x="1191" y="1383"/>
                  </a:cubicBezTo>
                  <a:cubicBezTo>
                    <a:pt x="1188" y="1390"/>
                    <a:pt x="1182" y="1395"/>
                    <a:pt x="1178" y="1402"/>
                  </a:cubicBezTo>
                  <a:moveTo>
                    <a:pt x="1178" y="1402"/>
                  </a:moveTo>
                  <a:cubicBezTo>
                    <a:pt x="1177" y="1402"/>
                    <a:pt x="1177" y="1402"/>
                    <a:pt x="1177" y="1403"/>
                  </a:cubicBezTo>
                  <a:moveTo>
                    <a:pt x="1177" y="1403"/>
                  </a:moveTo>
                  <a:cubicBezTo>
                    <a:pt x="1175" y="1404"/>
                    <a:pt x="1177" y="1404"/>
                    <a:pt x="1177" y="1403"/>
                  </a:cubicBezTo>
                  <a:moveTo>
                    <a:pt x="1177" y="1403"/>
                  </a:moveTo>
                  <a:cubicBezTo>
                    <a:pt x="1178" y="1403"/>
                    <a:pt x="1178" y="1403"/>
                    <a:pt x="1178" y="1402"/>
                  </a:cubicBezTo>
                  <a:moveTo>
                    <a:pt x="1178" y="1402"/>
                  </a:moveTo>
                  <a:cubicBezTo>
                    <a:pt x="1205" y="1385"/>
                    <a:pt x="1229" y="1365"/>
                    <a:pt x="1252" y="1343"/>
                  </a:cubicBezTo>
                  <a:moveTo>
                    <a:pt x="1252" y="1343"/>
                  </a:moveTo>
                  <a:cubicBezTo>
                    <a:pt x="1252" y="1344"/>
                    <a:pt x="1253" y="1343"/>
                    <a:pt x="1253" y="1343"/>
                  </a:cubicBezTo>
                  <a:moveTo>
                    <a:pt x="1253" y="1343"/>
                  </a:moveTo>
                  <a:cubicBezTo>
                    <a:pt x="1253" y="1343"/>
                    <a:pt x="1253" y="1342"/>
                    <a:pt x="1254" y="1342"/>
                  </a:cubicBezTo>
                  <a:moveTo>
                    <a:pt x="1254" y="1342"/>
                  </a:moveTo>
                  <a:cubicBezTo>
                    <a:pt x="1254" y="1342"/>
                    <a:pt x="1254" y="1341"/>
                    <a:pt x="1254" y="1341"/>
                  </a:cubicBezTo>
                  <a:moveTo>
                    <a:pt x="1254" y="1341"/>
                  </a:moveTo>
                  <a:cubicBezTo>
                    <a:pt x="1256" y="1340"/>
                    <a:pt x="1254" y="1339"/>
                    <a:pt x="1254" y="1341"/>
                  </a:cubicBezTo>
                  <a:moveTo>
                    <a:pt x="1193" y="1348"/>
                  </a:moveTo>
                  <a:cubicBezTo>
                    <a:pt x="1193" y="1348"/>
                    <a:pt x="1194" y="1349"/>
                    <a:pt x="1193" y="1348"/>
                  </a:cubicBezTo>
                  <a:close/>
                  <a:moveTo>
                    <a:pt x="330" y="1369"/>
                  </a:moveTo>
                  <a:cubicBezTo>
                    <a:pt x="368" y="1393"/>
                    <a:pt x="409" y="1413"/>
                    <a:pt x="454" y="1429"/>
                  </a:cubicBezTo>
                  <a:cubicBezTo>
                    <a:pt x="444" y="1415"/>
                    <a:pt x="432" y="1403"/>
                    <a:pt x="423" y="1388"/>
                  </a:cubicBezTo>
                  <a:cubicBezTo>
                    <a:pt x="395" y="1370"/>
                    <a:pt x="360" y="1360"/>
                    <a:pt x="326" y="1349"/>
                  </a:cubicBezTo>
                  <a:cubicBezTo>
                    <a:pt x="327" y="1357"/>
                    <a:pt x="327" y="1364"/>
                    <a:pt x="330" y="1369"/>
                  </a:cubicBezTo>
                  <a:close/>
                  <a:moveTo>
                    <a:pt x="1151" y="1402"/>
                  </a:moveTo>
                  <a:cubicBezTo>
                    <a:pt x="1149" y="1403"/>
                    <a:pt x="1151" y="1403"/>
                    <a:pt x="1151" y="1402"/>
                  </a:cubicBezTo>
                  <a:moveTo>
                    <a:pt x="1151" y="1402"/>
                  </a:moveTo>
                  <a:cubicBezTo>
                    <a:pt x="1165" y="1397"/>
                    <a:pt x="1176" y="1388"/>
                    <a:pt x="1189" y="1382"/>
                  </a:cubicBezTo>
                  <a:cubicBezTo>
                    <a:pt x="1193" y="1373"/>
                    <a:pt x="1197" y="1363"/>
                    <a:pt x="1198" y="1350"/>
                  </a:cubicBezTo>
                  <a:cubicBezTo>
                    <a:pt x="1183" y="1365"/>
                    <a:pt x="1168" y="1386"/>
                    <a:pt x="1151" y="1402"/>
                  </a:cubicBezTo>
                  <a:moveTo>
                    <a:pt x="1191" y="1352"/>
                  </a:moveTo>
                  <a:cubicBezTo>
                    <a:pt x="1142" y="1377"/>
                    <a:pt x="1096" y="1406"/>
                    <a:pt x="1039" y="1424"/>
                  </a:cubicBezTo>
                  <a:cubicBezTo>
                    <a:pt x="1033" y="1434"/>
                    <a:pt x="1025" y="1443"/>
                    <a:pt x="1017" y="1452"/>
                  </a:cubicBezTo>
                  <a:moveTo>
                    <a:pt x="1017" y="1452"/>
                  </a:moveTo>
                  <a:cubicBezTo>
                    <a:pt x="1016" y="1453"/>
                    <a:pt x="1017" y="1453"/>
                    <a:pt x="1017" y="1452"/>
                  </a:cubicBezTo>
                  <a:moveTo>
                    <a:pt x="1017" y="1452"/>
                  </a:moveTo>
                  <a:cubicBezTo>
                    <a:pt x="1063" y="1442"/>
                    <a:pt x="1102" y="1425"/>
                    <a:pt x="1141" y="1408"/>
                  </a:cubicBezTo>
                  <a:cubicBezTo>
                    <a:pt x="1159" y="1390"/>
                    <a:pt x="1176" y="1372"/>
                    <a:pt x="1191" y="1352"/>
                  </a:cubicBezTo>
                  <a:moveTo>
                    <a:pt x="1191" y="1352"/>
                  </a:moveTo>
                  <a:cubicBezTo>
                    <a:pt x="1193" y="1352"/>
                    <a:pt x="1191" y="1351"/>
                    <a:pt x="1191" y="1352"/>
                  </a:cubicBezTo>
                  <a:moveTo>
                    <a:pt x="735" y="1356"/>
                  </a:moveTo>
                  <a:cubicBezTo>
                    <a:pt x="733" y="1373"/>
                    <a:pt x="736" y="1393"/>
                    <a:pt x="736" y="1411"/>
                  </a:cubicBezTo>
                  <a:cubicBezTo>
                    <a:pt x="746" y="1411"/>
                    <a:pt x="756" y="1411"/>
                    <a:pt x="766" y="1411"/>
                  </a:cubicBezTo>
                  <a:cubicBezTo>
                    <a:pt x="768" y="1393"/>
                    <a:pt x="768" y="1374"/>
                    <a:pt x="770" y="1356"/>
                  </a:cubicBezTo>
                  <a:cubicBezTo>
                    <a:pt x="758" y="1356"/>
                    <a:pt x="747" y="1356"/>
                    <a:pt x="735" y="1356"/>
                  </a:cubicBezTo>
                  <a:close/>
                  <a:moveTo>
                    <a:pt x="773" y="1356"/>
                  </a:moveTo>
                  <a:cubicBezTo>
                    <a:pt x="771" y="1374"/>
                    <a:pt x="770" y="1392"/>
                    <a:pt x="769" y="1411"/>
                  </a:cubicBezTo>
                  <a:cubicBezTo>
                    <a:pt x="779" y="1411"/>
                    <a:pt x="789" y="1411"/>
                    <a:pt x="799" y="1411"/>
                  </a:cubicBezTo>
                  <a:cubicBezTo>
                    <a:pt x="809" y="1394"/>
                    <a:pt x="817" y="1376"/>
                    <a:pt x="825" y="1359"/>
                  </a:cubicBezTo>
                  <a:cubicBezTo>
                    <a:pt x="807" y="1358"/>
                    <a:pt x="791" y="1356"/>
                    <a:pt x="773" y="1356"/>
                  </a:cubicBezTo>
                  <a:close/>
                  <a:moveTo>
                    <a:pt x="718" y="1358"/>
                  </a:moveTo>
                  <a:cubicBezTo>
                    <a:pt x="721" y="1371"/>
                    <a:pt x="728" y="1389"/>
                    <a:pt x="733" y="1403"/>
                  </a:cubicBezTo>
                  <a:cubicBezTo>
                    <a:pt x="732" y="1388"/>
                    <a:pt x="731" y="1373"/>
                    <a:pt x="731" y="1357"/>
                  </a:cubicBezTo>
                  <a:cubicBezTo>
                    <a:pt x="727" y="1357"/>
                    <a:pt x="721" y="1356"/>
                    <a:pt x="718" y="1358"/>
                  </a:cubicBezTo>
                  <a:close/>
                  <a:moveTo>
                    <a:pt x="664" y="1365"/>
                  </a:moveTo>
                  <a:cubicBezTo>
                    <a:pt x="673" y="1379"/>
                    <a:pt x="687" y="1397"/>
                    <a:pt x="701" y="1410"/>
                  </a:cubicBezTo>
                  <a:cubicBezTo>
                    <a:pt x="712" y="1408"/>
                    <a:pt x="723" y="1413"/>
                    <a:pt x="732" y="1410"/>
                  </a:cubicBezTo>
                  <a:cubicBezTo>
                    <a:pt x="724" y="1394"/>
                    <a:pt x="719" y="1376"/>
                    <a:pt x="713" y="1358"/>
                  </a:cubicBezTo>
                  <a:cubicBezTo>
                    <a:pt x="696" y="1359"/>
                    <a:pt x="679" y="1361"/>
                    <a:pt x="664" y="1365"/>
                  </a:cubicBezTo>
                  <a:close/>
                  <a:moveTo>
                    <a:pt x="1171" y="1359"/>
                  </a:moveTo>
                  <a:cubicBezTo>
                    <a:pt x="1137" y="1369"/>
                    <a:pt x="1101" y="1378"/>
                    <a:pt x="1064" y="1386"/>
                  </a:cubicBezTo>
                  <a:cubicBezTo>
                    <a:pt x="1058" y="1397"/>
                    <a:pt x="1050" y="1409"/>
                    <a:pt x="1043" y="1420"/>
                  </a:cubicBezTo>
                  <a:cubicBezTo>
                    <a:pt x="1090" y="1404"/>
                    <a:pt x="1132" y="1383"/>
                    <a:pt x="1171" y="1359"/>
                  </a:cubicBezTo>
                  <a:moveTo>
                    <a:pt x="1171" y="1359"/>
                  </a:moveTo>
                  <a:cubicBezTo>
                    <a:pt x="1172" y="1358"/>
                    <a:pt x="1171" y="1358"/>
                    <a:pt x="1171" y="1359"/>
                  </a:cubicBezTo>
                  <a:moveTo>
                    <a:pt x="827" y="1360"/>
                  </a:moveTo>
                  <a:cubicBezTo>
                    <a:pt x="820" y="1378"/>
                    <a:pt x="811" y="1394"/>
                    <a:pt x="802" y="1411"/>
                  </a:cubicBezTo>
                  <a:cubicBezTo>
                    <a:pt x="813" y="1409"/>
                    <a:pt x="828" y="1411"/>
                    <a:pt x="838" y="1409"/>
                  </a:cubicBezTo>
                  <a:cubicBezTo>
                    <a:pt x="847" y="1399"/>
                    <a:pt x="859" y="1388"/>
                    <a:pt x="868" y="1378"/>
                  </a:cubicBezTo>
                  <a:cubicBezTo>
                    <a:pt x="871" y="1375"/>
                    <a:pt x="876" y="1371"/>
                    <a:pt x="874" y="1367"/>
                  </a:cubicBezTo>
                  <a:cubicBezTo>
                    <a:pt x="860" y="1364"/>
                    <a:pt x="844" y="1361"/>
                    <a:pt x="827" y="1360"/>
                  </a:cubicBezTo>
                  <a:close/>
                  <a:moveTo>
                    <a:pt x="375" y="1363"/>
                  </a:moveTo>
                  <a:cubicBezTo>
                    <a:pt x="375" y="1362"/>
                    <a:pt x="376" y="1363"/>
                    <a:pt x="375" y="1363"/>
                  </a:cubicBezTo>
                  <a:close/>
                  <a:moveTo>
                    <a:pt x="618" y="1375"/>
                  </a:moveTo>
                  <a:cubicBezTo>
                    <a:pt x="621" y="1381"/>
                    <a:pt x="628" y="1387"/>
                    <a:pt x="635" y="1392"/>
                  </a:cubicBezTo>
                  <a:cubicBezTo>
                    <a:pt x="641" y="1397"/>
                    <a:pt x="650" y="1406"/>
                    <a:pt x="657" y="1408"/>
                  </a:cubicBezTo>
                  <a:cubicBezTo>
                    <a:pt x="669" y="1411"/>
                    <a:pt x="681" y="1407"/>
                    <a:pt x="695" y="1410"/>
                  </a:cubicBezTo>
                  <a:cubicBezTo>
                    <a:pt x="685" y="1397"/>
                    <a:pt x="672" y="1379"/>
                    <a:pt x="659" y="1366"/>
                  </a:cubicBezTo>
                  <a:cubicBezTo>
                    <a:pt x="644" y="1368"/>
                    <a:pt x="632" y="1372"/>
                    <a:pt x="618" y="1375"/>
                  </a:cubicBezTo>
                  <a:close/>
                  <a:moveTo>
                    <a:pt x="879" y="1368"/>
                  </a:moveTo>
                  <a:cubicBezTo>
                    <a:pt x="870" y="1379"/>
                    <a:pt x="860" y="1391"/>
                    <a:pt x="850" y="1400"/>
                  </a:cubicBezTo>
                  <a:cubicBezTo>
                    <a:pt x="848" y="1403"/>
                    <a:pt x="842" y="1405"/>
                    <a:pt x="844" y="1409"/>
                  </a:cubicBezTo>
                  <a:cubicBezTo>
                    <a:pt x="857" y="1409"/>
                    <a:pt x="870" y="1407"/>
                    <a:pt x="884" y="1407"/>
                  </a:cubicBezTo>
                  <a:cubicBezTo>
                    <a:pt x="892" y="1402"/>
                    <a:pt x="900" y="1396"/>
                    <a:pt x="908" y="1391"/>
                  </a:cubicBezTo>
                  <a:cubicBezTo>
                    <a:pt x="908" y="1385"/>
                    <a:pt x="910" y="1381"/>
                    <a:pt x="911" y="1377"/>
                  </a:cubicBezTo>
                  <a:cubicBezTo>
                    <a:pt x="900" y="1374"/>
                    <a:pt x="890" y="1371"/>
                    <a:pt x="879" y="1368"/>
                  </a:cubicBezTo>
                  <a:close/>
                  <a:moveTo>
                    <a:pt x="419" y="1382"/>
                  </a:moveTo>
                  <a:cubicBezTo>
                    <a:pt x="416" y="1375"/>
                    <a:pt x="405" y="1372"/>
                    <a:pt x="398" y="1372"/>
                  </a:cubicBezTo>
                  <a:cubicBezTo>
                    <a:pt x="405" y="1375"/>
                    <a:pt x="413" y="1382"/>
                    <a:pt x="419" y="1382"/>
                  </a:cubicBezTo>
                  <a:close/>
                  <a:moveTo>
                    <a:pt x="332" y="1374"/>
                  </a:moveTo>
                  <a:cubicBezTo>
                    <a:pt x="368" y="1419"/>
                    <a:pt x="423" y="1445"/>
                    <a:pt x="487" y="1461"/>
                  </a:cubicBezTo>
                  <a:moveTo>
                    <a:pt x="487" y="1461"/>
                  </a:moveTo>
                  <a:cubicBezTo>
                    <a:pt x="488" y="1462"/>
                    <a:pt x="489" y="1461"/>
                    <a:pt x="487" y="1461"/>
                  </a:cubicBezTo>
                  <a:moveTo>
                    <a:pt x="487" y="1461"/>
                  </a:moveTo>
                  <a:cubicBezTo>
                    <a:pt x="476" y="1454"/>
                    <a:pt x="470" y="1441"/>
                    <a:pt x="458" y="1434"/>
                  </a:cubicBezTo>
                  <a:cubicBezTo>
                    <a:pt x="438" y="1423"/>
                    <a:pt x="414" y="1417"/>
                    <a:pt x="392" y="1407"/>
                  </a:cubicBezTo>
                  <a:cubicBezTo>
                    <a:pt x="371" y="1397"/>
                    <a:pt x="351" y="1384"/>
                    <a:pt x="332" y="1374"/>
                  </a:cubicBezTo>
                  <a:moveTo>
                    <a:pt x="332" y="1374"/>
                  </a:moveTo>
                  <a:cubicBezTo>
                    <a:pt x="331" y="1373"/>
                    <a:pt x="331" y="1374"/>
                    <a:pt x="332" y="1374"/>
                  </a:cubicBezTo>
                  <a:moveTo>
                    <a:pt x="419" y="1377"/>
                  </a:moveTo>
                  <a:cubicBezTo>
                    <a:pt x="420" y="1381"/>
                    <a:pt x="424" y="1383"/>
                    <a:pt x="425" y="1387"/>
                  </a:cubicBezTo>
                  <a:cubicBezTo>
                    <a:pt x="461" y="1403"/>
                    <a:pt x="496" y="1420"/>
                    <a:pt x="536" y="1431"/>
                  </a:cubicBezTo>
                  <a:cubicBezTo>
                    <a:pt x="537" y="1422"/>
                    <a:pt x="546" y="1417"/>
                    <a:pt x="546" y="1411"/>
                  </a:cubicBezTo>
                  <a:cubicBezTo>
                    <a:pt x="533" y="1406"/>
                    <a:pt x="522" y="1401"/>
                    <a:pt x="511" y="1394"/>
                  </a:cubicBezTo>
                  <a:cubicBezTo>
                    <a:pt x="479" y="1390"/>
                    <a:pt x="450" y="1383"/>
                    <a:pt x="419" y="1377"/>
                  </a:cubicBezTo>
                  <a:moveTo>
                    <a:pt x="419" y="1377"/>
                  </a:moveTo>
                  <a:cubicBezTo>
                    <a:pt x="419" y="1376"/>
                    <a:pt x="418" y="1377"/>
                    <a:pt x="419" y="1377"/>
                  </a:cubicBezTo>
                  <a:moveTo>
                    <a:pt x="612" y="1377"/>
                  </a:moveTo>
                  <a:cubicBezTo>
                    <a:pt x="601" y="1382"/>
                    <a:pt x="588" y="1386"/>
                    <a:pt x="579" y="1392"/>
                  </a:cubicBezTo>
                  <a:cubicBezTo>
                    <a:pt x="593" y="1405"/>
                    <a:pt x="625" y="1407"/>
                    <a:pt x="650" y="1406"/>
                  </a:cubicBezTo>
                  <a:cubicBezTo>
                    <a:pt x="636" y="1397"/>
                    <a:pt x="626" y="1386"/>
                    <a:pt x="612" y="1377"/>
                  </a:cubicBezTo>
                  <a:close/>
                  <a:moveTo>
                    <a:pt x="914" y="1387"/>
                  </a:moveTo>
                  <a:cubicBezTo>
                    <a:pt x="915" y="1384"/>
                    <a:pt x="920" y="1384"/>
                    <a:pt x="920" y="1380"/>
                  </a:cubicBezTo>
                  <a:cubicBezTo>
                    <a:pt x="917" y="1380"/>
                    <a:pt x="917" y="1378"/>
                    <a:pt x="914" y="1379"/>
                  </a:cubicBezTo>
                  <a:cubicBezTo>
                    <a:pt x="915" y="1382"/>
                    <a:pt x="911" y="1385"/>
                    <a:pt x="914" y="1387"/>
                  </a:cubicBezTo>
                  <a:close/>
                  <a:moveTo>
                    <a:pt x="1062" y="1382"/>
                  </a:moveTo>
                  <a:cubicBezTo>
                    <a:pt x="1061" y="1382"/>
                    <a:pt x="1059" y="1383"/>
                    <a:pt x="1059" y="1384"/>
                  </a:cubicBezTo>
                  <a:cubicBezTo>
                    <a:pt x="1061" y="1384"/>
                    <a:pt x="1062" y="1384"/>
                    <a:pt x="1062" y="1382"/>
                  </a:cubicBezTo>
                  <a:moveTo>
                    <a:pt x="1062" y="1382"/>
                  </a:moveTo>
                  <a:cubicBezTo>
                    <a:pt x="1064" y="1381"/>
                    <a:pt x="1062" y="1381"/>
                    <a:pt x="1062" y="1382"/>
                  </a:cubicBezTo>
                  <a:moveTo>
                    <a:pt x="911" y="1391"/>
                  </a:moveTo>
                  <a:cubicBezTo>
                    <a:pt x="911" y="1397"/>
                    <a:pt x="908" y="1400"/>
                    <a:pt x="908" y="1405"/>
                  </a:cubicBezTo>
                  <a:cubicBezTo>
                    <a:pt x="923" y="1401"/>
                    <a:pt x="944" y="1404"/>
                    <a:pt x="956" y="1397"/>
                  </a:cubicBezTo>
                  <a:cubicBezTo>
                    <a:pt x="941" y="1391"/>
                    <a:pt x="923" y="1374"/>
                    <a:pt x="911" y="1391"/>
                  </a:cubicBezTo>
                  <a:close/>
                  <a:moveTo>
                    <a:pt x="339" y="1387"/>
                  </a:moveTo>
                  <a:cubicBezTo>
                    <a:pt x="338" y="1387"/>
                    <a:pt x="339" y="1388"/>
                    <a:pt x="340" y="1388"/>
                  </a:cubicBezTo>
                  <a:moveTo>
                    <a:pt x="340" y="1388"/>
                  </a:moveTo>
                  <a:cubicBezTo>
                    <a:pt x="346" y="1400"/>
                    <a:pt x="356" y="1408"/>
                    <a:pt x="369" y="1414"/>
                  </a:cubicBezTo>
                  <a:moveTo>
                    <a:pt x="369" y="1414"/>
                  </a:moveTo>
                  <a:cubicBezTo>
                    <a:pt x="369" y="1414"/>
                    <a:pt x="371" y="1414"/>
                    <a:pt x="371" y="1415"/>
                  </a:cubicBezTo>
                  <a:moveTo>
                    <a:pt x="371" y="1415"/>
                  </a:moveTo>
                  <a:cubicBezTo>
                    <a:pt x="372" y="1416"/>
                    <a:pt x="372" y="1414"/>
                    <a:pt x="371" y="1415"/>
                  </a:cubicBezTo>
                  <a:moveTo>
                    <a:pt x="371" y="1415"/>
                  </a:moveTo>
                  <a:cubicBezTo>
                    <a:pt x="371" y="1414"/>
                    <a:pt x="370" y="1414"/>
                    <a:pt x="369" y="1414"/>
                  </a:cubicBezTo>
                  <a:moveTo>
                    <a:pt x="369" y="1414"/>
                  </a:moveTo>
                  <a:cubicBezTo>
                    <a:pt x="360" y="1405"/>
                    <a:pt x="349" y="1396"/>
                    <a:pt x="340" y="1388"/>
                  </a:cubicBezTo>
                  <a:moveTo>
                    <a:pt x="340" y="1388"/>
                  </a:moveTo>
                  <a:cubicBezTo>
                    <a:pt x="340" y="1387"/>
                    <a:pt x="339" y="1387"/>
                    <a:pt x="339" y="1387"/>
                  </a:cubicBezTo>
                  <a:moveTo>
                    <a:pt x="339" y="1387"/>
                  </a:moveTo>
                  <a:cubicBezTo>
                    <a:pt x="338" y="1385"/>
                    <a:pt x="337" y="1387"/>
                    <a:pt x="339" y="1387"/>
                  </a:cubicBezTo>
                  <a:moveTo>
                    <a:pt x="567" y="1396"/>
                  </a:moveTo>
                  <a:cubicBezTo>
                    <a:pt x="568" y="1393"/>
                    <a:pt x="572" y="1394"/>
                    <a:pt x="573" y="1391"/>
                  </a:cubicBezTo>
                  <a:cubicBezTo>
                    <a:pt x="570" y="1390"/>
                    <a:pt x="566" y="1388"/>
                    <a:pt x="563" y="1386"/>
                  </a:cubicBezTo>
                  <a:cubicBezTo>
                    <a:pt x="564" y="1390"/>
                    <a:pt x="565" y="1394"/>
                    <a:pt x="567" y="1396"/>
                  </a:cubicBezTo>
                  <a:close/>
                  <a:moveTo>
                    <a:pt x="982" y="1419"/>
                  </a:moveTo>
                  <a:cubicBezTo>
                    <a:pt x="986" y="1424"/>
                    <a:pt x="989" y="1430"/>
                    <a:pt x="989" y="1439"/>
                  </a:cubicBezTo>
                  <a:cubicBezTo>
                    <a:pt x="1006" y="1434"/>
                    <a:pt x="1021" y="1428"/>
                    <a:pt x="1038" y="1423"/>
                  </a:cubicBezTo>
                  <a:cubicBezTo>
                    <a:pt x="1040" y="1417"/>
                    <a:pt x="1046" y="1411"/>
                    <a:pt x="1050" y="1405"/>
                  </a:cubicBezTo>
                  <a:cubicBezTo>
                    <a:pt x="1054" y="1399"/>
                    <a:pt x="1059" y="1390"/>
                    <a:pt x="1059" y="1387"/>
                  </a:cubicBezTo>
                  <a:cubicBezTo>
                    <a:pt x="1030" y="1395"/>
                    <a:pt x="1008" y="1409"/>
                    <a:pt x="982" y="1419"/>
                  </a:cubicBezTo>
                  <a:close/>
                  <a:moveTo>
                    <a:pt x="1184" y="1388"/>
                  </a:moveTo>
                  <a:cubicBezTo>
                    <a:pt x="1153" y="1402"/>
                    <a:pt x="1127" y="1421"/>
                    <a:pt x="1103" y="1442"/>
                  </a:cubicBezTo>
                  <a:moveTo>
                    <a:pt x="1103" y="1442"/>
                  </a:moveTo>
                  <a:cubicBezTo>
                    <a:pt x="1102" y="1442"/>
                    <a:pt x="1101" y="1443"/>
                    <a:pt x="1101" y="1443"/>
                  </a:cubicBezTo>
                  <a:moveTo>
                    <a:pt x="1101" y="1443"/>
                  </a:moveTo>
                  <a:cubicBezTo>
                    <a:pt x="1099" y="1444"/>
                    <a:pt x="1101" y="1444"/>
                    <a:pt x="1101" y="1443"/>
                  </a:cubicBezTo>
                  <a:moveTo>
                    <a:pt x="1101" y="1443"/>
                  </a:moveTo>
                  <a:cubicBezTo>
                    <a:pt x="1102" y="1443"/>
                    <a:pt x="1103" y="1443"/>
                    <a:pt x="1103" y="1442"/>
                  </a:cubicBezTo>
                  <a:moveTo>
                    <a:pt x="1103" y="1442"/>
                  </a:moveTo>
                  <a:cubicBezTo>
                    <a:pt x="1134" y="1428"/>
                    <a:pt x="1167" y="1416"/>
                    <a:pt x="1184" y="1388"/>
                  </a:cubicBezTo>
                  <a:moveTo>
                    <a:pt x="1184" y="1388"/>
                  </a:moveTo>
                  <a:cubicBezTo>
                    <a:pt x="1186" y="1387"/>
                    <a:pt x="1184" y="1386"/>
                    <a:pt x="1184" y="1388"/>
                  </a:cubicBezTo>
                  <a:moveTo>
                    <a:pt x="429" y="1391"/>
                  </a:moveTo>
                  <a:cubicBezTo>
                    <a:pt x="438" y="1406"/>
                    <a:pt x="450" y="1419"/>
                    <a:pt x="461" y="1432"/>
                  </a:cubicBezTo>
                  <a:cubicBezTo>
                    <a:pt x="485" y="1439"/>
                    <a:pt x="511" y="1450"/>
                    <a:pt x="537" y="1452"/>
                  </a:cubicBezTo>
                  <a:cubicBezTo>
                    <a:pt x="534" y="1448"/>
                    <a:pt x="536" y="1440"/>
                    <a:pt x="535" y="1434"/>
                  </a:cubicBezTo>
                  <a:cubicBezTo>
                    <a:pt x="497" y="1422"/>
                    <a:pt x="463" y="1407"/>
                    <a:pt x="429" y="1391"/>
                  </a:cubicBezTo>
                  <a:moveTo>
                    <a:pt x="429" y="1391"/>
                  </a:moveTo>
                  <a:cubicBezTo>
                    <a:pt x="428" y="1390"/>
                    <a:pt x="428" y="1392"/>
                    <a:pt x="429" y="1391"/>
                  </a:cubicBezTo>
                  <a:moveTo>
                    <a:pt x="966" y="1402"/>
                  </a:moveTo>
                  <a:cubicBezTo>
                    <a:pt x="971" y="1406"/>
                    <a:pt x="976" y="1410"/>
                    <a:pt x="980" y="1416"/>
                  </a:cubicBezTo>
                  <a:cubicBezTo>
                    <a:pt x="1001" y="1409"/>
                    <a:pt x="1020" y="1400"/>
                    <a:pt x="1038" y="1391"/>
                  </a:cubicBezTo>
                  <a:cubicBezTo>
                    <a:pt x="1015" y="1395"/>
                    <a:pt x="989" y="1397"/>
                    <a:pt x="966" y="1402"/>
                  </a:cubicBezTo>
                  <a:close/>
                  <a:moveTo>
                    <a:pt x="567" y="1399"/>
                  </a:moveTo>
                  <a:cubicBezTo>
                    <a:pt x="573" y="1400"/>
                    <a:pt x="584" y="1403"/>
                    <a:pt x="589" y="1401"/>
                  </a:cubicBezTo>
                  <a:cubicBezTo>
                    <a:pt x="581" y="1397"/>
                    <a:pt x="574" y="1390"/>
                    <a:pt x="567" y="1399"/>
                  </a:cubicBezTo>
                  <a:close/>
                  <a:moveTo>
                    <a:pt x="891" y="1406"/>
                  </a:moveTo>
                  <a:cubicBezTo>
                    <a:pt x="896" y="1407"/>
                    <a:pt x="899" y="1404"/>
                    <a:pt x="904" y="1405"/>
                  </a:cubicBezTo>
                  <a:cubicBezTo>
                    <a:pt x="903" y="1401"/>
                    <a:pt x="907" y="1397"/>
                    <a:pt x="905" y="1395"/>
                  </a:cubicBezTo>
                  <a:cubicBezTo>
                    <a:pt x="901" y="1399"/>
                    <a:pt x="895" y="1402"/>
                    <a:pt x="891" y="1406"/>
                  </a:cubicBezTo>
                  <a:close/>
                  <a:moveTo>
                    <a:pt x="548" y="1410"/>
                  </a:moveTo>
                  <a:cubicBezTo>
                    <a:pt x="552" y="1408"/>
                    <a:pt x="555" y="1404"/>
                    <a:pt x="558" y="1401"/>
                  </a:cubicBezTo>
                  <a:cubicBezTo>
                    <a:pt x="546" y="1401"/>
                    <a:pt x="532" y="1396"/>
                    <a:pt x="521" y="1397"/>
                  </a:cubicBezTo>
                  <a:cubicBezTo>
                    <a:pt x="530" y="1401"/>
                    <a:pt x="539" y="1405"/>
                    <a:pt x="548" y="1410"/>
                  </a:cubicBezTo>
                  <a:close/>
                  <a:moveTo>
                    <a:pt x="552" y="1412"/>
                  </a:moveTo>
                  <a:cubicBezTo>
                    <a:pt x="559" y="1414"/>
                    <a:pt x="565" y="1417"/>
                    <a:pt x="572" y="1419"/>
                  </a:cubicBezTo>
                  <a:cubicBezTo>
                    <a:pt x="571" y="1413"/>
                    <a:pt x="567" y="1409"/>
                    <a:pt x="566" y="1402"/>
                  </a:cubicBezTo>
                  <a:cubicBezTo>
                    <a:pt x="558" y="1402"/>
                    <a:pt x="556" y="1408"/>
                    <a:pt x="552" y="1412"/>
                  </a:cubicBezTo>
                  <a:close/>
                  <a:moveTo>
                    <a:pt x="950" y="1403"/>
                  </a:moveTo>
                  <a:cubicBezTo>
                    <a:pt x="936" y="1407"/>
                    <a:pt x="915" y="1424"/>
                    <a:pt x="901" y="1427"/>
                  </a:cubicBezTo>
                  <a:cubicBezTo>
                    <a:pt x="899" y="1433"/>
                    <a:pt x="898" y="1439"/>
                    <a:pt x="895" y="1444"/>
                  </a:cubicBezTo>
                  <a:cubicBezTo>
                    <a:pt x="925" y="1438"/>
                    <a:pt x="950" y="1427"/>
                    <a:pt x="977" y="1418"/>
                  </a:cubicBezTo>
                  <a:cubicBezTo>
                    <a:pt x="971" y="1409"/>
                    <a:pt x="964" y="1399"/>
                    <a:pt x="950" y="1403"/>
                  </a:cubicBezTo>
                  <a:close/>
                  <a:moveTo>
                    <a:pt x="576" y="1421"/>
                  </a:moveTo>
                  <a:cubicBezTo>
                    <a:pt x="625" y="1439"/>
                    <a:pt x="678" y="1457"/>
                    <a:pt x="736" y="1463"/>
                  </a:cubicBezTo>
                  <a:cubicBezTo>
                    <a:pt x="684" y="1449"/>
                    <a:pt x="638" y="1429"/>
                    <a:pt x="596" y="1405"/>
                  </a:cubicBezTo>
                  <a:cubicBezTo>
                    <a:pt x="586" y="1405"/>
                    <a:pt x="579" y="1403"/>
                    <a:pt x="569" y="1403"/>
                  </a:cubicBezTo>
                  <a:cubicBezTo>
                    <a:pt x="571" y="1409"/>
                    <a:pt x="574" y="1415"/>
                    <a:pt x="576" y="1421"/>
                  </a:cubicBezTo>
                  <a:close/>
                  <a:moveTo>
                    <a:pt x="908" y="1407"/>
                  </a:moveTo>
                  <a:cubicBezTo>
                    <a:pt x="905" y="1412"/>
                    <a:pt x="905" y="1418"/>
                    <a:pt x="902" y="1423"/>
                  </a:cubicBezTo>
                  <a:cubicBezTo>
                    <a:pt x="917" y="1418"/>
                    <a:pt x="930" y="1411"/>
                    <a:pt x="942" y="1404"/>
                  </a:cubicBezTo>
                  <a:cubicBezTo>
                    <a:pt x="931" y="1405"/>
                    <a:pt x="920" y="1407"/>
                    <a:pt x="908" y="1407"/>
                  </a:cubicBezTo>
                  <a:close/>
                  <a:moveTo>
                    <a:pt x="606" y="1407"/>
                  </a:moveTo>
                  <a:cubicBezTo>
                    <a:pt x="645" y="1429"/>
                    <a:pt x="691" y="1449"/>
                    <a:pt x="737" y="1461"/>
                  </a:cubicBezTo>
                  <a:cubicBezTo>
                    <a:pt x="716" y="1449"/>
                    <a:pt x="695" y="1437"/>
                    <a:pt x="674" y="1423"/>
                  </a:cubicBezTo>
                  <a:cubicBezTo>
                    <a:pt x="667" y="1419"/>
                    <a:pt x="660" y="1411"/>
                    <a:pt x="654" y="1410"/>
                  </a:cubicBezTo>
                  <a:cubicBezTo>
                    <a:pt x="638" y="1406"/>
                    <a:pt x="624" y="1410"/>
                    <a:pt x="606" y="1407"/>
                  </a:cubicBezTo>
                  <a:moveTo>
                    <a:pt x="606" y="1407"/>
                  </a:moveTo>
                  <a:cubicBezTo>
                    <a:pt x="605" y="1404"/>
                    <a:pt x="602" y="1408"/>
                    <a:pt x="606" y="1407"/>
                  </a:cubicBezTo>
                  <a:moveTo>
                    <a:pt x="886" y="1409"/>
                  </a:moveTo>
                  <a:cubicBezTo>
                    <a:pt x="854" y="1430"/>
                    <a:pt x="820" y="1448"/>
                    <a:pt x="783" y="1463"/>
                  </a:cubicBezTo>
                  <a:cubicBezTo>
                    <a:pt x="824" y="1454"/>
                    <a:pt x="862" y="1441"/>
                    <a:pt x="897" y="1426"/>
                  </a:cubicBezTo>
                  <a:cubicBezTo>
                    <a:pt x="899" y="1420"/>
                    <a:pt x="901" y="1413"/>
                    <a:pt x="903" y="1408"/>
                  </a:cubicBezTo>
                  <a:cubicBezTo>
                    <a:pt x="897" y="1407"/>
                    <a:pt x="893" y="1410"/>
                    <a:pt x="886" y="1409"/>
                  </a:cubicBezTo>
                  <a:close/>
                  <a:moveTo>
                    <a:pt x="839" y="1412"/>
                  </a:moveTo>
                  <a:cubicBezTo>
                    <a:pt x="819" y="1430"/>
                    <a:pt x="798" y="1447"/>
                    <a:pt x="776" y="1463"/>
                  </a:cubicBezTo>
                  <a:cubicBezTo>
                    <a:pt x="814" y="1448"/>
                    <a:pt x="848" y="1430"/>
                    <a:pt x="879" y="1410"/>
                  </a:cubicBezTo>
                  <a:cubicBezTo>
                    <a:pt x="865" y="1410"/>
                    <a:pt x="853" y="1412"/>
                    <a:pt x="839" y="1412"/>
                  </a:cubicBezTo>
                  <a:close/>
                  <a:moveTo>
                    <a:pt x="736" y="1456"/>
                  </a:moveTo>
                  <a:cubicBezTo>
                    <a:pt x="735" y="1447"/>
                    <a:pt x="725" y="1440"/>
                    <a:pt x="718" y="1433"/>
                  </a:cubicBezTo>
                  <a:cubicBezTo>
                    <a:pt x="712" y="1427"/>
                    <a:pt x="704" y="1415"/>
                    <a:pt x="697" y="1413"/>
                  </a:cubicBezTo>
                  <a:cubicBezTo>
                    <a:pt x="687" y="1409"/>
                    <a:pt x="674" y="1412"/>
                    <a:pt x="661" y="1412"/>
                  </a:cubicBezTo>
                  <a:cubicBezTo>
                    <a:pt x="685" y="1428"/>
                    <a:pt x="708" y="1444"/>
                    <a:pt x="736" y="1456"/>
                  </a:cubicBezTo>
                  <a:close/>
                  <a:moveTo>
                    <a:pt x="770" y="1463"/>
                  </a:moveTo>
                  <a:cubicBezTo>
                    <a:pt x="769" y="1462"/>
                    <a:pt x="769" y="1463"/>
                    <a:pt x="769" y="1463"/>
                  </a:cubicBezTo>
                  <a:moveTo>
                    <a:pt x="769" y="1463"/>
                  </a:moveTo>
                  <a:cubicBezTo>
                    <a:pt x="767" y="1464"/>
                    <a:pt x="769" y="1465"/>
                    <a:pt x="769" y="1463"/>
                  </a:cubicBezTo>
                  <a:moveTo>
                    <a:pt x="769" y="1463"/>
                  </a:moveTo>
                  <a:cubicBezTo>
                    <a:pt x="770" y="1464"/>
                    <a:pt x="770" y="1463"/>
                    <a:pt x="770" y="1463"/>
                  </a:cubicBezTo>
                  <a:moveTo>
                    <a:pt x="770" y="1463"/>
                  </a:moveTo>
                  <a:cubicBezTo>
                    <a:pt x="789" y="1450"/>
                    <a:pt x="811" y="1435"/>
                    <a:pt x="828" y="1418"/>
                  </a:cubicBezTo>
                  <a:cubicBezTo>
                    <a:pt x="830" y="1417"/>
                    <a:pt x="834" y="1414"/>
                    <a:pt x="832" y="1412"/>
                  </a:cubicBezTo>
                  <a:cubicBezTo>
                    <a:pt x="824" y="1414"/>
                    <a:pt x="811" y="1412"/>
                    <a:pt x="801" y="1413"/>
                  </a:cubicBezTo>
                  <a:cubicBezTo>
                    <a:pt x="792" y="1430"/>
                    <a:pt x="781" y="1446"/>
                    <a:pt x="770" y="1463"/>
                  </a:cubicBezTo>
                  <a:moveTo>
                    <a:pt x="735" y="1445"/>
                  </a:moveTo>
                  <a:cubicBezTo>
                    <a:pt x="735" y="1434"/>
                    <a:pt x="734" y="1424"/>
                    <a:pt x="733" y="1414"/>
                  </a:cubicBezTo>
                  <a:cubicBezTo>
                    <a:pt x="724" y="1414"/>
                    <a:pt x="712" y="1411"/>
                    <a:pt x="702" y="1414"/>
                  </a:cubicBezTo>
                  <a:cubicBezTo>
                    <a:pt x="713" y="1424"/>
                    <a:pt x="723" y="1436"/>
                    <a:pt x="735" y="1445"/>
                  </a:cubicBezTo>
                  <a:close/>
                  <a:moveTo>
                    <a:pt x="574" y="1423"/>
                  </a:moveTo>
                  <a:cubicBezTo>
                    <a:pt x="566" y="1420"/>
                    <a:pt x="558" y="1416"/>
                    <a:pt x="549" y="1414"/>
                  </a:cubicBezTo>
                  <a:cubicBezTo>
                    <a:pt x="545" y="1420"/>
                    <a:pt x="540" y="1423"/>
                    <a:pt x="539" y="1433"/>
                  </a:cubicBezTo>
                  <a:cubicBezTo>
                    <a:pt x="554" y="1436"/>
                    <a:pt x="571" y="1443"/>
                    <a:pt x="584" y="1444"/>
                  </a:cubicBezTo>
                  <a:cubicBezTo>
                    <a:pt x="580" y="1438"/>
                    <a:pt x="578" y="1430"/>
                    <a:pt x="574" y="1423"/>
                  </a:cubicBezTo>
                  <a:close/>
                  <a:moveTo>
                    <a:pt x="761" y="1463"/>
                  </a:moveTo>
                  <a:cubicBezTo>
                    <a:pt x="763" y="1448"/>
                    <a:pt x="764" y="1430"/>
                    <a:pt x="766" y="1414"/>
                  </a:cubicBezTo>
                  <a:cubicBezTo>
                    <a:pt x="757" y="1414"/>
                    <a:pt x="745" y="1412"/>
                    <a:pt x="737" y="1415"/>
                  </a:cubicBezTo>
                  <a:cubicBezTo>
                    <a:pt x="745" y="1431"/>
                    <a:pt x="752" y="1449"/>
                    <a:pt x="761" y="1463"/>
                  </a:cubicBezTo>
                  <a:close/>
                  <a:moveTo>
                    <a:pt x="765" y="1464"/>
                  </a:moveTo>
                  <a:cubicBezTo>
                    <a:pt x="776" y="1448"/>
                    <a:pt x="788" y="1432"/>
                    <a:pt x="798" y="1414"/>
                  </a:cubicBezTo>
                  <a:cubicBezTo>
                    <a:pt x="788" y="1414"/>
                    <a:pt x="778" y="1414"/>
                    <a:pt x="768" y="1414"/>
                  </a:cubicBezTo>
                  <a:cubicBezTo>
                    <a:pt x="768" y="1431"/>
                    <a:pt x="764" y="1449"/>
                    <a:pt x="765" y="1464"/>
                  </a:cubicBezTo>
                  <a:close/>
                  <a:moveTo>
                    <a:pt x="366" y="1415"/>
                  </a:moveTo>
                  <a:cubicBezTo>
                    <a:pt x="366" y="1416"/>
                    <a:pt x="367" y="1416"/>
                    <a:pt x="367" y="1416"/>
                  </a:cubicBezTo>
                  <a:moveTo>
                    <a:pt x="367" y="1416"/>
                  </a:moveTo>
                  <a:cubicBezTo>
                    <a:pt x="382" y="1430"/>
                    <a:pt x="403" y="1442"/>
                    <a:pt x="422" y="1448"/>
                  </a:cubicBezTo>
                  <a:cubicBezTo>
                    <a:pt x="403" y="1438"/>
                    <a:pt x="388" y="1425"/>
                    <a:pt x="367" y="1416"/>
                  </a:cubicBezTo>
                  <a:moveTo>
                    <a:pt x="367" y="1416"/>
                  </a:moveTo>
                  <a:cubicBezTo>
                    <a:pt x="367" y="1416"/>
                    <a:pt x="366" y="1416"/>
                    <a:pt x="366" y="1415"/>
                  </a:cubicBezTo>
                  <a:moveTo>
                    <a:pt x="366" y="1415"/>
                  </a:moveTo>
                  <a:cubicBezTo>
                    <a:pt x="365" y="1414"/>
                    <a:pt x="364" y="1416"/>
                    <a:pt x="366" y="1415"/>
                  </a:cubicBezTo>
                  <a:moveTo>
                    <a:pt x="1132" y="1415"/>
                  </a:moveTo>
                  <a:cubicBezTo>
                    <a:pt x="1094" y="1431"/>
                    <a:pt x="1057" y="1446"/>
                    <a:pt x="1014" y="1456"/>
                  </a:cubicBezTo>
                  <a:cubicBezTo>
                    <a:pt x="1007" y="1463"/>
                    <a:pt x="999" y="1470"/>
                    <a:pt x="991" y="1477"/>
                  </a:cubicBezTo>
                  <a:cubicBezTo>
                    <a:pt x="1048" y="1467"/>
                    <a:pt x="1099" y="1450"/>
                    <a:pt x="1132" y="1415"/>
                  </a:cubicBezTo>
                  <a:moveTo>
                    <a:pt x="1132" y="1415"/>
                  </a:moveTo>
                  <a:cubicBezTo>
                    <a:pt x="1133" y="1415"/>
                    <a:pt x="1132" y="1414"/>
                    <a:pt x="1132" y="1415"/>
                  </a:cubicBezTo>
                  <a:moveTo>
                    <a:pt x="979" y="1419"/>
                  </a:moveTo>
                  <a:cubicBezTo>
                    <a:pt x="953" y="1430"/>
                    <a:pt x="925" y="1440"/>
                    <a:pt x="894" y="1447"/>
                  </a:cubicBezTo>
                  <a:cubicBezTo>
                    <a:pt x="893" y="1451"/>
                    <a:pt x="891" y="1455"/>
                    <a:pt x="890" y="1460"/>
                  </a:cubicBezTo>
                  <a:cubicBezTo>
                    <a:pt x="924" y="1455"/>
                    <a:pt x="955" y="1447"/>
                    <a:pt x="987" y="1439"/>
                  </a:cubicBezTo>
                  <a:cubicBezTo>
                    <a:pt x="986" y="1431"/>
                    <a:pt x="983" y="1424"/>
                    <a:pt x="979" y="1419"/>
                  </a:cubicBezTo>
                  <a:close/>
                  <a:moveTo>
                    <a:pt x="755" y="1463"/>
                  </a:moveTo>
                  <a:cubicBezTo>
                    <a:pt x="756" y="1464"/>
                    <a:pt x="756" y="1462"/>
                    <a:pt x="755" y="1463"/>
                  </a:cubicBezTo>
                  <a:moveTo>
                    <a:pt x="755" y="1463"/>
                  </a:moveTo>
                  <a:cubicBezTo>
                    <a:pt x="749" y="1449"/>
                    <a:pt x="743" y="1437"/>
                    <a:pt x="737" y="1424"/>
                  </a:cubicBezTo>
                  <a:cubicBezTo>
                    <a:pt x="736" y="1433"/>
                    <a:pt x="739" y="1439"/>
                    <a:pt x="738" y="1448"/>
                  </a:cubicBezTo>
                  <a:cubicBezTo>
                    <a:pt x="743" y="1453"/>
                    <a:pt x="749" y="1458"/>
                    <a:pt x="755" y="1463"/>
                  </a:cubicBezTo>
                  <a:moveTo>
                    <a:pt x="587" y="1446"/>
                  </a:moveTo>
                  <a:cubicBezTo>
                    <a:pt x="632" y="1456"/>
                    <a:pt x="682" y="1466"/>
                    <a:pt x="733" y="1466"/>
                  </a:cubicBezTo>
                  <a:cubicBezTo>
                    <a:pt x="676" y="1459"/>
                    <a:pt x="625" y="1440"/>
                    <a:pt x="578" y="1426"/>
                  </a:cubicBezTo>
                  <a:cubicBezTo>
                    <a:pt x="582" y="1432"/>
                    <a:pt x="584" y="1439"/>
                    <a:pt x="587" y="1446"/>
                  </a:cubicBezTo>
                  <a:close/>
                  <a:moveTo>
                    <a:pt x="1034" y="1427"/>
                  </a:moveTo>
                  <a:cubicBezTo>
                    <a:pt x="1019" y="1432"/>
                    <a:pt x="1004" y="1437"/>
                    <a:pt x="989" y="1441"/>
                  </a:cubicBezTo>
                  <a:cubicBezTo>
                    <a:pt x="989" y="1450"/>
                    <a:pt x="986" y="1454"/>
                    <a:pt x="984" y="1460"/>
                  </a:cubicBezTo>
                  <a:moveTo>
                    <a:pt x="984" y="1460"/>
                  </a:moveTo>
                  <a:cubicBezTo>
                    <a:pt x="982" y="1460"/>
                    <a:pt x="984" y="1461"/>
                    <a:pt x="984" y="1460"/>
                  </a:cubicBezTo>
                  <a:moveTo>
                    <a:pt x="984" y="1460"/>
                  </a:moveTo>
                  <a:cubicBezTo>
                    <a:pt x="994" y="1459"/>
                    <a:pt x="1001" y="1456"/>
                    <a:pt x="1011" y="1455"/>
                  </a:cubicBezTo>
                  <a:cubicBezTo>
                    <a:pt x="1019" y="1446"/>
                    <a:pt x="1027" y="1437"/>
                    <a:pt x="1034" y="1427"/>
                  </a:cubicBezTo>
                  <a:moveTo>
                    <a:pt x="1034" y="1427"/>
                  </a:moveTo>
                  <a:cubicBezTo>
                    <a:pt x="1035" y="1426"/>
                    <a:pt x="1034" y="1426"/>
                    <a:pt x="1034" y="1427"/>
                  </a:cubicBezTo>
                  <a:moveTo>
                    <a:pt x="1141" y="1428"/>
                  </a:moveTo>
                  <a:cubicBezTo>
                    <a:pt x="1141" y="1428"/>
                    <a:pt x="1142" y="1429"/>
                    <a:pt x="1141" y="1428"/>
                  </a:cubicBezTo>
                  <a:close/>
                  <a:moveTo>
                    <a:pt x="1139" y="1429"/>
                  </a:moveTo>
                  <a:cubicBezTo>
                    <a:pt x="1138" y="1429"/>
                    <a:pt x="1138" y="1429"/>
                    <a:pt x="1137" y="1430"/>
                  </a:cubicBezTo>
                  <a:moveTo>
                    <a:pt x="1137" y="1430"/>
                  </a:moveTo>
                  <a:cubicBezTo>
                    <a:pt x="1136" y="1430"/>
                    <a:pt x="1136" y="1430"/>
                    <a:pt x="1135" y="1431"/>
                  </a:cubicBezTo>
                  <a:moveTo>
                    <a:pt x="1135" y="1431"/>
                  </a:moveTo>
                  <a:cubicBezTo>
                    <a:pt x="1116" y="1441"/>
                    <a:pt x="1092" y="1448"/>
                    <a:pt x="1074" y="1461"/>
                  </a:cubicBezTo>
                  <a:cubicBezTo>
                    <a:pt x="1096" y="1452"/>
                    <a:pt x="1118" y="1443"/>
                    <a:pt x="1135" y="1431"/>
                  </a:cubicBezTo>
                  <a:moveTo>
                    <a:pt x="1135" y="1431"/>
                  </a:moveTo>
                  <a:cubicBezTo>
                    <a:pt x="1137" y="1431"/>
                    <a:pt x="1137" y="1431"/>
                    <a:pt x="1137" y="1430"/>
                  </a:cubicBezTo>
                  <a:moveTo>
                    <a:pt x="1137" y="1430"/>
                  </a:moveTo>
                  <a:cubicBezTo>
                    <a:pt x="1138" y="1430"/>
                    <a:pt x="1139" y="1430"/>
                    <a:pt x="1139" y="1429"/>
                  </a:cubicBezTo>
                  <a:moveTo>
                    <a:pt x="1139" y="1429"/>
                  </a:moveTo>
                  <a:cubicBezTo>
                    <a:pt x="1141" y="1428"/>
                    <a:pt x="1139" y="1428"/>
                    <a:pt x="1139" y="1429"/>
                  </a:cubicBezTo>
                  <a:moveTo>
                    <a:pt x="789" y="1465"/>
                  </a:moveTo>
                  <a:cubicBezTo>
                    <a:pt x="825" y="1461"/>
                    <a:pt x="858" y="1454"/>
                    <a:pt x="891" y="1446"/>
                  </a:cubicBezTo>
                  <a:cubicBezTo>
                    <a:pt x="892" y="1440"/>
                    <a:pt x="897" y="1434"/>
                    <a:pt x="895" y="1429"/>
                  </a:cubicBezTo>
                  <a:cubicBezTo>
                    <a:pt x="863" y="1444"/>
                    <a:pt x="826" y="1455"/>
                    <a:pt x="789" y="1465"/>
                  </a:cubicBezTo>
                  <a:close/>
                  <a:moveTo>
                    <a:pt x="404" y="1435"/>
                  </a:moveTo>
                  <a:cubicBezTo>
                    <a:pt x="404" y="1434"/>
                    <a:pt x="405" y="1435"/>
                    <a:pt x="404" y="1435"/>
                  </a:cubicBezTo>
                  <a:close/>
                  <a:moveTo>
                    <a:pt x="407" y="1436"/>
                  </a:moveTo>
                  <a:cubicBezTo>
                    <a:pt x="407" y="1437"/>
                    <a:pt x="408" y="1436"/>
                    <a:pt x="409" y="1437"/>
                  </a:cubicBezTo>
                  <a:moveTo>
                    <a:pt x="409" y="1437"/>
                  </a:moveTo>
                  <a:cubicBezTo>
                    <a:pt x="409" y="1437"/>
                    <a:pt x="409" y="1437"/>
                    <a:pt x="409" y="1438"/>
                  </a:cubicBezTo>
                  <a:cubicBezTo>
                    <a:pt x="439" y="1456"/>
                    <a:pt x="472" y="1472"/>
                    <a:pt x="513" y="1480"/>
                  </a:cubicBezTo>
                  <a:moveTo>
                    <a:pt x="513" y="1480"/>
                  </a:moveTo>
                  <a:cubicBezTo>
                    <a:pt x="514" y="1483"/>
                    <a:pt x="517" y="1479"/>
                    <a:pt x="513" y="1480"/>
                  </a:cubicBezTo>
                  <a:moveTo>
                    <a:pt x="513" y="1480"/>
                  </a:moveTo>
                  <a:cubicBezTo>
                    <a:pt x="487" y="1457"/>
                    <a:pt x="441" y="1454"/>
                    <a:pt x="409" y="1437"/>
                  </a:cubicBezTo>
                  <a:moveTo>
                    <a:pt x="409" y="1437"/>
                  </a:moveTo>
                  <a:cubicBezTo>
                    <a:pt x="409" y="1436"/>
                    <a:pt x="408" y="1436"/>
                    <a:pt x="407" y="1436"/>
                  </a:cubicBezTo>
                  <a:moveTo>
                    <a:pt x="407" y="1436"/>
                  </a:moveTo>
                  <a:cubicBezTo>
                    <a:pt x="406" y="1434"/>
                    <a:pt x="406" y="1436"/>
                    <a:pt x="407" y="1436"/>
                  </a:cubicBezTo>
                  <a:moveTo>
                    <a:pt x="541" y="1455"/>
                  </a:moveTo>
                  <a:cubicBezTo>
                    <a:pt x="559" y="1457"/>
                    <a:pt x="575" y="1462"/>
                    <a:pt x="594" y="1463"/>
                  </a:cubicBezTo>
                  <a:cubicBezTo>
                    <a:pt x="592" y="1458"/>
                    <a:pt x="588" y="1454"/>
                    <a:pt x="586" y="1448"/>
                  </a:cubicBezTo>
                  <a:cubicBezTo>
                    <a:pt x="570" y="1444"/>
                    <a:pt x="554" y="1440"/>
                    <a:pt x="538" y="1435"/>
                  </a:cubicBezTo>
                  <a:cubicBezTo>
                    <a:pt x="536" y="1441"/>
                    <a:pt x="539" y="1450"/>
                    <a:pt x="541" y="1455"/>
                  </a:cubicBezTo>
                  <a:close/>
                  <a:moveTo>
                    <a:pt x="466" y="1437"/>
                  </a:moveTo>
                  <a:cubicBezTo>
                    <a:pt x="466" y="1437"/>
                    <a:pt x="466" y="1437"/>
                    <a:pt x="466" y="1438"/>
                  </a:cubicBezTo>
                  <a:cubicBezTo>
                    <a:pt x="476" y="1446"/>
                    <a:pt x="485" y="1455"/>
                    <a:pt x="495" y="1463"/>
                  </a:cubicBezTo>
                  <a:cubicBezTo>
                    <a:pt x="514" y="1467"/>
                    <a:pt x="531" y="1473"/>
                    <a:pt x="552" y="1474"/>
                  </a:cubicBezTo>
                  <a:moveTo>
                    <a:pt x="552" y="1474"/>
                  </a:moveTo>
                  <a:cubicBezTo>
                    <a:pt x="552" y="1475"/>
                    <a:pt x="553" y="1474"/>
                    <a:pt x="552" y="1474"/>
                  </a:cubicBezTo>
                  <a:moveTo>
                    <a:pt x="552" y="1474"/>
                  </a:moveTo>
                  <a:cubicBezTo>
                    <a:pt x="547" y="1468"/>
                    <a:pt x="542" y="1463"/>
                    <a:pt x="538" y="1456"/>
                  </a:cubicBezTo>
                  <a:cubicBezTo>
                    <a:pt x="512" y="1451"/>
                    <a:pt x="490" y="1443"/>
                    <a:pt x="466" y="1437"/>
                  </a:cubicBezTo>
                  <a:moveTo>
                    <a:pt x="466" y="1437"/>
                  </a:moveTo>
                  <a:cubicBezTo>
                    <a:pt x="466" y="1435"/>
                    <a:pt x="465" y="1437"/>
                    <a:pt x="466" y="1437"/>
                  </a:cubicBezTo>
                  <a:moveTo>
                    <a:pt x="888" y="1463"/>
                  </a:moveTo>
                  <a:cubicBezTo>
                    <a:pt x="888" y="1467"/>
                    <a:pt x="885" y="1469"/>
                    <a:pt x="884" y="1472"/>
                  </a:cubicBezTo>
                  <a:cubicBezTo>
                    <a:pt x="919" y="1472"/>
                    <a:pt x="949" y="1466"/>
                    <a:pt x="980" y="1462"/>
                  </a:cubicBezTo>
                  <a:cubicBezTo>
                    <a:pt x="982" y="1456"/>
                    <a:pt x="988" y="1448"/>
                    <a:pt x="986" y="1441"/>
                  </a:cubicBezTo>
                  <a:cubicBezTo>
                    <a:pt x="956" y="1451"/>
                    <a:pt x="922" y="1458"/>
                    <a:pt x="888" y="1463"/>
                  </a:cubicBezTo>
                  <a:close/>
                  <a:moveTo>
                    <a:pt x="1098" y="1445"/>
                  </a:moveTo>
                  <a:cubicBezTo>
                    <a:pt x="1098" y="1445"/>
                    <a:pt x="1099" y="1446"/>
                    <a:pt x="1098" y="1445"/>
                  </a:cubicBezTo>
                  <a:close/>
                  <a:moveTo>
                    <a:pt x="423" y="1450"/>
                  </a:moveTo>
                  <a:cubicBezTo>
                    <a:pt x="423" y="1450"/>
                    <a:pt x="424" y="1451"/>
                    <a:pt x="423" y="1450"/>
                  </a:cubicBezTo>
                  <a:close/>
                  <a:moveTo>
                    <a:pt x="600" y="1464"/>
                  </a:moveTo>
                  <a:cubicBezTo>
                    <a:pt x="639" y="1469"/>
                    <a:pt x="688" y="1474"/>
                    <a:pt x="730" y="1469"/>
                  </a:cubicBezTo>
                  <a:cubicBezTo>
                    <a:pt x="679" y="1467"/>
                    <a:pt x="633" y="1459"/>
                    <a:pt x="590" y="1449"/>
                  </a:cubicBezTo>
                  <a:cubicBezTo>
                    <a:pt x="593" y="1455"/>
                    <a:pt x="595" y="1461"/>
                    <a:pt x="600" y="1464"/>
                  </a:cubicBezTo>
                  <a:close/>
                  <a:moveTo>
                    <a:pt x="888" y="1449"/>
                  </a:moveTo>
                  <a:cubicBezTo>
                    <a:pt x="859" y="1457"/>
                    <a:pt x="828" y="1462"/>
                    <a:pt x="797" y="1467"/>
                  </a:cubicBezTo>
                  <a:cubicBezTo>
                    <a:pt x="795" y="1467"/>
                    <a:pt x="793" y="1467"/>
                    <a:pt x="792" y="1467"/>
                  </a:cubicBezTo>
                  <a:cubicBezTo>
                    <a:pt x="790" y="1468"/>
                    <a:pt x="792" y="1469"/>
                    <a:pt x="794" y="1468"/>
                  </a:cubicBezTo>
                  <a:cubicBezTo>
                    <a:pt x="826" y="1467"/>
                    <a:pt x="856" y="1465"/>
                    <a:pt x="885" y="1461"/>
                  </a:cubicBezTo>
                  <a:cubicBezTo>
                    <a:pt x="887" y="1457"/>
                    <a:pt x="888" y="1453"/>
                    <a:pt x="890" y="1449"/>
                  </a:cubicBezTo>
                  <a:cubicBezTo>
                    <a:pt x="889" y="1449"/>
                    <a:pt x="888" y="1449"/>
                    <a:pt x="888" y="1449"/>
                  </a:cubicBezTo>
                  <a:close/>
                  <a:moveTo>
                    <a:pt x="425" y="1451"/>
                  </a:moveTo>
                  <a:cubicBezTo>
                    <a:pt x="425" y="1451"/>
                    <a:pt x="426" y="1452"/>
                    <a:pt x="425" y="1451"/>
                  </a:cubicBezTo>
                  <a:close/>
                  <a:moveTo>
                    <a:pt x="427" y="1452"/>
                  </a:moveTo>
                  <a:cubicBezTo>
                    <a:pt x="427" y="1452"/>
                    <a:pt x="428" y="1453"/>
                    <a:pt x="427" y="1452"/>
                  </a:cubicBezTo>
                  <a:close/>
                  <a:moveTo>
                    <a:pt x="429" y="1453"/>
                  </a:moveTo>
                  <a:cubicBezTo>
                    <a:pt x="428" y="1453"/>
                    <a:pt x="430" y="1454"/>
                    <a:pt x="429" y="1453"/>
                  </a:cubicBezTo>
                  <a:close/>
                  <a:moveTo>
                    <a:pt x="749" y="1462"/>
                  </a:moveTo>
                  <a:cubicBezTo>
                    <a:pt x="749" y="1462"/>
                    <a:pt x="750" y="1462"/>
                    <a:pt x="750" y="1463"/>
                  </a:cubicBezTo>
                  <a:moveTo>
                    <a:pt x="750" y="1463"/>
                  </a:moveTo>
                  <a:cubicBezTo>
                    <a:pt x="751" y="1464"/>
                    <a:pt x="752" y="1462"/>
                    <a:pt x="750" y="1463"/>
                  </a:cubicBezTo>
                  <a:moveTo>
                    <a:pt x="750" y="1463"/>
                  </a:moveTo>
                  <a:cubicBezTo>
                    <a:pt x="750" y="1462"/>
                    <a:pt x="749" y="1462"/>
                    <a:pt x="749" y="1462"/>
                  </a:cubicBezTo>
                  <a:moveTo>
                    <a:pt x="749" y="1462"/>
                  </a:moveTo>
                  <a:cubicBezTo>
                    <a:pt x="746" y="1458"/>
                    <a:pt x="742" y="1456"/>
                    <a:pt x="739" y="1453"/>
                  </a:cubicBezTo>
                  <a:cubicBezTo>
                    <a:pt x="738" y="1460"/>
                    <a:pt x="744" y="1460"/>
                    <a:pt x="749" y="1462"/>
                  </a:cubicBezTo>
                  <a:moveTo>
                    <a:pt x="559" y="1476"/>
                  </a:moveTo>
                  <a:cubicBezTo>
                    <a:pt x="572" y="1480"/>
                    <a:pt x="590" y="1477"/>
                    <a:pt x="605" y="1480"/>
                  </a:cubicBezTo>
                  <a:cubicBezTo>
                    <a:pt x="605" y="1476"/>
                    <a:pt x="598" y="1472"/>
                    <a:pt x="597" y="1466"/>
                  </a:cubicBezTo>
                  <a:cubicBezTo>
                    <a:pt x="577" y="1465"/>
                    <a:pt x="561" y="1460"/>
                    <a:pt x="543" y="1458"/>
                  </a:cubicBezTo>
                  <a:cubicBezTo>
                    <a:pt x="547" y="1464"/>
                    <a:pt x="551" y="1473"/>
                    <a:pt x="559" y="1476"/>
                  </a:cubicBezTo>
                  <a:close/>
                  <a:moveTo>
                    <a:pt x="981" y="1463"/>
                  </a:moveTo>
                  <a:cubicBezTo>
                    <a:pt x="976" y="1471"/>
                    <a:pt x="970" y="1476"/>
                    <a:pt x="964" y="1481"/>
                  </a:cubicBezTo>
                  <a:cubicBezTo>
                    <a:pt x="972" y="1480"/>
                    <a:pt x="978" y="1479"/>
                    <a:pt x="986" y="1478"/>
                  </a:cubicBezTo>
                  <a:cubicBezTo>
                    <a:pt x="993" y="1472"/>
                    <a:pt x="1000" y="1466"/>
                    <a:pt x="1007" y="1460"/>
                  </a:cubicBezTo>
                  <a:cubicBezTo>
                    <a:pt x="1007" y="1458"/>
                    <a:pt x="1008" y="1458"/>
                    <a:pt x="1006" y="1458"/>
                  </a:cubicBezTo>
                  <a:cubicBezTo>
                    <a:pt x="998" y="1460"/>
                    <a:pt x="989" y="1461"/>
                    <a:pt x="981" y="1463"/>
                  </a:cubicBezTo>
                  <a:close/>
                  <a:moveTo>
                    <a:pt x="1069" y="1460"/>
                  </a:moveTo>
                  <a:cubicBezTo>
                    <a:pt x="1069" y="1459"/>
                    <a:pt x="1070" y="1460"/>
                    <a:pt x="1069" y="1460"/>
                  </a:cubicBezTo>
                  <a:close/>
                  <a:moveTo>
                    <a:pt x="1066" y="1461"/>
                  </a:moveTo>
                  <a:cubicBezTo>
                    <a:pt x="1041" y="1468"/>
                    <a:pt x="1016" y="1476"/>
                    <a:pt x="987" y="1480"/>
                  </a:cubicBezTo>
                  <a:cubicBezTo>
                    <a:pt x="984" y="1484"/>
                    <a:pt x="979" y="1485"/>
                    <a:pt x="976" y="1488"/>
                  </a:cubicBezTo>
                  <a:cubicBezTo>
                    <a:pt x="1008" y="1481"/>
                    <a:pt x="1042" y="1475"/>
                    <a:pt x="1066" y="1461"/>
                  </a:cubicBezTo>
                  <a:moveTo>
                    <a:pt x="1066" y="1461"/>
                  </a:moveTo>
                  <a:cubicBezTo>
                    <a:pt x="1070" y="1462"/>
                    <a:pt x="1067" y="1458"/>
                    <a:pt x="1066" y="1461"/>
                  </a:cubicBezTo>
                  <a:moveTo>
                    <a:pt x="742" y="1463"/>
                  </a:moveTo>
                  <a:cubicBezTo>
                    <a:pt x="742" y="1465"/>
                    <a:pt x="746" y="1462"/>
                    <a:pt x="742" y="1463"/>
                  </a:cubicBezTo>
                  <a:moveTo>
                    <a:pt x="742" y="1463"/>
                  </a:moveTo>
                  <a:cubicBezTo>
                    <a:pt x="741" y="1462"/>
                    <a:pt x="740" y="1461"/>
                    <a:pt x="739" y="1461"/>
                  </a:cubicBezTo>
                  <a:cubicBezTo>
                    <a:pt x="739" y="1463"/>
                    <a:pt x="740" y="1462"/>
                    <a:pt x="742" y="1463"/>
                  </a:cubicBezTo>
                  <a:moveTo>
                    <a:pt x="1072" y="1462"/>
                  </a:moveTo>
                  <a:cubicBezTo>
                    <a:pt x="1072" y="1461"/>
                    <a:pt x="1073" y="1462"/>
                    <a:pt x="1072" y="1462"/>
                  </a:cubicBezTo>
                  <a:close/>
                  <a:moveTo>
                    <a:pt x="774" y="1463"/>
                  </a:moveTo>
                  <a:cubicBezTo>
                    <a:pt x="774" y="1463"/>
                    <a:pt x="775" y="1464"/>
                    <a:pt x="774" y="1463"/>
                  </a:cubicBezTo>
                  <a:close/>
                  <a:moveTo>
                    <a:pt x="746" y="1464"/>
                  </a:moveTo>
                  <a:cubicBezTo>
                    <a:pt x="745" y="1464"/>
                    <a:pt x="746" y="1465"/>
                    <a:pt x="746" y="1464"/>
                  </a:cubicBezTo>
                  <a:close/>
                  <a:moveTo>
                    <a:pt x="780" y="1464"/>
                  </a:moveTo>
                  <a:cubicBezTo>
                    <a:pt x="780" y="1464"/>
                    <a:pt x="781" y="1465"/>
                    <a:pt x="780" y="1464"/>
                  </a:cubicBezTo>
                  <a:close/>
                  <a:moveTo>
                    <a:pt x="796" y="1472"/>
                  </a:moveTo>
                  <a:cubicBezTo>
                    <a:pt x="823" y="1473"/>
                    <a:pt x="851" y="1473"/>
                    <a:pt x="879" y="1473"/>
                  </a:cubicBezTo>
                  <a:cubicBezTo>
                    <a:pt x="879" y="1470"/>
                    <a:pt x="886" y="1464"/>
                    <a:pt x="882" y="1463"/>
                  </a:cubicBezTo>
                  <a:cubicBezTo>
                    <a:pt x="855" y="1469"/>
                    <a:pt x="823" y="1468"/>
                    <a:pt x="796" y="1472"/>
                  </a:cubicBezTo>
                  <a:close/>
                  <a:moveTo>
                    <a:pt x="882" y="1475"/>
                  </a:moveTo>
                  <a:cubicBezTo>
                    <a:pt x="882" y="1479"/>
                    <a:pt x="879" y="1481"/>
                    <a:pt x="878" y="1485"/>
                  </a:cubicBezTo>
                  <a:cubicBezTo>
                    <a:pt x="901" y="1482"/>
                    <a:pt x="937" y="1489"/>
                    <a:pt x="958" y="1482"/>
                  </a:cubicBezTo>
                  <a:cubicBezTo>
                    <a:pt x="961" y="1480"/>
                    <a:pt x="965" y="1476"/>
                    <a:pt x="968" y="1473"/>
                  </a:cubicBezTo>
                  <a:cubicBezTo>
                    <a:pt x="971" y="1470"/>
                    <a:pt x="977" y="1467"/>
                    <a:pt x="975" y="1464"/>
                  </a:cubicBezTo>
                  <a:cubicBezTo>
                    <a:pt x="946" y="1470"/>
                    <a:pt x="916" y="1474"/>
                    <a:pt x="882" y="1475"/>
                  </a:cubicBezTo>
                  <a:close/>
                  <a:moveTo>
                    <a:pt x="784" y="1466"/>
                  </a:moveTo>
                  <a:cubicBezTo>
                    <a:pt x="784" y="1466"/>
                    <a:pt x="785" y="1467"/>
                    <a:pt x="784" y="1466"/>
                  </a:cubicBezTo>
                  <a:close/>
                  <a:moveTo>
                    <a:pt x="503" y="1468"/>
                  </a:moveTo>
                  <a:cubicBezTo>
                    <a:pt x="520" y="1486"/>
                    <a:pt x="554" y="1491"/>
                    <a:pt x="582" y="1493"/>
                  </a:cubicBezTo>
                  <a:cubicBezTo>
                    <a:pt x="572" y="1490"/>
                    <a:pt x="565" y="1483"/>
                    <a:pt x="556" y="1478"/>
                  </a:cubicBezTo>
                  <a:cubicBezTo>
                    <a:pt x="537" y="1475"/>
                    <a:pt x="521" y="1471"/>
                    <a:pt x="503" y="1468"/>
                  </a:cubicBezTo>
                  <a:moveTo>
                    <a:pt x="503" y="1468"/>
                  </a:moveTo>
                  <a:cubicBezTo>
                    <a:pt x="502" y="1467"/>
                    <a:pt x="502" y="1468"/>
                    <a:pt x="503" y="1468"/>
                  </a:cubicBezTo>
                  <a:moveTo>
                    <a:pt x="611" y="1480"/>
                  </a:moveTo>
                  <a:cubicBezTo>
                    <a:pt x="653" y="1483"/>
                    <a:pt x="697" y="1480"/>
                    <a:pt x="732" y="1473"/>
                  </a:cubicBezTo>
                  <a:cubicBezTo>
                    <a:pt x="687" y="1475"/>
                    <a:pt x="642" y="1473"/>
                    <a:pt x="601" y="1467"/>
                  </a:cubicBezTo>
                  <a:cubicBezTo>
                    <a:pt x="604" y="1472"/>
                    <a:pt x="605" y="1478"/>
                    <a:pt x="611" y="1480"/>
                  </a:cubicBezTo>
                  <a:close/>
                  <a:moveTo>
                    <a:pt x="738" y="1472"/>
                  </a:moveTo>
                  <a:cubicBezTo>
                    <a:pt x="737" y="1472"/>
                    <a:pt x="736" y="1472"/>
                    <a:pt x="736" y="1473"/>
                  </a:cubicBezTo>
                  <a:cubicBezTo>
                    <a:pt x="737" y="1473"/>
                    <a:pt x="738" y="1473"/>
                    <a:pt x="738" y="1472"/>
                  </a:cubicBezTo>
                  <a:close/>
                  <a:moveTo>
                    <a:pt x="789" y="1473"/>
                  </a:moveTo>
                  <a:cubicBezTo>
                    <a:pt x="788" y="1473"/>
                    <a:pt x="786" y="1473"/>
                    <a:pt x="786" y="1474"/>
                  </a:cubicBezTo>
                  <a:cubicBezTo>
                    <a:pt x="787" y="1474"/>
                    <a:pt x="789" y="1474"/>
                    <a:pt x="789" y="1473"/>
                  </a:cubicBezTo>
                  <a:close/>
                  <a:moveTo>
                    <a:pt x="742" y="1475"/>
                  </a:moveTo>
                  <a:cubicBezTo>
                    <a:pt x="741" y="1475"/>
                    <a:pt x="742" y="1476"/>
                    <a:pt x="742" y="1475"/>
                  </a:cubicBezTo>
                  <a:close/>
                  <a:moveTo>
                    <a:pt x="745" y="1509"/>
                  </a:moveTo>
                  <a:cubicBezTo>
                    <a:pt x="748" y="1509"/>
                    <a:pt x="752" y="1509"/>
                    <a:pt x="755" y="1509"/>
                  </a:cubicBezTo>
                  <a:cubicBezTo>
                    <a:pt x="757" y="1498"/>
                    <a:pt x="761" y="1484"/>
                    <a:pt x="759" y="1474"/>
                  </a:cubicBezTo>
                  <a:cubicBezTo>
                    <a:pt x="754" y="1485"/>
                    <a:pt x="737" y="1490"/>
                    <a:pt x="745" y="1509"/>
                  </a:cubicBezTo>
                  <a:close/>
                  <a:moveTo>
                    <a:pt x="877" y="1476"/>
                  </a:moveTo>
                  <a:cubicBezTo>
                    <a:pt x="879" y="1475"/>
                    <a:pt x="877" y="1475"/>
                    <a:pt x="877" y="1476"/>
                  </a:cubicBezTo>
                  <a:moveTo>
                    <a:pt x="877" y="1476"/>
                  </a:moveTo>
                  <a:cubicBezTo>
                    <a:pt x="848" y="1477"/>
                    <a:pt x="817" y="1475"/>
                    <a:pt x="791" y="1475"/>
                  </a:cubicBezTo>
                  <a:cubicBezTo>
                    <a:pt x="817" y="1479"/>
                    <a:pt x="844" y="1483"/>
                    <a:pt x="873" y="1485"/>
                  </a:cubicBezTo>
                  <a:cubicBezTo>
                    <a:pt x="875" y="1482"/>
                    <a:pt x="877" y="1480"/>
                    <a:pt x="877" y="1476"/>
                  </a:cubicBezTo>
                  <a:moveTo>
                    <a:pt x="655" y="1493"/>
                  </a:moveTo>
                  <a:cubicBezTo>
                    <a:pt x="685" y="1490"/>
                    <a:pt x="715" y="1482"/>
                    <a:pt x="737" y="1477"/>
                  </a:cubicBezTo>
                  <a:cubicBezTo>
                    <a:pt x="737" y="1476"/>
                    <a:pt x="739" y="1475"/>
                    <a:pt x="736" y="1475"/>
                  </a:cubicBezTo>
                  <a:cubicBezTo>
                    <a:pt x="700" y="1482"/>
                    <a:pt x="655" y="1485"/>
                    <a:pt x="612" y="1483"/>
                  </a:cubicBezTo>
                  <a:cubicBezTo>
                    <a:pt x="615" y="1498"/>
                    <a:pt x="635" y="1496"/>
                    <a:pt x="655" y="1493"/>
                  </a:cubicBezTo>
                  <a:close/>
                  <a:moveTo>
                    <a:pt x="749" y="1476"/>
                  </a:moveTo>
                  <a:cubicBezTo>
                    <a:pt x="748" y="1476"/>
                    <a:pt x="749" y="1477"/>
                    <a:pt x="749" y="1476"/>
                  </a:cubicBezTo>
                  <a:close/>
                  <a:moveTo>
                    <a:pt x="754" y="1476"/>
                  </a:moveTo>
                  <a:cubicBezTo>
                    <a:pt x="749" y="1477"/>
                    <a:pt x="746" y="1481"/>
                    <a:pt x="741" y="1483"/>
                  </a:cubicBezTo>
                  <a:cubicBezTo>
                    <a:pt x="742" y="1484"/>
                    <a:pt x="741" y="1488"/>
                    <a:pt x="743" y="1489"/>
                  </a:cubicBezTo>
                  <a:cubicBezTo>
                    <a:pt x="746" y="1485"/>
                    <a:pt x="752" y="1481"/>
                    <a:pt x="754" y="1476"/>
                  </a:cubicBezTo>
                  <a:moveTo>
                    <a:pt x="754" y="1476"/>
                  </a:moveTo>
                  <a:cubicBezTo>
                    <a:pt x="756" y="1475"/>
                    <a:pt x="754" y="1475"/>
                    <a:pt x="754" y="1476"/>
                  </a:cubicBezTo>
                  <a:moveTo>
                    <a:pt x="773" y="1476"/>
                  </a:moveTo>
                  <a:cubicBezTo>
                    <a:pt x="772" y="1476"/>
                    <a:pt x="773" y="1477"/>
                    <a:pt x="773" y="1476"/>
                  </a:cubicBezTo>
                  <a:close/>
                  <a:moveTo>
                    <a:pt x="782" y="1475"/>
                  </a:moveTo>
                  <a:cubicBezTo>
                    <a:pt x="781" y="1475"/>
                    <a:pt x="780" y="1475"/>
                    <a:pt x="780" y="1476"/>
                  </a:cubicBezTo>
                  <a:cubicBezTo>
                    <a:pt x="781" y="1476"/>
                    <a:pt x="782" y="1476"/>
                    <a:pt x="782" y="1475"/>
                  </a:cubicBezTo>
                  <a:close/>
                  <a:moveTo>
                    <a:pt x="746" y="1477"/>
                  </a:moveTo>
                  <a:cubicBezTo>
                    <a:pt x="743" y="1476"/>
                    <a:pt x="739" y="1478"/>
                    <a:pt x="742" y="1480"/>
                  </a:cubicBezTo>
                  <a:cubicBezTo>
                    <a:pt x="742" y="1478"/>
                    <a:pt x="745" y="1479"/>
                    <a:pt x="746" y="1477"/>
                  </a:cubicBezTo>
                  <a:moveTo>
                    <a:pt x="746" y="1477"/>
                  </a:moveTo>
                  <a:cubicBezTo>
                    <a:pt x="750" y="1478"/>
                    <a:pt x="746" y="1474"/>
                    <a:pt x="746" y="1477"/>
                  </a:cubicBezTo>
                  <a:moveTo>
                    <a:pt x="758" y="1509"/>
                  </a:moveTo>
                  <a:cubicBezTo>
                    <a:pt x="768" y="1509"/>
                    <a:pt x="777" y="1509"/>
                    <a:pt x="787" y="1509"/>
                  </a:cubicBezTo>
                  <a:cubicBezTo>
                    <a:pt x="781" y="1500"/>
                    <a:pt x="770" y="1487"/>
                    <a:pt x="763" y="1476"/>
                  </a:cubicBezTo>
                  <a:cubicBezTo>
                    <a:pt x="761" y="1486"/>
                    <a:pt x="760" y="1498"/>
                    <a:pt x="758" y="1509"/>
                  </a:cubicBezTo>
                  <a:close/>
                  <a:moveTo>
                    <a:pt x="796" y="1509"/>
                  </a:moveTo>
                  <a:cubicBezTo>
                    <a:pt x="804" y="1511"/>
                    <a:pt x="813" y="1505"/>
                    <a:pt x="826" y="1508"/>
                  </a:cubicBezTo>
                  <a:cubicBezTo>
                    <a:pt x="807" y="1497"/>
                    <a:pt x="786" y="1489"/>
                    <a:pt x="769" y="1476"/>
                  </a:cubicBezTo>
                  <a:cubicBezTo>
                    <a:pt x="777" y="1485"/>
                    <a:pt x="782" y="1505"/>
                    <a:pt x="796" y="1509"/>
                  </a:cubicBezTo>
                  <a:close/>
                  <a:moveTo>
                    <a:pt x="837" y="1507"/>
                  </a:moveTo>
                  <a:cubicBezTo>
                    <a:pt x="844" y="1507"/>
                    <a:pt x="860" y="1507"/>
                    <a:pt x="864" y="1499"/>
                  </a:cubicBezTo>
                  <a:cubicBezTo>
                    <a:pt x="831" y="1496"/>
                    <a:pt x="800" y="1484"/>
                    <a:pt x="774" y="1477"/>
                  </a:cubicBezTo>
                  <a:cubicBezTo>
                    <a:pt x="791" y="1485"/>
                    <a:pt x="814" y="1505"/>
                    <a:pt x="837" y="1507"/>
                  </a:cubicBezTo>
                  <a:close/>
                  <a:moveTo>
                    <a:pt x="865" y="1497"/>
                  </a:moveTo>
                  <a:cubicBezTo>
                    <a:pt x="867" y="1494"/>
                    <a:pt x="870" y="1491"/>
                    <a:pt x="871" y="1487"/>
                  </a:cubicBezTo>
                  <a:cubicBezTo>
                    <a:pt x="839" y="1487"/>
                    <a:pt x="810" y="1479"/>
                    <a:pt x="783" y="1477"/>
                  </a:cubicBezTo>
                  <a:cubicBezTo>
                    <a:pt x="809" y="1485"/>
                    <a:pt x="835" y="1493"/>
                    <a:pt x="865" y="1497"/>
                  </a:cubicBezTo>
                  <a:close/>
                  <a:moveTo>
                    <a:pt x="617" y="1495"/>
                  </a:moveTo>
                  <a:cubicBezTo>
                    <a:pt x="616" y="1492"/>
                    <a:pt x="610" y="1486"/>
                    <a:pt x="606" y="1483"/>
                  </a:cubicBezTo>
                  <a:cubicBezTo>
                    <a:pt x="592" y="1483"/>
                    <a:pt x="576" y="1479"/>
                    <a:pt x="563" y="1480"/>
                  </a:cubicBezTo>
                  <a:cubicBezTo>
                    <a:pt x="577" y="1489"/>
                    <a:pt x="591" y="1498"/>
                    <a:pt x="617" y="1495"/>
                  </a:cubicBezTo>
                  <a:close/>
                  <a:moveTo>
                    <a:pt x="626" y="1499"/>
                  </a:moveTo>
                  <a:cubicBezTo>
                    <a:pt x="667" y="1513"/>
                    <a:pt x="710" y="1498"/>
                    <a:pt x="738" y="1480"/>
                  </a:cubicBezTo>
                  <a:cubicBezTo>
                    <a:pt x="706" y="1488"/>
                    <a:pt x="665" y="1495"/>
                    <a:pt x="626" y="1499"/>
                  </a:cubicBezTo>
                  <a:close/>
                  <a:moveTo>
                    <a:pt x="1025" y="1480"/>
                  </a:moveTo>
                  <a:cubicBezTo>
                    <a:pt x="1025" y="1479"/>
                    <a:pt x="1026" y="1480"/>
                    <a:pt x="1025" y="1480"/>
                  </a:cubicBezTo>
                  <a:close/>
                  <a:moveTo>
                    <a:pt x="1022" y="1481"/>
                  </a:moveTo>
                  <a:cubicBezTo>
                    <a:pt x="1023" y="1481"/>
                    <a:pt x="1022" y="1480"/>
                    <a:pt x="1022" y="1481"/>
                  </a:cubicBezTo>
                  <a:close/>
                  <a:moveTo>
                    <a:pt x="516" y="1482"/>
                  </a:moveTo>
                  <a:cubicBezTo>
                    <a:pt x="516" y="1481"/>
                    <a:pt x="517" y="1482"/>
                    <a:pt x="516" y="1482"/>
                  </a:cubicBezTo>
                  <a:close/>
                  <a:moveTo>
                    <a:pt x="1018" y="1482"/>
                  </a:moveTo>
                  <a:cubicBezTo>
                    <a:pt x="1001" y="1486"/>
                    <a:pt x="981" y="1488"/>
                    <a:pt x="966" y="1495"/>
                  </a:cubicBezTo>
                  <a:moveTo>
                    <a:pt x="966" y="1495"/>
                  </a:moveTo>
                  <a:cubicBezTo>
                    <a:pt x="962" y="1494"/>
                    <a:pt x="965" y="1498"/>
                    <a:pt x="966" y="1495"/>
                  </a:cubicBezTo>
                  <a:moveTo>
                    <a:pt x="966" y="1495"/>
                  </a:moveTo>
                  <a:cubicBezTo>
                    <a:pt x="985" y="1493"/>
                    <a:pt x="1002" y="1488"/>
                    <a:pt x="1018" y="1482"/>
                  </a:cubicBezTo>
                  <a:moveTo>
                    <a:pt x="1018" y="1482"/>
                  </a:moveTo>
                  <a:cubicBezTo>
                    <a:pt x="1022" y="1483"/>
                    <a:pt x="1019" y="1479"/>
                    <a:pt x="1018" y="1482"/>
                  </a:cubicBezTo>
                  <a:moveTo>
                    <a:pt x="940" y="1495"/>
                  </a:moveTo>
                  <a:cubicBezTo>
                    <a:pt x="955" y="1492"/>
                    <a:pt x="972" y="1491"/>
                    <a:pt x="980" y="1482"/>
                  </a:cubicBezTo>
                  <a:cubicBezTo>
                    <a:pt x="962" y="1482"/>
                    <a:pt x="950" y="1488"/>
                    <a:pt x="940" y="1495"/>
                  </a:cubicBezTo>
                  <a:close/>
                  <a:moveTo>
                    <a:pt x="681" y="1507"/>
                  </a:moveTo>
                  <a:cubicBezTo>
                    <a:pt x="694" y="1507"/>
                    <a:pt x="707" y="1507"/>
                    <a:pt x="719" y="1509"/>
                  </a:cubicBezTo>
                  <a:cubicBezTo>
                    <a:pt x="726" y="1503"/>
                    <a:pt x="734" y="1498"/>
                    <a:pt x="740" y="1491"/>
                  </a:cubicBezTo>
                  <a:cubicBezTo>
                    <a:pt x="737" y="1491"/>
                    <a:pt x="741" y="1484"/>
                    <a:pt x="738" y="1484"/>
                  </a:cubicBezTo>
                  <a:cubicBezTo>
                    <a:pt x="722" y="1494"/>
                    <a:pt x="700" y="1499"/>
                    <a:pt x="681" y="1507"/>
                  </a:cubicBezTo>
                  <a:close/>
                  <a:moveTo>
                    <a:pt x="876" y="1487"/>
                  </a:moveTo>
                  <a:cubicBezTo>
                    <a:pt x="874" y="1491"/>
                    <a:pt x="871" y="1493"/>
                    <a:pt x="870" y="1498"/>
                  </a:cubicBezTo>
                  <a:cubicBezTo>
                    <a:pt x="900" y="1502"/>
                    <a:pt x="934" y="1501"/>
                    <a:pt x="950" y="1486"/>
                  </a:cubicBezTo>
                  <a:cubicBezTo>
                    <a:pt x="927" y="1487"/>
                    <a:pt x="902" y="1488"/>
                    <a:pt x="876" y="1487"/>
                  </a:cubicBezTo>
                  <a:close/>
                  <a:moveTo>
                    <a:pt x="542" y="1492"/>
                  </a:moveTo>
                  <a:cubicBezTo>
                    <a:pt x="542" y="1492"/>
                    <a:pt x="543" y="1493"/>
                    <a:pt x="542" y="1492"/>
                  </a:cubicBezTo>
                  <a:close/>
                  <a:moveTo>
                    <a:pt x="570" y="1495"/>
                  </a:moveTo>
                  <a:cubicBezTo>
                    <a:pt x="565" y="1495"/>
                    <a:pt x="538" y="1491"/>
                    <a:pt x="548" y="1494"/>
                  </a:cubicBezTo>
                  <a:cubicBezTo>
                    <a:pt x="571" y="1502"/>
                    <a:pt x="600" y="1512"/>
                    <a:pt x="625" y="1510"/>
                  </a:cubicBezTo>
                  <a:cubicBezTo>
                    <a:pt x="606" y="1504"/>
                    <a:pt x="592" y="1498"/>
                    <a:pt x="570" y="1495"/>
                  </a:cubicBezTo>
                  <a:close/>
                  <a:moveTo>
                    <a:pt x="958" y="1495"/>
                  </a:moveTo>
                  <a:cubicBezTo>
                    <a:pt x="949" y="1496"/>
                    <a:pt x="942" y="1497"/>
                    <a:pt x="935" y="1499"/>
                  </a:cubicBezTo>
                  <a:cubicBezTo>
                    <a:pt x="943" y="1498"/>
                    <a:pt x="953" y="1499"/>
                    <a:pt x="958" y="1495"/>
                  </a:cubicBezTo>
                  <a:moveTo>
                    <a:pt x="958" y="1495"/>
                  </a:moveTo>
                  <a:cubicBezTo>
                    <a:pt x="962" y="1496"/>
                    <a:pt x="958" y="1492"/>
                    <a:pt x="958" y="1495"/>
                  </a:cubicBezTo>
                  <a:moveTo>
                    <a:pt x="724" y="1509"/>
                  </a:moveTo>
                  <a:cubicBezTo>
                    <a:pt x="730" y="1509"/>
                    <a:pt x="736" y="1509"/>
                    <a:pt x="742" y="1509"/>
                  </a:cubicBezTo>
                  <a:cubicBezTo>
                    <a:pt x="740" y="1505"/>
                    <a:pt x="741" y="1498"/>
                    <a:pt x="739" y="1495"/>
                  </a:cubicBezTo>
                  <a:cubicBezTo>
                    <a:pt x="735" y="1501"/>
                    <a:pt x="728" y="1504"/>
                    <a:pt x="724" y="1509"/>
                  </a:cubicBezTo>
                  <a:close/>
                  <a:moveTo>
                    <a:pt x="613" y="1499"/>
                  </a:moveTo>
                  <a:cubicBezTo>
                    <a:pt x="615" y="1500"/>
                    <a:pt x="623" y="1501"/>
                    <a:pt x="624" y="1500"/>
                  </a:cubicBezTo>
                  <a:cubicBezTo>
                    <a:pt x="622" y="1496"/>
                    <a:pt x="599" y="1499"/>
                    <a:pt x="613" y="1499"/>
                  </a:cubicBezTo>
                  <a:close/>
                  <a:moveTo>
                    <a:pt x="929" y="1500"/>
                  </a:moveTo>
                  <a:cubicBezTo>
                    <a:pt x="929" y="1500"/>
                    <a:pt x="930" y="1501"/>
                    <a:pt x="929" y="1500"/>
                  </a:cubicBezTo>
                  <a:close/>
                  <a:moveTo>
                    <a:pt x="865" y="1505"/>
                  </a:moveTo>
                  <a:cubicBezTo>
                    <a:pt x="871" y="1503"/>
                    <a:pt x="880" y="1504"/>
                    <a:pt x="886" y="1502"/>
                  </a:cubicBezTo>
                  <a:cubicBezTo>
                    <a:pt x="879" y="1502"/>
                    <a:pt x="867" y="1497"/>
                    <a:pt x="865" y="1505"/>
                  </a:cubicBezTo>
                  <a:close/>
                  <a:moveTo>
                    <a:pt x="608" y="1501"/>
                  </a:moveTo>
                  <a:cubicBezTo>
                    <a:pt x="608" y="1501"/>
                    <a:pt x="607" y="1501"/>
                    <a:pt x="606" y="1502"/>
                  </a:cubicBezTo>
                  <a:cubicBezTo>
                    <a:pt x="607" y="1502"/>
                    <a:pt x="608" y="1502"/>
                    <a:pt x="608" y="1501"/>
                  </a:cubicBezTo>
                  <a:close/>
                  <a:moveTo>
                    <a:pt x="885" y="1514"/>
                  </a:moveTo>
                  <a:cubicBezTo>
                    <a:pt x="909" y="1514"/>
                    <a:pt x="929" y="1509"/>
                    <a:pt x="946" y="1501"/>
                  </a:cubicBezTo>
                  <a:cubicBezTo>
                    <a:pt x="921" y="1500"/>
                    <a:pt x="904" y="1509"/>
                    <a:pt x="885" y="1514"/>
                  </a:cubicBezTo>
                  <a:close/>
                  <a:moveTo>
                    <a:pt x="633" y="1509"/>
                  </a:moveTo>
                  <a:cubicBezTo>
                    <a:pt x="629" y="1504"/>
                    <a:pt x="618" y="1501"/>
                    <a:pt x="609" y="1503"/>
                  </a:cubicBezTo>
                  <a:cubicBezTo>
                    <a:pt x="618" y="1504"/>
                    <a:pt x="626" y="1509"/>
                    <a:pt x="633" y="1509"/>
                  </a:cubicBezTo>
                  <a:close/>
                  <a:moveTo>
                    <a:pt x="858" y="1512"/>
                  </a:moveTo>
                  <a:cubicBezTo>
                    <a:pt x="879" y="1516"/>
                    <a:pt x="896" y="1508"/>
                    <a:pt x="912" y="1503"/>
                  </a:cubicBezTo>
                  <a:cubicBezTo>
                    <a:pt x="893" y="1506"/>
                    <a:pt x="869" y="1502"/>
                    <a:pt x="858" y="1512"/>
                  </a:cubicBezTo>
                  <a:close/>
                  <a:moveTo>
                    <a:pt x="659" y="1507"/>
                  </a:moveTo>
                  <a:cubicBezTo>
                    <a:pt x="650" y="1508"/>
                    <a:pt x="641" y="1503"/>
                    <a:pt x="633" y="1506"/>
                  </a:cubicBezTo>
                  <a:cubicBezTo>
                    <a:pt x="638" y="1512"/>
                    <a:pt x="652" y="1509"/>
                    <a:pt x="659" y="1507"/>
                  </a:cubicBezTo>
                  <a:close/>
                  <a:moveTo>
                    <a:pt x="645" y="1512"/>
                  </a:moveTo>
                  <a:cubicBezTo>
                    <a:pt x="667" y="1518"/>
                    <a:pt x="698" y="1526"/>
                    <a:pt x="714" y="1511"/>
                  </a:cubicBezTo>
                  <a:cubicBezTo>
                    <a:pt x="688" y="1510"/>
                    <a:pt x="666" y="1506"/>
                    <a:pt x="645" y="1512"/>
                  </a:cubicBezTo>
                  <a:close/>
                  <a:moveTo>
                    <a:pt x="845" y="1510"/>
                  </a:moveTo>
                  <a:cubicBezTo>
                    <a:pt x="849" y="1510"/>
                    <a:pt x="855" y="1512"/>
                    <a:pt x="856" y="1508"/>
                  </a:cubicBezTo>
                  <a:cubicBezTo>
                    <a:pt x="852" y="1509"/>
                    <a:pt x="847" y="1508"/>
                    <a:pt x="845" y="1510"/>
                  </a:cubicBezTo>
                  <a:close/>
                  <a:moveTo>
                    <a:pt x="798" y="1512"/>
                  </a:moveTo>
                  <a:cubicBezTo>
                    <a:pt x="808" y="1524"/>
                    <a:pt x="839" y="1525"/>
                    <a:pt x="850" y="1513"/>
                  </a:cubicBezTo>
                  <a:cubicBezTo>
                    <a:pt x="837" y="1508"/>
                    <a:pt x="813" y="1509"/>
                    <a:pt x="798" y="1512"/>
                  </a:cubicBezTo>
                  <a:close/>
                  <a:moveTo>
                    <a:pt x="699" y="1522"/>
                  </a:moveTo>
                  <a:cubicBezTo>
                    <a:pt x="714" y="1522"/>
                    <a:pt x="731" y="1526"/>
                    <a:pt x="746" y="1524"/>
                  </a:cubicBezTo>
                  <a:cubicBezTo>
                    <a:pt x="743" y="1521"/>
                    <a:pt x="744" y="1515"/>
                    <a:pt x="742" y="1511"/>
                  </a:cubicBezTo>
                  <a:cubicBezTo>
                    <a:pt x="721" y="1509"/>
                    <a:pt x="710" y="1514"/>
                    <a:pt x="699" y="1522"/>
                  </a:cubicBezTo>
                  <a:close/>
                  <a:moveTo>
                    <a:pt x="750" y="1525"/>
                  </a:moveTo>
                  <a:cubicBezTo>
                    <a:pt x="753" y="1522"/>
                    <a:pt x="754" y="1517"/>
                    <a:pt x="754" y="1511"/>
                  </a:cubicBezTo>
                  <a:cubicBezTo>
                    <a:pt x="751" y="1511"/>
                    <a:pt x="748" y="1511"/>
                    <a:pt x="745" y="1511"/>
                  </a:cubicBezTo>
                  <a:cubicBezTo>
                    <a:pt x="747" y="1516"/>
                    <a:pt x="745" y="1524"/>
                    <a:pt x="750" y="1525"/>
                  </a:cubicBezTo>
                  <a:close/>
                  <a:moveTo>
                    <a:pt x="790" y="1511"/>
                  </a:moveTo>
                  <a:cubicBezTo>
                    <a:pt x="779" y="1511"/>
                    <a:pt x="768" y="1511"/>
                    <a:pt x="757" y="1511"/>
                  </a:cubicBezTo>
                  <a:cubicBezTo>
                    <a:pt x="757" y="1517"/>
                    <a:pt x="755" y="1520"/>
                    <a:pt x="754" y="1525"/>
                  </a:cubicBezTo>
                  <a:cubicBezTo>
                    <a:pt x="773" y="1525"/>
                    <a:pt x="792" y="1526"/>
                    <a:pt x="807" y="1522"/>
                  </a:cubicBezTo>
                  <a:cubicBezTo>
                    <a:pt x="800" y="1520"/>
                    <a:pt x="797" y="1514"/>
                    <a:pt x="790" y="1511"/>
                  </a:cubicBezTo>
                  <a:close/>
                  <a:moveTo>
                    <a:pt x="852" y="1517"/>
                  </a:moveTo>
                  <a:cubicBezTo>
                    <a:pt x="851" y="1518"/>
                    <a:pt x="852" y="1518"/>
                    <a:pt x="852" y="1517"/>
                  </a:cubicBezTo>
                  <a:moveTo>
                    <a:pt x="852" y="1517"/>
                  </a:moveTo>
                  <a:cubicBezTo>
                    <a:pt x="857" y="1517"/>
                    <a:pt x="861" y="1517"/>
                    <a:pt x="864" y="1515"/>
                  </a:cubicBezTo>
                  <a:cubicBezTo>
                    <a:pt x="859" y="1515"/>
                    <a:pt x="854" y="1513"/>
                    <a:pt x="852" y="1517"/>
                  </a:cubicBezTo>
                  <a:moveTo>
                    <a:pt x="655" y="1518"/>
                  </a:moveTo>
                  <a:cubicBezTo>
                    <a:pt x="655" y="1518"/>
                    <a:pt x="656" y="1519"/>
                    <a:pt x="655" y="1518"/>
                  </a:cubicBezTo>
                  <a:close/>
                  <a:moveTo>
                    <a:pt x="674" y="1522"/>
                  </a:moveTo>
                  <a:cubicBezTo>
                    <a:pt x="679" y="1522"/>
                    <a:pt x="678" y="1522"/>
                    <a:pt x="674" y="1521"/>
                  </a:cubicBezTo>
                  <a:cubicBezTo>
                    <a:pt x="672" y="1521"/>
                    <a:pt x="662" y="1518"/>
                    <a:pt x="658" y="1519"/>
                  </a:cubicBezTo>
                  <a:cubicBezTo>
                    <a:pt x="665" y="1520"/>
                    <a:pt x="671" y="1522"/>
                    <a:pt x="674" y="1522"/>
                  </a:cubicBezTo>
                  <a:close/>
                </a:path>
              </a:pathLst>
            </a:custGeom>
            <a:solidFill>
              <a:srgbClr val="646464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" name="Freeform 12" descr="© INSCALE GmbH, 15.06.2010"/>
            <p:cNvSpPr>
              <a:spLocks noEditPoints="1"/>
            </p:cNvSpPr>
            <p:nvPr/>
          </p:nvSpPr>
          <p:spPr bwMode="gray">
            <a:xfrm>
              <a:off x="2834288" y="1987743"/>
              <a:ext cx="3470440" cy="3332809"/>
            </a:xfrm>
            <a:custGeom>
              <a:avLst/>
              <a:gdLst/>
              <a:ahLst/>
              <a:cxnLst>
                <a:cxn ang="0">
                  <a:pos x="1157" y="29"/>
                </a:cxn>
                <a:cxn ang="0">
                  <a:pos x="617" y="117"/>
                </a:cxn>
                <a:cxn ang="0">
                  <a:pos x="656" y="178"/>
                </a:cxn>
                <a:cxn ang="0">
                  <a:pos x="239" y="258"/>
                </a:cxn>
                <a:cxn ang="0">
                  <a:pos x="536" y="255"/>
                </a:cxn>
                <a:cxn ang="0">
                  <a:pos x="663" y="454"/>
                </a:cxn>
                <a:cxn ang="0">
                  <a:pos x="900" y="474"/>
                </a:cxn>
                <a:cxn ang="0">
                  <a:pos x="922" y="511"/>
                </a:cxn>
                <a:cxn ang="0">
                  <a:pos x="908" y="527"/>
                </a:cxn>
                <a:cxn ang="0">
                  <a:pos x="895" y="533"/>
                </a:cxn>
                <a:cxn ang="0">
                  <a:pos x="1040" y="559"/>
                </a:cxn>
                <a:cxn ang="0">
                  <a:pos x="1319" y="1342"/>
                </a:cxn>
                <a:cxn ang="0">
                  <a:pos x="1320" y="1379"/>
                </a:cxn>
                <a:cxn ang="0">
                  <a:pos x="576" y="31"/>
                </a:cxn>
                <a:cxn ang="0">
                  <a:pos x="469" y="123"/>
                </a:cxn>
                <a:cxn ang="0">
                  <a:pos x="676" y="54"/>
                </a:cxn>
                <a:cxn ang="0">
                  <a:pos x="618" y="4"/>
                </a:cxn>
                <a:cxn ang="0">
                  <a:pos x="595" y="5"/>
                </a:cxn>
                <a:cxn ang="0">
                  <a:pos x="513" y="46"/>
                </a:cxn>
                <a:cxn ang="0">
                  <a:pos x="422" y="75"/>
                </a:cxn>
                <a:cxn ang="0">
                  <a:pos x="459" y="67"/>
                </a:cxn>
                <a:cxn ang="0">
                  <a:pos x="1681" y="642"/>
                </a:cxn>
                <a:cxn ang="0">
                  <a:pos x="1077" y="36"/>
                </a:cxn>
                <a:cxn ang="0">
                  <a:pos x="1098" y="110"/>
                </a:cxn>
                <a:cxn ang="0">
                  <a:pos x="979" y="117"/>
                </a:cxn>
                <a:cxn ang="0">
                  <a:pos x="948" y="122"/>
                </a:cxn>
                <a:cxn ang="0">
                  <a:pos x="820" y="97"/>
                </a:cxn>
                <a:cxn ang="0">
                  <a:pos x="698" y="200"/>
                </a:cxn>
                <a:cxn ang="0">
                  <a:pos x="828" y="182"/>
                </a:cxn>
                <a:cxn ang="0">
                  <a:pos x="734" y="228"/>
                </a:cxn>
                <a:cxn ang="0">
                  <a:pos x="635" y="272"/>
                </a:cxn>
                <a:cxn ang="0">
                  <a:pos x="593" y="234"/>
                </a:cxn>
                <a:cxn ang="0">
                  <a:pos x="621" y="295"/>
                </a:cxn>
                <a:cxn ang="0">
                  <a:pos x="441" y="441"/>
                </a:cxn>
                <a:cxn ang="0">
                  <a:pos x="621" y="411"/>
                </a:cxn>
                <a:cxn ang="0">
                  <a:pos x="709" y="512"/>
                </a:cxn>
                <a:cxn ang="0">
                  <a:pos x="740" y="381"/>
                </a:cxn>
                <a:cxn ang="0">
                  <a:pos x="870" y="536"/>
                </a:cxn>
                <a:cxn ang="0">
                  <a:pos x="911" y="470"/>
                </a:cxn>
                <a:cxn ang="0">
                  <a:pos x="1059" y="616"/>
                </a:cxn>
                <a:cxn ang="0">
                  <a:pos x="834" y="603"/>
                </a:cxn>
                <a:cxn ang="0">
                  <a:pos x="677" y="539"/>
                </a:cxn>
                <a:cxn ang="0">
                  <a:pos x="369" y="587"/>
                </a:cxn>
                <a:cxn ang="0">
                  <a:pos x="215" y="834"/>
                </a:cxn>
                <a:cxn ang="0">
                  <a:pos x="317" y="1065"/>
                </a:cxn>
                <a:cxn ang="0">
                  <a:pos x="592" y="1115"/>
                </a:cxn>
                <a:cxn ang="0">
                  <a:pos x="681" y="1291"/>
                </a:cxn>
                <a:cxn ang="0">
                  <a:pos x="733" y="1503"/>
                </a:cxn>
                <a:cxn ang="0">
                  <a:pos x="1016" y="1556"/>
                </a:cxn>
                <a:cxn ang="0">
                  <a:pos x="1197" y="1373"/>
                </a:cxn>
                <a:cxn ang="0">
                  <a:pos x="1271" y="1154"/>
                </a:cxn>
                <a:cxn ang="0">
                  <a:pos x="1311" y="967"/>
                </a:cxn>
                <a:cxn ang="0">
                  <a:pos x="1135" y="797"/>
                </a:cxn>
                <a:cxn ang="0">
                  <a:pos x="1197" y="810"/>
                </a:cxn>
                <a:cxn ang="0">
                  <a:pos x="1447" y="788"/>
                </a:cxn>
                <a:cxn ang="0">
                  <a:pos x="1277" y="635"/>
                </a:cxn>
                <a:cxn ang="0">
                  <a:pos x="1531" y="652"/>
                </a:cxn>
                <a:cxn ang="0">
                  <a:pos x="1658" y="862"/>
                </a:cxn>
                <a:cxn ang="0">
                  <a:pos x="1038" y="440"/>
                </a:cxn>
                <a:cxn ang="0">
                  <a:pos x="991" y="389"/>
                </a:cxn>
                <a:cxn ang="0">
                  <a:pos x="1099" y="418"/>
                </a:cxn>
                <a:cxn ang="0">
                  <a:pos x="287" y="206"/>
                </a:cxn>
                <a:cxn ang="0">
                  <a:pos x="50" y="1063"/>
                </a:cxn>
              </a:cxnLst>
              <a:rect l="0" t="0" r="r" b="b"/>
              <a:pathLst>
                <a:path w="1683" h="1609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7D7D7D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70000"/>
                </a:prstClr>
              </a:outerShdw>
            </a:effec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endParaRPr lang="de-DE">
                <a:solidFill>
                  <a:prstClr val="black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475" y="3055720"/>
            <a:ext cx="856514" cy="6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74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932495" y="1537543"/>
            <a:ext cx="5279009" cy="3547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감사합니다</a:t>
            </a:r>
            <a:r>
              <a:rPr lang="en-US" altLang="ko-KR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.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Q&amp;A</a:t>
            </a:r>
            <a:endParaRPr lang="ko-KR" altLang="en-US" sz="8000" b="1" kern="1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8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855605" y="1931130"/>
            <a:ext cx="3748645" cy="4012469"/>
          </a:xfrm>
          <a:prstGeom prst="roundRect">
            <a:avLst>
              <a:gd name="adj" fmla="val 2438"/>
            </a:avLst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49239" y="1781843"/>
            <a:ext cx="3201494" cy="227854"/>
          </a:xfrm>
          <a:prstGeom prst="roundRect">
            <a:avLst>
              <a:gd name="adj" fmla="val 50000"/>
            </a:avLst>
          </a:prstGeom>
          <a:solidFill>
            <a:srgbClr val="2B9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748779" y="2533407"/>
            <a:ext cx="1537476" cy="3257403"/>
          </a:xfrm>
          <a:prstGeom prst="ellipse">
            <a:avLst/>
          </a:prstGeom>
          <a:gradFill>
            <a:gsLst>
              <a:gs pos="64000">
                <a:srgbClr val="F6F6F6">
                  <a:alpha val="0"/>
                </a:srgb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 Box 395"/>
          <p:cNvSpPr txBox="1">
            <a:spLocks noChangeArrowheads="1"/>
          </p:cNvSpPr>
          <p:nvPr/>
        </p:nvSpPr>
        <p:spPr bwMode="auto">
          <a:xfrm>
            <a:off x="614953" y="2074702"/>
            <a:ext cx="3993437" cy="144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특징기반 필터링 기술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기능 개선</a:t>
            </a:r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기능 개선</a:t>
            </a:r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수행을 위한 신규 데이타셋 구축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연계 및 </a:t>
            </a:r>
            <a:r>
              <a:rPr lang="en-US" altLang="ko-KR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성능평가 </a:t>
            </a:r>
            <a:r>
              <a:rPr lang="en-US" altLang="ko-KR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 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도입 및 설치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운용 환경 전환</a:t>
            </a:r>
          </a:p>
        </p:txBody>
      </p:sp>
      <p:sp>
        <p:nvSpPr>
          <p:cNvPr id="63" name="Text Box 395"/>
          <p:cNvSpPr txBox="1">
            <a:spLocks noChangeArrowheads="1"/>
          </p:cNvSpPr>
          <p:nvPr/>
        </p:nvSpPr>
        <p:spPr bwMode="auto">
          <a:xfrm>
            <a:off x="582891" y="5212099"/>
            <a:ext cx="3877712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저작권기술 현황 관리 및 통합누리집 포털 정보 제공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홍보 영상 서비스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및 통합누리집 포털 정보 제공</a:t>
            </a:r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 운영 관련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개선</a:t>
            </a:r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755949" y="3072159"/>
            <a:ext cx="1537476" cy="2072306"/>
          </a:xfrm>
          <a:prstGeom prst="ellipse">
            <a:avLst/>
          </a:prstGeom>
          <a:gradFill>
            <a:gsLst>
              <a:gs pos="64000">
                <a:srgbClr val="F6F6F6">
                  <a:alpha val="0"/>
                </a:srgb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03335" y="3712935"/>
            <a:ext cx="3270066" cy="227854"/>
          </a:xfrm>
          <a:prstGeom prst="roundRect">
            <a:avLst>
              <a:gd name="adj" fmla="val 50000"/>
            </a:avLst>
          </a:prstGeom>
          <a:solidFill>
            <a:srgbClr val="0FB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5726" y="3707633"/>
            <a:ext cx="28564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236244" algn="l"/>
              </a:tabLst>
              <a:defRPr/>
            </a:pPr>
            <a:r>
              <a:rPr lang="ko-KR" altLang="en-US" sz="105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 정보시스템 시스템 운영 및 관리</a:t>
            </a:r>
            <a:endParaRPr lang="ko-KR" altLang="en-US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14338" y="1778864"/>
            <a:ext cx="17083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236244" algn="l"/>
              </a:tabLst>
              <a:defRPr/>
            </a:pPr>
            <a:r>
              <a:rPr lang="ko-KR" altLang="en-US" sz="105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기능 개선 및 운영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03335" y="4928852"/>
            <a:ext cx="3270065" cy="227854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7983" y="4928852"/>
            <a:ext cx="23327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236244" algn="l"/>
              </a:tabLst>
              <a:defRPr/>
            </a:pPr>
            <a:r>
              <a:rPr lang="ko-KR" altLang="en-US" sz="105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정보 제공 사이트 개발</a:t>
            </a:r>
          </a:p>
        </p:txBody>
      </p:sp>
      <p:sp>
        <p:nvSpPr>
          <p:cNvPr id="85" name="타원 84"/>
          <p:cNvSpPr/>
          <p:nvPr/>
        </p:nvSpPr>
        <p:spPr>
          <a:xfrm>
            <a:off x="7238717" y="4039278"/>
            <a:ext cx="1136130" cy="11361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195482" y="4076607"/>
            <a:ext cx="1136130" cy="1136130"/>
          </a:xfrm>
          <a:prstGeom prst="ellipse">
            <a:avLst/>
          </a:prstGeom>
          <a:solidFill>
            <a:srgbClr val="0FB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092677" y="2205577"/>
            <a:ext cx="1239296" cy="1225524"/>
            <a:chOff x="6092677" y="2575846"/>
            <a:chExt cx="1239296" cy="1225524"/>
          </a:xfrm>
        </p:grpSpPr>
        <p:sp>
          <p:nvSpPr>
            <p:cNvPr id="84" name="타원 83"/>
            <p:cNvSpPr/>
            <p:nvPr/>
          </p:nvSpPr>
          <p:spPr>
            <a:xfrm>
              <a:off x="6092677" y="2575846"/>
              <a:ext cx="1239296" cy="1225524"/>
            </a:xfrm>
            <a:prstGeom prst="ellipse">
              <a:avLst/>
            </a:prstGeom>
            <a:noFill/>
            <a:ln w="19050">
              <a:solidFill>
                <a:srgbClr val="2B9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6142802" y="2621075"/>
              <a:ext cx="1136130" cy="1136130"/>
            </a:xfrm>
            <a:prstGeom prst="ellipse">
              <a:avLst/>
            </a:prstGeom>
            <a:solidFill>
              <a:srgbClr val="2B9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8" name="Rectangle 283"/>
            <p:cNvSpPr>
              <a:spLocks noChangeArrowheads="1"/>
            </p:cNvSpPr>
            <p:nvPr/>
          </p:nvSpPr>
          <p:spPr bwMode="auto">
            <a:xfrm>
              <a:off x="6142802" y="3018864"/>
              <a:ext cx="1107472" cy="443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7000" rIns="27000" anchor="ctr">
              <a:spAutoFit/>
              <a:scene3d>
                <a:camera prst="orthographicFront"/>
                <a:lightRig rig="threePt" dir="t"/>
              </a:scene3d>
              <a:sp3d contourW="31750">
                <a:bevelT w="1270"/>
                <a:contourClr>
                  <a:schemeClr val="bg1">
                    <a:lumMod val="95000"/>
                  </a:schemeClr>
                </a:contourClr>
              </a:sp3d>
            </a:bodyPr>
            <a:lstStyle/>
            <a:p>
              <a:pPr algn="ctr" defTabSz="997744">
                <a:lnSpc>
                  <a:spcPct val="110000"/>
                </a:lnSpc>
                <a:tabLst>
                  <a:tab pos="4236244" algn="l"/>
                </a:tabLst>
                <a:defRPr/>
              </a:pPr>
              <a:r>
                <a:rPr lang="ko-KR" altLang="en-US" sz="1050" kern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기능 개선 및 운영</a:t>
              </a:r>
            </a:p>
          </p:txBody>
        </p:sp>
      </p:grpSp>
      <p:sp>
        <p:nvSpPr>
          <p:cNvPr id="89" name="Rectangle 283"/>
          <p:cNvSpPr>
            <a:spLocks noChangeArrowheads="1"/>
          </p:cNvSpPr>
          <p:nvPr/>
        </p:nvSpPr>
        <p:spPr bwMode="auto">
          <a:xfrm>
            <a:off x="5239720" y="4345459"/>
            <a:ext cx="1047654" cy="621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000" rIns="27000" anchor="ctr">
            <a:spAutoFit/>
            <a:scene3d>
              <a:camera prst="orthographicFront"/>
              <a:lightRig rig="threePt" dir="t"/>
            </a:scene3d>
            <a:sp3d contourW="31750">
              <a:bevelT w="1270"/>
              <a:contourClr>
                <a:schemeClr val="bg1">
                  <a:lumMod val="95000"/>
                </a:schemeClr>
              </a:contourClr>
            </a:sp3d>
          </a:bodyPr>
          <a:lstStyle/>
          <a:p>
            <a:pPr algn="ctr" defTabSz="997744">
              <a:lnSpc>
                <a:spcPct val="110000"/>
              </a:lnSpc>
              <a:tabLst>
                <a:tab pos="4236244" algn="l"/>
              </a:tabLst>
              <a:defRPr/>
            </a:pPr>
            <a:r>
              <a:rPr lang="ko-KR" altLang="en-US" sz="1050" ker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 정보시스템 시스템 운영 및 관리</a:t>
            </a:r>
            <a:endParaRPr lang="ko-KR" altLang="en-US" sz="1050" kern="0" dirty="0">
              <a:solidFill>
                <a:prstClr val="black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Rectangle 283"/>
          <p:cNvSpPr>
            <a:spLocks noChangeArrowheads="1"/>
          </p:cNvSpPr>
          <p:nvPr/>
        </p:nvSpPr>
        <p:spPr bwMode="auto">
          <a:xfrm>
            <a:off x="7223900" y="4397000"/>
            <a:ext cx="1165762" cy="44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  <a:scene3d>
              <a:camera prst="orthographicFront"/>
              <a:lightRig rig="threePt" dir="t"/>
            </a:scene3d>
            <a:sp3d contourW="31750">
              <a:bevelT w="1270"/>
              <a:contourClr>
                <a:schemeClr val="bg1">
                  <a:lumMod val="95000"/>
                </a:schemeClr>
              </a:contourClr>
            </a:sp3d>
          </a:bodyPr>
          <a:lstStyle/>
          <a:p>
            <a:pPr algn="ctr" defTabSz="997744">
              <a:lnSpc>
                <a:spcPct val="110000"/>
              </a:lnSpc>
              <a:tabLst>
                <a:tab pos="4236244" algn="l"/>
              </a:tabLst>
              <a:defRPr/>
            </a:pPr>
            <a:r>
              <a:rPr lang="ko-KR" altLang="en-US" sz="1050" ker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정보 제공 사이트 개발</a:t>
            </a:r>
          </a:p>
        </p:txBody>
      </p:sp>
      <p:sp>
        <p:nvSpPr>
          <p:cNvPr id="91" name="타원 90"/>
          <p:cNvSpPr/>
          <p:nvPr/>
        </p:nvSpPr>
        <p:spPr>
          <a:xfrm>
            <a:off x="5141824" y="4031910"/>
            <a:ext cx="1239296" cy="1225524"/>
          </a:xfrm>
          <a:prstGeom prst="ellipse">
            <a:avLst/>
          </a:prstGeom>
          <a:noFill/>
          <a:ln w="19050">
            <a:solidFill>
              <a:srgbClr val="0FB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7181497" y="3994581"/>
            <a:ext cx="1239296" cy="122552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오른쪽 화살표 92"/>
          <p:cNvSpPr/>
          <p:nvPr/>
        </p:nvSpPr>
        <p:spPr>
          <a:xfrm>
            <a:off x="6712299" y="4509739"/>
            <a:ext cx="368580" cy="251218"/>
          </a:xfrm>
          <a:prstGeom prst="rightArrow">
            <a:avLst/>
          </a:prstGeom>
          <a:gradFill flip="none" rotWithShape="1">
            <a:gsLst>
              <a:gs pos="21000">
                <a:srgbClr val="FFFFFF"/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오른쪽 화살표 93"/>
          <p:cNvSpPr/>
          <p:nvPr/>
        </p:nvSpPr>
        <p:spPr>
          <a:xfrm rot="14400000">
            <a:off x="7021674" y="3406874"/>
            <a:ext cx="363035" cy="221905"/>
          </a:xfrm>
          <a:prstGeom prst="rightArrow">
            <a:avLst/>
          </a:prstGeom>
          <a:gradFill>
            <a:gsLst>
              <a:gs pos="21000">
                <a:srgbClr val="FFFFFF"/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오른쪽 화살표 94"/>
          <p:cNvSpPr/>
          <p:nvPr/>
        </p:nvSpPr>
        <p:spPr>
          <a:xfrm rot="18000000">
            <a:off x="5925689" y="3415709"/>
            <a:ext cx="368723" cy="239383"/>
          </a:xfrm>
          <a:prstGeom prst="rightArrow">
            <a:avLst/>
          </a:prstGeom>
          <a:gradFill>
            <a:gsLst>
              <a:gs pos="21000">
                <a:srgbClr val="FFFFFF"/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사업 범위</a:t>
            </a:r>
            <a:endParaRPr lang="ko-KR" altLang="en-US" dirty="0">
              <a:latin typeface="나눔바른고딕" panose="020B0603020101020101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smtClean="0"/>
              <a:t>기존 시스템에 대한 </a:t>
            </a:r>
            <a:r>
              <a:rPr lang="ko-KR" altLang="en-US" smtClean="0">
                <a:solidFill>
                  <a:srgbClr val="FF0000"/>
                </a:solidFill>
              </a:rPr>
              <a:t>기능 개선 및 운영</a:t>
            </a:r>
            <a:r>
              <a:rPr lang="en-US" altLang="ko-KR"/>
              <a:t> </a:t>
            </a:r>
            <a:r>
              <a:rPr lang="ko-KR" altLang="en-US" smtClean="0"/>
              <a:t>그리고</a:t>
            </a:r>
            <a:r>
              <a:rPr lang="en-US" altLang="ko-KR" smtClean="0"/>
              <a:t>, </a:t>
            </a:r>
            <a:r>
              <a:rPr lang="ko-KR" altLang="en-US" smtClean="0">
                <a:solidFill>
                  <a:srgbClr val="FF0000"/>
                </a:solidFill>
              </a:rPr>
              <a:t>저작권기술 정보 제공 사이트 개발</a:t>
            </a:r>
            <a:r>
              <a:rPr lang="ko-KR" altLang="en-US" smtClean="0"/>
              <a:t>을 그 범위로 함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smtClean="0"/>
              <a:t>02</a:t>
            </a:r>
            <a:endParaRPr lang="ko-KR" altLang="en-US" dirty="0"/>
          </a:p>
        </p:txBody>
      </p:sp>
      <p:sp>
        <p:nvSpPr>
          <p:cNvPr id="62" name="Text Box 395"/>
          <p:cNvSpPr txBox="1">
            <a:spLocks noChangeArrowheads="1"/>
          </p:cNvSpPr>
          <p:nvPr/>
        </p:nvSpPr>
        <p:spPr bwMode="auto">
          <a:xfrm>
            <a:off x="569050" y="4021582"/>
            <a:ext cx="3877714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성능평가 시스템 운영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서비스 운영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운영 및 관리 등 업무지원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71533" y="5622603"/>
            <a:ext cx="3386667" cy="565388"/>
          </a:xfrm>
          <a:prstGeom prst="roundRect">
            <a:avLst/>
          </a:prstGeom>
          <a:solidFill>
            <a:srgbClr val="1F497D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33493" y="5676545"/>
            <a:ext cx="3862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kern="1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기술 성능평가 운영 및 기능 개선을 통한</a:t>
            </a:r>
            <a:endParaRPr lang="en-US" altLang="ko-KR" sz="1200" b="1" kern="1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200" b="1" kern="1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 이행 기반 마련</a:t>
            </a:r>
          </a:p>
        </p:txBody>
      </p:sp>
      <p:sp>
        <p:nvSpPr>
          <p:cNvPr id="33" name="오른쪽 화살표 32"/>
          <p:cNvSpPr/>
          <p:nvPr/>
        </p:nvSpPr>
        <p:spPr>
          <a:xfrm rot="7057180">
            <a:off x="5794686" y="3638742"/>
            <a:ext cx="368723" cy="239383"/>
          </a:xfrm>
          <a:prstGeom prst="rightArrow">
            <a:avLst/>
          </a:prstGeom>
          <a:gradFill>
            <a:gsLst>
              <a:gs pos="21000">
                <a:srgbClr val="FFFFFF"/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 rot="3364753">
            <a:off x="7177099" y="3644992"/>
            <a:ext cx="363035" cy="221905"/>
          </a:xfrm>
          <a:prstGeom prst="rightArrow">
            <a:avLst/>
          </a:prstGeom>
          <a:gradFill>
            <a:gsLst>
              <a:gs pos="21000">
                <a:srgbClr val="FFFFFF"/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6481738" y="4519063"/>
            <a:ext cx="368580" cy="251218"/>
          </a:xfrm>
          <a:prstGeom prst="rightArrow">
            <a:avLst/>
          </a:prstGeom>
          <a:gradFill flip="none" rotWithShape="1">
            <a:gsLst>
              <a:gs pos="21000">
                <a:srgbClr val="FFFFFF"/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7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사업 수행 방안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85069"/>
          </a:xfrm>
        </p:spPr>
        <p:txBody>
          <a:bodyPr/>
          <a:lstStyle/>
          <a:p>
            <a:r>
              <a:rPr lang="ko-KR" altLang="en-US"/>
              <a:t>초기 </a:t>
            </a:r>
            <a:r>
              <a:rPr lang="ko-KR" altLang="en-US">
                <a:solidFill>
                  <a:srgbClr val="0070C0"/>
                </a:solidFill>
              </a:rPr>
              <a:t>성능평가 시스템 구축 경험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ko-KR" altLang="en-US">
                <a:solidFill>
                  <a:srgbClr val="0070C0"/>
                </a:solidFill>
              </a:rPr>
              <a:t>기능개선</a:t>
            </a:r>
            <a:r>
              <a:rPr lang="en-US" altLang="ko-KR"/>
              <a:t>, </a:t>
            </a:r>
            <a:r>
              <a:rPr lang="ko-KR" altLang="en-US">
                <a:solidFill>
                  <a:srgbClr val="0070C0"/>
                </a:solidFill>
              </a:rPr>
              <a:t>운영</a:t>
            </a:r>
            <a:r>
              <a:rPr lang="ko-KR" altLang="en-US"/>
              <a:t> 사업을 지속해 온 </a:t>
            </a:r>
            <a:r>
              <a:rPr lang="ko-KR" altLang="en-US">
                <a:solidFill>
                  <a:srgbClr val="FF0000"/>
                </a:solidFill>
              </a:rPr>
              <a:t>경험</a:t>
            </a:r>
            <a:r>
              <a:rPr lang="ko-KR" altLang="en-US"/>
              <a:t>을 토대로 시스템에 대한 </a:t>
            </a:r>
            <a:r>
              <a:rPr lang="ko-KR" altLang="en-US">
                <a:solidFill>
                  <a:srgbClr val="FF0000"/>
                </a:solidFill>
              </a:rPr>
              <a:t>풍부한 이해력</a:t>
            </a:r>
            <a:r>
              <a:rPr lang="ko-KR" altLang="en-US"/>
              <a:t> </a:t>
            </a:r>
            <a:r>
              <a:rPr lang="ko-KR" altLang="en-US" smtClean="0"/>
              <a:t>보유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03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68686"/>
              </p:ext>
            </p:extLst>
          </p:nvPr>
        </p:nvGraphicFramePr>
        <p:xfrm>
          <a:off x="169333" y="1540932"/>
          <a:ext cx="8820679" cy="4919394"/>
        </p:xfrm>
        <a:graphic>
          <a:graphicData uri="http://schemas.openxmlformats.org/drawingml/2006/table">
            <a:tbl>
              <a:tblPr/>
              <a:tblGrid>
                <a:gridCol w="1809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090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024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13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 업무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 방안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협의 사항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9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 </a:t>
                      </a:r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&amp; 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단계 상주</a:t>
                      </a:r>
                      <a:endParaRPr lang="en-US" sz="1000" b="1" i="0" u="none" strike="noStrike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 분석 및 설계 단계 기간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진주 상주</a:t>
                      </a:r>
                      <a:endParaRPr lang="en-US" altLang="ko-KR" sz="10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주간 상주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(5/13~6/5)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9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 항목 추가</a:t>
                      </a:r>
                      <a:endParaRPr lang="en-US" sz="1000" b="1" i="0" u="none" strike="noStrike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TTA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와의 성능평가 대행 관련 프로세스  수립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TTA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전용 평가 항목 관리 필요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사이트 개선</a:t>
                      </a:r>
                      <a:endParaRPr 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초기 계획 단계부터 정보화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관리팀과의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협조 필요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9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정보 제공</a:t>
                      </a:r>
                      <a:endParaRPr lang="en-US" sz="1000" b="1" i="0" u="none" strike="noStrike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고려한 화면 설계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정보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제공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필요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80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데이타셋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구축</a:t>
                      </a:r>
                      <a:endParaRPr lang="en-US" sz="1000" b="1" i="0" u="none" strike="noStrike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2019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개봉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발매 </a:t>
                      </a: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콘텐츠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대상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철저한 품질 보증 활동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 구축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데이타셋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전체 검증 도구 추가 개발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과거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년간 </a:t>
                      </a: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데이타셋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수행 경험 인력 활용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180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이관</a:t>
                      </a:r>
                      <a:endParaRPr lang="en-US" sz="1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철저한 이관 계획</a:t>
                      </a:r>
                      <a:endParaRPr lang="en-US" altLang="ko-KR" sz="10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Cubrid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마이그레이션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툴 활용</a:t>
                      </a:r>
                      <a:endParaRPr lang="en-US" altLang="ko-KR" sz="1000" b="0" i="0" u="none" strike="noStrike" dirty="0" smtClean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정보화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관리팀과의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협의 필요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프로그램 및 시스템의 다양함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정보화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관리팀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협의 필요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8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</a:t>
                      </a:r>
                      <a:r>
                        <a:rPr lang="en-US" altLang="ko-KR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 </a:t>
                      </a:r>
                      <a:r>
                        <a:rPr lang="ko-KR" alt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전환</a:t>
                      </a:r>
                      <a:endParaRPr lang="en-US" sz="1000" b="1" i="0" u="none" strike="noStrike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</a:t>
                      </a:r>
                      <a:r>
                        <a:rPr lang="en-US" altLang="ko-KR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Redhat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장비에 대해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CentOS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로의 전환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자사 기술 지원 엔지니어 활용</a:t>
                      </a:r>
                      <a:endParaRPr lang="en-US" altLang="ko-KR" sz="1000" b="0" i="0" u="none" strike="noStrike" dirty="0"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87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장비 도입</a:t>
                      </a:r>
                      <a:endParaRPr lang="en-US" sz="1000" b="1" i="0" u="none" strike="noStrike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RFP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요건 대비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상위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스펙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납품</a:t>
                      </a: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빠른 납품 처리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스펙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확정 후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주일 내외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디스크별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저장 내용에 따른 </a:t>
                      </a: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HDD </a:t>
                      </a: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스펙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협의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부품 장착 형태로 납품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9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운영 지원</a:t>
                      </a:r>
                      <a:endParaRPr lang="en-US" sz="1000" b="1" i="0" u="none" strike="noStrike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진주 거주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컴퓨터 활용 능력 고려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성별 고려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90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보고회의</a:t>
                      </a:r>
                      <a:endParaRPr lang="en-US" sz="1000" b="1" i="0" u="none" strike="noStrike" dirty="0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월간 회의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진주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0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주간회의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화상회의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691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73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5723006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877226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031446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33653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48252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179873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02466"/>
              </p:ext>
            </p:extLst>
          </p:nvPr>
        </p:nvGraphicFramePr>
        <p:xfrm>
          <a:off x="1408669" y="1490449"/>
          <a:ext cx="6096000" cy="5039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35"/>
                <a:gridCol w="5239265"/>
              </a:tblGrid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01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개요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구성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03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요구사항 구현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04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요구사항 구현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05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요구사항 및 기타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06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6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목표 시스템 구성도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>
                <a:solidFill>
                  <a:srgbClr val="0070C0"/>
                </a:solidFill>
              </a:rPr>
              <a:t>권리자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기술업체</a:t>
            </a:r>
            <a:r>
              <a:rPr lang="en-US" altLang="ko-KR">
                <a:solidFill>
                  <a:srgbClr val="0070C0"/>
                </a:solidFill>
              </a:rPr>
              <a:t>, OSP </a:t>
            </a:r>
            <a:r>
              <a:rPr lang="ko-KR" altLang="en-US"/>
              <a:t>간의 연계를 통한 저작권 기술 관련 시스템 구축 및 운영과 </a:t>
            </a:r>
            <a:r>
              <a:rPr lang="ko-KR" altLang="en-US">
                <a:solidFill>
                  <a:srgbClr val="FF0000"/>
                </a:solidFill>
              </a:rPr>
              <a:t>저작권 보호 및 유통 활성화 기여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01</a:t>
            </a:r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6" y="1696810"/>
            <a:ext cx="8619068" cy="45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H/W </a:t>
            </a:r>
            <a:r>
              <a:rPr lang="ko-KR" altLang="en-US" smtClean="0"/>
              <a:t>구성도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내</a:t>
            </a:r>
            <a:r>
              <a:rPr lang="en-US" altLang="ko-KR"/>
              <a:t>/</a:t>
            </a:r>
            <a:r>
              <a:rPr lang="ko-KR" altLang="en-US"/>
              <a:t>외부망</a:t>
            </a:r>
            <a:r>
              <a:rPr lang="en-US" altLang="ko-KR"/>
              <a:t>, </a:t>
            </a:r>
            <a:r>
              <a:rPr lang="ko-KR" altLang="en-US"/>
              <a:t>성능평가실</a:t>
            </a:r>
            <a:r>
              <a:rPr lang="en-US" altLang="ko-KR"/>
              <a:t>, </a:t>
            </a:r>
            <a:r>
              <a:rPr lang="ko-KR" altLang="en-US"/>
              <a:t>외부 권리자 서버 연계에 대한 </a:t>
            </a:r>
            <a:r>
              <a:rPr lang="ko-KR" altLang="en-US">
                <a:solidFill>
                  <a:srgbClr val="FF0000"/>
                </a:solidFill>
              </a:rPr>
              <a:t>안정적인 서비스 운영</a:t>
            </a:r>
            <a:r>
              <a:rPr lang="ko-KR" altLang="en-US"/>
              <a:t>을 통한 저작권위원회의 위상 확립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02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578649"/>
            <a:ext cx="8602134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5813622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967842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122062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274453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426845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1581065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926"/>
              </p:ext>
            </p:extLst>
          </p:nvPr>
        </p:nvGraphicFramePr>
        <p:xfrm>
          <a:off x="1408669" y="1581065"/>
          <a:ext cx="6096000" cy="5039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735"/>
                <a:gridCol w="5239265"/>
              </a:tblGrid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01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개요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구성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03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요구사항 구현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04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요구사항 구현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05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요구사항 및 기타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39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06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 방안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0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4508</TotalTime>
  <Words>5538</Words>
  <Application>Microsoft Office PowerPoint</Application>
  <PresentationFormat>화면 슬라이드 쇼(4:3)</PresentationFormat>
  <Paragraphs>1116</Paragraphs>
  <Slides>36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Noto Sans CJK KR Light</vt:lpstr>
      <vt:lpstr>나눔고딕</vt:lpstr>
      <vt:lpstr>나눔고딕 ExtraBold</vt:lpstr>
      <vt:lpstr>나눔바른고딕</vt:lpstr>
      <vt:lpstr>맑은 고딕</vt:lpstr>
      <vt:lpstr>Arial</vt:lpstr>
      <vt:lpstr>Verdana</vt:lpstr>
      <vt:lpstr>Wingdings</vt:lpstr>
      <vt:lpstr>Office Theme</vt:lpstr>
      <vt:lpstr>“저작권기술 성능평가 시스템 기능개선  및 운영” 착수보고</vt:lpstr>
      <vt:lpstr>PowerPoint 프레젠테이션</vt:lpstr>
      <vt:lpstr>사업 개요</vt:lpstr>
      <vt:lpstr>사업 범위</vt:lpstr>
      <vt:lpstr>주요 사업 수행 방안</vt:lpstr>
      <vt:lpstr>PowerPoint 프레젠테이션</vt:lpstr>
      <vt:lpstr>목표 시스템 구성도</vt:lpstr>
      <vt:lpstr>H/W 구성도</vt:lpstr>
      <vt:lpstr>PowerPoint 프레젠테이션</vt:lpstr>
      <vt:lpstr>필터링 기술 성능평가 항목 개선</vt:lpstr>
      <vt:lpstr>필터링 기술 성능평가 도구 개선</vt:lpstr>
      <vt:lpstr>워터마크/포렌식마크 성능평가 항목 개발</vt:lpstr>
      <vt:lpstr>시스템 연계 기능 강화</vt:lpstr>
      <vt:lpstr>필터링 기술 성능평가 환경 설치</vt:lpstr>
      <vt:lpstr>저작권기술 정보 제공</vt:lpstr>
      <vt:lpstr>저작권기술 홍보 영상 서비스 관리</vt:lpstr>
      <vt:lpstr>사이트 운영 관련 기능</vt:lpstr>
      <vt:lpstr>데이타셋 구축</vt:lpstr>
      <vt:lpstr>데이타셋 품질 보증 활동</vt:lpstr>
      <vt:lpstr>PowerPoint 프레젠테이션</vt:lpstr>
      <vt:lpstr>성능평가 수행용 PC 도입</vt:lpstr>
      <vt:lpstr>시스템 운영 현황</vt:lpstr>
      <vt:lpstr>Windows Server 2008 운영 환경 전환</vt:lpstr>
      <vt:lpstr>Windows Server 2008 운영 환경 전환 (계속)</vt:lpstr>
      <vt:lpstr>오픈소스 기반 OS 전환</vt:lpstr>
      <vt:lpstr>PowerPoint 프레젠테이션</vt:lpstr>
      <vt:lpstr>성능평가 운영 지원</vt:lpstr>
      <vt:lpstr>기술적인 조치 운영 지원</vt:lpstr>
      <vt:lpstr>공용특징정보DB구축 서비스 운영</vt:lpstr>
      <vt:lpstr>기술협상 수행</vt:lpstr>
      <vt:lpstr>PowerPoint 프레젠테이션</vt:lpstr>
      <vt:lpstr>추진 일정</vt:lpstr>
      <vt:lpstr>투입인력 및 업무 분장</vt:lpstr>
      <vt:lpstr>기타 수행 업무</vt:lpstr>
      <vt:lpstr>성공적인 사업 추진 방안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lsware</cp:lastModifiedBy>
  <cp:revision>352</cp:revision>
  <cp:lastPrinted>2019-04-17T05:12:59Z</cp:lastPrinted>
  <dcterms:created xsi:type="dcterms:W3CDTF">2017-02-14T08:25:27Z</dcterms:created>
  <dcterms:modified xsi:type="dcterms:W3CDTF">2019-05-15T05:50:16Z</dcterms:modified>
</cp:coreProperties>
</file>