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4" saveSubsetFonts="1">
  <p:sldMasterIdLst>
    <p:sldMasterId id="2147483653" r:id="rId1"/>
  </p:sldMasterIdLst>
  <p:notesMasterIdLst>
    <p:notesMasterId r:id="rId3"/>
  </p:notesMasterIdLst>
  <p:handoutMasterIdLst>
    <p:handoutMasterId r:id="rId4"/>
  </p:handoutMasterIdLst>
  <p:sldIdLst>
    <p:sldId id="439" r:id="rId2"/>
  </p:sldIdLst>
  <p:sldSz cx="14257338" cy="9904413"/>
  <p:notesSz cx="10234613" cy="710406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5pPr>
    <a:lvl6pPr marL="22860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6pPr>
    <a:lvl7pPr marL="27432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7pPr>
    <a:lvl8pPr marL="32004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8pPr>
    <a:lvl9pPr marL="36576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7">
          <p15:clr>
            <a:srgbClr val="A4A3A4"/>
          </p15:clr>
        </p15:guide>
        <p15:guide id="2" orient="horz" pos="5977">
          <p15:clr>
            <a:srgbClr val="A4A3A4"/>
          </p15:clr>
        </p15:guide>
        <p15:guide id="3" orient="horz" pos="71">
          <p15:clr>
            <a:srgbClr val="A4A3A4"/>
          </p15:clr>
        </p15:guide>
        <p15:guide id="4" pos="299">
          <p15:clr>
            <a:srgbClr val="A4A3A4"/>
          </p15:clr>
        </p15:guide>
        <p15:guide id="5" pos="86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BFC"/>
    <a:srgbClr val="B9B8A3"/>
    <a:srgbClr val="EDF9A5"/>
    <a:srgbClr val="000000"/>
    <a:srgbClr val="B2B2B2"/>
    <a:srgbClr val="87B6E1"/>
    <a:srgbClr val="B6D5F8"/>
    <a:srgbClr val="CAE1FA"/>
    <a:srgbClr val="D1E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6582" autoAdjust="0"/>
  </p:normalViewPr>
  <p:slideViewPr>
    <p:cSldViewPr showGuides="1">
      <p:cViewPr varScale="1">
        <p:scale>
          <a:sx n="54" d="100"/>
          <a:sy n="54" d="100"/>
        </p:scale>
        <p:origin x="1338" y="90"/>
      </p:cViewPr>
      <p:guideLst>
        <p:guide orient="horz" pos="2977"/>
        <p:guide orient="horz" pos="5977"/>
        <p:guide orient="horz" pos="71"/>
        <p:guide pos="299"/>
        <p:guide pos="86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7" d="100"/>
          <a:sy n="117" d="100"/>
        </p:scale>
        <p:origin x="2040" y="90"/>
      </p:cViewPr>
      <p:guideLst>
        <p:guide orient="horz" pos="2236"/>
        <p:guide pos="3224"/>
      </p:guideLst>
    </p:cSldViewPr>
  </p:notesViewPr>
  <p:gridSpacing cx="75609" cy="7560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87" cy="356518"/>
          </a:xfrm>
          <a:prstGeom prst="rect">
            <a:avLst/>
          </a:prstGeom>
        </p:spPr>
        <p:txBody>
          <a:bodyPr vert="horz" lIns="94028" tIns="47014" rIns="94028" bIns="470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502" y="0"/>
            <a:ext cx="4435486" cy="356518"/>
          </a:xfrm>
          <a:prstGeom prst="rect">
            <a:avLst/>
          </a:prstGeom>
        </p:spPr>
        <p:txBody>
          <a:bodyPr vert="horz" lIns="94028" tIns="47014" rIns="94028" bIns="47014" rtlCol="0"/>
          <a:lstStyle>
            <a:lvl1pPr algn="r">
              <a:defRPr sz="1200"/>
            </a:lvl1pPr>
          </a:lstStyle>
          <a:p>
            <a:fld id="{F6631D24-0E3A-45CC-AB56-B0F4C5264F44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7547"/>
            <a:ext cx="4435487" cy="356517"/>
          </a:xfrm>
          <a:prstGeom prst="rect">
            <a:avLst/>
          </a:prstGeom>
        </p:spPr>
        <p:txBody>
          <a:bodyPr vert="horz" lIns="94028" tIns="47014" rIns="94028" bIns="470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142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87" cy="354875"/>
          </a:xfrm>
          <a:prstGeom prst="rect">
            <a:avLst/>
          </a:prstGeom>
        </p:spPr>
        <p:txBody>
          <a:bodyPr vert="horz" lIns="94791" tIns="47394" rIns="94791" bIns="47394" rtlCol="0"/>
          <a:lstStyle>
            <a:lvl1pPr algn="l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5876" y="0"/>
            <a:ext cx="4437112" cy="354875"/>
          </a:xfrm>
          <a:prstGeom prst="rect">
            <a:avLst/>
          </a:prstGeom>
        </p:spPr>
        <p:txBody>
          <a:bodyPr vert="horz" lIns="94791" tIns="47394" rIns="94791" bIns="47394" rtlCol="0"/>
          <a:lstStyle>
            <a:lvl1pPr algn="r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fld id="{548C5FCF-9C78-4491-B9FE-2EBED92EEFA1}" type="datetimeFigureOut">
              <a:rPr lang="ko-KR" altLang="en-US"/>
              <a:pPr>
                <a:defRPr/>
              </a:pPr>
              <a:t>2019-05-15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00400" y="531813"/>
            <a:ext cx="38338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1" tIns="47394" rIns="94791" bIns="47394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949" y="3372952"/>
            <a:ext cx="8186715" cy="3197157"/>
          </a:xfrm>
          <a:prstGeom prst="rect">
            <a:avLst/>
          </a:prstGeom>
        </p:spPr>
        <p:txBody>
          <a:bodyPr vert="horz" lIns="94791" tIns="47394" rIns="94791" bIns="47394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7546"/>
            <a:ext cx="4435487" cy="354875"/>
          </a:xfrm>
          <a:prstGeom prst="rect">
            <a:avLst/>
          </a:prstGeom>
        </p:spPr>
        <p:txBody>
          <a:bodyPr vert="horz" lIns="94791" tIns="47394" rIns="94791" bIns="47394" rtlCol="0" anchor="b"/>
          <a:lstStyle>
            <a:lvl1pPr algn="l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5876" y="6747546"/>
            <a:ext cx="4437112" cy="354875"/>
          </a:xfrm>
          <a:prstGeom prst="rect">
            <a:avLst/>
          </a:prstGeom>
        </p:spPr>
        <p:txBody>
          <a:bodyPr vert="horz" wrap="square" lIns="94791" tIns="47394" rIns="94791" bIns="4739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fld id="{E8C1077D-3DC0-44E4-9C5C-07C9D436CF76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305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29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/>
          </p:cNvSpPr>
          <p:nvPr userDrawn="1"/>
        </p:nvSpPr>
        <p:spPr bwMode="auto">
          <a:xfrm rot="16200000" flipH="1">
            <a:off x="7090262" y="-6128751"/>
            <a:ext cx="76817" cy="14257337"/>
          </a:xfrm>
          <a:prstGeom prst="rect">
            <a:avLst/>
          </a:prstGeom>
          <a:solidFill>
            <a:srgbClr val="7AB8D6"/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9545637"/>
            <a:ext cx="14257338" cy="4159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 marL="0" lvl="0" defTabSz="914400" eaLnBrk="1" latinLnBrk="1" hangingPunct="1"/>
            <a:endParaRPr kumimoji="0" lang="ko-KR" altLang="en-US" sz="160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8" name="Text Box 51"/>
          <p:cNvSpPr txBox="1">
            <a:spLocks noChangeArrowheads="1"/>
          </p:cNvSpPr>
          <p:nvPr userDrawn="1"/>
        </p:nvSpPr>
        <p:spPr bwMode="auto">
          <a:xfrm>
            <a:off x="10772775" y="169445"/>
            <a:ext cx="3311525" cy="24622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j-lt"/>
                <a:ea typeface="+mn-ea"/>
              </a:rPr>
              <a:t>Ⅳ.</a:t>
            </a:r>
            <a:r>
              <a:rPr lang="ko-KR" altLang="en-US" sz="1600" b="1" dirty="0" smtClean="0">
                <a:solidFill>
                  <a:schemeClr val="bg1"/>
                </a:solidFill>
                <a:latin typeface="+mj-lt"/>
                <a:ea typeface="+mn-ea"/>
              </a:rPr>
              <a:t>사업관리 부문</a:t>
            </a:r>
            <a:endParaRPr lang="en-US" altLang="ko-KR" sz="1600" b="1" dirty="0" smtClean="0">
              <a:solidFill>
                <a:schemeClr val="bg1"/>
              </a:solidFill>
              <a:latin typeface="+mj-lt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576" y="9587801"/>
            <a:ext cx="605724" cy="299628"/>
          </a:xfrm>
          <a:prstGeom prst="rect">
            <a:avLst/>
          </a:prstGeom>
        </p:spPr>
      </p:pic>
      <p:sp>
        <p:nvSpPr>
          <p:cNvPr id="9" name="Text Box 284"/>
          <p:cNvSpPr txBox="1">
            <a:spLocks noChangeArrowheads="1"/>
          </p:cNvSpPr>
          <p:nvPr userDrawn="1"/>
        </p:nvSpPr>
        <p:spPr bwMode="auto">
          <a:xfrm>
            <a:off x="6069806" y="9651292"/>
            <a:ext cx="2117725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+mj-lt"/>
                <a:ea typeface="+mn-ea"/>
              </a:rPr>
              <a:t>7</a:t>
            </a:r>
            <a:endParaRPr lang="en-US" altLang="ko-KR" sz="1200" dirty="0" smtClean="0">
              <a:solidFill>
                <a:schemeClr val="bg1"/>
              </a:solidFill>
              <a:latin typeface="+mj-lt"/>
              <a:ea typeface="+mn-ea"/>
            </a:endParaRPr>
          </a:p>
        </p:txBody>
      </p:sp>
      <p:graphicFrame>
        <p:nvGraphicFramePr>
          <p:cNvPr id="10" name="Group 348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8408709"/>
              </p:ext>
            </p:extLst>
          </p:nvPr>
        </p:nvGraphicFramePr>
        <p:xfrm>
          <a:off x="481025" y="1625411"/>
          <a:ext cx="13225618" cy="7712115"/>
        </p:xfrm>
        <a:graphic>
          <a:graphicData uri="http://schemas.openxmlformats.org/drawingml/2006/table">
            <a:tbl>
              <a:tblPr/>
              <a:tblGrid>
                <a:gridCol w="1533221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1049627"/>
              </a:tblGrid>
              <a:tr h="34589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                                              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30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</a:tr>
              <a:tr h="25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417" marR="21417" marT="21419" marB="2141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417" marR="21417" marT="21419" marB="2141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417" marR="21417" marT="21419" marB="2141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58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67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마일스톤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공통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성능평가 방안 수립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기능 개선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0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저작권 정보 제공 기능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운용 환경 전환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장비도입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데이타셋 구축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운영지원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 userDrawn="1"/>
        </p:nvGrpSpPr>
        <p:grpSpPr>
          <a:xfrm>
            <a:off x="-3" y="0"/>
            <a:ext cx="14257340" cy="961509"/>
            <a:chOff x="-3" y="0"/>
            <a:chExt cx="14257340" cy="961509"/>
          </a:xfrm>
        </p:grpSpPr>
        <p:pic>
          <p:nvPicPr>
            <p:cNvPr id="11" name="그림 1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" b="92670"/>
            <a:stretch/>
          </p:blipFill>
          <p:spPr bwMode="auto">
            <a:xfrm flipH="1">
              <a:off x="-3" y="1"/>
              <a:ext cx="10833512" cy="96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그림 1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" r="95525" b="92670"/>
            <a:stretch/>
          </p:blipFill>
          <p:spPr bwMode="auto">
            <a:xfrm flipH="1">
              <a:off x="10606683" y="0"/>
              <a:ext cx="3650654" cy="96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 kern="12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  <a:lvl2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2pPr>
      <a:lvl3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3pPr>
      <a:lvl4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4pPr>
      <a:lvl5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5pPr>
      <a:lvl6pPr marL="4572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6pPr>
      <a:lvl7pPr marL="9144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7pPr>
      <a:lvl8pPr marL="13716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8pPr>
      <a:lvl9pPr marL="18288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9pPr>
    </p:titleStyle>
    <p:bodyStyle>
      <a:lvl1pPr marL="177800" indent="-177800" algn="l" rtl="0" eaLnBrk="0" fontAlgn="base" hangingPunct="0">
        <a:lnSpc>
          <a:spcPct val="110000"/>
        </a:lnSpc>
        <a:spcBef>
          <a:spcPct val="30000"/>
        </a:spcBef>
        <a:spcAft>
          <a:spcPct val="30000"/>
        </a:spcAft>
        <a:buClr>
          <a:schemeClr val="bg2"/>
        </a:buClr>
        <a:buSzPct val="90000"/>
        <a:buFont typeface="Wingdings 2" panose="05020102010507070707" pitchFamily="18" charset="2"/>
        <a:buChar char="¡"/>
        <a:defRPr kumimoji="1" sz="1200" kern="1200">
          <a:solidFill>
            <a:srgbClr val="80808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369888" indent="-190500" algn="l" rtl="0" eaLnBrk="0" fontAlgn="ctr" hangingPunct="0">
        <a:lnSpc>
          <a:spcPct val="110000"/>
        </a:lnSpc>
        <a:spcBef>
          <a:spcPct val="30000"/>
        </a:spcBef>
        <a:spcAft>
          <a:spcPct val="30000"/>
        </a:spcAft>
        <a:buClr>
          <a:schemeClr val="bg2"/>
        </a:buClr>
        <a:buSzPct val="90000"/>
        <a:buFont typeface="HY헤드라인M" panose="02030600000101010101" pitchFamily="18" charset="-127"/>
        <a:buChar char="-"/>
        <a:defRPr kumimoji="1" sz="1200" kern="1200">
          <a:solidFill>
            <a:srgbClr val="80808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565150" indent="-193675" algn="l" rtl="0" eaLnBrk="0" fontAlgn="ctr" hangingPunct="0">
        <a:lnSpc>
          <a:spcPct val="110000"/>
        </a:lnSpc>
        <a:spcBef>
          <a:spcPct val="30000"/>
        </a:spcBef>
        <a:spcAft>
          <a:spcPct val="30000"/>
        </a:spcAft>
        <a:buClr>
          <a:schemeClr val="bg2"/>
        </a:buClr>
        <a:buSzPct val="90000"/>
        <a:buFont typeface="Wingdings" panose="05000000000000000000" pitchFamily="2" charset="2"/>
        <a:buChar char=""/>
        <a:defRPr kumimoji="1" sz="1200" kern="1200">
          <a:solidFill>
            <a:srgbClr val="80808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041400" algn="just" rtl="0" eaLnBrk="0" fontAlgn="ctr" hangingPunct="0">
        <a:lnSpc>
          <a:spcPct val="120000"/>
        </a:lnSpc>
        <a:spcBef>
          <a:spcPct val="30000"/>
        </a:spcBef>
        <a:spcAft>
          <a:spcPct val="30000"/>
        </a:spcAft>
        <a:buClr>
          <a:srgbClr val="969696"/>
        </a:buClr>
        <a:buSzPct val="80000"/>
        <a:buChar char="•"/>
        <a:defRPr kumimoji="1" sz="1200" kern="1200">
          <a:solidFill>
            <a:srgbClr val="808080"/>
          </a:solidFill>
          <a:latin typeface="+mn-lt"/>
          <a:ea typeface="+mn-ea"/>
          <a:cs typeface="+mn-cs"/>
        </a:defRPr>
      </a:lvl4pPr>
      <a:lvl5pPr marL="1220788" algn="just" rtl="0" eaLnBrk="0" fontAlgn="ctr" latinLnBrk="1" hangingPunct="0">
        <a:lnSpc>
          <a:spcPct val="120000"/>
        </a:lnSpc>
        <a:spcBef>
          <a:spcPct val="30000"/>
        </a:spcBef>
        <a:spcAft>
          <a:spcPct val="30000"/>
        </a:spcAft>
        <a:buClr>
          <a:srgbClr val="006699"/>
        </a:buClr>
        <a:buSzPct val="80000"/>
        <a:buFont typeface="굴림" panose="020B0600000101010101" pitchFamily="50" charset="-127"/>
        <a:buChar char="―"/>
        <a:defRPr kumimoji="1" sz="17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utoShape 155" descr="어두운 상향 대각선"/>
          <p:cNvSpPr>
            <a:spLocks noChangeArrowheads="1"/>
          </p:cNvSpPr>
          <p:nvPr/>
        </p:nvSpPr>
        <p:spPr bwMode="auto">
          <a:xfrm flipV="1">
            <a:off x="8737144" y="8060846"/>
            <a:ext cx="1061294" cy="27907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dirty="0" err="1" smtClean="0">
                <a:latin typeface="+mn-ea"/>
                <a:ea typeface="+mn-ea"/>
              </a:rPr>
              <a:t>데이타셋</a:t>
            </a:r>
            <a:r>
              <a:rPr lang="ko-KR" altLang="en-US" sz="800" dirty="0" smtClean="0">
                <a:latin typeface="+mn-ea"/>
                <a:ea typeface="+mn-ea"/>
              </a:rPr>
              <a:t> 이관</a:t>
            </a:r>
          </a:p>
        </p:txBody>
      </p:sp>
      <p:sp>
        <p:nvSpPr>
          <p:cNvPr id="76" name="Line 775"/>
          <p:cNvSpPr>
            <a:spLocks noChangeShapeType="1"/>
          </p:cNvSpPr>
          <p:nvPr/>
        </p:nvSpPr>
        <p:spPr bwMode="auto">
          <a:xfrm>
            <a:off x="2742220" y="7796821"/>
            <a:ext cx="4635754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6" name="AutoShape 155" descr="어두운 상향 대각선"/>
          <p:cNvSpPr>
            <a:spLocks noChangeArrowheads="1"/>
          </p:cNvSpPr>
          <p:nvPr/>
        </p:nvSpPr>
        <p:spPr bwMode="auto">
          <a:xfrm flipV="1">
            <a:off x="4849941" y="8060846"/>
            <a:ext cx="3866518" cy="27907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변형물 작업 및 </a:t>
            </a:r>
            <a:r>
              <a:rPr lang="en-US" altLang="ko-KR" sz="800" dirty="0" smtClean="0">
                <a:latin typeface="+mn-ea"/>
                <a:ea typeface="+mn-ea"/>
              </a:rPr>
              <a:t>DB </a:t>
            </a:r>
            <a:r>
              <a:rPr lang="ko-KR" altLang="en-US" sz="800" dirty="0" smtClean="0">
                <a:latin typeface="+mn-ea"/>
                <a:ea typeface="+mn-ea"/>
              </a:rPr>
              <a:t>구축</a:t>
            </a:r>
          </a:p>
        </p:txBody>
      </p:sp>
      <p:sp>
        <p:nvSpPr>
          <p:cNvPr id="2" name="AutoShape 159"/>
          <p:cNvSpPr>
            <a:spLocks noChangeArrowheads="1"/>
          </p:cNvSpPr>
          <p:nvPr/>
        </p:nvSpPr>
        <p:spPr bwMode="auto">
          <a:xfrm flipV="1">
            <a:off x="2139065" y="8877338"/>
            <a:ext cx="10440987" cy="228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94 w 21600"/>
              <a:gd name="T13" fmla="*/ 2194 h 21600"/>
              <a:gd name="T14" fmla="*/ 19406 w 21600"/>
              <a:gd name="T15" fmla="*/ 194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88" y="21600"/>
                </a:lnTo>
                <a:lnTo>
                  <a:pt x="208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" name="Line 775"/>
          <p:cNvSpPr>
            <a:spLocks noChangeShapeType="1"/>
          </p:cNvSpPr>
          <p:nvPr/>
        </p:nvSpPr>
        <p:spPr bwMode="auto">
          <a:xfrm flipV="1">
            <a:off x="2129541" y="9110701"/>
            <a:ext cx="10450512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Text Box 32"/>
          <p:cNvSpPr txBox="1">
            <a:spLocks noChangeArrowheads="1"/>
          </p:cNvSpPr>
          <p:nvPr/>
        </p:nvSpPr>
        <p:spPr bwMode="auto">
          <a:xfrm>
            <a:off x="4463488" y="8913102"/>
            <a:ext cx="561852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smtClean="0">
                <a:latin typeface="+mn-ea"/>
                <a:ea typeface="+mn-ea"/>
              </a:rPr>
              <a:t>필터링기술 성능평가 </a:t>
            </a:r>
            <a:r>
              <a:rPr lang="en-US" altLang="ko-KR" sz="900" smtClean="0">
                <a:latin typeface="+mn-ea"/>
                <a:ea typeface="+mn-ea"/>
              </a:rPr>
              <a:t>/ </a:t>
            </a:r>
            <a:r>
              <a:rPr lang="ko-KR" altLang="en-US" sz="900" smtClean="0">
                <a:latin typeface="+mn-ea"/>
                <a:ea typeface="+mn-ea"/>
              </a:rPr>
              <a:t>워터마크</a:t>
            </a:r>
            <a:r>
              <a:rPr lang="en-US" altLang="ko-KR" sz="900" smtClean="0">
                <a:latin typeface="+mn-ea"/>
                <a:ea typeface="+mn-ea"/>
              </a:rPr>
              <a:t>·</a:t>
            </a:r>
            <a:r>
              <a:rPr lang="ko-KR" altLang="en-US" sz="900" smtClean="0">
                <a:latin typeface="+mn-ea"/>
                <a:ea typeface="+mn-ea"/>
              </a:rPr>
              <a:t>포렌식마크 성능평가 </a:t>
            </a:r>
            <a:r>
              <a:rPr lang="en-US" altLang="ko-KR" sz="900" smtClean="0">
                <a:latin typeface="+mn-ea"/>
                <a:ea typeface="+mn-ea"/>
              </a:rPr>
              <a:t>/ </a:t>
            </a:r>
            <a:r>
              <a:rPr lang="ko-KR" altLang="en-US" sz="900" smtClean="0">
                <a:latin typeface="+mn-ea"/>
                <a:ea typeface="+mn-ea"/>
              </a:rPr>
              <a:t>전자첵 </a:t>
            </a:r>
            <a:r>
              <a:rPr lang="en-US" altLang="ko-KR" sz="900" smtClean="0">
                <a:latin typeface="+mn-ea"/>
                <a:ea typeface="+mn-ea"/>
              </a:rPr>
              <a:t>DRM </a:t>
            </a:r>
            <a:r>
              <a:rPr lang="ko-KR" altLang="en-US" sz="900" smtClean="0">
                <a:latin typeface="+mn-ea"/>
                <a:ea typeface="+mn-ea"/>
              </a:rPr>
              <a:t>상호운용성 평가 </a:t>
            </a:r>
            <a:r>
              <a:rPr lang="en-US" altLang="ko-KR" sz="900" smtClean="0">
                <a:latin typeface="+mn-ea"/>
                <a:ea typeface="+mn-ea"/>
              </a:rPr>
              <a:t>/ </a:t>
            </a:r>
            <a:r>
              <a:rPr lang="ko-KR" altLang="en-US" sz="900" smtClean="0">
                <a:latin typeface="+mn-ea"/>
                <a:ea typeface="+mn-ea"/>
              </a:rPr>
              <a:t>공용특징정보 </a:t>
            </a:r>
            <a:r>
              <a:rPr lang="en-US" altLang="ko-KR" sz="900" smtClean="0">
                <a:latin typeface="+mn-ea"/>
                <a:ea typeface="+mn-ea"/>
              </a:rPr>
              <a:t>DB </a:t>
            </a:r>
            <a:r>
              <a:rPr lang="ko-KR" altLang="en-US" sz="900" smtClean="0">
                <a:latin typeface="+mn-ea"/>
                <a:ea typeface="+mn-ea"/>
              </a:rPr>
              <a:t>구축 서비스 운영</a:t>
            </a:r>
            <a:endParaRPr lang="ko-KR" altLang="en-US" sz="900" dirty="0">
              <a:latin typeface="+mn-ea"/>
              <a:ea typeface="+mn-ea"/>
            </a:endParaRPr>
          </a:p>
        </p:txBody>
      </p:sp>
      <p:pic>
        <p:nvPicPr>
          <p:cNvPr id="5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66" y="9056726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096" y="9056726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775"/>
          <p:cNvSpPr>
            <a:spLocks noChangeShapeType="1"/>
          </p:cNvSpPr>
          <p:nvPr/>
        </p:nvSpPr>
        <p:spPr bwMode="auto">
          <a:xfrm>
            <a:off x="6837740" y="8351960"/>
            <a:ext cx="2999607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0" name="AutoShape 155" descr="어두운 상향 대각선"/>
          <p:cNvSpPr>
            <a:spLocks noChangeArrowheads="1"/>
          </p:cNvSpPr>
          <p:nvPr/>
        </p:nvSpPr>
        <p:spPr bwMode="auto">
          <a:xfrm flipV="1">
            <a:off x="3813615" y="8048527"/>
            <a:ext cx="1015641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원본확보 및 </a:t>
            </a:r>
            <a:r>
              <a:rPr lang="en-US" altLang="ko-KR" sz="800" dirty="0" smtClean="0">
                <a:latin typeface="+mn-ea"/>
                <a:ea typeface="+mn-ea"/>
              </a:rPr>
              <a:t>DB</a:t>
            </a:r>
            <a:r>
              <a:rPr lang="ko-KR" altLang="en-US" sz="800" dirty="0" smtClean="0">
                <a:latin typeface="+mn-ea"/>
                <a:ea typeface="+mn-ea"/>
              </a:rPr>
              <a:t>구축</a:t>
            </a:r>
          </a:p>
        </p:txBody>
      </p:sp>
      <p:pic>
        <p:nvPicPr>
          <p:cNvPr id="11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465" y="8278721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155" descr="어두운 상향 대각선"/>
          <p:cNvSpPr>
            <a:spLocks noChangeArrowheads="1"/>
          </p:cNvSpPr>
          <p:nvPr/>
        </p:nvSpPr>
        <p:spPr bwMode="auto">
          <a:xfrm>
            <a:off x="4157186" y="8375712"/>
            <a:ext cx="672070" cy="213434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13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124" y="8278721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960" y="8298968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AutoShape 155" descr="어두운 상향 대각선"/>
          <p:cNvSpPr>
            <a:spLocks noChangeArrowheads="1"/>
          </p:cNvSpPr>
          <p:nvPr/>
        </p:nvSpPr>
        <p:spPr bwMode="auto">
          <a:xfrm flipV="1">
            <a:off x="2742220" y="7499321"/>
            <a:ext cx="695186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장비납품준비</a:t>
            </a:r>
            <a:endParaRPr lang="ko-KR" altLang="en-US" sz="800" dirty="0" smtClean="0">
              <a:latin typeface="+mn-ea"/>
              <a:ea typeface="+mn-ea"/>
            </a:endParaRPr>
          </a:p>
        </p:txBody>
      </p:sp>
      <p:pic>
        <p:nvPicPr>
          <p:cNvPr id="26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829" y="7739040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55" descr="어두운 상향 대각선"/>
          <p:cNvSpPr>
            <a:spLocks noChangeArrowheads="1"/>
          </p:cNvSpPr>
          <p:nvPr/>
        </p:nvSpPr>
        <p:spPr bwMode="auto">
          <a:xfrm flipV="1">
            <a:off x="3437406" y="7495193"/>
            <a:ext cx="3162000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기존 자료 이관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sp>
        <p:nvSpPr>
          <p:cNvPr id="29" name="AutoShape 155" descr="어두운 상향 대각선"/>
          <p:cNvSpPr>
            <a:spLocks noChangeArrowheads="1"/>
          </p:cNvSpPr>
          <p:nvPr/>
        </p:nvSpPr>
        <p:spPr bwMode="auto">
          <a:xfrm flipV="1">
            <a:off x="6599406" y="7499329"/>
            <a:ext cx="755271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평가 툴 설치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30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96" y="7753332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719" y="7740628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Line 11"/>
          <p:cNvSpPr>
            <a:spLocks noChangeShapeType="1"/>
          </p:cNvSpPr>
          <p:nvPr/>
        </p:nvSpPr>
        <p:spPr bwMode="auto">
          <a:xfrm flipV="1">
            <a:off x="2062866" y="2926824"/>
            <a:ext cx="10509651" cy="0"/>
          </a:xfrm>
          <a:prstGeom prst="line">
            <a:avLst/>
          </a:prstGeom>
          <a:noFill/>
          <a:ln w="25400">
            <a:pattFill prst="dkUpDiag">
              <a:fgClr>
                <a:srgbClr val="D9D9A3"/>
              </a:fgClr>
              <a:bgClr>
                <a:srgbClr val="B0A074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2241283" y="2617261"/>
            <a:ext cx="62547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latin typeface="+mn-ea"/>
                <a:ea typeface="+mn-ea"/>
              </a:rPr>
              <a:t>착수보고</a:t>
            </a:r>
          </a:p>
        </p:txBody>
      </p:sp>
      <p:sp>
        <p:nvSpPr>
          <p:cNvPr id="34" name="AutoShape 45"/>
          <p:cNvSpPr>
            <a:spLocks noChangeArrowheads="1"/>
          </p:cNvSpPr>
          <p:nvPr/>
        </p:nvSpPr>
        <p:spPr bwMode="auto">
          <a:xfrm rot="10800000">
            <a:off x="10283736" y="2831839"/>
            <a:ext cx="117475" cy="65088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6350" algn="ctr">
            <a:solidFill>
              <a:srgbClr val="336600"/>
            </a:solidFill>
            <a:miter lim="800000"/>
            <a:headEnd/>
            <a:tailEnd/>
          </a:ln>
          <a:effectLst>
            <a:outerShdw dist="12700" dir="5400000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36" name="Text Box 90"/>
          <p:cNvSpPr txBox="1">
            <a:spLocks noChangeArrowheads="1"/>
          </p:cNvSpPr>
          <p:nvPr/>
        </p:nvSpPr>
        <p:spPr bwMode="auto">
          <a:xfrm>
            <a:off x="2907175" y="2562001"/>
            <a:ext cx="863600" cy="31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latin typeface="+mn-ea"/>
                <a:ea typeface="+mn-ea"/>
              </a:rPr>
              <a:t>사업 수행 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 smtClean="0">
                <a:latin typeface="+mn-ea"/>
                <a:ea typeface="+mn-ea"/>
              </a:rPr>
              <a:t>보고서 제출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7" name="Text Box 95"/>
          <p:cNvSpPr txBox="1">
            <a:spLocks noChangeArrowheads="1"/>
          </p:cNvSpPr>
          <p:nvPr/>
        </p:nvSpPr>
        <p:spPr bwMode="auto">
          <a:xfrm>
            <a:off x="7106354" y="2631549"/>
            <a:ext cx="75882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>
                <a:latin typeface="+mn-ea"/>
                <a:ea typeface="+mn-ea"/>
              </a:rPr>
              <a:t>중간보고</a:t>
            </a:r>
          </a:p>
        </p:txBody>
      </p:sp>
      <p:sp>
        <p:nvSpPr>
          <p:cNvPr id="38" name="Text Box 99"/>
          <p:cNvSpPr txBox="1">
            <a:spLocks noChangeArrowheads="1"/>
          </p:cNvSpPr>
          <p:nvPr/>
        </p:nvSpPr>
        <p:spPr bwMode="auto">
          <a:xfrm>
            <a:off x="11331678" y="2673618"/>
            <a:ext cx="658812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>
                <a:latin typeface="+mn-ea"/>
                <a:ea typeface="+mn-ea"/>
              </a:rPr>
              <a:t>완료보고</a:t>
            </a:r>
          </a:p>
        </p:txBody>
      </p:sp>
      <p:sp>
        <p:nvSpPr>
          <p:cNvPr id="40" name="Text Box 888"/>
          <p:cNvSpPr txBox="1">
            <a:spLocks noChangeArrowheads="1"/>
          </p:cNvSpPr>
          <p:nvPr/>
        </p:nvSpPr>
        <p:spPr bwMode="auto">
          <a:xfrm>
            <a:off x="9952253" y="2647917"/>
            <a:ext cx="77470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solidFill>
                  <a:srgbClr val="006600"/>
                </a:solidFill>
                <a:latin typeface="+mn-ea"/>
                <a:ea typeface="+mn-ea"/>
              </a:rPr>
              <a:t>최종 감리</a:t>
            </a:r>
          </a:p>
        </p:txBody>
      </p:sp>
      <p:pic>
        <p:nvPicPr>
          <p:cNvPr id="41" name="Picture 912" descr="삼각형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872" y="2802999"/>
            <a:ext cx="14922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915" descr="삼각형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278926" y="2825224"/>
            <a:ext cx="14922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918" descr="삼각형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66" y="2826811"/>
            <a:ext cx="14922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19" descr="삼각형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2369" y="2826811"/>
            <a:ext cx="14922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AutoShape 19"/>
          <p:cNvSpPr>
            <a:spLocks noChangeArrowheads="1"/>
          </p:cNvSpPr>
          <p:nvPr/>
        </p:nvSpPr>
        <p:spPr bwMode="auto">
          <a:xfrm rot="10800000" flipV="1">
            <a:off x="3380066" y="2966512"/>
            <a:ext cx="123825" cy="666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6350" algn="ctr">
            <a:solidFill>
              <a:srgbClr val="800000"/>
            </a:solidFill>
            <a:miter lim="800000"/>
            <a:headEnd/>
            <a:tailEnd/>
          </a:ln>
          <a:effectLst>
            <a:outerShdw dist="12700" dir="5400000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46" name="AutoShape 92"/>
          <p:cNvSpPr>
            <a:spLocks noChangeArrowheads="1"/>
          </p:cNvSpPr>
          <p:nvPr/>
        </p:nvSpPr>
        <p:spPr bwMode="auto">
          <a:xfrm rot="10800000" flipV="1">
            <a:off x="4430536" y="2969199"/>
            <a:ext cx="123825" cy="6508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6350" algn="ctr">
            <a:solidFill>
              <a:srgbClr val="800000"/>
            </a:solidFill>
            <a:miter lim="800000"/>
            <a:headEnd/>
            <a:tailEnd/>
          </a:ln>
          <a:effectLst>
            <a:outerShdw dist="12700" dir="5400000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47" name="Text Box 726"/>
          <p:cNvSpPr txBox="1">
            <a:spLocks noChangeArrowheads="1"/>
          </p:cNvSpPr>
          <p:nvPr/>
        </p:nvSpPr>
        <p:spPr bwMode="auto">
          <a:xfrm>
            <a:off x="3014504" y="3044299"/>
            <a:ext cx="8001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r" eaLnBrk="1" hangingPunct="1">
              <a:buSzPct val="80000"/>
            </a:pPr>
            <a:r>
              <a:rPr lang="ko-KR" altLang="en-US" sz="800">
                <a:solidFill>
                  <a:srgbClr val="CC0000"/>
                </a:solidFill>
                <a:latin typeface="+mn-ea"/>
                <a:ea typeface="+mn-ea"/>
              </a:rPr>
              <a:t>분석합동검토</a:t>
            </a:r>
          </a:p>
        </p:txBody>
      </p:sp>
      <p:sp>
        <p:nvSpPr>
          <p:cNvPr id="48" name="Text Box 728"/>
          <p:cNvSpPr txBox="1">
            <a:spLocks noChangeArrowheads="1"/>
          </p:cNvSpPr>
          <p:nvPr/>
        </p:nvSpPr>
        <p:spPr bwMode="auto">
          <a:xfrm>
            <a:off x="4049450" y="3031112"/>
            <a:ext cx="8302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r" eaLnBrk="1" hangingPunct="1">
              <a:buSzPct val="80000"/>
            </a:pPr>
            <a:r>
              <a:rPr lang="ko-KR" altLang="en-US" sz="800" dirty="0">
                <a:solidFill>
                  <a:srgbClr val="CC0000"/>
                </a:solidFill>
                <a:latin typeface="+mn-ea"/>
                <a:ea typeface="+mn-ea"/>
              </a:rPr>
              <a:t>설계합동검토</a:t>
            </a:r>
          </a:p>
        </p:txBody>
      </p:sp>
      <p:sp>
        <p:nvSpPr>
          <p:cNvPr id="49" name="AutoShape 7" descr="넓은 하향 대각선"/>
          <p:cNvSpPr>
            <a:spLocks noChangeArrowheads="1"/>
          </p:cNvSpPr>
          <p:nvPr/>
        </p:nvSpPr>
        <p:spPr bwMode="auto">
          <a:xfrm flipV="1">
            <a:off x="3431551" y="3256597"/>
            <a:ext cx="8546840" cy="3603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964 w 21600"/>
              <a:gd name="T13" fmla="*/ 1964 h 21600"/>
              <a:gd name="T14" fmla="*/ 19636 w 21600"/>
              <a:gd name="T15" fmla="*/ 1963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27" y="21600"/>
                </a:lnTo>
                <a:lnTo>
                  <a:pt x="2127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lIns="91428" tIns="45714" rIns="91428" bIns="45714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50" name="AutoShape 8" descr="넓은 하향 대각선"/>
          <p:cNvSpPr>
            <a:spLocks noChangeArrowheads="1"/>
          </p:cNvSpPr>
          <p:nvPr/>
        </p:nvSpPr>
        <p:spPr bwMode="auto">
          <a:xfrm flipV="1">
            <a:off x="2105729" y="3278822"/>
            <a:ext cx="1323975" cy="3603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69 w 21600"/>
              <a:gd name="T13" fmla="*/ 2169 h 21600"/>
              <a:gd name="T14" fmla="*/ 19431 w 21600"/>
              <a:gd name="T15" fmla="*/ 194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38" y="21600"/>
                </a:lnTo>
                <a:lnTo>
                  <a:pt x="2086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lIns="91428" tIns="45714" rIns="91428" bIns="45714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6130042" y="3318422"/>
            <a:ext cx="333905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latin typeface="+mn-ea"/>
                <a:ea typeface="+mn-ea"/>
              </a:rPr>
              <a:t>프로젝트 사업관리 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품질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사업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변경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자원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위험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통제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일정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산출물관리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2345595" y="3298472"/>
            <a:ext cx="61555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latin typeface="+mn-ea"/>
                <a:ea typeface="+mn-ea"/>
              </a:rPr>
              <a:t>사업범위정의</a:t>
            </a:r>
          </a:p>
        </p:txBody>
      </p:sp>
      <p:sp>
        <p:nvSpPr>
          <p:cNvPr id="53" name="AutoShape 50"/>
          <p:cNvSpPr>
            <a:spLocks noChangeArrowheads="1"/>
          </p:cNvSpPr>
          <p:nvPr/>
        </p:nvSpPr>
        <p:spPr bwMode="auto">
          <a:xfrm flipV="1">
            <a:off x="2038273" y="3450269"/>
            <a:ext cx="696671" cy="1809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69 w 21600"/>
              <a:gd name="T13" fmla="*/ 3069 h 21600"/>
              <a:gd name="T14" fmla="*/ 18531 w 21600"/>
              <a:gd name="T15" fmla="*/ 185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538" y="21600"/>
                </a:lnTo>
                <a:lnTo>
                  <a:pt x="1906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>
                <a:latin typeface="+mn-ea"/>
                <a:ea typeface="+mn-ea"/>
              </a:rPr>
              <a:t>환경 준비</a:t>
            </a:r>
          </a:p>
        </p:txBody>
      </p:sp>
      <p:sp>
        <p:nvSpPr>
          <p:cNvPr id="54" name="AutoShape 51"/>
          <p:cNvSpPr>
            <a:spLocks noChangeArrowheads="1"/>
          </p:cNvSpPr>
          <p:nvPr/>
        </p:nvSpPr>
        <p:spPr bwMode="auto">
          <a:xfrm flipV="1">
            <a:off x="2734944" y="3464559"/>
            <a:ext cx="679610" cy="1666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69 w 21600"/>
              <a:gd name="T13" fmla="*/ 3069 h 21600"/>
              <a:gd name="T14" fmla="*/ 18531 w 21600"/>
              <a:gd name="T15" fmla="*/ 185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538" y="21600"/>
                </a:lnTo>
                <a:lnTo>
                  <a:pt x="1906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사업분석</a:t>
            </a:r>
          </a:p>
        </p:txBody>
      </p:sp>
      <p:sp>
        <p:nvSpPr>
          <p:cNvPr id="55" name="AutoShape 54"/>
          <p:cNvSpPr>
            <a:spLocks noChangeArrowheads="1"/>
          </p:cNvSpPr>
          <p:nvPr/>
        </p:nvSpPr>
        <p:spPr bwMode="auto">
          <a:xfrm flipV="1">
            <a:off x="6603535" y="3459795"/>
            <a:ext cx="1489616" cy="1492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8 w 21600"/>
              <a:gd name="T13" fmla="*/ 2978 h 21600"/>
              <a:gd name="T14" fmla="*/ 18622 w 21600"/>
              <a:gd name="T15" fmla="*/ 186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355" y="21600"/>
                </a:lnTo>
                <a:lnTo>
                  <a:pt x="19245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 smtClean="0">
                <a:latin typeface="+mn-ea"/>
                <a:ea typeface="+mn-ea"/>
              </a:rPr>
              <a:t>감리 및 중간보고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6" name="Line 746"/>
          <p:cNvSpPr>
            <a:spLocks noChangeShapeType="1"/>
          </p:cNvSpPr>
          <p:nvPr/>
        </p:nvSpPr>
        <p:spPr bwMode="auto">
          <a:xfrm flipV="1">
            <a:off x="2134304" y="3623309"/>
            <a:ext cx="10458517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57" name="Oval 749"/>
          <p:cNvSpPr>
            <a:spLocks noChangeArrowheads="1"/>
          </p:cNvSpPr>
          <p:nvPr/>
        </p:nvSpPr>
        <p:spPr bwMode="auto">
          <a:xfrm flipH="1">
            <a:off x="2681763" y="3610609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58" name="Oval 751"/>
          <p:cNvSpPr>
            <a:spLocks noChangeArrowheads="1"/>
          </p:cNvSpPr>
          <p:nvPr/>
        </p:nvSpPr>
        <p:spPr bwMode="auto">
          <a:xfrm flipH="1">
            <a:off x="6559846" y="3588384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59" name="AutoShape 52"/>
          <p:cNvSpPr>
            <a:spLocks noChangeArrowheads="1"/>
          </p:cNvSpPr>
          <p:nvPr/>
        </p:nvSpPr>
        <p:spPr bwMode="auto">
          <a:xfrm flipV="1">
            <a:off x="11530394" y="3432809"/>
            <a:ext cx="384563" cy="173834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89 w 21600"/>
              <a:gd name="T13" fmla="*/ 3789 h 21600"/>
              <a:gd name="T14" fmla="*/ 17811 w 21600"/>
              <a:gd name="T15" fmla="*/ 178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977" y="21600"/>
                </a:lnTo>
                <a:lnTo>
                  <a:pt x="1762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완료보고</a:t>
            </a:r>
          </a:p>
        </p:txBody>
      </p:sp>
      <p:sp>
        <p:nvSpPr>
          <p:cNvPr id="60" name="AutoShape 52"/>
          <p:cNvSpPr>
            <a:spLocks noChangeArrowheads="1"/>
          </p:cNvSpPr>
          <p:nvPr/>
        </p:nvSpPr>
        <p:spPr bwMode="auto">
          <a:xfrm flipV="1">
            <a:off x="10531073" y="3428044"/>
            <a:ext cx="997474" cy="1793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89 w 21600"/>
              <a:gd name="T13" fmla="*/ 3789 h 21600"/>
              <a:gd name="T14" fmla="*/ 17811 w 21600"/>
              <a:gd name="T15" fmla="*/ 178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977" y="21600"/>
                </a:lnTo>
                <a:lnTo>
                  <a:pt x="1762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감리</a:t>
            </a:r>
          </a:p>
        </p:txBody>
      </p:sp>
      <p:sp>
        <p:nvSpPr>
          <p:cNvPr id="61" name="AutoShape 52"/>
          <p:cNvSpPr>
            <a:spLocks noChangeArrowheads="1"/>
          </p:cNvSpPr>
          <p:nvPr/>
        </p:nvSpPr>
        <p:spPr bwMode="auto">
          <a:xfrm flipV="1">
            <a:off x="11916804" y="3428046"/>
            <a:ext cx="717304" cy="1809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89 w 21600"/>
              <a:gd name="T13" fmla="*/ 3789 h 21600"/>
              <a:gd name="T14" fmla="*/ 17811 w 21600"/>
              <a:gd name="T15" fmla="*/ 178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977" y="21600"/>
                </a:lnTo>
                <a:lnTo>
                  <a:pt x="1762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검수</a:t>
            </a:r>
          </a:p>
        </p:txBody>
      </p:sp>
      <p:sp>
        <p:nvSpPr>
          <p:cNvPr id="62" name="Oval 751"/>
          <p:cNvSpPr>
            <a:spLocks noChangeArrowheads="1"/>
          </p:cNvSpPr>
          <p:nvPr/>
        </p:nvSpPr>
        <p:spPr bwMode="auto">
          <a:xfrm flipH="1">
            <a:off x="8064417" y="3594734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63" name="Oval 751"/>
          <p:cNvSpPr>
            <a:spLocks noChangeArrowheads="1"/>
          </p:cNvSpPr>
          <p:nvPr/>
        </p:nvSpPr>
        <p:spPr bwMode="auto">
          <a:xfrm flipH="1">
            <a:off x="10502258" y="3578859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64" name="Oval 751"/>
          <p:cNvSpPr>
            <a:spLocks noChangeArrowheads="1"/>
          </p:cNvSpPr>
          <p:nvPr/>
        </p:nvSpPr>
        <p:spPr bwMode="auto">
          <a:xfrm flipH="1">
            <a:off x="11500970" y="3582034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65" name="Oval 751"/>
          <p:cNvSpPr>
            <a:spLocks noChangeArrowheads="1"/>
          </p:cNvSpPr>
          <p:nvPr/>
        </p:nvSpPr>
        <p:spPr bwMode="auto">
          <a:xfrm flipH="1">
            <a:off x="11880292" y="3588384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66" name="Text Box 94"/>
          <p:cNvSpPr txBox="1">
            <a:spLocks noChangeArrowheads="1"/>
          </p:cNvSpPr>
          <p:nvPr/>
        </p:nvSpPr>
        <p:spPr bwMode="auto">
          <a:xfrm>
            <a:off x="9523320" y="3058586"/>
            <a:ext cx="965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r" eaLnBrk="1" hangingPunct="1">
              <a:buSzPct val="80000"/>
            </a:pPr>
            <a:r>
              <a:rPr lang="ko-KR" altLang="en-US" sz="800">
                <a:solidFill>
                  <a:srgbClr val="CC0000"/>
                </a:solidFill>
                <a:latin typeface="+mn-ea"/>
                <a:ea typeface="+mn-ea"/>
              </a:rPr>
              <a:t>개발합동검토</a:t>
            </a:r>
          </a:p>
        </p:txBody>
      </p:sp>
      <p:sp>
        <p:nvSpPr>
          <p:cNvPr id="67" name="AutoShape 96"/>
          <p:cNvSpPr>
            <a:spLocks noChangeArrowheads="1"/>
          </p:cNvSpPr>
          <p:nvPr/>
        </p:nvSpPr>
        <p:spPr bwMode="auto">
          <a:xfrm rot="10800000" flipV="1">
            <a:off x="10277690" y="2946271"/>
            <a:ext cx="123825" cy="6508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6350" algn="ctr">
            <a:solidFill>
              <a:srgbClr val="800000"/>
            </a:solidFill>
            <a:miter lim="800000"/>
            <a:headEnd/>
            <a:tailEnd/>
          </a:ln>
          <a:effectLst>
            <a:outerShdw dist="12700" dir="5400000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68" name="AutoShape 249"/>
          <p:cNvSpPr>
            <a:spLocks noChangeArrowheads="1"/>
          </p:cNvSpPr>
          <p:nvPr/>
        </p:nvSpPr>
        <p:spPr bwMode="auto">
          <a:xfrm rot="10800000" flipV="1">
            <a:off x="2038273" y="3658234"/>
            <a:ext cx="1391431" cy="22159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60 w 21600"/>
              <a:gd name="T13" fmla="*/ 3660 h 21600"/>
              <a:gd name="T14" fmla="*/ 17940 w 21600"/>
              <a:gd name="T15" fmla="*/ 1794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720" y="21600"/>
                </a:lnTo>
                <a:lnTo>
                  <a:pt x="1788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600">
                <a:latin typeface="+mn-ea"/>
                <a:ea typeface="+mn-ea"/>
              </a:rPr>
              <a:t>착수 </a:t>
            </a:r>
            <a:r>
              <a:rPr lang="en-US" altLang="ko-KR" sz="600">
                <a:latin typeface="+mn-ea"/>
                <a:ea typeface="+mn-ea"/>
              </a:rPr>
              <a:t>/</a:t>
            </a:r>
            <a:r>
              <a:rPr lang="ko-KR" altLang="en-US" sz="600">
                <a:latin typeface="+mn-ea"/>
                <a:ea typeface="+mn-ea"/>
              </a:rPr>
              <a:t>수행 보고 준비</a:t>
            </a:r>
            <a:endParaRPr lang="en-US" altLang="ko-KR" sz="600">
              <a:latin typeface="+mn-ea"/>
              <a:ea typeface="+mn-ea"/>
            </a:endParaRPr>
          </a:p>
        </p:txBody>
      </p:sp>
      <p:sp>
        <p:nvSpPr>
          <p:cNvPr id="69" name="Text Box 77"/>
          <p:cNvSpPr txBox="1">
            <a:spLocks noChangeArrowheads="1"/>
          </p:cNvSpPr>
          <p:nvPr/>
        </p:nvSpPr>
        <p:spPr bwMode="auto">
          <a:xfrm>
            <a:off x="11952993" y="3073384"/>
            <a:ext cx="6223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solidFill>
                  <a:srgbClr val="800080"/>
                </a:solidFill>
                <a:latin typeface="+mn-ea"/>
                <a:ea typeface="+mn-ea"/>
              </a:rPr>
              <a:t>운영자교육</a:t>
            </a:r>
          </a:p>
        </p:txBody>
      </p:sp>
      <p:sp>
        <p:nvSpPr>
          <p:cNvPr id="70" name="Line 896"/>
          <p:cNvSpPr>
            <a:spLocks noChangeShapeType="1"/>
          </p:cNvSpPr>
          <p:nvPr/>
        </p:nvSpPr>
        <p:spPr bwMode="auto">
          <a:xfrm>
            <a:off x="11853366" y="3020996"/>
            <a:ext cx="753674" cy="0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wrap="none" lIns="94075" tIns="47037" rIns="94075" bIns="47037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71" name="Text Box 77"/>
          <p:cNvSpPr txBox="1">
            <a:spLocks noChangeArrowheads="1"/>
          </p:cNvSpPr>
          <p:nvPr/>
        </p:nvSpPr>
        <p:spPr bwMode="auto">
          <a:xfrm>
            <a:off x="10881817" y="3052583"/>
            <a:ext cx="10096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r" eaLnBrk="1" hangingPunct="1">
              <a:buSzPct val="80000"/>
            </a:pPr>
            <a:r>
              <a:rPr lang="ko-KR" altLang="en-US" sz="800">
                <a:solidFill>
                  <a:srgbClr val="CC0000"/>
                </a:solidFill>
                <a:latin typeface="+mn-ea"/>
                <a:ea typeface="+mn-ea"/>
              </a:rPr>
              <a:t>데이터 </a:t>
            </a:r>
            <a:r>
              <a:rPr lang="en-US" altLang="ko-KR" sz="800">
                <a:solidFill>
                  <a:srgbClr val="CC0000"/>
                </a:solidFill>
                <a:latin typeface="+mn-ea"/>
                <a:ea typeface="+mn-ea"/>
              </a:rPr>
              <a:t>Integration</a:t>
            </a:r>
            <a:endParaRPr lang="ko-KR" altLang="en-US" sz="800">
              <a:solidFill>
                <a:srgbClr val="CC0000"/>
              </a:solidFill>
              <a:latin typeface="+mn-ea"/>
              <a:ea typeface="+mn-ea"/>
            </a:endParaRPr>
          </a:p>
        </p:txBody>
      </p:sp>
      <p:sp>
        <p:nvSpPr>
          <p:cNvPr id="72" name="Line 896"/>
          <p:cNvSpPr>
            <a:spLocks noChangeShapeType="1"/>
          </p:cNvSpPr>
          <p:nvPr/>
        </p:nvSpPr>
        <p:spPr bwMode="auto">
          <a:xfrm>
            <a:off x="11085423" y="3021627"/>
            <a:ext cx="756832" cy="0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wrap="none" lIns="94075" tIns="47037" rIns="94075" bIns="47037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73" name="Picture 750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271" y="3583622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748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10" y="3583622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885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468" y="3561397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769" y="7739040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Line 775"/>
          <p:cNvSpPr>
            <a:spLocks noChangeShapeType="1"/>
          </p:cNvSpPr>
          <p:nvPr/>
        </p:nvSpPr>
        <p:spPr bwMode="auto">
          <a:xfrm>
            <a:off x="2716689" y="7117808"/>
            <a:ext cx="9948268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AutoShape 155" descr="어두운 상향 대각선"/>
          <p:cNvSpPr>
            <a:spLocks noChangeArrowheads="1"/>
          </p:cNvSpPr>
          <p:nvPr/>
        </p:nvSpPr>
        <p:spPr bwMode="auto">
          <a:xfrm flipV="1">
            <a:off x="2734944" y="6820306"/>
            <a:ext cx="1760862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전환 방안 수립</a:t>
            </a:r>
            <a:endParaRPr lang="ko-KR" altLang="en-US" sz="800" dirty="0" smtClean="0">
              <a:latin typeface="+mn-ea"/>
              <a:ea typeface="+mn-ea"/>
            </a:endParaRPr>
          </a:p>
        </p:txBody>
      </p:sp>
      <p:pic>
        <p:nvPicPr>
          <p:cNvPr id="80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53" y="7060027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AutoShape 155" descr="어두운 상향 대각선"/>
          <p:cNvSpPr>
            <a:spLocks noChangeArrowheads="1"/>
          </p:cNvSpPr>
          <p:nvPr/>
        </p:nvSpPr>
        <p:spPr bwMode="auto">
          <a:xfrm flipV="1">
            <a:off x="4495806" y="6816178"/>
            <a:ext cx="2103599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en-US" altLang="ko-KR" sz="800" smtClean="0">
                <a:latin typeface="+mn-ea"/>
                <a:ea typeface="+mn-ea"/>
              </a:rPr>
              <a:t>OS / DB </a:t>
            </a:r>
            <a:r>
              <a:rPr lang="ko-KR" altLang="en-US" sz="800" smtClean="0">
                <a:latin typeface="+mn-ea"/>
                <a:ea typeface="+mn-ea"/>
              </a:rPr>
              <a:t>설치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sp>
        <p:nvSpPr>
          <p:cNvPr id="82" name="AutoShape 155" descr="어두운 상향 대각선"/>
          <p:cNvSpPr>
            <a:spLocks noChangeArrowheads="1"/>
          </p:cNvSpPr>
          <p:nvPr/>
        </p:nvSpPr>
        <p:spPr bwMode="auto">
          <a:xfrm flipV="1">
            <a:off x="6607321" y="6820314"/>
            <a:ext cx="743082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en-US" altLang="ko-KR" sz="800" smtClean="0">
                <a:latin typeface="+mn-ea"/>
                <a:ea typeface="+mn-ea"/>
              </a:rPr>
              <a:t>DB </a:t>
            </a:r>
            <a:r>
              <a:rPr lang="ko-KR" altLang="en-US" sz="800" smtClean="0">
                <a:latin typeface="+mn-ea"/>
                <a:ea typeface="+mn-ea"/>
              </a:rPr>
              <a:t>이관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85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50" y="7060027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AutoShape 155" descr="어두운 상향 대각선"/>
          <p:cNvSpPr>
            <a:spLocks noChangeArrowheads="1"/>
          </p:cNvSpPr>
          <p:nvPr/>
        </p:nvSpPr>
        <p:spPr bwMode="auto">
          <a:xfrm flipV="1">
            <a:off x="7363562" y="6820313"/>
            <a:ext cx="369979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검증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sp>
        <p:nvSpPr>
          <p:cNvPr id="89" name="AutoShape 155" descr="어두운 상향 대각선"/>
          <p:cNvSpPr>
            <a:spLocks noChangeArrowheads="1"/>
          </p:cNvSpPr>
          <p:nvPr/>
        </p:nvSpPr>
        <p:spPr bwMode="auto">
          <a:xfrm flipV="1">
            <a:off x="7733541" y="6820308"/>
            <a:ext cx="2797532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관련 </a:t>
            </a:r>
            <a:r>
              <a:rPr lang="en-US" altLang="ko-KR" sz="800" smtClean="0">
                <a:latin typeface="+mn-ea"/>
                <a:ea typeface="+mn-ea"/>
              </a:rPr>
              <a:t>Application </a:t>
            </a:r>
            <a:r>
              <a:rPr lang="ko-KR" altLang="en-US" sz="800" smtClean="0">
                <a:latin typeface="+mn-ea"/>
                <a:ea typeface="+mn-ea"/>
              </a:rPr>
              <a:t>수정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sp>
        <p:nvSpPr>
          <p:cNvPr id="90" name="AutoShape 155" descr="어두운 상향 대각선"/>
          <p:cNvSpPr>
            <a:spLocks noChangeArrowheads="1"/>
          </p:cNvSpPr>
          <p:nvPr/>
        </p:nvSpPr>
        <p:spPr bwMode="auto">
          <a:xfrm flipV="1">
            <a:off x="10522700" y="6820310"/>
            <a:ext cx="667122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테스트 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sp>
        <p:nvSpPr>
          <p:cNvPr id="92" name="AutoShape 155" descr="어두운 상향 대각선"/>
          <p:cNvSpPr>
            <a:spLocks noChangeArrowheads="1"/>
          </p:cNvSpPr>
          <p:nvPr/>
        </p:nvSpPr>
        <p:spPr bwMode="auto">
          <a:xfrm flipV="1">
            <a:off x="11249862" y="6820309"/>
            <a:ext cx="653429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운영이관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sp>
        <p:nvSpPr>
          <p:cNvPr id="94" name="AutoShape 155" descr="어두운 상향 대각선"/>
          <p:cNvSpPr>
            <a:spLocks noChangeArrowheads="1"/>
          </p:cNvSpPr>
          <p:nvPr/>
        </p:nvSpPr>
        <p:spPr bwMode="auto">
          <a:xfrm flipV="1">
            <a:off x="11978391" y="6820310"/>
            <a:ext cx="615218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모니터링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83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011" y="7074319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556" y="7061615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17" y="7074319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116" y="7074319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563" y="7074319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6454" y="7074319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7014" y="7074319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Line 775"/>
          <p:cNvSpPr>
            <a:spLocks noChangeShapeType="1"/>
          </p:cNvSpPr>
          <p:nvPr/>
        </p:nvSpPr>
        <p:spPr bwMode="auto">
          <a:xfrm>
            <a:off x="2363552" y="6418848"/>
            <a:ext cx="10290859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97" name="AutoShape 160"/>
          <p:cNvSpPr>
            <a:spLocks noChangeArrowheads="1"/>
          </p:cNvSpPr>
          <p:nvPr/>
        </p:nvSpPr>
        <p:spPr bwMode="auto">
          <a:xfrm flipV="1">
            <a:off x="10531073" y="6133886"/>
            <a:ext cx="698155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latin typeface="+mn-ea"/>
                <a:ea typeface="+mn-ea"/>
              </a:rPr>
              <a:t>테스트</a:t>
            </a:r>
            <a:r>
              <a:rPr lang="en-US" altLang="ko-KR" sz="800" dirty="0">
                <a:latin typeface="+mn-ea"/>
                <a:ea typeface="+mn-ea"/>
              </a:rPr>
              <a:t> 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8" name="AutoShape 155" descr="어두운 상향 대각선"/>
          <p:cNvSpPr>
            <a:spLocks noChangeArrowheads="1"/>
          </p:cNvSpPr>
          <p:nvPr/>
        </p:nvSpPr>
        <p:spPr bwMode="auto">
          <a:xfrm flipV="1">
            <a:off x="2363554" y="6107533"/>
            <a:ext cx="1057936" cy="3016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분석</a:t>
            </a:r>
          </a:p>
        </p:txBody>
      </p:sp>
      <p:sp>
        <p:nvSpPr>
          <p:cNvPr id="99" name="AutoShape 159"/>
          <p:cNvSpPr>
            <a:spLocks noChangeArrowheads="1"/>
          </p:cNvSpPr>
          <p:nvPr/>
        </p:nvSpPr>
        <p:spPr bwMode="auto">
          <a:xfrm flipV="1">
            <a:off x="4480465" y="6121181"/>
            <a:ext cx="6040750" cy="28067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94 w 21600"/>
              <a:gd name="T13" fmla="*/ 2194 h 21600"/>
              <a:gd name="T14" fmla="*/ 19406 w 21600"/>
              <a:gd name="T15" fmla="*/ 194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88" y="21600"/>
                </a:lnTo>
                <a:lnTo>
                  <a:pt x="208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01" name="Text Box 32"/>
          <p:cNvSpPr txBox="1">
            <a:spLocks noChangeArrowheads="1"/>
          </p:cNvSpPr>
          <p:nvPr/>
        </p:nvSpPr>
        <p:spPr bwMode="auto">
          <a:xfrm>
            <a:off x="7262646" y="6222355"/>
            <a:ext cx="1827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구현</a:t>
            </a:r>
          </a:p>
        </p:txBody>
      </p:sp>
      <p:pic>
        <p:nvPicPr>
          <p:cNvPr id="102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832" y="6348204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AutoShape 155" descr="어두운 상향 대각선"/>
          <p:cNvSpPr>
            <a:spLocks noChangeArrowheads="1"/>
          </p:cNvSpPr>
          <p:nvPr/>
        </p:nvSpPr>
        <p:spPr bwMode="auto">
          <a:xfrm flipV="1">
            <a:off x="3428149" y="6121187"/>
            <a:ext cx="1067657" cy="2825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설계</a:t>
            </a:r>
            <a:endParaRPr lang="ko-KR" altLang="ko-KR" sz="800">
              <a:latin typeface="+mn-ea"/>
              <a:ea typeface="+mn-ea"/>
            </a:endParaRPr>
          </a:p>
        </p:txBody>
      </p:sp>
      <p:pic>
        <p:nvPicPr>
          <p:cNvPr id="105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473" y="6365667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24" y="6360904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AutoShape 160"/>
          <p:cNvSpPr>
            <a:spLocks noChangeArrowheads="1"/>
          </p:cNvSpPr>
          <p:nvPr/>
        </p:nvSpPr>
        <p:spPr bwMode="auto">
          <a:xfrm flipV="1">
            <a:off x="11253009" y="6133885"/>
            <a:ext cx="683825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운영이관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0" name="AutoShape 160"/>
          <p:cNvSpPr>
            <a:spLocks noChangeArrowheads="1"/>
          </p:cNvSpPr>
          <p:nvPr/>
        </p:nvSpPr>
        <p:spPr bwMode="auto">
          <a:xfrm flipV="1">
            <a:off x="11997805" y="6133886"/>
            <a:ext cx="643837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모니터링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100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94" y="6352967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660" y="6352967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1810" y="6352967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471" y="6352967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Line 775"/>
          <p:cNvSpPr>
            <a:spLocks noChangeShapeType="1"/>
          </p:cNvSpPr>
          <p:nvPr/>
        </p:nvSpPr>
        <p:spPr bwMode="auto">
          <a:xfrm>
            <a:off x="2363553" y="5771476"/>
            <a:ext cx="10290858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13" name="AutoShape 160"/>
          <p:cNvSpPr>
            <a:spLocks noChangeArrowheads="1"/>
          </p:cNvSpPr>
          <p:nvPr/>
        </p:nvSpPr>
        <p:spPr bwMode="auto">
          <a:xfrm flipV="1">
            <a:off x="10531073" y="5486514"/>
            <a:ext cx="698155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latin typeface="+mn-ea"/>
                <a:ea typeface="+mn-ea"/>
              </a:rPr>
              <a:t>테스트</a:t>
            </a:r>
            <a:r>
              <a:rPr lang="en-US" altLang="ko-KR" sz="800" dirty="0">
                <a:latin typeface="+mn-ea"/>
                <a:ea typeface="+mn-ea"/>
              </a:rPr>
              <a:t> 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4" name="AutoShape 155" descr="어두운 상향 대각선"/>
          <p:cNvSpPr>
            <a:spLocks noChangeArrowheads="1"/>
          </p:cNvSpPr>
          <p:nvPr/>
        </p:nvSpPr>
        <p:spPr bwMode="auto">
          <a:xfrm flipV="1">
            <a:off x="2363554" y="5460161"/>
            <a:ext cx="1057936" cy="3016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분석</a:t>
            </a:r>
          </a:p>
        </p:txBody>
      </p:sp>
      <p:sp>
        <p:nvSpPr>
          <p:cNvPr id="115" name="AutoShape 159"/>
          <p:cNvSpPr>
            <a:spLocks noChangeArrowheads="1"/>
          </p:cNvSpPr>
          <p:nvPr/>
        </p:nvSpPr>
        <p:spPr bwMode="auto">
          <a:xfrm flipV="1">
            <a:off x="4480465" y="5473809"/>
            <a:ext cx="6040750" cy="28067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94 w 21600"/>
              <a:gd name="T13" fmla="*/ 2194 h 21600"/>
              <a:gd name="T14" fmla="*/ 19406 w 21600"/>
              <a:gd name="T15" fmla="*/ 194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88" y="21600"/>
                </a:lnTo>
                <a:lnTo>
                  <a:pt x="208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16" name="Text Box 32"/>
          <p:cNvSpPr txBox="1">
            <a:spLocks noChangeArrowheads="1"/>
          </p:cNvSpPr>
          <p:nvPr/>
        </p:nvSpPr>
        <p:spPr bwMode="auto">
          <a:xfrm>
            <a:off x="7262646" y="5574983"/>
            <a:ext cx="1827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구현</a:t>
            </a:r>
          </a:p>
        </p:txBody>
      </p:sp>
      <p:pic>
        <p:nvPicPr>
          <p:cNvPr id="117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832" y="5700832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AutoShape 155" descr="어두운 상향 대각선"/>
          <p:cNvSpPr>
            <a:spLocks noChangeArrowheads="1"/>
          </p:cNvSpPr>
          <p:nvPr/>
        </p:nvSpPr>
        <p:spPr bwMode="auto">
          <a:xfrm flipV="1">
            <a:off x="3428149" y="5473815"/>
            <a:ext cx="1067657" cy="2825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설계</a:t>
            </a:r>
            <a:endParaRPr lang="ko-KR" altLang="ko-KR" sz="800">
              <a:latin typeface="+mn-ea"/>
              <a:ea typeface="+mn-ea"/>
            </a:endParaRPr>
          </a:p>
        </p:txBody>
      </p:sp>
      <p:pic>
        <p:nvPicPr>
          <p:cNvPr id="119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473" y="5718295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24" y="5713532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AutoShape 160"/>
          <p:cNvSpPr>
            <a:spLocks noChangeArrowheads="1"/>
          </p:cNvSpPr>
          <p:nvPr/>
        </p:nvSpPr>
        <p:spPr bwMode="auto">
          <a:xfrm flipV="1">
            <a:off x="11253009" y="5486513"/>
            <a:ext cx="683825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운영이관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22" name="AutoShape 160"/>
          <p:cNvSpPr>
            <a:spLocks noChangeArrowheads="1"/>
          </p:cNvSpPr>
          <p:nvPr/>
        </p:nvSpPr>
        <p:spPr bwMode="auto">
          <a:xfrm flipV="1">
            <a:off x="11997805" y="5486514"/>
            <a:ext cx="643837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모니터링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123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94" y="5705595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660" y="5705595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1810" y="5705595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471" y="5705595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AutoShape 45"/>
          <p:cNvSpPr>
            <a:spLocks noChangeArrowheads="1"/>
          </p:cNvSpPr>
          <p:nvPr/>
        </p:nvSpPr>
        <p:spPr bwMode="auto">
          <a:xfrm rot="10800000">
            <a:off x="5790256" y="2831839"/>
            <a:ext cx="117475" cy="65088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6350" algn="ctr">
            <a:solidFill>
              <a:srgbClr val="336600"/>
            </a:solidFill>
            <a:miter lim="800000"/>
            <a:headEnd/>
            <a:tailEnd/>
          </a:ln>
          <a:effectLst>
            <a:outerShdw dist="12700" dir="5400000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28" name="Text Box 888"/>
          <p:cNvSpPr txBox="1">
            <a:spLocks noChangeArrowheads="1"/>
          </p:cNvSpPr>
          <p:nvPr/>
        </p:nvSpPr>
        <p:spPr bwMode="auto">
          <a:xfrm>
            <a:off x="5458773" y="2647917"/>
            <a:ext cx="77470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smtClean="0">
                <a:solidFill>
                  <a:srgbClr val="006600"/>
                </a:solidFill>
                <a:latin typeface="+mn-ea"/>
                <a:ea typeface="+mn-ea"/>
              </a:rPr>
              <a:t>설계 단계 </a:t>
            </a:r>
            <a:r>
              <a:rPr lang="ko-KR" altLang="en-US" sz="800" dirty="0">
                <a:solidFill>
                  <a:srgbClr val="006600"/>
                </a:solidFill>
                <a:latin typeface="+mn-ea"/>
                <a:ea typeface="+mn-ea"/>
              </a:rPr>
              <a:t>감리</a:t>
            </a:r>
          </a:p>
        </p:txBody>
      </p:sp>
      <p:sp>
        <p:nvSpPr>
          <p:cNvPr id="129" name="Line 775"/>
          <p:cNvSpPr>
            <a:spLocks noChangeShapeType="1"/>
          </p:cNvSpPr>
          <p:nvPr/>
        </p:nvSpPr>
        <p:spPr bwMode="auto">
          <a:xfrm>
            <a:off x="2386607" y="4387287"/>
            <a:ext cx="10267804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30" name="AutoShape 160"/>
          <p:cNvSpPr>
            <a:spLocks noChangeArrowheads="1"/>
          </p:cNvSpPr>
          <p:nvPr/>
        </p:nvSpPr>
        <p:spPr bwMode="auto">
          <a:xfrm flipV="1">
            <a:off x="10531073" y="4102325"/>
            <a:ext cx="698155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latin typeface="+mn-ea"/>
                <a:ea typeface="+mn-ea"/>
              </a:rPr>
              <a:t>테스트</a:t>
            </a:r>
            <a:r>
              <a:rPr lang="en-US" altLang="ko-KR" sz="800" dirty="0">
                <a:latin typeface="+mn-ea"/>
                <a:ea typeface="+mn-ea"/>
              </a:rPr>
              <a:t> 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31" name="AutoShape 155" descr="어두운 상향 대각선"/>
          <p:cNvSpPr>
            <a:spLocks noChangeArrowheads="1"/>
          </p:cNvSpPr>
          <p:nvPr/>
        </p:nvSpPr>
        <p:spPr bwMode="auto">
          <a:xfrm flipV="1">
            <a:off x="2386608" y="4075969"/>
            <a:ext cx="1041542" cy="3016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분석</a:t>
            </a:r>
          </a:p>
        </p:txBody>
      </p:sp>
      <p:sp>
        <p:nvSpPr>
          <p:cNvPr id="132" name="AutoShape 159"/>
          <p:cNvSpPr>
            <a:spLocks noChangeArrowheads="1"/>
          </p:cNvSpPr>
          <p:nvPr/>
        </p:nvSpPr>
        <p:spPr bwMode="auto">
          <a:xfrm flipV="1">
            <a:off x="4482353" y="4089620"/>
            <a:ext cx="6038803" cy="28067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94 w 21600"/>
              <a:gd name="T13" fmla="*/ 2194 h 21600"/>
              <a:gd name="T14" fmla="*/ 19406 w 21600"/>
              <a:gd name="T15" fmla="*/ 194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88" y="21600"/>
                </a:lnTo>
                <a:lnTo>
                  <a:pt x="208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33" name="Text Box 32"/>
          <p:cNvSpPr txBox="1">
            <a:spLocks noChangeArrowheads="1"/>
          </p:cNvSpPr>
          <p:nvPr/>
        </p:nvSpPr>
        <p:spPr bwMode="auto">
          <a:xfrm>
            <a:off x="7262646" y="4190794"/>
            <a:ext cx="1827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구현</a:t>
            </a:r>
          </a:p>
        </p:txBody>
      </p:sp>
      <p:pic>
        <p:nvPicPr>
          <p:cNvPr id="134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663" y="4316643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AutoShape 155" descr="어두운 상향 대각선"/>
          <p:cNvSpPr>
            <a:spLocks noChangeArrowheads="1"/>
          </p:cNvSpPr>
          <p:nvPr/>
        </p:nvSpPr>
        <p:spPr bwMode="auto">
          <a:xfrm flipV="1">
            <a:off x="3428150" y="4089623"/>
            <a:ext cx="1054203" cy="2825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설계</a:t>
            </a:r>
            <a:endParaRPr lang="ko-KR" altLang="ko-KR" sz="800">
              <a:latin typeface="+mn-ea"/>
              <a:ea typeface="+mn-ea"/>
            </a:endParaRPr>
          </a:p>
        </p:txBody>
      </p:sp>
      <p:pic>
        <p:nvPicPr>
          <p:cNvPr id="136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971" y="4334106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065" y="4329343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AutoShape 160"/>
          <p:cNvSpPr>
            <a:spLocks noChangeArrowheads="1"/>
          </p:cNvSpPr>
          <p:nvPr/>
        </p:nvSpPr>
        <p:spPr bwMode="auto">
          <a:xfrm flipV="1">
            <a:off x="11253009" y="4102324"/>
            <a:ext cx="683825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운영이관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39" name="AutoShape 160"/>
          <p:cNvSpPr>
            <a:spLocks noChangeArrowheads="1"/>
          </p:cNvSpPr>
          <p:nvPr/>
        </p:nvSpPr>
        <p:spPr bwMode="auto">
          <a:xfrm flipV="1">
            <a:off x="11961811" y="4102325"/>
            <a:ext cx="679832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모니터링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140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94" y="4321406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660" y="4321406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1810" y="4321406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471" y="4321406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AutoShape 155" descr="어두운 상향 대각선"/>
          <p:cNvSpPr>
            <a:spLocks noChangeArrowheads="1"/>
          </p:cNvSpPr>
          <p:nvPr/>
        </p:nvSpPr>
        <p:spPr bwMode="auto">
          <a:xfrm flipV="1">
            <a:off x="2751613" y="4751264"/>
            <a:ext cx="3089500" cy="20969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평가 방안 검토</a:t>
            </a:r>
            <a:endParaRPr lang="ko-KR" altLang="en-US" sz="800">
              <a:latin typeface="+mn-ea"/>
              <a:ea typeface="+mn-ea"/>
            </a:endParaRPr>
          </a:p>
        </p:txBody>
      </p:sp>
      <p:pic>
        <p:nvPicPr>
          <p:cNvPr id="145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17" y="4900004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AutoShape 155" descr="어두운 상향 대각선"/>
          <p:cNvSpPr>
            <a:spLocks noChangeArrowheads="1"/>
          </p:cNvSpPr>
          <p:nvPr/>
        </p:nvSpPr>
        <p:spPr bwMode="auto">
          <a:xfrm flipV="1">
            <a:off x="5862055" y="4759115"/>
            <a:ext cx="1486288" cy="19644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가이드라인 확정</a:t>
            </a:r>
            <a:endParaRPr lang="ko-KR" altLang="ko-KR" sz="800">
              <a:latin typeface="+mn-ea"/>
              <a:ea typeface="+mn-ea"/>
            </a:endParaRPr>
          </a:p>
        </p:txBody>
      </p:sp>
      <p:pic>
        <p:nvPicPr>
          <p:cNvPr id="147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368" y="4917467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AutoShape 155" descr="어두운 상향 대각선"/>
          <p:cNvSpPr>
            <a:spLocks noChangeArrowheads="1"/>
          </p:cNvSpPr>
          <p:nvPr/>
        </p:nvSpPr>
        <p:spPr bwMode="auto">
          <a:xfrm rot="10800000" flipV="1">
            <a:off x="3988089" y="4993929"/>
            <a:ext cx="738801" cy="19644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>
              <a:latin typeface="+mn-ea"/>
              <a:ea typeface="+mn-ea"/>
            </a:endParaRPr>
          </a:p>
        </p:txBody>
      </p:sp>
      <p:pic>
        <p:nvPicPr>
          <p:cNvPr id="148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36" y="4912704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 Box 10"/>
          <p:cNvSpPr txBox="1">
            <a:spLocks noChangeArrowheads="1"/>
          </p:cNvSpPr>
          <p:nvPr/>
        </p:nvSpPr>
        <p:spPr bwMode="auto">
          <a:xfrm>
            <a:off x="4093260" y="5040541"/>
            <a:ext cx="56425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 smtClean="0">
                <a:latin typeface="+mn-ea"/>
                <a:ea typeface="+mn-ea"/>
              </a:rPr>
              <a:t>전문가 회의 </a:t>
            </a:r>
            <a:endParaRPr lang="ko-KR" altLang="en-US" sz="900" dirty="0">
              <a:latin typeface="+mn-ea"/>
              <a:ea typeface="+mn-ea"/>
            </a:endParaRPr>
          </a:p>
        </p:txBody>
      </p:sp>
      <p:pic>
        <p:nvPicPr>
          <p:cNvPr id="151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597" y="4912704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 추진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8" name="Text Box 10"/>
          <p:cNvSpPr txBox="1">
            <a:spLocks noChangeArrowheads="1"/>
          </p:cNvSpPr>
          <p:nvPr/>
        </p:nvSpPr>
        <p:spPr bwMode="auto">
          <a:xfrm>
            <a:off x="4298730" y="8414856"/>
            <a:ext cx="41037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 smtClean="0">
                <a:latin typeface="+mn-ea"/>
                <a:ea typeface="+mn-ea"/>
              </a:rPr>
              <a:t>원본검증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59" name="AutoShape 155" descr="어두운 상향 대각선"/>
          <p:cNvSpPr>
            <a:spLocks noChangeArrowheads="1"/>
          </p:cNvSpPr>
          <p:nvPr/>
        </p:nvSpPr>
        <p:spPr bwMode="auto">
          <a:xfrm>
            <a:off x="5238444" y="8375712"/>
            <a:ext cx="3481101" cy="213434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endParaRPr lang="ko-KR" altLang="ko-KR" sz="800" dirty="0" smtClean="0">
              <a:latin typeface="+mn-ea"/>
              <a:ea typeface="+mn-ea"/>
            </a:endParaRPr>
          </a:p>
        </p:txBody>
      </p:sp>
      <p:sp>
        <p:nvSpPr>
          <p:cNvPr id="160" name="Text Box 10"/>
          <p:cNvSpPr txBox="1">
            <a:spLocks noChangeArrowheads="1"/>
          </p:cNvSpPr>
          <p:nvPr/>
        </p:nvSpPr>
        <p:spPr bwMode="auto">
          <a:xfrm>
            <a:off x="7006165" y="8414856"/>
            <a:ext cx="51296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smtClean="0">
                <a:latin typeface="+mn-ea"/>
                <a:ea typeface="+mn-ea"/>
              </a:rPr>
              <a:t>변형물검증</a:t>
            </a:r>
            <a:endParaRPr lang="ko-KR" altLang="en-US" sz="900" dirty="0">
              <a:latin typeface="+mn-ea"/>
              <a:ea typeface="+mn-ea"/>
            </a:endParaRPr>
          </a:p>
        </p:txBody>
      </p:sp>
      <p:pic>
        <p:nvPicPr>
          <p:cNvPr id="161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404" y="8298968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775"/>
          <p:cNvSpPr>
            <a:spLocks noChangeShapeType="1"/>
          </p:cNvSpPr>
          <p:nvPr/>
        </p:nvSpPr>
        <p:spPr bwMode="auto">
          <a:xfrm>
            <a:off x="3784905" y="8351746"/>
            <a:ext cx="3051248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52" name="Line 775"/>
          <p:cNvSpPr>
            <a:spLocks noChangeShapeType="1"/>
          </p:cNvSpPr>
          <p:nvPr/>
        </p:nvSpPr>
        <p:spPr bwMode="auto">
          <a:xfrm>
            <a:off x="2716688" y="4968263"/>
            <a:ext cx="4621772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63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사업 추진 일정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4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0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2">
  <a:themeElements>
    <a:clrScheme name="2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4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/>
      <a:lstStyle>
        <a:defPPr algn="ctr" defTabSz="1317625" eaLnBrk="1" latinLnBrk="1" hangingPunct="1">
          <a:defRPr sz="1200" b="0" dirty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317625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ko-KR" sz="1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산돌고딕 L" panose="02030504000101010101" pitchFamily="18" charset="-127"/>
            <a:ea typeface="산돌고딕 L" panose="02030504000101010101" pitchFamily="18" charset="-127"/>
          </a:defRPr>
        </a:defPPr>
      </a:lstStyle>
    </a:lnDef>
  </a:objectDefaults>
  <a:extraClrSchemeLst>
    <a:extraClrScheme>
      <a:clrScheme name="2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7800</TotalTime>
  <Words>141</Words>
  <Application>Microsoft Office PowerPoint</Application>
  <PresentationFormat>사용자 지정</PresentationFormat>
  <Paragraphs>62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5" baseType="lpstr">
      <vt:lpstr>HY헤드라인M</vt:lpstr>
      <vt:lpstr>Noto Sans CJK KR Bold</vt:lpstr>
      <vt:lpstr>Noto Sans CJK KR Light</vt:lpstr>
      <vt:lpstr>굴림</vt:lpstr>
      <vt:lpstr>나눔고딕 ExtraBold</vt:lpstr>
      <vt:lpstr>나눔바른고딕</vt:lpstr>
      <vt:lpstr>맑은 고딕</vt:lpstr>
      <vt:lpstr>산돌고딕 L</vt:lpstr>
      <vt:lpstr>산돌고딕B</vt:lpstr>
      <vt:lpstr>Arial</vt:lpstr>
      <vt:lpstr>Verdana</vt:lpstr>
      <vt:lpstr>Wingdings</vt:lpstr>
      <vt:lpstr>Wingdings 2</vt:lpstr>
      <vt:lpstr>22</vt:lpstr>
      <vt:lpstr>PowerPoint 프레젠테이션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.</dc:creator>
  <cp:lastModifiedBy>lsware</cp:lastModifiedBy>
  <cp:revision>1207</cp:revision>
  <cp:lastPrinted>2019-03-29T01:09:38Z</cp:lastPrinted>
  <dcterms:created xsi:type="dcterms:W3CDTF">2007-05-22T01:31:14Z</dcterms:created>
  <dcterms:modified xsi:type="dcterms:W3CDTF">2019-05-15T05:25:13Z</dcterms:modified>
</cp:coreProperties>
</file>