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notesMasterIdLst>
    <p:notesMasterId r:id="rId70"/>
  </p:notesMasterIdLst>
  <p:handoutMasterIdLst>
    <p:handoutMasterId r:id="rId71"/>
  </p:handoutMasterIdLst>
  <p:sldIdLst>
    <p:sldId id="271" r:id="rId2"/>
    <p:sldId id="272" r:id="rId3"/>
    <p:sldId id="256" r:id="rId4"/>
    <p:sldId id="266" r:id="rId5"/>
    <p:sldId id="267" r:id="rId6"/>
    <p:sldId id="273" r:id="rId7"/>
    <p:sldId id="275" r:id="rId8"/>
    <p:sldId id="276" r:id="rId9"/>
    <p:sldId id="277" r:id="rId10"/>
    <p:sldId id="278" r:id="rId11"/>
    <p:sldId id="280" r:id="rId12"/>
    <p:sldId id="281" r:id="rId13"/>
    <p:sldId id="330" r:id="rId14"/>
    <p:sldId id="331" r:id="rId15"/>
    <p:sldId id="332" r:id="rId16"/>
    <p:sldId id="333" r:id="rId17"/>
    <p:sldId id="334" r:id="rId18"/>
    <p:sldId id="342" r:id="rId19"/>
    <p:sldId id="343" r:id="rId20"/>
    <p:sldId id="344" r:id="rId21"/>
    <p:sldId id="345" r:id="rId22"/>
    <p:sldId id="346" r:id="rId23"/>
    <p:sldId id="324" r:id="rId24"/>
    <p:sldId id="325" r:id="rId25"/>
    <p:sldId id="326" r:id="rId26"/>
    <p:sldId id="327" r:id="rId27"/>
    <p:sldId id="328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47" r:id="rId61"/>
    <p:sldId id="348" r:id="rId62"/>
    <p:sldId id="349" r:id="rId63"/>
    <p:sldId id="317" r:id="rId64"/>
    <p:sldId id="318" r:id="rId65"/>
    <p:sldId id="319" r:id="rId66"/>
    <p:sldId id="320" r:id="rId67"/>
    <p:sldId id="315" r:id="rId68"/>
    <p:sldId id="316" r:id="rId69"/>
  </p:sldIdLst>
  <p:sldSz cx="6858000" cy="9906000" type="A4"/>
  <p:notesSz cx="7104063" cy="10234613"/>
  <p:embeddedFontLst>
    <p:embeddedFont>
      <p:font typeface="HY견고딕" panose="02030600000101010101" pitchFamily="18" charset="-127"/>
      <p:regular r:id="rId72"/>
    </p:embeddedFont>
    <p:embeddedFont>
      <p:font typeface="Wingdings 3" panose="05040102010807070707" pitchFamily="18" charset="2"/>
      <p:regular r:id="rId73"/>
    </p:embeddedFont>
    <p:embeddedFont>
      <p:font typeface="나눔바른고딕" panose="020B0603020101020101" pitchFamily="50" charset="-127"/>
      <p:regular r:id="rId74"/>
      <p:bold r:id="rId75"/>
    </p:embeddedFont>
    <p:embeddedFont>
      <p:font typeface="나눔고딕 ExtraBold" panose="020B0600000101010101" charset="-127"/>
      <p:bold r:id="rId76"/>
    </p:embeddedFont>
    <p:embeddedFont>
      <p:font typeface="Wingdings 2" panose="05020102010507070707" pitchFamily="18" charset="2"/>
      <p:regular r:id="rId77"/>
    </p:embeddedFont>
    <p:embeddedFont>
      <p:font typeface="산돌고딕 L" panose="020B0600000101010101" charset="-127"/>
      <p:regular r:id="rId78"/>
    </p:embeddedFont>
    <p:embeddedFont>
      <p:font typeface="맑은 고딕" panose="020B0503020000020004" pitchFamily="50" charset="-127"/>
      <p:regular r:id="rId79"/>
      <p:bold r:id="rId80"/>
    </p:embeddedFont>
    <p:embeddedFont>
      <p:font typeface="Verdana" panose="020B0604030504040204" pitchFamily="34" charset="0"/>
      <p:regular r:id="rId81"/>
      <p:bold r:id="rId82"/>
      <p:italic r:id="rId83"/>
      <p:boldItalic r:id="rId8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8F3"/>
    <a:srgbClr val="A6B3C3"/>
    <a:srgbClr val="1F497D"/>
    <a:srgbClr val="BFBFBF"/>
    <a:srgbClr val="0070C0"/>
    <a:srgbClr val="4A9B82"/>
    <a:srgbClr val="D4EAF3"/>
    <a:srgbClr val="AAD2DC"/>
    <a:srgbClr val="BBC2C5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2" y="9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2019-05-15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72B6AE4E-5824-4C62-A46D-2B92A98D35AF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279525"/>
            <a:ext cx="23923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5" y="4924989"/>
            <a:ext cx="5683914" cy="4029684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3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9EA56750-0D47-4996-BCF4-E9D62439D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3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6750-0D47-4996-BCF4-E9D62439D1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9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 슬라이드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10571" b="6950"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32" y="8440241"/>
            <a:ext cx="1858884" cy="92944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685327"/>
            <a:ext cx="6858000" cy="22466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0" rIns="720000" anchor="ctr"/>
          <a:lstStyle>
            <a:lvl1pPr marL="358775" indent="0">
              <a:defRPr kumimoji="1" lang="ko-KR" altLang="en-US" sz="40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 bwMode="auto">
          <a:xfrm>
            <a:off x="404813" y="1157022"/>
            <a:ext cx="28609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rtl="0" eaLnBrk="0" fontAlgn="ctr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3400" kern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SzTx/>
              <a:buFontTx/>
              <a:buNone/>
              <a:tabLst/>
              <a:defRPr/>
            </a:pP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[ </a:t>
            </a:r>
            <a:r>
              <a:rPr kumimoji="1" lang="ko-KR" altLang="en-US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사업수행계획서 </a:t>
            </a: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]</a:t>
            </a:r>
            <a:endParaRPr kumimoji="1" lang="ko-KR" altLang="en-US" sz="2800" b="1" kern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0" y="5145263"/>
            <a:ext cx="6857999" cy="490904"/>
          </a:xfrm>
          <a:prstGeom prst="rect">
            <a:avLst/>
          </a:prstGeom>
          <a:solidFill>
            <a:schemeClr val="accent6"/>
          </a:solidFill>
        </p:spPr>
        <p:txBody>
          <a:bodyPr wrap="square" anchor="ctr">
            <a:spAutoFit/>
          </a:bodyPr>
          <a:lstStyle>
            <a:lvl1pPr marL="358775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2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35" y="1021338"/>
            <a:ext cx="2794000" cy="636963"/>
          </a:xfrm>
          <a:prstGeom prst="rect">
            <a:avLst/>
          </a:prstGeom>
        </p:spPr>
      </p:pic>
      <p:sp>
        <p:nvSpPr>
          <p:cNvPr id="21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84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H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title"/>
          </p:nvPr>
        </p:nvSpPr>
        <p:spPr>
          <a:xfrm>
            <a:off x="404813" y="842445"/>
            <a:ext cx="3796797" cy="766051"/>
          </a:xfrm>
          <a:prstGeom prst="rect">
            <a:avLst/>
          </a:prstGeom>
        </p:spPr>
        <p:txBody>
          <a:bodyPr anchor="b"/>
          <a:lstStyle>
            <a:lvl1pPr>
              <a:defRPr sz="4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370233" y="1767795"/>
            <a:ext cx="4087659" cy="76035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8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91">
          <p15:clr>
            <a:srgbClr val="FBAE40"/>
          </p15:clr>
        </p15:guide>
        <p15:guide id="2" pos="82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1" r:id="rId14"/>
    <p:sldLayoutId id="2147483712" r:id="rId15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png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wmf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9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12876"/>
            <a:ext cx="6858000" cy="1946831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저작권기술 성능평가 시스템 기능개선 및 </a:t>
            </a:r>
            <a:r>
              <a:rPr lang="ko-KR" altLang="en-US" dirty="0" smtClean="0"/>
              <a:t>운영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0" y="5268852"/>
            <a:ext cx="6857999" cy="543977"/>
          </a:xfrm>
          <a:solidFill>
            <a:schemeClr val="accent6"/>
          </a:solidFill>
        </p:spPr>
        <p:txBody>
          <a:bodyPr wrap="square" tIns="72000" bIns="7200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2019.05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5.2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구성도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6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사업 수행 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</a:t>
            </a:r>
            <a:r>
              <a:rPr lang="en-US" altLang="ko-KR" sz="1600" dirty="0" smtClean="0">
                <a:latin typeface="+mn-ea"/>
                <a:ea typeface="+mn-ea"/>
              </a:rPr>
              <a:t>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수행조직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위해 사업수행책임자는 임원급으로 하며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신속한 의사결정과 원활한 지원체계 구조를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사업수행관리자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(PM)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수행기간 중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투입하여 사업주관사인 주관기관에서 제시한 요구사항에 전념할 수 있도록 조직을 구성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3" name="Rectangle 116"/>
          <p:cNvSpPr>
            <a:spLocks noChangeArrowheads="1"/>
          </p:cNvSpPr>
          <p:nvPr/>
        </p:nvSpPr>
        <p:spPr bwMode="auto">
          <a:xfrm>
            <a:off x="1144171" y="5258639"/>
            <a:ext cx="5078821" cy="4004074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588D9A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690563" y="3153484"/>
            <a:ext cx="300813" cy="1973270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처</a:t>
            </a:r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1160730" y="3153484"/>
            <a:ext cx="5078821" cy="197327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933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6" name="AutoShape 119"/>
          <p:cNvCxnSpPr>
            <a:cxnSpLocks noChangeShapeType="1"/>
            <a:stCxn id="99" idx="0"/>
            <a:endCxn id="101" idx="2"/>
          </p:cNvCxnSpPr>
          <p:nvPr/>
        </p:nvCxnSpPr>
        <p:spPr bwMode="auto">
          <a:xfrm flipV="1">
            <a:off x="3687415" y="3672584"/>
            <a:ext cx="2388" cy="186664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121"/>
          <p:cNvSpPr>
            <a:spLocks noChangeArrowheads="1"/>
          </p:cNvSpPr>
          <p:nvPr/>
        </p:nvSpPr>
        <p:spPr bwMode="auto">
          <a:xfrm>
            <a:off x="690563" y="5258639"/>
            <a:ext cx="300813" cy="4004074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안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</a:t>
            </a:r>
          </a:p>
        </p:txBody>
      </p:sp>
      <p:grpSp>
        <p:nvGrpSpPr>
          <p:cNvPr id="98" name="그룹 49"/>
          <p:cNvGrpSpPr>
            <a:grpSpLocks/>
          </p:cNvGrpSpPr>
          <p:nvPr/>
        </p:nvGrpSpPr>
        <p:grpSpPr bwMode="auto">
          <a:xfrm>
            <a:off x="2542851" y="5539225"/>
            <a:ext cx="2289128" cy="593995"/>
            <a:chOff x="2867025" y="5775920"/>
            <a:chExt cx="1447800" cy="657865"/>
          </a:xfrm>
        </p:grpSpPr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2867025" y="5775920"/>
              <a:ext cx="1447800" cy="231775"/>
            </a:xfrm>
            <a:prstGeom prst="rect">
              <a:avLst/>
            </a:prstGeom>
            <a:solidFill>
              <a:srgbClr val="D3DEE9"/>
            </a:solidFill>
            <a:ln w="3175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90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총괄</a:t>
              </a:r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2867025" y="6007694"/>
              <a:ext cx="1447800" cy="426091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smtClean="0">
                  <a:solidFill>
                    <a:srgbClr val="000000"/>
                  </a:solidFill>
                  <a:latin typeface="나눔바른고딕"/>
                  <a:ea typeface="+mn-ea"/>
                </a:rPr>
                <a:t>엘에스웨어</a:t>
              </a:r>
              <a:endParaRPr lang="ko-KR" altLang="en-US" sz="1000" dirty="0">
                <a:solidFill>
                  <a:srgbClr val="000000"/>
                </a:solidFill>
                <a:latin typeface="나눔바른고딕"/>
                <a:ea typeface="+mn-ea"/>
              </a:endParaRPr>
            </a:p>
          </p:txBody>
        </p:sp>
      </p:grpSp>
      <p:sp>
        <p:nvSpPr>
          <p:cNvPr id="101" name="Rectangle 140"/>
          <p:cNvSpPr>
            <a:spLocks noChangeArrowheads="1"/>
          </p:cNvSpPr>
          <p:nvPr/>
        </p:nvSpPr>
        <p:spPr bwMode="auto">
          <a:xfrm>
            <a:off x="2510722" y="3378092"/>
            <a:ext cx="2358162" cy="294492"/>
          </a:xfrm>
          <a:prstGeom prst="rect">
            <a:avLst/>
          </a:prstGeom>
          <a:solidFill>
            <a:srgbClr val="DCDA92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문화체육관광부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27" name="그룹 74"/>
          <p:cNvGrpSpPr>
            <a:grpSpLocks/>
          </p:cNvGrpSpPr>
          <p:nvPr/>
        </p:nvGrpSpPr>
        <p:grpSpPr bwMode="auto">
          <a:xfrm>
            <a:off x="2507539" y="4236422"/>
            <a:ext cx="2358162" cy="637086"/>
            <a:chOff x="2814638" y="3295041"/>
            <a:chExt cx="1557337" cy="705589"/>
          </a:xfrm>
        </p:grpSpPr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2814638" y="3588375"/>
              <a:ext cx="1557337" cy="41225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저작권기술팀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정보화관리팀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2814638" y="3295041"/>
              <a:ext cx="1557337" cy="273659"/>
            </a:xfrm>
            <a:prstGeom prst="rect">
              <a:avLst/>
            </a:prstGeom>
            <a:solidFill>
              <a:srgbClr val="DCDA92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한국저작권위원회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0" name="Rectangle 120"/>
          <p:cNvSpPr>
            <a:spLocks noChangeArrowheads="1"/>
          </p:cNvSpPr>
          <p:nvPr/>
        </p:nvSpPr>
        <p:spPr bwMode="auto">
          <a:xfrm>
            <a:off x="2507539" y="3672584"/>
            <a:ext cx="2358162" cy="363830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사업기획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예산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총괄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2890355" y="701608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개발파트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2890355" y="7575098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ea typeface="+mn-ea"/>
              </a:rPr>
              <a:t>품질보증팀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4684" y="6882905"/>
            <a:ext cx="2144747" cy="222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Rectangle 161"/>
          <p:cNvSpPr>
            <a:spLocks noChangeArrowheads="1"/>
          </p:cNvSpPr>
          <p:nvPr/>
        </p:nvSpPr>
        <p:spPr bwMode="auto">
          <a:xfrm>
            <a:off x="2604922" y="6511633"/>
            <a:ext cx="2164986" cy="325049"/>
          </a:xfrm>
          <a:prstGeom prst="rect">
            <a:avLst/>
          </a:prstGeom>
          <a:solidFill>
            <a:srgbClr val="92D050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시스템 구축 및 운영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161"/>
          <p:cNvSpPr>
            <a:spLocks noChangeArrowheads="1"/>
          </p:cNvSpPr>
          <p:nvPr/>
        </p:nvSpPr>
        <p:spPr bwMode="auto">
          <a:xfrm>
            <a:off x="2890355" y="8134114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디자인파트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2" name="AutoShape 119"/>
          <p:cNvCxnSpPr>
            <a:cxnSpLocks noChangeShapeType="1"/>
            <a:stCxn id="44" idx="0"/>
            <a:endCxn id="100" idx="2"/>
          </p:cNvCxnSpPr>
          <p:nvPr/>
        </p:nvCxnSpPr>
        <p:spPr bwMode="auto">
          <a:xfrm flipV="1">
            <a:off x="3687415" y="6133221"/>
            <a:ext cx="0" cy="37841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61"/>
          <p:cNvSpPr>
            <a:spLocks noChangeArrowheads="1"/>
          </p:cNvSpPr>
          <p:nvPr/>
        </p:nvSpPr>
        <p:spPr bwMode="auto">
          <a:xfrm>
            <a:off x="2890355" y="863819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운영 지원 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6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6.2. </a:t>
            </a:r>
            <a:r>
              <a:rPr lang="ko-KR" altLang="en-US" sz="1600" dirty="0" smtClean="0">
                <a:latin typeface="+mn-ea"/>
                <a:ea typeface="+mn-ea"/>
              </a:rPr>
              <a:t>투입공수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4812" y="1435586"/>
            <a:ext cx="6048375" cy="228610"/>
            <a:chOff x="404813" y="1878221"/>
            <a:chExt cx="6048375" cy="228610"/>
          </a:xfrm>
        </p:grpSpPr>
        <p:grpSp>
          <p:nvGrpSpPr>
            <p:cNvPr id="18" name="그룹 1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8" name="그룹 2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1" name="오각형 3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2" name="오각형 3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9" name="직사각형 2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 공수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33" name="Group 235"/>
          <p:cNvGraphicFramePr>
            <a:graphicFrameLocks noGrp="1"/>
          </p:cNvGraphicFramePr>
          <p:nvPr>
            <p:extLst/>
          </p:nvPr>
        </p:nvGraphicFramePr>
        <p:xfrm>
          <a:off x="404813" y="1805213"/>
          <a:ext cx="6048373" cy="7519263"/>
        </p:xfrm>
        <a:graphic>
          <a:graphicData uri="http://schemas.openxmlformats.org/drawingml/2006/table">
            <a:tbl>
              <a:tblPr/>
              <a:tblGrid>
                <a:gridCol w="944561"/>
                <a:gridCol w="1114122"/>
                <a:gridCol w="690578"/>
                <a:gridCol w="549852"/>
                <a:gridCol w="549852"/>
                <a:gridCol w="549852"/>
                <a:gridCol w="549852"/>
                <a:gridCol w="549852"/>
                <a:gridCol w="549852"/>
              </a:tblGrid>
              <a:tr h="44696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인원계획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(M/M)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시스템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도구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품질 활동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데이타셋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이관지원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3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5225"/>
              </p:ext>
            </p:extLst>
          </p:nvPr>
        </p:nvGraphicFramePr>
        <p:xfrm>
          <a:off x="404814" y="1763174"/>
          <a:ext cx="6048374" cy="1763232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신창권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숭실대학교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IT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융합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석사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8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 시까지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Group 4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5600"/>
              </p:ext>
            </p:extLst>
          </p:nvPr>
        </p:nvGraphicFramePr>
        <p:xfrm>
          <a:off x="404812" y="3631197"/>
          <a:ext cx="6048375" cy="5800754"/>
        </p:xfrm>
        <a:graphic>
          <a:graphicData uri="http://schemas.openxmlformats.org/drawingml/2006/table">
            <a:tbl>
              <a:tblPr/>
              <a:tblGrid>
                <a:gridCol w="2652012"/>
                <a:gridCol w="1143491"/>
                <a:gridCol w="858231"/>
                <a:gridCol w="1394641"/>
              </a:tblGrid>
              <a:tr h="25000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63" marB="4396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저작권기술성능평가시스템개선및고도화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18.05~18.11 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17.05~17.11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보안업무관리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고도화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16.11~17.02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환경 기반 성능평가 및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운용성 평가 시스템 구축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16.06~16.11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특정기반 필터링 성능평가 기반구축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15.08~16.01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 유아학비지원시스템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유치원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유지관리 사업 연장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15.01~15.04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한국교육학술정보원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앱 필터링 기술 성능평가 및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운용성 평가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14.06~14.11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 유아학비지원시스템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유치원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유지관리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14.04~14.06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한국교육학술정보원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보안통계시스템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13.12~14.04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성능평가 등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13.05~13.11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관리 시스템 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12.05~13.04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3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업무 관리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11.12~12.04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삼성모바일디스플레이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6.3. </a:t>
            </a:r>
            <a:r>
              <a:rPr lang="ko-KR" altLang="en-US" sz="1600" dirty="0" smtClean="0">
                <a:latin typeface="+mn-ea"/>
                <a:ea typeface="+mn-ea"/>
              </a:rPr>
              <a:t>투입인력 이력 사항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656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3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43365"/>
              </p:ext>
            </p:extLst>
          </p:nvPr>
        </p:nvGraphicFramePr>
        <p:xfrm>
          <a:off x="404812" y="1749422"/>
          <a:ext cx="6048375" cy="7636314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28664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등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11.05~11.11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세션 로깅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10.12~11.04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LCD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기술적보호조치 표준 서비스 운영 환경 고도화 및 필터링 기술 성능평가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10.05 ~ 10.12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ToonsX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카탈로그 서비스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03.04 ~ 03.07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㈜제이너시스템 테크놀로지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hdgps.co.kr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구축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03.03 ~ 03.05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인텔링스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EZCasting.com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02.12 ~ 03.02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㈜마크커뮤니케이션즈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좋은글 보따리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02.12 ~ 03.02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㈜마크커뮤니케이션즈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한국미술협회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02.02 ~ 02.07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문화관광부</a:t>
                      </a:r>
                      <a:endParaRPr kumimoji="0" lang="en-US" altLang="ko-KR" sz="11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</a:t>
                      </a:r>
                      <a:r>
                        <a:rPr kumimoji="0" lang="en-US" altLang="ko-KR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한국미술협회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마스터클래스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01.08 ~ 02.02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PPR(Piano Play Revolution) 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00.11 ~ 01.07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정지영상 압축 솔루션을 활용한 이미지 뷰어 솔루션 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00.02 ~ 00.10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㈜모헨즈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Y2K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대비 실시간 모니터링 시스템 구축 지원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99.10 ~ 00.01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Global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B2B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쇼핑몰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99.11 ~ 00.03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임직원용 인터넷쇼핑몰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99.08 ~ 99.11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15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5" name="그룹 4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" name="그룹 6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0" name="오각형 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" name="오각형 1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" name="직사각형 7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6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2" name="Group 476"/>
          <p:cNvGraphicFramePr>
            <a:graphicFrameLocks noGrp="1"/>
          </p:cNvGraphicFramePr>
          <p:nvPr>
            <p:extLst/>
          </p:nvPr>
        </p:nvGraphicFramePr>
        <p:xfrm>
          <a:off x="404812" y="1749425"/>
          <a:ext cx="6048375" cy="7645117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2705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1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영업사원용 영업지원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99.08 ~ 99.09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현대자동차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AUCTON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중계 쇼핑몰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99.07 ~ 99.08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코스모이엔지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투게더몰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쇼핑몰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99.04 ~ 99.06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회계문서 관리 시스템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(WEB)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98.01 ~ 98.03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해양연구소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인트라넷 경영정보 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98.06 ~ 99.03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건설기술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연구원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인적자원시스템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97.03 ~ 98.02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만도기계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신판매정보시스템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96.11 ~ 97.03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현대자동차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신인사정보시스템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96.02 ~ 96.03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해양연구소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 및 평가 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95.09 ~ 96.01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한국통신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 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95.01 ~ 95.08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남선알미늄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수문관리 및 문서관리시스템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94.09 ~ 94.12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한국수자원공사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영업지원시스템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94.04 ~ 94.08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나래이동통신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급여시스템구축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94.01 ~ 94.03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전국경제인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연합회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임원 인사정보 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93.11 ~ 93.12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진로그룹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93.03 ~ 93.08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포항제철소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인사정보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급여시스템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93.03 ~ 93.08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제일화재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5" name="그룹 4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" name="그룹 6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0" name="오각형 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1" name="오각형 1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" name="직사각형 7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6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80258"/>
              </p:ext>
            </p:extLst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유한전문대학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정보처리산업기사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웹개발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41669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아웃백코리아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e-HR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2019.03 ~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리조트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스카이힐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인사급여 통합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2017.12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씨앤엠소프트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아웃백코리아 근태변경추가개발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아웃백코리아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롯데호텔 종이없는 연말정산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㈜씨앤엠소프트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메뉴얼시스템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2015.10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엔투비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업무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2015.09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포스코아이씨티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미스터피자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미스터피자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잡지 사이트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평생교육원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타스코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근태관리 시스템 고정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순회사원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타스코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88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5" name="그룹 4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" name="그룹 6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0" name="오각형 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11" name="오각형 1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" name="직사각형 7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6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2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인사통합시스템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금호타이어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웹사이트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학원수강시스템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사이트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2001.11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성정환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창원대학교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컴퓨터공학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SQLD, OCP9i,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정보처리기사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79%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05805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통합 관리 시스템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08.12~19.04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국방부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관리시스템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(Omni-VM)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16.06~18.11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17.05~17.11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한국저작권위원회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통합계정관리시스템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(Omni-IM)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14.07~16.05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보안시스템통합콘솔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(ISC)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13.07~14.06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삼성디스플레이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GREEN-SQUARE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대여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13.01~13.07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KORAIL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쉐라톤 워커힐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TV App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모듈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12.11~12.12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쉐라톤 워커힐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러닝허브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서비스 구매 파트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12.08~12.10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블랙야크 물류관리시스템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12.07~12.07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블랙야크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모듈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12.04~12.06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통합 관리 시스템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08.12~19.03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국방부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425419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32580"/>
              </p:ext>
            </p:extLst>
          </p:nvPr>
        </p:nvGraphicFramePr>
        <p:xfrm>
          <a:off x="404812" y="1749425"/>
          <a:ext cx="6048375" cy="753895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146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한미 연합 지휘통제체계 구축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작전 파트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09.11~12.03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방위사업청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한국석유공사그룹웨어고도화 중 국회의원 관리 시스템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09.04~09.10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한국석유공사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민주노총 선거인명부 관리 시스템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08.06~09.03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민주노총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사기업용 그룹웨어 솔루션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07.06~09.03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두산중공업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04.09~04.12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두산중공업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인사다면평가 솔루션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(HReMES)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03.09~04.08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여론조사 솔루션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(WebIB)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03.05~03.08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장난감대여몰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03.01~03.04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79toy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0395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570017" y="1767796"/>
            <a:ext cx="5887876" cy="6663686"/>
          </a:xfrm>
        </p:spPr>
        <p:txBody>
          <a:bodyPr/>
          <a:lstStyle/>
          <a:p>
            <a:pPr algn="dist" fontAlgn="base"/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</a:rPr>
              <a:t>제안배경 및 목적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--------------------------------------------------- 2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2. </a:t>
            </a:r>
            <a:r>
              <a:rPr lang="ko-KR" altLang="en-US" dirty="0">
                <a:latin typeface="Arial" panose="020B0604020202020204" pitchFamily="34" charset="0"/>
              </a:rPr>
              <a:t>제안범위 및 전제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--------------------------------------------------- 3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3. </a:t>
            </a:r>
            <a:r>
              <a:rPr lang="ko-KR" altLang="en-US" dirty="0">
                <a:latin typeface="Arial" panose="020B0604020202020204" pitchFamily="34" charset="0"/>
              </a:rPr>
              <a:t>사업 수행 전략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------------------------------------------------------ 5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4. </a:t>
            </a:r>
            <a:r>
              <a:rPr lang="ko-KR" altLang="en-US" dirty="0">
                <a:latin typeface="Arial" panose="020B0604020202020204" pitchFamily="34" charset="0"/>
              </a:rPr>
              <a:t>사업 추진 일정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------------------------------------------------------ 7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5. </a:t>
            </a:r>
            <a:r>
              <a:rPr lang="ko-KR" altLang="en-US" dirty="0">
                <a:latin typeface="Arial" panose="020B0604020202020204" pitchFamily="34" charset="0"/>
              </a:rPr>
              <a:t>시스템 구성도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------------------------------------------------------- 8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6. </a:t>
            </a:r>
            <a:r>
              <a:rPr lang="ko-KR" altLang="en-US" dirty="0">
                <a:latin typeface="Arial" panose="020B0604020202020204" pitchFamily="34" charset="0"/>
              </a:rPr>
              <a:t>사업 수행 조직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----------------------------------------------------- 10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7. </a:t>
            </a:r>
            <a:r>
              <a:rPr lang="ko-KR" altLang="en-US" dirty="0">
                <a:latin typeface="Arial" panose="020B0604020202020204" pitchFamily="34" charset="0"/>
              </a:rPr>
              <a:t>개발방법론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--------------------------------------------------------- 22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8. </a:t>
            </a:r>
            <a:r>
              <a:rPr lang="ko-KR" altLang="en-US" dirty="0">
                <a:latin typeface="Arial" panose="020B0604020202020204" pitchFamily="34" charset="0"/>
              </a:rPr>
              <a:t>단계별 산출물 종류 및 제출시기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------------------------------ 27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 9. </a:t>
            </a:r>
            <a:r>
              <a:rPr lang="ko-KR" altLang="en-US" dirty="0">
                <a:latin typeface="Arial" panose="020B0604020202020204" pitchFamily="34" charset="0"/>
              </a:rPr>
              <a:t>품질보증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----------------------------------------------------------- 28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10. </a:t>
            </a:r>
            <a:r>
              <a:rPr lang="ko-KR" altLang="en-US" dirty="0">
                <a:latin typeface="Arial" panose="020B0604020202020204" pitchFamily="34" charset="0"/>
              </a:rPr>
              <a:t>위험관리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----------------------------------------------------------- 38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11. </a:t>
            </a:r>
            <a:r>
              <a:rPr lang="ko-KR" altLang="en-US" dirty="0">
                <a:latin typeface="Arial" panose="020B0604020202020204" pitchFamily="34" charset="0"/>
              </a:rPr>
              <a:t>보고계획 및 진행보고 계획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------------------------------------ 41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12. </a:t>
            </a:r>
            <a:r>
              <a:rPr lang="ko-KR" altLang="en-US" dirty="0">
                <a:latin typeface="Arial" panose="020B0604020202020204" pitchFamily="34" charset="0"/>
              </a:rPr>
              <a:t>진도관리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----------------------------------------------------------- 45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13. </a:t>
            </a:r>
            <a:r>
              <a:rPr lang="ko-KR" altLang="en-US" dirty="0">
                <a:latin typeface="Arial" panose="020B0604020202020204" pitchFamily="34" charset="0"/>
              </a:rPr>
              <a:t>형상관리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----------------------------------------------------------- 46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14. </a:t>
            </a:r>
            <a:r>
              <a:rPr lang="ko-KR" altLang="en-US" dirty="0">
                <a:latin typeface="Arial" panose="020B0604020202020204" pitchFamily="34" charset="0"/>
              </a:rPr>
              <a:t>문서관리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----------------------------------------------------------- 47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15. </a:t>
            </a:r>
            <a:r>
              <a:rPr lang="ko-KR" altLang="en-US" dirty="0">
                <a:latin typeface="Arial" panose="020B0604020202020204" pitchFamily="34" charset="0"/>
              </a:rPr>
              <a:t>교육계획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----------------------------------------------------------- 48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16. </a:t>
            </a:r>
            <a:r>
              <a:rPr lang="ko-KR" altLang="en-US" dirty="0">
                <a:latin typeface="Arial" panose="020B0604020202020204" pitchFamily="34" charset="0"/>
              </a:rPr>
              <a:t>유지보수계획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----------------------------------------------------- 52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17. </a:t>
            </a:r>
            <a:r>
              <a:rPr lang="ko-KR" altLang="en-US" dirty="0">
                <a:latin typeface="Arial" panose="020B0604020202020204" pitchFamily="34" charset="0"/>
              </a:rPr>
              <a:t>기술이전계획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----------------------------------------------------- 59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18. </a:t>
            </a:r>
            <a:r>
              <a:rPr lang="ko-KR" altLang="en-US" dirty="0">
                <a:latin typeface="Arial" panose="020B0604020202020204" pitchFamily="34" charset="0"/>
              </a:rPr>
              <a:t>비상대책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----------------------------------------------------------- 62</a:t>
            </a:r>
          </a:p>
          <a:p>
            <a:pPr algn="dist" fontAlgn="base"/>
            <a:r>
              <a:rPr lang="en-US" altLang="ko-KR" dirty="0">
                <a:latin typeface="Arial" panose="020B0604020202020204" pitchFamily="34" charset="0"/>
              </a:rPr>
              <a:t>19. </a:t>
            </a:r>
            <a:r>
              <a:rPr lang="ko-KR" altLang="en-US" dirty="0">
                <a:latin typeface="Arial" panose="020B0604020202020204" pitchFamily="34" charset="0"/>
              </a:rPr>
              <a:t>기밀보안 </a:t>
            </a:r>
            <a:r>
              <a:rPr lang="en-US" altLang="ko-KR" dirty="0">
                <a:latin typeface="Arial" panose="020B0604020202020204" pitchFamily="34" charset="0"/>
              </a:rPr>
              <a:t>----------------------------------------------------------- 66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한국방송통신대학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ISTQB CTFL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34821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Athena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19.01~19.04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 성능평가 시스템 개선 및 고도화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18.05~18.11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SecuMS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18.01~18.12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17.05~17.11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환경 기반 성능평가 및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전자책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상호운용성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평가 시스템 구축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16.06~16.11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SecuMS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보안 취약점 진단 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16.11~7.01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FOSSGuard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라이선스 검증 솔루션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16.02~16.10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옴니가드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통합서버보안 솔루션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14.07~16.01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NICE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평가정보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웹테스트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자동화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시스탬구축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13.10~14.02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NICE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평가정보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NH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은행 테스트 자동화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13.08~13.09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NH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은행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ETRI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자동화 시스템 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13.06~13.07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ETRI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24407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전북은행 차세대 프로젝 트 시 기능테스트 자동화 시스템 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13.01~14.02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전북은행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현대자동차 텔레매틱스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11.06~13.01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현대모비스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NHN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게임톡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10.12~11.03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NHN I&amp;S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브라우저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10.04~11.03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ACCESS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NTT DOCOMO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10.04~11.03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09.01~09.11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NTT DOCOMO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06.10~08.12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44585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배수향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세종대학교대학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컴퓨터공학과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정보처리기사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및 퍼블리싱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19828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POLLACK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19.02~19.04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데이타게이트코리아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비딩스테이 웹사이트 리뉴얼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19.01~19.02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비딩스테이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스피킹맥스 사이트 개선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17.09~17.12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스터디맥스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스피킹덤 사이트 구축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17.02~17.04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스터디맥스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차이나맥스 사이트 구축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17.01~17.02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스터디맥스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인트라넷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백오피스 구축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15.11~18.05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스터디맥스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 이벤트 및 랜딩페이지 작업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15.05~18.04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스터디맥스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상세페이지 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14.02~14.09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웹디자인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온니포유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88550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66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개발 방법론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</a:t>
            </a:r>
            <a:r>
              <a:rPr lang="en-US" altLang="ko-KR" sz="1600" dirty="0" smtClean="0">
                <a:latin typeface="+mn-ea"/>
                <a:ea typeface="+mn-ea"/>
              </a:rPr>
              <a:t>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개발 방법론 선정 배경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다수의 대용량 데이터 처리 프로젝트 수행을 통하여 검증된 </a:t>
            </a:r>
            <a:r>
              <a:rPr lang="ko-KR" altLang="en-US" sz="1200" dirty="0" err="1" smtClean="0">
                <a:latin typeface="+mn-ea"/>
                <a:ea typeface="+mn-ea"/>
              </a:rPr>
              <a:t>엘에스웨어</a:t>
            </a:r>
            <a:r>
              <a:rPr lang="ko-KR" altLang="en-US" sz="1200" dirty="0" smtClean="0">
                <a:latin typeface="+mn-ea"/>
                <a:ea typeface="+mn-ea"/>
              </a:rPr>
              <a:t>㈜의 </a:t>
            </a:r>
            <a:r>
              <a:rPr lang="en-US" altLang="ko-KR" sz="1200" dirty="0" smtClean="0">
                <a:latin typeface="+mn-ea"/>
                <a:ea typeface="+mn-ea"/>
              </a:rPr>
              <a:t>LSWPE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LSWare</a:t>
            </a:r>
            <a:r>
              <a:rPr lang="en-US" altLang="ko-KR" sz="1200" dirty="0">
                <a:latin typeface="+mn-ea"/>
                <a:ea typeface="+mn-ea"/>
              </a:rPr>
              <a:t> Product Engineering) </a:t>
            </a:r>
            <a:r>
              <a:rPr lang="ko-KR" altLang="en-US" sz="1200" dirty="0">
                <a:latin typeface="+mn-ea"/>
                <a:ea typeface="+mn-ea"/>
              </a:rPr>
              <a:t>방법론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통한 사업을 수행합니다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</a:t>
            </a:r>
            <a:r>
              <a:rPr lang="ko-KR" altLang="en-US" sz="1200" dirty="0">
                <a:latin typeface="+mn-ea"/>
                <a:ea typeface="+mn-ea"/>
              </a:rPr>
              <a:t>관리기법</a:t>
            </a:r>
            <a:r>
              <a:rPr lang="en-US" altLang="ko-KR" sz="1200" dirty="0">
                <a:latin typeface="+mn-ea"/>
                <a:ea typeface="+mn-ea"/>
              </a:rPr>
              <a:t>/1</a:t>
            </a:r>
            <a:r>
              <a:rPr lang="ko-KR" altLang="en-US" sz="1200" dirty="0">
                <a:latin typeface="+mn-ea"/>
                <a:ea typeface="+mn-ea"/>
              </a:rPr>
              <a:t>을 모태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하여 종합정보시스템 프로젝트에 적합한 개발방법론으로 구성되어 있으며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사업에서는 적용사례가 풍부한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개발방법론을 사업환경에 맞도록 보완하여 활용합니다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963745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선정 배경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49" name="AutoShape 112"/>
          <p:cNvSpPr>
            <a:spLocks noChangeArrowheads="1"/>
          </p:cNvSpPr>
          <p:nvPr/>
        </p:nvSpPr>
        <p:spPr bwMode="auto">
          <a:xfrm flipV="1">
            <a:off x="466725" y="7089012"/>
            <a:ext cx="5895975" cy="2301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38 w 21600"/>
              <a:gd name="T13" fmla="*/ 2538 h 21600"/>
              <a:gd name="T14" fmla="*/ 19062 w 21600"/>
              <a:gd name="T15" fmla="*/ 190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75" y="21600"/>
                </a:lnTo>
                <a:lnTo>
                  <a:pt x="2012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Group 125"/>
          <p:cNvGrpSpPr>
            <a:grpSpLocks/>
          </p:cNvGrpSpPr>
          <p:nvPr/>
        </p:nvGrpSpPr>
        <p:grpSpPr bwMode="auto">
          <a:xfrm>
            <a:off x="469900" y="7317612"/>
            <a:ext cx="5899150" cy="1941512"/>
            <a:chOff x="303" y="4703"/>
            <a:chExt cx="3716" cy="1229"/>
          </a:xfrm>
        </p:grpSpPr>
        <p:sp>
          <p:nvSpPr>
            <p:cNvPr id="60" name="Rectangle 113"/>
            <p:cNvSpPr>
              <a:spLocks noChangeArrowheads="1"/>
            </p:cNvSpPr>
            <p:nvPr/>
          </p:nvSpPr>
          <p:spPr bwMode="auto">
            <a:xfrm>
              <a:off x="303" y="4703"/>
              <a:ext cx="3716" cy="122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grpSp>
          <p:nvGrpSpPr>
            <p:cNvPr id="61" name="Group 116"/>
            <p:cNvGrpSpPr>
              <a:grpSpLocks/>
            </p:cNvGrpSpPr>
            <p:nvPr/>
          </p:nvGrpSpPr>
          <p:grpSpPr bwMode="auto">
            <a:xfrm>
              <a:off x="342" y="4735"/>
              <a:ext cx="3637" cy="1166"/>
              <a:chOff x="342" y="4705"/>
              <a:chExt cx="3637" cy="1150"/>
            </a:xfrm>
          </p:grpSpPr>
          <p:sp>
            <p:nvSpPr>
              <p:cNvPr id="62" name="Rectangle 114"/>
              <p:cNvSpPr>
                <a:spLocks noChangeArrowheads="1"/>
              </p:cNvSpPr>
              <p:nvPr/>
            </p:nvSpPr>
            <p:spPr bwMode="auto">
              <a:xfrm>
                <a:off x="342" y="4704"/>
                <a:ext cx="3637" cy="11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1100" smtClean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ㄴ</a:t>
                </a:r>
                <a:endPara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63" name="Rectangle 115"/>
              <p:cNvSpPr>
                <a:spLocks noChangeArrowheads="1"/>
              </p:cNvSpPr>
              <p:nvPr/>
            </p:nvSpPr>
            <p:spPr bwMode="auto">
              <a:xfrm>
                <a:off x="353" y="4716"/>
                <a:ext cx="514" cy="1125"/>
              </a:xfrm>
              <a:prstGeom prst="rect">
                <a:avLst/>
              </a:prstGeom>
              <a:gradFill rotWithShape="0">
                <a:gsLst>
                  <a:gs pos="0">
                    <a:srgbClr val="C4E4E6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</p:grpSp>
      <p:sp>
        <p:nvSpPr>
          <p:cNvPr id="64" name="Text Box 120"/>
          <p:cNvSpPr txBox="1">
            <a:spLocks noChangeArrowheads="1"/>
          </p:cNvSpPr>
          <p:nvPr/>
        </p:nvSpPr>
        <p:spPr bwMode="auto">
          <a:xfrm>
            <a:off x="2039878" y="7496999"/>
            <a:ext cx="4341872" cy="13620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54000" rIns="54000" anchor="ctr"/>
          <a:lstStyle/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단위 시스템간 연계 및 통합 구축 지원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납기 준수를 위한 생산성, 일관성, 철저한 프로젝트 관리 지원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다양한 적용 기술 및 개발 환경 지원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기술 변화 수용 및 지속적인 유지 보수 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검증된 표준 방법론</a:t>
            </a:r>
          </a:p>
        </p:txBody>
      </p:sp>
      <p:sp>
        <p:nvSpPr>
          <p:cNvPr id="65" name="AutoShape 119"/>
          <p:cNvSpPr>
            <a:spLocks noChangeArrowheads="1"/>
          </p:cNvSpPr>
          <p:nvPr/>
        </p:nvSpPr>
        <p:spPr bwMode="auto">
          <a:xfrm>
            <a:off x="661739" y="7865902"/>
            <a:ext cx="1097211" cy="887239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66" name="Rectangle 121" descr="s10-5단-강"/>
          <p:cNvSpPr>
            <a:spLocks noChangeArrowheads="1"/>
          </p:cNvSpPr>
          <p:nvPr/>
        </p:nvSpPr>
        <p:spPr bwMode="auto">
          <a:xfrm>
            <a:off x="652463" y="7516049"/>
            <a:ext cx="1101186" cy="1295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942667" y="7949425"/>
            <a:ext cx="532704" cy="4065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spcBef>
                <a:spcPct val="40000"/>
              </a:spcBef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선정 기준</a:t>
            </a:r>
          </a:p>
        </p:txBody>
      </p:sp>
      <p:grpSp>
        <p:nvGrpSpPr>
          <p:cNvPr id="68" name="Group 72"/>
          <p:cNvGrpSpPr>
            <a:grpSpLocks/>
          </p:cNvGrpSpPr>
          <p:nvPr/>
        </p:nvGrpSpPr>
        <p:grpSpPr bwMode="auto">
          <a:xfrm>
            <a:off x="417513" y="5213381"/>
            <a:ext cx="5978525" cy="1874365"/>
            <a:chOff x="281" y="1551"/>
            <a:chExt cx="3766" cy="1885"/>
          </a:xfrm>
        </p:grpSpPr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281" y="1551"/>
              <a:ext cx="3766" cy="18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308" y="1593"/>
              <a:ext cx="3707" cy="1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grpSp>
        <p:nvGrpSpPr>
          <p:cNvPr id="71" name="Group 67"/>
          <p:cNvGrpSpPr>
            <a:grpSpLocks/>
          </p:cNvGrpSpPr>
          <p:nvPr/>
        </p:nvGrpSpPr>
        <p:grpSpPr bwMode="auto">
          <a:xfrm>
            <a:off x="592138" y="3857625"/>
            <a:ext cx="5613400" cy="1227138"/>
            <a:chOff x="392" y="712"/>
            <a:chExt cx="3536" cy="946"/>
          </a:xfrm>
        </p:grpSpPr>
        <p:sp>
          <p:nvSpPr>
            <p:cNvPr id="72" name="Arc 68"/>
            <p:cNvSpPr>
              <a:spLocks/>
            </p:cNvSpPr>
            <p:nvPr/>
          </p:nvSpPr>
          <p:spPr bwMode="auto">
            <a:xfrm>
              <a:off x="392" y="712"/>
              <a:ext cx="3536" cy="940"/>
            </a:xfrm>
            <a:custGeom>
              <a:avLst/>
              <a:gdLst>
                <a:gd name="T0" fmla="*/ 0 w 43162"/>
                <a:gd name="T1" fmla="*/ 0 h 21600"/>
                <a:gd name="T2" fmla="*/ 0 w 43162"/>
                <a:gd name="T3" fmla="*/ 0 h 21600"/>
                <a:gd name="T4" fmla="*/ 0 w 43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2"/>
                <a:gd name="T10" fmla="*/ 0 h 21600"/>
                <a:gd name="T11" fmla="*/ 43162 w 43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2" h="21600" fill="none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</a:path>
                <a:path w="43162" h="21600" stroke="0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  <a:lnTo>
                    <a:pt x="21579" y="21600"/>
                  </a:lnTo>
                  <a:lnTo>
                    <a:pt x="0" y="206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chemeClr val="accent1">
                    <a:lumMod val="7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Arc 69"/>
            <p:cNvSpPr>
              <a:spLocks/>
            </p:cNvSpPr>
            <p:nvPr/>
          </p:nvSpPr>
          <p:spPr bwMode="auto">
            <a:xfrm>
              <a:off x="648" y="718"/>
              <a:ext cx="3012" cy="940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0" y="2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Arc 70"/>
            <p:cNvSpPr>
              <a:spLocks/>
            </p:cNvSpPr>
            <p:nvPr/>
          </p:nvSpPr>
          <p:spPr bwMode="auto">
            <a:xfrm>
              <a:off x="1000" y="721"/>
              <a:ext cx="2325" cy="799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5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5" name="Freeform 75"/>
          <p:cNvSpPr>
            <a:spLocks/>
          </p:cNvSpPr>
          <p:nvPr/>
        </p:nvSpPr>
        <p:spPr bwMode="auto">
          <a:xfrm>
            <a:off x="404813" y="4949856"/>
            <a:ext cx="5991225" cy="276225"/>
          </a:xfrm>
          <a:custGeom>
            <a:avLst/>
            <a:gdLst>
              <a:gd name="T0" fmla="*/ 2147483647 w 3237"/>
              <a:gd name="T1" fmla="*/ 0 h 375"/>
              <a:gd name="T2" fmla="*/ 0 w 3237"/>
              <a:gd name="T3" fmla="*/ 2147483647 h 375"/>
              <a:gd name="T4" fmla="*/ 2147483647 w 3237"/>
              <a:gd name="T5" fmla="*/ 2147483647 h 375"/>
              <a:gd name="T6" fmla="*/ 2147483647 w 3237"/>
              <a:gd name="T7" fmla="*/ 2147483647 h 375"/>
              <a:gd name="T8" fmla="*/ 2147483647 w 3237"/>
              <a:gd name="T9" fmla="*/ 0 h 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7"/>
              <a:gd name="T16" fmla="*/ 0 h 375"/>
              <a:gd name="T17" fmla="*/ 3237 w 3237"/>
              <a:gd name="T18" fmla="*/ 375 h 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7" h="375">
                <a:moveTo>
                  <a:pt x="412" y="0"/>
                </a:moveTo>
                <a:lnTo>
                  <a:pt x="0" y="375"/>
                </a:lnTo>
                <a:lnTo>
                  <a:pt x="3237" y="375"/>
                </a:lnTo>
                <a:lnTo>
                  <a:pt x="2889" y="12"/>
                </a:lnTo>
                <a:lnTo>
                  <a:pt x="412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0"/>
                </a:schemeClr>
              </a:gs>
              <a:gs pos="100000">
                <a:srgbClr val="E1EBF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1803400" y="4924456"/>
            <a:ext cx="3194050" cy="273050"/>
          </a:xfrm>
          <a:custGeom>
            <a:avLst/>
            <a:gdLst>
              <a:gd name="T0" fmla="*/ 2147483647 w 1746"/>
              <a:gd name="T1" fmla="*/ 0 h 144"/>
              <a:gd name="T2" fmla="*/ 0 w 1746"/>
              <a:gd name="T3" fmla="*/ 2147483647 h 144"/>
              <a:gd name="T4" fmla="*/ 2147483647 w 1746"/>
              <a:gd name="T5" fmla="*/ 2147483647 h 144"/>
              <a:gd name="T6" fmla="*/ 2147483647 w 1746"/>
              <a:gd name="T7" fmla="*/ 0 h 144"/>
              <a:gd name="T8" fmla="*/ 2147483647 w 174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6"/>
              <a:gd name="T16" fmla="*/ 0 h 144"/>
              <a:gd name="T17" fmla="*/ 1746 w 174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6" h="144">
                <a:moveTo>
                  <a:pt x="138" y="0"/>
                </a:moveTo>
                <a:lnTo>
                  <a:pt x="0" y="144"/>
                </a:lnTo>
                <a:lnTo>
                  <a:pt x="1746" y="144"/>
                </a:lnTo>
                <a:lnTo>
                  <a:pt x="1608" y="0"/>
                </a:lnTo>
                <a:lnTo>
                  <a:pt x="138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Freeform 77"/>
          <p:cNvSpPr>
            <a:spLocks/>
          </p:cNvSpPr>
          <p:nvPr/>
        </p:nvSpPr>
        <p:spPr bwMode="auto">
          <a:xfrm>
            <a:off x="4778375" y="4951443"/>
            <a:ext cx="220663" cy="273050"/>
          </a:xfrm>
          <a:custGeom>
            <a:avLst/>
            <a:gdLst>
              <a:gd name="T0" fmla="*/ 0 w 135"/>
              <a:gd name="T1" fmla="*/ 0 h 238"/>
              <a:gd name="T2" fmla="*/ 2147483647 w 135"/>
              <a:gd name="T3" fmla="*/ 2147483647 h 238"/>
              <a:gd name="T4" fmla="*/ 2147483647 w 135"/>
              <a:gd name="T5" fmla="*/ 2147483647 h 238"/>
              <a:gd name="T6" fmla="*/ 0 w 135"/>
              <a:gd name="T7" fmla="*/ 0 h 238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238"/>
              <a:gd name="T14" fmla="*/ 135 w 135"/>
              <a:gd name="T15" fmla="*/ 238 h 2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238">
                <a:moveTo>
                  <a:pt x="0" y="0"/>
                </a:moveTo>
                <a:lnTo>
                  <a:pt x="3" y="237"/>
                </a:lnTo>
                <a:lnTo>
                  <a:pt x="135" y="23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Freeform 78"/>
          <p:cNvSpPr>
            <a:spLocks/>
          </p:cNvSpPr>
          <p:nvPr/>
        </p:nvSpPr>
        <p:spPr bwMode="auto">
          <a:xfrm>
            <a:off x="1787525" y="4951443"/>
            <a:ext cx="217488" cy="273050"/>
          </a:xfrm>
          <a:custGeom>
            <a:avLst/>
            <a:gdLst>
              <a:gd name="T0" fmla="*/ 2147483647 w 133"/>
              <a:gd name="T1" fmla="*/ 0 h 241"/>
              <a:gd name="T2" fmla="*/ 2147483647 w 133"/>
              <a:gd name="T3" fmla="*/ 2147483647 h 241"/>
              <a:gd name="T4" fmla="*/ 0 w 133"/>
              <a:gd name="T5" fmla="*/ 2147483647 h 241"/>
              <a:gd name="T6" fmla="*/ 2147483647 w 13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241"/>
              <a:gd name="T14" fmla="*/ 133 w 13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241">
                <a:moveTo>
                  <a:pt x="133" y="0"/>
                </a:moveTo>
                <a:lnTo>
                  <a:pt x="130" y="237"/>
                </a:lnTo>
                <a:lnTo>
                  <a:pt x="0" y="241"/>
                </a:lnTo>
                <a:lnTo>
                  <a:pt x="133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3" name="Group 128"/>
          <p:cNvGrpSpPr>
            <a:grpSpLocks/>
          </p:cNvGrpSpPr>
          <p:nvPr/>
        </p:nvGrpSpPr>
        <p:grpSpPr bwMode="auto">
          <a:xfrm>
            <a:off x="2028825" y="4522818"/>
            <a:ext cx="2741613" cy="587375"/>
            <a:chOff x="1296" y="3003"/>
            <a:chExt cx="1727" cy="351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296" y="3003"/>
              <a:ext cx="1726" cy="332"/>
            </a:xfrm>
            <a:custGeom>
              <a:avLst/>
              <a:gdLst>
                <a:gd name="T0" fmla="*/ 0 w 3840"/>
                <a:gd name="T1" fmla="*/ 0 h 672"/>
                <a:gd name="T2" fmla="*/ 0 w 3840"/>
                <a:gd name="T3" fmla="*/ 0 h 672"/>
                <a:gd name="T4" fmla="*/ 0 w 3840"/>
                <a:gd name="T5" fmla="*/ 0 h 672"/>
                <a:gd name="T6" fmla="*/ 0 w 3840"/>
                <a:gd name="T7" fmla="*/ 0 h 672"/>
                <a:gd name="T8" fmla="*/ 0 w 3840"/>
                <a:gd name="T9" fmla="*/ 0 h 672"/>
                <a:gd name="T10" fmla="*/ 0 w 3840"/>
                <a:gd name="T11" fmla="*/ 0 h 672"/>
                <a:gd name="T12" fmla="*/ 0 w 3840"/>
                <a:gd name="T13" fmla="*/ 0 h 672"/>
                <a:gd name="T14" fmla="*/ 0 w 3840"/>
                <a:gd name="T15" fmla="*/ 0 h 672"/>
                <a:gd name="T16" fmla="*/ 0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lumMod val="5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297" y="3023"/>
              <a:ext cx="1726" cy="332"/>
            </a:xfrm>
            <a:custGeom>
              <a:avLst/>
              <a:gdLst>
                <a:gd name="T0" fmla="*/ 0 w 3840"/>
                <a:gd name="T1" fmla="*/ 0 h 672"/>
                <a:gd name="T2" fmla="*/ 0 w 3840"/>
                <a:gd name="T3" fmla="*/ 0 h 672"/>
                <a:gd name="T4" fmla="*/ 0 w 3840"/>
                <a:gd name="T5" fmla="*/ 0 h 672"/>
                <a:gd name="T6" fmla="*/ 0 w 3840"/>
                <a:gd name="T7" fmla="*/ 0 h 672"/>
                <a:gd name="T8" fmla="*/ 0 w 3840"/>
                <a:gd name="T9" fmla="*/ 0 h 672"/>
                <a:gd name="T10" fmla="*/ 0 w 3840"/>
                <a:gd name="T11" fmla="*/ 0 h 672"/>
                <a:gd name="T12" fmla="*/ 0 w 3840"/>
                <a:gd name="T13" fmla="*/ 0 h 672"/>
                <a:gd name="T14" fmla="*/ 0 w 3840"/>
                <a:gd name="T15" fmla="*/ 0 h 672"/>
                <a:gd name="T16" fmla="*/ 0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lumMod val="9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6" name="Rectangle 99"/>
          <p:cNvSpPr>
            <a:spLocks noChangeArrowheads="1"/>
          </p:cNvSpPr>
          <p:nvPr/>
        </p:nvSpPr>
        <p:spPr bwMode="auto">
          <a:xfrm>
            <a:off x="342901" y="3387415"/>
            <a:ext cx="6110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ko-KR" altLang="en-US" sz="2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기능 개선 </a:t>
            </a:r>
            <a:r>
              <a:rPr kumimoji="0" lang="ko-KR" altLang="en-US" sz="2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kumimoji="0" lang="ko-KR" altLang="en-US" sz="2800" b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</a:t>
            </a:r>
            <a:endParaRPr kumimoji="0" lang="en-US" altLang="ko-KR" sz="28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549276" y="5326093"/>
            <a:ext cx="5665788" cy="1591469"/>
          </a:xfrm>
          <a:prstGeom prst="roundRect">
            <a:avLst>
              <a:gd name="adj" fmla="val 4824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88" name="Rectangle 124"/>
          <p:cNvSpPr>
            <a:spLocks noChangeArrowheads="1"/>
          </p:cNvSpPr>
          <p:nvPr/>
        </p:nvSpPr>
        <p:spPr bwMode="auto">
          <a:xfrm flipV="1">
            <a:off x="663575" y="5768004"/>
            <a:ext cx="2770983" cy="11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rot="10800000" wrap="square" lIns="127115" tIns="63558" rIns="64800" bIns="63558">
            <a:spAutoFit/>
          </a:bodyPr>
          <a:lstStyle/>
          <a:p>
            <a:pPr marL="92075" indent="-92075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실전적이고 검증된 방법론 구조</a:t>
            </a:r>
            <a:endParaRPr kumimoji="0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92075" indent="-92075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 수행경험</a:t>
            </a:r>
            <a:endParaRPr kumimoji="0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85738" lvl="1" indent="-92075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ko-KR" altLang="en-US" sz="1100" b="1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한국저작권위원회</a:t>
            </a:r>
            <a:r>
              <a:rPr kumimoji="0" lang="en-US" altLang="ko-KR" sz="1100" b="1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b="1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한국교육학술정보원</a:t>
            </a:r>
            <a:r>
              <a:rPr kumimoji="0" lang="en-US" altLang="ko-KR" sz="1100" spc="-1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b="1" spc="-1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한국인터넷진흥원</a:t>
            </a:r>
            <a:r>
              <a:rPr kumimoji="0" lang="en-US" altLang="ko-KR" sz="1100" spc="-1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en-US" altLang="ko-KR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LG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텔레콤</a:t>
            </a:r>
            <a:r>
              <a:rPr kumimoji="0" lang="en-US" altLang="ko-KR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및 한국콘텐트진흥원</a:t>
            </a:r>
            <a:r>
              <a:rPr kumimoji="0" lang="en-US" altLang="ko-KR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시스템 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구축 등의 공공사업 수행 경험</a:t>
            </a:r>
            <a:endParaRPr kumimoji="0" lang="en-US" altLang="ko-KR" sz="1100" spc="-1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89" name="Rectangle 138"/>
          <p:cNvSpPr>
            <a:spLocks noChangeArrowheads="1"/>
          </p:cNvSpPr>
          <p:nvPr/>
        </p:nvSpPr>
        <p:spPr bwMode="auto">
          <a:xfrm flipV="1">
            <a:off x="3539332" y="5812455"/>
            <a:ext cx="26431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rot="10800000" lIns="127115" tIns="63558" rIns="64800" bIns="63558">
            <a:spAutoFit/>
          </a:bodyPr>
          <a:lstStyle/>
          <a:p>
            <a:pPr marL="95250" indent="-95250" algn="just" defTabSz="7620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LSWPE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방법론에 대한 이해기반</a:t>
            </a:r>
            <a:endParaRPr kumimoji="0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95250" indent="-95250" algn="just" defTabSz="7620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제안사 개발 방법론에 사업 특성 반영</a:t>
            </a:r>
          </a:p>
        </p:txBody>
      </p:sp>
      <p:sp>
        <p:nvSpPr>
          <p:cNvPr id="90" name="AutoShape 130" descr="s10-5단-강"/>
          <p:cNvSpPr>
            <a:spLocks noChangeArrowheads="1"/>
          </p:cNvSpPr>
          <p:nvPr/>
        </p:nvSpPr>
        <p:spPr bwMode="auto">
          <a:xfrm>
            <a:off x="969963" y="5399118"/>
            <a:ext cx="2001837" cy="2921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40000"/>
              </a:spcBef>
              <a:defRPr/>
            </a:pPr>
            <a:r>
              <a:rPr kumimoji="0" lang="ko-KR" altLang="en-US" sz="11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구축 경험 활용</a:t>
            </a:r>
          </a:p>
        </p:txBody>
      </p:sp>
      <p:sp>
        <p:nvSpPr>
          <p:cNvPr id="91" name="AutoShape 136" descr="s10-5단-강"/>
          <p:cNvSpPr>
            <a:spLocks noChangeArrowheads="1"/>
          </p:cNvSpPr>
          <p:nvPr/>
        </p:nvSpPr>
        <p:spPr bwMode="auto">
          <a:xfrm>
            <a:off x="3827463" y="5399118"/>
            <a:ext cx="2000250" cy="2921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40000"/>
              </a:spcBef>
              <a:defRPr/>
            </a:pPr>
            <a:r>
              <a:rPr kumimoji="0" lang="ko-KR" altLang="en-US" sz="11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 커스터마이징</a:t>
            </a:r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>
            <a:off x="3486945" y="5511611"/>
            <a:ext cx="0" cy="130175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2306638" y="4872068"/>
            <a:ext cx="2171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kumimoji="0" lang="ko-KR" altLang="en-US" sz="16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최적의 방법론 적용</a:t>
            </a:r>
            <a:endParaRPr kumimoji="0" lang="en-US" altLang="ko-KR" sz="16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26" y="8097661"/>
            <a:ext cx="1273012" cy="699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6156" y="8774067"/>
            <a:ext cx="1943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solidFill>
                  <a:srgbClr val="FF0000"/>
                </a:solidFill>
              </a:rPr>
              <a:t>SP</a:t>
            </a:r>
            <a:r>
              <a:rPr lang="ko-KR" altLang="en-US" sz="1100" smtClean="0">
                <a:solidFill>
                  <a:srgbClr val="FF0000"/>
                </a:solidFill>
              </a:rPr>
              <a:t>인증 </a:t>
            </a:r>
            <a:r>
              <a:rPr lang="en-US" altLang="ko-KR" sz="1100" smtClean="0">
                <a:solidFill>
                  <a:srgbClr val="FF0000"/>
                </a:solidFill>
              </a:rPr>
              <a:t>2</a:t>
            </a:r>
            <a:r>
              <a:rPr lang="ko-KR" altLang="en-US" sz="1100" smtClean="0">
                <a:solidFill>
                  <a:srgbClr val="FF0000"/>
                </a:solidFill>
              </a:rPr>
              <a:t>등급 획득 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r"/>
            <a:r>
              <a:rPr lang="en-US" altLang="ko-KR" sz="1100" smtClean="0">
                <a:solidFill>
                  <a:srgbClr val="FF0000"/>
                </a:solidFill>
              </a:rPr>
              <a:t>(2016.12.27 ~ 2019.12.26)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특징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제안사가 수행했던 </a:t>
            </a:r>
            <a:r>
              <a:rPr lang="ko-KR" altLang="en-US" sz="1200" dirty="0">
                <a:latin typeface="+mn-ea"/>
                <a:ea typeface="+mn-ea"/>
              </a:rPr>
              <a:t>다수의 웹 기반 프로젝트 경험과 기존 방법론들의 장점들을 반영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해서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효과적인 웹 기반 프로젝트 수행을 위해 정립된 방법론입니다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</a:t>
            </a:r>
            <a:r>
              <a:rPr lang="ko-KR" altLang="en-US" sz="1200" dirty="0">
                <a:latin typeface="+mn-ea"/>
                <a:ea typeface="+mn-ea"/>
              </a:rPr>
              <a:t>다수의 프로젝트에 적용 및 검증을 통해 여러 가지 개선점들이 반영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되어 있으며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지속적인 업그레이드 프로세스를 통하여 관리되고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369601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+mn-ea"/>
                </a:rPr>
                <a:t>LSWPE-WEB </a:t>
              </a:r>
              <a:r>
                <a:rPr lang="ko-KR" altLang="en-US" sz="1100" dirty="0">
                  <a:latin typeface="+mn-ea"/>
                </a:rPr>
                <a:t>특징</a:t>
              </a:r>
            </a:p>
          </p:txBody>
        </p:sp>
      </p:grp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665951" y="7176901"/>
            <a:ext cx="2073237" cy="643476"/>
            <a:chOff x="316" y="4069"/>
            <a:chExt cx="1256" cy="325"/>
          </a:xfrm>
        </p:grpSpPr>
        <p:sp>
          <p:nvSpPr>
            <p:cNvPr id="183" name="Text Box 30"/>
            <p:cNvSpPr txBox="1">
              <a:spLocks noChangeArrowheads="1"/>
            </p:cNvSpPr>
            <p:nvPr/>
          </p:nvSpPr>
          <p:spPr bwMode="auto">
            <a:xfrm>
              <a:off x="830" y="4310"/>
              <a:ext cx="59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Technical Infrastructure</a:t>
              </a:r>
            </a:p>
          </p:txBody>
        </p:sp>
        <p:sp>
          <p:nvSpPr>
            <p:cNvPr id="184" name="Text Box 31"/>
            <p:cNvSpPr txBox="1">
              <a:spLocks noChangeArrowheads="1"/>
            </p:cNvSpPr>
            <p:nvPr/>
          </p:nvSpPr>
          <p:spPr bwMode="auto">
            <a:xfrm>
              <a:off x="830" y="4250"/>
              <a:ext cx="570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Business Layer</a:t>
              </a:r>
            </a:p>
          </p:txBody>
        </p:sp>
        <p:sp>
          <p:nvSpPr>
            <p:cNvPr id="185" name="Text Box 32"/>
            <p:cNvSpPr txBox="1">
              <a:spLocks noChangeArrowheads="1"/>
            </p:cNvSpPr>
            <p:nvPr/>
          </p:nvSpPr>
          <p:spPr bwMode="auto">
            <a:xfrm>
              <a:off x="830" y="4178"/>
              <a:ext cx="667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Application Layer</a:t>
              </a:r>
            </a:p>
          </p:txBody>
        </p:sp>
        <p:sp>
          <p:nvSpPr>
            <p:cNvPr id="186" name="Line 33"/>
            <p:cNvSpPr>
              <a:spLocks noChangeShapeType="1"/>
            </p:cNvSpPr>
            <p:nvPr/>
          </p:nvSpPr>
          <p:spPr bwMode="auto">
            <a:xfrm flipH="1">
              <a:off x="667" y="4346"/>
              <a:ext cx="148" cy="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7" name="Text Box 34"/>
            <p:cNvSpPr txBox="1">
              <a:spLocks noChangeArrowheads="1"/>
            </p:cNvSpPr>
            <p:nvPr/>
          </p:nvSpPr>
          <p:spPr bwMode="auto">
            <a:xfrm>
              <a:off x="830" y="4112"/>
              <a:ext cx="742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Presentation Layer</a:t>
              </a:r>
            </a:p>
          </p:txBody>
        </p:sp>
        <p:grpSp>
          <p:nvGrpSpPr>
            <p:cNvPr id="188" name="Group 35"/>
            <p:cNvGrpSpPr>
              <a:grpSpLocks/>
            </p:cNvGrpSpPr>
            <p:nvPr/>
          </p:nvGrpSpPr>
          <p:grpSpPr bwMode="auto">
            <a:xfrm>
              <a:off x="316" y="4069"/>
              <a:ext cx="409" cy="289"/>
              <a:chOff x="2840" y="3114"/>
              <a:chExt cx="444" cy="488"/>
            </a:xfrm>
          </p:grpSpPr>
          <p:sp>
            <p:nvSpPr>
              <p:cNvPr id="192" name="Line 36"/>
              <p:cNvSpPr>
                <a:spLocks noChangeShapeType="1"/>
              </p:cNvSpPr>
              <p:nvPr/>
            </p:nvSpPr>
            <p:spPr bwMode="auto">
              <a:xfrm>
                <a:off x="3005" y="3430"/>
                <a:ext cx="61" cy="2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3" name="AutoShape 37"/>
              <p:cNvSpPr>
                <a:spLocks noChangeArrowheads="1"/>
              </p:cNvSpPr>
              <p:nvPr/>
            </p:nvSpPr>
            <p:spPr bwMode="auto">
              <a:xfrm>
                <a:off x="2857" y="3474"/>
                <a:ext cx="382" cy="127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grpSp>
            <p:nvGrpSpPr>
              <p:cNvPr id="194" name="Group 38"/>
              <p:cNvGrpSpPr>
                <a:grpSpLocks/>
              </p:cNvGrpSpPr>
              <p:nvPr/>
            </p:nvGrpSpPr>
            <p:grpSpPr bwMode="auto">
              <a:xfrm>
                <a:off x="2996" y="3489"/>
                <a:ext cx="87" cy="31"/>
                <a:chOff x="1056" y="3120"/>
                <a:chExt cx="480" cy="192"/>
              </a:xfrm>
            </p:grpSpPr>
            <p:sp>
              <p:nvSpPr>
                <p:cNvPr id="270" name="AutoShape 39"/>
                <p:cNvSpPr>
                  <a:spLocks noChangeArrowheads="1"/>
                </p:cNvSpPr>
                <p:nvPr/>
              </p:nvSpPr>
              <p:spPr bwMode="auto">
                <a:xfrm>
                  <a:off x="1058" y="3099"/>
                  <a:ext cx="479" cy="203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7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  <p:sp>
              <p:nvSpPr>
                <p:cNvPr id="271" name="Line 40"/>
                <p:cNvSpPr>
                  <a:spLocks noChangeShapeType="1"/>
                </p:cNvSpPr>
                <p:nvPr/>
              </p:nvSpPr>
              <p:spPr bwMode="auto">
                <a:xfrm>
                  <a:off x="1130" y="3173"/>
                  <a:ext cx="383" cy="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700" kern="0" dirty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95" name="Group 41"/>
              <p:cNvGrpSpPr>
                <a:grpSpLocks/>
              </p:cNvGrpSpPr>
              <p:nvPr/>
            </p:nvGrpSpPr>
            <p:grpSpPr bwMode="auto">
              <a:xfrm>
                <a:off x="2909" y="3557"/>
                <a:ext cx="87" cy="30"/>
                <a:chOff x="1056" y="3120"/>
                <a:chExt cx="480" cy="192"/>
              </a:xfrm>
            </p:grpSpPr>
            <p:sp>
              <p:nvSpPr>
                <p:cNvPr id="268" name="AutoShape 42"/>
                <p:cNvSpPr>
                  <a:spLocks noChangeArrowheads="1"/>
                </p:cNvSpPr>
                <p:nvPr/>
              </p:nvSpPr>
              <p:spPr bwMode="auto">
                <a:xfrm>
                  <a:off x="1136" y="3112"/>
                  <a:ext cx="401" cy="201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7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  <p:sp>
              <p:nvSpPr>
                <p:cNvPr id="269" name="Line 43"/>
                <p:cNvSpPr>
                  <a:spLocks noChangeShapeType="1"/>
                </p:cNvSpPr>
                <p:nvPr/>
              </p:nvSpPr>
              <p:spPr bwMode="auto">
                <a:xfrm>
                  <a:off x="1136" y="3169"/>
                  <a:ext cx="377" cy="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700" kern="0" dirty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96" name="Group 44"/>
              <p:cNvGrpSpPr>
                <a:grpSpLocks/>
              </p:cNvGrpSpPr>
              <p:nvPr/>
            </p:nvGrpSpPr>
            <p:grpSpPr bwMode="auto">
              <a:xfrm>
                <a:off x="3066" y="3557"/>
                <a:ext cx="87" cy="30"/>
                <a:chOff x="1056" y="3120"/>
                <a:chExt cx="480" cy="192"/>
              </a:xfrm>
            </p:grpSpPr>
            <p:sp>
              <p:nvSpPr>
                <p:cNvPr id="266" name="AutoShape 45"/>
                <p:cNvSpPr>
                  <a:spLocks noChangeArrowheads="1"/>
                </p:cNvSpPr>
                <p:nvPr/>
              </p:nvSpPr>
              <p:spPr bwMode="auto">
                <a:xfrm>
                  <a:off x="1055" y="3112"/>
                  <a:ext cx="479" cy="201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7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  <p:sp>
              <p:nvSpPr>
                <p:cNvPr id="267" name="Line 46"/>
                <p:cNvSpPr>
                  <a:spLocks noChangeShapeType="1"/>
                </p:cNvSpPr>
                <p:nvPr/>
              </p:nvSpPr>
              <p:spPr bwMode="auto">
                <a:xfrm>
                  <a:off x="1127" y="3169"/>
                  <a:ext cx="383" cy="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700" kern="0" dirty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7" name="Line 47"/>
              <p:cNvSpPr>
                <a:spLocks noChangeShapeType="1"/>
              </p:cNvSpPr>
              <p:nvPr/>
            </p:nvSpPr>
            <p:spPr bwMode="auto">
              <a:xfrm flipH="1">
                <a:off x="2960" y="3520"/>
                <a:ext cx="71" cy="3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8" name="Line 48"/>
              <p:cNvSpPr>
                <a:spLocks noChangeShapeType="1"/>
              </p:cNvSpPr>
              <p:nvPr/>
            </p:nvSpPr>
            <p:spPr bwMode="auto">
              <a:xfrm>
                <a:off x="2987" y="3571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9" name="AutoShape 49"/>
              <p:cNvSpPr>
                <a:spLocks noChangeArrowheads="1"/>
              </p:cNvSpPr>
              <p:nvPr/>
            </p:nvSpPr>
            <p:spPr bwMode="auto">
              <a:xfrm>
                <a:off x="2874" y="3353"/>
                <a:ext cx="384" cy="130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0" name="AutoShape 50"/>
              <p:cNvSpPr>
                <a:spLocks noChangeArrowheads="1"/>
              </p:cNvSpPr>
              <p:nvPr/>
            </p:nvSpPr>
            <p:spPr bwMode="auto">
              <a:xfrm>
                <a:off x="3057" y="3436"/>
                <a:ext cx="88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1" name="Line 51"/>
              <p:cNvSpPr>
                <a:spLocks noChangeShapeType="1"/>
              </p:cNvSpPr>
              <p:nvPr/>
            </p:nvSpPr>
            <p:spPr bwMode="auto">
              <a:xfrm>
                <a:off x="3066" y="3451"/>
                <a:ext cx="7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2" name="Line 52"/>
              <p:cNvSpPr>
                <a:spLocks noChangeShapeType="1"/>
              </p:cNvSpPr>
              <p:nvPr/>
            </p:nvSpPr>
            <p:spPr bwMode="auto">
              <a:xfrm>
                <a:off x="3070" y="3442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3" name="AutoShape 53"/>
              <p:cNvSpPr>
                <a:spLocks noChangeArrowheads="1"/>
              </p:cNvSpPr>
              <p:nvPr/>
            </p:nvSpPr>
            <p:spPr bwMode="auto">
              <a:xfrm>
                <a:off x="2926" y="3414"/>
                <a:ext cx="88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4" name="Line 54"/>
              <p:cNvSpPr>
                <a:spLocks noChangeShapeType="1"/>
              </p:cNvSpPr>
              <p:nvPr/>
            </p:nvSpPr>
            <p:spPr bwMode="auto">
              <a:xfrm>
                <a:off x="2936" y="3430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5" name="Line 55"/>
              <p:cNvSpPr>
                <a:spLocks noChangeShapeType="1"/>
              </p:cNvSpPr>
              <p:nvPr/>
            </p:nvSpPr>
            <p:spPr bwMode="auto">
              <a:xfrm>
                <a:off x="2939" y="3421"/>
                <a:ext cx="7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6" name="AutoShape 56"/>
              <p:cNvSpPr>
                <a:spLocks noChangeArrowheads="1"/>
              </p:cNvSpPr>
              <p:nvPr/>
            </p:nvSpPr>
            <p:spPr bwMode="auto">
              <a:xfrm>
                <a:off x="2970" y="3371"/>
                <a:ext cx="87" cy="27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7" name="Line 57"/>
              <p:cNvSpPr>
                <a:spLocks noChangeShapeType="1"/>
              </p:cNvSpPr>
              <p:nvPr/>
            </p:nvSpPr>
            <p:spPr bwMode="auto">
              <a:xfrm>
                <a:off x="2978" y="3384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8" name="Line 58"/>
              <p:cNvSpPr>
                <a:spLocks noChangeShapeType="1"/>
              </p:cNvSpPr>
              <p:nvPr/>
            </p:nvSpPr>
            <p:spPr bwMode="auto">
              <a:xfrm>
                <a:off x="2983" y="3378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9" name="AutoShape 59"/>
              <p:cNvSpPr>
                <a:spLocks noChangeArrowheads="1"/>
              </p:cNvSpPr>
              <p:nvPr/>
            </p:nvSpPr>
            <p:spPr bwMode="auto">
              <a:xfrm>
                <a:off x="3110" y="3378"/>
                <a:ext cx="87" cy="28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10" name="Line 60"/>
              <p:cNvSpPr>
                <a:spLocks noChangeShapeType="1"/>
              </p:cNvSpPr>
              <p:nvPr/>
            </p:nvSpPr>
            <p:spPr bwMode="auto">
              <a:xfrm>
                <a:off x="3118" y="3393"/>
                <a:ext cx="71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1" name="Line 61"/>
              <p:cNvSpPr>
                <a:spLocks noChangeShapeType="1"/>
              </p:cNvSpPr>
              <p:nvPr/>
            </p:nvSpPr>
            <p:spPr bwMode="auto">
              <a:xfrm>
                <a:off x="3122" y="3384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2" name="Line 62"/>
              <p:cNvSpPr>
                <a:spLocks noChangeShapeType="1"/>
              </p:cNvSpPr>
              <p:nvPr/>
            </p:nvSpPr>
            <p:spPr bwMode="auto">
              <a:xfrm>
                <a:off x="3048" y="3384"/>
                <a:ext cx="14" cy="6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3" name="Line 63"/>
              <p:cNvSpPr>
                <a:spLocks noChangeShapeType="1"/>
              </p:cNvSpPr>
              <p:nvPr/>
            </p:nvSpPr>
            <p:spPr bwMode="auto">
              <a:xfrm flipV="1">
                <a:off x="3110" y="3406"/>
                <a:ext cx="35" cy="2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4" name="Line 64"/>
              <p:cNvSpPr>
                <a:spLocks noChangeShapeType="1"/>
              </p:cNvSpPr>
              <p:nvPr/>
            </p:nvSpPr>
            <p:spPr bwMode="auto">
              <a:xfrm>
                <a:off x="3048" y="3384"/>
                <a:ext cx="64" cy="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15" name="Group 65"/>
              <p:cNvGrpSpPr>
                <a:grpSpLocks/>
              </p:cNvGrpSpPr>
              <p:nvPr/>
            </p:nvGrpSpPr>
            <p:grpSpPr bwMode="auto">
              <a:xfrm>
                <a:off x="2840" y="3271"/>
                <a:ext cx="95" cy="133"/>
                <a:chOff x="2064" y="1977"/>
                <a:chExt cx="591" cy="509"/>
              </a:xfrm>
            </p:grpSpPr>
            <p:grpSp>
              <p:nvGrpSpPr>
                <p:cNvPr id="260" name="Group 66"/>
                <p:cNvGrpSpPr>
                  <a:grpSpLocks/>
                </p:cNvGrpSpPr>
                <p:nvPr/>
              </p:nvGrpSpPr>
              <p:grpSpPr bwMode="auto">
                <a:xfrm>
                  <a:off x="2064" y="2402"/>
                  <a:ext cx="560" cy="84"/>
                  <a:chOff x="2064" y="2402"/>
                  <a:chExt cx="560" cy="84"/>
                </a:xfrm>
              </p:grpSpPr>
              <p:sp>
                <p:nvSpPr>
                  <p:cNvPr id="26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39"/>
                    <a:ext cx="95" cy="103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 eaLnBrk="1" hangingPunct="1">
                      <a:spcBef>
                        <a:spcPct val="40000"/>
                      </a:spcBef>
                      <a:defRPr/>
                    </a:pPr>
                    <a:endParaRPr kumimoji="0" lang="ko-KR" altLang="en-US" sz="700" dirty="0">
                      <a:solidFill>
                        <a:srgbClr val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26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159" y="1593"/>
                    <a:ext cx="46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700" kern="0" dirty="0">
                      <a:solidFill>
                        <a:sysClr val="windowText" lastClr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261" name="Group 69"/>
                <p:cNvGrpSpPr>
                  <a:grpSpLocks/>
                </p:cNvGrpSpPr>
                <p:nvPr/>
              </p:nvGrpSpPr>
              <p:grpSpPr bwMode="auto">
                <a:xfrm>
                  <a:off x="2064" y="1977"/>
                  <a:ext cx="591" cy="84"/>
                  <a:chOff x="2064" y="1977"/>
                  <a:chExt cx="591" cy="84"/>
                </a:xfrm>
              </p:grpSpPr>
              <p:sp>
                <p:nvSpPr>
                  <p:cNvPr id="26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976"/>
                    <a:ext cx="95" cy="8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 eaLnBrk="1" hangingPunct="1">
                      <a:spcBef>
                        <a:spcPct val="40000"/>
                      </a:spcBef>
                      <a:defRPr/>
                    </a:pPr>
                    <a:endParaRPr kumimoji="0" lang="ko-KR" altLang="en-US" sz="700" dirty="0">
                      <a:solidFill>
                        <a:srgbClr val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26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159" y="2021"/>
                    <a:ext cx="13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700" kern="0" dirty="0">
                      <a:solidFill>
                        <a:sysClr val="windowText" lastClr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</p:grpSp>
          <p:sp>
            <p:nvSpPr>
              <p:cNvPr id="216" name="AutoShape 72"/>
              <p:cNvSpPr>
                <a:spLocks noChangeArrowheads="1"/>
              </p:cNvSpPr>
              <p:nvPr/>
            </p:nvSpPr>
            <p:spPr bwMode="auto">
              <a:xfrm>
                <a:off x="2883" y="3233"/>
                <a:ext cx="381" cy="130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17" name="AutoShape 73"/>
              <p:cNvSpPr>
                <a:spLocks noChangeArrowheads="1"/>
              </p:cNvSpPr>
              <p:nvPr/>
            </p:nvSpPr>
            <p:spPr bwMode="auto">
              <a:xfrm>
                <a:off x="2953" y="3236"/>
                <a:ext cx="87" cy="31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18" name="Line 74"/>
              <p:cNvSpPr>
                <a:spLocks noChangeShapeType="1"/>
              </p:cNvSpPr>
              <p:nvPr/>
            </p:nvSpPr>
            <p:spPr bwMode="auto">
              <a:xfrm>
                <a:off x="2962" y="3253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9" name="Line 75"/>
              <p:cNvSpPr>
                <a:spLocks noChangeShapeType="1"/>
              </p:cNvSpPr>
              <p:nvPr/>
            </p:nvSpPr>
            <p:spPr bwMode="auto">
              <a:xfrm>
                <a:off x="2966" y="3245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0" name="AutoShape 76"/>
              <p:cNvSpPr>
                <a:spLocks noChangeArrowheads="1"/>
              </p:cNvSpPr>
              <p:nvPr/>
            </p:nvSpPr>
            <p:spPr bwMode="auto">
              <a:xfrm>
                <a:off x="2909" y="3312"/>
                <a:ext cx="87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21" name="Line 77"/>
              <p:cNvSpPr>
                <a:spLocks noChangeShapeType="1"/>
              </p:cNvSpPr>
              <p:nvPr/>
            </p:nvSpPr>
            <p:spPr bwMode="auto">
              <a:xfrm>
                <a:off x="2918" y="3327"/>
                <a:ext cx="67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2" name="Line 78"/>
              <p:cNvSpPr>
                <a:spLocks noChangeShapeType="1"/>
              </p:cNvSpPr>
              <p:nvPr/>
            </p:nvSpPr>
            <p:spPr bwMode="auto">
              <a:xfrm>
                <a:off x="2923" y="3321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3" name="AutoShape 79"/>
              <p:cNvSpPr>
                <a:spLocks noChangeArrowheads="1"/>
              </p:cNvSpPr>
              <p:nvPr/>
            </p:nvSpPr>
            <p:spPr bwMode="auto">
              <a:xfrm>
                <a:off x="2979" y="3277"/>
                <a:ext cx="87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24" name="Line 80"/>
              <p:cNvSpPr>
                <a:spLocks noChangeShapeType="1"/>
              </p:cNvSpPr>
              <p:nvPr/>
            </p:nvSpPr>
            <p:spPr bwMode="auto">
              <a:xfrm>
                <a:off x="2988" y="3292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5" name="Line 81"/>
              <p:cNvSpPr>
                <a:spLocks noChangeShapeType="1"/>
              </p:cNvSpPr>
              <p:nvPr/>
            </p:nvSpPr>
            <p:spPr bwMode="auto">
              <a:xfrm>
                <a:off x="2992" y="3284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6" name="AutoShape 82"/>
              <p:cNvSpPr>
                <a:spLocks noChangeArrowheads="1"/>
              </p:cNvSpPr>
              <p:nvPr/>
            </p:nvSpPr>
            <p:spPr bwMode="auto">
              <a:xfrm>
                <a:off x="3092" y="3236"/>
                <a:ext cx="88" cy="31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>
                <a:off x="3101" y="3253"/>
                <a:ext cx="7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>
                <a:off x="3105" y="3245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9" name="AutoShape 85"/>
              <p:cNvSpPr>
                <a:spLocks noChangeArrowheads="1"/>
              </p:cNvSpPr>
              <p:nvPr/>
            </p:nvSpPr>
            <p:spPr bwMode="auto">
              <a:xfrm>
                <a:off x="3127" y="3277"/>
                <a:ext cx="88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30" name="Line 86"/>
              <p:cNvSpPr>
                <a:spLocks noChangeShapeType="1"/>
              </p:cNvSpPr>
              <p:nvPr/>
            </p:nvSpPr>
            <p:spPr bwMode="auto">
              <a:xfrm>
                <a:off x="3136" y="3292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1" name="Line 87"/>
              <p:cNvSpPr>
                <a:spLocks noChangeShapeType="1"/>
              </p:cNvSpPr>
              <p:nvPr/>
            </p:nvSpPr>
            <p:spPr bwMode="auto">
              <a:xfrm>
                <a:off x="3140" y="3284"/>
                <a:ext cx="75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2" name="AutoShape 88"/>
              <p:cNvSpPr>
                <a:spLocks noChangeArrowheads="1"/>
              </p:cNvSpPr>
              <p:nvPr/>
            </p:nvSpPr>
            <p:spPr bwMode="auto">
              <a:xfrm>
                <a:off x="3040" y="3321"/>
                <a:ext cx="87" cy="27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33" name="Line 89"/>
              <p:cNvSpPr>
                <a:spLocks noChangeShapeType="1"/>
              </p:cNvSpPr>
              <p:nvPr/>
            </p:nvSpPr>
            <p:spPr bwMode="auto">
              <a:xfrm>
                <a:off x="3050" y="3335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4" name="Line 90"/>
              <p:cNvSpPr>
                <a:spLocks noChangeShapeType="1"/>
              </p:cNvSpPr>
              <p:nvPr/>
            </p:nvSpPr>
            <p:spPr bwMode="auto">
              <a:xfrm>
                <a:off x="3053" y="3327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5" name="Line 91"/>
              <p:cNvSpPr>
                <a:spLocks noChangeShapeType="1"/>
              </p:cNvSpPr>
              <p:nvPr/>
            </p:nvSpPr>
            <p:spPr bwMode="auto">
              <a:xfrm>
                <a:off x="3031" y="3253"/>
                <a:ext cx="105" cy="3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6" name="Line 92"/>
              <p:cNvSpPr>
                <a:spLocks noChangeShapeType="1"/>
              </p:cNvSpPr>
              <p:nvPr/>
            </p:nvSpPr>
            <p:spPr bwMode="auto">
              <a:xfrm>
                <a:off x="3058" y="329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7" name="Line 93"/>
              <p:cNvSpPr>
                <a:spLocks noChangeShapeType="1"/>
              </p:cNvSpPr>
              <p:nvPr/>
            </p:nvSpPr>
            <p:spPr bwMode="auto">
              <a:xfrm flipH="1">
                <a:off x="3084" y="3306"/>
                <a:ext cx="78" cy="1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8" name="Line 94"/>
              <p:cNvSpPr>
                <a:spLocks noChangeShapeType="1"/>
              </p:cNvSpPr>
              <p:nvPr/>
            </p:nvSpPr>
            <p:spPr bwMode="auto">
              <a:xfrm>
                <a:off x="2988" y="3327"/>
                <a:ext cx="62" cy="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9" name="Line 95"/>
              <p:cNvSpPr>
                <a:spLocks noChangeShapeType="1"/>
              </p:cNvSpPr>
              <p:nvPr/>
            </p:nvSpPr>
            <p:spPr bwMode="auto">
              <a:xfrm flipH="1">
                <a:off x="2962" y="3268"/>
                <a:ext cx="17" cy="4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0" name="Line 96"/>
              <p:cNvSpPr>
                <a:spLocks noChangeShapeType="1"/>
              </p:cNvSpPr>
              <p:nvPr/>
            </p:nvSpPr>
            <p:spPr bwMode="auto">
              <a:xfrm>
                <a:off x="3127" y="3272"/>
                <a:ext cx="12" cy="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1" name="Line 97"/>
              <p:cNvSpPr>
                <a:spLocks noChangeShapeType="1"/>
              </p:cNvSpPr>
              <p:nvPr/>
            </p:nvSpPr>
            <p:spPr bwMode="auto">
              <a:xfrm>
                <a:off x="3136" y="3257"/>
                <a:ext cx="14" cy="13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2" name="Line 98"/>
              <p:cNvSpPr>
                <a:spLocks noChangeShapeType="1"/>
              </p:cNvSpPr>
              <p:nvPr/>
            </p:nvSpPr>
            <p:spPr bwMode="auto">
              <a:xfrm flipH="1">
                <a:off x="2960" y="3286"/>
                <a:ext cx="62" cy="14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3" name="Line 99"/>
              <p:cNvSpPr>
                <a:spLocks noChangeShapeType="1"/>
              </p:cNvSpPr>
              <p:nvPr/>
            </p:nvSpPr>
            <p:spPr bwMode="auto">
              <a:xfrm>
                <a:off x="3014" y="3384"/>
                <a:ext cx="25" cy="11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4" name="Line 100"/>
              <p:cNvSpPr>
                <a:spLocks noChangeShapeType="1"/>
              </p:cNvSpPr>
              <p:nvPr/>
            </p:nvSpPr>
            <p:spPr bwMode="auto">
              <a:xfrm>
                <a:off x="3101" y="3451"/>
                <a:ext cx="12" cy="12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5" name="AutoShape 101"/>
              <p:cNvSpPr>
                <a:spLocks noChangeArrowheads="1"/>
              </p:cNvSpPr>
              <p:nvPr/>
            </p:nvSpPr>
            <p:spPr bwMode="auto">
              <a:xfrm>
                <a:off x="2900" y="3114"/>
                <a:ext cx="384" cy="127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46" name="AutoShape 102"/>
              <p:cNvSpPr>
                <a:spLocks noChangeArrowheads="1"/>
              </p:cNvSpPr>
              <p:nvPr/>
            </p:nvSpPr>
            <p:spPr bwMode="auto">
              <a:xfrm>
                <a:off x="2960" y="3121"/>
                <a:ext cx="140" cy="4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47" name="Line 103"/>
              <p:cNvSpPr>
                <a:spLocks noChangeShapeType="1"/>
              </p:cNvSpPr>
              <p:nvPr/>
            </p:nvSpPr>
            <p:spPr bwMode="auto">
              <a:xfrm>
                <a:off x="2985" y="3126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8" name="AutoShape 104"/>
              <p:cNvSpPr>
                <a:spLocks noChangeArrowheads="1"/>
              </p:cNvSpPr>
              <p:nvPr/>
            </p:nvSpPr>
            <p:spPr bwMode="auto">
              <a:xfrm>
                <a:off x="2970" y="3154"/>
                <a:ext cx="26" cy="1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49" name="AutoShape 105"/>
              <p:cNvSpPr>
                <a:spLocks noChangeArrowheads="1"/>
              </p:cNvSpPr>
              <p:nvPr/>
            </p:nvSpPr>
            <p:spPr bwMode="auto">
              <a:xfrm>
                <a:off x="3005" y="3154"/>
                <a:ext cx="26" cy="1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0" name="AutoShape 106"/>
              <p:cNvSpPr>
                <a:spLocks noChangeArrowheads="1"/>
              </p:cNvSpPr>
              <p:nvPr/>
            </p:nvSpPr>
            <p:spPr bwMode="auto">
              <a:xfrm>
                <a:off x="3040" y="3154"/>
                <a:ext cx="26" cy="1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1" name="Line 107"/>
              <p:cNvSpPr>
                <a:spLocks noChangeShapeType="1"/>
              </p:cNvSpPr>
              <p:nvPr/>
            </p:nvSpPr>
            <p:spPr bwMode="auto">
              <a:xfrm>
                <a:off x="2976" y="3144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2" name="AutoShape 108"/>
              <p:cNvSpPr>
                <a:spLocks noChangeArrowheads="1"/>
              </p:cNvSpPr>
              <p:nvPr/>
            </p:nvSpPr>
            <p:spPr bwMode="auto">
              <a:xfrm>
                <a:off x="3050" y="3132"/>
                <a:ext cx="42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3" name="AutoShape 109"/>
              <p:cNvSpPr>
                <a:spLocks noChangeArrowheads="1"/>
              </p:cNvSpPr>
              <p:nvPr/>
            </p:nvSpPr>
            <p:spPr bwMode="auto">
              <a:xfrm>
                <a:off x="3092" y="3175"/>
                <a:ext cx="140" cy="45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4" name="Line 110"/>
              <p:cNvSpPr>
                <a:spLocks noChangeShapeType="1"/>
              </p:cNvSpPr>
              <p:nvPr/>
            </p:nvSpPr>
            <p:spPr bwMode="auto">
              <a:xfrm>
                <a:off x="3117" y="3178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5" name="AutoShape 111"/>
              <p:cNvSpPr>
                <a:spLocks noChangeArrowheads="1"/>
              </p:cNvSpPr>
              <p:nvPr/>
            </p:nvSpPr>
            <p:spPr bwMode="auto">
              <a:xfrm>
                <a:off x="3101" y="3210"/>
                <a:ext cx="26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6" name="AutoShape 112"/>
              <p:cNvSpPr>
                <a:spLocks noChangeArrowheads="1"/>
              </p:cNvSpPr>
              <p:nvPr/>
            </p:nvSpPr>
            <p:spPr bwMode="auto">
              <a:xfrm>
                <a:off x="3136" y="3210"/>
                <a:ext cx="26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7" name="AutoShape 113"/>
              <p:cNvSpPr>
                <a:spLocks noChangeArrowheads="1"/>
              </p:cNvSpPr>
              <p:nvPr/>
            </p:nvSpPr>
            <p:spPr bwMode="auto">
              <a:xfrm>
                <a:off x="3171" y="3210"/>
                <a:ext cx="26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8" name="Line 114"/>
              <p:cNvSpPr>
                <a:spLocks noChangeShapeType="1"/>
              </p:cNvSpPr>
              <p:nvPr/>
            </p:nvSpPr>
            <p:spPr bwMode="auto">
              <a:xfrm>
                <a:off x="3107" y="3196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9" name="AutoShape 115"/>
              <p:cNvSpPr>
                <a:spLocks noChangeArrowheads="1"/>
              </p:cNvSpPr>
              <p:nvPr/>
            </p:nvSpPr>
            <p:spPr bwMode="auto">
              <a:xfrm>
                <a:off x="3180" y="3184"/>
                <a:ext cx="43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89" name="Line 116"/>
            <p:cNvSpPr>
              <a:spLocks noChangeShapeType="1"/>
            </p:cNvSpPr>
            <p:nvPr/>
          </p:nvSpPr>
          <p:spPr bwMode="auto">
            <a:xfrm flipH="1">
              <a:off x="667" y="4272"/>
              <a:ext cx="148" cy="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0" name="Line 117"/>
            <p:cNvSpPr>
              <a:spLocks noChangeShapeType="1"/>
            </p:cNvSpPr>
            <p:nvPr/>
          </p:nvSpPr>
          <p:spPr bwMode="auto">
            <a:xfrm flipH="1">
              <a:off x="667" y="4201"/>
              <a:ext cx="14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1" name="Line 118"/>
            <p:cNvSpPr>
              <a:spLocks noChangeShapeType="1"/>
            </p:cNvSpPr>
            <p:nvPr/>
          </p:nvSpPr>
          <p:spPr bwMode="auto">
            <a:xfrm flipH="1">
              <a:off x="667" y="4126"/>
              <a:ext cx="14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Group 136"/>
          <p:cNvGrpSpPr>
            <a:grpSpLocks/>
          </p:cNvGrpSpPr>
          <p:nvPr/>
        </p:nvGrpSpPr>
        <p:grpSpPr bwMode="auto">
          <a:xfrm>
            <a:off x="548754" y="3609260"/>
            <a:ext cx="1908171" cy="215213"/>
            <a:chOff x="267" y="2362"/>
            <a:chExt cx="1156" cy="108"/>
          </a:xfrm>
        </p:grpSpPr>
        <p:grpSp>
          <p:nvGrpSpPr>
            <p:cNvPr id="177" name="Group 137"/>
            <p:cNvGrpSpPr>
              <a:grpSpLocks/>
            </p:cNvGrpSpPr>
            <p:nvPr/>
          </p:nvGrpSpPr>
          <p:grpSpPr bwMode="auto">
            <a:xfrm>
              <a:off x="267" y="2362"/>
              <a:ext cx="1156" cy="108"/>
              <a:chOff x="267" y="2362"/>
              <a:chExt cx="1156" cy="108"/>
            </a:xfrm>
          </p:grpSpPr>
          <p:sp>
            <p:nvSpPr>
              <p:cNvPr id="179" name="AutoShape 138"/>
              <p:cNvSpPr>
                <a:spLocks noChangeArrowheads="1"/>
              </p:cNvSpPr>
              <p:nvPr/>
            </p:nvSpPr>
            <p:spPr bwMode="auto">
              <a:xfrm>
                <a:off x="267" y="2362"/>
                <a:ext cx="1156" cy="109"/>
              </a:xfrm>
              <a:prstGeom prst="roundRect">
                <a:avLst>
                  <a:gd name="adj" fmla="val 10380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grpSp>
            <p:nvGrpSpPr>
              <p:cNvPr id="180" name="Group 139"/>
              <p:cNvGrpSpPr>
                <a:grpSpLocks/>
              </p:cNvGrpSpPr>
              <p:nvPr/>
            </p:nvGrpSpPr>
            <p:grpSpPr bwMode="auto">
              <a:xfrm>
                <a:off x="276" y="2368"/>
                <a:ext cx="1136" cy="96"/>
                <a:chOff x="302" y="2368"/>
                <a:chExt cx="1085" cy="96"/>
              </a:xfrm>
            </p:grpSpPr>
            <p:sp>
              <p:nvSpPr>
                <p:cNvPr id="181" name="AutoShape 140"/>
                <p:cNvSpPr>
                  <a:spLocks noChangeArrowheads="1"/>
                </p:cNvSpPr>
                <p:nvPr/>
              </p:nvSpPr>
              <p:spPr bwMode="auto">
                <a:xfrm>
                  <a:off x="302" y="2368"/>
                  <a:ext cx="1085" cy="97"/>
                </a:xfrm>
                <a:prstGeom prst="roundRect">
                  <a:avLst>
                    <a:gd name="adj" fmla="val 8532"/>
                  </a:avLst>
                </a:prstGeom>
                <a:gradFill rotWithShape="0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A0C9F6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accent1">
                      <a:lumMod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11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2" name="AutoShape 141"/>
                <p:cNvSpPr>
                  <a:spLocks noChangeArrowheads="1"/>
                </p:cNvSpPr>
                <p:nvPr/>
              </p:nvSpPr>
              <p:spPr bwMode="auto">
                <a:xfrm>
                  <a:off x="310" y="2369"/>
                  <a:ext cx="1074" cy="38"/>
                </a:xfrm>
                <a:prstGeom prst="roundRect">
                  <a:avLst>
                    <a:gd name="adj" fmla="val 17583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11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</p:grpSp>
        </p:grpSp>
        <p:sp>
          <p:nvSpPr>
            <p:cNvPr id="178" name="Rectangle 142"/>
            <p:cNvSpPr>
              <a:spLocks noChangeArrowheads="1"/>
            </p:cNvSpPr>
            <p:nvPr/>
          </p:nvSpPr>
          <p:spPr bwMode="auto">
            <a:xfrm>
              <a:off x="535" y="2383"/>
              <a:ext cx="67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성공적 사용자 요구분석</a:t>
              </a:r>
            </a:p>
          </p:txBody>
        </p:sp>
      </p:grpSp>
      <p:sp>
        <p:nvSpPr>
          <p:cNvPr id="95" name="AutoShape 143"/>
          <p:cNvSpPr>
            <a:spLocks noChangeArrowheads="1"/>
          </p:cNvSpPr>
          <p:nvPr/>
        </p:nvSpPr>
        <p:spPr bwMode="auto">
          <a:xfrm>
            <a:off x="1431860" y="3227825"/>
            <a:ext cx="130403" cy="152223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8575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92075" tIns="46038" rIns="92075" bIns="46038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96" name="Group 163"/>
          <p:cNvGrpSpPr>
            <a:grpSpLocks/>
          </p:cNvGrpSpPr>
          <p:nvPr/>
        </p:nvGrpSpPr>
        <p:grpSpPr bwMode="auto">
          <a:xfrm>
            <a:off x="548754" y="3082599"/>
            <a:ext cx="785717" cy="453173"/>
            <a:chOff x="246" y="1207"/>
            <a:chExt cx="1642" cy="732"/>
          </a:xfrm>
        </p:grpSpPr>
        <p:sp>
          <p:nvSpPr>
            <p:cNvPr id="174" name="AutoShape 164"/>
            <p:cNvSpPr>
              <a:spLocks noChangeArrowheads="1"/>
            </p:cNvSpPr>
            <p:nvPr/>
          </p:nvSpPr>
          <p:spPr bwMode="auto">
            <a:xfrm>
              <a:off x="246" y="1255"/>
              <a:ext cx="1642" cy="684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 algn="ctr" eaLnBrk="1" hangingPunct="1">
                <a:spcBef>
                  <a:spcPct val="200000"/>
                </a:spcBef>
                <a:defRPr/>
              </a:pPr>
              <a:endParaRPr kumimoji="0" lang="ko-KR" altLang="ko-KR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5" name="AutoShape 165"/>
            <p:cNvSpPr>
              <a:spLocks noChangeArrowheads="1"/>
            </p:cNvSpPr>
            <p:nvPr/>
          </p:nvSpPr>
          <p:spPr bwMode="auto">
            <a:xfrm>
              <a:off x="287" y="1275"/>
              <a:ext cx="1559" cy="10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lIns="18000" rIns="18000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6" name="AutoShape 166"/>
            <p:cNvSpPr>
              <a:spLocks noChangeArrowheads="1"/>
            </p:cNvSpPr>
            <p:nvPr/>
          </p:nvSpPr>
          <p:spPr bwMode="auto">
            <a:xfrm>
              <a:off x="318" y="1207"/>
              <a:ext cx="1532" cy="726"/>
            </a:xfrm>
            <a:prstGeom prst="roundRect">
              <a:avLst>
                <a:gd name="adj" fmla="val 5898"/>
              </a:avLst>
            </a:prstGeom>
            <a:noFill/>
            <a:ln w="1905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fontAlgn="ctr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체계적</a:t>
              </a:r>
              <a:b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 분류</a:t>
              </a:r>
            </a:p>
          </p:txBody>
        </p:sp>
      </p:grpSp>
      <p:grpSp>
        <p:nvGrpSpPr>
          <p:cNvPr id="97" name="Group 167"/>
          <p:cNvGrpSpPr>
            <a:grpSpLocks/>
          </p:cNvGrpSpPr>
          <p:nvPr/>
        </p:nvGrpSpPr>
        <p:grpSpPr bwMode="auto">
          <a:xfrm>
            <a:off x="1671207" y="3082599"/>
            <a:ext cx="785717" cy="453173"/>
            <a:chOff x="246" y="1207"/>
            <a:chExt cx="1642" cy="732"/>
          </a:xfrm>
        </p:grpSpPr>
        <p:sp>
          <p:nvSpPr>
            <p:cNvPr id="171" name="AutoShape 168"/>
            <p:cNvSpPr>
              <a:spLocks noChangeArrowheads="1"/>
            </p:cNvSpPr>
            <p:nvPr/>
          </p:nvSpPr>
          <p:spPr bwMode="auto">
            <a:xfrm>
              <a:off x="246" y="1207"/>
              <a:ext cx="1642" cy="726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chemeClr val="accent1">
                    <a:lumMod val="90000"/>
                  </a:schemeClr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 algn="ctr" eaLnBrk="1" hangingPunct="1">
                <a:spcBef>
                  <a:spcPct val="200000"/>
                </a:spcBef>
                <a:defRPr/>
              </a:pPr>
              <a:endParaRPr kumimoji="0" lang="ko-KR" altLang="ko-KR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2" name="AutoShape 169"/>
            <p:cNvSpPr>
              <a:spLocks noChangeArrowheads="1"/>
            </p:cNvSpPr>
            <p:nvPr/>
          </p:nvSpPr>
          <p:spPr bwMode="auto">
            <a:xfrm>
              <a:off x="287" y="1275"/>
              <a:ext cx="1559" cy="10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lIns="18000" rIns="18000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3" name="AutoShape 170"/>
            <p:cNvSpPr>
              <a:spLocks noChangeArrowheads="1"/>
            </p:cNvSpPr>
            <p:nvPr/>
          </p:nvSpPr>
          <p:spPr bwMode="auto">
            <a:xfrm>
              <a:off x="318" y="1255"/>
              <a:ext cx="1532" cy="684"/>
            </a:xfrm>
            <a:prstGeom prst="roundRect">
              <a:avLst>
                <a:gd name="adj" fmla="val 5898"/>
              </a:avLst>
            </a:prstGeom>
            <a:noFill/>
            <a:ln w="1905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fontAlgn="ctr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</a:t>
              </a:r>
              <a:b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도출 기법</a:t>
              </a:r>
            </a:p>
          </p:txBody>
        </p:sp>
      </p:grpSp>
      <p:grpSp>
        <p:nvGrpSpPr>
          <p:cNvPr id="98" name="Group 216"/>
          <p:cNvGrpSpPr>
            <a:grpSpLocks/>
          </p:cNvGrpSpPr>
          <p:nvPr/>
        </p:nvGrpSpPr>
        <p:grpSpPr bwMode="auto">
          <a:xfrm>
            <a:off x="647794" y="4485860"/>
            <a:ext cx="1807479" cy="663137"/>
            <a:chOff x="488" y="2670"/>
            <a:chExt cx="1020" cy="312"/>
          </a:xfrm>
        </p:grpSpPr>
        <p:pic>
          <p:nvPicPr>
            <p:cNvPr id="168" name="Picture 1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2670"/>
              <a:ext cx="40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9" name="Picture 1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2678"/>
              <a:ext cx="43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1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729"/>
              <a:ext cx="36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" name="Group 215"/>
          <p:cNvGrpSpPr>
            <a:grpSpLocks/>
          </p:cNvGrpSpPr>
          <p:nvPr/>
        </p:nvGrpSpPr>
        <p:grpSpPr bwMode="auto">
          <a:xfrm>
            <a:off x="586719" y="5775322"/>
            <a:ext cx="2003909" cy="827679"/>
            <a:chOff x="435" y="3338"/>
            <a:chExt cx="1214" cy="416"/>
          </a:xfrm>
        </p:grpSpPr>
        <p:sp>
          <p:nvSpPr>
            <p:cNvPr id="139" name="Freeform 119"/>
            <p:cNvSpPr>
              <a:spLocks/>
            </p:cNvSpPr>
            <p:nvPr/>
          </p:nvSpPr>
          <p:spPr bwMode="auto">
            <a:xfrm>
              <a:off x="1065" y="3390"/>
              <a:ext cx="435" cy="321"/>
            </a:xfrm>
            <a:custGeom>
              <a:avLst/>
              <a:gdLst>
                <a:gd name="T0" fmla="*/ 0 w 1151"/>
                <a:gd name="T1" fmla="*/ 0 h 1133"/>
                <a:gd name="T2" fmla="*/ 0 w 1151"/>
                <a:gd name="T3" fmla="*/ 0 h 1133"/>
                <a:gd name="T4" fmla="*/ 0 w 1151"/>
                <a:gd name="T5" fmla="*/ 0 h 1133"/>
                <a:gd name="T6" fmla="*/ 0 w 1151"/>
                <a:gd name="T7" fmla="*/ 0 h 1133"/>
                <a:gd name="T8" fmla="*/ 0 w 1151"/>
                <a:gd name="T9" fmla="*/ 0 h 1133"/>
                <a:gd name="T10" fmla="*/ 0 w 1151"/>
                <a:gd name="T11" fmla="*/ 0 h 1133"/>
                <a:gd name="T12" fmla="*/ 0 w 1151"/>
                <a:gd name="T13" fmla="*/ 0 h 1133"/>
                <a:gd name="T14" fmla="*/ 0 w 1151"/>
                <a:gd name="T15" fmla="*/ 0 h 1133"/>
                <a:gd name="T16" fmla="*/ 0 w 1151"/>
                <a:gd name="T17" fmla="*/ 0 h 1133"/>
                <a:gd name="T18" fmla="*/ 0 w 1151"/>
                <a:gd name="T19" fmla="*/ 0 h 1133"/>
                <a:gd name="T20" fmla="*/ 0 w 1151"/>
                <a:gd name="T21" fmla="*/ 0 h 1133"/>
                <a:gd name="T22" fmla="*/ 0 w 1151"/>
                <a:gd name="T23" fmla="*/ 0 h 1133"/>
                <a:gd name="T24" fmla="*/ 0 w 1151"/>
                <a:gd name="T25" fmla="*/ 0 h 1133"/>
                <a:gd name="T26" fmla="*/ 0 w 1151"/>
                <a:gd name="T27" fmla="*/ 0 h 1133"/>
                <a:gd name="T28" fmla="*/ 0 w 1151"/>
                <a:gd name="T29" fmla="*/ 0 h 1133"/>
                <a:gd name="T30" fmla="*/ 0 w 1151"/>
                <a:gd name="T31" fmla="*/ 0 h 1133"/>
                <a:gd name="T32" fmla="*/ 0 w 1151"/>
                <a:gd name="T33" fmla="*/ 0 h 1133"/>
                <a:gd name="T34" fmla="*/ 0 w 1151"/>
                <a:gd name="T35" fmla="*/ 0 h 1133"/>
                <a:gd name="T36" fmla="*/ 0 w 1151"/>
                <a:gd name="T37" fmla="*/ 0 h 1133"/>
                <a:gd name="T38" fmla="*/ 0 w 1151"/>
                <a:gd name="T39" fmla="*/ 0 h 1133"/>
                <a:gd name="T40" fmla="*/ 0 w 1151"/>
                <a:gd name="T41" fmla="*/ 0 h 1133"/>
                <a:gd name="T42" fmla="*/ 0 w 1151"/>
                <a:gd name="T43" fmla="*/ 0 h 1133"/>
                <a:gd name="T44" fmla="*/ 0 w 1151"/>
                <a:gd name="T45" fmla="*/ 0 h 1133"/>
                <a:gd name="T46" fmla="*/ 0 w 1151"/>
                <a:gd name="T47" fmla="*/ 0 h 1133"/>
                <a:gd name="T48" fmla="*/ 0 w 1151"/>
                <a:gd name="T49" fmla="*/ 0 h 1133"/>
                <a:gd name="T50" fmla="*/ 0 w 1151"/>
                <a:gd name="T51" fmla="*/ 0 h 1133"/>
                <a:gd name="T52" fmla="*/ 0 w 1151"/>
                <a:gd name="T53" fmla="*/ 0 h 1133"/>
                <a:gd name="T54" fmla="*/ 0 w 1151"/>
                <a:gd name="T55" fmla="*/ 0 h 1133"/>
                <a:gd name="T56" fmla="*/ 0 w 1151"/>
                <a:gd name="T57" fmla="*/ 0 h 1133"/>
                <a:gd name="T58" fmla="*/ 0 w 1151"/>
                <a:gd name="T59" fmla="*/ 0 h 1133"/>
                <a:gd name="T60" fmla="*/ 0 w 1151"/>
                <a:gd name="T61" fmla="*/ 0 h 1133"/>
                <a:gd name="T62" fmla="*/ 0 w 1151"/>
                <a:gd name="T63" fmla="*/ 0 h 1133"/>
                <a:gd name="T64" fmla="*/ 0 w 1151"/>
                <a:gd name="T65" fmla="*/ 0 h 1133"/>
                <a:gd name="T66" fmla="*/ 0 w 1151"/>
                <a:gd name="T67" fmla="*/ 0 h 1133"/>
                <a:gd name="T68" fmla="*/ 0 w 1151"/>
                <a:gd name="T69" fmla="*/ 0 h 1133"/>
                <a:gd name="T70" fmla="*/ 0 w 1151"/>
                <a:gd name="T71" fmla="*/ 0 h 1133"/>
                <a:gd name="T72" fmla="*/ 0 w 1151"/>
                <a:gd name="T73" fmla="*/ 0 h 1133"/>
                <a:gd name="T74" fmla="*/ 0 w 1151"/>
                <a:gd name="T75" fmla="*/ 0 h 1133"/>
                <a:gd name="T76" fmla="*/ 0 w 1151"/>
                <a:gd name="T77" fmla="*/ 0 h 1133"/>
                <a:gd name="T78" fmla="*/ 0 w 1151"/>
                <a:gd name="T79" fmla="*/ 0 h 1133"/>
                <a:gd name="T80" fmla="*/ 0 w 1151"/>
                <a:gd name="T81" fmla="*/ 0 h 1133"/>
                <a:gd name="T82" fmla="*/ 0 w 1151"/>
                <a:gd name="T83" fmla="*/ 0 h 1133"/>
                <a:gd name="T84" fmla="*/ 0 w 1151"/>
                <a:gd name="T85" fmla="*/ 0 h 1133"/>
                <a:gd name="T86" fmla="*/ 0 w 1151"/>
                <a:gd name="T87" fmla="*/ 0 h 1133"/>
                <a:gd name="T88" fmla="*/ 0 w 1151"/>
                <a:gd name="T89" fmla="*/ 0 h 1133"/>
                <a:gd name="T90" fmla="*/ 0 w 1151"/>
                <a:gd name="T91" fmla="*/ 0 h 1133"/>
                <a:gd name="T92" fmla="*/ 0 w 1151"/>
                <a:gd name="T93" fmla="*/ 0 h 1133"/>
                <a:gd name="T94" fmla="*/ 0 w 1151"/>
                <a:gd name="T95" fmla="*/ 0 h 1133"/>
                <a:gd name="T96" fmla="*/ 0 w 1151"/>
                <a:gd name="T97" fmla="*/ 0 h 1133"/>
                <a:gd name="T98" fmla="*/ 0 w 1151"/>
                <a:gd name="T99" fmla="*/ 0 h 1133"/>
                <a:gd name="T100" fmla="*/ 0 w 1151"/>
                <a:gd name="T101" fmla="*/ 0 h 1133"/>
                <a:gd name="T102" fmla="*/ 0 w 1151"/>
                <a:gd name="T103" fmla="*/ 0 h 1133"/>
                <a:gd name="T104" fmla="*/ 0 w 1151"/>
                <a:gd name="T105" fmla="*/ 0 h 1133"/>
                <a:gd name="T106" fmla="*/ 0 w 1151"/>
                <a:gd name="T107" fmla="*/ 0 h 1133"/>
                <a:gd name="T108" fmla="*/ 0 w 1151"/>
                <a:gd name="T109" fmla="*/ 0 h 1133"/>
                <a:gd name="T110" fmla="*/ 0 w 1151"/>
                <a:gd name="T111" fmla="*/ 0 h 1133"/>
                <a:gd name="T112" fmla="*/ 0 w 1151"/>
                <a:gd name="T113" fmla="*/ 0 h 113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51"/>
                <a:gd name="T172" fmla="*/ 0 h 1133"/>
                <a:gd name="T173" fmla="*/ 1151 w 1151"/>
                <a:gd name="T174" fmla="*/ 1133 h 113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51" h="1133">
                  <a:moveTo>
                    <a:pt x="361" y="925"/>
                  </a:moveTo>
                  <a:lnTo>
                    <a:pt x="433" y="925"/>
                  </a:lnTo>
                  <a:lnTo>
                    <a:pt x="432" y="936"/>
                  </a:lnTo>
                  <a:lnTo>
                    <a:pt x="431" y="946"/>
                  </a:lnTo>
                  <a:lnTo>
                    <a:pt x="429" y="957"/>
                  </a:lnTo>
                  <a:lnTo>
                    <a:pt x="427" y="967"/>
                  </a:lnTo>
                  <a:lnTo>
                    <a:pt x="424" y="977"/>
                  </a:lnTo>
                  <a:lnTo>
                    <a:pt x="421" y="987"/>
                  </a:lnTo>
                  <a:lnTo>
                    <a:pt x="418" y="997"/>
                  </a:lnTo>
                  <a:lnTo>
                    <a:pt x="414" y="1006"/>
                  </a:lnTo>
                  <a:lnTo>
                    <a:pt x="409" y="1015"/>
                  </a:lnTo>
                  <a:lnTo>
                    <a:pt x="404" y="1024"/>
                  </a:lnTo>
                  <a:lnTo>
                    <a:pt x="399" y="1033"/>
                  </a:lnTo>
                  <a:lnTo>
                    <a:pt x="393" y="1041"/>
                  </a:lnTo>
                  <a:lnTo>
                    <a:pt x="387" y="1050"/>
                  </a:lnTo>
                  <a:lnTo>
                    <a:pt x="381" y="1057"/>
                  </a:lnTo>
                  <a:lnTo>
                    <a:pt x="374" y="1065"/>
                  </a:lnTo>
                  <a:lnTo>
                    <a:pt x="367" y="1072"/>
                  </a:lnTo>
                  <a:lnTo>
                    <a:pt x="359" y="1079"/>
                  </a:lnTo>
                  <a:lnTo>
                    <a:pt x="352" y="1086"/>
                  </a:lnTo>
                  <a:lnTo>
                    <a:pt x="343" y="1092"/>
                  </a:lnTo>
                  <a:lnTo>
                    <a:pt x="335" y="1098"/>
                  </a:lnTo>
                  <a:lnTo>
                    <a:pt x="326" y="1103"/>
                  </a:lnTo>
                  <a:lnTo>
                    <a:pt x="318" y="1108"/>
                  </a:lnTo>
                  <a:lnTo>
                    <a:pt x="308" y="1112"/>
                  </a:lnTo>
                  <a:lnTo>
                    <a:pt x="299" y="1117"/>
                  </a:lnTo>
                  <a:lnTo>
                    <a:pt x="289" y="1120"/>
                  </a:lnTo>
                  <a:lnTo>
                    <a:pt x="279" y="1124"/>
                  </a:lnTo>
                  <a:lnTo>
                    <a:pt x="269" y="1126"/>
                  </a:lnTo>
                  <a:lnTo>
                    <a:pt x="259" y="1129"/>
                  </a:lnTo>
                  <a:lnTo>
                    <a:pt x="249" y="1130"/>
                  </a:lnTo>
                  <a:lnTo>
                    <a:pt x="238" y="1132"/>
                  </a:lnTo>
                  <a:lnTo>
                    <a:pt x="227" y="1133"/>
                  </a:lnTo>
                  <a:lnTo>
                    <a:pt x="217" y="1133"/>
                  </a:lnTo>
                  <a:lnTo>
                    <a:pt x="205" y="1133"/>
                  </a:lnTo>
                  <a:lnTo>
                    <a:pt x="194" y="1132"/>
                  </a:lnTo>
                  <a:lnTo>
                    <a:pt x="184" y="1130"/>
                  </a:lnTo>
                  <a:lnTo>
                    <a:pt x="173" y="1128"/>
                  </a:lnTo>
                  <a:lnTo>
                    <a:pt x="162" y="1126"/>
                  </a:lnTo>
                  <a:lnTo>
                    <a:pt x="152" y="1123"/>
                  </a:lnTo>
                  <a:lnTo>
                    <a:pt x="142" y="1120"/>
                  </a:lnTo>
                  <a:lnTo>
                    <a:pt x="132" y="1116"/>
                  </a:lnTo>
                  <a:lnTo>
                    <a:pt x="123" y="1112"/>
                  </a:lnTo>
                  <a:lnTo>
                    <a:pt x="113" y="1107"/>
                  </a:lnTo>
                  <a:lnTo>
                    <a:pt x="104" y="1102"/>
                  </a:lnTo>
                  <a:lnTo>
                    <a:pt x="96" y="1096"/>
                  </a:lnTo>
                  <a:lnTo>
                    <a:pt x="87" y="1090"/>
                  </a:lnTo>
                  <a:lnTo>
                    <a:pt x="79" y="1083"/>
                  </a:lnTo>
                  <a:lnTo>
                    <a:pt x="71" y="1077"/>
                  </a:lnTo>
                  <a:lnTo>
                    <a:pt x="64" y="1069"/>
                  </a:lnTo>
                  <a:lnTo>
                    <a:pt x="56" y="1062"/>
                  </a:lnTo>
                  <a:lnTo>
                    <a:pt x="50" y="1054"/>
                  </a:lnTo>
                  <a:lnTo>
                    <a:pt x="43" y="1046"/>
                  </a:lnTo>
                  <a:lnTo>
                    <a:pt x="37" y="1037"/>
                  </a:lnTo>
                  <a:lnTo>
                    <a:pt x="31" y="1029"/>
                  </a:lnTo>
                  <a:lnTo>
                    <a:pt x="26" y="1020"/>
                  </a:lnTo>
                  <a:lnTo>
                    <a:pt x="22" y="1010"/>
                  </a:lnTo>
                  <a:lnTo>
                    <a:pt x="17" y="1001"/>
                  </a:lnTo>
                  <a:lnTo>
                    <a:pt x="13" y="991"/>
                  </a:lnTo>
                  <a:lnTo>
                    <a:pt x="10" y="981"/>
                  </a:lnTo>
                  <a:lnTo>
                    <a:pt x="7" y="971"/>
                  </a:lnTo>
                  <a:lnTo>
                    <a:pt x="5" y="960"/>
                  </a:lnTo>
                  <a:lnTo>
                    <a:pt x="3" y="949"/>
                  </a:lnTo>
                  <a:lnTo>
                    <a:pt x="1" y="939"/>
                  </a:lnTo>
                  <a:lnTo>
                    <a:pt x="0" y="928"/>
                  </a:lnTo>
                  <a:lnTo>
                    <a:pt x="0" y="916"/>
                  </a:lnTo>
                  <a:lnTo>
                    <a:pt x="0" y="905"/>
                  </a:lnTo>
                  <a:lnTo>
                    <a:pt x="1" y="894"/>
                  </a:lnTo>
                  <a:lnTo>
                    <a:pt x="3" y="883"/>
                  </a:lnTo>
                  <a:lnTo>
                    <a:pt x="4" y="873"/>
                  </a:lnTo>
                  <a:lnTo>
                    <a:pt x="7" y="862"/>
                  </a:lnTo>
                  <a:lnTo>
                    <a:pt x="10" y="852"/>
                  </a:lnTo>
                  <a:lnTo>
                    <a:pt x="13" y="842"/>
                  </a:lnTo>
                  <a:lnTo>
                    <a:pt x="17" y="832"/>
                  </a:lnTo>
                  <a:lnTo>
                    <a:pt x="21" y="823"/>
                  </a:lnTo>
                  <a:lnTo>
                    <a:pt x="26" y="813"/>
                  </a:lnTo>
                  <a:lnTo>
                    <a:pt x="31" y="804"/>
                  </a:lnTo>
                  <a:lnTo>
                    <a:pt x="36" y="795"/>
                  </a:lnTo>
                  <a:lnTo>
                    <a:pt x="42" y="787"/>
                  </a:lnTo>
                  <a:lnTo>
                    <a:pt x="49" y="779"/>
                  </a:lnTo>
                  <a:lnTo>
                    <a:pt x="55" y="771"/>
                  </a:lnTo>
                  <a:lnTo>
                    <a:pt x="62" y="763"/>
                  </a:lnTo>
                  <a:lnTo>
                    <a:pt x="70" y="756"/>
                  </a:lnTo>
                  <a:lnTo>
                    <a:pt x="78" y="749"/>
                  </a:lnTo>
                  <a:lnTo>
                    <a:pt x="86" y="743"/>
                  </a:lnTo>
                  <a:lnTo>
                    <a:pt x="94" y="737"/>
                  </a:lnTo>
                  <a:lnTo>
                    <a:pt x="103" y="731"/>
                  </a:lnTo>
                  <a:lnTo>
                    <a:pt x="112" y="726"/>
                  </a:lnTo>
                  <a:lnTo>
                    <a:pt x="121" y="721"/>
                  </a:lnTo>
                  <a:lnTo>
                    <a:pt x="131" y="717"/>
                  </a:lnTo>
                  <a:lnTo>
                    <a:pt x="140" y="713"/>
                  </a:lnTo>
                  <a:lnTo>
                    <a:pt x="150" y="710"/>
                  </a:lnTo>
                  <a:lnTo>
                    <a:pt x="161" y="707"/>
                  </a:lnTo>
                  <a:lnTo>
                    <a:pt x="171" y="704"/>
                  </a:lnTo>
                  <a:lnTo>
                    <a:pt x="182" y="703"/>
                  </a:lnTo>
                  <a:lnTo>
                    <a:pt x="192" y="701"/>
                  </a:lnTo>
                  <a:lnTo>
                    <a:pt x="203" y="700"/>
                  </a:lnTo>
                  <a:lnTo>
                    <a:pt x="214" y="700"/>
                  </a:lnTo>
                  <a:lnTo>
                    <a:pt x="214" y="780"/>
                  </a:lnTo>
                  <a:lnTo>
                    <a:pt x="328" y="567"/>
                  </a:lnTo>
                  <a:lnTo>
                    <a:pt x="214" y="356"/>
                  </a:lnTo>
                  <a:lnTo>
                    <a:pt x="214" y="433"/>
                  </a:lnTo>
                  <a:lnTo>
                    <a:pt x="204" y="432"/>
                  </a:lnTo>
                  <a:lnTo>
                    <a:pt x="193" y="431"/>
                  </a:lnTo>
                  <a:lnTo>
                    <a:pt x="182" y="430"/>
                  </a:lnTo>
                  <a:lnTo>
                    <a:pt x="172" y="428"/>
                  </a:lnTo>
                  <a:lnTo>
                    <a:pt x="161" y="425"/>
                  </a:lnTo>
                  <a:lnTo>
                    <a:pt x="151" y="422"/>
                  </a:lnTo>
                  <a:lnTo>
                    <a:pt x="141" y="418"/>
                  </a:lnTo>
                  <a:lnTo>
                    <a:pt x="132" y="414"/>
                  </a:lnTo>
                  <a:lnTo>
                    <a:pt x="122" y="410"/>
                  </a:lnTo>
                  <a:lnTo>
                    <a:pt x="113" y="405"/>
                  </a:lnTo>
                  <a:lnTo>
                    <a:pt x="104" y="400"/>
                  </a:lnTo>
                  <a:lnTo>
                    <a:pt x="95" y="394"/>
                  </a:lnTo>
                  <a:lnTo>
                    <a:pt x="87" y="388"/>
                  </a:lnTo>
                  <a:lnTo>
                    <a:pt x="79" y="382"/>
                  </a:lnTo>
                  <a:lnTo>
                    <a:pt x="71" y="375"/>
                  </a:lnTo>
                  <a:lnTo>
                    <a:pt x="63" y="368"/>
                  </a:lnTo>
                  <a:lnTo>
                    <a:pt x="56" y="360"/>
                  </a:lnTo>
                  <a:lnTo>
                    <a:pt x="50" y="352"/>
                  </a:lnTo>
                  <a:lnTo>
                    <a:pt x="43" y="344"/>
                  </a:lnTo>
                  <a:lnTo>
                    <a:pt x="37" y="336"/>
                  </a:lnTo>
                  <a:lnTo>
                    <a:pt x="32" y="327"/>
                  </a:lnTo>
                  <a:lnTo>
                    <a:pt x="26" y="318"/>
                  </a:lnTo>
                  <a:lnTo>
                    <a:pt x="22" y="309"/>
                  </a:lnTo>
                  <a:lnTo>
                    <a:pt x="17" y="300"/>
                  </a:lnTo>
                  <a:lnTo>
                    <a:pt x="13" y="290"/>
                  </a:lnTo>
                  <a:lnTo>
                    <a:pt x="10" y="280"/>
                  </a:lnTo>
                  <a:lnTo>
                    <a:pt x="7" y="270"/>
                  </a:lnTo>
                  <a:lnTo>
                    <a:pt x="5" y="260"/>
                  </a:lnTo>
                  <a:lnTo>
                    <a:pt x="3" y="249"/>
                  </a:lnTo>
                  <a:lnTo>
                    <a:pt x="1" y="238"/>
                  </a:lnTo>
                  <a:lnTo>
                    <a:pt x="0" y="228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4"/>
                  </a:lnTo>
                  <a:lnTo>
                    <a:pt x="3" y="184"/>
                  </a:lnTo>
                  <a:lnTo>
                    <a:pt x="5" y="173"/>
                  </a:lnTo>
                  <a:lnTo>
                    <a:pt x="7" y="162"/>
                  </a:lnTo>
                  <a:lnTo>
                    <a:pt x="10" y="152"/>
                  </a:lnTo>
                  <a:lnTo>
                    <a:pt x="13" y="142"/>
                  </a:lnTo>
                  <a:lnTo>
                    <a:pt x="17" y="132"/>
                  </a:lnTo>
                  <a:lnTo>
                    <a:pt x="22" y="123"/>
                  </a:lnTo>
                  <a:lnTo>
                    <a:pt x="26" y="113"/>
                  </a:lnTo>
                  <a:lnTo>
                    <a:pt x="31" y="104"/>
                  </a:lnTo>
                  <a:lnTo>
                    <a:pt x="37" y="96"/>
                  </a:lnTo>
                  <a:lnTo>
                    <a:pt x="43" y="87"/>
                  </a:lnTo>
                  <a:lnTo>
                    <a:pt x="50" y="79"/>
                  </a:lnTo>
                  <a:lnTo>
                    <a:pt x="56" y="71"/>
                  </a:lnTo>
                  <a:lnTo>
                    <a:pt x="64" y="64"/>
                  </a:lnTo>
                  <a:lnTo>
                    <a:pt x="71" y="56"/>
                  </a:lnTo>
                  <a:lnTo>
                    <a:pt x="79" y="50"/>
                  </a:lnTo>
                  <a:lnTo>
                    <a:pt x="87" y="43"/>
                  </a:lnTo>
                  <a:lnTo>
                    <a:pt x="96" y="37"/>
                  </a:lnTo>
                  <a:lnTo>
                    <a:pt x="104" y="31"/>
                  </a:lnTo>
                  <a:lnTo>
                    <a:pt x="113" y="26"/>
                  </a:lnTo>
                  <a:lnTo>
                    <a:pt x="123" y="22"/>
                  </a:lnTo>
                  <a:lnTo>
                    <a:pt x="132" y="17"/>
                  </a:lnTo>
                  <a:lnTo>
                    <a:pt x="142" y="13"/>
                  </a:lnTo>
                  <a:lnTo>
                    <a:pt x="152" y="10"/>
                  </a:lnTo>
                  <a:lnTo>
                    <a:pt x="162" y="7"/>
                  </a:lnTo>
                  <a:lnTo>
                    <a:pt x="173" y="5"/>
                  </a:lnTo>
                  <a:lnTo>
                    <a:pt x="184" y="3"/>
                  </a:lnTo>
                  <a:lnTo>
                    <a:pt x="194" y="1"/>
                  </a:lnTo>
                  <a:lnTo>
                    <a:pt x="205" y="0"/>
                  </a:lnTo>
                  <a:lnTo>
                    <a:pt x="217" y="0"/>
                  </a:lnTo>
                  <a:lnTo>
                    <a:pt x="228" y="0"/>
                  </a:lnTo>
                  <a:lnTo>
                    <a:pt x="239" y="1"/>
                  </a:lnTo>
                  <a:lnTo>
                    <a:pt x="250" y="3"/>
                  </a:lnTo>
                  <a:lnTo>
                    <a:pt x="260" y="5"/>
                  </a:lnTo>
                  <a:lnTo>
                    <a:pt x="271" y="7"/>
                  </a:lnTo>
                  <a:lnTo>
                    <a:pt x="281" y="10"/>
                  </a:lnTo>
                  <a:lnTo>
                    <a:pt x="291" y="13"/>
                  </a:lnTo>
                  <a:lnTo>
                    <a:pt x="301" y="17"/>
                  </a:lnTo>
                  <a:lnTo>
                    <a:pt x="310" y="21"/>
                  </a:lnTo>
                  <a:lnTo>
                    <a:pt x="320" y="26"/>
                  </a:lnTo>
                  <a:lnTo>
                    <a:pt x="329" y="31"/>
                  </a:lnTo>
                  <a:lnTo>
                    <a:pt x="338" y="37"/>
                  </a:lnTo>
                  <a:lnTo>
                    <a:pt x="346" y="43"/>
                  </a:lnTo>
                  <a:lnTo>
                    <a:pt x="354" y="50"/>
                  </a:lnTo>
                  <a:lnTo>
                    <a:pt x="362" y="56"/>
                  </a:lnTo>
                  <a:lnTo>
                    <a:pt x="370" y="63"/>
                  </a:lnTo>
                  <a:lnTo>
                    <a:pt x="377" y="71"/>
                  </a:lnTo>
                  <a:lnTo>
                    <a:pt x="384" y="79"/>
                  </a:lnTo>
                  <a:lnTo>
                    <a:pt x="390" y="87"/>
                  </a:lnTo>
                  <a:lnTo>
                    <a:pt x="396" y="95"/>
                  </a:lnTo>
                  <a:lnTo>
                    <a:pt x="402" y="104"/>
                  </a:lnTo>
                  <a:lnTo>
                    <a:pt x="407" y="113"/>
                  </a:lnTo>
                  <a:lnTo>
                    <a:pt x="412" y="123"/>
                  </a:lnTo>
                  <a:lnTo>
                    <a:pt x="416" y="132"/>
                  </a:lnTo>
                  <a:lnTo>
                    <a:pt x="420" y="142"/>
                  </a:lnTo>
                  <a:lnTo>
                    <a:pt x="423" y="152"/>
                  </a:lnTo>
                  <a:lnTo>
                    <a:pt x="426" y="162"/>
                  </a:lnTo>
                  <a:lnTo>
                    <a:pt x="429" y="173"/>
                  </a:lnTo>
                  <a:lnTo>
                    <a:pt x="430" y="183"/>
                  </a:lnTo>
                  <a:lnTo>
                    <a:pt x="432" y="194"/>
                  </a:lnTo>
                  <a:lnTo>
                    <a:pt x="433" y="205"/>
                  </a:lnTo>
                  <a:lnTo>
                    <a:pt x="433" y="216"/>
                  </a:lnTo>
                  <a:lnTo>
                    <a:pt x="359" y="216"/>
                  </a:lnTo>
                  <a:lnTo>
                    <a:pt x="577" y="333"/>
                  </a:lnTo>
                  <a:lnTo>
                    <a:pt x="787" y="216"/>
                  </a:lnTo>
                  <a:lnTo>
                    <a:pt x="718" y="216"/>
                  </a:lnTo>
                  <a:lnTo>
                    <a:pt x="719" y="205"/>
                  </a:lnTo>
                  <a:lnTo>
                    <a:pt x="720" y="194"/>
                  </a:lnTo>
                  <a:lnTo>
                    <a:pt x="721" y="183"/>
                  </a:lnTo>
                  <a:lnTo>
                    <a:pt x="723" y="173"/>
                  </a:lnTo>
                  <a:lnTo>
                    <a:pt x="725" y="162"/>
                  </a:lnTo>
                  <a:lnTo>
                    <a:pt x="728" y="152"/>
                  </a:lnTo>
                  <a:lnTo>
                    <a:pt x="732" y="142"/>
                  </a:lnTo>
                  <a:lnTo>
                    <a:pt x="735" y="132"/>
                  </a:lnTo>
                  <a:lnTo>
                    <a:pt x="740" y="123"/>
                  </a:lnTo>
                  <a:lnTo>
                    <a:pt x="745" y="113"/>
                  </a:lnTo>
                  <a:lnTo>
                    <a:pt x="750" y="104"/>
                  </a:lnTo>
                  <a:lnTo>
                    <a:pt x="755" y="95"/>
                  </a:lnTo>
                  <a:lnTo>
                    <a:pt x="761" y="87"/>
                  </a:lnTo>
                  <a:lnTo>
                    <a:pt x="768" y="79"/>
                  </a:lnTo>
                  <a:lnTo>
                    <a:pt x="775" y="71"/>
                  </a:lnTo>
                  <a:lnTo>
                    <a:pt x="782" y="63"/>
                  </a:lnTo>
                  <a:lnTo>
                    <a:pt x="789" y="56"/>
                  </a:lnTo>
                  <a:lnTo>
                    <a:pt x="797" y="50"/>
                  </a:lnTo>
                  <a:lnTo>
                    <a:pt x="805" y="43"/>
                  </a:lnTo>
                  <a:lnTo>
                    <a:pt x="814" y="37"/>
                  </a:lnTo>
                  <a:lnTo>
                    <a:pt x="823" y="31"/>
                  </a:lnTo>
                  <a:lnTo>
                    <a:pt x="832" y="26"/>
                  </a:lnTo>
                  <a:lnTo>
                    <a:pt x="841" y="21"/>
                  </a:lnTo>
                  <a:lnTo>
                    <a:pt x="851" y="17"/>
                  </a:lnTo>
                  <a:lnTo>
                    <a:pt x="860" y="13"/>
                  </a:lnTo>
                  <a:lnTo>
                    <a:pt x="871" y="10"/>
                  </a:lnTo>
                  <a:lnTo>
                    <a:pt x="881" y="7"/>
                  </a:lnTo>
                  <a:lnTo>
                    <a:pt x="891" y="5"/>
                  </a:lnTo>
                  <a:lnTo>
                    <a:pt x="902" y="3"/>
                  </a:lnTo>
                  <a:lnTo>
                    <a:pt x="913" y="1"/>
                  </a:lnTo>
                  <a:lnTo>
                    <a:pt x="924" y="0"/>
                  </a:lnTo>
                  <a:lnTo>
                    <a:pt x="935" y="0"/>
                  </a:lnTo>
                  <a:lnTo>
                    <a:pt x="946" y="0"/>
                  </a:lnTo>
                  <a:lnTo>
                    <a:pt x="957" y="1"/>
                  </a:lnTo>
                  <a:lnTo>
                    <a:pt x="968" y="3"/>
                  </a:lnTo>
                  <a:lnTo>
                    <a:pt x="978" y="5"/>
                  </a:lnTo>
                  <a:lnTo>
                    <a:pt x="989" y="7"/>
                  </a:lnTo>
                  <a:lnTo>
                    <a:pt x="999" y="10"/>
                  </a:lnTo>
                  <a:lnTo>
                    <a:pt x="1009" y="13"/>
                  </a:lnTo>
                  <a:lnTo>
                    <a:pt x="1019" y="17"/>
                  </a:lnTo>
                  <a:lnTo>
                    <a:pt x="1029" y="22"/>
                  </a:lnTo>
                  <a:lnTo>
                    <a:pt x="1038" y="26"/>
                  </a:lnTo>
                  <a:lnTo>
                    <a:pt x="1047" y="31"/>
                  </a:lnTo>
                  <a:lnTo>
                    <a:pt x="1056" y="37"/>
                  </a:lnTo>
                  <a:lnTo>
                    <a:pt x="1064" y="43"/>
                  </a:lnTo>
                  <a:lnTo>
                    <a:pt x="1073" y="50"/>
                  </a:lnTo>
                  <a:lnTo>
                    <a:pt x="1080" y="56"/>
                  </a:lnTo>
                  <a:lnTo>
                    <a:pt x="1088" y="64"/>
                  </a:lnTo>
                  <a:lnTo>
                    <a:pt x="1095" y="71"/>
                  </a:lnTo>
                  <a:lnTo>
                    <a:pt x="1102" y="79"/>
                  </a:lnTo>
                  <a:lnTo>
                    <a:pt x="1108" y="87"/>
                  </a:lnTo>
                  <a:lnTo>
                    <a:pt x="1114" y="96"/>
                  </a:lnTo>
                  <a:lnTo>
                    <a:pt x="1120" y="104"/>
                  </a:lnTo>
                  <a:lnTo>
                    <a:pt x="1125" y="113"/>
                  </a:lnTo>
                  <a:lnTo>
                    <a:pt x="1130" y="123"/>
                  </a:lnTo>
                  <a:lnTo>
                    <a:pt x="1134" y="132"/>
                  </a:lnTo>
                  <a:lnTo>
                    <a:pt x="1138" y="142"/>
                  </a:lnTo>
                  <a:lnTo>
                    <a:pt x="1142" y="152"/>
                  </a:lnTo>
                  <a:lnTo>
                    <a:pt x="1144" y="162"/>
                  </a:lnTo>
                  <a:lnTo>
                    <a:pt x="1147" y="173"/>
                  </a:lnTo>
                  <a:lnTo>
                    <a:pt x="1149" y="184"/>
                  </a:lnTo>
                  <a:lnTo>
                    <a:pt x="1150" y="194"/>
                  </a:lnTo>
                  <a:lnTo>
                    <a:pt x="1151" y="205"/>
                  </a:lnTo>
                  <a:lnTo>
                    <a:pt x="1151" y="217"/>
                  </a:lnTo>
                  <a:lnTo>
                    <a:pt x="1151" y="228"/>
                  </a:lnTo>
                  <a:lnTo>
                    <a:pt x="1150" y="239"/>
                  </a:lnTo>
                  <a:lnTo>
                    <a:pt x="1149" y="250"/>
                  </a:lnTo>
                  <a:lnTo>
                    <a:pt x="1147" y="260"/>
                  </a:lnTo>
                  <a:lnTo>
                    <a:pt x="1144" y="271"/>
                  </a:lnTo>
                  <a:lnTo>
                    <a:pt x="1141" y="281"/>
                  </a:lnTo>
                  <a:lnTo>
                    <a:pt x="1138" y="291"/>
                  </a:lnTo>
                  <a:lnTo>
                    <a:pt x="1134" y="301"/>
                  </a:lnTo>
                  <a:lnTo>
                    <a:pt x="1129" y="310"/>
                  </a:lnTo>
                  <a:lnTo>
                    <a:pt x="1125" y="320"/>
                  </a:lnTo>
                  <a:lnTo>
                    <a:pt x="1119" y="329"/>
                  </a:lnTo>
                  <a:lnTo>
                    <a:pt x="1113" y="338"/>
                  </a:lnTo>
                  <a:lnTo>
                    <a:pt x="1107" y="346"/>
                  </a:lnTo>
                  <a:lnTo>
                    <a:pt x="1101" y="354"/>
                  </a:lnTo>
                  <a:lnTo>
                    <a:pt x="1094" y="362"/>
                  </a:lnTo>
                  <a:lnTo>
                    <a:pt x="1087" y="370"/>
                  </a:lnTo>
                  <a:lnTo>
                    <a:pt x="1079" y="377"/>
                  </a:lnTo>
                  <a:lnTo>
                    <a:pt x="1071" y="384"/>
                  </a:lnTo>
                  <a:lnTo>
                    <a:pt x="1063" y="390"/>
                  </a:lnTo>
                  <a:lnTo>
                    <a:pt x="1054" y="396"/>
                  </a:lnTo>
                  <a:lnTo>
                    <a:pt x="1045" y="402"/>
                  </a:lnTo>
                  <a:lnTo>
                    <a:pt x="1036" y="407"/>
                  </a:lnTo>
                  <a:lnTo>
                    <a:pt x="1027" y="412"/>
                  </a:lnTo>
                  <a:lnTo>
                    <a:pt x="1017" y="416"/>
                  </a:lnTo>
                  <a:lnTo>
                    <a:pt x="1007" y="420"/>
                  </a:lnTo>
                  <a:lnTo>
                    <a:pt x="997" y="423"/>
                  </a:lnTo>
                  <a:lnTo>
                    <a:pt x="987" y="426"/>
                  </a:lnTo>
                  <a:lnTo>
                    <a:pt x="976" y="429"/>
                  </a:lnTo>
                  <a:lnTo>
                    <a:pt x="965" y="430"/>
                  </a:lnTo>
                  <a:lnTo>
                    <a:pt x="954" y="432"/>
                  </a:lnTo>
                  <a:lnTo>
                    <a:pt x="943" y="433"/>
                  </a:lnTo>
                  <a:lnTo>
                    <a:pt x="932" y="433"/>
                  </a:lnTo>
                  <a:lnTo>
                    <a:pt x="932" y="370"/>
                  </a:lnTo>
                  <a:lnTo>
                    <a:pt x="820" y="570"/>
                  </a:lnTo>
                  <a:lnTo>
                    <a:pt x="932" y="780"/>
                  </a:lnTo>
                  <a:lnTo>
                    <a:pt x="932" y="700"/>
                  </a:lnTo>
                  <a:lnTo>
                    <a:pt x="943" y="700"/>
                  </a:lnTo>
                  <a:lnTo>
                    <a:pt x="954" y="701"/>
                  </a:lnTo>
                  <a:lnTo>
                    <a:pt x="965" y="703"/>
                  </a:lnTo>
                  <a:lnTo>
                    <a:pt x="976" y="704"/>
                  </a:lnTo>
                  <a:lnTo>
                    <a:pt x="987" y="707"/>
                  </a:lnTo>
                  <a:lnTo>
                    <a:pt x="997" y="710"/>
                  </a:lnTo>
                  <a:lnTo>
                    <a:pt x="1007" y="713"/>
                  </a:lnTo>
                  <a:lnTo>
                    <a:pt x="1017" y="717"/>
                  </a:lnTo>
                  <a:lnTo>
                    <a:pt x="1027" y="721"/>
                  </a:lnTo>
                  <a:lnTo>
                    <a:pt x="1036" y="726"/>
                  </a:lnTo>
                  <a:lnTo>
                    <a:pt x="1045" y="731"/>
                  </a:lnTo>
                  <a:lnTo>
                    <a:pt x="1054" y="737"/>
                  </a:lnTo>
                  <a:lnTo>
                    <a:pt x="1063" y="743"/>
                  </a:lnTo>
                  <a:lnTo>
                    <a:pt x="1071" y="749"/>
                  </a:lnTo>
                  <a:lnTo>
                    <a:pt x="1079" y="756"/>
                  </a:lnTo>
                  <a:lnTo>
                    <a:pt x="1087" y="763"/>
                  </a:lnTo>
                  <a:lnTo>
                    <a:pt x="1094" y="771"/>
                  </a:lnTo>
                  <a:lnTo>
                    <a:pt x="1101" y="779"/>
                  </a:lnTo>
                  <a:lnTo>
                    <a:pt x="1107" y="787"/>
                  </a:lnTo>
                  <a:lnTo>
                    <a:pt x="1113" y="795"/>
                  </a:lnTo>
                  <a:lnTo>
                    <a:pt x="1119" y="804"/>
                  </a:lnTo>
                  <a:lnTo>
                    <a:pt x="1125" y="813"/>
                  </a:lnTo>
                  <a:lnTo>
                    <a:pt x="1129" y="823"/>
                  </a:lnTo>
                  <a:lnTo>
                    <a:pt x="1134" y="832"/>
                  </a:lnTo>
                  <a:lnTo>
                    <a:pt x="1138" y="842"/>
                  </a:lnTo>
                  <a:lnTo>
                    <a:pt x="1141" y="852"/>
                  </a:lnTo>
                  <a:lnTo>
                    <a:pt x="1144" y="862"/>
                  </a:lnTo>
                  <a:lnTo>
                    <a:pt x="1147" y="873"/>
                  </a:lnTo>
                  <a:lnTo>
                    <a:pt x="1149" y="883"/>
                  </a:lnTo>
                  <a:lnTo>
                    <a:pt x="1150" y="894"/>
                  </a:lnTo>
                  <a:lnTo>
                    <a:pt x="1151" y="905"/>
                  </a:lnTo>
                  <a:lnTo>
                    <a:pt x="1151" y="916"/>
                  </a:lnTo>
                  <a:lnTo>
                    <a:pt x="1151" y="928"/>
                  </a:lnTo>
                  <a:lnTo>
                    <a:pt x="1150" y="939"/>
                  </a:lnTo>
                  <a:lnTo>
                    <a:pt x="1149" y="949"/>
                  </a:lnTo>
                  <a:lnTo>
                    <a:pt x="1147" y="960"/>
                  </a:lnTo>
                  <a:lnTo>
                    <a:pt x="1144" y="971"/>
                  </a:lnTo>
                  <a:lnTo>
                    <a:pt x="1142" y="981"/>
                  </a:lnTo>
                  <a:lnTo>
                    <a:pt x="1138" y="991"/>
                  </a:lnTo>
                  <a:lnTo>
                    <a:pt x="1134" y="1001"/>
                  </a:lnTo>
                  <a:lnTo>
                    <a:pt x="1130" y="1010"/>
                  </a:lnTo>
                  <a:lnTo>
                    <a:pt x="1125" y="1020"/>
                  </a:lnTo>
                  <a:lnTo>
                    <a:pt x="1120" y="1029"/>
                  </a:lnTo>
                  <a:lnTo>
                    <a:pt x="1114" y="1037"/>
                  </a:lnTo>
                  <a:lnTo>
                    <a:pt x="1108" y="1046"/>
                  </a:lnTo>
                  <a:lnTo>
                    <a:pt x="1102" y="1054"/>
                  </a:lnTo>
                  <a:lnTo>
                    <a:pt x="1095" y="1062"/>
                  </a:lnTo>
                  <a:lnTo>
                    <a:pt x="1088" y="1069"/>
                  </a:lnTo>
                  <a:lnTo>
                    <a:pt x="1080" y="1077"/>
                  </a:lnTo>
                  <a:lnTo>
                    <a:pt x="1073" y="1083"/>
                  </a:lnTo>
                  <a:lnTo>
                    <a:pt x="1064" y="1090"/>
                  </a:lnTo>
                  <a:lnTo>
                    <a:pt x="1056" y="1096"/>
                  </a:lnTo>
                  <a:lnTo>
                    <a:pt x="1047" y="1102"/>
                  </a:lnTo>
                  <a:lnTo>
                    <a:pt x="1038" y="1107"/>
                  </a:lnTo>
                  <a:lnTo>
                    <a:pt x="1029" y="1112"/>
                  </a:lnTo>
                  <a:lnTo>
                    <a:pt x="1019" y="1116"/>
                  </a:lnTo>
                  <a:lnTo>
                    <a:pt x="1009" y="1120"/>
                  </a:lnTo>
                  <a:lnTo>
                    <a:pt x="999" y="1123"/>
                  </a:lnTo>
                  <a:lnTo>
                    <a:pt x="989" y="1126"/>
                  </a:lnTo>
                  <a:lnTo>
                    <a:pt x="978" y="1128"/>
                  </a:lnTo>
                  <a:lnTo>
                    <a:pt x="968" y="1130"/>
                  </a:lnTo>
                  <a:lnTo>
                    <a:pt x="957" y="1132"/>
                  </a:lnTo>
                  <a:lnTo>
                    <a:pt x="946" y="1133"/>
                  </a:lnTo>
                  <a:lnTo>
                    <a:pt x="935" y="1133"/>
                  </a:lnTo>
                  <a:lnTo>
                    <a:pt x="924" y="1133"/>
                  </a:lnTo>
                  <a:lnTo>
                    <a:pt x="913" y="1132"/>
                  </a:lnTo>
                  <a:lnTo>
                    <a:pt x="903" y="1130"/>
                  </a:lnTo>
                  <a:lnTo>
                    <a:pt x="892" y="1129"/>
                  </a:lnTo>
                  <a:lnTo>
                    <a:pt x="882" y="1126"/>
                  </a:lnTo>
                  <a:lnTo>
                    <a:pt x="872" y="1124"/>
                  </a:lnTo>
                  <a:lnTo>
                    <a:pt x="862" y="1120"/>
                  </a:lnTo>
                  <a:lnTo>
                    <a:pt x="852" y="1117"/>
                  </a:lnTo>
                  <a:lnTo>
                    <a:pt x="843" y="1112"/>
                  </a:lnTo>
                  <a:lnTo>
                    <a:pt x="834" y="1108"/>
                  </a:lnTo>
                  <a:lnTo>
                    <a:pt x="825" y="1103"/>
                  </a:lnTo>
                  <a:lnTo>
                    <a:pt x="816" y="1098"/>
                  </a:lnTo>
                  <a:lnTo>
                    <a:pt x="808" y="1092"/>
                  </a:lnTo>
                  <a:lnTo>
                    <a:pt x="800" y="1086"/>
                  </a:lnTo>
                  <a:lnTo>
                    <a:pt x="792" y="1079"/>
                  </a:lnTo>
                  <a:lnTo>
                    <a:pt x="785" y="1072"/>
                  </a:lnTo>
                  <a:lnTo>
                    <a:pt x="778" y="1065"/>
                  </a:lnTo>
                  <a:lnTo>
                    <a:pt x="771" y="1057"/>
                  </a:lnTo>
                  <a:lnTo>
                    <a:pt x="764" y="1050"/>
                  </a:lnTo>
                  <a:lnTo>
                    <a:pt x="758" y="1041"/>
                  </a:lnTo>
                  <a:lnTo>
                    <a:pt x="753" y="1033"/>
                  </a:lnTo>
                  <a:lnTo>
                    <a:pt x="747" y="1024"/>
                  </a:lnTo>
                  <a:lnTo>
                    <a:pt x="742" y="1015"/>
                  </a:lnTo>
                  <a:lnTo>
                    <a:pt x="738" y="1006"/>
                  </a:lnTo>
                  <a:lnTo>
                    <a:pt x="734" y="997"/>
                  </a:lnTo>
                  <a:lnTo>
                    <a:pt x="730" y="987"/>
                  </a:lnTo>
                  <a:lnTo>
                    <a:pt x="727" y="977"/>
                  </a:lnTo>
                  <a:lnTo>
                    <a:pt x="724" y="967"/>
                  </a:lnTo>
                  <a:lnTo>
                    <a:pt x="722" y="957"/>
                  </a:lnTo>
                  <a:lnTo>
                    <a:pt x="720" y="946"/>
                  </a:lnTo>
                  <a:lnTo>
                    <a:pt x="719" y="936"/>
                  </a:lnTo>
                  <a:lnTo>
                    <a:pt x="719" y="925"/>
                  </a:lnTo>
                  <a:lnTo>
                    <a:pt x="782" y="925"/>
                  </a:lnTo>
                  <a:lnTo>
                    <a:pt x="577" y="813"/>
                  </a:lnTo>
                  <a:lnTo>
                    <a:pt x="361" y="92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Text Box 120"/>
            <p:cNvSpPr txBox="1">
              <a:spLocks noChangeArrowheads="1"/>
            </p:cNvSpPr>
            <p:nvPr/>
          </p:nvSpPr>
          <p:spPr bwMode="auto">
            <a:xfrm>
              <a:off x="1152" y="3505"/>
              <a:ext cx="26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</a:t>
              </a:r>
            </a:p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검증</a:t>
              </a:r>
            </a:p>
          </p:txBody>
        </p:sp>
        <p:sp>
          <p:nvSpPr>
            <p:cNvPr id="141" name="Text Box 121"/>
            <p:cNvSpPr txBox="1">
              <a:spLocks noChangeArrowheads="1"/>
            </p:cNvSpPr>
            <p:nvPr/>
          </p:nvSpPr>
          <p:spPr bwMode="auto">
            <a:xfrm>
              <a:off x="1375" y="3406"/>
              <a:ext cx="10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범위</a:t>
              </a:r>
              <a:b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결정</a:t>
              </a:r>
            </a:p>
          </p:txBody>
        </p:sp>
        <p:sp>
          <p:nvSpPr>
            <p:cNvPr id="142" name="Text Box 122"/>
            <p:cNvSpPr txBox="1">
              <a:spLocks noChangeArrowheads="1"/>
            </p:cNvSpPr>
            <p:nvPr/>
          </p:nvSpPr>
          <p:spPr bwMode="auto">
            <a:xfrm>
              <a:off x="1316" y="3618"/>
              <a:ext cx="33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프로토타입</a:t>
              </a:r>
            </a:p>
            <a:p>
              <a:pPr algn="ctr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개발</a:t>
              </a:r>
            </a:p>
          </p:txBody>
        </p:sp>
        <p:sp>
          <p:nvSpPr>
            <p:cNvPr id="143" name="Text Box 123"/>
            <p:cNvSpPr txBox="1">
              <a:spLocks noChangeArrowheads="1"/>
            </p:cNvSpPr>
            <p:nvPr/>
          </p:nvSpPr>
          <p:spPr bwMode="auto">
            <a:xfrm>
              <a:off x="1101" y="3639"/>
              <a:ext cx="89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실행</a:t>
              </a:r>
            </a:p>
          </p:txBody>
        </p:sp>
        <p:sp>
          <p:nvSpPr>
            <p:cNvPr id="144" name="Text Box 124"/>
            <p:cNvSpPr txBox="1">
              <a:spLocks noChangeArrowheads="1"/>
            </p:cNvSpPr>
            <p:nvPr/>
          </p:nvSpPr>
          <p:spPr bwMode="auto">
            <a:xfrm>
              <a:off x="1102" y="3427"/>
              <a:ext cx="90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검토</a:t>
              </a:r>
            </a:p>
          </p:txBody>
        </p:sp>
        <p:sp>
          <p:nvSpPr>
            <p:cNvPr id="145" name="Freeform 125"/>
            <p:cNvSpPr>
              <a:spLocks/>
            </p:cNvSpPr>
            <p:nvPr/>
          </p:nvSpPr>
          <p:spPr bwMode="gray">
            <a:xfrm rot="2390515" flipH="1" flipV="1">
              <a:off x="1229" y="3366"/>
              <a:ext cx="109" cy="83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Freeform 126"/>
            <p:cNvSpPr>
              <a:spLocks/>
            </p:cNvSpPr>
            <p:nvPr/>
          </p:nvSpPr>
          <p:spPr bwMode="gray">
            <a:xfrm rot="7559425" flipH="1" flipV="1">
              <a:off x="1457" y="3505"/>
              <a:ext cx="93" cy="97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7" name="Freeform 127"/>
            <p:cNvSpPr>
              <a:spLocks/>
            </p:cNvSpPr>
            <p:nvPr/>
          </p:nvSpPr>
          <p:spPr bwMode="gray">
            <a:xfrm rot="14040575" flipV="1">
              <a:off x="1019" y="3505"/>
              <a:ext cx="93" cy="96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8" name="Freeform 128"/>
            <p:cNvSpPr>
              <a:spLocks/>
            </p:cNvSpPr>
            <p:nvPr/>
          </p:nvSpPr>
          <p:spPr bwMode="gray">
            <a:xfrm rot="19209485" flipH="1">
              <a:off x="1229" y="3670"/>
              <a:ext cx="109" cy="84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9" name="Group 129"/>
            <p:cNvGrpSpPr>
              <a:grpSpLocks/>
            </p:cNvGrpSpPr>
            <p:nvPr/>
          </p:nvGrpSpPr>
          <p:grpSpPr bwMode="auto">
            <a:xfrm>
              <a:off x="435" y="3428"/>
              <a:ext cx="571" cy="252"/>
              <a:chOff x="289" y="3453"/>
              <a:chExt cx="571" cy="252"/>
            </a:xfrm>
          </p:grpSpPr>
          <p:sp>
            <p:nvSpPr>
              <p:cNvPr id="162" name="AutoShape 130"/>
              <p:cNvSpPr>
                <a:spLocks noChangeArrowheads="1"/>
              </p:cNvSpPr>
              <p:nvPr/>
            </p:nvSpPr>
            <p:spPr bwMode="auto">
              <a:xfrm rot="10800000" flipH="1" flipV="1">
                <a:off x="651" y="3453"/>
                <a:ext cx="209" cy="252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 type="none" w="sm" len="sm"/>
              </a:ln>
            </p:spPr>
            <p:txBody>
              <a:bodyPr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5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163" name="AutoShape 131"/>
              <p:cNvSpPr>
                <a:spLocks noChangeArrowheads="1"/>
              </p:cNvSpPr>
              <p:nvPr/>
            </p:nvSpPr>
            <p:spPr bwMode="auto">
              <a:xfrm rot="10800000" flipH="1" flipV="1">
                <a:off x="470" y="3453"/>
                <a:ext cx="208" cy="252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 type="none" w="sm" len="sm"/>
              </a:ln>
            </p:spPr>
            <p:txBody>
              <a:bodyPr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5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164" name="AutoShape 132"/>
              <p:cNvSpPr>
                <a:spLocks noChangeArrowheads="1"/>
              </p:cNvSpPr>
              <p:nvPr/>
            </p:nvSpPr>
            <p:spPr bwMode="auto">
              <a:xfrm flipV="1">
                <a:off x="289" y="3453"/>
                <a:ext cx="208" cy="252"/>
              </a:xfrm>
              <a:prstGeom prst="chevro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 type="none" w="sm" len="sm"/>
              </a:ln>
            </p:spPr>
            <p:txBody>
              <a:bodyPr rot="1080000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5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165" name="Text Box 133"/>
              <p:cNvSpPr txBox="1">
                <a:spLocks noChangeArrowheads="1"/>
              </p:cNvSpPr>
              <p:nvPr/>
            </p:nvSpPr>
            <p:spPr bwMode="auto">
              <a:xfrm>
                <a:off x="501" y="3515"/>
                <a:ext cx="149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도구</a:t>
                </a:r>
              </a:p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결정</a:t>
                </a:r>
              </a:p>
            </p:txBody>
          </p:sp>
          <p:sp>
            <p:nvSpPr>
              <p:cNvPr id="166" name="Text Box 134"/>
              <p:cNvSpPr txBox="1">
                <a:spLocks noChangeArrowheads="1"/>
              </p:cNvSpPr>
              <p:nvPr/>
            </p:nvSpPr>
            <p:spPr bwMode="auto">
              <a:xfrm>
                <a:off x="659" y="3515"/>
                <a:ext cx="20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계획</a:t>
                </a:r>
              </a:p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수립</a:t>
                </a:r>
              </a:p>
            </p:txBody>
          </p:sp>
          <p:sp>
            <p:nvSpPr>
              <p:cNvPr id="167" name="Text Box 135"/>
              <p:cNvSpPr txBox="1">
                <a:spLocks noChangeArrowheads="1"/>
              </p:cNvSpPr>
              <p:nvPr/>
            </p:nvSpPr>
            <p:spPr bwMode="auto">
              <a:xfrm>
                <a:off x="321" y="3487"/>
                <a:ext cx="160" cy="1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프로토</a:t>
                </a:r>
                <a:b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</a:b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타이핑 </a:t>
                </a:r>
                <a:b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</a:b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범위</a:t>
                </a:r>
                <a:b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</a:b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결정</a:t>
                </a:r>
              </a:p>
            </p:txBody>
          </p:sp>
        </p:grpSp>
        <p:grpSp>
          <p:nvGrpSpPr>
            <p:cNvPr id="150" name="Group 186"/>
            <p:cNvGrpSpPr>
              <a:grpSpLocks/>
            </p:cNvGrpSpPr>
            <p:nvPr/>
          </p:nvGrpSpPr>
          <p:grpSpPr bwMode="auto">
            <a:xfrm>
              <a:off x="1334" y="3338"/>
              <a:ext cx="90" cy="88"/>
              <a:chOff x="1173" y="3363"/>
              <a:chExt cx="90" cy="88"/>
            </a:xfrm>
          </p:grpSpPr>
          <p:pic>
            <p:nvPicPr>
              <p:cNvPr id="160" name="Picture 187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1173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Text Box 188"/>
              <p:cNvSpPr txBox="1">
                <a:spLocks noChangeArrowheads="1"/>
              </p:cNvSpPr>
              <p:nvPr/>
            </p:nvSpPr>
            <p:spPr bwMode="auto">
              <a:xfrm>
                <a:off x="1204" y="3386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</a:p>
            </p:txBody>
          </p:sp>
        </p:grpSp>
        <p:grpSp>
          <p:nvGrpSpPr>
            <p:cNvPr id="151" name="Group 189"/>
            <p:cNvGrpSpPr>
              <a:grpSpLocks/>
            </p:cNvGrpSpPr>
            <p:nvPr/>
          </p:nvGrpSpPr>
          <p:grpSpPr bwMode="auto">
            <a:xfrm>
              <a:off x="1068" y="3338"/>
              <a:ext cx="90" cy="88"/>
              <a:chOff x="907" y="3363"/>
              <a:chExt cx="90" cy="88"/>
            </a:xfrm>
          </p:grpSpPr>
          <p:pic>
            <p:nvPicPr>
              <p:cNvPr id="158" name="Picture 190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907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Text Box 191"/>
              <p:cNvSpPr txBox="1">
                <a:spLocks noChangeArrowheads="1"/>
              </p:cNvSpPr>
              <p:nvPr/>
            </p:nvSpPr>
            <p:spPr bwMode="auto">
              <a:xfrm>
                <a:off x="932" y="3386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</a:p>
            </p:txBody>
          </p:sp>
        </p:grpSp>
        <p:grpSp>
          <p:nvGrpSpPr>
            <p:cNvPr id="152" name="Group 192"/>
            <p:cNvGrpSpPr>
              <a:grpSpLocks/>
            </p:cNvGrpSpPr>
            <p:nvPr/>
          </p:nvGrpSpPr>
          <p:grpSpPr bwMode="auto">
            <a:xfrm>
              <a:off x="1068" y="3551"/>
              <a:ext cx="90" cy="88"/>
              <a:chOff x="907" y="3363"/>
              <a:chExt cx="90" cy="88"/>
            </a:xfrm>
          </p:grpSpPr>
          <p:pic>
            <p:nvPicPr>
              <p:cNvPr id="156" name="Picture 193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907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Text Box 194"/>
              <p:cNvSpPr txBox="1">
                <a:spLocks noChangeArrowheads="1"/>
              </p:cNvSpPr>
              <p:nvPr/>
            </p:nvSpPr>
            <p:spPr bwMode="auto">
              <a:xfrm>
                <a:off x="935" y="3381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</a:p>
            </p:txBody>
          </p:sp>
        </p:grpSp>
        <p:grpSp>
          <p:nvGrpSpPr>
            <p:cNvPr id="153" name="Group 195"/>
            <p:cNvGrpSpPr>
              <a:grpSpLocks/>
            </p:cNvGrpSpPr>
            <p:nvPr/>
          </p:nvGrpSpPr>
          <p:grpSpPr bwMode="auto">
            <a:xfrm>
              <a:off x="1400" y="3551"/>
              <a:ext cx="90" cy="88"/>
              <a:chOff x="907" y="3363"/>
              <a:chExt cx="90" cy="88"/>
            </a:xfrm>
          </p:grpSpPr>
          <p:pic>
            <p:nvPicPr>
              <p:cNvPr id="154" name="Picture 196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907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Text Box 197"/>
              <p:cNvSpPr txBox="1">
                <a:spLocks noChangeArrowheads="1"/>
              </p:cNvSpPr>
              <p:nvPr/>
            </p:nvSpPr>
            <p:spPr bwMode="auto">
              <a:xfrm>
                <a:off x="942" y="3383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</a:p>
            </p:txBody>
          </p:sp>
        </p:grpSp>
      </p:grpSp>
      <p:grpSp>
        <p:nvGrpSpPr>
          <p:cNvPr id="100" name="Group 144"/>
          <p:cNvGrpSpPr>
            <a:grpSpLocks/>
          </p:cNvGrpSpPr>
          <p:nvPr/>
        </p:nvGrpSpPr>
        <p:grpSpPr bwMode="auto">
          <a:xfrm>
            <a:off x="860729" y="8555665"/>
            <a:ext cx="1462491" cy="817111"/>
            <a:chOff x="536" y="5433"/>
            <a:chExt cx="782" cy="364"/>
          </a:xfrm>
        </p:grpSpPr>
        <p:pic>
          <p:nvPicPr>
            <p:cNvPr id="137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3" t="13535" r="15874" b="34010"/>
            <a:stretch>
              <a:fillRect/>
            </a:stretch>
          </p:blipFill>
          <p:spPr bwMode="auto">
            <a:xfrm>
              <a:off x="536" y="5433"/>
              <a:ext cx="62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Rectangle 146"/>
            <p:cNvSpPr>
              <a:spLocks noChangeArrowheads="1"/>
            </p:cNvSpPr>
            <p:nvPr/>
          </p:nvSpPr>
          <p:spPr bwMode="auto">
            <a:xfrm rot="-873650">
              <a:off x="878" y="5516"/>
              <a:ext cx="440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94B8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Tailoring</a:t>
              </a:r>
            </a:p>
          </p:txBody>
        </p:sp>
      </p:grpSp>
      <p:sp>
        <p:nvSpPr>
          <p:cNvPr id="101" name="AutoShape 157"/>
          <p:cNvSpPr>
            <a:spLocks noChangeArrowheads="1"/>
          </p:cNvSpPr>
          <p:nvPr/>
        </p:nvSpPr>
        <p:spPr bwMode="auto">
          <a:xfrm flipH="1">
            <a:off x="403495" y="2772903"/>
            <a:ext cx="2198688" cy="115830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2" name="AutoShape 174"/>
          <p:cNvSpPr>
            <a:spLocks noChangeArrowheads="1"/>
          </p:cNvSpPr>
          <p:nvPr/>
        </p:nvSpPr>
        <p:spPr bwMode="auto">
          <a:xfrm flipH="1">
            <a:off x="403495" y="4137670"/>
            <a:ext cx="2198688" cy="116180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103" name="Group 175"/>
          <p:cNvGrpSpPr>
            <a:grpSpLocks/>
          </p:cNvGrpSpPr>
          <p:nvPr/>
        </p:nvGrpSpPr>
        <p:grpSpPr bwMode="auto">
          <a:xfrm>
            <a:off x="502535" y="4013440"/>
            <a:ext cx="1997307" cy="295700"/>
            <a:chOff x="-833" y="1954"/>
            <a:chExt cx="1092" cy="139"/>
          </a:xfrm>
        </p:grpSpPr>
        <p:grpSp>
          <p:nvGrpSpPr>
            <p:cNvPr id="133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35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34" name="Text Box 179"/>
            <p:cNvSpPr txBox="1">
              <a:spLocks noChangeArrowheads="1"/>
            </p:cNvSpPr>
            <p:nvPr/>
          </p:nvSpPr>
          <p:spPr bwMode="auto">
            <a:xfrm>
              <a:off x="-788" y="1984"/>
              <a:ext cx="1004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시스템 특성 반영</a:t>
              </a:r>
            </a:p>
          </p:txBody>
        </p:sp>
      </p:grpSp>
      <p:sp>
        <p:nvSpPr>
          <p:cNvPr id="104" name="AutoShape 180"/>
          <p:cNvSpPr>
            <a:spLocks noChangeArrowheads="1"/>
          </p:cNvSpPr>
          <p:nvPr/>
        </p:nvSpPr>
        <p:spPr bwMode="auto">
          <a:xfrm flipH="1">
            <a:off x="403495" y="5476191"/>
            <a:ext cx="2198688" cy="1160053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5" name="AutoShape 198"/>
          <p:cNvSpPr>
            <a:spLocks noChangeArrowheads="1"/>
          </p:cNvSpPr>
          <p:nvPr/>
        </p:nvSpPr>
        <p:spPr bwMode="auto">
          <a:xfrm flipH="1">
            <a:off x="403495" y="6812963"/>
            <a:ext cx="2198688" cy="116355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6" name="AutoShape 210"/>
          <p:cNvSpPr>
            <a:spLocks noChangeArrowheads="1"/>
          </p:cNvSpPr>
          <p:nvPr/>
        </p:nvSpPr>
        <p:spPr bwMode="auto">
          <a:xfrm flipH="1">
            <a:off x="391940" y="8294960"/>
            <a:ext cx="2198688" cy="116180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7" name="AutoShape 193"/>
          <p:cNvSpPr>
            <a:spLocks noChangeArrowheads="1"/>
          </p:cNvSpPr>
          <p:nvPr/>
        </p:nvSpPr>
        <p:spPr bwMode="auto">
          <a:xfrm>
            <a:off x="2730935" y="2688917"/>
            <a:ext cx="3722253" cy="1252786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ECF3F9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시스템 구축의 근간이 되는 사용자 요구사항을 기능 요구사항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비기능 요구사항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인터페이스 요구사항 등 체계적으로 분리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세분화하여 관리하며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인터뷰기법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등을 통한 기능 요구사항의 도출이 가능 하여 요구사항 중심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즉 사용자 중심의 개발 가능</a:t>
            </a:r>
          </a:p>
        </p:txBody>
      </p:sp>
      <p:sp>
        <p:nvSpPr>
          <p:cNvPr id="108" name="AutoShape 193"/>
          <p:cNvSpPr>
            <a:spLocks noChangeArrowheads="1"/>
          </p:cNvSpPr>
          <p:nvPr/>
        </p:nvSpPr>
        <p:spPr bwMode="auto">
          <a:xfrm>
            <a:off x="2730935" y="4044935"/>
            <a:ext cx="3722253" cy="1251037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시스템의 중요 구성 요소인 컨텐츠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네비게이션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웹 페이지 및 디자인 설계 단계를 가지며 이를 위한 설계 기법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템플릿 등을 제공 함</a:t>
            </a:r>
          </a:p>
        </p:txBody>
      </p:sp>
      <p:sp>
        <p:nvSpPr>
          <p:cNvPr id="109" name="AutoShape 193"/>
          <p:cNvSpPr>
            <a:spLocks noChangeArrowheads="1"/>
          </p:cNvSpPr>
          <p:nvPr/>
        </p:nvSpPr>
        <p:spPr bwMode="auto">
          <a:xfrm>
            <a:off x="2730935" y="5376458"/>
            <a:ext cx="3722253" cy="1254535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목표 응용시스템의 주요 기능을 포함한 초기 모형 제공으로 사용자 요구분석을 위한 의사소통을 지원하여 개발기간 단축 가능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요구사항 조기 가시화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사용자와 개발자 간 공감대 형성 가능</a:t>
            </a:r>
          </a:p>
        </p:txBody>
      </p:sp>
      <p:sp>
        <p:nvSpPr>
          <p:cNvPr id="110" name="AutoShape 193"/>
          <p:cNvSpPr>
            <a:spLocks noChangeArrowheads="1"/>
          </p:cNvSpPr>
          <p:nvPr/>
        </p:nvSpPr>
        <p:spPr bwMode="auto">
          <a:xfrm>
            <a:off x="2730935" y="6730727"/>
            <a:ext cx="3722253" cy="1252786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목표 응용시스템 개발을 위한 모듈화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컴포넌트화 지원을 통한 생산성 및 재 활용성 증대</a:t>
            </a:r>
          </a:p>
        </p:txBody>
      </p:sp>
      <p:sp>
        <p:nvSpPr>
          <p:cNvPr id="111" name="AutoShape 193"/>
          <p:cNvSpPr>
            <a:spLocks noChangeArrowheads="1"/>
          </p:cNvSpPr>
          <p:nvPr/>
        </p:nvSpPr>
        <p:spPr bwMode="auto">
          <a:xfrm>
            <a:off x="2717730" y="8195227"/>
            <a:ext cx="3722253" cy="1249287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다수의 공공 프로젝트를 수행하면서 획득한 경험들을 실제 적용 가능한 기법 형태로 제공</a:t>
            </a:r>
          </a:p>
        </p:txBody>
      </p:sp>
      <p:sp>
        <p:nvSpPr>
          <p:cNvPr id="112" name="AutoShape 173"/>
          <p:cNvSpPr>
            <a:spLocks noChangeArrowheads="1"/>
          </p:cNvSpPr>
          <p:nvPr/>
        </p:nvSpPr>
        <p:spPr bwMode="auto">
          <a:xfrm rot="5400000">
            <a:off x="1430326" y="3429882"/>
            <a:ext cx="141725" cy="115547"/>
          </a:xfrm>
          <a:prstGeom prst="rightArrow">
            <a:avLst>
              <a:gd name="adj1" fmla="val 53843"/>
              <a:gd name="adj2" fmla="val 43021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113" name="Group 175"/>
          <p:cNvGrpSpPr>
            <a:grpSpLocks/>
          </p:cNvGrpSpPr>
          <p:nvPr/>
        </p:nvGrpSpPr>
        <p:grpSpPr bwMode="auto">
          <a:xfrm>
            <a:off x="502535" y="5351717"/>
            <a:ext cx="1997307" cy="295700"/>
            <a:chOff x="-833" y="1954"/>
            <a:chExt cx="1092" cy="139"/>
          </a:xfrm>
        </p:grpSpPr>
        <p:grpSp>
          <p:nvGrpSpPr>
            <p:cNvPr id="129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31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2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30" name="Text Box 179"/>
            <p:cNvSpPr txBox="1">
              <a:spLocks noChangeArrowheads="1"/>
            </p:cNvSpPr>
            <p:nvPr/>
          </p:nvSpPr>
          <p:spPr bwMode="auto">
            <a:xfrm>
              <a:off x="-788" y="1984"/>
              <a:ext cx="1004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프로토타입</a:t>
              </a: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모델</a:t>
              </a:r>
            </a:p>
          </p:txBody>
        </p:sp>
      </p:grpSp>
      <p:grpSp>
        <p:nvGrpSpPr>
          <p:cNvPr id="114" name="Group 175"/>
          <p:cNvGrpSpPr>
            <a:grpSpLocks/>
          </p:cNvGrpSpPr>
          <p:nvPr/>
        </p:nvGrpSpPr>
        <p:grpSpPr bwMode="auto">
          <a:xfrm>
            <a:off x="502535" y="6685270"/>
            <a:ext cx="1997307" cy="295700"/>
            <a:chOff x="-833" y="1954"/>
            <a:chExt cx="1092" cy="139"/>
          </a:xfrm>
        </p:grpSpPr>
        <p:grpSp>
          <p:nvGrpSpPr>
            <p:cNvPr id="125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27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8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26" name="Text Box 179"/>
            <p:cNvSpPr txBox="1">
              <a:spLocks noChangeArrowheads="1"/>
            </p:cNvSpPr>
            <p:nvPr/>
          </p:nvSpPr>
          <p:spPr bwMode="auto">
            <a:xfrm>
              <a:off x="-788" y="1984"/>
              <a:ext cx="1004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아키텍처 기반</a:t>
              </a:r>
            </a:p>
          </p:txBody>
        </p:sp>
      </p:grpSp>
      <p:grpSp>
        <p:nvGrpSpPr>
          <p:cNvPr id="115" name="Group 175"/>
          <p:cNvGrpSpPr>
            <a:grpSpLocks/>
          </p:cNvGrpSpPr>
          <p:nvPr/>
        </p:nvGrpSpPr>
        <p:grpSpPr bwMode="auto">
          <a:xfrm>
            <a:off x="502535" y="2659478"/>
            <a:ext cx="1997307" cy="295700"/>
            <a:chOff x="-833" y="1954"/>
            <a:chExt cx="1092" cy="139"/>
          </a:xfrm>
        </p:grpSpPr>
        <p:grpSp>
          <p:nvGrpSpPr>
            <p:cNvPr id="121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23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4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22" name="Text Box 179"/>
            <p:cNvSpPr txBox="1">
              <a:spLocks noChangeArrowheads="1"/>
            </p:cNvSpPr>
            <p:nvPr/>
          </p:nvSpPr>
          <p:spPr bwMode="auto">
            <a:xfrm>
              <a:off x="-788" y="1994"/>
              <a:ext cx="1004" cy="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 중심의 개발방법론</a:t>
              </a:r>
            </a:p>
          </p:txBody>
        </p:sp>
      </p:grpSp>
      <p:grpSp>
        <p:nvGrpSpPr>
          <p:cNvPr id="116" name="Group 175"/>
          <p:cNvGrpSpPr>
            <a:grpSpLocks/>
          </p:cNvGrpSpPr>
          <p:nvPr/>
        </p:nvGrpSpPr>
        <p:grpSpPr bwMode="auto">
          <a:xfrm>
            <a:off x="502535" y="8123666"/>
            <a:ext cx="1997307" cy="308464"/>
            <a:chOff x="-833" y="1948"/>
            <a:chExt cx="1092" cy="145"/>
          </a:xfrm>
        </p:grpSpPr>
        <p:grpSp>
          <p:nvGrpSpPr>
            <p:cNvPr id="117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19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0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18" name="Text Box 179"/>
            <p:cNvSpPr txBox="1">
              <a:spLocks noChangeArrowheads="1"/>
            </p:cNvSpPr>
            <p:nvPr/>
          </p:nvSpPr>
          <p:spPr bwMode="auto">
            <a:xfrm>
              <a:off x="-788" y="1948"/>
              <a:ext cx="10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현장 경험 중심의 </a:t>
              </a:r>
              <a:b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실용적인 접근</a:t>
              </a:r>
            </a:p>
          </p:txBody>
        </p:sp>
      </p:grpSp>
      <p:sp>
        <p:nvSpPr>
          <p:cNvPr id="27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3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수행을 위하여 제안한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개발방법론은 본 사업의 목표에 부합되도록 </a:t>
            </a:r>
            <a:r>
              <a:rPr lang="ko-KR" altLang="en-US" sz="1200" dirty="0">
                <a:latin typeface="+mn-ea"/>
                <a:ea typeface="+mn-ea"/>
              </a:rPr>
              <a:t>방법론상의 태스크를 최적화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하였으며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프로젝트 특성에 맞도록 산출물을 </a:t>
            </a:r>
            <a:r>
              <a:rPr lang="ko-KR" altLang="en-US" sz="1200" dirty="0" err="1">
                <a:latin typeface="+mn-ea"/>
                <a:ea typeface="+mn-ea"/>
              </a:rPr>
              <a:t>테일러링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물론 </a:t>
            </a:r>
            <a:r>
              <a:rPr lang="ko-KR" altLang="en-US" sz="1200" dirty="0">
                <a:latin typeface="+mn-ea"/>
                <a:ea typeface="+mn-ea"/>
              </a:rPr>
              <a:t>과학적인 기법과 툴을 이용한 프로젝트 관리로 시스템의 품질을 보장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182951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+mn-ea"/>
                </a:rPr>
                <a:t>LSWPE-WEB </a:t>
              </a:r>
              <a:r>
                <a:rPr lang="ko-KR" altLang="en-US" sz="1100" dirty="0" smtClean="0">
                  <a:latin typeface="+mn-ea"/>
                </a:rPr>
                <a:t>특징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272" name="AutoShape 161"/>
          <p:cNvSpPr>
            <a:spLocks noChangeArrowheads="1"/>
          </p:cNvSpPr>
          <p:nvPr/>
        </p:nvSpPr>
        <p:spPr bwMode="auto">
          <a:xfrm>
            <a:off x="430213" y="7033579"/>
            <a:ext cx="5983287" cy="2331401"/>
          </a:xfrm>
          <a:prstGeom prst="roundRect">
            <a:avLst>
              <a:gd name="adj" fmla="val 2352"/>
            </a:avLst>
          </a:prstGeom>
          <a:solidFill>
            <a:schemeClr val="accent1">
              <a:lumMod val="75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3" name="AutoShape 162"/>
          <p:cNvSpPr>
            <a:spLocks noChangeArrowheads="1"/>
          </p:cNvSpPr>
          <p:nvPr/>
        </p:nvSpPr>
        <p:spPr bwMode="auto">
          <a:xfrm>
            <a:off x="471162" y="7351966"/>
            <a:ext cx="5895089" cy="1971362"/>
          </a:xfrm>
          <a:prstGeom prst="roundRect">
            <a:avLst>
              <a:gd name="adj" fmla="val 238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4" name="AutoShape 163"/>
          <p:cNvSpPr>
            <a:spLocks noChangeArrowheads="1"/>
          </p:cNvSpPr>
          <p:nvPr/>
        </p:nvSpPr>
        <p:spPr bwMode="auto">
          <a:xfrm>
            <a:off x="526286" y="7069135"/>
            <a:ext cx="2197074" cy="24565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5" name="AutoShape 164"/>
          <p:cNvSpPr>
            <a:spLocks noChangeArrowheads="1"/>
          </p:cNvSpPr>
          <p:nvPr/>
        </p:nvSpPr>
        <p:spPr bwMode="auto">
          <a:xfrm>
            <a:off x="471162" y="7069135"/>
            <a:ext cx="256719" cy="245659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6" name="Rectangle 165"/>
          <p:cNvSpPr>
            <a:spLocks noChangeArrowheads="1"/>
          </p:cNvSpPr>
          <p:nvPr/>
        </p:nvSpPr>
        <p:spPr bwMode="auto">
          <a:xfrm>
            <a:off x="537311" y="7077216"/>
            <a:ext cx="2080527" cy="20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30000"/>
              </a:lnSpc>
              <a:buFont typeface="Wingdings 3" pitchFamily="18" charset="2"/>
              <a:buNone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프로젝트 관리 체계 보강</a:t>
            </a:r>
          </a:p>
        </p:txBody>
      </p:sp>
      <p:sp>
        <p:nvSpPr>
          <p:cNvPr id="277" name="AutoShape 166"/>
          <p:cNvSpPr>
            <a:spLocks noChangeArrowheads="1"/>
          </p:cNvSpPr>
          <p:nvPr/>
        </p:nvSpPr>
        <p:spPr bwMode="auto">
          <a:xfrm>
            <a:off x="514253" y="8871519"/>
            <a:ext cx="5797441" cy="223032"/>
          </a:xfrm>
          <a:prstGeom prst="roundRect">
            <a:avLst>
              <a:gd name="adj" fmla="val 28778"/>
            </a:avLst>
          </a:prstGeom>
          <a:gradFill rotWithShape="0">
            <a:gsLst>
              <a:gs pos="0">
                <a:srgbClr val="FFFFFF"/>
              </a:gs>
              <a:gs pos="100000">
                <a:srgbClr val="DFEAF5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aphicFrame>
        <p:nvGraphicFramePr>
          <p:cNvPr id="278" name="Group 252"/>
          <p:cNvGraphicFramePr>
            <a:graphicFrameLocks noGrp="1"/>
          </p:cNvGraphicFramePr>
          <p:nvPr>
            <p:extLst/>
          </p:nvPr>
        </p:nvGraphicFramePr>
        <p:xfrm>
          <a:off x="2297113" y="7379971"/>
          <a:ext cx="4019867" cy="1933574"/>
        </p:xfrm>
        <a:graphic>
          <a:graphicData uri="http://schemas.openxmlformats.org/drawingml/2006/table">
            <a:tbl>
              <a:tblPr/>
              <a:tblGrid>
                <a:gridCol w="342900"/>
                <a:gridCol w="1844675"/>
                <a:gridCol w="495300"/>
                <a:gridCol w="1336992"/>
              </a:tblGrid>
              <a:tr h="539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진척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일정진척에 따라 자원 분배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 지연 시 위험관리와 연계한 대처방안의 강구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일정의 타당성 평가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문서관리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lvl="0" indent="-66675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진척내용의 문서화</a:t>
                      </a:r>
                    </a:p>
                    <a:p>
                      <a:pPr marL="66675" marR="0" lvl="0" indent="-66675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사업추진단과의 의사소통 매체로 활용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3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위험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프로젝트의 위험요소 식별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최소화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요소의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활용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지속적인 위험요소 모니터링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품질목표 결정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감리수감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방법론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변경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산출물에 대한 기준선의 설정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변경내역에 관한 기록 및 추적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변경검사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의사소통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조직간 업무분장 관리</a:t>
                      </a:r>
                    </a:p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형상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형상관리항목에 대한 기준선의 설정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형상항목들의 변경요청에 대한 평가 및 승인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조직 및 인력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개발인력 관리 및 기관방문 인력에 대한 교육 관리</a:t>
                      </a:r>
                    </a:p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개발인력의 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근태내역의 통제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195" descr="형상관리] cop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8" y="7528750"/>
            <a:ext cx="178435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Text Box 196"/>
          <p:cNvSpPr txBox="1">
            <a:spLocks noChangeArrowheads="1"/>
          </p:cNvSpPr>
          <p:nvPr/>
        </p:nvSpPr>
        <p:spPr bwMode="auto">
          <a:xfrm>
            <a:off x="1218610" y="7915536"/>
            <a:ext cx="461181" cy="28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통합</a:t>
            </a: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algn="ctr" eaLnBrk="1" hangingPunct="1"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81" name="Text Box 197"/>
          <p:cNvSpPr txBox="1">
            <a:spLocks noChangeArrowheads="1"/>
          </p:cNvSpPr>
          <p:nvPr/>
        </p:nvSpPr>
        <p:spPr bwMode="auto">
          <a:xfrm>
            <a:off x="1133082" y="7603666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인력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2" name="Text Box 198"/>
          <p:cNvSpPr txBox="1">
            <a:spLocks noChangeArrowheads="1"/>
          </p:cNvSpPr>
          <p:nvPr/>
        </p:nvSpPr>
        <p:spPr bwMode="auto">
          <a:xfrm>
            <a:off x="1434945" y="7645680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진척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3" name="Text Box 199"/>
          <p:cNvSpPr txBox="1">
            <a:spLocks noChangeArrowheads="1"/>
          </p:cNvSpPr>
          <p:nvPr/>
        </p:nvSpPr>
        <p:spPr bwMode="auto">
          <a:xfrm>
            <a:off x="1765318" y="7828277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위험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4" name="Text Box 200"/>
          <p:cNvSpPr txBox="1">
            <a:spLocks noChangeArrowheads="1"/>
          </p:cNvSpPr>
          <p:nvPr/>
        </p:nvSpPr>
        <p:spPr bwMode="auto">
          <a:xfrm>
            <a:off x="1978300" y="8191857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변경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5" name="Text Box 201"/>
          <p:cNvSpPr txBox="1">
            <a:spLocks noChangeArrowheads="1"/>
          </p:cNvSpPr>
          <p:nvPr/>
        </p:nvSpPr>
        <p:spPr bwMode="auto">
          <a:xfrm>
            <a:off x="1815629" y="8660470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형상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6" name="Text Box 202"/>
          <p:cNvSpPr txBox="1">
            <a:spLocks noChangeArrowheads="1"/>
          </p:cNvSpPr>
          <p:nvPr/>
        </p:nvSpPr>
        <p:spPr bwMode="auto">
          <a:xfrm>
            <a:off x="1124697" y="8623304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문서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7" name="Text Box 203"/>
          <p:cNvSpPr txBox="1">
            <a:spLocks noChangeArrowheads="1"/>
          </p:cNvSpPr>
          <p:nvPr/>
        </p:nvSpPr>
        <p:spPr bwMode="auto">
          <a:xfrm>
            <a:off x="648423" y="8102982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품질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8" name="Text Box 204"/>
          <p:cNvSpPr txBox="1">
            <a:spLocks noChangeArrowheads="1"/>
          </p:cNvSpPr>
          <p:nvPr/>
        </p:nvSpPr>
        <p:spPr bwMode="auto">
          <a:xfrm>
            <a:off x="648423" y="7689309"/>
            <a:ext cx="365591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의사소통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9" name="AutoShape 254"/>
          <p:cNvSpPr>
            <a:spLocks noChangeArrowheads="1"/>
          </p:cNvSpPr>
          <p:nvPr/>
        </p:nvSpPr>
        <p:spPr bwMode="auto">
          <a:xfrm flipH="1">
            <a:off x="4556125" y="4500464"/>
            <a:ext cx="1833563" cy="2395537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90" name="Group 256"/>
          <p:cNvGrpSpPr>
            <a:grpSpLocks/>
          </p:cNvGrpSpPr>
          <p:nvPr/>
        </p:nvGrpSpPr>
        <p:grpSpPr bwMode="auto">
          <a:xfrm>
            <a:off x="4711700" y="4382574"/>
            <a:ext cx="1436688" cy="224120"/>
            <a:chOff x="957" y="3368"/>
            <a:chExt cx="592" cy="116"/>
          </a:xfrm>
        </p:grpSpPr>
        <p:sp>
          <p:nvSpPr>
            <p:cNvPr id="291" name="AutoShape 257"/>
            <p:cNvSpPr>
              <a:spLocks noChangeArrowheads="1"/>
            </p:cNvSpPr>
            <p:nvPr/>
          </p:nvSpPr>
          <p:spPr bwMode="auto">
            <a:xfrm>
              <a:off x="957" y="3368"/>
              <a:ext cx="592" cy="116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2" name="AutoShape 258"/>
            <p:cNvSpPr>
              <a:spLocks noChangeArrowheads="1"/>
            </p:cNvSpPr>
            <p:nvPr/>
          </p:nvSpPr>
          <p:spPr bwMode="auto">
            <a:xfrm>
              <a:off x="980" y="3372"/>
              <a:ext cx="546" cy="5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sp>
        <p:nvSpPr>
          <p:cNvPr id="293" name="Text Box 259"/>
          <p:cNvSpPr txBox="1">
            <a:spLocks noChangeArrowheads="1"/>
          </p:cNvSpPr>
          <p:nvPr/>
        </p:nvSpPr>
        <p:spPr bwMode="auto">
          <a:xfrm>
            <a:off x="4879152" y="4369050"/>
            <a:ext cx="953747" cy="24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기법 및 툴 제공</a:t>
            </a:r>
          </a:p>
        </p:txBody>
      </p:sp>
      <p:graphicFrame>
        <p:nvGraphicFramePr>
          <p:cNvPr id="294" name="Group 252"/>
          <p:cNvGraphicFramePr>
            <a:graphicFrameLocks noGrp="1"/>
          </p:cNvGraphicFramePr>
          <p:nvPr>
            <p:extLst/>
          </p:nvPr>
        </p:nvGraphicFramePr>
        <p:xfrm>
          <a:off x="4667250" y="4689376"/>
          <a:ext cx="1639888" cy="2168526"/>
        </p:xfrm>
        <a:graphic>
          <a:graphicData uri="http://schemas.openxmlformats.org/drawingml/2006/table">
            <a:tbl>
              <a:tblPr/>
              <a:tblGrid>
                <a:gridCol w="1639888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굴림" pitchFamily="50" charset="-127"/>
                        </a:rPr>
                        <a:t>MS-Project</a:t>
                      </a:r>
                    </a:p>
                  </a:txBody>
                  <a:tcPr marL="0" marR="0" marT="7329" marB="0" horzOverflow="overflow">
                    <a:lnL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90488" marR="0" lvl="0" indent="-9048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굴림" pitchFamily="50" charset="-127"/>
                        </a:rPr>
                        <a:t>MS-Project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굴림" pitchFamily="50" charset="-127"/>
                        </a:rPr>
                        <a:t>를 이용한 일정 계획 및 실적관리</a:t>
                      </a:r>
                    </a:p>
                  </a:txBody>
                  <a:tcPr marL="18000" marR="18000" marT="18322" marB="18322" anchor="ctr" horzOverflow="overflow">
                    <a:lnL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굴림" pitchFamily="50" charset="-127"/>
                      </a:endParaRPr>
                    </a:p>
                  </a:txBody>
                  <a:tcPr marL="0" marR="0" marT="7329" marB="0" horzOverflow="overflow">
                    <a:lnL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5" name="Picture 276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926039"/>
            <a:ext cx="14398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6" name="Group 205"/>
          <p:cNvGrpSpPr>
            <a:grpSpLocks/>
          </p:cNvGrpSpPr>
          <p:nvPr/>
        </p:nvGrpSpPr>
        <p:grpSpPr bwMode="auto">
          <a:xfrm>
            <a:off x="2571751" y="5165674"/>
            <a:ext cx="1755776" cy="1604930"/>
            <a:chOff x="1631" y="3279"/>
            <a:chExt cx="1106" cy="1020"/>
          </a:xfrm>
        </p:grpSpPr>
        <p:sp>
          <p:nvSpPr>
            <p:cNvPr id="297" name="Freeform 206"/>
            <p:cNvSpPr>
              <a:spLocks/>
            </p:cNvSpPr>
            <p:nvPr/>
          </p:nvSpPr>
          <p:spPr bwMode="auto">
            <a:xfrm>
              <a:off x="1631" y="3279"/>
              <a:ext cx="1072" cy="1020"/>
            </a:xfrm>
            <a:custGeom>
              <a:avLst/>
              <a:gdLst>
                <a:gd name="T0" fmla="*/ 0 w 2852"/>
                <a:gd name="T1" fmla="*/ 1 h 1377"/>
                <a:gd name="T2" fmla="*/ 0 w 2852"/>
                <a:gd name="T3" fmla="*/ 1 h 1377"/>
                <a:gd name="T4" fmla="*/ 0 w 2852"/>
                <a:gd name="T5" fmla="*/ 1 h 1377"/>
                <a:gd name="T6" fmla="*/ 0 w 2852"/>
                <a:gd name="T7" fmla="*/ 1 h 1377"/>
                <a:gd name="T8" fmla="*/ 0 w 2852"/>
                <a:gd name="T9" fmla="*/ 1 h 1377"/>
                <a:gd name="T10" fmla="*/ 0 w 2852"/>
                <a:gd name="T11" fmla="*/ 1 h 1377"/>
                <a:gd name="T12" fmla="*/ 0 w 2852"/>
                <a:gd name="T13" fmla="*/ 1 h 1377"/>
                <a:gd name="T14" fmla="*/ 0 w 2852"/>
                <a:gd name="T15" fmla="*/ 1 h 1377"/>
                <a:gd name="T16" fmla="*/ 0 w 2852"/>
                <a:gd name="T17" fmla="*/ 1 h 1377"/>
                <a:gd name="T18" fmla="*/ 0 w 2852"/>
                <a:gd name="T19" fmla="*/ 1 h 1377"/>
                <a:gd name="T20" fmla="*/ 0 w 2852"/>
                <a:gd name="T21" fmla="*/ 1 h 1377"/>
                <a:gd name="T22" fmla="*/ 0 w 2852"/>
                <a:gd name="T23" fmla="*/ 1 h 1377"/>
                <a:gd name="T24" fmla="*/ 0 w 2852"/>
                <a:gd name="T25" fmla="*/ 1 h 1377"/>
                <a:gd name="T26" fmla="*/ 0 w 2852"/>
                <a:gd name="T27" fmla="*/ 1 h 1377"/>
                <a:gd name="T28" fmla="*/ 0 w 2852"/>
                <a:gd name="T29" fmla="*/ 0 h 1377"/>
                <a:gd name="T30" fmla="*/ 0 w 2852"/>
                <a:gd name="T31" fmla="*/ 0 h 1377"/>
                <a:gd name="T32" fmla="*/ 0 w 2852"/>
                <a:gd name="T33" fmla="*/ 1 h 1377"/>
                <a:gd name="T34" fmla="*/ 0 w 2852"/>
                <a:gd name="T35" fmla="*/ 1 h 1377"/>
                <a:gd name="T36" fmla="*/ 0 w 2852"/>
                <a:gd name="T37" fmla="*/ 1 h 1377"/>
                <a:gd name="T38" fmla="*/ 0 w 2852"/>
                <a:gd name="T39" fmla="*/ 1 h 1377"/>
                <a:gd name="T40" fmla="*/ 0 w 2852"/>
                <a:gd name="T41" fmla="*/ 1 h 1377"/>
                <a:gd name="T42" fmla="*/ 0 w 2852"/>
                <a:gd name="T43" fmla="*/ 1 h 1377"/>
                <a:gd name="T44" fmla="*/ 0 w 2852"/>
                <a:gd name="T45" fmla="*/ 1 h 13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52"/>
                <a:gd name="T70" fmla="*/ 0 h 1377"/>
                <a:gd name="T71" fmla="*/ 2852 w 2852"/>
                <a:gd name="T72" fmla="*/ 1377 h 13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52" h="1377">
                  <a:moveTo>
                    <a:pt x="0" y="935"/>
                  </a:moveTo>
                  <a:lnTo>
                    <a:pt x="308" y="1160"/>
                  </a:lnTo>
                  <a:lnTo>
                    <a:pt x="861" y="1161"/>
                  </a:lnTo>
                  <a:lnTo>
                    <a:pt x="1152" y="1377"/>
                  </a:lnTo>
                  <a:lnTo>
                    <a:pt x="1724" y="1376"/>
                  </a:lnTo>
                  <a:lnTo>
                    <a:pt x="2016" y="1160"/>
                  </a:lnTo>
                  <a:lnTo>
                    <a:pt x="2556" y="1160"/>
                  </a:lnTo>
                  <a:lnTo>
                    <a:pt x="2828" y="952"/>
                  </a:lnTo>
                  <a:lnTo>
                    <a:pt x="2828" y="864"/>
                  </a:lnTo>
                  <a:lnTo>
                    <a:pt x="2596" y="684"/>
                  </a:lnTo>
                  <a:lnTo>
                    <a:pt x="2852" y="492"/>
                  </a:lnTo>
                  <a:lnTo>
                    <a:pt x="2852" y="412"/>
                  </a:lnTo>
                  <a:lnTo>
                    <a:pt x="2576" y="208"/>
                  </a:lnTo>
                  <a:lnTo>
                    <a:pt x="2020" y="208"/>
                  </a:lnTo>
                  <a:lnTo>
                    <a:pt x="1732" y="0"/>
                  </a:lnTo>
                  <a:lnTo>
                    <a:pt x="1156" y="0"/>
                  </a:lnTo>
                  <a:lnTo>
                    <a:pt x="872" y="208"/>
                  </a:lnTo>
                  <a:lnTo>
                    <a:pt x="316" y="208"/>
                  </a:lnTo>
                  <a:lnTo>
                    <a:pt x="16" y="424"/>
                  </a:lnTo>
                  <a:lnTo>
                    <a:pt x="17" y="486"/>
                  </a:lnTo>
                  <a:lnTo>
                    <a:pt x="268" y="680"/>
                  </a:lnTo>
                  <a:lnTo>
                    <a:pt x="0" y="88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8" name="Freeform 207"/>
            <p:cNvSpPr>
              <a:spLocks/>
            </p:cNvSpPr>
            <p:nvPr/>
          </p:nvSpPr>
          <p:spPr bwMode="auto">
            <a:xfrm>
              <a:off x="1654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9" name="Freeform 208"/>
            <p:cNvSpPr>
              <a:spLocks/>
            </p:cNvSpPr>
            <p:nvPr/>
          </p:nvSpPr>
          <p:spPr bwMode="auto">
            <a:xfrm>
              <a:off x="1654" y="3597"/>
              <a:ext cx="99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0" name="Freeform 209"/>
            <p:cNvSpPr>
              <a:spLocks/>
            </p:cNvSpPr>
            <p:nvPr/>
          </p:nvSpPr>
          <p:spPr bwMode="auto">
            <a:xfrm>
              <a:off x="1975" y="3436"/>
              <a:ext cx="99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1" name="Freeform 210"/>
            <p:cNvSpPr>
              <a:spLocks/>
            </p:cNvSpPr>
            <p:nvPr/>
          </p:nvSpPr>
          <p:spPr bwMode="auto">
            <a:xfrm>
              <a:off x="2296" y="3597"/>
              <a:ext cx="99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2" name="Freeform 211"/>
            <p:cNvSpPr>
              <a:spLocks/>
            </p:cNvSpPr>
            <p:nvPr/>
          </p:nvSpPr>
          <p:spPr bwMode="auto">
            <a:xfrm>
              <a:off x="2287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3" name="Freeform 212"/>
            <p:cNvSpPr>
              <a:spLocks/>
            </p:cNvSpPr>
            <p:nvPr/>
          </p:nvSpPr>
          <p:spPr bwMode="auto">
            <a:xfrm>
              <a:off x="1975" y="4093"/>
              <a:ext cx="99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4" name="Freeform 213"/>
            <p:cNvSpPr>
              <a:spLocks/>
            </p:cNvSpPr>
            <p:nvPr/>
          </p:nvSpPr>
          <p:spPr bwMode="auto">
            <a:xfrm flipH="1">
              <a:off x="1949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5" name="Rectangle 214"/>
            <p:cNvSpPr>
              <a:spLocks noChangeArrowheads="1"/>
            </p:cNvSpPr>
            <p:nvPr/>
          </p:nvSpPr>
          <p:spPr bwMode="auto">
            <a:xfrm>
              <a:off x="1753" y="4070"/>
              <a:ext cx="197" cy="45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06" name="AutoShape 215"/>
            <p:cNvSpPr>
              <a:spLocks noChangeArrowheads="1"/>
            </p:cNvSpPr>
            <p:nvPr/>
          </p:nvSpPr>
          <p:spPr bwMode="auto">
            <a:xfrm>
              <a:off x="1654" y="3792"/>
              <a:ext cx="394" cy="338"/>
            </a:xfrm>
            <a:prstGeom prst="hexagon">
              <a:avLst>
                <a:gd name="adj" fmla="val 35305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07" name="Freeform 216"/>
            <p:cNvSpPr>
              <a:spLocks/>
            </p:cNvSpPr>
            <p:nvPr/>
          </p:nvSpPr>
          <p:spPr bwMode="auto">
            <a:xfrm flipH="1">
              <a:off x="1949" y="3597"/>
              <a:ext cx="99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8" name="Rectangle 217"/>
            <p:cNvSpPr>
              <a:spLocks noChangeArrowheads="1"/>
            </p:cNvSpPr>
            <p:nvPr/>
          </p:nvSpPr>
          <p:spPr bwMode="auto">
            <a:xfrm>
              <a:off x="1753" y="3736"/>
              <a:ext cx="197" cy="44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09" name="AutoShape 218"/>
            <p:cNvSpPr>
              <a:spLocks noChangeArrowheads="1"/>
            </p:cNvSpPr>
            <p:nvPr/>
          </p:nvSpPr>
          <p:spPr bwMode="auto">
            <a:xfrm>
              <a:off x="1660" y="3441"/>
              <a:ext cx="394" cy="333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0" name="Freeform 219"/>
            <p:cNvSpPr>
              <a:spLocks/>
            </p:cNvSpPr>
            <p:nvPr/>
          </p:nvSpPr>
          <p:spPr bwMode="auto">
            <a:xfrm flipH="1">
              <a:off x="2271" y="3436"/>
              <a:ext cx="98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1" name="Rectangle 220"/>
            <p:cNvSpPr>
              <a:spLocks noChangeArrowheads="1"/>
            </p:cNvSpPr>
            <p:nvPr/>
          </p:nvSpPr>
          <p:spPr bwMode="auto">
            <a:xfrm>
              <a:off x="2074" y="3576"/>
              <a:ext cx="197" cy="45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2" name="AutoShape 221"/>
            <p:cNvSpPr>
              <a:spLocks noChangeArrowheads="1"/>
            </p:cNvSpPr>
            <p:nvPr/>
          </p:nvSpPr>
          <p:spPr bwMode="auto">
            <a:xfrm>
              <a:off x="1975" y="3298"/>
              <a:ext cx="394" cy="264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3" name="Freeform 222"/>
            <p:cNvSpPr>
              <a:spLocks/>
            </p:cNvSpPr>
            <p:nvPr/>
          </p:nvSpPr>
          <p:spPr bwMode="auto">
            <a:xfrm flipH="1">
              <a:off x="2592" y="3597"/>
              <a:ext cx="98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4" name="Rectangle 223"/>
            <p:cNvSpPr>
              <a:spLocks noChangeArrowheads="1"/>
            </p:cNvSpPr>
            <p:nvPr/>
          </p:nvSpPr>
          <p:spPr bwMode="auto">
            <a:xfrm>
              <a:off x="2395" y="3736"/>
              <a:ext cx="197" cy="44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5" name="AutoShape 224"/>
            <p:cNvSpPr>
              <a:spLocks noChangeArrowheads="1"/>
            </p:cNvSpPr>
            <p:nvPr/>
          </p:nvSpPr>
          <p:spPr bwMode="auto">
            <a:xfrm>
              <a:off x="2296" y="3457"/>
              <a:ext cx="394" cy="333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6" name="Freeform 225"/>
            <p:cNvSpPr>
              <a:spLocks/>
            </p:cNvSpPr>
            <p:nvPr/>
          </p:nvSpPr>
          <p:spPr bwMode="auto">
            <a:xfrm flipH="1">
              <a:off x="2583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7" name="Rectangle 226"/>
            <p:cNvSpPr>
              <a:spLocks noChangeArrowheads="1"/>
            </p:cNvSpPr>
            <p:nvPr/>
          </p:nvSpPr>
          <p:spPr bwMode="auto">
            <a:xfrm>
              <a:off x="2386" y="4070"/>
              <a:ext cx="198" cy="45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8" name="AutoShape 227"/>
            <p:cNvSpPr>
              <a:spLocks noChangeArrowheads="1"/>
            </p:cNvSpPr>
            <p:nvPr/>
          </p:nvSpPr>
          <p:spPr bwMode="auto">
            <a:xfrm>
              <a:off x="2287" y="3792"/>
              <a:ext cx="395" cy="338"/>
            </a:xfrm>
            <a:prstGeom prst="hexagon">
              <a:avLst>
                <a:gd name="adj" fmla="val 35394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9" name="Freeform 228"/>
            <p:cNvSpPr>
              <a:spLocks/>
            </p:cNvSpPr>
            <p:nvPr/>
          </p:nvSpPr>
          <p:spPr bwMode="auto">
            <a:xfrm flipH="1">
              <a:off x="2271" y="4093"/>
              <a:ext cx="98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0" name="Rectangle 229"/>
            <p:cNvSpPr>
              <a:spLocks noChangeArrowheads="1"/>
            </p:cNvSpPr>
            <p:nvPr/>
          </p:nvSpPr>
          <p:spPr bwMode="auto">
            <a:xfrm>
              <a:off x="2074" y="4242"/>
              <a:ext cx="197" cy="0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1" name="AutoShape 230"/>
            <p:cNvSpPr>
              <a:spLocks noChangeArrowheads="1"/>
            </p:cNvSpPr>
            <p:nvPr/>
          </p:nvSpPr>
          <p:spPr bwMode="auto">
            <a:xfrm>
              <a:off x="1975" y="3955"/>
              <a:ext cx="394" cy="288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2" name="Freeform 231"/>
            <p:cNvSpPr>
              <a:spLocks/>
            </p:cNvSpPr>
            <p:nvPr/>
          </p:nvSpPr>
          <p:spPr bwMode="auto">
            <a:xfrm flipH="1">
              <a:off x="2271" y="3765"/>
              <a:ext cx="98" cy="185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3" name="Rectangle 232"/>
            <p:cNvSpPr>
              <a:spLocks noChangeArrowheads="1"/>
            </p:cNvSpPr>
            <p:nvPr/>
          </p:nvSpPr>
          <p:spPr bwMode="auto">
            <a:xfrm>
              <a:off x="2074" y="3902"/>
              <a:ext cx="197" cy="0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4" name="AutoShape 233"/>
            <p:cNvSpPr>
              <a:spLocks noChangeArrowheads="1"/>
            </p:cNvSpPr>
            <p:nvPr/>
          </p:nvSpPr>
          <p:spPr bwMode="auto">
            <a:xfrm>
              <a:off x="1975" y="3627"/>
              <a:ext cx="394" cy="275"/>
            </a:xfrm>
            <a:prstGeom prst="hexagon">
              <a:avLst>
                <a:gd name="adj" fmla="val 35305"/>
                <a:gd name="vf" fmla="val 115470"/>
              </a:avLst>
            </a:prstGeom>
            <a:solidFill>
              <a:schemeClr val="accent1">
                <a:lumMod val="5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5" name="Freeform 234"/>
            <p:cNvSpPr>
              <a:spLocks/>
            </p:cNvSpPr>
            <p:nvPr/>
          </p:nvSpPr>
          <p:spPr bwMode="auto">
            <a:xfrm>
              <a:off x="1975" y="3765"/>
              <a:ext cx="99" cy="185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6" name="Text Box 235"/>
            <p:cNvSpPr txBox="1">
              <a:spLocks noChangeArrowheads="1"/>
            </p:cNvSpPr>
            <p:nvPr/>
          </p:nvSpPr>
          <p:spPr bwMode="auto">
            <a:xfrm>
              <a:off x="2052" y="3712"/>
              <a:ext cx="3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방법론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7" name="Text Box 236"/>
            <p:cNvSpPr txBox="1">
              <a:spLocks noChangeArrowheads="1"/>
            </p:cNvSpPr>
            <p:nvPr/>
          </p:nvSpPr>
          <p:spPr bwMode="auto">
            <a:xfrm>
              <a:off x="1638" y="3507"/>
              <a:ext cx="42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수행기법</a:t>
              </a:r>
            </a:p>
          </p:txBody>
        </p:sp>
        <p:sp>
          <p:nvSpPr>
            <p:cNvPr id="328" name="Text Box 237"/>
            <p:cNvSpPr txBox="1">
              <a:spLocks noChangeArrowheads="1"/>
            </p:cNvSpPr>
            <p:nvPr/>
          </p:nvSpPr>
          <p:spPr bwMode="auto">
            <a:xfrm>
              <a:off x="2020" y="3328"/>
              <a:ext cx="2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도구</a:t>
              </a:r>
            </a:p>
          </p:txBody>
        </p:sp>
        <p:sp>
          <p:nvSpPr>
            <p:cNvPr id="329" name="Text Box 238"/>
            <p:cNvSpPr txBox="1">
              <a:spLocks noChangeArrowheads="1"/>
            </p:cNvSpPr>
            <p:nvPr/>
          </p:nvSpPr>
          <p:spPr bwMode="auto">
            <a:xfrm>
              <a:off x="2412" y="3548"/>
              <a:ext cx="32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품질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표준</a:t>
              </a:r>
            </a:p>
          </p:txBody>
        </p:sp>
        <p:sp>
          <p:nvSpPr>
            <p:cNvPr id="330" name="Text Box 239"/>
            <p:cNvSpPr txBox="1">
              <a:spLocks noChangeArrowheads="1"/>
            </p:cNvSpPr>
            <p:nvPr/>
          </p:nvSpPr>
          <p:spPr bwMode="auto">
            <a:xfrm>
              <a:off x="2322" y="3869"/>
              <a:ext cx="33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관리적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요소</a:t>
              </a:r>
            </a:p>
          </p:txBody>
        </p:sp>
        <p:sp>
          <p:nvSpPr>
            <p:cNvPr id="331" name="Text Box 240"/>
            <p:cNvSpPr txBox="1">
              <a:spLocks noChangeArrowheads="1"/>
            </p:cNvSpPr>
            <p:nvPr/>
          </p:nvSpPr>
          <p:spPr bwMode="auto">
            <a:xfrm>
              <a:off x="1996" y="4034"/>
              <a:ext cx="34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산출물</a:t>
              </a:r>
            </a:p>
          </p:txBody>
        </p:sp>
        <p:sp>
          <p:nvSpPr>
            <p:cNvPr id="332" name="Text Box 241"/>
            <p:cNvSpPr txBox="1">
              <a:spLocks noChangeArrowheads="1"/>
            </p:cNvSpPr>
            <p:nvPr/>
          </p:nvSpPr>
          <p:spPr bwMode="auto">
            <a:xfrm>
              <a:off x="1670" y="3883"/>
              <a:ext cx="37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절차</a:t>
              </a:r>
            </a:p>
          </p:txBody>
        </p:sp>
      </p:grpSp>
      <p:grpSp>
        <p:nvGrpSpPr>
          <p:cNvPr id="333" name="Group 278"/>
          <p:cNvGrpSpPr>
            <a:grpSpLocks/>
          </p:cNvGrpSpPr>
          <p:nvPr/>
        </p:nvGrpSpPr>
        <p:grpSpPr bwMode="auto">
          <a:xfrm>
            <a:off x="2359025" y="4751854"/>
            <a:ext cx="254000" cy="236019"/>
            <a:chOff x="1629" y="2965"/>
            <a:chExt cx="216" cy="202"/>
          </a:xfrm>
        </p:grpSpPr>
        <p:sp>
          <p:nvSpPr>
            <p:cNvPr id="334" name="Oval 279"/>
            <p:cNvSpPr>
              <a:spLocks noChangeArrowheads="1"/>
            </p:cNvSpPr>
            <p:nvPr/>
          </p:nvSpPr>
          <p:spPr bwMode="auto">
            <a:xfrm>
              <a:off x="1643" y="2966"/>
              <a:ext cx="204" cy="201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35" name="AutoShape 280"/>
            <p:cNvSpPr>
              <a:spLocks noChangeArrowheads="1"/>
            </p:cNvSpPr>
            <p:nvPr/>
          </p:nvSpPr>
          <p:spPr bwMode="auto">
            <a:xfrm>
              <a:off x="1629" y="3001"/>
              <a:ext cx="197" cy="129"/>
            </a:xfrm>
            <a:prstGeom prst="rightArrow">
              <a:avLst>
                <a:gd name="adj1" fmla="val 53843"/>
                <a:gd name="adj2" fmla="val 61156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6" name="Group 281"/>
          <p:cNvGrpSpPr>
            <a:grpSpLocks/>
          </p:cNvGrpSpPr>
          <p:nvPr/>
        </p:nvGrpSpPr>
        <p:grpSpPr bwMode="auto">
          <a:xfrm>
            <a:off x="4249616" y="4520538"/>
            <a:ext cx="238125" cy="220284"/>
            <a:chOff x="3454" y="3159"/>
            <a:chExt cx="150" cy="140"/>
          </a:xfrm>
        </p:grpSpPr>
        <p:sp>
          <p:nvSpPr>
            <p:cNvPr id="337" name="Oval 282"/>
            <p:cNvSpPr>
              <a:spLocks noChangeArrowheads="1"/>
            </p:cNvSpPr>
            <p:nvPr/>
          </p:nvSpPr>
          <p:spPr bwMode="auto">
            <a:xfrm rot="5400000">
              <a:off x="3474" y="3169"/>
              <a:ext cx="110" cy="150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38" name="AutoShape 283"/>
            <p:cNvSpPr>
              <a:spLocks noChangeArrowheads="1"/>
            </p:cNvSpPr>
            <p:nvPr/>
          </p:nvSpPr>
          <p:spPr bwMode="auto">
            <a:xfrm rot="5400000">
              <a:off x="3466" y="3171"/>
              <a:ext cx="120" cy="96"/>
            </a:xfrm>
            <a:prstGeom prst="rightArrow">
              <a:avLst>
                <a:gd name="adj1" fmla="val 53843"/>
                <a:gd name="adj2" fmla="val 61375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5F5F5F"/>
              </a:outerShdw>
            </a:effectLst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9" name="Group 284"/>
          <p:cNvGrpSpPr>
            <a:grpSpLocks/>
          </p:cNvGrpSpPr>
          <p:nvPr/>
        </p:nvGrpSpPr>
        <p:grpSpPr bwMode="auto">
          <a:xfrm>
            <a:off x="4248150" y="6452752"/>
            <a:ext cx="254000" cy="217137"/>
            <a:chOff x="2886" y="3725"/>
            <a:chExt cx="160" cy="138"/>
          </a:xfrm>
        </p:grpSpPr>
        <p:sp>
          <p:nvSpPr>
            <p:cNvPr id="340" name="Oval 285"/>
            <p:cNvSpPr>
              <a:spLocks noChangeArrowheads="1"/>
            </p:cNvSpPr>
            <p:nvPr/>
          </p:nvSpPr>
          <p:spPr bwMode="auto">
            <a:xfrm flipH="1">
              <a:off x="2886" y="3725"/>
              <a:ext cx="150" cy="138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41" name="AutoShape 286"/>
            <p:cNvSpPr>
              <a:spLocks noChangeArrowheads="1"/>
            </p:cNvSpPr>
            <p:nvPr/>
          </p:nvSpPr>
          <p:spPr bwMode="auto">
            <a:xfrm flipH="1">
              <a:off x="2900" y="3752"/>
              <a:ext cx="146" cy="81"/>
            </a:xfrm>
            <a:prstGeom prst="rightArrow">
              <a:avLst>
                <a:gd name="adj1" fmla="val 53843"/>
                <a:gd name="adj2" fmla="val 61375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dir="108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2" name="Group 287"/>
          <p:cNvGrpSpPr>
            <a:grpSpLocks/>
          </p:cNvGrpSpPr>
          <p:nvPr/>
        </p:nvGrpSpPr>
        <p:grpSpPr bwMode="auto">
          <a:xfrm>
            <a:off x="2487613" y="6622710"/>
            <a:ext cx="238125" cy="218712"/>
            <a:chOff x="1405" y="2294"/>
            <a:chExt cx="150" cy="139"/>
          </a:xfrm>
        </p:grpSpPr>
        <p:sp>
          <p:nvSpPr>
            <p:cNvPr id="343" name="Oval 288"/>
            <p:cNvSpPr>
              <a:spLocks noChangeArrowheads="1"/>
            </p:cNvSpPr>
            <p:nvPr/>
          </p:nvSpPr>
          <p:spPr bwMode="auto">
            <a:xfrm rot="16200000" flipV="1">
              <a:off x="1415" y="2284"/>
              <a:ext cx="130" cy="150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44" name="AutoShape 289"/>
            <p:cNvSpPr>
              <a:spLocks noChangeArrowheads="1"/>
            </p:cNvSpPr>
            <p:nvPr/>
          </p:nvSpPr>
          <p:spPr bwMode="auto">
            <a:xfrm rot="16200000" flipV="1">
              <a:off x="1435" y="2339"/>
              <a:ext cx="92" cy="96"/>
            </a:xfrm>
            <a:prstGeom prst="rightArrow">
              <a:avLst>
                <a:gd name="adj1" fmla="val 53843"/>
                <a:gd name="adj2" fmla="val 61375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dir="16200000" algn="ctr" rotWithShape="0">
                <a:srgbClr val="5F5F5F"/>
              </a:outerShdw>
            </a:effectLst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45" name="Rectangle 290"/>
          <p:cNvSpPr>
            <a:spLocks noChangeArrowheads="1"/>
          </p:cNvSpPr>
          <p:nvPr/>
        </p:nvSpPr>
        <p:spPr bwMode="auto">
          <a:xfrm>
            <a:off x="2708275" y="6809940"/>
            <a:ext cx="1570038" cy="13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pPr eaLnBrk="1" hangingPunct="1">
              <a:defRPr/>
            </a:pPr>
            <a: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사업관리방법론과 유기적 연계</a:t>
            </a:r>
          </a:p>
        </p:txBody>
      </p:sp>
      <p:sp>
        <p:nvSpPr>
          <p:cNvPr id="346" name="Rectangle 291"/>
          <p:cNvSpPr>
            <a:spLocks noChangeArrowheads="1"/>
          </p:cNvSpPr>
          <p:nvPr/>
        </p:nvSpPr>
        <p:spPr bwMode="auto">
          <a:xfrm>
            <a:off x="2372311" y="5113750"/>
            <a:ext cx="16927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sz="10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기간내 프로젝트 완료</a:t>
            </a:r>
          </a:p>
        </p:txBody>
      </p:sp>
      <p:sp>
        <p:nvSpPr>
          <p:cNvPr id="347" name="Rectangle 292"/>
          <p:cNvSpPr>
            <a:spLocks noChangeArrowheads="1"/>
          </p:cNvSpPr>
          <p:nvPr/>
        </p:nvSpPr>
        <p:spPr bwMode="auto">
          <a:xfrm>
            <a:off x="4345574" y="4991020"/>
            <a:ext cx="169277" cy="150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sz="10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과학적인 접근방법제공</a:t>
            </a:r>
          </a:p>
        </p:txBody>
      </p:sp>
      <p:sp>
        <p:nvSpPr>
          <p:cNvPr id="348" name="Rectangle 293"/>
          <p:cNvSpPr>
            <a:spLocks noChangeArrowheads="1"/>
          </p:cNvSpPr>
          <p:nvPr/>
        </p:nvSpPr>
        <p:spPr bwMode="auto">
          <a:xfrm>
            <a:off x="2741613" y="4460764"/>
            <a:ext cx="1287463" cy="27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pPr eaLnBrk="1" hangingPunct="1">
              <a:defRPr/>
            </a:pPr>
            <a: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최적의 절차 제공을 통해</a:t>
            </a:r>
            <a:b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</a:br>
            <a: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사업의 적정성 보장</a:t>
            </a:r>
          </a:p>
        </p:txBody>
      </p:sp>
      <p:grpSp>
        <p:nvGrpSpPr>
          <p:cNvPr id="349" name="Group 295"/>
          <p:cNvGrpSpPr>
            <a:grpSpLocks/>
          </p:cNvGrpSpPr>
          <p:nvPr/>
        </p:nvGrpSpPr>
        <p:grpSpPr bwMode="auto">
          <a:xfrm>
            <a:off x="2647950" y="4791191"/>
            <a:ext cx="1600200" cy="311545"/>
            <a:chOff x="957" y="3368"/>
            <a:chExt cx="592" cy="116"/>
          </a:xfrm>
        </p:grpSpPr>
        <p:sp>
          <p:nvSpPr>
            <p:cNvPr id="350" name="AutoShape 296"/>
            <p:cNvSpPr>
              <a:spLocks noChangeArrowheads="1"/>
            </p:cNvSpPr>
            <p:nvPr/>
          </p:nvSpPr>
          <p:spPr bwMode="auto">
            <a:xfrm>
              <a:off x="957" y="3368"/>
              <a:ext cx="592" cy="116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54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1" name="AutoShape 297"/>
            <p:cNvSpPr>
              <a:spLocks noChangeArrowheads="1"/>
            </p:cNvSpPr>
            <p:nvPr/>
          </p:nvSpPr>
          <p:spPr bwMode="auto">
            <a:xfrm>
              <a:off x="980" y="3371"/>
              <a:ext cx="546" cy="5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sp>
        <p:nvSpPr>
          <p:cNvPr id="352" name="Text Box 298"/>
          <p:cNvSpPr txBox="1">
            <a:spLocks noChangeArrowheads="1"/>
          </p:cNvSpPr>
          <p:nvPr/>
        </p:nvSpPr>
        <p:spPr bwMode="auto">
          <a:xfrm>
            <a:off x="2678113" y="4827380"/>
            <a:ext cx="1557338" cy="23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LSWPE-WEB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개발방법론</a:t>
            </a:r>
          </a:p>
        </p:txBody>
      </p:sp>
      <p:sp>
        <p:nvSpPr>
          <p:cNvPr id="353" name="AutoShape 242"/>
          <p:cNvSpPr>
            <a:spLocks noChangeArrowheads="1"/>
          </p:cNvSpPr>
          <p:nvPr/>
        </p:nvSpPr>
        <p:spPr bwMode="auto">
          <a:xfrm flipH="1">
            <a:off x="441325" y="4501070"/>
            <a:ext cx="1833563" cy="2394931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354" name="Group 243"/>
          <p:cNvGrpSpPr>
            <a:grpSpLocks/>
          </p:cNvGrpSpPr>
          <p:nvPr/>
        </p:nvGrpSpPr>
        <p:grpSpPr bwMode="auto">
          <a:xfrm>
            <a:off x="598488" y="4391255"/>
            <a:ext cx="1436688" cy="247083"/>
            <a:chOff x="957" y="3368"/>
            <a:chExt cx="592" cy="127"/>
          </a:xfrm>
        </p:grpSpPr>
        <p:grpSp>
          <p:nvGrpSpPr>
            <p:cNvPr id="355" name="Group 244"/>
            <p:cNvGrpSpPr>
              <a:grpSpLocks/>
            </p:cNvGrpSpPr>
            <p:nvPr/>
          </p:nvGrpSpPr>
          <p:grpSpPr bwMode="auto">
            <a:xfrm>
              <a:off x="957" y="3368"/>
              <a:ext cx="592" cy="115"/>
              <a:chOff x="957" y="3368"/>
              <a:chExt cx="592" cy="115"/>
            </a:xfrm>
          </p:grpSpPr>
          <p:sp>
            <p:nvSpPr>
              <p:cNvPr id="357" name="AutoShape 245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5"/>
              </a:xfrm>
              <a:prstGeom prst="roundRect">
                <a:avLst>
                  <a:gd name="adj" fmla="val 43171"/>
                </a:avLst>
              </a:prstGeom>
              <a:gradFill rotWithShape="0">
                <a:gsLst>
                  <a:gs pos="0">
                    <a:schemeClr val="accent1">
                      <a:lumMod val="50000"/>
                      <a:alpha val="27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488CCA"/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50000"/>
                  </a:schemeClr>
                </a:outerShdw>
              </a:effectLst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8" name="AutoShape 246"/>
              <p:cNvSpPr>
                <a:spLocks noChangeArrowheads="1"/>
              </p:cNvSpPr>
              <p:nvPr/>
            </p:nvSpPr>
            <p:spPr bwMode="auto">
              <a:xfrm>
                <a:off x="980" y="3371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AAC7E4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356" name="Text Box 247"/>
            <p:cNvSpPr txBox="1">
              <a:spLocks noChangeArrowheads="1"/>
            </p:cNvSpPr>
            <p:nvPr/>
          </p:nvSpPr>
          <p:spPr bwMode="auto">
            <a:xfrm>
              <a:off x="1016" y="3368"/>
              <a:ext cx="4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산출물 테일러링</a:t>
              </a: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sp>
        <p:nvSpPr>
          <p:cNvPr id="359" name="AutoShape 248"/>
          <p:cNvSpPr>
            <a:spLocks noChangeArrowheads="1"/>
          </p:cNvSpPr>
          <p:nvPr/>
        </p:nvSpPr>
        <p:spPr bwMode="auto">
          <a:xfrm>
            <a:off x="508000" y="5491018"/>
            <a:ext cx="1698625" cy="1241876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E1F2F3"/>
              </a:gs>
            </a:gsLst>
            <a:lin ang="0" scaled="1"/>
          </a:gradFill>
          <a:ln w="9525">
            <a:solidFill>
              <a:srgbClr val="ADC9E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사업관련 제안서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수행산출물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설계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구축 산출물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각종 보고 및 시스템 개선안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IT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인프라 관련 자료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프로젝트 개발방법론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기타 관련 산출물</a:t>
            </a:r>
          </a:p>
        </p:txBody>
      </p:sp>
      <p:pic>
        <p:nvPicPr>
          <p:cNvPr id="360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4686786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1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4764302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841819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909645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Picture 244" descr="C:\Documents and Settings\Administrator\Local Settings\Temporary Internet Files\Content.IE5\8ZLNUIBP\MCj03522020000[1].wmf"/>
          <p:cNvSpPr>
            <a:spLocks noChangeAspect="1" noChangeArrowheads="1"/>
          </p:cNvSpPr>
          <p:nvPr/>
        </p:nvSpPr>
        <p:spPr bwMode="auto">
          <a:xfrm rot="12383175">
            <a:off x="1597025" y="4717470"/>
            <a:ext cx="577850" cy="71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423863" y="2521867"/>
            <a:ext cx="5954712" cy="1716089"/>
            <a:chOff x="423863" y="2808064"/>
            <a:chExt cx="5954712" cy="1552575"/>
          </a:xfrm>
        </p:grpSpPr>
        <p:grpSp>
          <p:nvGrpSpPr>
            <p:cNvPr id="366" name="Group 65"/>
            <p:cNvGrpSpPr>
              <a:grpSpLocks/>
            </p:cNvGrpSpPr>
            <p:nvPr/>
          </p:nvGrpSpPr>
          <p:grpSpPr bwMode="auto">
            <a:xfrm>
              <a:off x="423863" y="2808064"/>
              <a:ext cx="5954712" cy="1552575"/>
              <a:chOff x="248" y="1640"/>
              <a:chExt cx="3799" cy="1150"/>
            </a:xfrm>
          </p:grpSpPr>
          <p:sp>
            <p:nvSpPr>
              <p:cNvPr id="454" name="AutoShape 66"/>
              <p:cNvSpPr>
                <a:spLocks noChangeArrowheads="1"/>
              </p:cNvSpPr>
              <p:nvPr/>
            </p:nvSpPr>
            <p:spPr bwMode="auto">
              <a:xfrm>
                <a:off x="248" y="1640"/>
                <a:ext cx="3799" cy="1150"/>
              </a:xfrm>
              <a:prstGeom prst="roundRect">
                <a:avLst>
                  <a:gd name="adj" fmla="val 2352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5" name="AutoShape 67"/>
              <p:cNvSpPr>
                <a:spLocks noChangeArrowheads="1"/>
              </p:cNvSpPr>
              <p:nvPr/>
            </p:nvSpPr>
            <p:spPr bwMode="auto">
              <a:xfrm>
                <a:off x="274" y="1837"/>
                <a:ext cx="3743" cy="923"/>
              </a:xfrm>
              <a:prstGeom prst="roundRect">
                <a:avLst>
                  <a:gd name="adj" fmla="val 238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56" name="Group 68"/>
              <p:cNvGrpSpPr>
                <a:grpSpLocks/>
              </p:cNvGrpSpPr>
              <p:nvPr/>
            </p:nvGrpSpPr>
            <p:grpSpPr bwMode="auto">
              <a:xfrm>
                <a:off x="275" y="1662"/>
                <a:ext cx="1460" cy="152"/>
                <a:chOff x="244" y="1082"/>
                <a:chExt cx="1110" cy="127"/>
              </a:xfrm>
            </p:grpSpPr>
            <p:sp>
              <p:nvSpPr>
                <p:cNvPr id="459" name="AutoShape 69"/>
                <p:cNvSpPr>
                  <a:spLocks noChangeArrowheads="1"/>
                </p:cNvSpPr>
                <p:nvPr/>
              </p:nvSpPr>
              <p:spPr bwMode="auto">
                <a:xfrm>
                  <a:off x="271" y="1082"/>
                  <a:ext cx="1083" cy="1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0" name="AutoShape 70"/>
                <p:cNvSpPr>
                  <a:spLocks noChangeArrowheads="1"/>
                </p:cNvSpPr>
                <p:nvPr/>
              </p:nvSpPr>
              <p:spPr bwMode="auto">
                <a:xfrm>
                  <a:off x="244" y="1082"/>
                  <a:ext cx="141" cy="12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7" name="Rectangle 71"/>
              <p:cNvSpPr>
                <a:spLocks noChangeArrowheads="1"/>
              </p:cNvSpPr>
              <p:nvPr/>
            </p:nvSpPr>
            <p:spPr bwMode="auto">
              <a:xfrm>
                <a:off x="316" y="1661"/>
                <a:ext cx="132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30000"/>
                  </a:lnSpc>
                  <a:buFont typeface="Wingdings 3" pitchFamily="18" charset="2"/>
                  <a:buNone/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방법론 테스크 최적화</a:t>
                </a:r>
              </a:p>
            </p:txBody>
          </p:sp>
          <p:sp>
            <p:nvSpPr>
              <p:cNvPr id="458" name="AutoShape 72"/>
              <p:cNvSpPr>
                <a:spLocks noChangeArrowheads="1"/>
              </p:cNvSpPr>
              <p:nvPr/>
            </p:nvSpPr>
            <p:spPr bwMode="auto">
              <a:xfrm>
                <a:off x="302" y="2598"/>
                <a:ext cx="3692" cy="139"/>
              </a:xfrm>
              <a:prstGeom prst="roundRect">
                <a:avLst>
                  <a:gd name="adj" fmla="val 28778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alpha val="6100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7" name="AutoShape 127"/>
            <p:cNvSpPr>
              <a:spLocks noChangeArrowheads="1"/>
            </p:cNvSpPr>
            <p:nvPr/>
          </p:nvSpPr>
          <p:spPr bwMode="auto">
            <a:xfrm rot="5400000">
              <a:off x="3141418" y="3029833"/>
              <a:ext cx="345617" cy="1532958"/>
            </a:xfrm>
            <a:prstGeom prst="upArrow">
              <a:avLst>
                <a:gd name="adj1" fmla="val 62204"/>
                <a:gd name="adj2" fmla="val 80456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accent1">
                    <a:lumMod val="9000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8" name="Text Box 128"/>
            <p:cNvSpPr txBox="1">
              <a:spLocks noChangeArrowheads="1"/>
            </p:cNvSpPr>
            <p:nvPr/>
          </p:nvSpPr>
          <p:spPr bwMode="auto">
            <a:xfrm>
              <a:off x="2706058" y="3885753"/>
              <a:ext cx="1030213" cy="334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rIns="18000" anchor="ctr">
              <a:spAutoFit/>
            </a:bodyPr>
            <a:lstStyle/>
            <a:p>
              <a:pPr eaLnBrk="1" hangingPunct="1">
                <a:defRPr/>
              </a:pPr>
              <a:r>
                <a:rPr kumimoji="0" lang="ko-KR" altLang="en-US" sz="900" i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본 사업의 목표에</a:t>
              </a:r>
            </a:p>
            <a:p>
              <a:pPr eaLnBrk="1" hangingPunct="1">
                <a:defRPr/>
              </a:pPr>
              <a:r>
                <a:rPr kumimoji="0" lang="ko-KR" altLang="en-US" sz="900" i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맞는 </a:t>
              </a:r>
              <a:r>
                <a:rPr kumimoji="0" lang="en-US" altLang="ko-KR" sz="900" i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Customization</a:t>
              </a:r>
            </a:p>
          </p:txBody>
        </p:sp>
        <p:grpSp>
          <p:nvGrpSpPr>
            <p:cNvPr id="369" name="Group 129"/>
            <p:cNvGrpSpPr>
              <a:grpSpLocks/>
            </p:cNvGrpSpPr>
            <p:nvPr/>
          </p:nvGrpSpPr>
          <p:grpSpPr bwMode="auto">
            <a:xfrm>
              <a:off x="2822049" y="3060526"/>
              <a:ext cx="766479" cy="639931"/>
              <a:chOff x="1782" y="1809"/>
              <a:chExt cx="489" cy="474"/>
            </a:xfrm>
          </p:grpSpPr>
          <p:sp>
            <p:nvSpPr>
              <p:cNvPr id="451" name="Freeform 130"/>
              <p:cNvSpPr>
                <a:spLocks/>
              </p:cNvSpPr>
              <p:nvPr/>
            </p:nvSpPr>
            <p:spPr bwMode="auto">
              <a:xfrm rot="13262951" flipH="1">
                <a:off x="1782" y="1809"/>
                <a:ext cx="224" cy="247"/>
              </a:xfrm>
              <a:custGeom>
                <a:avLst/>
                <a:gdLst>
                  <a:gd name="T0" fmla="*/ 0 w 640"/>
                  <a:gd name="T1" fmla="*/ 0 h 816"/>
                  <a:gd name="T2" fmla="*/ 0 w 640"/>
                  <a:gd name="T3" fmla="*/ 0 h 816"/>
                  <a:gd name="T4" fmla="*/ 0 w 640"/>
                  <a:gd name="T5" fmla="*/ 0 h 816"/>
                  <a:gd name="T6" fmla="*/ 0 w 640"/>
                  <a:gd name="T7" fmla="*/ 0 h 816"/>
                  <a:gd name="T8" fmla="*/ 0 w 640"/>
                  <a:gd name="T9" fmla="*/ 0 h 816"/>
                  <a:gd name="T10" fmla="*/ 0 w 640"/>
                  <a:gd name="T11" fmla="*/ 0 h 816"/>
                  <a:gd name="T12" fmla="*/ 0 w 640"/>
                  <a:gd name="T13" fmla="*/ 0 h 816"/>
                  <a:gd name="T14" fmla="*/ 0 w 640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40"/>
                  <a:gd name="T25" fmla="*/ 0 h 816"/>
                  <a:gd name="T26" fmla="*/ 640 w 640"/>
                  <a:gd name="T27" fmla="*/ 816 h 8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3EBED"/>
                  </a:gs>
                  <a:gs pos="100000">
                    <a:schemeClr val="accent1">
                      <a:lumMod val="90000"/>
                    </a:schemeClr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2" name="Freeform 131"/>
              <p:cNvSpPr>
                <a:spLocks/>
              </p:cNvSpPr>
              <p:nvPr/>
            </p:nvSpPr>
            <p:spPr bwMode="auto">
              <a:xfrm rot="13262951" flipV="1">
                <a:off x="2047" y="2036"/>
                <a:ext cx="224" cy="247"/>
              </a:xfrm>
              <a:custGeom>
                <a:avLst/>
                <a:gdLst>
                  <a:gd name="T0" fmla="*/ 0 w 640"/>
                  <a:gd name="T1" fmla="*/ 0 h 816"/>
                  <a:gd name="T2" fmla="*/ 0 w 640"/>
                  <a:gd name="T3" fmla="*/ 0 h 816"/>
                  <a:gd name="T4" fmla="*/ 0 w 640"/>
                  <a:gd name="T5" fmla="*/ 0 h 816"/>
                  <a:gd name="T6" fmla="*/ 0 w 640"/>
                  <a:gd name="T7" fmla="*/ 0 h 816"/>
                  <a:gd name="T8" fmla="*/ 0 w 640"/>
                  <a:gd name="T9" fmla="*/ 0 h 816"/>
                  <a:gd name="T10" fmla="*/ 0 w 640"/>
                  <a:gd name="T11" fmla="*/ 0 h 816"/>
                  <a:gd name="T12" fmla="*/ 0 w 640"/>
                  <a:gd name="T13" fmla="*/ 0 h 816"/>
                  <a:gd name="T14" fmla="*/ 0 w 640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40"/>
                  <a:gd name="T25" fmla="*/ 0 h 816"/>
                  <a:gd name="T26" fmla="*/ 640 w 640"/>
                  <a:gd name="T27" fmla="*/ 816 h 8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F1F8F9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3" name="Rectangle 132"/>
              <p:cNvSpPr>
                <a:spLocks noChangeArrowheads="1"/>
              </p:cNvSpPr>
              <p:nvPr/>
            </p:nvSpPr>
            <p:spPr bwMode="auto">
              <a:xfrm>
                <a:off x="1851" y="1927"/>
                <a:ext cx="301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000" rIns="18000" anchor="ctr">
                <a:spAutoFit/>
              </a:bodyPr>
              <a:lstStyle/>
              <a:p>
                <a:pPr eaLnBrk="1" hangingPunct="1">
                  <a:defRPr/>
                </a:pPr>
                <a:r>
                  <a:rPr kumimoji="0" lang="ko-KR" altLang="en-US" sz="900" i="1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방법론</a:t>
                </a:r>
              </a:p>
              <a:p>
                <a:pPr eaLnBrk="1" hangingPunct="1">
                  <a:defRPr/>
                </a:pPr>
                <a:r>
                  <a:rPr kumimoji="0" lang="ko-KR" altLang="en-US" sz="900" i="1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조정 원칙</a:t>
                </a:r>
              </a:p>
            </p:txBody>
          </p:sp>
        </p:grpSp>
        <p:grpSp>
          <p:nvGrpSpPr>
            <p:cNvPr id="370" name="Group 133"/>
            <p:cNvGrpSpPr>
              <a:grpSpLocks/>
            </p:cNvGrpSpPr>
            <p:nvPr/>
          </p:nvGrpSpPr>
          <p:grpSpPr bwMode="auto">
            <a:xfrm>
              <a:off x="4395761" y="3133430"/>
              <a:ext cx="1824502" cy="1084102"/>
              <a:chOff x="7174" y="1787"/>
              <a:chExt cx="1164" cy="931"/>
            </a:xfrm>
          </p:grpSpPr>
          <p:sp>
            <p:nvSpPr>
              <p:cNvPr id="425" name="Text Box 134"/>
              <p:cNvSpPr txBox="1">
                <a:spLocks noChangeArrowheads="1"/>
              </p:cNvSpPr>
              <p:nvPr/>
            </p:nvSpPr>
            <p:spPr bwMode="auto">
              <a:xfrm>
                <a:off x="7243" y="1787"/>
                <a:ext cx="97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보완된 </a:t>
                </a:r>
                <a:r>
                  <a:rPr lang="en-US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LSWPE-WEB </a:t>
                </a:r>
                <a:r>
                  <a: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방법론</a:t>
                </a:r>
              </a:p>
            </p:txBody>
          </p:sp>
          <p:sp>
            <p:nvSpPr>
              <p:cNvPr id="426" name="Rectangle 135"/>
              <p:cNvSpPr>
                <a:spLocks noChangeArrowheads="1"/>
              </p:cNvSpPr>
              <p:nvPr/>
            </p:nvSpPr>
            <p:spPr bwMode="auto">
              <a:xfrm>
                <a:off x="7174" y="1943"/>
                <a:ext cx="1164" cy="403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7" name="Rectangle 136"/>
              <p:cNvSpPr>
                <a:spLocks noChangeArrowheads="1"/>
              </p:cNvSpPr>
              <p:nvPr/>
            </p:nvSpPr>
            <p:spPr bwMode="auto">
              <a:xfrm>
                <a:off x="7174" y="2344"/>
                <a:ext cx="1164" cy="37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8" name="Line 137"/>
              <p:cNvSpPr>
                <a:spLocks noChangeShapeType="1"/>
              </p:cNvSpPr>
              <p:nvPr/>
            </p:nvSpPr>
            <p:spPr bwMode="auto">
              <a:xfrm>
                <a:off x="7314" y="2064"/>
                <a:ext cx="83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 anchor="ctr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9" name="Rectangle 138"/>
              <p:cNvSpPr>
                <a:spLocks noChangeArrowheads="1"/>
              </p:cNvSpPr>
              <p:nvPr/>
            </p:nvSpPr>
            <p:spPr bwMode="auto">
              <a:xfrm>
                <a:off x="7189" y="1979"/>
                <a:ext cx="164" cy="3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0" name="Rectangle 139"/>
              <p:cNvSpPr>
                <a:spLocks noChangeArrowheads="1"/>
              </p:cNvSpPr>
              <p:nvPr/>
            </p:nvSpPr>
            <p:spPr bwMode="auto">
              <a:xfrm>
                <a:off x="7372" y="1979"/>
                <a:ext cx="164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1" name="Rectangle 140"/>
              <p:cNvSpPr>
                <a:spLocks noChangeArrowheads="1"/>
              </p:cNvSpPr>
              <p:nvPr/>
            </p:nvSpPr>
            <p:spPr bwMode="auto">
              <a:xfrm>
                <a:off x="7553" y="1979"/>
                <a:ext cx="165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2" name="Rectangle 141"/>
              <p:cNvSpPr>
                <a:spLocks noChangeArrowheads="1"/>
              </p:cNvSpPr>
              <p:nvPr/>
            </p:nvSpPr>
            <p:spPr bwMode="auto">
              <a:xfrm>
                <a:off x="7735" y="1979"/>
                <a:ext cx="164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3" name="AutoShape 142"/>
              <p:cNvSpPr>
                <a:spLocks noChangeArrowheads="1"/>
              </p:cNvSpPr>
              <p:nvPr/>
            </p:nvSpPr>
            <p:spPr bwMode="auto">
              <a:xfrm>
                <a:off x="8122" y="1979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34" name="Rectangle 143"/>
              <p:cNvSpPr>
                <a:spLocks noChangeArrowheads="1"/>
              </p:cNvSpPr>
              <p:nvPr/>
            </p:nvSpPr>
            <p:spPr bwMode="auto">
              <a:xfrm>
                <a:off x="8116" y="2552"/>
                <a:ext cx="202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5" name="Rectangle 144"/>
              <p:cNvSpPr>
                <a:spLocks noChangeArrowheads="1"/>
              </p:cNvSpPr>
              <p:nvPr/>
            </p:nvSpPr>
            <p:spPr bwMode="auto">
              <a:xfrm>
                <a:off x="7380" y="2169"/>
                <a:ext cx="260" cy="1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6" name="Rectangle 145"/>
              <p:cNvSpPr>
                <a:spLocks noChangeArrowheads="1"/>
              </p:cNvSpPr>
              <p:nvPr/>
            </p:nvSpPr>
            <p:spPr bwMode="auto">
              <a:xfrm>
                <a:off x="7756" y="2169"/>
                <a:ext cx="233" cy="1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7" name="AutoShape 146"/>
              <p:cNvSpPr>
                <a:spLocks noChangeArrowheads="1"/>
              </p:cNvSpPr>
              <p:nvPr/>
            </p:nvSpPr>
            <p:spPr bwMode="auto">
              <a:xfrm>
                <a:off x="7186" y="2360"/>
                <a:ext cx="190" cy="168"/>
              </a:xfrm>
              <a:prstGeom prst="hexagon">
                <a:avLst>
                  <a:gd name="adj" fmla="val 21352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38" name="AutoShape 147"/>
              <p:cNvSpPr>
                <a:spLocks noChangeArrowheads="1"/>
              </p:cNvSpPr>
              <p:nvPr/>
            </p:nvSpPr>
            <p:spPr bwMode="auto">
              <a:xfrm>
                <a:off x="7884" y="2360"/>
                <a:ext cx="190" cy="168"/>
              </a:xfrm>
              <a:prstGeom prst="hexagon">
                <a:avLst>
                  <a:gd name="adj" fmla="val 21352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39" name="AutoShape 148"/>
              <p:cNvSpPr>
                <a:spLocks noChangeArrowheads="1"/>
              </p:cNvSpPr>
              <p:nvPr/>
            </p:nvSpPr>
            <p:spPr bwMode="auto">
              <a:xfrm>
                <a:off x="7186" y="2552"/>
                <a:ext cx="283" cy="15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40" name="AutoShape 149"/>
              <p:cNvSpPr>
                <a:spLocks noChangeArrowheads="1"/>
              </p:cNvSpPr>
              <p:nvPr/>
            </p:nvSpPr>
            <p:spPr bwMode="auto">
              <a:xfrm>
                <a:off x="7744" y="2552"/>
                <a:ext cx="330" cy="15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cxnSp>
            <p:nvCxnSpPr>
              <p:cNvPr id="441" name="AutoShape 150"/>
              <p:cNvCxnSpPr>
                <a:cxnSpLocks noChangeShapeType="1"/>
                <a:stCxn id="435" idx="3"/>
                <a:endCxn id="436" idx="1"/>
              </p:cNvCxnSpPr>
              <p:nvPr/>
            </p:nvCxnSpPr>
            <p:spPr bwMode="auto">
              <a:xfrm>
                <a:off x="7640" y="2247"/>
                <a:ext cx="11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2" name="AutoShape 151"/>
              <p:cNvCxnSpPr>
                <a:cxnSpLocks noChangeShapeType="1"/>
                <a:stCxn id="437" idx="2"/>
                <a:endCxn id="438" idx="2"/>
              </p:cNvCxnSpPr>
              <p:nvPr/>
            </p:nvCxnSpPr>
            <p:spPr bwMode="auto">
              <a:xfrm>
                <a:off x="7376" y="2444"/>
                <a:ext cx="508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3" name="AutoShape 152"/>
              <p:cNvSpPr>
                <a:spLocks noChangeArrowheads="1"/>
              </p:cNvSpPr>
              <p:nvPr/>
            </p:nvSpPr>
            <p:spPr bwMode="auto">
              <a:xfrm>
                <a:off x="7418" y="2360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44" name="AutoShape 153"/>
              <p:cNvSpPr>
                <a:spLocks noChangeArrowheads="1"/>
              </p:cNvSpPr>
              <p:nvPr/>
            </p:nvSpPr>
            <p:spPr bwMode="auto">
              <a:xfrm>
                <a:off x="7651" y="2360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cxnSp>
            <p:nvCxnSpPr>
              <p:cNvPr id="445" name="AutoShape 154"/>
              <p:cNvCxnSpPr>
                <a:cxnSpLocks noChangeShapeType="1"/>
                <a:stCxn id="438" idx="2"/>
                <a:endCxn id="433" idx="2"/>
              </p:cNvCxnSpPr>
              <p:nvPr/>
            </p:nvCxnSpPr>
            <p:spPr bwMode="auto">
              <a:xfrm flipV="1">
                <a:off x="8074" y="2063"/>
                <a:ext cx="48" cy="38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6" name="AutoShape 155"/>
              <p:cNvCxnSpPr>
                <a:cxnSpLocks noChangeShapeType="1"/>
                <a:stCxn id="439" idx="3"/>
                <a:endCxn id="440" idx="1"/>
              </p:cNvCxnSpPr>
              <p:nvPr/>
            </p:nvCxnSpPr>
            <p:spPr bwMode="auto">
              <a:xfrm>
                <a:off x="7469" y="2629"/>
                <a:ext cx="275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7" name="AutoShape 156"/>
              <p:cNvCxnSpPr>
                <a:cxnSpLocks noChangeShapeType="1"/>
                <a:stCxn id="434" idx="0"/>
                <a:endCxn id="433" idx="2"/>
              </p:cNvCxnSpPr>
              <p:nvPr/>
            </p:nvCxnSpPr>
            <p:spPr bwMode="auto">
              <a:xfrm rot="-5400000">
                <a:off x="8015" y="2349"/>
                <a:ext cx="405" cy="1"/>
              </a:xfrm>
              <a:prstGeom prst="bentConnector3">
                <a:avLst>
                  <a:gd name="adj1" fmla="val 49875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8" name="AutoShape 157"/>
              <p:cNvSpPr>
                <a:spLocks noChangeArrowheads="1"/>
              </p:cNvSpPr>
              <p:nvPr/>
            </p:nvSpPr>
            <p:spPr bwMode="auto">
              <a:xfrm>
                <a:off x="8122" y="2174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49" name="Rectangle 158"/>
              <p:cNvSpPr>
                <a:spLocks noChangeArrowheads="1"/>
              </p:cNvSpPr>
              <p:nvPr/>
            </p:nvSpPr>
            <p:spPr bwMode="auto">
              <a:xfrm>
                <a:off x="8116" y="2369"/>
                <a:ext cx="202" cy="1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0" name="Rectangle 159"/>
              <p:cNvSpPr>
                <a:spLocks noChangeArrowheads="1"/>
              </p:cNvSpPr>
              <p:nvPr/>
            </p:nvSpPr>
            <p:spPr bwMode="auto">
              <a:xfrm>
                <a:off x="7923" y="1979"/>
                <a:ext cx="164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1" name="Text Box 74"/>
            <p:cNvSpPr txBox="1">
              <a:spLocks noChangeArrowheads="1"/>
            </p:cNvSpPr>
            <p:nvPr/>
          </p:nvSpPr>
          <p:spPr bwMode="auto">
            <a:xfrm>
              <a:off x="851775" y="3090228"/>
              <a:ext cx="1094074" cy="183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LSWPE-WEB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방법론</a:t>
              </a:r>
            </a:p>
          </p:txBody>
        </p:sp>
        <p:grpSp>
          <p:nvGrpSpPr>
            <p:cNvPr id="372" name="Group 158"/>
            <p:cNvGrpSpPr>
              <a:grpSpLocks/>
            </p:cNvGrpSpPr>
            <p:nvPr/>
          </p:nvGrpSpPr>
          <p:grpSpPr bwMode="auto">
            <a:xfrm>
              <a:off x="676103" y="3245928"/>
              <a:ext cx="1644996" cy="1007694"/>
              <a:chOff x="313" y="2060"/>
              <a:chExt cx="1180" cy="664"/>
            </a:xfrm>
          </p:grpSpPr>
          <p:sp>
            <p:nvSpPr>
              <p:cNvPr id="373" name="Rectangle 20"/>
              <p:cNvSpPr>
                <a:spLocks noChangeArrowheads="1"/>
              </p:cNvSpPr>
              <p:nvPr/>
            </p:nvSpPr>
            <p:spPr bwMode="auto">
              <a:xfrm>
                <a:off x="313" y="2060"/>
                <a:ext cx="1180" cy="353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4" name="Rectangle 21"/>
              <p:cNvSpPr>
                <a:spLocks noChangeArrowheads="1"/>
              </p:cNvSpPr>
              <p:nvPr/>
            </p:nvSpPr>
            <p:spPr bwMode="auto">
              <a:xfrm>
                <a:off x="344" y="2073"/>
                <a:ext cx="139" cy="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5" name="Rectangle 22"/>
              <p:cNvSpPr>
                <a:spLocks noChangeArrowheads="1"/>
              </p:cNvSpPr>
              <p:nvPr/>
            </p:nvSpPr>
            <p:spPr bwMode="auto">
              <a:xfrm>
                <a:off x="530" y="2073"/>
                <a:ext cx="172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6" name="Rectangle 23"/>
              <p:cNvSpPr>
                <a:spLocks noChangeArrowheads="1"/>
              </p:cNvSpPr>
              <p:nvPr/>
            </p:nvSpPr>
            <p:spPr bwMode="auto">
              <a:xfrm>
                <a:off x="530" y="2243"/>
                <a:ext cx="374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77" name="AutoShape 24"/>
              <p:cNvCxnSpPr>
                <a:cxnSpLocks noChangeShapeType="1"/>
                <a:stCxn id="375" idx="3"/>
                <a:endCxn id="389" idx="1"/>
              </p:cNvCxnSpPr>
              <p:nvPr/>
            </p:nvCxnSpPr>
            <p:spPr bwMode="auto">
              <a:xfrm>
                <a:off x="702" y="2151"/>
                <a:ext cx="3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8" name="AutoShape 25"/>
              <p:cNvCxnSpPr>
                <a:cxnSpLocks noChangeShapeType="1"/>
                <a:stCxn id="374" idx="3"/>
                <a:endCxn id="375" idx="1"/>
              </p:cNvCxnSpPr>
              <p:nvPr/>
            </p:nvCxnSpPr>
            <p:spPr bwMode="auto">
              <a:xfrm flipV="1">
                <a:off x="483" y="2151"/>
                <a:ext cx="47" cy="8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" name="AutoShape 26"/>
              <p:cNvCxnSpPr>
                <a:cxnSpLocks noChangeShapeType="1"/>
                <a:stCxn id="374" idx="3"/>
                <a:endCxn id="376" idx="1"/>
              </p:cNvCxnSpPr>
              <p:nvPr/>
            </p:nvCxnSpPr>
            <p:spPr bwMode="auto">
              <a:xfrm>
                <a:off x="483" y="2236"/>
                <a:ext cx="47" cy="4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0" name="AutoShape 27"/>
              <p:cNvCxnSpPr>
                <a:cxnSpLocks noChangeShapeType="1"/>
                <a:stCxn id="374" idx="3"/>
                <a:endCxn id="390" idx="1"/>
              </p:cNvCxnSpPr>
              <p:nvPr/>
            </p:nvCxnSpPr>
            <p:spPr bwMode="auto">
              <a:xfrm>
                <a:off x="483" y="2236"/>
                <a:ext cx="47" cy="12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1" name="AutoShape 28"/>
              <p:cNvCxnSpPr>
                <a:cxnSpLocks noChangeShapeType="1"/>
                <a:stCxn id="390" idx="3"/>
                <a:endCxn id="399" idx="1"/>
              </p:cNvCxnSpPr>
              <p:nvPr/>
            </p:nvCxnSpPr>
            <p:spPr bwMode="auto">
              <a:xfrm>
                <a:off x="904" y="2363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2" name="AutoShape 29"/>
              <p:cNvCxnSpPr>
                <a:cxnSpLocks noChangeShapeType="1"/>
                <a:stCxn id="376" idx="3"/>
                <a:endCxn id="398" idx="1"/>
              </p:cNvCxnSpPr>
              <p:nvPr/>
            </p:nvCxnSpPr>
            <p:spPr bwMode="auto">
              <a:xfrm>
                <a:off x="904" y="2279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" name="Rectangle 30"/>
              <p:cNvSpPr>
                <a:spLocks noChangeArrowheads="1"/>
              </p:cNvSpPr>
              <p:nvPr/>
            </p:nvSpPr>
            <p:spPr bwMode="auto">
              <a:xfrm>
                <a:off x="872" y="2073"/>
                <a:ext cx="32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4" name="Rectangle 31"/>
              <p:cNvSpPr>
                <a:spLocks noChangeArrowheads="1"/>
              </p:cNvSpPr>
              <p:nvPr/>
            </p:nvSpPr>
            <p:spPr bwMode="auto">
              <a:xfrm>
                <a:off x="872" y="2173"/>
                <a:ext cx="32" cy="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5" name="Rectangle 32"/>
              <p:cNvSpPr>
                <a:spLocks noChangeArrowheads="1"/>
              </p:cNvSpPr>
              <p:nvPr/>
            </p:nvSpPr>
            <p:spPr bwMode="auto">
              <a:xfrm>
                <a:off x="964" y="2073"/>
                <a:ext cx="33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86" name="AutoShape 33"/>
              <p:cNvCxnSpPr>
                <a:cxnSpLocks noChangeShapeType="1"/>
                <a:stCxn id="383" idx="3"/>
                <a:endCxn id="385" idx="1"/>
              </p:cNvCxnSpPr>
              <p:nvPr/>
            </p:nvCxnSpPr>
            <p:spPr bwMode="auto">
              <a:xfrm>
                <a:off x="904" y="2088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7" name="AutoShape 34"/>
              <p:cNvCxnSpPr>
                <a:cxnSpLocks noChangeShapeType="1"/>
                <a:stCxn id="384" idx="3"/>
                <a:endCxn id="397" idx="1"/>
              </p:cNvCxnSpPr>
              <p:nvPr/>
            </p:nvCxnSpPr>
            <p:spPr bwMode="auto">
              <a:xfrm>
                <a:off x="904" y="2194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8" name="Freeform 35"/>
              <p:cNvSpPr>
                <a:spLocks/>
              </p:cNvSpPr>
              <p:nvPr/>
            </p:nvSpPr>
            <p:spPr bwMode="auto">
              <a:xfrm>
                <a:off x="885" y="2116"/>
                <a:ext cx="78" cy="226"/>
              </a:xfrm>
              <a:custGeom>
                <a:avLst/>
                <a:gdLst>
                  <a:gd name="T0" fmla="*/ 0 w 240"/>
                  <a:gd name="T1" fmla="*/ 0 h 768"/>
                  <a:gd name="T2" fmla="*/ 0 w 240"/>
                  <a:gd name="T3" fmla="*/ 0 h 768"/>
                  <a:gd name="T4" fmla="*/ 0 w 240"/>
                  <a:gd name="T5" fmla="*/ 0 h 768"/>
                  <a:gd name="T6" fmla="*/ 0 w 240"/>
                  <a:gd name="T7" fmla="*/ 0 h 768"/>
                  <a:gd name="T8" fmla="*/ 0 w 240"/>
                  <a:gd name="T9" fmla="*/ 0 h 768"/>
                  <a:gd name="T10" fmla="*/ 0 w 240"/>
                  <a:gd name="T11" fmla="*/ 0 h 768"/>
                  <a:gd name="T12" fmla="*/ 0 w 240"/>
                  <a:gd name="T13" fmla="*/ 0 h 768"/>
                  <a:gd name="T14" fmla="*/ 0 w 240"/>
                  <a:gd name="T15" fmla="*/ 0 h 7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768"/>
                  <a:gd name="T26" fmla="*/ 240 w 240"/>
                  <a:gd name="T27" fmla="*/ 768 h 7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768">
                    <a:moveTo>
                      <a:pt x="0" y="768"/>
                    </a:moveTo>
                    <a:lnTo>
                      <a:pt x="144" y="768"/>
                    </a:lnTo>
                    <a:lnTo>
                      <a:pt x="144" y="576"/>
                    </a:lnTo>
                    <a:cubicBezTo>
                      <a:pt x="178" y="578"/>
                      <a:pt x="182" y="530"/>
                      <a:pt x="144" y="528"/>
                    </a:cubicBezTo>
                    <a:lnTo>
                      <a:pt x="144" y="288"/>
                    </a:lnTo>
                    <a:cubicBezTo>
                      <a:pt x="172" y="290"/>
                      <a:pt x="178" y="244"/>
                      <a:pt x="144" y="240"/>
                    </a:cubicBezTo>
                    <a:lnTo>
                      <a:pt x="144" y="0"/>
                    </a:lnTo>
                    <a:lnTo>
                      <a:pt x="240" y="0"/>
                    </a:lnTo>
                  </a:path>
                </a:pathLst>
              </a:cu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9" name="Rectangle 36"/>
              <p:cNvSpPr>
                <a:spLocks noChangeArrowheads="1"/>
              </p:cNvSpPr>
              <p:nvPr/>
            </p:nvSpPr>
            <p:spPr bwMode="auto">
              <a:xfrm>
                <a:off x="732" y="2073"/>
                <a:ext cx="172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0" name="Rectangle 37"/>
              <p:cNvSpPr>
                <a:spLocks noChangeArrowheads="1"/>
              </p:cNvSpPr>
              <p:nvPr/>
            </p:nvSpPr>
            <p:spPr bwMode="auto">
              <a:xfrm>
                <a:off x="530" y="2328"/>
                <a:ext cx="374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1" name="Rectangle 38"/>
              <p:cNvSpPr>
                <a:spLocks noChangeArrowheads="1"/>
              </p:cNvSpPr>
              <p:nvPr/>
            </p:nvSpPr>
            <p:spPr bwMode="auto">
              <a:xfrm>
                <a:off x="1244" y="2073"/>
                <a:ext cx="32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2" name="Rectangle 39"/>
              <p:cNvSpPr>
                <a:spLocks noChangeArrowheads="1"/>
              </p:cNvSpPr>
              <p:nvPr/>
            </p:nvSpPr>
            <p:spPr bwMode="auto">
              <a:xfrm>
                <a:off x="1244" y="2116"/>
                <a:ext cx="32" cy="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3" name="Rectangle 40"/>
              <p:cNvSpPr>
                <a:spLocks noChangeArrowheads="1"/>
              </p:cNvSpPr>
              <p:nvPr/>
            </p:nvSpPr>
            <p:spPr bwMode="auto">
              <a:xfrm>
                <a:off x="1167" y="2073"/>
                <a:ext cx="31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4" name="Rectangle 41"/>
              <p:cNvSpPr>
                <a:spLocks noChangeArrowheads="1"/>
              </p:cNvSpPr>
              <p:nvPr/>
            </p:nvSpPr>
            <p:spPr bwMode="auto">
              <a:xfrm>
                <a:off x="1167" y="2116"/>
                <a:ext cx="31" cy="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95" name="AutoShape 42"/>
              <p:cNvCxnSpPr>
                <a:cxnSpLocks noChangeShapeType="1"/>
                <a:stCxn id="393" idx="3"/>
                <a:endCxn id="391" idx="1"/>
              </p:cNvCxnSpPr>
              <p:nvPr/>
            </p:nvCxnSpPr>
            <p:spPr bwMode="auto">
              <a:xfrm>
                <a:off x="1198" y="2088"/>
                <a:ext cx="4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6" name="AutoShape 43"/>
              <p:cNvCxnSpPr>
                <a:cxnSpLocks noChangeShapeType="1"/>
                <a:stCxn id="394" idx="3"/>
                <a:endCxn id="392" idx="1"/>
              </p:cNvCxnSpPr>
              <p:nvPr/>
            </p:nvCxnSpPr>
            <p:spPr bwMode="auto">
              <a:xfrm>
                <a:off x="1198" y="2131"/>
                <a:ext cx="4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7" name="Rectangle 44"/>
              <p:cNvSpPr>
                <a:spLocks noChangeArrowheads="1"/>
              </p:cNvSpPr>
              <p:nvPr/>
            </p:nvSpPr>
            <p:spPr bwMode="auto">
              <a:xfrm>
                <a:off x="964" y="2158"/>
                <a:ext cx="242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398" name="Rectangle 45"/>
              <p:cNvSpPr>
                <a:spLocks noChangeArrowheads="1"/>
              </p:cNvSpPr>
              <p:nvPr/>
            </p:nvSpPr>
            <p:spPr bwMode="auto">
              <a:xfrm>
                <a:off x="964" y="2243"/>
                <a:ext cx="242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399" name="Rectangle 46"/>
              <p:cNvSpPr>
                <a:spLocks noChangeArrowheads="1"/>
              </p:cNvSpPr>
              <p:nvPr/>
            </p:nvSpPr>
            <p:spPr bwMode="auto">
              <a:xfrm>
                <a:off x="964" y="2328"/>
                <a:ext cx="242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0" name="Rectangle 47"/>
              <p:cNvSpPr>
                <a:spLocks noChangeArrowheads="1"/>
              </p:cNvSpPr>
              <p:nvPr/>
            </p:nvSpPr>
            <p:spPr bwMode="auto">
              <a:xfrm>
                <a:off x="964" y="2073"/>
                <a:ext cx="242" cy="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1" name="Rectangle 48"/>
              <p:cNvSpPr>
                <a:spLocks noChangeArrowheads="1"/>
              </p:cNvSpPr>
              <p:nvPr/>
            </p:nvSpPr>
            <p:spPr bwMode="auto">
              <a:xfrm>
                <a:off x="1244" y="2073"/>
                <a:ext cx="234" cy="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2" name="Rectangle 49"/>
              <p:cNvSpPr>
                <a:spLocks noChangeArrowheads="1"/>
              </p:cNvSpPr>
              <p:nvPr/>
            </p:nvSpPr>
            <p:spPr bwMode="auto">
              <a:xfrm>
                <a:off x="313" y="2413"/>
                <a:ext cx="1180" cy="31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3" name="Freeform 50"/>
              <p:cNvSpPr>
                <a:spLocks/>
              </p:cNvSpPr>
              <p:nvPr/>
            </p:nvSpPr>
            <p:spPr bwMode="auto">
              <a:xfrm>
                <a:off x="414" y="2145"/>
                <a:ext cx="939" cy="494"/>
              </a:xfrm>
              <a:custGeom>
                <a:avLst/>
                <a:gdLst>
                  <a:gd name="T0" fmla="*/ 0 w 2928"/>
                  <a:gd name="T1" fmla="*/ 0 h 1632"/>
                  <a:gd name="T2" fmla="*/ 0 w 2928"/>
                  <a:gd name="T3" fmla="*/ 0 h 1632"/>
                  <a:gd name="T4" fmla="*/ 0 w 2928"/>
                  <a:gd name="T5" fmla="*/ 0 h 1632"/>
                  <a:gd name="T6" fmla="*/ 0 w 2928"/>
                  <a:gd name="T7" fmla="*/ 0 h 16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28"/>
                  <a:gd name="T13" fmla="*/ 0 h 1632"/>
                  <a:gd name="T14" fmla="*/ 2928 w 2928"/>
                  <a:gd name="T15" fmla="*/ 1632 h 16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28" h="1632">
                    <a:moveTo>
                      <a:pt x="2928" y="0"/>
                    </a:moveTo>
                    <a:lnTo>
                      <a:pt x="2928" y="912"/>
                    </a:lnTo>
                    <a:lnTo>
                      <a:pt x="0" y="912"/>
                    </a:lnTo>
                    <a:lnTo>
                      <a:pt x="0" y="1632"/>
                    </a:lnTo>
                  </a:path>
                </a:pathLst>
              </a:cu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4" name="Rectangle 51"/>
              <p:cNvSpPr>
                <a:spLocks noChangeArrowheads="1"/>
              </p:cNvSpPr>
              <p:nvPr/>
            </p:nvSpPr>
            <p:spPr bwMode="auto">
              <a:xfrm>
                <a:off x="640" y="2639"/>
                <a:ext cx="232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5" name="Rectangle 52"/>
              <p:cNvSpPr>
                <a:spLocks noChangeArrowheads="1"/>
              </p:cNvSpPr>
              <p:nvPr/>
            </p:nvSpPr>
            <p:spPr bwMode="auto">
              <a:xfrm>
                <a:off x="964" y="2639"/>
                <a:ext cx="234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6" name="Rectangle 53"/>
              <p:cNvSpPr>
                <a:spLocks noChangeArrowheads="1"/>
              </p:cNvSpPr>
              <p:nvPr/>
            </p:nvSpPr>
            <p:spPr bwMode="auto">
              <a:xfrm>
                <a:off x="1244" y="2441"/>
                <a:ext cx="234" cy="1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7" name="Line 54"/>
              <p:cNvSpPr>
                <a:spLocks noChangeShapeType="1"/>
              </p:cNvSpPr>
              <p:nvPr/>
            </p:nvSpPr>
            <p:spPr bwMode="auto">
              <a:xfrm>
                <a:off x="414" y="2476"/>
                <a:ext cx="124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8" name="Rectangle 55"/>
              <p:cNvSpPr>
                <a:spLocks noChangeArrowheads="1"/>
              </p:cNvSpPr>
              <p:nvPr/>
            </p:nvSpPr>
            <p:spPr bwMode="auto">
              <a:xfrm>
                <a:off x="530" y="2441"/>
                <a:ext cx="233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09" name="AutoShape 56"/>
              <p:cNvCxnSpPr>
                <a:cxnSpLocks noChangeShapeType="1"/>
                <a:stCxn id="423" idx="3"/>
                <a:endCxn id="404" idx="1"/>
              </p:cNvCxnSpPr>
              <p:nvPr/>
            </p:nvCxnSpPr>
            <p:spPr bwMode="auto">
              <a:xfrm>
                <a:off x="483" y="2674"/>
                <a:ext cx="157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" name="AutoShape 57"/>
              <p:cNvCxnSpPr>
                <a:cxnSpLocks noChangeShapeType="1"/>
                <a:stCxn id="404" idx="3"/>
                <a:endCxn id="405" idx="1"/>
              </p:cNvCxnSpPr>
              <p:nvPr/>
            </p:nvCxnSpPr>
            <p:spPr bwMode="auto">
              <a:xfrm>
                <a:off x="872" y="2674"/>
                <a:ext cx="92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" name="Rectangle 58"/>
              <p:cNvSpPr>
                <a:spLocks noChangeArrowheads="1"/>
              </p:cNvSpPr>
              <p:nvPr/>
            </p:nvSpPr>
            <p:spPr bwMode="auto">
              <a:xfrm>
                <a:off x="964" y="2441"/>
                <a:ext cx="3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2" name="AutoShape 59"/>
              <p:cNvCxnSpPr>
                <a:cxnSpLocks noChangeShapeType="1"/>
                <a:stCxn id="408" idx="3"/>
                <a:endCxn id="411" idx="1"/>
              </p:cNvCxnSpPr>
              <p:nvPr/>
            </p:nvCxnSpPr>
            <p:spPr bwMode="auto">
              <a:xfrm>
                <a:off x="763" y="2476"/>
                <a:ext cx="201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3" name="Rectangle 60"/>
              <p:cNvSpPr>
                <a:spLocks noChangeArrowheads="1"/>
              </p:cNvSpPr>
              <p:nvPr/>
            </p:nvSpPr>
            <p:spPr bwMode="auto">
              <a:xfrm>
                <a:off x="964" y="2540"/>
                <a:ext cx="33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4" name="Rectangle 61"/>
              <p:cNvSpPr>
                <a:spLocks noChangeArrowheads="1"/>
              </p:cNvSpPr>
              <p:nvPr/>
            </p:nvSpPr>
            <p:spPr bwMode="auto">
              <a:xfrm>
                <a:off x="842" y="2540"/>
                <a:ext cx="30" cy="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5" name="AutoShape 62"/>
              <p:cNvCxnSpPr>
                <a:cxnSpLocks noChangeShapeType="1"/>
                <a:stCxn id="414" idx="3"/>
                <a:endCxn id="413" idx="1"/>
              </p:cNvCxnSpPr>
              <p:nvPr/>
            </p:nvCxnSpPr>
            <p:spPr bwMode="auto">
              <a:xfrm>
                <a:off x="872" y="2554"/>
                <a:ext cx="92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6" name="AutoShape 63"/>
              <p:cNvCxnSpPr>
                <a:cxnSpLocks noChangeShapeType="1"/>
                <a:endCxn id="405" idx="0"/>
              </p:cNvCxnSpPr>
              <p:nvPr/>
            </p:nvCxnSpPr>
            <p:spPr bwMode="auto">
              <a:xfrm flipH="1">
                <a:off x="1081" y="2568"/>
                <a:ext cx="1" cy="71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" name="Rectangle 64"/>
              <p:cNvSpPr>
                <a:spLocks noChangeArrowheads="1"/>
              </p:cNvSpPr>
              <p:nvPr/>
            </p:nvSpPr>
            <p:spPr bwMode="auto">
              <a:xfrm>
                <a:off x="904" y="2526"/>
                <a:ext cx="31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8" name="Rectangle 65"/>
              <p:cNvSpPr>
                <a:spLocks noChangeArrowheads="1"/>
              </p:cNvSpPr>
              <p:nvPr/>
            </p:nvSpPr>
            <p:spPr bwMode="auto">
              <a:xfrm>
                <a:off x="904" y="2674"/>
                <a:ext cx="31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9" name="AutoShape 66"/>
              <p:cNvCxnSpPr>
                <a:cxnSpLocks noChangeShapeType="1"/>
                <a:stCxn id="417" idx="2"/>
                <a:endCxn id="418" idx="0"/>
              </p:cNvCxnSpPr>
              <p:nvPr/>
            </p:nvCxnSpPr>
            <p:spPr bwMode="auto">
              <a:xfrm>
                <a:off x="920" y="2554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0" name="Rectangle 67"/>
              <p:cNvSpPr>
                <a:spLocks noChangeArrowheads="1"/>
              </p:cNvSpPr>
              <p:nvPr/>
            </p:nvSpPr>
            <p:spPr bwMode="auto">
              <a:xfrm>
                <a:off x="640" y="2526"/>
                <a:ext cx="232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14325" indent="-314325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21" name="AutoShape 68"/>
              <p:cNvCxnSpPr>
                <a:cxnSpLocks noChangeShapeType="1"/>
                <a:endCxn id="406" idx="1"/>
              </p:cNvCxnSpPr>
              <p:nvPr/>
            </p:nvCxnSpPr>
            <p:spPr bwMode="auto">
              <a:xfrm>
                <a:off x="1198" y="2505"/>
                <a:ext cx="4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2" name="AutoShape 69"/>
              <p:cNvCxnSpPr>
                <a:cxnSpLocks noChangeShapeType="1"/>
                <a:stCxn id="405" idx="3"/>
                <a:endCxn id="406" idx="1"/>
              </p:cNvCxnSpPr>
              <p:nvPr/>
            </p:nvCxnSpPr>
            <p:spPr bwMode="auto">
              <a:xfrm flipV="1">
                <a:off x="1198" y="2505"/>
                <a:ext cx="46" cy="169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3" name="Rectangle 70"/>
              <p:cNvSpPr>
                <a:spLocks noChangeArrowheads="1"/>
              </p:cNvSpPr>
              <p:nvPr/>
            </p:nvSpPr>
            <p:spPr bwMode="auto">
              <a:xfrm>
                <a:off x="344" y="2639"/>
                <a:ext cx="139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295275" indent="-295275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4" name="Rectangle 71"/>
              <p:cNvSpPr>
                <a:spLocks noChangeArrowheads="1"/>
              </p:cNvSpPr>
              <p:nvPr/>
            </p:nvSpPr>
            <p:spPr bwMode="auto">
              <a:xfrm>
                <a:off x="965" y="2441"/>
                <a:ext cx="233" cy="1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</p:grpSp>
      </p:grpSp>
      <p:sp>
        <p:nvSpPr>
          <p:cNvPr id="204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5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수행을 위하여 제안된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본 사업의 목표에 부합되도록 </a:t>
            </a:r>
            <a:r>
              <a:rPr lang="ko-KR" altLang="en-US" sz="1200" dirty="0">
                <a:latin typeface="+mn-ea"/>
                <a:ea typeface="+mn-ea"/>
              </a:rPr>
              <a:t>커스터마이징 측면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산출물 활용 측면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기법 및 툴 제공 측면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프로젝트 관리 측면에서 보강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되어 완벽한 수행을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182951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+mn-ea"/>
                </a:rPr>
                <a:t>LSWPE-WEB </a:t>
              </a:r>
              <a:r>
                <a:rPr lang="ko-KR" altLang="en-US" sz="1100" dirty="0" smtClean="0">
                  <a:latin typeface="+mn-ea"/>
                </a:rPr>
                <a:t>특징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04" name="Group 8"/>
          <p:cNvGraphicFramePr>
            <a:graphicFrameLocks noGrp="1"/>
          </p:cNvGraphicFramePr>
          <p:nvPr>
            <p:extLst/>
          </p:nvPr>
        </p:nvGraphicFramePr>
        <p:xfrm>
          <a:off x="482600" y="2597954"/>
          <a:ext cx="5829300" cy="3043977"/>
        </p:xfrm>
        <a:graphic>
          <a:graphicData uri="http://schemas.openxmlformats.org/drawingml/2006/table">
            <a:tbl>
              <a:tblPr/>
              <a:tblGrid>
                <a:gridCol w="1828800"/>
                <a:gridCol w="4000500"/>
              </a:tblGrid>
              <a:tr h="3944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커스터마이징 관점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커스터마이징 방안</a:t>
                      </a: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649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재개발 사업특성 반영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시스템 현황파악 및 업무분석을 통하여 상호보완적이고 일괄적인 시스템이 되도록 보완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구축 후</a:t>
                      </a:r>
                      <a:b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 용이성 고려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관점의 모델링 지원으로 각 업무별 공통 프로세스 도출이 용이하며 시스템구축 후 유지보수가 용이하도록 개발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베이스 재설계 및 데이터 표준화 관점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재설계 및 이관관련 공정 및 구현기법 의 최적화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및 업무 프로세스 표준화 공정의 최적화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사업기간이 짧은 특성 반영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사업기간이 짧다는 특성을 반영하여 필수 공정만을 반영하여 공정이 최소화 되도록 커스터마이징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" name="AutoShape 27"/>
          <p:cNvSpPr>
            <a:spLocks noChangeArrowheads="1"/>
          </p:cNvSpPr>
          <p:nvPr/>
        </p:nvSpPr>
        <p:spPr bwMode="auto">
          <a:xfrm>
            <a:off x="3084792" y="5978000"/>
            <a:ext cx="3184525" cy="30918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40161" dir="6506097" algn="ctr" rotWithShape="0">
              <a:srgbClr val="C0C0C0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6" name="AutoShape 28"/>
          <p:cNvSpPr>
            <a:spLocks noChangeArrowheads="1"/>
          </p:cNvSpPr>
          <p:nvPr/>
        </p:nvSpPr>
        <p:spPr bwMode="auto">
          <a:xfrm>
            <a:off x="3126067" y="5985938"/>
            <a:ext cx="3101975" cy="555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07" name="AutoShape 31"/>
          <p:cNvSpPr>
            <a:spLocks noChangeArrowheads="1"/>
          </p:cNvSpPr>
          <p:nvPr/>
        </p:nvSpPr>
        <p:spPr bwMode="auto">
          <a:xfrm>
            <a:off x="3129005" y="6035150"/>
            <a:ext cx="2987675" cy="423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accent1">
                <a:lumMod val="90000"/>
              </a:schemeClr>
            </a:solidFill>
            <a:miter lim="800000"/>
            <a:headEnd/>
            <a:tailEnd/>
          </a:ln>
          <a:effectLst>
            <a:outerShdw dist="25400" dir="16200000" algn="ctr" rotWithShape="0">
              <a:schemeClr val="bg1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8" name="AutoShape 30"/>
          <p:cNvSpPr>
            <a:spLocks noChangeArrowheads="1"/>
          </p:cNvSpPr>
          <p:nvPr/>
        </p:nvSpPr>
        <p:spPr bwMode="auto">
          <a:xfrm>
            <a:off x="3114954" y="6274863"/>
            <a:ext cx="3124200" cy="2794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9" name="Rectangle 16"/>
          <p:cNvSpPr>
            <a:spLocks noChangeArrowheads="1"/>
          </p:cNvSpPr>
          <p:nvPr/>
        </p:nvSpPr>
        <p:spPr bwMode="auto">
          <a:xfrm>
            <a:off x="3613429" y="6054200"/>
            <a:ext cx="21272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lnSpc>
                <a:spcPct val="130000"/>
              </a:lnSpc>
              <a:buFont typeface="Wingdings 3" pitchFamily="18" charset="2"/>
              <a:buNone/>
              <a:defRPr/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주요 내용</a:t>
            </a:r>
          </a:p>
        </p:txBody>
      </p:sp>
      <p:sp>
        <p:nvSpPr>
          <p:cNvPr id="210" name="Text Box 146"/>
          <p:cNvSpPr txBox="1">
            <a:spLocks noChangeArrowheads="1"/>
          </p:cNvSpPr>
          <p:nvPr/>
        </p:nvSpPr>
        <p:spPr bwMode="auto">
          <a:xfrm>
            <a:off x="3130829" y="6459013"/>
            <a:ext cx="3071813" cy="2525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000" tIns="36000" rIns="18000" anchor="ctr"/>
          <a:lstStyle/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WEB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이나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Client Server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등의 기술 아키텍처의 차이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고객 업무의 특성 및 플랫폼 기술의 특성에 따라 생기는 세부적인 절차상의 차이점들을 개발단계별 세부수행 공정에 반영하여 수행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고객사의 프로젝트 특성에 따라 개발 공정 최적화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프로젝트 기간과 투입 인력 규모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고객사 자체적인 프로젝트 관리 차원의 요구 기준에 따라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산출물 종류와 양식을 프로젝트 별로 테일러링 하여 사용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구현 레벨의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Technical Guide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및 개발표준 최적화</a:t>
            </a:r>
          </a:p>
        </p:txBody>
      </p:sp>
      <p:sp>
        <p:nvSpPr>
          <p:cNvPr id="211" name="오른쪽 화살표 281"/>
          <p:cNvSpPr>
            <a:spLocks noChangeArrowheads="1"/>
          </p:cNvSpPr>
          <p:nvPr/>
        </p:nvSpPr>
        <p:spPr bwMode="auto">
          <a:xfrm>
            <a:off x="2629179" y="6687834"/>
            <a:ext cx="428625" cy="1849438"/>
          </a:xfrm>
          <a:prstGeom prst="rightArrow">
            <a:avLst>
              <a:gd name="adj1" fmla="val 63444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12" name="Text Box 146"/>
          <p:cNvSpPr txBox="1">
            <a:spLocks noChangeArrowheads="1"/>
          </p:cNvSpPr>
          <p:nvPr/>
        </p:nvSpPr>
        <p:spPr bwMode="auto">
          <a:xfrm>
            <a:off x="486054" y="6854300"/>
            <a:ext cx="2168525" cy="221556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accent1">
                <a:lumMod val="90000"/>
              </a:schemeClr>
            </a:outerShdw>
          </a:effectLst>
        </p:spPr>
        <p:txBody>
          <a:bodyPr lIns="54000" tIns="36000" rIns="18000" anchor="ctr"/>
          <a:lstStyle/>
          <a:p>
            <a:pPr marL="92075" indent="-92075" algn="just" eaLnBrk="1" hangingPunct="1">
              <a:lnSpc>
                <a:spcPts val="1300"/>
              </a:lnSpc>
              <a:buClr>
                <a:srgbClr val="000000"/>
              </a:buClr>
              <a:defRPr/>
            </a:pPr>
            <a:endParaRPr kumimoji="0"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3" name="AutoShape 238" descr="1단"/>
          <p:cNvSpPr>
            <a:spLocks noChangeArrowheads="1"/>
          </p:cNvSpPr>
          <p:nvPr/>
        </p:nvSpPr>
        <p:spPr bwMode="auto">
          <a:xfrm>
            <a:off x="570192" y="7163509"/>
            <a:ext cx="2000250" cy="389619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개발공정</a:t>
            </a:r>
          </a:p>
        </p:txBody>
      </p:sp>
      <p:sp>
        <p:nvSpPr>
          <p:cNvPr id="214" name="AutoShape 238" descr="1단"/>
          <p:cNvSpPr>
            <a:spLocks noChangeArrowheads="1"/>
          </p:cNvSpPr>
          <p:nvPr/>
        </p:nvSpPr>
        <p:spPr bwMode="auto">
          <a:xfrm>
            <a:off x="570192" y="7692028"/>
            <a:ext cx="2000250" cy="389619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산출물 체계 및 양식</a:t>
            </a:r>
          </a:p>
        </p:txBody>
      </p:sp>
      <p:sp>
        <p:nvSpPr>
          <p:cNvPr id="215" name="AutoShape 238" descr="1단"/>
          <p:cNvSpPr>
            <a:spLocks noChangeArrowheads="1"/>
          </p:cNvSpPr>
          <p:nvPr/>
        </p:nvSpPr>
        <p:spPr bwMode="auto">
          <a:xfrm>
            <a:off x="570192" y="8220547"/>
            <a:ext cx="2000250" cy="485090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Technical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구현 가이드 및 개발표준</a:t>
            </a:r>
          </a:p>
        </p:txBody>
      </p:sp>
      <p:sp>
        <p:nvSpPr>
          <p:cNvPr id="216" name="직사각형 266"/>
          <p:cNvSpPr>
            <a:spLocks noChangeArrowheads="1"/>
          </p:cNvSpPr>
          <p:nvPr/>
        </p:nvSpPr>
        <p:spPr bwMode="auto">
          <a:xfrm>
            <a:off x="503517" y="5973238"/>
            <a:ext cx="2151062" cy="774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endParaRPr lang="ko-KR" altLang="en-US" sz="6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17" name="직사각형 168"/>
          <p:cNvSpPr>
            <a:spLocks noChangeArrowheads="1"/>
          </p:cNvSpPr>
          <p:nvPr/>
        </p:nvSpPr>
        <p:spPr bwMode="auto">
          <a:xfrm>
            <a:off x="1031511" y="5979588"/>
            <a:ext cx="124906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40000"/>
              </a:spcBef>
              <a:defRPr/>
            </a:pPr>
            <a:r>
              <a:rPr lang="ko-KR" altLang="en-US" sz="1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제안사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 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</a:t>
            </a:r>
          </a:p>
        </p:txBody>
      </p:sp>
      <p:sp>
        <p:nvSpPr>
          <p:cNvPr id="218" name="자유형 134"/>
          <p:cNvSpPr>
            <a:spLocks noChangeArrowheads="1"/>
          </p:cNvSpPr>
          <p:nvPr/>
        </p:nvSpPr>
        <p:spPr bwMode="auto">
          <a:xfrm rot="20010415">
            <a:off x="495579" y="6706663"/>
            <a:ext cx="568325" cy="660400"/>
          </a:xfrm>
          <a:custGeom>
            <a:avLst/>
            <a:gdLst>
              <a:gd name="T0" fmla="*/ 0 w 911225"/>
              <a:gd name="T1" fmla="*/ 0 h 1343025"/>
              <a:gd name="T2" fmla="*/ 0 w 911225"/>
              <a:gd name="T3" fmla="*/ 0 h 1343025"/>
              <a:gd name="T4" fmla="*/ 0 w 911225"/>
              <a:gd name="T5" fmla="*/ 0 h 1343025"/>
              <a:gd name="T6" fmla="*/ 0 60000 65536"/>
              <a:gd name="T7" fmla="*/ 0 60000 65536"/>
              <a:gd name="T8" fmla="*/ 0 60000 65536"/>
              <a:gd name="T9" fmla="*/ 0 w 911225"/>
              <a:gd name="T10" fmla="*/ 0 h 1343025"/>
              <a:gd name="T11" fmla="*/ 911225 w 911225"/>
              <a:gd name="T12" fmla="*/ 1343025 h 1343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1225" h="1343025">
                <a:moveTo>
                  <a:pt x="911225" y="0"/>
                </a:moveTo>
                <a:cubicBezTo>
                  <a:pt x="528637" y="150019"/>
                  <a:pt x="146050" y="300038"/>
                  <a:pt x="73025" y="523875"/>
                </a:cubicBezTo>
                <a:cubicBezTo>
                  <a:pt x="0" y="747712"/>
                  <a:pt x="236537" y="1045368"/>
                  <a:pt x="473075" y="1343025"/>
                </a:cubicBezTo>
              </a:path>
            </a:pathLst>
          </a:custGeom>
          <a:noFill/>
          <a:ln w="38100" algn="ctr">
            <a:solidFill>
              <a:srgbClr val="006699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9" name="Picture 180" descr="돋보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7" y="6187550"/>
            <a:ext cx="10445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직사각형 169"/>
          <p:cNvSpPr>
            <a:spLocks noChangeArrowheads="1"/>
          </p:cNvSpPr>
          <p:nvPr/>
        </p:nvSpPr>
        <p:spPr bwMode="auto">
          <a:xfrm>
            <a:off x="811170" y="6316138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커스터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마이징</a:t>
            </a:r>
          </a:p>
        </p:txBody>
      </p:sp>
      <p:sp>
        <p:nvSpPr>
          <p:cNvPr id="3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0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7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커스터마이징 하여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방법론을 적용한 </a:t>
            </a:r>
            <a:r>
              <a:rPr lang="ko-KR" altLang="en-US" sz="1200" dirty="0">
                <a:latin typeface="+mn-ea"/>
                <a:ea typeface="+mn-ea"/>
              </a:rPr>
              <a:t>단계별 수행활동 및 산출물을 제시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1916818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단계별 수행절차 및 산출물 내역</a:t>
              </a:r>
            </a:p>
          </p:txBody>
        </p:sp>
      </p:grpSp>
      <p:grpSp>
        <p:nvGrpSpPr>
          <p:cNvPr id="32" name="그룹 71"/>
          <p:cNvGrpSpPr>
            <a:grpSpLocks/>
          </p:cNvGrpSpPr>
          <p:nvPr/>
        </p:nvGrpSpPr>
        <p:grpSpPr bwMode="auto">
          <a:xfrm>
            <a:off x="449047" y="2179793"/>
            <a:ext cx="5888034" cy="2618722"/>
            <a:chOff x="458788" y="2484476"/>
            <a:chExt cx="5984849" cy="2618463"/>
          </a:xfrm>
        </p:grpSpPr>
        <p:sp>
          <p:nvSpPr>
            <p:cNvPr id="33" name="Rectangle 5" descr="좁은 수평선"/>
            <p:cNvSpPr>
              <a:spLocks noChangeArrowheads="1"/>
            </p:cNvSpPr>
            <p:nvPr/>
          </p:nvSpPr>
          <p:spPr bwMode="auto">
            <a:xfrm>
              <a:off x="965459" y="2574950"/>
              <a:ext cx="5242914" cy="176195"/>
            </a:xfrm>
            <a:prstGeom prst="rect">
              <a:avLst/>
            </a:prstGeom>
            <a:pattFill prst="narHorz">
              <a:fgClr>
                <a:srgbClr val="8BB3C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489447" y="2860677"/>
              <a:ext cx="5905782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Group 128"/>
            <p:cNvGrpSpPr>
              <a:grpSpLocks/>
            </p:cNvGrpSpPr>
            <p:nvPr/>
          </p:nvGrpSpPr>
          <p:grpSpPr bwMode="auto">
            <a:xfrm>
              <a:off x="1014413" y="2910964"/>
              <a:ext cx="1276350" cy="864285"/>
              <a:chOff x="624" y="2120"/>
              <a:chExt cx="763" cy="1344"/>
            </a:xfrm>
          </p:grpSpPr>
          <p:sp>
            <p:nvSpPr>
              <p:cNvPr id="92" name="Rectangle 31"/>
              <p:cNvSpPr>
                <a:spLocks noChangeArrowheads="1"/>
              </p:cNvSpPr>
              <p:nvPr/>
            </p:nvSpPr>
            <p:spPr bwMode="auto">
              <a:xfrm>
                <a:off x="624" y="2121"/>
                <a:ext cx="763" cy="13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93" name="Rectangle 33" descr="강-3단"/>
              <p:cNvSpPr>
                <a:spLocks noChangeArrowheads="1"/>
              </p:cNvSpPr>
              <p:nvPr/>
            </p:nvSpPr>
            <p:spPr bwMode="auto">
              <a:xfrm>
                <a:off x="647" y="2121"/>
                <a:ext cx="714" cy="3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요구사항 정의</a:t>
                </a:r>
              </a:p>
            </p:txBody>
          </p:sp>
        </p:grpSp>
        <p:grpSp>
          <p:nvGrpSpPr>
            <p:cNvPr id="36" name="Group 127"/>
            <p:cNvGrpSpPr>
              <a:grpSpLocks/>
            </p:cNvGrpSpPr>
            <p:nvPr/>
          </p:nvGrpSpPr>
          <p:grpSpPr bwMode="auto">
            <a:xfrm>
              <a:off x="2386013" y="2909349"/>
              <a:ext cx="1276350" cy="865900"/>
              <a:chOff x="1487" y="2119"/>
              <a:chExt cx="764" cy="1366"/>
            </a:xfrm>
          </p:grpSpPr>
          <p:sp>
            <p:nvSpPr>
              <p:cNvPr id="90" name="Rectangle 35"/>
              <p:cNvSpPr>
                <a:spLocks noChangeArrowheads="1"/>
              </p:cNvSpPr>
              <p:nvPr/>
            </p:nvSpPr>
            <p:spPr bwMode="auto">
              <a:xfrm>
                <a:off x="1487" y="2122"/>
                <a:ext cx="764" cy="13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91" name="Rectangle 36" descr="강-3단"/>
              <p:cNvSpPr>
                <a:spLocks noChangeArrowheads="1"/>
              </p:cNvSpPr>
              <p:nvPr/>
            </p:nvSpPr>
            <p:spPr bwMode="auto">
              <a:xfrm>
                <a:off x="1510" y="2120"/>
                <a:ext cx="714" cy="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기능 설계</a:t>
                </a:r>
              </a:p>
            </p:txBody>
          </p:sp>
        </p:grpSp>
        <p:grpSp>
          <p:nvGrpSpPr>
            <p:cNvPr id="37" name="Group 122"/>
            <p:cNvGrpSpPr>
              <a:grpSpLocks/>
            </p:cNvGrpSpPr>
            <p:nvPr/>
          </p:nvGrpSpPr>
          <p:grpSpPr bwMode="auto">
            <a:xfrm>
              <a:off x="3756025" y="2910964"/>
              <a:ext cx="1276350" cy="864285"/>
              <a:chOff x="2343" y="2120"/>
              <a:chExt cx="763" cy="1344"/>
            </a:xfrm>
          </p:grpSpPr>
          <p:sp>
            <p:nvSpPr>
              <p:cNvPr id="88" name="Rectangle 38"/>
              <p:cNvSpPr>
                <a:spLocks noChangeArrowheads="1"/>
              </p:cNvSpPr>
              <p:nvPr/>
            </p:nvSpPr>
            <p:spPr bwMode="auto">
              <a:xfrm>
                <a:off x="2343" y="2121"/>
                <a:ext cx="763" cy="13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9" name="Rectangle 39" descr="강-3단"/>
              <p:cNvSpPr>
                <a:spLocks noChangeArrowheads="1"/>
              </p:cNvSpPr>
              <p:nvPr/>
            </p:nvSpPr>
            <p:spPr bwMode="auto">
              <a:xfrm>
                <a:off x="2366" y="2121"/>
                <a:ext cx="714" cy="3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코딩 및 단위테스트</a:t>
                </a:r>
              </a:p>
            </p:txBody>
          </p:sp>
        </p:grpSp>
        <p:grpSp>
          <p:nvGrpSpPr>
            <p:cNvPr id="38" name="Group 123"/>
            <p:cNvGrpSpPr>
              <a:grpSpLocks/>
            </p:cNvGrpSpPr>
            <p:nvPr/>
          </p:nvGrpSpPr>
          <p:grpSpPr bwMode="auto">
            <a:xfrm>
              <a:off x="5127625" y="2910964"/>
              <a:ext cx="1276350" cy="864285"/>
              <a:chOff x="3206" y="2120"/>
              <a:chExt cx="764" cy="1344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3206" y="2121"/>
                <a:ext cx="764" cy="13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7" name="Rectangle 42" descr="강-3단"/>
              <p:cNvSpPr>
                <a:spLocks noChangeArrowheads="1"/>
              </p:cNvSpPr>
              <p:nvPr/>
            </p:nvSpPr>
            <p:spPr bwMode="auto">
              <a:xfrm>
                <a:off x="3229" y="2121"/>
                <a:ext cx="714" cy="3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시스템 설치</a:t>
                </a:r>
              </a:p>
            </p:txBody>
          </p:sp>
        </p:grpSp>
        <p:grpSp>
          <p:nvGrpSpPr>
            <p:cNvPr id="39" name="Group 130"/>
            <p:cNvGrpSpPr>
              <a:grpSpLocks/>
            </p:cNvGrpSpPr>
            <p:nvPr/>
          </p:nvGrpSpPr>
          <p:grpSpPr bwMode="auto">
            <a:xfrm>
              <a:off x="2392363" y="4643545"/>
              <a:ext cx="1276350" cy="439412"/>
              <a:chOff x="1491" y="4949"/>
              <a:chExt cx="764" cy="820"/>
            </a:xfrm>
          </p:grpSpPr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1491" y="4954"/>
                <a:ext cx="764" cy="8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5" name="Rectangle 49" descr="강-3단"/>
              <p:cNvSpPr>
                <a:spLocks noChangeArrowheads="1"/>
              </p:cNvSpPr>
              <p:nvPr/>
            </p:nvSpPr>
            <p:spPr bwMode="auto">
              <a:xfrm>
                <a:off x="1515" y="4948"/>
                <a:ext cx="714" cy="4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테스트 설계</a:t>
                </a:r>
              </a:p>
            </p:txBody>
          </p:sp>
        </p:grpSp>
        <p:grpSp>
          <p:nvGrpSpPr>
            <p:cNvPr id="40" name="Group 126"/>
            <p:cNvGrpSpPr>
              <a:grpSpLocks/>
            </p:cNvGrpSpPr>
            <p:nvPr/>
          </p:nvGrpSpPr>
          <p:grpSpPr bwMode="auto">
            <a:xfrm>
              <a:off x="2386013" y="3831234"/>
              <a:ext cx="1276350" cy="739892"/>
              <a:chOff x="1487" y="3676"/>
              <a:chExt cx="764" cy="1123"/>
            </a:xfrm>
          </p:grpSpPr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1487" y="3675"/>
                <a:ext cx="764" cy="11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3" name="Rectangle 56" descr="강-3단"/>
              <p:cNvSpPr>
                <a:spLocks noChangeArrowheads="1"/>
              </p:cNvSpPr>
              <p:nvPr/>
            </p:nvSpPr>
            <p:spPr bwMode="auto">
              <a:xfrm>
                <a:off x="1510" y="3675"/>
                <a:ext cx="714" cy="3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테크니컬 설계</a:t>
                </a:r>
              </a:p>
            </p:txBody>
          </p:sp>
        </p:grpSp>
        <p:grpSp>
          <p:nvGrpSpPr>
            <p:cNvPr id="41" name="Group 125"/>
            <p:cNvGrpSpPr>
              <a:grpSpLocks/>
            </p:cNvGrpSpPr>
            <p:nvPr/>
          </p:nvGrpSpPr>
          <p:grpSpPr bwMode="auto">
            <a:xfrm>
              <a:off x="3756025" y="3831234"/>
              <a:ext cx="1276350" cy="739892"/>
              <a:chOff x="2343" y="3676"/>
              <a:chExt cx="763" cy="1123"/>
            </a:xfrm>
          </p:grpSpPr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2343" y="3675"/>
                <a:ext cx="763" cy="11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1" name="Rectangle 59" descr="강-3단"/>
              <p:cNvSpPr>
                <a:spLocks noChangeArrowheads="1"/>
              </p:cNvSpPr>
              <p:nvPr/>
            </p:nvSpPr>
            <p:spPr bwMode="auto">
              <a:xfrm>
                <a:off x="2366" y="3675"/>
                <a:ext cx="714" cy="3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테스트</a:t>
                </a:r>
              </a:p>
            </p:txBody>
          </p:sp>
        </p:grpSp>
        <p:grpSp>
          <p:nvGrpSpPr>
            <p:cNvPr id="42" name="Group 124"/>
            <p:cNvGrpSpPr>
              <a:grpSpLocks/>
            </p:cNvGrpSpPr>
            <p:nvPr/>
          </p:nvGrpSpPr>
          <p:grpSpPr bwMode="auto">
            <a:xfrm>
              <a:off x="5132388" y="3831234"/>
              <a:ext cx="1276350" cy="739892"/>
              <a:chOff x="3209" y="3676"/>
              <a:chExt cx="764" cy="1130"/>
            </a:xfrm>
          </p:grpSpPr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209" y="3675"/>
                <a:ext cx="764" cy="11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75" name="Rectangle 62" descr="강-3단"/>
              <p:cNvSpPr>
                <a:spLocks noChangeArrowheads="1"/>
              </p:cNvSpPr>
              <p:nvPr/>
            </p:nvSpPr>
            <p:spPr bwMode="auto">
              <a:xfrm>
                <a:off x="3232" y="3675"/>
                <a:ext cx="714" cy="3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종료</a:t>
                </a:r>
              </a:p>
            </p:txBody>
          </p:sp>
        </p:grpSp>
        <p:sp>
          <p:nvSpPr>
            <p:cNvPr id="43" name="AutoShape 108" descr="강-5단"/>
            <p:cNvSpPr>
              <a:spLocks noChangeArrowheads="1"/>
            </p:cNvSpPr>
            <p:nvPr/>
          </p:nvSpPr>
          <p:spPr bwMode="auto">
            <a:xfrm>
              <a:off x="458788" y="2906709"/>
              <a:ext cx="479240" cy="2176248"/>
            </a:xfrm>
            <a:prstGeom prst="roundRect">
              <a:avLst>
                <a:gd name="adj" fmla="val 8611"/>
              </a:avLst>
            </a:prstGeom>
            <a:solidFill>
              <a:srgbClr val="1F497D"/>
            </a:solidFill>
            <a:ln w="9525" algn="ctr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세부</a:t>
              </a:r>
              <a:b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단계</a:t>
              </a:r>
              <a:b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및</a:t>
              </a:r>
              <a:b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태스크</a:t>
              </a:r>
            </a:p>
            <a:p>
              <a:pPr algn="ctr" eaLnBrk="1" hangingPunct="1">
                <a:spcBef>
                  <a:spcPct val="40000"/>
                </a:spcBef>
                <a:defRPr/>
              </a:pPr>
              <a:endParaRPr lang="en-US" altLang="ko-KR" sz="1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44" name="AutoShape 109" descr="강-5단"/>
            <p:cNvSpPr>
              <a:spLocks noChangeArrowheads="1"/>
            </p:cNvSpPr>
            <p:nvPr/>
          </p:nvSpPr>
          <p:spPr bwMode="auto">
            <a:xfrm>
              <a:off x="476538" y="2484476"/>
              <a:ext cx="443740" cy="349215"/>
            </a:xfrm>
            <a:prstGeom prst="roundRect">
              <a:avLst>
                <a:gd name="adj" fmla="val 16667"/>
              </a:avLst>
            </a:prstGeom>
            <a:solidFill>
              <a:srgbClr val="1F497D"/>
            </a:solidFill>
            <a:ln w="9525" algn="ctr">
              <a:solidFill>
                <a:srgbClr val="00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Phase</a:t>
              </a:r>
            </a:p>
          </p:txBody>
        </p:sp>
        <p:grpSp>
          <p:nvGrpSpPr>
            <p:cNvPr id="45" name="그룹 87"/>
            <p:cNvGrpSpPr>
              <a:grpSpLocks/>
            </p:cNvGrpSpPr>
            <p:nvPr/>
          </p:nvGrpSpPr>
          <p:grpSpPr bwMode="auto">
            <a:xfrm>
              <a:off x="1043756" y="2509873"/>
              <a:ext cx="1299168" cy="317469"/>
              <a:chOff x="-1918556" y="3580407"/>
              <a:chExt cx="1299168" cy="692381"/>
            </a:xfrm>
          </p:grpSpPr>
          <p:sp>
            <p:nvSpPr>
              <p:cNvPr id="72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8556" y="3580407"/>
                <a:ext cx="1299168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73" name="Rectangle 120"/>
              <p:cNvSpPr>
                <a:spLocks noChangeArrowheads="1"/>
              </p:cNvSpPr>
              <p:nvPr/>
            </p:nvSpPr>
            <p:spPr bwMode="auto">
              <a:xfrm>
                <a:off x="-1785471" y="3594255"/>
                <a:ext cx="914912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분석</a:t>
                </a:r>
                <a:endPara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grpSp>
          <p:nvGrpSpPr>
            <p:cNvPr id="46" name="그룹 88"/>
            <p:cNvGrpSpPr>
              <a:grpSpLocks/>
            </p:cNvGrpSpPr>
            <p:nvPr/>
          </p:nvGrpSpPr>
          <p:grpSpPr bwMode="auto">
            <a:xfrm>
              <a:off x="2412091" y="2509873"/>
              <a:ext cx="1299168" cy="317469"/>
              <a:chOff x="-1918646" y="3580407"/>
              <a:chExt cx="1299168" cy="692381"/>
            </a:xfrm>
          </p:grpSpPr>
          <p:sp>
            <p:nvSpPr>
              <p:cNvPr id="70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8646" y="3580407"/>
                <a:ext cx="1299168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71" name="Rectangle 120"/>
              <p:cNvSpPr>
                <a:spLocks noChangeArrowheads="1"/>
              </p:cNvSpPr>
              <p:nvPr/>
            </p:nvSpPr>
            <p:spPr bwMode="auto">
              <a:xfrm>
                <a:off x="-1785561" y="3594255"/>
                <a:ext cx="914912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설계</a:t>
                </a:r>
              </a:p>
            </p:txBody>
          </p:sp>
        </p:grpSp>
        <p:grpSp>
          <p:nvGrpSpPr>
            <p:cNvPr id="47" name="그룹 91"/>
            <p:cNvGrpSpPr>
              <a:grpSpLocks/>
            </p:cNvGrpSpPr>
            <p:nvPr/>
          </p:nvGrpSpPr>
          <p:grpSpPr bwMode="auto">
            <a:xfrm>
              <a:off x="3769129" y="2509873"/>
              <a:ext cx="1299169" cy="317469"/>
              <a:chOff x="-1918920" y="3580407"/>
              <a:chExt cx="1299169" cy="692381"/>
            </a:xfrm>
          </p:grpSpPr>
          <p:sp>
            <p:nvSpPr>
              <p:cNvPr id="68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8920" y="3580407"/>
                <a:ext cx="1299169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69" name="Rectangle 120"/>
              <p:cNvSpPr>
                <a:spLocks noChangeArrowheads="1"/>
              </p:cNvSpPr>
              <p:nvPr/>
            </p:nvSpPr>
            <p:spPr bwMode="auto">
              <a:xfrm>
                <a:off x="-1785835" y="3594255"/>
                <a:ext cx="914913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개발</a:t>
                </a:r>
              </a:p>
            </p:txBody>
          </p:sp>
        </p:grpSp>
        <p:grpSp>
          <p:nvGrpSpPr>
            <p:cNvPr id="48" name="그룹 94"/>
            <p:cNvGrpSpPr>
              <a:grpSpLocks/>
            </p:cNvGrpSpPr>
            <p:nvPr/>
          </p:nvGrpSpPr>
          <p:grpSpPr bwMode="auto">
            <a:xfrm>
              <a:off x="5126168" y="2509873"/>
              <a:ext cx="1299168" cy="317469"/>
              <a:chOff x="-1919194" y="3580407"/>
              <a:chExt cx="1299168" cy="692381"/>
            </a:xfrm>
          </p:grpSpPr>
          <p:sp>
            <p:nvSpPr>
              <p:cNvPr id="66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9194" y="3580407"/>
                <a:ext cx="1299168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67" name="Rectangle 120"/>
              <p:cNvSpPr>
                <a:spLocks noChangeArrowheads="1"/>
              </p:cNvSpPr>
              <p:nvPr/>
            </p:nvSpPr>
            <p:spPr bwMode="auto">
              <a:xfrm>
                <a:off x="-1786109" y="3594255"/>
                <a:ext cx="914912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구현</a:t>
                </a:r>
              </a:p>
            </p:txBody>
          </p:sp>
        </p:grpSp>
        <p:sp>
          <p:nvSpPr>
            <p:cNvPr id="49" name="Text Box 34"/>
            <p:cNvSpPr txBox="1">
              <a:spLocks noChangeArrowheads="1"/>
            </p:cNvSpPr>
            <p:nvPr/>
          </p:nvSpPr>
          <p:spPr bwMode="auto">
            <a:xfrm>
              <a:off x="1020321" y="3126398"/>
              <a:ext cx="1287654" cy="246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기능 요구사항 정의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2330566" y="3145262"/>
              <a:ext cx="1287654" cy="6571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컨텐츠 설계</a:t>
              </a:r>
            </a:p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스토리보드 설계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그래픽 디자인</a:t>
              </a:r>
            </a:p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기능설계명세 작성</a:t>
              </a:r>
            </a:p>
          </p:txBody>
        </p:sp>
        <p:sp>
          <p:nvSpPr>
            <p:cNvPr id="60" name="Text Box 40"/>
            <p:cNvSpPr txBox="1">
              <a:spLocks noChangeArrowheads="1"/>
            </p:cNvSpPr>
            <p:nvPr/>
          </p:nvSpPr>
          <p:spPr bwMode="auto">
            <a:xfrm>
              <a:off x="3729559" y="3175018"/>
              <a:ext cx="1289267" cy="5635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디자인 개발</a:t>
              </a: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프로그램 개발 및 </a:t>
              </a:r>
            </a:p>
            <a:p>
              <a:pPr marL="98425" indent="-98425" eaLnBrk="1" hangingPunct="1"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 단위테스트</a:t>
              </a:r>
            </a:p>
          </p:txBody>
        </p:sp>
        <p:sp>
          <p:nvSpPr>
            <p:cNvPr id="61" name="Text Box 43"/>
            <p:cNvSpPr txBox="1">
              <a:spLocks noChangeArrowheads="1"/>
            </p:cNvSpPr>
            <p:nvPr/>
          </p:nvSpPr>
          <p:spPr bwMode="auto">
            <a:xfrm>
              <a:off x="5141460" y="3138461"/>
              <a:ext cx="1287654" cy="5635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구현 환경 구축</a:t>
              </a: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시스템 설치</a:t>
              </a: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교육훈련 수행</a:t>
              </a:r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2374134" y="4852139"/>
              <a:ext cx="1287654" cy="250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통합 테스트 설계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369292" y="4042599"/>
              <a:ext cx="1286041" cy="5539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인터페이스 설계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프로그램 설계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아키텍쳐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설계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779580" y="4168647"/>
              <a:ext cx="1289268" cy="250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통합 테스트 수행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5155983" y="4101984"/>
              <a:ext cx="1287654" cy="406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유지보수 계획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프로젝트 평가</a:t>
              </a:r>
            </a:p>
          </p:txBody>
        </p:sp>
      </p:grpSp>
      <p:graphicFrame>
        <p:nvGraphicFramePr>
          <p:cNvPr id="94" name="Group 133"/>
          <p:cNvGraphicFramePr>
            <a:graphicFrameLocks noGrp="1"/>
          </p:cNvGraphicFramePr>
          <p:nvPr>
            <p:extLst/>
          </p:nvPr>
        </p:nvGraphicFramePr>
        <p:xfrm>
          <a:off x="447460" y="4869018"/>
          <a:ext cx="6005728" cy="4532538"/>
        </p:xfrm>
        <a:graphic>
          <a:graphicData uri="http://schemas.openxmlformats.org/drawingml/2006/table">
            <a:tbl>
              <a:tblPr/>
              <a:tblGrid>
                <a:gridCol w="617912"/>
                <a:gridCol w="1341436"/>
                <a:gridCol w="2066266"/>
                <a:gridCol w="1980114"/>
              </a:tblGrid>
              <a:tr h="230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세부단계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주요활동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36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요구사항정의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 요구사항 정의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정의서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명세서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1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컨텐츠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스토리보드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그래픽 디자인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기능설계 명세 작성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설계 명세서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테크니컬설계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아키텍쳐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Process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명세서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Interface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명세서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구조 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데이터베이스 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코드 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테스트 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통합테스트 계획서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4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코딩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단위테스트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디자인개발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개발 및 단위테스트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사용자 매뉴얼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관리자 매뉴얼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단위테스트 결과보고서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테스트 수행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통합테스트 결과보고서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3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시스템설치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환경 구축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설치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교육훈련 수행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훈련 결과서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컷 오버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평가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계획서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6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19" y="193169"/>
            <a:ext cx="5270045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단계별 산출물 종류 및 제출시기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8. </a:t>
            </a:r>
            <a:r>
              <a:rPr lang="ko-KR" altLang="en-US" sz="1600" dirty="0" smtClean="0">
                <a:latin typeface="+mn-ea"/>
                <a:ea typeface="+mn-ea"/>
              </a:rPr>
              <a:t>단계별 산출물 종류 및 제출시기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커스터 마이징하여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단계별 수행활동 및 산출물을 제시합니다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72830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단계별 개발 산출물 내역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71" name="Group 133"/>
          <p:cNvGraphicFramePr>
            <a:graphicFrameLocks noGrp="1"/>
          </p:cNvGraphicFramePr>
          <p:nvPr>
            <p:extLst/>
          </p:nvPr>
        </p:nvGraphicFramePr>
        <p:xfrm>
          <a:off x="404812" y="2183822"/>
          <a:ext cx="6043612" cy="7146842"/>
        </p:xfrm>
        <a:graphic>
          <a:graphicData uri="http://schemas.openxmlformats.org/drawingml/2006/table">
            <a:tbl>
              <a:tblPr/>
              <a:tblGrid>
                <a:gridCol w="437399"/>
                <a:gridCol w="806115"/>
                <a:gridCol w="2358190"/>
                <a:gridCol w="1275347"/>
                <a:gridCol w="721477"/>
                <a:gridCol w="445084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제출일자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제출부수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360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계약체결 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지정하는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저장매체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(WBS,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인력투입현황 등 포함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매주 월요일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매월 첫주 월요일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품질보증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일이내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․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위험발생시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월간회의시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결과보고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보고회의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완료 후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47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추적표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명세서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기능명세서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환경 구성도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계획서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 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시나리오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용어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설계표준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표준 및 데이터 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결과서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시나리오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결과서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22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및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교육훈련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매뉴얼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 </a:t>
            </a:r>
            <a:r>
              <a:rPr lang="ko-KR" altLang="en-US" sz="1600" dirty="0">
                <a:latin typeface="+mn-ea"/>
                <a:ea typeface="+mn-ea"/>
              </a:rPr>
              <a:t>품질보증계획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공동수급회사 </a:t>
            </a:r>
            <a:r>
              <a:rPr lang="ko-KR" altLang="en-US" sz="1200" dirty="0" err="1" smtClean="0">
                <a:latin typeface="+mn-ea"/>
                <a:ea typeface="+mn-ea"/>
              </a:rPr>
              <a:t>엘에스웨어</a:t>
            </a:r>
            <a:r>
              <a:rPr lang="ko-KR" altLang="en-US" sz="1200" dirty="0" smtClean="0">
                <a:latin typeface="+mn-ea"/>
                <a:ea typeface="+mn-ea"/>
              </a:rPr>
              <a:t>㈜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월 기존 개발 프로젝트를 기반으로 </a:t>
            </a:r>
            <a:r>
              <a:rPr lang="en-US" altLang="ko-KR" sz="1200" dirty="0">
                <a:latin typeface="+mn-ea"/>
                <a:ea typeface="+mn-ea"/>
              </a:rPr>
              <a:t>SP</a:t>
            </a:r>
            <a:r>
              <a:rPr lang="ko-KR" altLang="en-US" sz="1200" dirty="0">
                <a:latin typeface="+mn-ea"/>
                <a:ea typeface="+mn-ea"/>
              </a:rPr>
              <a:t>인증</a:t>
            </a:r>
            <a:r>
              <a:rPr lang="en-US" altLang="ko-KR" sz="1200" dirty="0">
                <a:latin typeface="+mn-ea"/>
                <a:ea typeface="+mn-ea"/>
              </a:rPr>
              <a:t>(2</a:t>
            </a:r>
            <a:r>
              <a:rPr lang="ko-KR" altLang="en-US" sz="1200" dirty="0">
                <a:latin typeface="+mn-ea"/>
                <a:ea typeface="+mn-ea"/>
              </a:rPr>
              <a:t>단계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획득함으로써 소프트웨어 개발에 대한 품질인증을 대외적으로 공인을 받았습니다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 있어서도 해당 경험을 바탕으로 소프트웨어 </a:t>
            </a:r>
            <a:r>
              <a:rPr lang="ko-KR" altLang="en-US" sz="1200" dirty="0">
                <a:latin typeface="+mn-ea"/>
                <a:ea typeface="+mn-ea"/>
              </a:rPr>
              <a:t>개발프로세스를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사업을 성공적으로 완수하겠습니다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16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SP(Software </a:t>
              </a:r>
              <a:r>
                <a:rPr lang="en-US" altLang="ko-KR" sz="1100" dirty="0">
                  <a:latin typeface="+mn-ea"/>
                </a:rPr>
                <a:t>Process)</a:t>
              </a:r>
              <a:r>
                <a:rPr lang="ko-KR" altLang="en-US" sz="1100" dirty="0" smtClean="0">
                  <a:latin typeface="+mn-ea"/>
                </a:rPr>
                <a:t>인증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4" name="타원 83"/>
          <p:cNvSpPr/>
          <p:nvPr/>
        </p:nvSpPr>
        <p:spPr>
          <a:xfrm>
            <a:off x="1927421" y="4184519"/>
            <a:ext cx="1990064" cy="199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/>
          <p:cNvSpPr/>
          <p:nvPr/>
        </p:nvSpPr>
        <p:spPr>
          <a:xfrm>
            <a:off x="1790096" y="3672030"/>
            <a:ext cx="1044410" cy="1044410"/>
          </a:xfrm>
          <a:prstGeom prst="ellipse">
            <a:avLst/>
          </a:prstGeom>
          <a:solidFill>
            <a:srgbClr val="044AA6"/>
          </a:solidFill>
          <a:ln w="41275">
            <a:solidFill>
              <a:srgbClr val="044AA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6" name="타원 85"/>
          <p:cNvSpPr/>
          <p:nvPr/>
        </p:nvSpPr>
        <p:spPr>
          <a:xfrm>
            <a:off x="3212730" y="3675138"/>
            <a:ext cx="1044410" cy="1044410"/>
          </a:xfrm>
          <a:prstGeom prst="ellipse">
            <a:avLst/>
          </a:prstGeom>
          <a:solidFill>
            <a:srgbClr val="0DA5A5"/>
          </a:solidFill>
          <a:ln w="41275">
            <a:solidFill>
              <a:srgbClr val="0DA5A5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7" name="타원 86"/>
          <p:cNvSpPr/>
          <p:nvPr/>
        </p:nvSpPr>
        <p:spPr>
          <a:xfrm>
            <a:off x="1273182" y="5053684"/>
            <a:ext cx="1044410" cy="1044410"/>
          </a:xfrm>
          <a:prstGeom prst="ellipse">
            <a:avLst/>
          </a:prstGeom>
          <a:solidFill>
            <a:srgbClr val="0BA3E0"/>
          </a:solidFill>
          <a:ln w="41275">
            <a:solidFill>
              <a:srgbClr val="0BA3E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8" name="타원 87"/>
          <p:cNvSpPr/>
          <p:nvPr/>
        </p:nvSpPr>
        <p:spPr>
          <a:xfrm>
            <a:off x="2399562" y="5836473"/>
            <a:ext cx="1044410" cy="1044410"/>
          </a:xfrm>
          <a:prstGeom prst="ellipse">
            <a:avLst/>
          </a:prstGeom>
          <a:solidFill>
            <a:srgbClr val="1881BD"/>
          </a:solidFill>
          <a:ln w="41275">
            <a:solidFill>
              <a:srgbClr val="1881BD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89" name="타원 88"/>
          <p:cNvSpPr/>
          <p:nvPr/>
        </p:nvSpPr>
        <p:spPr>
          <a:xfrm>
            <a:off x="3513574" y="5036864"/>
            <a:ext cx="1044410" cy="1044410"/>
          </a:xfrm>
          <a:prstGeom prst="ellipse">
            <a:avLst/>
          </a:prstGeom>
          <a:solidFill>
            <a:srgbClr val="044AA6"/>
          </a:solidFill>
          <a:ln w="41275">
            <a:solidFill>
              <a:srgbClr val="044AA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92" y="6214785"/>
            <a:ext cx="2147738" cy="2970880"/>
          </a:xfrm>
          <a:prstGeom prst="rect">
            <a:avLst/>
          </a:prstGeom>
        </p:spPr>
      </p:pic>
      <p:sp>
        <p:nvSpPr>
          <p:cNvPr id="91" name="직사각형 110"/>
          <p:cNvSpPr>
            <a:spLocks noChangeArrowheads="1"/>
          </p:cNvSpPr>
          <p:nvPr/>
        </p:nvSpPr>
        <p:spPr bwMode="auto">
          <a:xfrm>
            <a:off x="1883337" y="3940333"/>
            <a:ext cx="857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조직관리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2" name="직사각형 127"/>
          <p:cNvSpPr>
            <a:spLocks noChangeArrowheads="1"/>
          </p:cNvSpPr>
          <p:nvPr/>
        </p:nvSpPr>
        <p:spPr bwMode="auto">
          <a:xfrm>
            <a:off x="3305971" y="3943441"/>
            <a:ext cx="857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프로세스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개선영역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3" name="직사각형 141"/>
          <p:cNvSpPr>
            <a:spLocks noChangeArrowheads="1"/>
          </p:cNvSpPr>
          <p:nvPr/>
        </p:nvSpPr>
        <p:spPr bwMode="auto">
          <a:xfrm>
            <a:off x="3764692" y="5312548"/>
            <a:ext cx="521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지원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4" name="직사각형 142"/>
          <p:cNvSpPr>
            <a:spLocks noChangeArrowheads="1"/>
          </p:cNvSpPr>
          <p:nvPr/>
        </p:nvSpPr>
        <p:spPr bwMode="auto">
          <a:xfrm>
            <a:off x="2685950" y="6114443"/>
            <a:ext cx="5212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개발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5" name="직사각형 143"/>
          <p:cNvSpPr>
            <a:spLocks noChangeArrowheads="1"/>
          </p:cNvSpPr>
          <p:nvPr/>
        </p:nvSpPr>
        <p:spPr bwMode="auto">
          <a:xfrm>
            <a:off x="1345800" y="5320188"/>
            <a:ext cx="907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프로젝트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</a:rPr>
              <a:t>관리영역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96" name="직사각형 146"/>
          <p:cNvSpPr>
            <a:spLocks noChangeArrowheads="1"/>
          </p:cNvSpPr>
          <p:nvPr/>
        </p:nvSpPr>
        <p:spPr bwMode="auto">
          <a:xfrm>
            <a:off x="713171" y="3401907"/>
            <a:ext cx="174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조직 프로세스관리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기반구조관리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구성원 교육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7" name="직사각형 147"/>
          <p:cNvSpPr>
            <a:spLocks noChangeArrowheads="1"/>
          </p:cNvSpPr>
          <p:nvPr/>
        </p:nvSpPr>
        <p:spPr bwMode="auto">
          <a:xfrm>
            <a:off x="3961569" y="3367388"/>
            <a:ext cx="1749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정략적 프로세스 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문제해결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프로세스 개선관리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8" name="직사각형 148"/>
          <p:cNvSpPr>
            <a:spLocks noChangeArrowheads="1"/>
          </p:cNvSpPr>
          <p:nvPr/>
        </p:nvSpPr>
        <p:spPr bwMode="auto">
          <a:xfrm>
            <a:off x="4521660" y="5284530"/>
            <a:ext cx="1747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품질보증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형상관리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측정 및 분석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9" name="직사각형 149"/>
          <p:cNvSpPr>
            <a:spLocks noChangeArrowheads="1"/>
          </p:cNvSpPr>
          <p:nvPr/>
        </p:nvSpPr>
        <p:spPr bwMode="auto">
          <a:xfrm>
            <a:off x="688426" y="6154615"/>
            <a:ext cx="17476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프로젝트 계획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프로젝트 통제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협력업체 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0" name="직사각형 150"/>
          <p:cNvSpPr>
            <a:spLocks noChangeArrowheads="1"/>
          </p:cNvSpPr>
          <p:nvPr/>
        </p:nvSpPr>
        <p:spPr bwMode="auto">
          <a:xfrm>
            <a:off x="2267161" y="6998552"/>
            <a:ext cx="15817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요구사항관리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분석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구현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</a:p>
          <a:p>
            <a:pPr marL="228600" marR="0" lvl="0" indent="-22860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설계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ea"/>
                <a:ea typeface="+mn-ea"/>
              </a:rPr>
              <a:t> 테스트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818571" y="4838360"/>
            <a:ext cx="5102620" cy="0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52"/>
          <p:cNvGrpSpPr>
            <a:grpSpLocks/>
          </p:cNvGrpSpPr>
          <p:nvPr/>
        </p:nvGrpSpPr>
        <p:grpSpPr bwMode="auto">
          <a:xfrm>
            <a:off x="5171740" y="4889713"/>
            <a:ext cx="714433" cy="534133"/>
            <a:chOff x="0" y="0"/>
            <a:chExt cx="472" cy="300"/>
          </a:xfrm>
        </p:grpSpPr>
        <p:pic>
          <p:nvPicPr>
            <p:cNvPr id="103" name="TextBox 16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 Box 154"/>
            <p:cNvSpPr txBox="1">
              <a:spLocks noChangeArrowheads="1"/>
            </p:cNvSpPr>
            <p:nvPr/>
          </p:nvSpPr>
          <p:spPr bwMode="auto">
            <a:xfrm>
              <a:off x="43" y="23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572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2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단계</a:t>
              </a:r>
            </a:p>
          </p:txBody>
        </p:sp>
      </p:grpSp>
      <p:grpSp>
        <p:nvGrpSpPr>
          <p:cNvPr id="105" name="Group 155"/>
          <p:cNvGrpSpPr>
            <a:grpSpLocks/>
          </p:cNvGrpSpPr>
          <p:nvPr/>
        </p:nvGrpSpPr>
        <p:grpSpPr bwMode="auto">
          <a:xfrm>
            <a:off x="5171740" y="4362702"/>
            <a:ext cx="714433" cy="534133"/>
            <a:chOff x="0" y="0"/>
            <a:chExt cx="472" cy="300"/>
          </a:xfrm>
        </p:grpSpPr>
        <p:pic>
          <p:nvPicPr>
            <p:cNvPr id="106" name="TextBox 16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157"/>
            <p:cNvSpPr txBox="1">
              <a:spLocks noChangeArrowheads="1"/>
            </p:cNvSpPr>
            <p:nvPr/>
          </p:nvSpPr>
          <p:spPr bwMode="auto">
            <a:xfrm>
              <a:off x="43" y="23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572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3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</a:rPr>
                <a:t>단계</a:t>
              </a:r>
            </a:p>
          </p:txBody>
        </p:sp>
      </p:grpSp>
      <p:sp>
        <p:nvSpPr>
          <p:cNvPr id="108" name="직사각형 144"/>
          <p:cNvSpPr>
            <a:spLocks noChangeArrowheads="1"/>
          </p:cNvSpPr>
          <p:nvPr/>
        </p:nvSpPr>
        <p:spPr bwMode="auto">
          <a:xfrm>
            <a:off x="2361816" y="4940500"/>
            <a:ext cx="1098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개영역</a:t>
            </a: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17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 평가항목</a:t>
            </a:r>
          </a:p>
          <a:p>
            <a:pPr marL="0" marR="0" lvl="0" indent="0" algn="ctr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76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44C5A"/>
                </a:solidFill>
                <a:effectLst/>
                <a:uLnTx/>
                <a:uFillTx/>
                <a:latin typeface="+mn-ea"/>
                <a:ea typeface="+mn-ea"/>
              </a:rPr>
              <a:t>개 세부평가항목</a:t>
            </a:r>
          </a:p>
        </p:txBody>
      </p:sp>
      <p:sp>
        <p:nvSpPr>
          <p:cNvPr id="109" name="직사각형 148"/>
          <p:cNvSpPr>
            <a:spLocks noChangeArrowheads="1"/>
          </p:cNvSpPr>
          <p:nvPr/>
        </p:nvSpPr>
        <p:spPr bwMode="auto">
          <a:xfrm>
            <a:off x="3986118" y="9166541"/>
            <a:ext cx="21760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+mn-ea"/>
                <a:ea typeface="+mn-ea"/>
              </a:rPr>
              <a:t>소프트웨어프로세스 품질인증서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995470"/>
            <a:ext cx="6048375" cy="642894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50"/>
          <p:cNvSpPr>
            <a:spLocks noChangeArrowheads="1"/>
          </p:cNvSpPr>
          <p:nvPr/>
        </p:nvSpPr>
        <p:spPr bwMode="auto">
          <a:xfrm>
            <a:off x="458812" y="8882617"/>
            <a:ext cx="3629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572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※ </a:t>
            </a:r>
            <a:r>
              <a:rPr lang="en-US" altLang="ko-KR" sz="1200" kern="0" dirty="0" smtClean="0">
                <a:solidFill>
                  <a:srgbClr val="FF0000"/>
                </a:solidFill>
                <a:latin typeface="+mn-ea"/>
                <a:ea typeface="+mn-ea"/>
              </a:rPr>
              <a:t>SP</a:t>
            </a:r>
            <a:r>
              <a:rPr lang="ko-KR" altLang="en-US" sz="1200" kern="0" dirty="0" smtClean="0">
                <a:solidFill>
                  <a:srgbClr val="FF0000"/>
                </a:solidFill>
                <a:latin typeface="+mn-ea"/>
                <a:ea typeface="+mn-ea"/>
              </a:rPr>
              <a:t>인증 심사 대상 프로젝트</a:t>
            </a:r>
            <a:r>
              <a:rPr lang="ko-KR" altLang="en-US" sz="1200" kern="0" dirty="0" smtClean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: </a:t>
            </a:r>
            <a:r>
              <a:rPr lang="en-US" altLang="ko-KR" sz="1200" kern="0" dirty="0" smtClean="0">
                <a:solidFill>
                  <a:srgbClr val="0070C0"/>
                </a:solidFill>
                <a:latin typeface="+mn-ea"/>
                <a:ea typeface="+mn-ea"/>
              </a:rPr>
              <a:t>2016</a:t>
            </a:r>
            <a:r>
              <a:rPr lang="ko-KR" altLang="en-US" sz="1200" kern="0" dirty="0" smtClean="0">
                <a:solidFill>
                  <a:srgbClr val="0070C0"/>
                </a:solidFill>
                <a:latin typeface="+mn-ea"/>
                <a:ea typeface="+mn-ea"/>
              </a:rPr>
              <a:t>년 저작권위원회 성능평가 사업</a:t>
            </a:r>
            <a:r>
              <a:rPr lang="ko-KR" altLang="en-US" sz="1200" kern="0" dirty="0" smtClean="0">
                <a:solidFill>
                  <a:srgbClr val="404040"/>
                </a:solidFill>
                <a:latin typeface="+mn-ea"/>
                <a:ea typeface="+mn-ea"/>
              </a:rPr>
              <a:t> 및 </a:t>
            </a:r>
            <a:r>
              <a:rPr lang="en-US" altLang="ko-KR" sz="1200" kern="0" dirty="0" smtClean="0">
                <a:solidFill>
                  <a:srgbClr val="404040"/>
                </a:solidFill>
                <a:latin typeface="+mn-ea"/>
                <a:ea typeface="+mn-ea"/>
              </a:rPr>
              <a:t>Omni-PIS </a:t>
            </a:r>
            <a:r>
              <a:rPr lang="ko-KR" altLang="en-US" sz="1200" kern="0" dirty="0" smtClean="0">
                <a:solidFill>
                  <a:srgbClr val="404040"/>
                </a:solidFill>
                <a:latin typeface="+mn-ea"/>
                <a:ea typeface="+mn-ea"/>
              </a:rPr>
              <a:t>보안 솔루션 프로젝트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06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제안배경 및 목적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 </a:t>
            </a:r>
            <a:r>
              <a:rPr lang="ko-KR" altLang="en-US" sz="1600" dirty="0" smtClean="0">
                <a:latin typeface="+mn-ea"/>
                <a:ea typeface="+mn-ea"/>
              </a:rPr>
              <a:t>제안배경 및 목적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등록제 시행으로 인한 웹 하드 등록 요건에 해당하는 저작권기술 성능평가를 통하여 기술적인 조치 실효성 제고 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IT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산업의 발달 및 초고화질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(UHD)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영상물 유통에 따른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필처링기술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성능평가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워터마크 기술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포렌식마크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기술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시스템의 기술 수준 변화 대응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국내 저작권기술에 대한 홍보 등 저작권 정보 제공을 위한 환경 조성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90105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배경 및 목적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413" y="3406782"/>
            <a:ext cx="6094412" cy="577693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919483"/>
            <a:ext cx="58959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1447800" y="6002283"/>
            <a:ext cx="3933825" cy="755650"/>
            <a:chOff x="921" y="3644"/>
            <a:chExt cx="2478" cy="476"/>
          </a:xfrm>
        </p:grpSpPr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921" y="3644"/>
              <a:ext cx="2478" cy="476"/>
              <a:chOff x="770" y="1889"/>
              <a:chExt cx="3262" cy="629"/>
            </a:xfrm>
          </p:grpSpPr>
          <p:sp>
            <p:nvSpPr>
              <p:cNvPr id="31" name="Freeform 129"/>
              <p:cNvSpPr>
                <a:spLocks/>
              </p:cNvSpPr>
              <p:nvPr/>
            </p:nvSpPr>
            <p:spPr bwMode="auto">
              <a:xfrm>
                <a:off x="770" y="2197"/>
                <a:ext cx="1183" cy="321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2" name="Freeform 130"/>
              <p:cNvSpPr>
                <a:spLocks/>
              </p:cNvSpPr>
              <p:nvPr/>
            </p:nvSpPr>
            <p:spPr bwMode="auto">
              <a:xfrm>
                <a:off x="2863" y="2192"/>
                <a:ext cx="1169" cy="326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3" name="Freeform 131"/>
              <p:cNvSpPr>
                <a:spLocks/>
              </p:cNvSpPr>
              <p:nvPr/>
            </p:nvSpPr>
            <p:spPr bwMode="auto">
              <a:xfrm>
                <a:off x="1498" y="1889"/>
                <a:ext cx="1813" cy="629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5 w 1445"/>
                  <a:gd name="T7" fmla="*/ 0 h 408"/>
                  <a:gd name="T8" fmla="*/ 1445 w 1445"/>
                  <a:gd name="T9" fmla="*/ 264 h 408"/>
                  <a:gd name="T10" fmla="*/ 1061 w 1445"/>
                  <a:gd name="T11" fmla="*/ 182 h 408"/>
                  <a:gd name="T12" fmla="*/ 1245 w 1445"/>
                  <a:gd name="T13" fmla="*/ 408 h 408"/>
                  <a:gd name="T14" fmla="*/ 211 w 1445"/>
                  <a:gd name="T1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22" y="3826"/>
              <a:ext cx="876" cy="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sz="1400" i="1" kern="10" dirty="0" smtClean="0">
                  <a:solidFill>
                    <a:srgbClr val="003399"/>
                  </a:solidFill>
                  <a:latin typeface="+mn-ea"/>
                </a:rPr>
                <a:t>제안배경 </a:t>
              </a:r>
              <a:r>
                <a:rPr lang="ko-KR" altLang="en-US" sz="1400" i="1" kern="10" dirty="0">
                  <a:solidFill>
                    <a:srgbClr val="003399"/>
                  </a:solidFill>
                  <a:latin typeface="+mn-ea"/>
                </a:rPr>
                <a:t>및 필요성</a:t>
              </a:r>
            </a:p>
          </p:txBody>
        </p:sp>
      </p:grp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2992835" y="5641977"/>
            <a:ext cx="90249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 관련 기술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변화 대응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4854252" y="5499045"/>
            <a:ext cx="1053172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저작권기술  홍보 등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정보 제공 환경 조성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sp>
        <p:nvSpPr>
          <p:cNvPr id="36" name="Text Box 127"/>
          <p:cNvSpPr txBox="1">
            <a:spLocks noChangeArrowheads="1"/>
          </p:cNvSpPr>
          <p:nvPr/>
        </p:nvSpPr>
        <p:spPr bwMode="auto">
          <a:xfrm>
            <a:off x="1103797" y="5502220"/>
            <a:ext cx="72135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기술적인조치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실효성 제고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pic>
        <p:nvPicPr>
          <p:cNvPr id="37" name="Picture 2" descr="그림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>
            <a:fillRect/>
          </a:stretch>
        </p:blipFill>
        <p:spPr bwMode="auto">
          <a:xfrm>
            <a:off x="619125" y="3770258"/>
            <a:ext cx="55832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137"/>
          <p:cNvGrpSpPr>
            <a:grpSpLocks/>
          </p:cNvGrpSpPr>
          <p:nvPr/>
        </p:nvGrpSpPr>
        <p:grpSpPr bwMode="auto">
          <a:xfrm>
            <a:off x="496888" y="6716658"/>
            <a:ext cx="1914525" cy="2132012"/>
            <a:chOff x="561975" y="6434138"/>
            <a:chExt cx="1858913" cy="2767334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63564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561975" y="6434138"/>
              <a:ext cx="1858684" cy="634031"/>
              <a:chOff x="2171" y="1299"/>
              <a:chExt cx="1696" cy="401"/>
            </a:xfrm>
          </p:grpSpPr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4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성능평가 시스템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3" descr="화살표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067245"/>
            <a:ext cx="2127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143"/>
          <p:cNvGrpSpPr>
            <a:grpSpLocks/>
          </p:cNvGrpSpPr>
          <p:nvPr/>
        </p:nvGrpSpPr>
        <p:grpSpPr bwMode="auto">
          <a:xfrm>
            <a:off x="2492375" y="6716658"/>
            <a:ext cx="1858963" cy="2132012"/>
            <a:chOff x="2667506" y="6434137"/>
            <a:chExt cx="1858913" cy="276733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669095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2667506" y="6434137"/>
              <a:ext cx="1858684" cy="627706"/>
              <a:chOff x="2171" y="1299"/>
              <a:chExt cx="1696" cy="397"/>
            </a:xfrm>
          </p:grpSpPr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0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가이드라인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9" name="그룹 148"/>
          <p:cNvGrpSpPr>
            <a:grpSpLocks/>
          </p:cNvGrpSpPr>
          <p:nvPr/>
        </p:nvGrpSpPr>
        <p:grpSpPr bwMode="auto">
          <a:xfrm>
            <a:off x="4486275" y="6716658"/>
            <a:ext cx="1900238" cy="2124075"/>
            <a:chOff x="4633782" y="6434137"/>
            <a:chExt cx="1858913" cy="2767335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635371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4633782" y="6434137"/>
              <a:ext cx="1858684" cy="624544"/>
              <a:chOff x="2171" y="1299"/>
              <a:chExt cx="1696" cy="395"/>
            </a:xfrm>
          </p:grpSpPr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78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 정보 제공 포털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4" name="TextBox 154"/>
          <p:cNvSpPr txBox="1">
            <a:spLocks noChangeArrowheads="1"/>
          </p:cNvSpPr>
          <p:nvPr/>
        </p:nvSpPr>
        <p:spPr bwMode="auto">
          <a:xfrm>
            <a:off x="4487898" y="7318622"/>
            <a:ext cx="1889089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해외진출 관련 국내 저작권기술 사업자 및 기술 인증 정보 제공 환경 부재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저작권기술 홍보 기능 강화 및 종합 정보 서비스 기반 마련 필요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55" name="WordArt 124"/>
          <p:cNvSpPr>
            <a:spLocks noChangeArrowheads="1" noChangeShapeType="1" noTextEdit="1"/>
          </p:cNvSpPr>
          <p:nvPr/>
        </p:nvSpPr>
        <p:spPr bwMode="auto">
          <a:xfrm>
            <a:off x="836831" y="3949645"/>
            <a:ext cx="5287526" cy="322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온라인 환경에서 유통되는 저작물에 대한 건전하고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6" name="WordArt 124"/>
          <p:cNvSpPr>
            <a:spLocks noChangeArrowheads="1" noChangeShapeType="1" noTextEdit="1"/>
          </p:cNvSpPr>
          <p:nvPr/>
        </p:nvSpPr>
        <p:spPr bwMode="auto">
          <a:xfrm>
            <a:off x="2065338" y="4454470"/>
            <a:ext cx="2709862" cy="323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안전한 저작물 유통환경 조성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7" name="TextBox 157"/>
          <p:cNvSpPr txBox="1">
            <a:spLocks noChangeArrowheads="1"/>
          </p:cNvSpPr>
          <p:nvPr/>
        </p:nvSpPr>
        <p:spPr bwMode="auto">
          <a:xfrm>
            <a:off x="2493963" y="7318622"/>
            <a:ext cx="1863725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초고화질</a:t>
            </a:r>
            <a:r>
              <a:rPr lang="en-US" altLang="ko-KR" sz="1050" smtClean="0">
                <a:latin typeface="+mn-ea"/>
                <a:ea typeface="+mn-ea"/>
              </a:rPr>
              <a:t>(UDH)</a:t>
            </a:r>
            <a:r>
              <a:rPr lang="ko-KR" altLang="en-US" sz="1050" smtClean="0">
                <a:latin typeface="+mn-ea"/>
                <a:ea typeface="+mn-ea"/>
              </a:rPr>
              <a:t>등 방송용 콘텐츠 유통 환경 조성을 위한 필터링기술</a:t>
            </a:r>
            <a:r>
              <a:rPr lang="en-US" altLang="ko-KR" sz="1050" smtClean="0">
                <a:latin typeface="+mn-ea"/>
                <a:ea typeface="+mn-ea"/>
              </a:rPr>
              <a:t>, </a:t>
            </a:r>
            <a:r>
              <a:rPr lang="ko-KR" altLang="en-US" sz="1050" smtClean="0">
                <a:latin typeface="+mn-ea"/>
                <a:ea typeface="+mn-ea"/>
              </a:rPr>
              <a:t>워터마크기술</a:t>
            </a:r>
            <a:r>
              <a:rPr lang="en-US" altLang="ko-KR" sz="1050" smtClean="0">
                <a:latin typeface="+mn-ea"/>
                <a:ea typeface="+mn-ea"/>
              </a:rPr>
              <a:t>·</a:t>
            </a:r>
            <a:r>
              <a:rPr lang="ko-KR" altLang="en-US" sz="1050" smtClean="0">
                <a:latin typeface="+mn-ea"/>
                <a:ea typeface="+mn-ea"/>
              </a:rPr>
              <a:t>포렌식마크기술 성능평가 확대 기반 마련</a:t>
            </a:r>
            <a:endParaRPr lang="en-US" altLang="ko-KR" sz="105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신뢰성 있는 기술 검증 등 관련 산업의 경쟁력 강화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8" name="TextBox 153"/>
          <p:cNvSpPr txBox="1">
            <a:spLocks noChangeArrowheads="1"/>
          </p:cNvSpPr>
          <p:nvPr/>
        </p:nvSpPr>
        <p:spPr bwMode="auto">
          <a:xfrm>
            <a:off x="512762" y="7318622"/>
            <a:ext cx="1970088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안전한 저작물 유통 환경 조성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공정하고 객관적인 저작권기술 성능평가 시스템 운영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성능평가를 통과한 기술에 대한 기술적인 조치 이행여부 평가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기술적인 조치 운영 관리 강화 필요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품질보증 체계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품질보증활동은 부적합 요소를 배제하고 </a:t>
            </a:r>
            <a:r>
              <a:rPr lang="ko-KR" altLang="en-US" sz="1200" dirty="0">
                <a:latin typeface="+mn-ea"/>
                <a:ea typeface="+mn-ea"/>
              </a:rPr>
              <a:t>사용자 만족의 적기 무결점</a:t>
            </a:r>
            <a:r>
              <a:rPr lang="en-US" altLang="ko-KR" sz="1200" dirty="0">
                <a:latin typeface="+mn-ea"/>
                <a:ea typeface="+mn-ea"/>
              </a:rPr>
              <a:t>(Zero Defect On Time)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제품을 공급하기 위한 체계적인 활동입니다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품질보증체계는 </a:t>
            </a:r>
            <a:r>
              <a:rPr lang="ko-KR" altLang="en-US" sz="1200" dirty="0" err="1" smtClean="0">
                <a:latin typeface="+mn-ea"/>
                <a:ea typeface="+mn-ea"/>
              </a:rPr>
              <a:t>엘에스웨어</a:t>
            </a:r>
            <a:r>
              <a:rPr lang="ko-KR" altLang="en-US" sz="1200" dirty="0" smtClean="0">
                <a:latin typeface="+mn-ea"/>
                <a:ea typeface="+mn-ea"/>
              </a:rPr>
              <a:t>㈜의 품질보증팀에서 </a:t>
            </a:r>
            <a:r>
              <a:rPr lang="ko-KR" altLang="en-US" sz="1200" dirty="0">
                <a:latin typeface="+mn-ea"/>
                <a:ea typeface="+mn-ea"/>
              </a:rPr>
              <a:t>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482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품질보증체계도</a:t>
              </a: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04664" y="2609089"/>
            <a:ext cx="6046936" cy="6532294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Rectangle 84"/>
          <p:cNvSpPr>
            <a:spLocks noChangeArrowheads="1"/>
          </p:cNvSpPr>
          <p:nvPr/>
        </p:nvSpPr>
        <p:spPr bwMode="auto">
          <a:xfrm>
            <a:off x="1517678" y="3891589"/>
            <a:ext cx="3611652" cy="19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Rectangle 86"/>
          <p:cNvSpPr>
            <a:spLocks noChangeArrowheads="1"/>
          </p:cNvSpPr>
          <p:nvPr/>
        </p:nvSpPr>
        <p:spPr bwMode="auto">
          <a:xfrm>
            <a:off x="519115" y="3941250"/>
            <a:ext cx="914422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Rectangle 88"/>
          <p:cNvSpPr>
            <a:spLocks noChangeArrowheads="1"/>
          </p:cNvSpPr>
          <p:nvPr/>
        </p:nvSpPr>
        <p:spPr bwMode="auto">
          <a:xfrm>
            <a:off x="1520853" y="3939513"/>
            <a:ext cx="3600539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6" name="AutoShape 92"/>
          <p:cNvSpPr>
            <a:spLocks noChangeArrowheads="1"/>
          </p:cNvSpPr>
          <p:nvPr/>
        </p:nvSpPr>
        <p:spPr bwMode="auto">
          <a:xfrm>
            <a:off x="2036805" y="4118411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7" name="AutoShape 93"/>
          <p:cNvSpPr>
            <a:spLocks noChangeArrowheads="1"/>
          </p:cNvSpPr>
          <p:nvPr/>
        </p:nvSpPr>
        <p:spPr bwMode="auto">
          <a:xfrm>
            <a:off x="3737057" y="4058225"/>
            <a:ext cx="914422" cy="24893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8" name="AutoShape 94"/>
          <p:cNvSpPr>
            <a:spLocks noChangeArrowheads="1"/>
          </p:cNvSpPr>
          <p:nvPr/>
        </p:nvSpPr>
        <p:spPr bwMode="auto">
          <a:xfrm>
            <a:off x="3741820" y="4382431"/>
            <a:ext cx="914422" cy="24893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39" name="AutoShape 95"/>
          <p:cNvCxnSpPr>
            <a:cxnSpLocks noChangeShapeType="1"/>
            <a:stCxn id="36" idx="0"/>
          </p:cNvCxnSpPr>
          <p:nvPr/>
        </p:nvCxnSpPr>
        <p:spPr bwMode="auto">
          <a:xfrm>
            <a:off x="2494016" y="4118411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stealth" w="lg" len="lg"/>
              </a14:hiddenLine>
            </a:ext>
          </a:extLst>
        </p:spPr>
      </p:cxnSp>
      <p:cxnSp>
        <p:nvCxnSpPr>
          <p:cNvPr id="40" name="AutoShape 96"/>
          <p:cNvCxnSpPr>
            <a:cxnSpLocks noChangeShapeType="1"/>
            <a:stCxn id="38" idx="0"/>
          </p:cNvCxnSpPr>
          <p:nvPr/>
        </p:nvCxnSpPr>
        <p:spPr bwMode="auto">
          <a:xfrm>
            <a:off x="4199031" y="4382431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stealth" w="lg" len="lg"/>
                <a:tailEnd type="stealth" w="lg" len="lg"/>
              </a14:hiddenLine>
            </a:ext>
          </a:extLst>
        </p:spPr>
      </p:cxnSp>
      <p:sp>
        <p:nvSpPr>
          <p:cNvPr id="41" name="Line 97"/>
          <p:cNvSpPr>
            <a:spLocks noChangeShapeType="1"/>
          </p:cNvSpPr>
          <p:nvPr/>
        </p:nvSpPr>
        <p:spPr bwMode="auto">
          <a:xfrm>
            <a:off x="1516090" y="3898537"/>
            <a:ext cx="6350" cy="264004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1654206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PLAN</a:t>
            </a:r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2849622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DO</a:t>
            </a:r>
          </a:p>
        </p:txBody>
      </p:sp>
      <p:sp>
        <p:nvSpPr>
          <p:cNvPr id="44" name="Rectangle 100"/>
          <p:cNvSpPr>
            <a:spLocks noChangeArrowheads="1"/>
          </p:cNvSpPr>
          <p:nvPr/>
        </p:nvSpPr>
        <p:spPr bwMode="auto">
          <a:xfrm>
            <a:off x="4060915" y="6395865"/>
            <a:ext cx="914422" cy="333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b="1" dirty="0">
                <a:solidFill>
                  <a:srgbClr val="336600"/>
                </a:solidFill>
                <a:latin typeface="+mn-ea"/>
                <a:ea typeface="+mn-ea"/>
              </a:rPr>
              <a:t>SEE</a:t>
            </a:r>
          </a:p>
        </p:txBody>
      </p:sp>
      <p:cxnSp>
        <p:nvCxnSpPr>
          <p:cNvPr id="45" name="AutoShape 101"/>
          <p:cNvCxnSpPr>
            <a:cxnSpLocks noChangeShapeType="1"/>
            <a:stCxn id="37" idx="0"/>
          </p:cNvCxnSpPr>
          <p:nvPr/>
        </p:nvCxnSpPr>
        <p:spPr bwMode="auto">
          <a:xfrm>
            <a:off x="4194268" y="4058225"/>
            <a:ext cx="0" cy="90552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 type="stealth" w="lg" len="lg"/>
                <a:tailEnd type="stealth" w="lg" len="lg"/>
              </a14:hiddenLine>
            </a:ext>
          </a:extLst>
        </p:spPr>
      </p:cxnSp>
      <p:sp>
        <p:nvSpPr>
          <p:cNvPr id="46" name="AutoShape 102"/>
          <p:cNvSpPr>
            <a:spLocks noChangeArrowheads="1"/>
          </p:cNvSpPr>
          <p:nvPr/>
        </p:nvSpPr>
        <p:spPr bwMode="auto">
          <a:xfrm>
            <a:off x="5319833" y="3956048"/>
            <a:ext cx="1019200" cy="1791597"/>
          </a:xfrm>
          <a:prstGeom prst="cube">
            <a:avLst>
              <a:gd name="adj" fmla="val 18750"/>
            </a:avLst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품질보증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과정을 통한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최상의 결과물</a:t>
            </a:r>
          </a:p>
          <a:p>
            <a:pPr algn="ctr" eaLnBrk="1" hangingPunct="1">
              <a:lnSpc>
                <a:spcPct val="15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제공</a:t>
            </a:r>
          </a:p>
        </p:txBody>
      </p:sp>
      <p:sp>
        <p:nvSpPr>
          <p:cNvPr id="47" name="AutoShape 103"/>
          <p:cNvSpPr>
            <a:spLocks noChangeArrowheads="1"/>
          </p:cNvSpPr>
          <p:nvPr/>
        </p:nvSpPr>
        <p:spPr bwMode="auto">
          <a:xfrm>
            <a:off x="982981" y="3339263"/>
            <a:ext cx="4646120" cy="484588"/>
          </a:xfrm>
          <a:prstGeom prst="leftRightArrow">
            <a:avLst>
              <a:gd name="adj1" fmla="val 62602"/>
              <a:gd name="adj2" fmla="val 4084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extLst/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 smtClean="0">
                <a:solidFill>
                  <a:srgbClr val="0000CC"/>
                </a:solidFill>
                <a:latin typeface="+mn-ea"/>
                <a:ea typeface="+mn-ea"/>
              </a:rPr>
              <a:t>구조적 기반의</a:t>
            </a:r>
            <a:r>
              <a:rPr lang="en-US" altLang="ko-KR" sz="1100" dirty="0" smtClean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ko-KR" altLang="en-US" sz="1100" dirty="0" smtClean="0">
                <a:solidFill>
                  <a:srgbClr val="0000CC"/>
                </a:solidFill>
                <a:latin typeface="+mn-ea"/>
                <a:ea typeface="+mn-ea"/>
              </a:rPr>
              <a:t>자체 개발방법론</a:t>
            </a:r>
            <a:r>
              <a:rPr lang="en-US" altLang="ko-KR" sz="1100" dirty="0" smtClean="0">
                <a:solidFill>
                  <a:srgbClr val="0000CC"/>
                </a:solidFill>
                <a:latin typeface="+mn-ea"/>
                <a:ea typeface="+mn-ea"/>
              </a:rPr>
              <a:t>( LSWPE) </a:t>
            </a:r>
            <a:r>
              <a:rPr lang="ko-KR" altLang="en-US" sz="1100" dirty="0">
                <a:solidFill>
                  <a:srgbClr val="0000CC"/>
                </a:solidFill>
                <a:latin typeface="+mn-ea"/>
                <a:ea typeface="+mn-ea"/>
              </a:rPr>
              <a:t>사용</a:t>
            </a:r>
          </a:p>
        </p:txBody>
      </p:sp>
      <p:sp>
        <p:nvSpPr>
          <p:cNvPr id="49" name="Rectangle 105"/>
          <p:cNvSpPr>
            <a:spLocks noChangeArrowheads="1"/>
          </p:cNvSpPr>
          <p:nvPr/>
        </p:nvSpPr>
        <p:spPr bwMode="auto">
          <a:xfrm>
            <a:off x="1658968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Rectangle 106"/>
          <p:cNvSpPr>
            <a:spLocks noChangeArrowheads="1"/>
          </p:cNvSpPr>
          <p:nvPr/>
        </p:nvSpPr>
        <p:spPr bwMode="auto">
          <a:xfrm>
            <a:off x="2552753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Rectangle 107"/>
          <p:cNvSpPr>
            <a:spLocks noChangeArrowheads="1"/>
          </p:cNvSpPr>
          <p:nvPr/>
        </p:nvSpPr>
        <p:spPr bwMode="auto">
          <a:xfrm>
            <a:off x="3479672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Rectangle 108"/>
          <p:cNvSpPr>
            <a:spLocks noChangeArrowheads="1"/>
          </p:cNvSpPr>
          <p:nvPr/>
        </p:nvSpPr>
        <p:spPr bwMode="auto">
          <a:xfrm>
            <a:off x="4406592" y="27620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Line 110"/>
          <p:cNvSpPr>
            <a:spLocks noChangeShapeType="1"/>
          </p:cNvSpPr>
          <p:nvPr/>
        </p:nvSpPr>
        <p:spPr bwMode="auto">
          <a:xfrm flipH="1">
            <a:off x="2694044" y="3903747"/>
            <a:ext cx="3175" cy="26296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4" name="Line 111"/>
          <p:cNvSpPr>
            <a:spLocks noChangeShapeType="1"/>
          </p:cNvSpPr>
          <p:nvPr/>
        </p:nvSpPr>
        <p:spPr bwMode="auto">
          <a:xfrm flipH="1">
            <a:off x="3902161" y="3903747"/>
            <a:ext cx="3175" cy="261746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5" name="Line 112"/>
          <p:cNvSpPr>
            <a:spLocks noChangeShapeType="1"/>
          </p:cNvSpPr>
          <p:nvPr/>
        </p:nvSpPr>
        <p:spPr bwMode="auto">
          <a:xfrm flipH="1">
            <a:off x="5132504" y="3888115"/>
            <a:ext cx="4763" cy="260878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54000" rIns="0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56" name="AutoShape 113"/>
          <p:cNvSpPr>
            <a:spLocks noChangeArrowheads="1"/>
          </p:cNvSpPr>
          <p:nvPr/>
        </p:nvSpPr>
        <p:spPr bwMode="auto">
          <a:xfrm>
            <a:off x="1512915" y="5857729"/>
            <a:ext cx="3608477" cy="427271"/>
          </a:xfrm>
          <a:prstGeom prst="leftRightArrow">
            <a:avLst>
              <a:gd name="adj1" fmla="val 62602"/>
              <a:gd name="adj2" fmla="val 58943"/>
            </a:avLst>
          </a:prstGeom>
          <a:gradFill rotWithShape="0">
            <a:gsLst>
              <a:gs pos="0">
                <a:srgbClr val="C0C0C0"/>
              </a:gs>
              <a:gs pos="50000">
                <a:srgbClr val="EAEAEA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프로젝트 관리 방법론</a:t>
            </a:r>
          </a:p>
        </p:txBody>
      </p:sp>
      <p:sp>
        <p:nvSpPr>
          <p:cNvPr id="57" name="AutoShape 114"/>
          <p:cNvSpPr>
            <a:spLocks noChangeArrowheads="1"/>
          </p:cNvSpPr>
          <p:nvPr/>
        </p:nvSpPr>
        <p:spPr bwMode="auto">
          <a:xfrm>
            <a:off x="1547840" y="6706765"/>
            <a:ext cx="1100165" cy="2072089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lIns="1224000" tIns="0" rIns="90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8" name="Rectangle 115"/>
          <p:cNvSpPr>
            <a:spLocks noChangeArrowheads="1"/>
          </p:cNvSpPr>
          <p:nvPr/>
        </p:nvSpPr>
        <p:spPr bwMode="auto">
          <a:xfrm>
            <a:off x="1644681" y="6802293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품질정책</a:t>
            </a:r>
          </a:p>
        </p:txBody>
      </p:sp>
      <p:sp>
        <p:nvSpPr>
          <p:cNvPr id="59" name="Rectangle 116"/>
          <p:cNvSpPr>
            <a:spLocks noChangeArrowheads="1"/>
          </p:cNvSpPr>
          <p:nvPr/>
        </p:nvSpPr>
        <p:spPr bwMode="auto">
          <a:xfrm>
            <a:off x="1644681" y="7193089"/>
            <a:ext cx="928711" cy="307427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 매뉴얼</a:t>
            </a:r>
          </a:p>
        </p:txBody>
      </p:sp>
      <p:sp>
        <p:nvSpPr>
          <p:cNvPr id="60" name="Rectangle 117"/>
          <p:cNvSpPr>
            <a:spLocks noChangeArrowheads="1"/>
          </p:cNvSpPr>
          <p:nvPr/>
        </p:nvSpPr>
        <p:spPr bwMode="auto">
          <a:xfrm>
            <a:off x="1644681" y="7589097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61" name="Rectangle 118"/>
          <p:cNvSpPr>
            <a:spLocks noChangeArrowheads="1"/>
          </p:cNvSpPr>
          <p:nvPr/>
        </p:nvSpPr>
        <p:spPr bwMode="auto">
          <a:xfrm>
            <a:off x="1644681" y="7988577"/>
            <a:ext cx="928711" cy="30916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표준</a:t>
            </a:r>
          </a:p>
        </p:txBody>
      </p:sp>
      <p:sp>
        <p:nvSpPr>
          <p:cNvPr id="62" name="Rectangle 119"/>
          <p:cNvSpPr>
            <a:spLocks noChangeArrowheads="1"/>
          </p:cNvSpPr>
          <p:nvPr/>
        </p:nvSpPr>
        <p:spPr bwMode="auto">
          <a:xfrm>
            <a:off x="1644681" y="8384584"/>
            <a:ext cx="928711" cy="31090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절차</a:t>
            </a:r>
          </a:p>
        </p:txBody>
      </p:sp>
      <p:sp>
        <p:nvSpPr>
          <p:cNvPr id="63" name="AutoShape 120"/>
          <p:cNvSpPr>
            <a:spLocks noChangeArrowheads="1"/>
          </p:cNvSpPr>
          <p:nvPr/>
        </p:nvSpPr>
        <p:spPr bwMode="auto">
          <a:xfrm>
            <a:off x="2743258" y="6713713"/>
            <a:ext cx="1122391" cy="2188987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tIns="0" rIns="122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121"/>
          <p:cNvSpPr>
            <a:spLocks noChangeArrowheads="1"/>
          </p:cNvSpPr>
          <p:nvPr/>
        </p:nvSpPr>
        <p:spPr bwMode="auto">
          <a:xfrm>
            <a:off x="2830572" y="6802293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형상관리</a:t>
            </a:r>
          </a:p>
        </p:txBody>
      </p:sp>
      <p:sp>
        <p:nvSpPr>
          <p:cNvPr id="65" name="Rectangle 122"/>
          <p:cNvSpPr>
            <a:spLocks noChangeArrowheads="1"/>
          </p:cNvSpPr>
          <p:nvPr/>
        </p:nvSpPr>
        <p:spPr bwMode="auto">
          <a:xfrm>
            <a:off x="2830572" y="7109719"/>
            <a:ext cx="960462" cy="215373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품질기록</a:t>
            </a:r>
          </a:p>
        </p:txBody>
      </p:sp>
      <p:sp>
        <p:nvSpPr>
          <p:cNvPr id="66" name="Rectangle 123"/>
          <p:cNvSpPr>
            <a:spLocks noChangeArrowheads="1"/>
          </p:cNvSpPr>
          <p:nvPr/>
        </p:nvSpPr>
        <p:spPr bwMode="auto">
          <a:xfrm>
            <a:off x="2830572" y="7396303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문서관리</a:t>
            </a:r>
          </a:p>
        </p:txBody>
      </p:sp>
      <p:sp>
        <p:nvSpPr>
          <p:cNvPr id="67" name="Rectangle 124"/>
          <p:cNvSpPr>
            <a:spLocks noChangeArrowheads="1"/>
          </p:cNvSpPr>
          <p:nvPr/>
        </p:nvSpPr>
        <p:spPr bwMode="auto">
          <a:xfrm>
            <a:off x="2830572" y="7717625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합동검토</a:t>
            </a:r>
          </a:p>
        </p:txBody>
      </p:sp>
      <p:sp>
        <p:nvSpPr>
          <p:cNvPr id="68" name="Rectangle 125"/>
          <p:cNvSpPr>
            <a:spLocks noChangeArrowheads="1"/>
          </p:cNvSpPr>
          <p:nvPr/>
        </p:nvSpPr>
        <p:spPr bwMode="auto">
          <a:xfrm>
            <a:off x="2830572" y="8021578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검증 및 확인</a:t>
            </a:r>
          </a:p>
        </p:txBody>
      </p:sp>
      <p:sp>
        <p:nvSpPr>
          <p:cNvPr id="69" name="Rectangle 126"/>
          <p:cNvSpPr>
            <a:spLocks noChangeArrowheads="1"/>
          </p:cNvSpPr>
          <p:nvPr/>
        </p:nvSpPr>
        <p:spPr bwMode="auto">
          <a:xfrm>
            <a:off x="2830572" y="8301214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위험관리</a:t>
            </a:r>
          </a:p>
        </p:txBody>
      </p:sp>
      <p:sp>
        <p:nvSpPr>
          <p:cNvPr id="70" name="Rectangle 127"/>
          <p:cNvSpPr>
            <a:spLocks noChangeArrowheads="1"/>
          </p:cNvSpPr>
          <p:nvPr/>
        </p:nvSpPr>
        <p:spPr bwMode="auto">
          <a:xfrm>
            <a:off x="2830572" y="8605167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이슈관리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1" name="AutoShape 130"/>
          <p:cNvSpPr>
            <a:spLocks noChangeArrowheads="1"/>
          </p:cNvSpPr>
          <p:nvPr/>
        </p:nvSpPr>
        <p:spPr bwMode="auto">
          <a:xfrm>
            <a:off x="3964075" y="6694607"/>
            <a:ext cx="1122391" cy="713855"/>
          </a:xfrm>
          <a:prstGeom prst="roundRect">
            <a:avLst>
              <a:gd name="adj" fmla="val 8773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tIns="0" rIns="122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2" name="Rectangle 131"/>
          <p:cNvSpPr>
            <a:spLocks noChangeArrowheads="1"/>
          </p:cNvSpPr>
          <p:nvPr/>
        </p:nvSpPr>
        <p:spPr bwMode="auto">
          <a:xfrm>
            <a:off x="4051390" y="6802293"/>
            <a:ext cx="960462" cy="2118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 및 감사</a:t>
            </a:r>
          </a:p>
        </p:txBody>
      </p:sp>
      <p:sp>
        <p:nvSpPr>
          <p:cNvPr id="73" name="Rectangle 132"/>
          <p:cNvSpPr>
            <a:spLocks noChangeArrowheads="1"/>
          </p:cNvSpPr>
          <p:nvPr/>
        </p:nvSpPr>
        <p:spPr bwMode="auto">
          <a:xfrm>
            <a:off x="4051390" y="7109719"/>
            <a:ext cx="960462" cy="213636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시정조치</a:t>
            </a:r>
          </a:p>
        </p:txBody>
      </p:sp>
      <p:cxnSp>
        <p:nvCxnSpPr>
          <p:cNvPr id="75" name="AutoShape 134"/>
          <p:cNvCxnSpPr>
            <a:cxnSpLocks noChangeShapeType="1"/>
            <a:stCxn id="49" idx="0"/>
            <a:endCxn id="52" idx="0"/>
          </p:cNvCxnSpPr>
          <p:nvPr/>
        </p:nvCxnSpPr>
        <p:spPr bwMode="auto">
          <a:xfrm rot="5400000" flipH="1" flipV="1">
            <a:off x="3302662" y="1388212"/>
            <a:ext cx="12700" cy="2747624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76" name="AutoShape 135"/>
          <p:cNvCxnSpPr>
            <a:cxnSpLocks noChangeShapeType="1"/>
            <a:stCxn id="49" idx="0"/>
            <a:endCxn id="51" idx="0"/>
          </p:cNvCxnSpPr>
          <p:nvPr/>
        </p:nvCxnSpPr>
        <p:spPr bwMode="auto">
          <a:xfrm rot="5400000" flipH="1" flipV="1">
            <a:off x="2839202" y="1851672"/>
            <a:ext cx="12700" cy="1820704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82" name="AutoShape 136"/>
          <p:cNvCxnSpPr>
            <a:cxnSpLocks noChangeShapeType="1"/>
            <a:stCxn id="49" idx="0"/>
            <a:endCxn id="50" idx="0"/>
          </p:cNvCxnSpPr>
          <p:nvPr/>
        </p:nvCxnSpPr>
        <p:spPr bwMode="auto">
          <a:xfrm rot="5400000" flipH="1" flipV="1">
            <a:off x="2375742" y="2315132"/>
            <a:ext cx="12700" cy="893785"/>
          </a:xfrm>
          <a:prstGeom prst="bentConnector3">
            <a:avLst>
              <a:gd name="adj1" fmla="val 18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sp>
        <p:nvSpPr>
          <p:cNvPr id="83" name="Rectangle 63"/>
          <p:cNvSpPr>
            <a:spLocks noChangeArrowheads="1"/>
          </p:cNvSpPr>
          <p:nvPr/>
        </p:nvSpPr>
        <p:spPr bwMode="auto">
          <a:xfrm>
            <a:off x="392113" y="2795770"/>
            <a:ext cx="6048524" cy="63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>
            <a:stCxn id="49" idx="3"/>
            <a:endCxn id="50" idx="1"/>
          </p:cNvCxnSpPr>
          <p:nvPr/>
        </p:nvCxnSpPr>
        <p:spPr>
          <a:xfrm>
            <a:off x="2198731" y="2877526"/>
            <a:ext cx="354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0" idx="3"/>
            <a:endCxn id="51" idx="1"/>
          </p:cNvCxnSpPr>
          <p:nvPr/>
        </p:nvCxnSpPr>
        <p:spPr>
          <a:xfrm>
            <a:off x="3092516" y="2877526"/>
            <a:ext cx="38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51" idx="3"/>
            <a:endCxn id="52" idx="1"/>
          </p:cNvCxnSpPr>
          <p:nvPr/>
        </p:nvCxnSpPr>
        <p:spPr>
          <a:xfrm>
            <a:off x="4019435" y="2877526"/>
            <a:ext cx="38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05"/>
          <p:cNvSpPr>
            <a:spLocks noChangeArrowheads="1"/>
          </p:cNvSpPr>
          <p:nvPr/>
        </p:nvSpPr>
        <p:spPr bwMode="auto">
          <a:xfrm>
            <a:off x="1658968" y="3167744"/>
            <a:ext cx="3287387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4032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83579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3783097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4694021" y="2993028"/>
            <a:ext cx="0" cy="1806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85"/>
          <p:cNvSpPr>
            <a:spLocks noChangeArrowheads="1"/>
          </p:cNvSpPr>
          <p:nvPr/>
        </p:nvSpPr>
        <p:spPr bwMode="auto">
          <a:xfrm>
            <a:off x="519115" y="4914607"/>
            <a:ext cx="914422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</a:t>
            </a:r>
            <a:endParaRPr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6" name="Rectangle 87"/>
          <p:cNvSpPr>
            <a:spLocks noChangeArrowheads="1"/>
          </p:cNvSpPr>
          <p:nvPr/>
        </p:nvSpPr>
        <p:spPr bwMode="auto">
          <a:xfrm>
            <a:off x="1520853" y="4914607"/>
            <a:ext cx="3600539" cy="833699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0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7" name="AutoShape 89"/>
          <p:cNvSpPr>
            <a:spLocks noChangeArrowheads="1"/>
          </p:cNvSpPr>
          <p:nvPr/>
        </p:nvSpPr>
        <p:spPr bwMode="auto">
          <a:xfrm>
            <a:off x="1651031" y="5114347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rgbClr val="FFFFFF"/>
                </a:solidFill>
                <a:latin typeface="+mn-ea"/>
                <a:ea typeface="+mn-ea"/>
              </a:rPr>
              <a:t>계획수립</a:t>
            </a:r>
          </a:p>
        </p:txBody>
      </p:sp>
      <p:sp>
        <p:nvSpPr>
          <p:cNvPr id="108" name="AutoShape 90"/>
          <p:cNvSpPr>
            <a:spLocks noChangeArrowheads="1"/>
          </p:cNvSpPr>
          <p:nvPr/>
        </p:nvSpPr>
        <p:spPr bwMode="auto">
          <a:xfrm>
            <a:off x="2851210" y="5114347"/>
            <a:ext cx="914422" cy="468956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프로젝트</a:t>
            </a:r>
            <a:endParaRPr lang="en-US" altLang="ko-KR" sz="1100" smtClean="0">
              <a:solidFill>
                <a:srgbClr val="FFFFFF"/>
              </a:solidFill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100" smtClean="0">
                <a:solidFill>
                  <a:srgbClr val="FFFFFF"/>
                </a:solidFill>
                <a:latin typeface="+mn-ea"/>
                <a:ea typeface="+mn-ea"/>
              </a:rPr>
              <a:t>통제</a:t>
            </a:r>
            <a:endParaRPr lang="ko-KR" altLang="en-US" sz="11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110" name="AutoShape 104"/>
          <p:cNvCxnSpPr>
            <a:cxnSpLocks noChangeShapeType="1"/>
          </p:cNvCxnSpPr>
          <p:nvPr/>
        </p:nvCxnSpPr>
        <p:spPr bwMode="auto">
          <a:xfrm flipV="1">
            <a:off x="4984863" y="5347088"/>
            <a:ext cx="334971" cy="1737"/>
          </a:xfrm>
          <a:prstGeom prst="bentConnector3">
            <a:avLst>
              <a:gd name="adj1" fmla="val 4976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111" name="직선 화살표 연결선 110"/>
          <p:cNvCxnSpPr>
            <a:endCxn id="108" idx="1"/>
          </p:cNvCxnSpPr>
          <p:nvPr/>
        </p:nvCxnSpPr>
        <p:spPr>
          <a:xfrm>
            <a:off x="2573392" y="5347089"/>
            <a:ext cx="277818" cy="1736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6" idx="3"/>
            <a:endCxn id="37" idx="1"/>
          </p:cNvCxnSpPr>
          <p:nvPr/>
        </p:nvCxnSpPr>
        <p:spPr>
          <a:xfrm flipV="1">
            <a:off x="2951227" y="4182692"/>
            <a:ext cx="785830" cy="170197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36" idx="3"/>
            <a:endCxn id="38" idx="1"/>
          </p:cNvCxnSpPr>
          <p:nvPr/>
        </p:nvCxnSpPr>
        <p:spPr>
          <a:xfrm>
            <a:off x="2951227" y="4352889"/>
            <a:ext cx="790593" cy="154009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394340" y="3743258"/>
            <a:ext cx="7148" cy="377084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04548" y="381016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ko-KR" altLang="en-US" sz="100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2578054" y="3743258"/>
            <a:ext cx="7148" cy="37708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553415" y="3766396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산출물 검토 결과</a:t>
            </a:r>
            <a:r>
              <a:rPr lang="en-US" altLang="ko-KR" sz="1000" smtClean="0"/>
              <a:t>/</a:t>
            </a:r>
          </a:p>
          <a:p>
            <a:r>
              <a:rPr lang="ko-KR" altLang="en-US" sz="1000" smtClean="0"/>
              <a:t>프로세스 평가 결과</a:t>
            </a:r>
            <a:endParaRPr lang="ko-KR" altLang="en-US" sz="100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1941688" y="4618576"/>
            <a:ext cx="469776" cy="484928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428208" y="461657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품질보증계획</a:t>
            </a:r>
            <a:endParaRPr lang="en-US" altLang="ko-KR" sz="1000" smtClean="0"/>
          </a:p>
          <a:p>
            <a:r>
              <a:rPr lang="ko-KR" altLang="en-US" sz="1000" smtClean="0"/>
              <a:t>품질목표</a:t>
            </a:r>
            <a:endParaRPr lang="ko-KR" altLang="en-US" sz="1000"/>
          </a:p>
        </p:txBody>
      </p:sp>
      <p:cxnSp>
        <p:nvCxnSpPr>
          <p:cNvPr id="138" name="직선 화살표 연결선 137"/>
          <p:cNvCxnSpPr/>
          <p:nvPr/>
        </p:nvCxnSpPr>
        <p:spPr>
          <a:xfrm flipH="1">
            <a:off x="2095627" y="4612381"/>
            <a:ext cx="469776" cy="48492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155825" y="472526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smtClean="0"/>
              <a:t>목표</a:t>
            </a:r>
            <a:endParaRPr lang="en-US" altLang="ko-KR" sz="1000" smtClean="0"/>
          </a:p>
          <a:p>
            <a:pPr algn="r"/>
            <a:r>
              <a:rPr lang="ko-KR" altLang="en-US" sz="1000" smtClean="0"/>
              <a:t>일정계회</a:t>
            </a:r>
            <a:endParaRPr lang="ko-KR" altLang="en-US" sz="1000"/>
          </a:p>
        </p:txBody>
      </p:sp>
      <p:cxnSp>
        <p:nvCxnSpPr>
          <p:cNvPr id="140" name="직선 화살표 연결선 139"/>
          <p:cNvCxnSpPr/>
          <p:nvPr/>
        </p:nvCxnSpPr>
        <p:spPr>
          <a:xfrm>
            <a:off x="2689282" y="4596473"/>
            <a:ext cx="550085" cy="509491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2175931">
            <a:off x="2711514" y="4719052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이슈</a:t>
            </a:r>
            <a:r>
              <a:rPr lang="en-US" altLang="ko-KR" sz="1000" smtClean="0"/>
              <a:t>/</a:t>
            </a:r>
            <a:r>
              <a:rPr lang="ko-KR" altLang="en-US" sz="1000" smtClean="0"/>
              <a:t>문제점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146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품질보증 계획 수립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프로젝트 별 </a:t>
            </a:r>
            <a:r>
              <a:rPr lang="ko-KR" altLang="en-US" sz="1200" dirty="0">
                <a:latin typeface="+mn-ea"/>
                <a:ea typeface="+mn-ea"/>
              </a:rPr>
              <a:t>요구사항 및 환경을 고려한 품질관리 전반에 걸쳐 계획을 수립하고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계량화된 품질목표를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품질보증계획서에는 품질보증 목표 설정을 포함하여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품질표준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품질기준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 등이 포함되며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단계마다 프로젝트 활동 및 검토 계획을 포함합니다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498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 계획수립</a:t>
              </a:r>
            </a:p>
          </p:txBody>
        </p:sp>
      </p:grpSp>
      <p:graphicFrame>
        <p:nvGraphicFramePr>
          <p:cNvPr id="84" name="Group 91"/>
          <p:cNvGraphicFramePr>
            <a:graphicFrameLocks noGrp="1"/>
          </p:cNvGraphicFramePr>
          <p:nvPr>
            <p:extLst/>
          </p:nvPr>
        </p:nvGraphicFramePr>
        <p:xfrm>
          <a:off x="471488" y="2626715"/>
          <a:ext cx="5910262" cy="6254749"/>
        </p:xfrm>
        <a:graphic>
          <a:graphicData uri="http://schemas.openxmlformats.org/drawingml/2006/table">
            <a:tbl>
              <a:tblPr/>
              <a:tblGrid>
                <a:gridCol w="1180501"/>
                <a:gridCol w="4729761"/>
              </a:tblGrid>
              <a:tr h="38640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          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7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계획의 목적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프로젝트의 활동과 작업산출물에 대한 정의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품질활동 수행의 기반 제공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구축할 시스템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품질 보증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품질보증의 목표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 등을 달성하기 위한 목표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0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및 감사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산출물과 작업의 품질을 관리하기 위한 검토 및 감사 내역 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품질보증활동의 책임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인수에 대한 품질보증 활동의 책임자 규정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485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 체계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조직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조직의 역할 및 임무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절차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내용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현황보고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및 방법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표준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작업 및 산출물의 작성 방법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품질체크 세부내역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단계에 따른 산출물 내용과 점검내용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7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 목표 및 기준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.3.1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실시함에 있어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ISO/IEC 9126(SW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품질특성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 권고한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</a:t>
            </a:r>
            <a:r>
              <a:rPr lang="ko-KR" altLang="en-US" sz="1200" dirty="0">
                <a:latin typeface="+mn-ea"/>
                <a:ea typeface="+mn-ea"/>
              </a:rPr>
              <a:t>기능성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신뢰성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사용성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효율성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이식성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금번 프로젝트의 표준품질 목표로 설정하고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근거로 품질보증을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9132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품질목표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04813" y="2825854"/>
          <a:ext cx="6048375" cy="6115050"/>
        </p:xfrm>
        <a:graphic>
          <a:graphicData uri="http://schemas.openxmlformats.org/drawingml/2006/table">
            <a:tbl>
              <a:tblPr/>
              <a:tblGrid>
                <a:gridCol w="1220787"/>
                <a:gridCol w="4827588"/>
              </a:tblGrid>
              <a:tr h="4136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품질 목표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            의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62938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시스템의 기능들과 업무내용을 표현하는 속성으로 시스템 관련 사용자들의 요구까지 만족하는 속성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7434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제안요청서와 계약서에 명시된 기간 내에 소프트웨어의 실행 레벨을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유지하기 위한 능력을 만족하는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명시적 또는 암시적 사용자가 시스템을 사용하기 위해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필요한 노력으로 각각의 사용 결과에 의한 평가를 나타내는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 및 계약서에 명시된 조건 하에서 소프트웨어의 실행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레벨과 사용되는 자원 양자간의 관계를 나타내는 소프트웨어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869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요구되는 개정을 처리하기 위해 필요로 하는 노력을 나타내는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246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시스템을 다른 환경으로 이식하기 위한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9.3.2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품질기준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실시함에 있어서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기능성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신뢰성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사용성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효율성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이식성에 부합하는 </a:t>
            </a:r>
            <a:r>
              <a:rPr lang="ko-KR" altLang="en-US" sz="1200" dirty="0">
                <a:latin typeface="+mn-ea"/>
                <a:ea typeface="+mn-ea"/>
              </a:rPr>
              <a:t>품질기준을 설정하여 품질보증을 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831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품질기준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7" name="Group 63"/>
          <p:cNvGraphicFramePr>
            <a:graphicFrameLocks noGrp="1"/>
          </p:cNvGraphicFramePr>
          <p:nvPr>
            <p:extLst/>
          </p:nvPr>
        </p:nvGraphicFramePr>
        <p:xfrm>
          <a:off x="404813" y="2467478"/>
          <a:ext cx="6048375" cy="6751637"/>
        </p:xfrm>
        <a:graphic>
          <a:graphicData uri="http://schemas.openxmlformats.org/drawingml/2006/table">
            <a:tbl>
              <a:tblPr/>
              <a:tblGrid>
                <a:gridCol w="1208087"/>
                <a:gridCol w="4840288"/>
              </a:tblGrid>
              <a:tr h="34464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특성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기준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(Metric)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19240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제안요청서의 취지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비교우위도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일반 사용자 및 관리자의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8006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계획에 따른 업무의 진행도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Documentation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원칙의 일관도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구성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통신 내용의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보안정도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496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운영 용이도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업무처리 효율성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처리 성능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일반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유지보수 원칙 설정도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 계획 수립도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응급대처방안 수립도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6353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시스템간의 통일도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규격 및 규정의 일치도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9.4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품질보증조직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.4.1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조직구성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품질목표를 달성하기 위하여 철저한 품질관리를 위해 주관기관과 협력업체로 이루어진 </a:t>
            </a:r>
            <a:r>
              <a:rPr lang="en-US" altLang="ko-KR" sz="1200" dirty="0">
                <a:latin typeface="+mn-ea"/>
                <a:ea typeface="+mn-ea"/>
              </a:rPr>
              <a:t>SEPG(Software Engineering Process Group)</a:t>
            </a:r>
            <a:r>
              <a:rPr lang="ko-KR" altLang="en-US" sz="1200" dirty="0">
                <a:latin typeface="+mn-ea"/>
                <a:ea typeface="+mn-ea"/>
              </a:rPr>
              <a:t>를 구성하여 품질을 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조직구성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8938" y="2690153"/>
            <a:ext cx="6046787" cy="6383337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41"/>
          <p:cNvGrpSpPr>
            <a:grpSpLocks/>
          </p:cNvGrpSpPr>
          <p:nvPr/>
        </p:nvGrpSpPr>
        <p:grpSpPr bwMode="auto">
          <a:xfrm>
            <a:off x="450850" y="2842491"/>
            <a:ext cx="5948363" cy="6122987"/>
            <a:chOff x="284" y="2123"/>
            <a:chExt cx="3747" cy="3499"/>
          </a:xfrm>
        </p:grpSpPr>
        <p:sp>
          <p:nvSpPr>
            <p:cNvPr id="19" name="AutoShape 30"/>
            <p:cNvSpPr>
              <a:spLocks noChangeArrowheads="1"/>
            </p:cNvSpPr>
            <p:nvPr/>
          </p:nvSpPr>
          <p:spPr bwMode="auto">
            <a:xfrm>
              <a:off x="284" y="3774"/>
              <a:ext cx="3747" cy="1326"/>
            </a:xfrm>
            <a:prstGeom prst="roundRect">
              <a:avLst>
                <a:gd name="adj" fmla="val 1676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32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품질보증지원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1580" y="3839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품질보증관리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780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형상관리</a:t>
              </a: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32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품질감사자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1580" y="4441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표준관리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2780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 교육 관리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1580" y="3839"/>
              <a:ext cx="1152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현황 관리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32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품질평가 지침 작성 및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검토회 실시 및 결과 반영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2780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산출물 형상관리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변경관리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Repository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정보관리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32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지침수립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체크리스트 작성관리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결과 획득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1580" y="4440"/>
              <a:ext cx="1152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각종 문서 및 양식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지침의 표준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업무팀의 산출물에 대한 표준 준수 여부 관리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2780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교육 현황 관리</a:t>
              </a:r>
            </a:p>
          </p:txBody>
        </p:sp>
        <p:sp>
          <p:nvSpPr>
            <p:cNvPr id="40" name="AutoShape 29"/>
            <p:cNvSpPr>
              <a:spLocks noChangeArrowheads="1"/>
            </p:cNvSpPr>
            <p:nvPr/>
          </p:nvSpPr>
          <p:spPr bwMode="auto">
            <a:xfrm>
              <a:off x="339" y="2314"/>
              <a:ext cx="3630" cy="1158"/>
            </a:xfrm>
            <a:prstGeom prst="roundRect">
              <a:avLst>
                <a:gd name="adj" fmla="val 3583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443" y="2399"/>
              <a:ext cx="1440" cy="385"/>
              <a:chOff x="1488" y="2544"/>
              <a:chExt cx="1392" cy="385"/>
            </a:xfrm>
          </p:grpSpPr>
          <p:sp>
            <p:nvSpPr>
              <p:cNvPr id="54" name="AutoShape 32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품질보증팀</a:t>
                </a:r>
              </a:p>
            </p:txBody>
          </p:sp>
          <p:sp>
            <p:nvSpPr>
              <p:cNvPr id="55" name="AutoShap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주관기관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품질담당자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p:grpSp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1467" y="3215"/>
              <a:ext cx="1392" cy="193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FFFFFF"/>
                  </a:solidFill>
                  <a:latin typeface="+mn-ea"/>
                  <a:ea typeface="+mn-ea"/>
                </a:rPr>
                <a:t>사업총괄 책임자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H="1">
              <a:off x="1854" y="2783"/>
              <a:ext cx="1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2431" y="2767"/>
              <a:ext cx="0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1447" y="2890"/>
              <a:ext cx="4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요구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2450" y="2926"/>
              <a:ext cx="40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승인요청</a:t>
              </a: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439" y="5167"/>
              <a:ext cx="3436" cy="455"/>
            </a:xfrm>
            <a:prstGeom prst="rect">
              <a:avLst/>
            </a:prstGeom>
            <a:solidFill>
              <a:srgbClr val="DC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0" anchor="ctr"/>
            <a:lstStyle>
              <a:lvl1pPr marL="133350" indent="-1333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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SEPG(Software Engineering Process Group) : 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공학과 관련하여 지속적인 소프트웨어 개발 프로세스 개선과 방법을</a:t>
              </a:r>
            </a:p>
            <a:p>
              <a:pPr eaLnBrk="1" hangingPunct="1">
                <a:lnSpc>
                  <a:spcPct val="12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  연구하며 전사적인 소프트웨어 지식체계시스템을 구축하고 관리한다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48" name="Group 45"/>
            <p:cNvGrpSpPr>
              <a:grpSpLocks/>
            </p:cNvGrpSpPr>
            <p:nvPr/>
          </p:nvGrpSpPr>
          <p:grpSpPr bwMode="auto">
            <a:xfrm>
              <a:off x="313" y="2123"/>
              <a:ext cx="1901" cy="200"/>
              <a:chOff x="540" y="834"/>
              <a:chExt cx="2739" cy="279"/>
            </a:xfrm>
          </p:grpSpPr>
          <p:pic>
            <p:nvPicPr>
              <p:cNvPr id="52" name="Picture 46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조직 구성도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13" y="3568"/>
              <a:ext cx="1901" cy="200"/>
              <a:chOff x="540" y="834"/>
              <a:chExt cx="2739" cy="279"/>
            </a:xfrm>
          </p:grpSpPr>
          <p:pic>
            <p:nvPicPr>
              <p:cNvPr id="50" name="Picture 49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품질관리 세부내용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0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.4.2</a:t>
            </a:r>
            <a:r>
              <a:rPr lang="en-US" altLang="ko-KR" sz="1600" dirty="0">
                <a:latin typeface="+mn-ea"/>
                <a:ea typeface="+mn-ea"/>
              </a:rPr>
              <a:t>. SEPG </a:t>
            </a:r>
            <a:r>
              <a:rPr lang="ko-KR" altLang="en-US" sz="1600" dirty="0">
                <a:latin typeface="+mn-ea"/>
                <a:ea typeface="+mn-ea"/>
              </a:rPr>
              <a:t>활동 영역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SEPG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 본 사업에서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PM(Project Manager)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과 같이 프로젝트 관리 활동에 참여하기 위하여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개발방법론에서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제시된 </a:t>
            </a:r>
            <a:r>
              <a:rPr lang="ko-KR" altLang="en-US" sz="1200" dirty="0">
                <a:latin typeface="+mn-ea"/>
                <a:ea typeface="+mn-ea"/>
              </a:rPr>
              <a:t>가이드라인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마일스톤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체크포인트를 적극적으로 활용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SPEG </a:t>
              </a:r>
              <a:r>
                <a:rPr lang="ko-KR" altLang="en-US" sz="1100" dirty="0" smtClean="0">
                  <a:latin typeface="+mn-ea"/>
                </a:rPr>
                <a:t>활동 영역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88938" y="2684463"/>
            <a:ext cx="6046787" cy="652462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7" name="Group 111"/>
          <p:cNvGraphicFramePr>
            <a:graphicFrameLocks noGrp="1"/>
          </p:cNvGraphicFramePr>
          <p:nvPr>
            <p:extLst/>
          </p:nvPr>
        </p:nvGraphicFramePr>
        <p:xfrm>
          <a:off x="476250" y="2747963"/>
          <a:ext cx="5868988" cy="4957760"/>
        </p:xfrm>
        <a:graphic>
          <a:graphicData uri="http://schemas.openxmlformats.org/drawingml/2006/table">
            <a:tbl>
              <a:tblPr/>
              <a:tblGrid>
                <a:gridCol w="1095497"/>
                <a:gridCol w="4773491"/>
              </a:tblGrid>
              <a:tr h="44014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      역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 용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 프로젝트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초기 단계에서 프로젝트의 진행방향을 정립한다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개발 진행 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소프트웨어 개발 계획에 의거 애플리케이션을 개발한다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차기 반복수행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이전 반복 결과에 따라 차기 반복수행 계획을 작성한다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반복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반복에 필요한 자원을 획득하고 일을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(Phase)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단계에서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프로젝트의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15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모니터링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프로젝트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일일별로 활동에서 발생하는 산출물과 진행율을 검토한다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8" name="그룹 20"/>
          <p:cNvGrpSpPr>
            <a:grpSpLocks/>
          </p:cNvGrpSpPr>
          <p:nvPr/>
        </p:nvGrpSpPr>
        <p:grpSpPr bwMode="auto">
          <a:xfrm>
            <a:off x="490538" y="7800975"/>
            <a:ext cx="5819775" cy="1233488"/>
            <a:chOff x="490175" y="6113416"/>
            <a:chExt cx="5948725" cy="1233953"/>
          </a:xfrm>
        </p:grpSpPr>
        <p:sp>
          <p:nvSpPr>
            <p:cNvPr id="59" name="AutoShape 243"/>
            <p:cNvSpPr>
              <a:spLocks noChangeArrowheads="1"/>
            </p:cNvSpPr>
            <p:nvPr/>
          </p:nvSpPr>
          <p:spPr bwMode="auto">
            <a:xfrm>
              <a:off x="641350" y="7288552"/>
              <a:ext cx="5634037" cy="52461"/>
            </a:xfrm>
            <a:prstGeom prst="parallelogram">
              <a:avLst>
                <a:gd name="adj" fmla="val 193410"/>
              </a:avLst>
            </a:prstGeom>
            <a:gradFill rotWithShape="1">
              <a:gsLst>
                <a:gs pos="0">
                  <a:srgbClr val="63B4F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AutoShape 244"/>
            <p:cNvSpPr>
              <a:spLocks noChangeArrowheads="1"/>
            </p:cNvSpPr>
            <p:nvPr/>
          </p:nvSpPr>
          <p:spPr bwMode="auto">
            <a:xfrm rot="16200000" flipH="1">
              <a:off x="296873" y="6895080"/>
              <a:ext cx="792660" cy="111917"/>
            </a:xfrm>
            <a:prstGeom prst="parallelogram">
              <a:avLst>
                <a:gd name="adj" fmla="val 599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3B4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Rectangle 246"/>
            <p:cNvSpPr>
              <a:spLocks noChangeArrowheads="1"/>
            </p:cNvSpPr>
            <p:nvPr/>
          </p:nvSpPr>
          <p:spPr bwMode="auto">
            <a:xfrm>
              <a:off x="1371600" y="6378965"/>
              <a:ext cx="5067300" cy="136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Rectangle 247"/>
            <p:cNvSpPr>
              <a:spLocks noChangeArrowheads="1"/>
            </p:cNvSpPr>
            <p:nvPr/>
          </p:nvSpPr>
          <p:spPr bwMode="auto">
            <a:xfrm>
              <a:off x="755650" y="6431426"/>
              <a:ext cx="5461425" cy="791433"/>
            </a:xfrm>
            <a:prstGeom prst="rect">
              <a:avLst/>
            </a:prstGeom>
            <a:gradFill rotWithShape="1">
              <a:gsLst>
                <a:gs pos="0">
                  <a:srgbClr val="DDED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Line 248"/>
            <p:cNvSpPr>
              <a:spLocks noChangeShapeType="1"/>
            </p:cNvSpPr>
            <p:nvPr/>
          </p:nvSpPr>
          <p:spPr bwMode="auto">
            <a:xfrm>
              <a:off x="1360488" y="6349237"/>
              <a:ext cx="4914899" cy="0"/>
            </a:xfrm>
            <a:prstGeom prst="line">
              <a:avLst/>
            </a:prstGeom>
            <a:noFill/>
            <a:ln w="9525">
              <a:solidFill>
                <a:srgbClr val="96C4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4" name="Rectangle 249"/>
            <p:cNvSpPr>
              <a:spLocks noChangeArrowheads="1"/>
            </p:cNvSpPr>
            <p:nvPr/>
          </p:nvSpPr>
          <p:spPr bwMode="auto">
            <a:xfrm>
              <a:off x="1364796" y="6427859"/>
              <a:ext cx="4954026" cy="77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Char char="r"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 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</a:rPr>
                <a:t>SEPG(Software Engineering Process Group) : </a:t>
              </a:r>
            </a:p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None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   </a:t>
              </a:r>
              <a:r>
                <a:rPr lang="ko-KR" altLang="en-US" sz="1100" spc="-50" dirty="0">
                  <a:solidFill>
                    <a:srgbClr val="000000"/>
                  </a:solidFill>
                  <a:latin typeface="+mn-ea"/>
                </a:rPr>
                <a:t>소프트웨어공학과 관련하여 지속적인 소프트웨어개발프로세스 개선과 방법을 연구하며 전사적인 소프트웨어 지식체계시스템을 구축하고 관리한다</a:t>
              </a:r>
              <a:r>
                <a:rPr lang="en-US" altLang="ko-KR" sz="1100" spc="-50" dirty="0">
                  <a:solidFill>
                    <a:srgbClr val="000000"/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65" name="Group 51"/>
            <p:cNvGrpSpPr>
              <a:grpSpLocks/>
            </p:cNvGrpSpPr>
            <p:nvPr/>
          </p:nvGrpSpPr>
          <p:grpSpPr bwMode="auto">
            <a:xfrm>
              <a:off x="490175" y="6113416"/>
              <a:ext cx="920750" cy="921619"/>
              <a:chOff x="326" y="4739"/>
              <a:chExt cx="580" cy="580"/>
            </a:xfrm>
          </p:grpSpPr>
          <p:sp>
            <p:nvSpPr>
              <p:cNvPr id="66" name="Oval 245"/>
              <p:cNvSpPr>
                <a:spLocks noChangeArrowheads="1"/>
              </p:cNvSpPr>
              <p:nvPr/>
            </p:nvSpPr>
            <p:spPr bwMode="auto">
              <a:xfrm>
                <a:off x="326" y="4739"/>
                <a:ext cx="580" cy="580"/>
              </a:xfrm>
              <a:prstGeom prst="ellipse">
                <a:avLst/>
              </a:prstGeom>
              <a:solidFill>
                <a:srgbClr val="63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7" name="Oval 250"/>
              <p:cNvSpPr>
                <a:spLocks noChangeArrowheads="1"/>
              </p:cNvSpPr>
              <p:nvPr/>
            </p:nvSpPr>
            <p:spPr bwMode="auto">
              <a:xfrm>
                <a:off x="387" y="4799"/>
                <a:ext cx="474" cy="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8" name="Picture 61" descr="box00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" y="4799"/>
                <a:ext cx="47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29"/>
              <p:cNvSpPr txBox="1">
                <a:spLocks noChangeArrowheads="1"/>
              </p:cNvSpPr>
              <p:nvPr/>
            </p:nvSpPr>
            <p:spPr bwMode="auto">
              <a:xfrm>
                <a:off x="402" y="4940"/>
                <a:ext cx="41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설명</a:t>
                </a:r>
              </a:p>
            </p:txBody>
          </p:sp>
        </p:grpSp>
      </p:grpSp>
      <p:sp>
        <p:nvSpPr>
          <p:cNvPr id="70" name="Line 248"/>
          <p:cNvSpPr>
            <a:spLocks noChangeShapeType="1"/>
          </p:cNvSpPr>
          <p:nvPr/>
        </p:nvSpPr>
        <p:spPr bwMode="auto">
          <a:xfrm>
            <a:off x="6149975" y="8029575"/>
            <a:ext cx="0" cy="946150"/>
          </a:xfrm>
          <a:prstGeom prst="line">
            <a:avLst/>
          </a:prstGeom>
          <a:noFill/>
          <a:ln w="9525">
            <a:solidFill>
              <a:srgbClr val="96C4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79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.5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품질평가방안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9</a:t>
            </a:r>
            <a:r>
              <a:rPr lang="en-US" altLang="ko-KR" sz="1600" dirty="0" smtClean="0">
                <a:latin typeface="+mn-ea"/>
                <a:ea typeface="+mn-ea"/>
              </a:rPr>
              <a:t>.5.1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품질평가 개요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품질평가란 산출물의 요구된 품질을 정의된 기준에 따라 점검활동 각 단계별 산출물을 사용자측에 심의 또는 검수의뢰 하기 전에 개발팀과 품질 보증팀에서 품질평가 절차에 따라 산출물에 대한 품질평가를 실시함으로써 산출물에 대한 문제점을 최소화하고 사용자가 요구하는 품질을 사전 확보하고자 함에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품질평가를 </a:t>
            </a:r>
            <a:r>
              <a:rPr lang="ko-KR" altLang="en-US" sz="1200" dirty="0">
                <a:latin typeface="+mn-ea"/>
                <a:ea typeface="+mn-ea"/>
              </a:rPr>
              <a:t>검증평가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시험평가 및 표준화 감사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구분하여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8680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품질평가개요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481013" y="3414720"/>
            <a:ext cx="5895975" cy="5540375"/>
            <a:chOff x="303" y="1977"/>
            <a:chExt cx="3714" cy="3855"/>
          </a:xfrm>
        </p:grpSpPr>
        <p:cxnSp>
          <p:nvCxnSpPr>
            <p:cNvPr id="57" name="AutoShape 81"/>
            <p:cNvCxnSpPr>
              <a:cxnSpLocks noChangeShapeType="1"/>
              <a:stCxn id="85" idx="2"/>
              <a:endCxn id="76" idx="4"/>
            </p:cNvCxnSpPr>
            <p:nvPr/>
          </p:nvCxnSpPr>
          <p:spPr bwMode="auto">
            <a:xfrm rot="16200000" flipH="1">
              <a:off x="911" y="2196"/>
              <a:ext cx="158" cy="446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82"/>
            <p:cNvCxnSpPr>
              <a:cxnSpLocks noChangeShapeType="1"/>
              <a:stCxn id="82" idx="2"/>
              <a:endCxn id="83" idx="4"/>
            </p:cNvCxnSpPr>
            <p:nvPr/>
          </p:nvCxnSpPr>
          <p:spPr bwMode="auto">
            <a:xfrm rot="5400000">
              <a:off x="3312" y="2199"/>
              <a:ext cx="180" cy="432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3"/>
            <p:cNvCxnSpPr>
              <a:cxnSpLocks noChangeShapeType="1"/>
              <a:stCxn id="76" idx="2"/>
              <a:endCxn id="84" idx="4"/>
            </p:cNvCxnSpPr>
            <p:nvPr/>
          </p:nvCxnSpPr>
          <p:spPr bwMode="auto">
            <a:xfrm rot="16200000" flipH="1">
              <a:off x="1536" y="2665"/>
              <a:ext cx="255" cy="230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4"/>
            <p:cNvCxnSpPr>
              <a:cxnSpLocks noChangeShapeType="1"/>
            </p:cNvCxnSpPr>
            <p:nvPr/>
          </p:nvCxnSpPr>
          <p:spPr bwMode="auto">
            <a:xfrm flipV="1">
              <a:off x="2543" y="2702"/>
              <a:ext cx="375" cy="195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utoShape 74"/>
            <p:cNvSpPr>
              <a:spLocks noChangeArrowheads="1"/>
            </p:cNvSpPr>
            <p:nvPr/>
          </p:nvSpPr>
          <p:spPr bwMode="auto">
            <a:xfrm>
              <a:off x="303" y="3818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검증평가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337" y="4022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 개발단계에서 수행된 개발활동의 유효성 여부와 각 단계에서 작성된 개발 산출물에 대한 품질요소의 달성수준 정도를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3" name="AutoShape 85"/>
            <p:cNvSpPr>
              <a:spLocks noChangeArrowheads="1"/>
            </p:cNvSpPr>
            <p:nvPr/>
          </p:nvSpPr>
          <p:spPr bwMode="auto">
            <a:xfrm>
              <a:off x="400" y="3502"/>
              <a:ext cx="3522" cy="267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300" dirty="0">
                  <a:solidFill>
                    <a:srgbClr val="FFFFFF"/>
                  </a:solidFill>
                  <a:latin typeface="+mn-ea"/>
                  <a:ea typeface="+mn-ea"/>
                </a:rPr>
                <a:t>표준화 감사</a:t>
              </a:r>
              <a:endParaRPr lang="ko-KR" altLang="en-US" sz="11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>
              <a:off x="2479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 flipH="1">
              <a:off x="454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6" name="AutoShape 92"/>
            <p:cNvSpPr>
              <a:spLocks noChangeArrowheads="1"/>
            </p:cNvSpPr>
            <p:nvPr/>
          </p:nvSpPr>
          <p:spPr bwMode="auto">
            <a:xfrm>
              <a:off x="303" y="4504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시험평가</a:t>
              </a:r>
            </a:p>
          </p:txBody>
        </p:sp>
        <p:sp>
          <p:nvSpPr>
            <p:cNvPr id="67" name="AutoShape 93"/>
            <p:cNvSpPr>
              <a:spLocks noChangeArrowheads="1"/>
            </p:cNvSpPr>
            <p:nvPr/>
          </p:nvSpPr>
          <p:spPr bwMode="auto">
            <a:xfrm>
              <a:off x="337" y="4708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자체의 구조나 기능을 평가하기 위하여 구체적인 시험사례를 입력하여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소프트웨어를 수행시키고 그 결과를 분석합니다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8" name="AutoShape 98"/>
            <p:cNvSpPr>
              <a:spLocks noChangeArrowheads="1"/>
            </p:cNvSpPr>
            <p:nvPr/>
          </p:nvSpPr>
          <p:spPr bwMode="auto">
            <a:xfrm>
              <a:off x="303" y="5192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표준화 감사</a:t>
              </a:r>
            </a:p>
          </p:txBody>
        </p:sp>
        <p:sp>
          <p:nvSpPr>
            <p:cNvPr id="69" name="AutoShape 99"/>
            <p:cNvSpPr>
              <a:spLocks noChangeArrowheads="1"/>
            </p:cNvSpPr>
            <p:nvPr/>
          </p:nvSpPr>
          <p:spPr bwMode="auto">
            <a:xfrm>
              <a:off x="337" y="5396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개발주기 전반에 걸쳐 적용되는 개발방법론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개발도구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설계표준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코딩표준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문서작성표준 등과 같은 제반 표준이나 관계 및 지침이 적절한지를 평가하고 각 단계의 개발활동과 제품이 표준을 준수하는지를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70" name="Group 125"/>
            <p:cNvGrpSpPr>
              <a:grpSpLocks/>
            </p:cNvGrpSpPr>
            <p:nvPr/>
          </p:nvGrpSpPr>
          <p:grpSpPr bwMode="auto">
            <a:xfrm>
              <a:off x="400" y="3131"/>
              <a:ext cx="3522" cy="319"/>
              <a:chOff x="359" y="3020"/>
              <a:chExt cx="3522" cy="401"/>
            </a:xfrm>
          </p:grpSpPr>
          <p:sp>
            <p:nvSpPr>
              <p:cNvPr id="110" name="AutoShape 104"/>
              <p:cNvSpPr>
                <a:spLocks noChangeArrowheads="1"/>
              </p:cNvSpPr>
              <p:nvPr/>
            </p:nvSpPr>
            <p:spPr bwMode="auto">
              <a:xfrm flipV="1">
                <a:off x="359" y="3020"/>
                <a:ext cx="3522" cy="401"/>
              </a:xfrm>
              <a:prstGeom prst="rtTriangle">
                <a:avLst/>
              </a:prstGeom>
              <a:solidFill>
                <a:srgbClr val="EAEAEA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검증평가</a:t>
                </a:r>
              </a:p>
            </p:txBody>
          </p:sp>
          <p:sp>
            <p:nvSpPr>
              <p:cNvPr id="111" name="AutoShape 105"/>
              <p:cNvSpPr>
                <a:spLocks noChangeArrowheads="1"/>
              </p:cNvSpPr>
              <p:nvPr/>
            </p:nvSpPr>
            <p:spPr bwMode="auto">
              <a:xfrm flipH="1">
                <a:off x="359" y="3020"/>
                <a:ext cx="3522" cy="401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시험평가</a:t>
                </a:r>
              </a:p>
            </p:txBody>
          </p:sp>
        </p:grpSp>
        <p:grpSp>
          <p:nvGrpSpPr>
            <p:cNvPr id="71" name="Group 88"/>
            <p:cNvGrpSpPr>
              <a:grpSpLocks/>
            </p:cNvGrpSpPr>
            <p:nvPr/>
          </p:nvGrpSpPr>
          <p:grpSpPr bwMode="auto">
            <a:xfrm>
              <a:off x="1215" y="2328"/>
              <a:ext cx="710" cy="361"/>
              <a:chOff x="668" y="1924"/>
              <a:chExt cx="710" cy="361"/>
            </a:xfrm>
          </p:grpSpPr>
          <p:sp>
            <p:nvSpPr>
              <p:cNvPr id="107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8" name="AutoShape 90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AutoShape 91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2" name="Group 108"/>
            <p:cNvGrpSpPr>
              <a:grpSpLocks/>
            </p:cNvGrpSpPr>
            <p:nvPr/>
          </p:nvGrpSpPr>
          <p:grpSpPr bwMode="auto">
            <a:xfrm>
              <a:off x="1806" y="2711"/>
              <a:ext cx="710" cy="361"/>
              <a:chOff x="668" y="1924"/>
              <a:chExt cx="710" cy="361"/>
            </a:xfrm>
          </p:grpSpPr>
          <p:sp>
            <p:nvSpPr>
              <p:cNvPr id="104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5" name="AutoShape 110"/>
              <p:cNvSpPr>
                <a:spLocks noChangeArrowheads="1"/>
              </p:cNvSpPr>
              <p:nvPr/>
            </p:nvSpPr>
            <p:spPr bwMode="auto">
              <a:xfrm>
                <a:off x="668" y="1930"/>
                <a:ext cx="709" cy="355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AutoShape 111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3" name="Group 112"/>
            <p:cNvGrpSpPr>
              <a:grpSpLocks/>
            </p:cNvGrpSpPr>
            <p:nvPr/>
          </p:nvGrpSpPr>
          <p:grpSpPr bwMode="auto">
            <a:xfrm>
              <a:off x="2448" y="2331"/>
              <a:ext cx="710" cy="361"/>
              <a:chOff x="668" y="1924"/>
              <a:chExt cx="710" cy="361"/>
            </a:xfrm>
          </p:grpSpPr>
          <p:sp>
            <p:nvSpPr>
              <p:cNvPr id="101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2" name="AutoShape 114"/>
              <p:cNvSpPr>
                <a:spLocks noChangeArrowheads="1"/>
              </p:cNvSpPr>
              <p:nvPr/>
            </p:nvSpPr>
            <p:spPr bwMode="auto">
              <a:xfrm>
                <a:off x="668" y="1918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AutoShape 115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4" name="Group 116"/>
            <p:cNvGrpSpPr>
              <a:grpSpLocks/>
            </p:cNvGrpSpPr>
            <p:nvPr/>
          </p:nvGrpSpPr>
          <p:grpSpPr bwMode="auto">
            <a:xfrm>
              <a:off x="432" y="1985"/>
              <a:ext cx="710" cy="361"/>
              <a:chOff x="668" y="1924"/>
              <a:chExt cx="710" cy="361"/>
            </a:xfrm>
          </p:grpSpPr>
          <p:sp>
            <p:nvSpPr>
              <p:cNvPr id="98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9" name="AutoShape 118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8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AutoShape 119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Group 120"/>
            <p:cNvGrpSpPr>
              <a:grpSpLocks/>
            </p:cNvGrpSpPr>
            <p:nvPr/>
          </p:nvGrpSpPr>
          <p:grpSpPr bwMode="auto">
            <a:xfrm>
              <a:off x="3239" y="1977"/>
              <a:ext cx="710" cy="361"/>
              <a:chOff x="668" y="1924"/>
              <a:chExt cx="710" cy="361"/>
            </a:xfrm>
          </p:grpSpPr>
          <p:sp>
            <p:nvSpPr>
              <p:cNvPr id="95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6" name="AutoShape 122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AutoShape 123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>
              <a:off x="1213" y="2342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구체화</a:t>
              </a:r>
            </a:p>
          </p:txBody>
        </p:sp>
        <p:sp>
          <p:nvSpPr>
            <p:cNvPr id="82" name="AutoShape 78"/>
            <p:cNvSpPr>
              <a:spLocks noChangeArrowheads="1"/>
            </p:cNvSpPr>
            <p:nvPr/>
          </p:nvSpPr>
          <p:spPr bwMode="auto">
            <a:xfrm flipH="1">
              <a:off x="3283" y="2014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인수시험</a:t>
              </a:r>
            </a:p>
          </p:txBody>
        </p:sp>
        <p:sp>
          <p:nvSpPr>
            <p:cNvPr id="83" name="AutoShape 79"/>
            <p:cNvSpPr>
              <a:spLocks noChangeArrowheads="1"/>
            </p:cNvSpPr>
            <p:nvPr/>
          </p:nvSpPr>
          <p:spPr bwMode="auto">
            <a:xfrm flipH="1">
              <a:off x="2420" y="2350"/>
              <a:ext cx="765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시스템시험</a:t>
              </a:r>
            </a:p>
          </p:txBody>
        </p:sp>
        <p:sp>
          <p:nvSpPr>
            <p:cNvPr id="84" name="AutoShape 80"/>
            <p:cNvSpPr>
              <a:spLocks noChangeArrowheads="1"/>
            </p:cNvSpPr>
            <p:nvPr/>
          </p:nvSpPr>
          <p:spPr bwMode="auto">
            <a:xfrm>
              <a:off x="1778" y="2752"/>
              <a:ext cx="765" cy="312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구축</a:t>
              </a:r>
            </a:p>
          </p:txBody>
        </p:sp>
        <p:sp>
          <p:nvSpPr>
            <p:cNvPr id="85" name="AutoShape 76"/>
            <p:cNvSpPr>
              <a:spLocks noChangeArrowheads="1"/>
            </p:cNvSpPr>
            <p:nvPr/>
          </p:nvSpPr>
          <p:spPr bwMode="auto">
            <a:xfrm>
              <a:off x="432" y="2029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도입</a:t>
              </a:r>
            </a:p>
          </p:txBody>
        </p:sp>
        <p:grpSp>
          <p:nvGrpSpPr>
            <p:cNvPr id="86" name="Group 129"/>
            <p:cNvGrpSpPr>
              <a:grpSpLocks/>
            </p:cNvGrpSpPr>
            <p:nvPr/>
          </p:nvGrpSpPr>
          <p:grpSpPr bwMode="auto">
            <a:xfrm>
              <a:off x="442" y="4111"/>
              <a:ext cx="227" cy="250"/>
              <a:chOff x="323" y="3909"/>
              <a:chExt cx="227" cy="250"/>
            </a:xfrm>
          </p:grpSpPr>
          <p:sp>
            <p:nvSpPr>
              <p:cNvPr id="93" name="Oval 127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4" name="Rectangle 128"/>
              <p:cNvSpPr>
                <a:spLocks noChangeArrowheads="1"/>
              </p:cNvSpPr>
              <p:nvPr/>
            </p:nvSpPr>
            <p:spPr bwMode="auto">
              <a:xfrm>
                <a:off x="349" y="3931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</p:txBody>
          </p:sp>
        </p:grpSp>
        <p:grpSp>
          <p:nvGrpSpPr>
            <p:cNvPr id="87" name="Group 130"/>
            <p:cNvGrpSpPr>
              <a:grpSpLocks/>
            </p:cNvGrpSpPr>
            <p:nvPr/>
          </p:nvGrpSpPr>
          <p:grpSpPr bwMode="auto">
            <a:xfrm>
              <a:off x="442" y="4840"/>
              <a:ext cx="227" cy="250"/>
              <a:chOff x="323" y="3909"/>
              <a:chExt cx="227" cy="250"/>
            </a:xfrm>
          </p:grpSpPr>
          <p:sp>
            <p:nvSpPr>
              <p:cNvPr id="91" name="Oval 131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" name="Rectangle 132"/>
              <p:cNvSpPr>
                <a:spLocks noChangeArrowheads="1"/>
              </p:cNvSpPr>
              <p:nvPr/>
            </p:nvSpPr>
            <p:spPr bwMode="auto">
              <a:xfrm>
                <a:off x="349" y="3932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</p:txBody>
          </p:sp>
        </p:grpSp>
        <p:grpSp>
          <p:nvGrpSpPr>
            <p:cNvPr id="88" name="Group 133"/>
            <p:cNvGrpSpPr>
              <a:grpSpLocks/>
            </p:cNvGrpSpPr>
            <p:nvPr/>
          </p:nvGrpSpPr>
          <p:grpSpPr bwMode="auto">
            <a:xfrm>
              <a:off x="442" y="5520"/>
              <a:ext cx="227" cy="250"/>
              <a:chOff x="323" y="3909"/>
              <a:chExt cx="227" cy="250"/>
            </a:xfrm>
          </p:grpSpPr>
          <p:sp>
            <p:nvSpPr>
              <p:cNvPr id="89" name="Oval 134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" name="Rectangle 135"/>
              <p:cNvSpPr>
                <a:spLocks noChangeArrowheads="1"/>
              </p:cNvSpPr>
              <p:nvPr/>
            </p:nvSpPr>
            <p:spPr bwMode="auto">
              <a:xfrm>
                <a:off x="349" y="3936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392113" y="3306770"/>
            <a:ext cx="6048375" cy="57150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3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9.5.2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품질평가 절차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품질평가절차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13" name="Group 60"/>
          <p:cNvGrpSpPr>
            <a:grpSpLocks/>
          </p:cNvGrpSpPr>
          <p:nvPr/>
        </p:nvGrpSpPr>
        <p:grpSpPr bwMode="auto">
          <a:xfrm>
            <a:off x="517525" y="2095289"/>
            <a:ext cx="5795963" cy="7065962"/>
            <a:chOff x="329" y="1494"/>
            <a:chExt cx="3730" cy="4274"/>
          </a:xfrm>
        </p:grpSpPr>
        <p:grpSp>
          <p:nvGrpSpPr>
            <p:cNvPr id="114" name="Group 170"/>
            <p:cNvGrpSpPr>
              <a:grpSpLocks/>
            </p:cNvGrpSpPr>
            <p:nvPr/>
          </p:nvGrpSpPr>
          <p:grpSpPr bwMode="auto">
            <a:xfrm>
              <a:off x="1648" y="1494"/>
              <a:ext cx="1156" cy="209"/>
              <a:chOff x="1434" y="4283"/>
              <a:chExt cx="1440" cy="243"/>
            </a:xfrm>
          </p:grpSpPr>
          <p:pic>
            <p:nvPicPr>
              <p:cNvPr id="161" name="Picture 171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Rectangle 172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 내용</a:t>
                </a:r>
              </a:p>
            </p:txBody>
          </p:sp>
        </p:grpSp>
        <p:grpSp>
          <p:nvGrpSpPr>
            <p:cNvPr id="115" name="Group 173"/>
            <p:cNvGrpSpPr>
              <a:grpSpLocks/>
            </p:cNvGrpSpPr>
            <p:nvPr/>
          </p:nvGrpSpPr>
          <p:grpSpPr bwMode="auto">
            <a:xfrm>
              <a:off x="2914" y="1494"/>
              <a:ext cx="1090" cy="209"/>
              <a:chOff x="1434" y="4283"/>
              <a:chExt cx="1440" cy="243"/>
            </a:xfrm>
          </p:grpSpPr>
          <p:pic>
            <p:nvPicPr>
              <p:cNvPr id="159" name="Picture 174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Rectangle 175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평가방법</a:t>
                </a:r>
              </a:p>
            </p:txBody>
          </p:sp>
        </p:grpSp>
        <p:grpSp>
          <p:nvGrpSpPr>
            <p:cNvPr id="116" name="Group 112"/>
            <p:cNvGrpSpPr>
              <a:grpSpLocks/>
            </p:cNvGrpSpPr>
            <p:nvPr/>
          </p:nvGrpSpPr>
          <p:grpSpPr bwMode="auto">
            <a:xfrm>
              <a:off x="421" y="1494"/>
              <a:ext cx="1156" cy="209"/>
              <a:chOff x="1434" y="4283"/>
              <a:chExt cx="1440" cy="243"/>
            </a:xfrm>
          </p:grpSpPr>
          <p:pic>
            <p:nvPicPr>
              <p:cNvPr id="157" name="Picture 113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Rectangle 114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</a:t>
                </a:r>
              </a:p>
            </p:txBody>
          </p:sp>
        </p:grp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29" y="1680"/>
              <a:ext cx="3730" cy="4088"/>
            </a:xfrm>
            <a:prstGeom prst="rect">
              <a:avLst/>
            </a:prstGeom>
            <a:solidFill>
              <a:srgbClr val="DFF4FD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414" y="1729"/>
              <a:ext cx="1152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119" name="Picture 118" descr="형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" y="1749"/>
              <a:ext cx="439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Rectangle 152"/>
            <p:cNvSpPr>
              <a:spLocks noChangeArrowheads="1"/>
            </p:cNvSpPr>
            <p:nvPr/>
          </p:nvSpPr>
          <p:spPr bwMode="auto">
            <a:xfrm>
              <a:off x="1621" y="1729"/>
              <a:ext cx="1218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Rectangle 153"/>
            <p:cNvSpPr>
              <a:spLocks noChangeArrowheads="1"/>
            </p:cNvSpPr>
            <p:nvPr/>
          </p:nvSpPr>
          <p:spPr bwMode="auto">
            <a:xfrm>
              <a:off x="2886" y="1729"/>
              <a:ext cx="1127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Rectangle 154" descr="2"/>
            <p:cNvSpPr>
              <a:spLocks noChangeArrowheads="1"/>
            </p:cNvSpPr>
            <p:nvPr/>
          </p:nvSpPr>
          <p:spPr bwMode="gray">
            <a:xfrm>
              <a:off x="1703" y="2093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Rectangle 155" descr="2"/>
            <p:cNvSpPr>
              <a:spLocks noChangeArrowheads="1"/>
            </p:cNvSpPr>
            <p:nvPr/>
          </p:nvSpPr>
          <p:spPr bwMode="gray">
            <a:xfrm>
              <a:off x="1703" y="2997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Rectangle 156" descr="2"/>
            <p:cNvSpPr>
              <a:spLocks noChangeArrowheads="1"/>
            </p:cNvSpPr>
            <p:nvPr/>
          </p:nvSpPr>
          <p:spPr bwMode="gray">
            <a:xfrm>
              <a:off x="1703" y="3859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157" descr="2"/>
            <p:cNvSpPr>
              <a:spLocks noChangeArrowheads="1"/>
            </p:cNvSpPr>
            <p:nvPr/>
          </p:nvSpPr>
          <p:spPr bwMode="gray">
            <a:xfrm>
              <a:off x="1703" y="4721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27" name="Group 158"/>
            <p:cNvGrpSpPr>
              <a:grpSpLocks/>
            </p:cNvGrpSpPr>
            <p:nvPr/>
          </p:nvGrpSpPr>
          <p:grpSpPr bwMode="auto">
            <a:xfrm>
              <a:off x="2966" y="2107"/>
              <a:ext cx="982" cy="615"/>
              <a:chOff x="2921" y="2439"/>
              <a:chExt cx="496" cy="274"/>
            </a:xfrm>
          </p:grpSpPr>
          <p:pic>
            <p:nvPicPr>
              <p:cNvPr id="155" name="Picture 159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AutoShape 160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8" name="Group 161"/>
            <p:cNvGrpSpPr>
              <a:grpSpLocks/>
            </p:cNvGrpSpPr>
            <p:nvPr/>
          </p:nvGrpSpPr>
          <p:grpSpPr bwMode="auto">
            <a:xfrm>
              <a:off x="2966" y="2997"/>
              <a:ext cx="982" cy="615"/>
              <a:chOff x="2921" y="2439"/>
              <a:chExt cx="496" cy="274"/>
            </a:xfrm>
          </p:grpSpPr>
          <p:pic>
            <p:nvPicPr>
              <p:cNvPr id="153" name="Picture 162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AutoShape 163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9" name="Group 164"/>
            <p:cNvGrpSpPr>
              <a:grpSpLocks/>
            </p:cNvGrpSpPr>
            <p:nvPr/>
          </p:nvGrpSpPr>
          <p:grpSpPr bwMode="auto">
            <a:xfrm>
              <a:off x="2966" y="3905"/>
              <a:ext cx="982" cy="615"/>
              <a:chOff x="2921" y="2439"/>
              <a:chExt cx="496" cy="274"/>
            </a:xfrm>
          </p:grpSpPr>
          <p:pic>
            <p:nvPicPr>
              <p:cNvPr id="151" name="Picture 165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AutoShape 166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0" name="Group 167"/>
            <p:cNvGrpSpPr>
              <a:grpSpLocks/>
            </p:cNvGrpSpPr>
            <p:nvPr/>
          </p:nvGrpSpPr>
          <p:grpSpPr bwMode="auto">
            <a:xfrm>
              <a:off x="2966" y="4721"/>
              <a:ext cx="982" cy="615"/>
              <a:chOff x="2921" y="2439"/>
              <a:chExt cx="496" cy="274"/>
            </a:xfrm>
          </p:grpSpPr>
          <p:pic>
            <p:nvPicPr>
              <p:cNvPr id="149" name="Picture 168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AutoShape 169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1740" y="209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특성에 맞는 </a:t>
              </a:r>
              <a:endParaRPr lang="en-US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계획 수립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품질요소 및 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2" name="Rectangle 97"/>
            <p:cNvSpPr>
              <a:spLocks noChangeArrowheads="1"/>
            </p:cNvSpPr>
            <p:nvPr/>
          </p:nvSpPr>
          <p:spPr bwMode="auto">
            <a:xfrm>
              <a:off x="1711" y="3010"/>
              <a:ext cx="118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평가항목 정의 및 평가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판정기준의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3" name="Rectangle 100"/>
            <p:cNvSpPr>
              <a:spLocks noChangeArrowheads="1"/>
            </p:cNvSpPr>
            <p:nvPr/>
          </p:nvSpPr>
          <p:spPr bwMode="auto">
            <a:xfrm>
              <a:off x="1728" y="386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평가방법의 선정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개발과정의 평가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개발산출물의 평가</a:t>
              </a:r>
            </a:p>
          </p:txBody>
        </p:sp>
        <p:sp>
          <p:nvSpPr>
            <p:cNvPr id="134" name="Rectangle 103"/>
            <p:cNvSpPr>
              <a:spLocks noChangeArrowheads="1"/>
            </p:cNvSpPr>
            <p:nvPr/>
          </p:nvSpPr>
          <p:spPr bwMode="auto">
            <a:xfrm>
              <a:off x="1728" y="4721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품질의 문제점 분석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수정사항 심의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sp>
          <p:nvSpPr>
            <p:cNvPr id="135" name="Rectangle 104"/>
            <p:cNvSpPr>
              <a:spLocks noChangeArrowheads="1"/>
            </p:cNvSpPr>
            <p:nvPr/>
          </p:nvSpPr>
          <p:spPr bwMode="auto">
            <a:xfrm>
              <a:off x="3040" y="2137"/>
              <a:ext cx="86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품질요소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품질기준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3024" y="3032"/>
              <a:ext cx="86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</a:t>
              </a: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</p:txBody>
        </p:sp>
        <p:sp>
          <p:nvSpPr>
            <p:cNvPr id="137" name="Rectangle 106"/>
            <p:cNvSpPr>
              <a:spLocks noChangeArrowheads="1"/>
            </p:cNvSpPr>
            <p:nvPr/>
          </p:nvSpPr>
          <p:spPr bwMode="auto">
            <a:xfrm>
              <a:off x="3032" y="3917"/>
              <a:ext cx="86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평가된 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품질평가집계표</a:t>
              </a:r>
            </a:p>
          </p:txBody>
        </p:sp>
        <p:sp>
          <p:nvSpPr>
            <p:cNvPr id="138" name="Rectangle 107"/>
            <p:cNvSpPr>
              <a:spLocks noChangeArrowheads="1"/>
            </p:cNvSpPr>
            <p:nvPr/>
          </p:nvSpPr>
          <p:spPr bwMode="auto">
            <a:xfrm>
              <a:off x="3032" y="4742"/>
              <a:ext cx="8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시정조치요구서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품질평가결과서</a:t>
              </a:r>
            </a:p>
          </p:txBody>
        </p:sp>
        <p:sp>
          <p:nvSpPr>
            <p:cNvPr id="139" name="AutoShape 49"/>
            <p:cNvSpPr>
              <a:spLocks noChangeArrowheads="1"/>
            </p:cNvSpPr>
            <p:nvPr/>
          </p:nvSpPr>
          <p:spPr bwMode="auto">
            <a:xfrm rot="5400000">
              <a:off x="659" y="195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AutoShape 50"/>
            <p:cNvSpPr>
              <a:spLocks noChangeArrowheads="1"/>
            </p:cNvSpPr>
            <p:nvPr/>
          </p:nvSpPr>
          <p:spPr bwMode="auto">
            <a:xfrm rot="5400000">
              <a:off x="659" y="2859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AutoShape 51"/>
            <p:cNvSpPr>
              <a:spLocks noChangeArrowheads="1"/>
            </p:cNvSpPr>
            <p:nvPr/>
          </p:nvSpPr>
          <p:spPr bwMode="auto">
            <a:xfrm rot="5400000">
              <a:off x="659" y="376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AutoShape 52"/>
            <p:cNvSpPr>
              <a:spLocks noChangeArrowheads="1"/>
            </p:cNvSpPr>
            <p:nvPr/>
          </p:nvSpPr>
          <p:spPr bwMode="auto">
            <a:xfrm rot="5400000">
              <a:off x="659" y="4621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53"/>
            <p:cNvSpPr txBox="1">
              <a:spLocks noChangeArrowheads="1"/>
            </p:cNvSpPr>
            <p:nvPr/>
          </p:nvSpPr>
          <p:spPr bwMode="auto">
            <a:xfrm>
              <a:off x="588" y="2275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계획</a:t>
              </a:r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588" y="3180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평가기준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설정</a:t>
              </a:r>
            </a:p>
          </p:txBody>
        </p:sp>
        <p:sp>
          <p:nvSpPr>
            <p:cNvPr id="145" name="Text Box 55"/>
            <p:cNvSpPr txBox="1">
              <a:spLocks noChangeArrowheads="1"/>
            </p:cNvSpPr>
            <p:nvPr/>
          </p:nvSpPr>
          <p:spPr bwMode="auto">
            <a:xfrm>
              <a:off x="588" y="4160"/>
              <a:ext cx="8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</p:txBody>
        </p:sp>
        <p:sp>
          <p:nvSpPr>
            <p:cNvPr id="146" name="Text Box 56"/>
            <p:cNvSpPr txBox="1">
              <a:spLocks noChangeArrowheads="1"/>
            </p:cNvSpPr>
            <p:nvPr/>
          </p:nvSpPr>
          <p:spPr bwMode="auto">
            <a:xfrm>
              <a:off x="588" y="4941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분석 및 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cxnSp>
          <p:nvCxnSpPr>
            <p:cNvPr id="147" name="AutoShape 57"/>
            <p:cNvCxnSpPr>
              <a:cxnSpLocks noChangeShapeType="1"/>
              <a:stCxn id="142" idx="3"/>
              <a:endCxn id="141" idx="2"/>
            </p:cNvCxnSpPr>
            <p:nvPr/>
          </p:nvCxnSpPr>
          <p:spPr bwMode="auto">
            <a:xfrm rot="16200000" flipV="1">
              <a:off x="120" y="4580"/>
              <a:ext cx="1248" cy="500"/>
            </a:xfrm>
            <a:prstGeom prst="bentConnector4">
              <a:avLst>
                <a:gd name="adj1" fmla="val -11458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58"/>
            <p:cNvCxnSpPr>
              <a:cxnSpLocks noChangeShapeType="1"/>
              <a:stCxn id="142" idx="3"/>
              <a:endCxn id="140" idx="2"/>
            </p:cNvCxnSpPr>
            <p:nvPr/>
          </p:nvCxnSpPr>
          <p:spPr bwMode="auto">
            <a:xfrm rot="16200000" flipV="1">
              <a:off x="-333" y="4128"/>
              <a:ext cx="2153" cy="500"/>
            </a:xfrm>
            <a:prstGeom prst="bentConnector4">
              <a:avLst>
                <a:gd name="adj1" fmla="val -6644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" name="Rectangle 59"/>
          <p:cNvSpPr>
            <a:spLocks noChangeArrowheads="1"/>
          </p:cNvSpPr>
          <p:nvPr/>
        </p:nvSpPr>
        <p:spPr bwMode="auto">
          <a:xfrm>
            <a:off x="392113" y="1895264"/>
            <a:ext cx="6048375" cy="736917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8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9.5.3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품질평가 흐름도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 흐름도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6" name="Group 117"/>
          <p:cNvGrpSpPr>
            <a:grpSpLocks/>
          </p:cNvGrpSpPr>
          <p:nvPr/>
        </p:nvGrpSpPr>
        <p:grpSpPr bwMode="auto">
          <a:xfrm>
            <a:off x="2540000" y="2151063"/>
            <a:ext cx="1782763" cy="354012"/>
            <a:chOff x="1434" y="4283"/>
            <a:chExt cx="1440" cy="243"/>
          </a:xfrm>
        </p:grpSpPr>
        <p:pic>
          <p:nvPicPr>
            <p:cNvPr id="67" name="Picture 118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119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품질보증팀</a:t>
              </a:r>
            </a:p>
          </p:txBody>
        </p:sp>
      </p:grpSp>
      <p:grpSp>
        <p:nvGrpSpPr>
          <p:cNvPr id="69" name="Group 120"/>
          <p:cNvGrpSpPr>
            <a:grpSpLocks/>
          </p:cNvGrpSpPr>
          <p:nvPr/>
        </p:nvGrpSpPr>
        <p:grpSpPr bwMode="auto">
          <a:xfrm>
            <a:off x="4492625" y="2151063"/>
            <a:ext cx="1679575" cy="354012"/>
            <a:chOff x="1434" y="4283"/>
            <a:chExt cx="1440" cy="243"/>
          </a:xfrm>
        </p:grpSpPr>
        <p:pic>
          <p:nvPicPr>
            <p:cNvPr id="70" name="Picture 121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22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평가기준</a:t>
              </a:r>
            </a:p>
          </p:txBody>
        </p:sp>
      </p:grpSp>
      <p:grpSp>
        <p:nvGrpSpPr>
          <p:cNvPr id="72" name="Group 123"/>
          <p:cNvGrpSpPr>
            <a:grpSpLocks/>
          </p:cNvGrpSpPr>
          <p:nvPr/>
        </p:nvGrpSpPr>
        <p:grpSpPr bwMode="auto">
          <a:xfrm>
            <a:off x="647700" y="2151063"/>
            <a:ext cx="1782763" cy="354012"/>
            <a:chOff x="1434" y="4283"/>
            <a:chExt cx="1440" cy="243"/>
          </a:xfrm>
        </p:grpSpPr>
        <p:pic>
          <p:nvPicPr>
            <p:cNvPr id="73" name="Picture 124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125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개발팀</a:t>
              </a:r>
            </a:p>
          </p:txBody>
        </p:sp>
      </p:grpSp>
      <p:sp>
        <p:nvSpPr>
          <p:cNvPr id="75" name="Rectangle 126"/>
          <p:cNvSpPr>
            <a:spLocks noChangeArrowheads="1"/>
          </p:cNvSpPr>
          <p:nvPr/>
        </p:nvSpPr>
        <p:spPr bwMode="auto">
          <a:xfrm>
            <a:off x="519113" y="2465388"/>
            <a:ext cx="5813425" cy="6710362"/>
          </a:xfrm>
          <a:prstGeom prst="rect">
            <a:avLst/>
          </a:prstGeom>
          <a:solidFill>
            <a:srgbClr val="DFF4FD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Rectangle 146"/>
          <p:cNvSpPr>
            <a:spLocks noChangeArrowheads="1"/>
          </p:cNvSpPr>
          <p:nvPr/>
        </p:nvSpPr>
        <p:spPr bwMode="auto">
          <a:xfrm>
            <a:off x="617538" y="2601913"/>
            <a:ext cx="1795462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3" name="Rectangle 177"/>
          <p:cNvSpPr>
            <a:spLocks noChangeArrowheads="1"/>
          </p:cNvSpPr>
          <p:nvPr/>
        </p:nvSpPr>
        <p:spPr bwMode="auto">
          <a:xfrm>
            <a:off x="4424363" y="2601913"/>
            <a:ext cx="1803400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4" name="Rectangle 178"/>
          <p:cNvSpPr>
            <a:spLocks noChangeArrowheads="1"/>
          </p:cNvSpPr>
          <p:nvPr/>
        </p:nvSpPr>
        <p:spPr bwMode="auto">
          <a:xfrm>
            <a:off x="2473325" y="2601913"/>
            <a:ext cx="1878013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5" name="Rectangle 148" descr="2"/>
          <p:cNvSpPr>
            <a:spLocks noChangeArrowheads="1"/>
          </p:cNvSpPr>
          <p:nvPr/>
        </p:nvSpPr>
        <p:spPr bwMode="gray">
          <a:xfrm>
            <a:off x="728663" y="2855913"/>
            <a:ext cx="1370012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6" name="Group 155"/>
          <p:cNvGrpSpPr>
            <a:grpSpLocks/>
          </p:cNvGrpSpPr>
          <p:nvPr/>
        </p:nvGrpSpPr>
        <p:grpSpPr bwMode="auto">
          <a:xfrm>
            <a:off x="4816475" y="4799013"/>
            <a:ext cx="1244600" cy="1951037"/>
            <a:chOff x="2921" y="2439"/>
            <a:chExt cx="496" cy="274"/>
          </a:xfrm>
        </p:grpSpPr>
        <p:pic>
          <p:nvPicPr>
            <p:cNvPr id="87" name="Picture 156" descr="img181"/>
            <p:cNvPicPr>
              <a:picLocks noChangeAspect="1" noChangeArrowheads="1"/>
            </p:cNvPicPr>
            <p:nvPr/>
          </p:nvPicPr>
          <p:blipFill>
            <a:blip r:embed="rId4" cstate="print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" y="2439"/>
              <a:ext cx="496" cy="274"/>
            </a:xfrm>
            <a:prstGeom prst="rect">
              <a:avLst/>
            </a:prstGeom>
            <a:noFill/>
            <a:ln w="63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utoShape 157"/>
            <p:cNvSpPr>
              <a:spLocks noChangeArrowheads="1"/>
            </p:cNvSpPr>
            <p:nvPr/>
          </p:nvSpPr>
          <p:spPr bwMode="auto">
            <a:xfrm>
              <a:off x="2959" y="2490"/>
              <a:ext cx="420" cy="1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9" name="Rectangle 179" descr="2"/>
          <p:cNvSpPr>
            <a:spLocks noChangeArrowheads="1"/>
          </p:cNvSpPr>
          <p:nvPr/>
        </p:nvSpPr>
        <p:spPr bwMode="gray">
          <a:xfrm>
            <a:off x="728663" y="46974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Rectangle 180" descr="2"/>
          <p:cNvSpPr>
            <a:spLocks noChangeArrowheads="1"/>
          </p:cNvSpPr>
          <p:nvPr/>
        </p:nvSpPr>
        <p:spPr bwMode="gray">
          <a:xfrm>
            <a:off x="728663" y="638016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" name="Rectangle 181" descr="2"/>
          <p:cNvSpPr>
            <a:spLocks noChangeArrowheads="1"/>
          </p:cNvSpPr>
          <p:nvPr/>
        </p:nvSpPr>
        <p:spPr bwMode="gray">
          <a:xfrm>
            <a:off x="728663" y="7223125"/>
            <a:ext cx="1370012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2" name="Rectangle 182" descr="2"/>
          <p:cNvSpPr>
            <a:spLocks noChangeArrowheads="1"/>
          </p:cNvSpPr>
          <p:nvPr/>
        </p:nvSpPr>
        <p:spPr bwMode="gray">
          <a:xfrm>
            <a:off x="728663" y="82153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3" name="Rectangle 183" descr="2"/>
          <p:cNvSpPr>
            <a:spLocks noChangeArrowheads="1"/>
          </p:cNvSpPr>
          <p:nvPr/>
        </p:nvSpPr>
        <p:spPr bwMode="gray">
          <a:xfrm>
            <a:off x="2570163" y="63912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84" descr="2"/>
          <p:cNvSpPr>
            <a:spLocks noChangeArrowheads="1"/>
          </p:cNvSpPr>
          <p:nvPr/>
        </p:nvSpPr>
        <p:spPr bwMode="gray">
          <a:xfrm>
            <a:off x="2570163" y="8215313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5" name="Rectangle 185" descr="2"/>
          <p:cNvSpPr>
            <a:spLocks noChangeArrowheads="1"/>
          </p:cNvSpPr>
          <p:nvPr/>
        </p:nvSpPr>
        <p:spPr bwMode="gray">
          <a:xfrm>
            <a:off x="2570163" y="7223125"/>
            <a:ext cx="1695450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6" name="Rectangle 186" descr="2"/>
          <p:cNvSpPr>
            <a:spLocks noChangeArrowheads="1"/>
          </p:cNvSpPr>
          <p:nvPr/>
        </p:nvSpPr>
        <p:spPr bwMode="gray">
          <a:xfrm>
            <a:off x="2570163" y="4773613"/>
            <a:ext cx="1695450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7" name="Rectangle 187" descr="2"/>
          <p:cNvSpPr>
            <a:spLocks noChangeArrowheads="1"/>
          </p:cNvSpPr>
          <p:nvPr/>
        </p:nvSpPr>
        <p:spPr bwMode="gray">
          <a:xfrm>
            <a:off x="2570163" y="5614988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8" name="Rectangle 188" descr="2"/>
          <p:cNvSpPr>
            <a:spLocks noChangeArrowheads="1"/>
          </p:cNvSpPr>
          <p:nvPr/>
        </p:nvSpPr>
        <p:spPr bwMode="gray">
          <a:xfrm>
            <a:off x="2570163" y="28606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9" descr="2"/>
          <p:cNvSpPr>
            <a:spLocks noChangeArrowheads="1"/>
          </p:cNvSpPr>
          <p:nvPr/>
        </p:nvSpPr>
        <p:spPr bwMode="gray">
          <a:xfrm>
            <a:off x="2570163" y="3702050"/>
            <a:ext cx="1695450" cy="69691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755650" y="2900363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의뢰</a:t>
            </a:r>
          </a:p>
        </p:txBody>
      </p:sp>
      <p:sp>
        <p:nvSpPr>
          <p:cNvPr id="101" name="Rectangle 104"/>
          <p:cNvSpPr>
            <a:spLocks noChangeArrowheads="1"/>
          </p:cNvSpPr>
          <p:nvPr/>
        </p:nvSpPr>
        <p:spPr bwMode="auto">
          <a:xfrm>
            <a:off x="755650" y="4765675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평가환경 조성</a:t>
            </a:r>
          </a:p>
        </p:txBody>
      </p:sp>
      <p:sp>
        <p:nvSpPr>
          <p:cNvPr id="102" name="Rectangle 110"/>
          <p:cNvSpPr>
            <a:spLocks noChangeArrowheads="1"/>
          </p:cNvSpPr>
          <p:nvPr/>
        </p:nvSpPr>
        <p:spPr bwMode="auto">
          <a:xfrm>
            <a:off x="4913313" y="4789488"/>
            <a:ext cx="1103312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평가기준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및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점검표</a:t>
            </a:r>
          </a:p>
        </p:txBody>
      </p:sp>
      <p:sp>
        <p:nvSpPr>
          <p:cNvPr id="103" name="Rectangle 116"/>
          <p:cNvSpPr>
            <a:spLocks noChangeArrowheads="1"/>
          </p:cNvSpPr>
          <p:nvPr/>
        </p:nvSpPr>
        <p:spPr bwMode="auto">
          <a:xfrm>
            <a:off x="2595563" y="6462713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결과 검토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104" name="Rectangle 122"/>
          <p:cNvSpPr>
            <a:spLocks noChangeArrowheads="1"/>
          </p:cNvSpPr>
          <p:nvPr/>
        </p:nvSpPr>
        <p:spPr bwMode="auto">
          <a:xfrm>
            <a:off x="755650" y="63611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검토회참여</a:t>
            </a:r>
          </a:p>
        </p:txBody>
      </p:sp>
      <p:sp>
        <p:nvSpPr>
          <p:cNvPr id="105" name="Rectangle 128"/>
          <p:cNvSpPr>
            <a:spLocks noChangeArrowheads="1"/>
          </p:cNvSpPr>
          <p:nvPr/>
        </p:nvSpPr>
        <p:spPr bwMode="auto">
          <a:xfrm>
            <a:off x="755650" y="7216775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평가의견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 및 반영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755650" y="82026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후속조치 및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</a:t>
            </a:r>
          </a:p>
        </p:txBody>
      </p:sp>
      <p:sp>
        <p:nvSpPr>
          <p:cNvPr id="107" name="Rectangle 140"/>
          <p:cNvSpPr>
            <a:spLocks noChangeArrowheads="1"/>
          </p:cNvSpPr>
          <p:nvPr/>
        </p:nvSpPr>
        <p:spPr bwMode="auto">
          <a:xfrm>
            <a:off x="2595563" y="727868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 및 시정조치 요구</a:t>
            </a:r>
          </a:p>
        </p:txBody>
      </p:sp>
      <p:sp>
        <p:nvSpPr>
          <p:cNvPr id="108" name="Rectangle 146"/>
          <p:cNvSpPr>
            <a:spLocks noChangeArrowheads="1"/>
          </p:cNvSpPr>
          <p:nvPr/>
        </p:nvSpPr>
        <p:spPr bwMode="auto">
          <a:xfrm>
            <a:off x="2595563" y="830103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평가결과 유지보수</a:t>
            </a:r>
          </a:p>
        </p:txBody>
      </p:sp>
      <p:sp>
        <p:nvSpPr>
          <p:cNvPr id="109" name="Rectangle 152"/>
          <p:cNvSpPr>
            <a:spLocks noChangeArrowheads="1"/>
          </p:cNvSpPr>
          <p:nvPr/>
        </p:nvSpPr>
        <p:spPr bwMode="auto">
          <a:xfrm>
            <a:off x="2595563" y="2898775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10" name="Rectangle 158"/>
          <p:cNvSpPr>
            <a:spLocks noChangeArrowheads="1"/>
          </p:cNvSpPr>
          <p:nvPr/>
        </p:nvSpPr>
        <p:spPr bwMode="auto">
          <a:xfrm>
            <a:off x="2595563" y="3709988"/>
            <a:ext cx="1639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사용자 요구사항과 품질요소 및 기준 재검토 및 확인</a:t>
            </a:r>
          </a:p>
        </p:txBody>
      </p:sp>
      <p:sp>
        <p:nvSpPr>
          <p:cNvPr id="111" name="Rectangle 164"/>
          <p:cNvSpPr>
            <a:spLocks noChangeArrowheads="1"/>
          </p:cNvSpPr>
          <p:nvPr/>
        </p:nvSpPr>
        <p:spPr bwMode="auto">
          <a:xfrm>
            <a:off x="2557463" y="4806950"/>
            <a:ext cx="17287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점검표 조정</a:t>
            </a:r>
          </a:p>
        </p:txBody>
      </p:sp>
      <p:sp>
        <p:nvSpPr>
          <p:cNvPr id="112" name="Rectangle 170"/>
          <p:cNvSpPr>
            <a:spLocks noChangeArrowheads="1"/>
          </p:cNvSpPr>
          <p:nvPr/>
        </p:nvSpPr>
        <p:spPr bwMode="auto">
          <a:xfrm>
            <a:off x="2595563" y="5656263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시행</a:t>
            </a:r>
          </a:p>
        </p:txBody>
      </p:sp>
      <p:grpSp>
        <p:nvGrpSpPr>
          <p:cNvPr id="164" name="Group 190"/>
          <p:cNvGrpSpPr>
            <a:grpSpLocks/>
          </p:cNvGrpSpPr>
          <p:nvPr/>
        </p:nvGrpSpPr>
        <p:grpSpPr bwMode="auto">
          <a:xfrm>
            <a:off x="4268788" y="4951413"/>
            <a:ext cx="530225" cy="1617662"/>
            <a:chOff x="2641" y="3175"/>
            <a:chExt cx="419" cy="960"/>
          </a:xfrm>
        </p:grpSpPr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2641" y="3175"/>
              <a:ext cx="41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6" name="Line 95"/>
            <p:cNvSpPr>
              <a:spLocks noChangeShapeType="1"/>
            </p:cNvSpPr>
            <p:nvPr/>
          </p:nvSpPr>
          <p:spPr bwMode="auto">
            <a:xfrm>
              <a:off x="2642" y="3695"/>
              <a:ext cx="41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7" name="Line 96"/>
            <p:cNvSpPr>
              <a:spLocks noChangeShapeType="1"/>
            </p:cNvSpPr>
            <p:nvPr/>
          </p:nvSpPr>
          <p:spPr bwMode="auto">
            <a:xfrm>
              <a:off x="2666" y="4135"/>
              <a:ext cx="3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68" name="Line 85"/>
          <p:cNvSpPr>
            <a:spLocks noChangeShapeType="1"/>
          </p:cNvSpPr>
          <p:nvPr/>
        </p:nvSpPr>
        <p:spPr bwMode="auto">
          <a:xfrm>
            <a:off x="3427413" y="5245100"/>
            <a:ext cx="0" cy="369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>
            <a:off x="3422650" y="6088063"/>
            <a:ext cx="4763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0" name="Line 87"/>
          <p:cNvSpPr>
            <a:spLocks noChangeShapeType="1"/>
          </p:cNvSpPr>
          <p:nvPr/>
        </p:nvSpPr>
        <p:spPr bwMode="auto">
          <a:xfrm>
            <a:off x="3427413" y="6859588"/>
            <a:ext cx="0" cy="3667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1" name="Line 92"/>
          <p:cNvSpPr>
            <a:spLocks noChangeShapeType="1"/>
          </p:cNvSpPr>
          <p:nvPr/>
        </p:nvSpPr>
        <p:spPr bwMode="auto">
          <a:xfrm>
            <a:off x="1416050" y="7694613"/>
            <a:ext cx="0" cy="520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72" name="Group 192"/>
          <p:cNvGrpSpPr>
            <a:grpSpLocks/>
          </p:cNvGrpSpPr>
          <p:nvPr/>
        </p:nvGrpSpPr>
        <p:grpSpPr bwMode="auto">
          <a:xfrm>
            <a:off x="2098675" y="3128963"/>
            <a:ext cx="471488" cy="5283200"/>
            <a:chOff x="1280" y="2095"/>
            <a:chExt cx="351" cy="3132"/>
          </a:xfrm>
        </p:grpSpPr>
        <p:sp>
          <p:nvSpPr>
            <p:cNvPr id="173" name="Line 88"/>
            <p:cNvSpPr>
              <a:spLocks noChangeShapeType="1"/>
            </p:cNvSpPr>
            <p:nvPr/>
          </p:nvSpPr>
          <p:spPr bwMode="auto">
            <a:xfrm>
              <a:off x="1280" y="2095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4" name="Line 89"/>
            <p:cNvSpPr>
              <a:spLocks noChangeShapeType="1"/>
            </p:cNvSpPr>
            <p:nvPr/>
          </p:nvSpPr>
          <p:spPr bwMode="auto">
            <a:xfrm>
              <a:off x="1280" y="3211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5" name="Line 90"/>
            <p:cNvSpPr>
              <a:spLocks noChangeShapeType="1"/>
            </p:cNvSpPr>
            <p:nvPr/>
          </p:nvSpPr>
          <p:spPr bwMode="auto">
            <a:xfrm>
              <a:off x="1299" y="4169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6" name="Line 91"/>
            <p:cNvSpPr>
              <a:spLocks noChangeShapeType="1"/>
            </p:cNvSpPr>
            <p:nvPr/>
          </p:nvSpPr>
          <p:spPr bwMode="auto">
            <a:xfrm>
              <a:off x="1299" y="4631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H="1">
              <a:off x="1299" y="5227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78" name="Line 106"/>
          <p:cNvSpPr>
            <a:spLocks noChangeShapeType="1"/>
          </p:cNvSpPr>
          <p:nvPr/>
        </p:nvSpPr>
        <p:spPr bwMode="auto">
          <a:xfrm>
            <a:off x="3422650" y="3333750"/>
            <a:ext cx="1588" cy="368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9" name="Line 107"/>
          <p:cNvSpPr>
            <a:spLocks noChangeShapeType="1"/>
          </p:cNvSpPr>
          <p:nvPr/>
        </p:nvSpPr>
        <p:spPr bwMode="auto">
          <a:xfrm>
            <a:off x="3422650" y="4408488"/>
            <a:ext cx="0" cy="365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0" name="Rectangle 67"/>
          <p:cNvSpPr>
            <a:spLocks noChangeArrowheads="1"/>
          </p:cNvSpPr>
          <p:nvPr/>
        </p:nvSpPr>
        <p:spPr bwMode="auto">
          <a:xfrm>
            <a:off x="392113" y="1941513"/>
            <a:ext cx="6048375" cy="73152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06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위험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10. </a:t>
            </a:r>
            <a:r>
              <a:rPr lang="ko-KR" altLang="en-US" sz="1600" dirty="0" smtClean="0">
                <a:latin typeface="+mn-ea"/>
                <a:ea typeface="+mn-ea"/>
              </a:rPr>
              <a:t>위험관리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en-US" altLang="ko-KR" sz="1600" dirty="0">
                <a:latin typeface="+mn-ea"/>
                <a:ea typeface="+mn-ea"/>
              </a:rPr>
              <a:t>0</a:t>
            </a:r>
            <a:r>
              <a:rPr lang="en-US" altLang="ko-KR" sz="1600" dirty="0" smtClean="0">
                <a:latin typeface="+mn-ea"/>
                <a:ea typeface="+mn-ea"/>
              </a:rPr>
              <a:t>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위험관리 개요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수행함에 있어서 인력손실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사업환경 손실 등과 같은 </a:t>
            </a:r>
            <a:r>
              <a:rPr lang="ko-KR" altLang="en-US" sz="1200" dirty="0">
                <a:latin typeface="+mn-ea"/>
                <a:ea typeface="+mn-ea"/>
              </a:rPr>
              <a:t>위험요소들을 조기에 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각각에 대한 관리 및 </a:t>
            </a:r>
            <a:r>
              <a:rPr lang="ko-KR" altLang="en-US" sz="1200" dirty="0">
                <a:latin typeface="+mn-ea"/>
                <a:ea typeface="+mn-ea"/>
              </a:rPr>
              <a:t>대처방안을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제안된 요건을 만족시키지 못하는 </a:t>
            </a:r>
            <a:r>
              <a:rPr lang="ko-KR" altLang="en-US" sz="1200" dirty="0">
                <a:latin typeface="+mn-ea"/>
                <a:ea typeface="+mn-ea"/>
              </a:rPr>
              <a:t>위험을 사전에 제거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 성공적인 사업수행을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19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개요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782449"/>
            <a:ext cx="6048375" cy="66346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81013" y="3218364"/>
            <a:ext cx="5907087" cy="5983108"/>
            <a:chOff x="481013" y="3180475"/>
            <a:chExt cx="5907087" cy="5983108"/>
          </a:xfrm>
        </p:grpSpPr>
        <p:grpSp>
          <p:nvGrpSpPr>
            <p:cNvPr id="89" name="그룹 16"/>
            <p:cNvGrpSpPr>
              <a:grpSpLocks/>
            </p:cNvGrpSpPr>
            <p:nvPr/>
          </p:nvGrpSpPr>
          <p:grpSpPr bwMode="auto">
            <a:xfrm>
              <a:off x="758361" y="3180475"/>
              <a:ext cx="5320165" cy="1376481"/>
              <a:chOff x="1230697" y="3961522"/>
              <a:chExt cx="5320853" cy="1376732"/>
            </a:xfrm>
          </p:grpSpPr>
          <p:grpSp>
            <p:nvGrpSpPr>
              <p:cNvPr id="210" name="그룹 17"/>
              <p:cNvGrpSpPr>
                <a:grpSpLocks/>
              </p:cNvGrpSpPr>
              <p:nvPr/>
            </p:nvGrpSpPr>
            <p:grpSpPr bwMode="auto">
              <a:xfrm>
                <a:off x="1230697" y="4024776"/>
                <a:ext cx="5320853" cy="1313478"/>
                <a:chOff x="1102807" y="6786728"/>
                <a:chExt cx="5320853" cy="1313478"/>
              </a:xfrm>
            </p:grpSpPr>
            <p:grpSp>
              <p:nvGrpSpPr>
                <p:cNvPr id="212" name="그룹 19"/>
                <p:cNvGrpSpPr>
                  <a:grpSpLocks/>
                </p:cNvGrpSpPr>
                <p:nvPr/>
              </p:nvGrpSpPr>
              <p:grpSpPr bwMode="auto">
                <a:xfrm>
                  <a:off x="1116013" y="7007226"/>
                  <a:ext cx="5157787" cy="981074"/>
                  <a:chOff x="1309688" y="6238876"/>
                  <a:chExt cx="5157787" cy="1543050"/>
                </a:xfrm>
              </p:grpSpPr>
              <p:pic>
                <p:nvPicPr>
                  <p:cNvPr id="230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9688" y="6238876"/>
                    <a:ext cx="5157787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1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5464" y="6276976"/>
                    <a:ext cx="4233862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102807" y="6878955"/>
                  <a:ext cx="5320853" cy="862034"/>
                </a:xfrm>
                <a:prstGeom prst="roundRect">
                  <a:avLst>
                    <a:gd name="adj" fmla="val 45109"/>
                  </a:avLst>
                </a:prstGeom>
                <a:noFill/>
                <a:ln w="254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21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3496943" y="6786728"/>
                  <a:ext cx="515593" cy="184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ko-KR"/>
                  </a:defPPr>
                  <a:lvl1pPr marL="0" algn="ctr" defTabSz="914400" eaLnBrk="1" latinLnBrk="0" hangingPunct="1">
                    <a:lnSpc>
                      <a:spcPct val="90000"/>
                    </a:lnSpc>
                    <a:buClr>
                      <a:srgbClr val="CC0000"/>
                    </a:buClr>
                    <a:buSzPct val="70000"/>
                    <a:defRPr sz="1050" spc="-8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10800000" scaled="1"/>
                      </a:gradFill>
                      <a:latin typeface="Rix고딕 B" pitchFamily="18" charset="-127"/>
                      <a:ea typeface="Rix고딕 B" pitchFamily="18" charset="-127"/>
                    </a:defRPr>
                  </a:lvl1pPr>
                  <a:lvl2pPr marL="457200" defTabSz="914400" eaLnBrk="1" hangingPunct="1">
                    <a:defRPr sz="1800">
                      <a:latin typeface="+mn-lt"/>
                      <a:ea typeface="+mn-ea"/>
                    </a:defRPr>
                  </a:lvl2pPr>
                  <a:lvl3pPr marL="914400" defTabSz="914400" eaLnBrk="1" hangingPunct="1">
                    <a:defRPr sz="1800">
                      <a:latin typeface="+mn-lt"/>
                      <a:ea typeface="+mn-ea"/>
                    </a:defRPr>
                  </a:lvl3pPr>
                  <a:lvl4pPr marL="1371600" defTabSz="914400" eaLnBrk="1" hangingPunct="1">
                    <a:defRPr sz="1800">
                      <a:latin typeface="+mn-lt"/>
                      <a:ea typeface="+mn-ea"/>
                    </a:defRPr>
                  </a:lvl4pPr>
                  <a:lvl5pPr marL="1828800" defTabSz="914400" eaLnBrk="1" hangingPunct="1">
                    <a:defRPr sz="1800">
                      <a:latin typeface="+mn-lt"/>
                      <a:ea typeface="+mn-ea"/>
                    </a:defRPr>
                  </a:lvl5pPr>
                  <a:lvl6pPr marL="2286000" defTabSz="914400">
                    <a:defRPr sz="1800">
                      <a:latin typeface="+mn-lt"/>
                      <a:ea typeface="+mn-ea"/>
                    </a:defRPr>
                  </a:lvl6pPr>
                  <a:lvl7pPr marL="2743200" defTabSz="914400">
                    <a:defRPr sz="1800">
                      <a:latin typeface="+mn-lt"/>
                      <a:ea typeface="+mn-ea"/>
                    </a:defRPr>
                  </a:lvl7pPr>
                  <a:lvl8pPr marL="3200400" defTabSz="914400">
                    <a:defRPr sz="1800">
                      <a:latin typeface="+mn-lt"/>
                      <a:ea typeface="+mn-ea"/>
                    </a:defRPr>
                  </a:lvl8pPr>
                  <a:lvl9pPr marL="3657600" defTabSz="914400">
                    <a:defRPr sz="1800">
                      <a:latin typeface="+mn-lt"/>
                      <a:ea typeface="+mn-ea"/>
                    </a:defRPr>
                  </a:lvl9pPr>
                </a:lstStyle>
                <a:p>
                  <a:pPr>
                    <a:lnSpc>
                      <a:spcPct val="100000"/>
                    </a:lnSpc>
                    <a:defRPr/>
                  </a:pPr>
                  <a:r>
                    <a:rPr lang="ko-KR" altLang="en-US" sz="1200" spc="-7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관리목표</a:t>
                  </a:r>
                  <a:endParaRPr lang="ko-KR" altLang="en-US" sz="1200" spc="-7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15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3862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943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97065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8" name="그룹 26"/>
                <p:cNvGrpSpPr>
                  <a:grpSpLocks/>
                </p:cNvGrpSpPr>
                <p:nvPr/>
              </p:nvGrpSpPr>
              <p:grpSpPr bwMode="auto">
                <a:xfrm>
                  <a:off x="136001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9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14" y="2920412"/>
                    <a:ext cx="1319639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조기식별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19" name="그룹 27"/>
                <p:cNvGrpSpPr>
                  <a:grpSpLocks/>
                </p:cNvGrpSpPr>
                <p:nvPr/>
              </p:nvGrpSpPr>
              <p:grpSpPr bwMode="auto">
                <a:xfrm>
                  <a:off x="266303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6" name="타원 225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7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17621" y="2920412"/>
                    <a:ext cx="1287190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철저한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위험대응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0" name="그룹 28"/>
                <p:cNvGrpSpPr>
                  <a:grpSpLocks/>
                </p:cNvGrpSpPr>
                <p:nvPr/>
              </p:nvGrpSpPr>
              <p:grpSpPr bwMode="auto">
                <a:xfrm>
                  <a:off x="394319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4" name="타원 223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5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37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위험영향력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최소화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1" name="그룹 29"/>
                <p:cNvGrpSpPr>
                  <a:grpSpLocks/>
                </p:cNvGrpSpPr>
                <p:nvPr/>
              </p:nvGrpSpPr>
              <p:grpSpPr bwMode="auto">
                <a:xfrm>
                  <a:off x="523097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2" name="타원 221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3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632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문제해결 및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재발방지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</p:grpSp>
          <p:sp>
            <p:nvSpPr>
              <p:cNvPr id="211" name="직사각형 210"/>
              <p:cNvSpPr/>
              <p:nvPr/>
            </p:nvSpPr>
            <p:spPr>
              <a:xfrm>
                <a:off x="3122119" y="3961522"/>
                <a:ext cx="1471802" cy="295329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관리목표</a:t>
                </a:r>
              </a:p>
            </p:txBody>
          </p:sp>
        </p:grpSp>
        <p:grpSp>
          <p:nvGrpSpPr>
            <p:cNvPr id="90" name="그룹 43"/>
            <p:cNvGrpSpPr>
              <a:grpSpLocks/>
            </p:cNvGrpSpPr>
            <p:nvPr/>
          </p:nvGrpSpPr>
          <p:grpSpPr bwMode="auto">
            <a:xfrm>
              <a:off x="481013" y="4766595"/>
              <a:ext cx="5907087" cy="1511905"/>
              <a:chOff x="849630" y="6364287"/>
              <a:chExt cx="6069330" cy="1017588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849630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위험식별</a:t>
                </a: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849630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사업에 치명적 위험 및 부정적 영향요소 조기 식별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2384496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인력 수급계획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2384496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식별된 위험의 영향력 분석 및 발생 가능성 평가</a:t>
                </a:r>
              </a:p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관리 우선순위 판단</a:t>
                </a: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919364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모니터링 및 통제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3919364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위험 조치 현황 및 적절한 시정조치</a:t>
                </a: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455862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위험대응 계획수립</a:t>
                </a: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455862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우선순위에 의한 </a:t>
                </a:r>
                <a:b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</a:b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구체적 대응 전략 수립</a:t>
                </a:r>
              </a:p>
            </p:txBody>
          </p:sp>
        </p:grpSp>
        <p:grpSp>
          <p:nvGrpSpPr>
            <p:cNvPr id="91" name="그룹 75"/>
            <p:cNvGrpSpPr>
              <a:grpSpLocks/>
            </p:cNvGrpSpPr>
            <p:nvPr/>
          </p:nvGrpSpPr>
          <p:grpSpPr bwMode="auto">
            <a:xfrm>
              <a:off x="481013" y="6537176"/>
              <a:ext cx="5907087" cy="1113975"/>
              <a:chOff x="871305" y="7212408"/>
              <a:chExt cx="6112563" cy="1114178"/>
            </a:xfrm>
          </p:grpSpPr>
          <p:grpSp>
            <p:nvGrpSpPr>
              <p:cNvPr id="176" name="그룹 76"/>
              <p:cNvGrpSpPr>
                <a:grpSpLocks/>
              </p:cNvGrpSpPr>
              <p:nvPr/>
            </p:nvGrpSpPr>
            <p:grpSpPr bwMode="auto">
              <a:xfrm>
                <a:off x="4551713" y="7576738"/>
                <a:ext cx="2115588" cy="653228"/>
                <a:chOff x="1206544" y="7141002"/>
                <a:chExt cx="2115588" cy="653228"/>
              </a:xfrm>
            </p:grpSpPr>
            <p:grpSp>
              <p:nvGrpSpPr>
                <p:cNvPr id="193" name="그룹 92"/>
                <p:cNvGrpSpPr>
                  <a:grpSpLocks/>
                </p:cNvGrpSpPr>
                <p:nvPr/>
              </p:nvGrpSpPr>
              <p:grpSpPr bwMode="auto">
                <a:xfrm>
                  <a:off x="1206544" y="7141002"/>
                  <a:ext cx="2115588" cy="653228"/>
                  <a:chOff x="1018664" y="7141002"/>
                  <a:chExt cx="2115588" cy="653228"/>
                </a:xfrm>
              </p:grpSpPr>
              <p:sp>
                <p:nvSpPr>
                  <p:cNvPr id="19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9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97" name="그룹 96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200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201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98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8664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위험분석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위험관리절차</a:t>
                    </a:r>
                  </a:p>
                </p:txBody>
              </p:sp>
              <p:sp>
                <p:nvSpPr>
                  <p:cNvPr id="19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8456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</a:t>
                    </a:r>
                    <a:b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관리계획서</a:t>
                    </a:r>
                  </a:p>
                </p:txBody>
              </p:sp>
            </p:grpSp>
            <p:sp>
              <p:nvSpPr>
                <p:cNvPr id="194" name="Line 99"/>
                <p:cNvSpPr>
                  <a:spLocks noChangeShapeType="1"/>
                </p:cNvSpPr>
                <p:nvPr/>
              </p:nvSpPr>
              <p:spPr bwMode="auto">
                <a:xfrm>
                  <a:off x="2265384" y="7295807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77" name="양쪽 모서리가 둥근 사각형 176"/>
              <p:cNvSpPr/>
              <p:nvPr/>
            </p:nvSpPr>
            <p:spPr>
              <a:xfrm>
                <a:off x="879518" y="7225039"/>
                <a:ext cx="2705561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관리 대상</a:t>
                </a:r>
              </a:p>
            </p:txBody>
          </p:sp>
          <p:sp>
            <p:nvSpPr>
              <p:cNvPr id="178" name="양쪽 모서리가 둥근 사각형 177"/>
              <p:cNvSpPr/>
              <p:nvPr/>
            </p:nvSpPr>
            <p:spPr>
              <a:xfrm>
                <a:off x="4258595" y="7225039"/>
                <a:ext cx="2725273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기법 및 도구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 rot="10800000" flipV="1">
                <a:off x="871305" y="7212337"/>
                <a:ext cx="2705560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 rot="10800000" flipV="1">
                <a:off x="4247095" y="7212337"/>
                <a:ext cx="2723631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pic>
            <p:nvPicPr>
              <p:cNvPr id="181" name="Picture 5" descr="G:\work\아이크래프트\그랜드코리아레져\발표자료\작업방\GKL-02-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124" y="7566357"/>
                <a:ext cx="429710" cy="42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2" name="그룹 82"/>
              <p:cNvGrpSpPr>
                <a:grpSpLocks/>
              </p:cNvGrpSpPr>
              <p:nvPr/>
            </p:nvGrpSpPr>
            <p:grpSpPr bwMode="auto">
              <a:xfrm>
                <a:off x="1202229" y="7577192"/>
                <a:ext cx="2112746" cy="653228"/>
                <a:chOff x="1209299" y="7141002"/>
                <a:chExt cx="2112746" cy="653228"/>
              </a:xfrm>
            </p:grpSpPr>
            <p:grpSp>
              <p:nvGrpSpPr>
                <p:cNvPr id="183" name="그룹 83"/>
                <p:cNvGrpSpPr>
                  <a:grpSpLocks/>
                </p:cNvGrpSpPr>
                <p:nvPr/>
              </p:nvGrpSpPr>
              <p:grpSpPr bwMode="auto">
                <a:xfrm>
                  <a:off x="1209299" y="7141002"/>
                  <a:ext cx="2112746" cy="653228"/>
                  <a:chOff x="1021419" y="7141002"/>
                  <a:chExt cx="2112746" cy="653228"/>
                </a:xfrm>
              </p:grpSpPr>
              <p:sp>
                <p:nvSpPr>
                  <p:cNvPr id="18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87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88" name="그룹 87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191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192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8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419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품질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일정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예산</a:t>
                    </a:r>
                  </a:p>
                </p:txBody>
              </p:sp>
              <p:sp>
                <p:nvSpPr>
                  <p:cNvPr id="190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3782" y="7213156"/>
                    <a:ext cx="1075796" cy="507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고객요구사항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투입인력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진행과제</a:t>
                    </a:r>
                  </a:p>
                </p:txBody>
              </p:sp>
            </p:grpSp>
            <p:sp>
              <p:nvSpPr>
                <p:cNvPr id="184" name="Line 99"/>
                <p:cNvSpPr>
                  <a:spLocks noChangeShapeType="1"/>
                </p:cNvSpPr>
                <p:nvPr/>
              </p:nvSpPr>
              <p:spPr bwMode="auto">
                <a:xfrm>
                  <a:off x="2264831" y="7295353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2" name="그룹 127"/>
            <p:cNvGrpSpPr>
              <a:grpSpLocks/>
            </p:cNvGrpSpPr>
            <p:nvPr/>
          </p:nvGrpSpPr>
          <p:grpSpPr bwMode="auto">
            <a:xfrm>
              <a:off x="694833" y="8049344"/>
              <a:ext cx="5475056" cy="1114239"/>
              <a:chOff x="1158689" y="8868328"/>
              <a:chExt cx="5475764" cy="1114442"/>
            </a:xfrm>
          </p:grpSpPr>
          <p:grpSp>
            <p:nvGrpSpPr>
              <p:cNvPr id="93" name="그룹 128"/>
              <p:cNvGrpSpPr>
                <a:grpSpLocks/>
              </p:cNvGrpSpPr>
              <p:nvPr/>
            </p:nvGrpSpPr>
            <p:grpSpPr bwMode="auto">
              <a:xfrm>
                <a:off x="1158689" y="8868328"/>
                <a:ext cx="5475764" cy="1114442"/>
                <a:chOff x="1144111" y="6890070"/>
                <a:chExt cx="5475764" cy="1114442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144603" y="7421794"/>
                  <a:ext cx="54759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134"/>
                <p:cNvGrpSpPr>
                  <a:grpSpLocks/>
                </p:cNvGrpSpPr>
                <p:nvPr/>
              </p:nvGrpSpPr>
              <p:grpSpPr bwMode="auto">
                <a:xfrm>
                  <a:off x="1350677" y="6890070"/>
                  <a:ext cx="5074862" cy="1114442"/>
                  <a:chOff x="1465638" y="7324255"/>
                  <a:chExt cx="5517404" cy="1211626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1465638" y="7324255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위험요소 </a:t>
                    </a:r>
                    <a:r>
                      <a:rPr kumimoji="0" lang="ko-KR" altLang="en-US" sz="1000" spc="-3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식별 시 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/>
                    </a:r>
                    <a:b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</a:b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“프로젝트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체크리스트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”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활용하여 도출</a:t>
                    </a:r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>
                    <a:off x="2880076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구체적 해결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(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실행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)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방안수립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, </a:t>
                    </a: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지속적 모니터링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/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시정조치</a:t>
                    </a:r>
                  </a:p>
                </p:txBody>
              </p:sp>
              <p:sp>
                <p:nvSpPr>
                  <p:cNvPr id="102" name="타원 101"/>
                  <p:cNvSpPr/>
                  <p:nvPr/>
                </p:nvSpPr>
                <p:spPr>
                  <a:xfrm>
                    <a:off x="4322128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위험발생 가능성과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영향력 분석을 통한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대응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우선순위 선정</a:t>
                    </a:r>
                  </a:p>
                </p:txBody>
              </p:sp>
              <p:sp>
                <p:nvSpPr>
                  <p:cNvPr id="103" name="타원 102"/>
                  <p:cNvSpPr/>
                  <p:nvPr/>
                </p:nvSpPr>
                <p:spPr>
                  <a:xfrm>
                    <a:off x="5750376" y="7324259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프로젝트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전체 단계에 걸쳐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위험식별 및 식별된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추적관리</a:t>
                    </a:r>
                  </a:p>
                </p:txBody>
              </p:sp>
            </p:grpSp>
          </p:grpSp>
          <p:sp>
            <p:nvSpPr>
              <p:cNvPr id="94" name="Oval 593"/>
              <p:cNvSpPr>
                <a:spLocks noChangeArrowheads="1"/>
              </p:cNvSpPr>
              <p:nvPr/>
            </p:nvSpPr>
            <p:spPr bwMode="auto">
              <a:xfrm>
                <a:off x="1306838" y="892212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95" name="Oval 593"/>
              <p:cNvSpPr>
                <a:spLocks noChangeArrowheads="1"/>
              </p:cNvSpPr>
              <p:nvPr/>
            </p:nvSpPr>
            <p:spPr bwMode="auto">
              <a:xfrm>
                <a:off x="2615107" y="893641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96" name="Oval 593"/>
              <p:cNvSpPr>
                <a:spLocks noChangeArrowheads="1"/>
              </p:cNvSpPr>
              <p:nvPr/>
            </p:nvSpPr>
            <p:spPr bwMode="auto">
              <a:xfrm>
                <a:off x="3904324" y="8936417"/>
                <a:ext cx="179410" cy="179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97" name="Oval 593"/>
              <p:cNvSpPr>
                <a:spLocks noChangeArrowheads="1"/>
              </p:cNvSpPr>
              <p:nvPr/>
            </p:nvSpPr>
            <p:spPr bwMode="auto">
              <a:xfrm>
                <a:off x="5230057" y="8949120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9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제안범위 및 전제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범위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사업은 저작권기술 성능평가를 위한 데이타셋 구축 및 구축된 데이타셋을 기반으로 필터링 기술 성능평가 및 포렌식기술 성능평가를 그 기반으로 함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위원회에서 운영중인 홈페이지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누리집포털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업무포털 연계를 통한 저작권 기술 및 정보 제공을 그 범위로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1198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/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/>
                <a:t>주요 사업 내용</a:t>
              </a:r>
              <a:endParaRPr lang="ko-KR" altLang="en-US" sz="1100" dirty="0"/>
            </a:p>
          </p:txBody>
        </p:sp>
      </p:grpSp>
      <p:sp>
        <p:nvSpPr>
          <p:cNvPr id="59" name="AutoShape 116"/>
          <p:cNvSpPr>
            <a:spLocks noChangeArrowheads="1"/>
          </p:cNvSpPr>
          <p:nvPr/>
        </p:nvSpPr>
        <p:spPr bwMode="auto">
          <a:xfrm>
            <a:off x="461963" y="3041401"/>
            <a:ext cx="1008062" cy="1407220"/>
          </a:xfrm>
          <a:prstGeom prst="roundRect">
            <a:avLst>
              <a:gd name="adj" fmla="val 2593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100" dirty="0">
              <a:solidFill>
                <a:srgbClr val="000000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0" name="AutoShape 118"/>
          <p:cNvSpPr>
            <a:spLocks noChangeArrowheads="1"/>
          </p:cNvSpPr>
          <p:nvPr/>
        </p:nvSpPr>
        <p:spPr bwMode="auto">
          <a:xfrm>
            <a:off x="1544638" y="3041401"/>
            <a:ext cx="4824412" cy="14027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기술적조치 정보시스템 시스템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(TMIS) 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운영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기능 개선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46007" y="3665233"/>
            <a:ext cx="8399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100" b="1" dirty="0" smtClean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주요 사업 </a:t>
            </a: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내용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10800000" flipV="1">
            <a:off x="484188" y="4887913"/>
            <a:ext cx="5884862" cy="4503737"/>
          </a:xfrm>
          <a:prstGeom prst="roundRect">
            <a:avLst>
              <a:gd name="adj" fmla="val 1528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 flipV="1">
            <a:off x="542925" y="5126036"/>
            <a:ext cx="2746541" cy="1874311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 flipV="1">
            <a:off x="3519540" y="5126034"/>
            <a:ext cx="2747489" cy="4165603"/>
          </a:xfrm>
          <a:prstGeom prst="roundRect">
            <a:avLst>
              <a:gd name="adj" fmla="val 2675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5" name="AutoShape 36"/>
          <p:cNvSpPr>
            <a:spLocks noChangeArrowheads="1"/>
          </p:cNvSpPr>
          <p:nvPr/>
        </p:nvSpPr>
        <p:spPr bwMode="auto">
          <a:xfrm rot="10800000" flipV="1">
            <a:off x="539750" y="7231063"/>
            <a:ext cx="2749716" cy="2060575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544514" y="4951413"/>
            <a:ext cx="2744952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기술적조치 정보시스템 </a:t>
            </a:r>
            <a:r>
              <a:rPr lang="ko-KR" altLang="en-US" sz="1100" b="1" smtClean="0">
                <a:latin typeface="+mj-lt"/>
                <a:ea typeface="나눔바른고딕" panose="020B0603020101020101" pitchFamily="50" charset="-127"/>
              </a:rPr>
              <a:t>시스템</a:t>
            </a:r>
            <a:r>
              <a:rPr lang="en-US" altLang="ko-KR" sz="1100" b="1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운영 및 관리</a:t>
            </a:r>
            <a:endParaRPr lang="en-US" altLang="ko-KR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7" name="AutoShape 116"/>
          <p:cNvSpPr>
            <a:spLocks noChangeArrowheads="1"/>
          </p:cNvSpPr>
          <p:nvPr/>
        </p:nvSpPr>
        <p:spPr bwMode="auto">
          <a:xfrm>
            <a:off x="3519539" y="4951413"/>
            <a:ext cx="2747489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시스템 기능 개선 및 운영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555624" y="7139781"/>
            <a:ext cx="2749776" cy="517525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9" name="AutoShape 77"/>
          <p:cNvSpPr>
            <a:spLocks noChangeArrowheads="1"/>
          </p:cNvSpPr>
          <p:nvPr/>
        </p:nvSpPr>
        <p:spPr bwMode="auto">
          <a:xfrm>
            <a:off x="619449" y="5464441"/>
            <a:ext cx="2288366" cy="144462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성능평가 시스템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구축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운영 및 관리 등 업무지원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0" name="AutoShape 78"/>
          <p:cNvSpPr>
            <a:spLocks noChangeArrowheads="1"/>
          </p:cNvSpPr>
          <p:nvPr/>
        </p:nvSpPr>
        <p:spPr bwMode="auto">
          <a:xfrm>
            <a:off x="3599239" y="5464441"/>
            <a:ext cx="2667790" cy="1433512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특징기반 필터링 기술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포렌식마크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성능평가 수행을 위한 신규 데이타셋 구축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UI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개선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PC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도입 및 설치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운용 환경 전환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619449" y="7612246"/>
            <a:ext cx="256781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국내 저작권기술 현황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사이트 운영 관련 기능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4812" y="4564048"/>
            <a:ext cx="6048375" cy="228610"/>
            <a:chOff x="404813" y="1878221"/>
            <a:chExt cx="6048375" cy="228610"/>
          </a:xfrm>
        </p:grpSpPr>
        <p:grpSp>
          <p:nvGrpSpPr>
            <p:cNvPr id="88" name="그룹 8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0" name="그룹 8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3" name="오각형 9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j-lt"/>
                  </a:endParaRPr>
                </a:p>
              </p:txBody>
            </p:sp>
            <p:sp>
              <p:nvSpPr>
                <p:cNvPr id="94" name="오각형 9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직사각형 9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  <p:sp>
            <p:nvSpPr>
              <p:cNvPr id="92" name="직사각형 9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</p:grpSp>
        <p:sp>
          <p:nvSpPr>
            <p:cNvPr id="8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j-lt"/>
                </a:rPr>
                <a:t>세부 사업 수행 범위</a:t>
              </a:r>
              <a:endParaRPr lang="ko-KR" altLang="en-US" sz="11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en-US" altLang="ko-KR" sz="1600" dirty="0">
                <a:latin typeface="+mn-ea"/>
                <a:ea typeface="+mn-ea"/>
              </a:rPr>
              <a:t>0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위험요소 및 대응방안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풍부한 시스템운영 경험을 바탕으로 위험대응 절차에 의거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수행에 부정적인 영향을 미칠 수 있는 </a:t>
            </a:r>
            <a:r>
              <a:rPr lang="ko-KR" altLang="en-US" sz="1200" dirty="0">
                <a:latin typeface="+mn-ea"/>
                <a:ea typeface="+mn-ea"/>
              </a:rPr>
              <a:t>위험요소를 조기에 파악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이에 대한 대응방안을 사전 도출 및 분석을 통해 </a:t>
            </a:r>
            <a:r>
              <a:rPr lang="ko-KR" altLang="en-US" sz="1200" dirty="0">
                <a:latin typeface="+mn-ea"/>
                <a:ea typeface="+mn-ea"/>
              </a:rPr>
              <a:t>위험 영향력을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위험요소 및 대응방안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"/>
          <p:cNvGraphicFramePr>
            <a:graphicFrameLocks noGrp="1"/>
          </p:cNvGraphicFramePr>
          <p:nvPr>
            <p:extLst/>
          </p:nvPr>
        </p:nvGraphicFramePr>
        <p:xfrm>
          <a:off x="401615" y="2422914"/>
          <a:ext cx="5964237" cy="6827962"/>
        </p:xfrm>
        <a:graphic>
          <a:graphicData uri="http://schemas.openxmlformats.org/drawingml/2006/table">
            <a:tbl>
              <a:tblPr/>
              <a:tblGrid>
                <a:gridCol w="1036837"/>
                <a:gridCol w="2231023"/>
                <a:gridCol w="2696377"/>
              </a:tblGrid>
              <a:tr h="251734">
                <a:tc grid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예상 위험요소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대 응 방 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73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상세내용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성과관리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이해관계의 불일치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서비스수준 및 성과 측정의 어려움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수준에 대한 명확한 정의 및 정기적인 평가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긴밀한 협조</a:t>
                      </a:r>
                      <a:r>
                        <a:rPr kumimoji="1"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지속적인 의견 조율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532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투입인력의 정보유출 등 보안사고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발생 가능성 존재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통제권 상실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주요정보는 접근통제로 가능한 고객사에서 관리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보안교육을 통한 보안의식 제고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종료 시 사업관련 정보 삭제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510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사업자와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업무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역할과 책임의 모호성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 및 사업자간 역할 혼선 발생 가능성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의사소통 체계상 혼란 발생가능성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사업자간 역할 정립 및 합의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단일화된 의사소통 채널 협의회 구성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7879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범위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고객사와 업무 영역의 차이 발생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 요구사항의 불분명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인계되지 않은 업무 표면화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정기적으로 시스템 담당자와 기대치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담당자 면담을 통하여 정확한 요구사항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시 기록함으로써 변경관리 강화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철저한 인수절차 및 실사 수행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8110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인력 운영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기술력 부족으로 업무 장애 초래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기본지침 및 업무프로세스 미 준수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중 무단  철수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인계인수 없는 인력 철수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투입 시 충분한 오리엔테이션 제공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위험성이 높은 핵심업무 운영은 충분한  기술력을 가진 인력으로 투입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면담을 통한 애로사항 파악 및 대응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Pool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 운영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품질저하가 우려되는 업무에 대해서는 인력의 교체 및 추가 투입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운영절차 미 준수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시스템 접근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시설물 접근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규정 및 지침 교육 실시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변경 작업 시 사전 협의 및 승인 절차 시행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위험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9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en-US" altLang="ko-KR" sz="1600" dirty="0">
                <a:latin typeface="+mn-ea"/>
                <a:ea typeface="+mn-ea"/>
              </a:rPr>
              <a:t>0</a:t>
            </a:r>
            <a:r>
              <a:rPr lang="en-US" altLang="ko-KR" sz="1600" dirty="0" smtClean="0">
                <a:latin typeface="+mn-ea"/>
                <a:ea typeface="+mn-ea"/>
              </a:rPr>
              <a:t>.3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위험 관리 산출물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시작 시점에 위험관리 계획서를 작성하고 고객의 승인을 득합니다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발견된 위험 및 이슈는 사업 초기부터 별도의 산출물로 규정하고 이를 지속적으로 관리하도록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계획서 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" y="2499858"/>
            <a:ext cx="5124768" cy="3301127"/>
          </a:xfrm>
          <a:prstGeom prst="rect">
            <a:avLst/>
          </a:prstGeom>
        </p:spPr>
      </p:pic>
      <p:sp>
        <p:nvSpPr>
          <p:cNvPr id="28" name="직사각형 58"/>
          <p:cNvSpPr>
            <a:spLocks noChangeArrowheads="1"/>
          </p:cNvSpPr>
          <p:nvPr/>
        </p:nvSpPr>
        <p:spPr bwMode="auto">
          <a:xfrm>
            <a:off x="404813" y="2471938"/>
            <a:ext cx="6048375" cy="33290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4812" y="5964425"/>
            <a:ext cx="6048375" cy="228610"/>
            <a:chOff x="404813" y="1878221"/>
            <a:chExt cx="6048375" cy="228610"/>
          </a:xfrm>
        </p:grpSpPr>
        <p:grpSp>
          <p:nvGrpSpPr>
            <p:cNvPr id="30" name="그룹 2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2" name="그룹 3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5" name="오각형 3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6" name="오각형 3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직사각형 3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1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</a:t>
              </a:r>
              <a:r>
                <a:rPr lang="en-US" altLang="ko-KR" sz="1100" dirty="0" smtClean="0">
                  <a:latin typeface="+mn-ea"/>
                </a:rPr>
                <a:t>/ </a:t>
              </a:r>
              <a:r>
                <a:rPr lang="ko-KR" altLang="en-US" sz="1100" dirty="0" smtClean="0">
                  <a:latin typeface="+mn-ea"/>
                </a:rPr>
                <a:t>이슈 관리 대장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" y="6356474"/>
            <a:ext cx="5531178" cy="1365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2" y="7888173"/>
            <a:ext cx="5527768" cy="1289813"/>
          </a:xfrm>
          <a:prstGeom prst="rect">
            <a:avLst/>
          </a:prstGeom>
        </p:spPr>
      </p:pic>
      <p:sp>
        <p:nvSpPr>
          <p:cNvPr id="37" name="직사각형 58"/>
          <p:cNvSpPr>
            <a:spLocks noChangeArrowheads="1"/>
          </p:cNvSpPr>
          <p:nvPr/>
        </p:nvSpPr>
        <p:spPr bwMode="auto">
          <a:xfrm>
            <a:off x="404813" y="6237143"/>
            <a:ext cx="6048375" cy="32164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3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위험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3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보고 및 </a:t>
            </a:r>
            <a:r>
              <a:rPr lang="ko-KR" altLang="en-US" sz="1600" dirty="0" smtClean="0">
                <a:latin typeface="+mn-ea"/>
                <a:ea typeface="+mn-ea"/>
              </a:rPr>
              <a:t>진행 보고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검토회의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업무계획 및 실적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 관리현황에 대한 정기보고를 시행하며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비상상황 발생 시 고객에게 즉각 보고하여 신속한 조치를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 발생하는 산출물의 변경관리 및 품질보증 검토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전반에 대한 검토와 의견조정 시 보고를 시행하며 검토회의를 거쳐 확정합니다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3439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및 검토회의</a:t>
              </a:r>
            </a:p>
          </p:txBody>
        </p:sp>
      </p:grp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392113" y="3007134"/>
            <a:ext cx="6048375" cy="6089650"/>
          </a:xfrm>
          <a:prstGeom prst="rect">
            <a:avLst/>
          </a:prstGeom>
          <a:noFill/>
          <a:ln w="12700" algn="ctr">
            <a:solidFill>
              <a:srgbClr val="6EA0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44" name="그룹 4"/>
          <p:cNvGrpSpPr>
            <a:grpSpLocks/>
          </p:cNvGrpSpPr>
          <p:nvPr/>
        </p:nvGrpSpPr>
        <p:grpSpPr bwMode="auto">
          <a:xfrm>
            <a:off x="4884738" y="6042434"/>
            <a:ext cx="1503362" cy="720725"/>
            <a:chOff x="6037625" y="2389550"/>
            <a:chExt cx="1503000" cy="720000"/>
          </a:xfrm>
        </p:grpSpPr>
        <p:sp>
          <p:nvSpPr>
            <p:cNvPr id="45" name="타원 73"/>
            <p:cNvSpPr>
              <a:spLocks noChangeArrowheads="1"/>
            </p:cNvSpPr>
            <p:nvPr/>
          </p:nvSpPr>
          <p:spPr bwMode="auto">
            <a:xfrm>
              <a:off x="6037625" y="238955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6" name="AutoShape 49"/>
            <p:cNvSpPr>
              <a:spLocks noChangeArrowheads="1"/>
            </p:cNvSpPr>
            <p:nvPr/>
          </p:nvSpPr>
          <p:spPr bwMode="auto">
            <a:xfrm>
              <a:off x="6397625" y="238955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00063" y="3372259"/>
            <a:ext cx="2849562" cy="2198687"/>
          </a:xfrm>
          <a:prstGeom prst="roundRect">
            <a:avLst>
              <a:gd name="adj" fmla="val 1659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48" name="그룹 102"/>
          <p:cNvGrpSpPr>
            <a:grpSpLocks/>
          </p:cNvGrpSpPr>
          <p:nvPr/>
        </p:nvGrpSpPr>
        <p:grpSpPr bwMode="auto">
          <a:xfrm>
            <a:off x="476250" y="3075396"/>
            <a:ext cx="5881688" cy="247650"/>
            <a:chOff x="500042" y="5898360"/>
            <a:chExt cx="5881707" cy="245504"/>
          </a:xfrm>
        </p:grpSpPr>
        <p:sp>
          <p:nvSpPr>
            <p:cNvPr id="49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4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업무보고 절차 및 체계</a:t>
              </a:r>
            </a:p>
          </p:txBody>
        </p:sp>
        <p:pic>
          <p:nvPicPr>
            <p:cNvPr id="52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179"/>
          <p:cNvGrpSpPr>
            <a:grpSpLocks/>
          </p:cNvGrpSpPr>
          <p:nvPr/>
        </p:nvGrpSpPr>
        <p:grpSpPr bwMode="auto">
          <a:xfrm>
            <a:off x="671513" y="3589746"/>
            <a:ext cx="2520950" cy="1839913"/>
            <a:chOff x="391" y="2122"/>
            <a:chExt cx="1588" cy="1331"/>
          </a:xfrm>
        </p:grpSpPr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950" y="2569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+mn-ea"/>
                  <a:ea typeface="+mn-ea"/>
                </a:rPr>
                <a:t>PM</a:t>
              </a: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1529" y="3187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사업수행조직</a:t>
              </a: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391" y="3188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품질</a:t>
              </a:r>
              <a:r>
                <a:rPr lang="en-US" altLang="ko-KR" sz="800" dirty="0">
                  <a:latin typeface="+mn-ea"/>
                  <a:ea typeface="+mn-ea"/>
                </a:rPr>
                <a:t>/</a:t>
              </a:r>
              <a:r>
                <a:rPr lang="ko-KR" altLang="en-US" sz="800" dirty="0">
                  <a:latin typeface="+mn-ea"/>
                  <a:ea typeface="+mn-ea"/>
                </a:rPr>
                <a:t>사업관리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950" y="2122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+mn-ea"/>
                  <a:ea typeface="+mn-ea"/>
                </a:rPr>
                <a:t>주관기관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58" name="AutoShape 80"/>
            <p:cNvCxnSpPr>
              <a:cxnSpLocks noChangeShapeType="1"/>
              <a:stCxn id="56" idx="0"/>
              <a:endCxn id="54" idx="1"/>
            </p:cNvCxnSpPr>
            <p:nvPr/>
          </p:nvCxnSpPr>
          <p:spPr bwMode="auto">
            <a:xfrm rot="-5400000">
              <a:off x="509" y="2747"/>
              <a:ext cx="548" cy="334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1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>
              <a:off x="1400" y="2640"/>
              <a:ext cx="354" cy="547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906" y="2980"/>
              <a:ext cx="539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84"/>
            <p:cNvCxnSpPr>
              <a:cxnSpLocks noChangeShapeType="1"/>
              <a:stCxn id="55" idx="1"/>
              <a:endCxn id="56" idx="3"/>
            </p:cNvCxnSpPr>
            <p:nvPr/>
          </p:nvCxnSpPr>
          <p:spPr bwMode="auto">
            <a:xfrm flipH="1">
              <a:off x="841" y="3258"/>
              <a:ext cx="688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85"/>
            <p:cNvCxnSpPr>
              <a:cxnSpLocks noChangeShapeType="1"/>
              <a:stCxn id="56" idx="2"/>
              <a:endCxn id="55" idx="2"/>
            </p:cNvCxnSpPr>
            <p:nvPr/>
          </p:nvCxnSpPr>
          <p:spPr bwMode="auto">
            <a:xfrm rot="5400000" flipH="1" flipV="1">
              <a:off x="1184" y="2761"/>
              <a:ext cx="1" cy="1138"/>
            </a:xfrm>
            <a:prstGeom prst="bentConnector3">
              <a:avLst>
                <a:gd name="adj1" fmla="val -14400005"/>
              </a:avLst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86"/>
            <p:cNvCxnSpPr>
              <a:cxnSpLocks noChangeShapeType="1"/>
            </p:cNvCxnSpPr>
            <p:nvPr/>
          </p:nvCxnSpPr>
          <p:spPr bwMode="auto">
            <a:xfrm flipV="1">
              <a:off x="1189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87"/>
            <p:cNvCxnSpPr>
              <a:cxnSpLocks noChangeShapeType="1"/>
            </p:cNvCxnSpPr>
            <p:nvPr/>
          </p:nvCxnSpPr>
          <p:spPr bwMode="auto">
            <a:xfrm>
              <a:off x="1144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89"/>
            <p:cNvSpPr txBox="1">
              <a:spLocks noChangeArrowheads="1"/>
            </p:cNvSpPr>
            <p:nvPr/>
          </p:nvSpPr>
          <p:spPr bwMode="auto">
            <a:xfrm>
              <a:off x="675" y="2384"/>
              <a:ext cx="43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실적확인 및 검토</a:t>
              </a:r>
            </a:p>
          </p:txBody>
        </p:sp>
        <p:sp>
          <p:nvSpPr>
            <p:cNvPr id="66" name="Text Box 90"/>
            <p:cNvSpPr txBox="1">
              <a:spLocks noChangeArrowheads="1"/>
            </p:cNvSpPr>
            <p:nvPr/>
          </p:nvSpPr>
          <p:spPr bwMode="auto">
            <a:xfrm>
              <a:off x="1268" y="238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1440" y="2535"/>
              <a:ext cx="3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보완사항지시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689" y="2535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102" name="Text Box 93"/>
            <p:cNvSpPr txBox="1">
              <a:spLocks noChangeArrowheads="1"/>
            </p:cNvSpPr>
            <p:nvPr/>
          </p:nvSpPr>
          <p:spPr bwMode="auto">
            <a:xfrm>
              <a:off x="1268" y="287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실적검토</a:t>
              </a:r>
            </a:p>
          </p:txBody>
        </p:sp>
        <p:sp>
          <p:nvSpPr>
            <p:cNvPr id="103" name="Text Box 94"/>
            <p:cNvSpPr txBox="1">
              <a:spLocks noChangeArrowheads="1"/>
            </p:cNvSpPr>
            <p:nvPr/>
          </p:nvSpPr>
          <p:spPr bwMode="auto">
            <a:xfrm>
              <a:off x="1274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실적등록</a:t>
              </a:r>
            </a:p>
          </p:txBody>
        </p:sp>
        <p:sp>
          <p:nvSpPr>
            <p:cNvPr id="104" name="Text Box 95"/>
            <p:cNvSpPr txBox="1">
              <a:spLocks noChangeArrowheads="1"/>
            </p:cNvSpPr>
            <p:nvPr/>
          </p:nvSpPr>
          <p:spPr bwMode="auto">
            <a:xfrm>
              <a:off x="905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실적통계</a:t>
              </a:r>
            </a:p>
          </p:txBody>
        </p:sp>
        <p:sp>
          <p:nvSpPr>
            <p:cNvPr id="105" name="Text Box 96"/>
            <p:cNvSpPr txBox="1">
              <a:spLocks noChangeArrowheads="1"/>
            </p:cNvSpPr>
            <p:nvPr/>
          </p:nvSpPr>
          <p:spPr bwMode="auto">
            <a:xfrm>
              <a:off x="1020" y="3364"/>
              <a:ext cx="29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dirty="0">
                  <a:latin typeface="+mn-ea"/>
                  <a:ea typeface="+mn-ea"/>
                </a:rPr>
                <a:t>Feedback</a:t>
              </a:r>
            </a:p>
          </p:txBody>
        </p:sp>
      </p:grpSp>
      <p:graphicFrame>
        <p:nvGraphicFramePr>
          <p:cNvPr id="106" name="Group 166"/>
          <p:cNvGraphicFramePr>
            <a:graphicFrameLocks noGrp="1"/>
          </p:cNvGraphicFramePr>
          <p:nvPr>
            <p:extLst/>
          </p:nvPr>
        </p:nvGraphicFramePr>
        <p:xfrm>
          <a:off x="3562350" y="3383371"/>
          <a:ext cx="2830513" cy="2187576"/>
        </p:xfrm>
        <a:graphic>
          <a:graphicData uri="http://schemas.openxmlformats.org/drawingml/2006/table">
            <a:tbl>
              <a:tblPr/>
              <a:tblGrid>
                <a:gridCol w="479108"/>
                <a:gridCol w="2351405"/>
              </a:tblGrid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일일업무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월간업무 및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 단계별 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사업에 대한 이해도 향상 및 현황 파악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비정기보고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센터 또는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요청에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의거 수행</a:t>
                      </a: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이슈 및 미결사항 해결방안 검토 및 결과 검증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102"/>
          <p:cNvGrpSpPr>
            <a:grpSpLocks/>
          </p:cNvGrpSpPr>
          <p:nvPr/>
        </p:nvGrpSpPr>
        <p:grpSpPr bwMode="auto">
          <a:xfrm>
            <a:off x="476250" y="5764614"/>
            <a:ext cx="5881688" cy="261610"/>
            <a:chOff x="500042" y="5898360"/>
            <a:chExt cx="5881707" cy="261016"/>
          </a:xfrm>
        </p:grpSpPr>
        <p:sp>
          <p:nvSpPr>
            <p:cNvPr id="108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09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6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100" b="1" dirty="0">
                  <a:latin typeface="+mn-ea"/>
                  <a:ea typeface="+mn-ea"/>
                </a:rPr>
                <a:t>검토회의 목적 및 운영방법</a:t>
              </a:r>
            </a:p>
          </p:txBody>
        </p:sp>
        <p:pic>
          <p:nvPicPr>
            <p:cNvPr id="111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그룹 3"/>
          <p:cNvGrpSpPr>
            <a:grpSpLocks/>
          </p:cNvGrpSpPr>
          <p:nvPr/>
        </p:nvGrpSpPr>
        <p:grpSpPr bwMode="auto">
          <a:xfrm>
            <a:off x="484188" y="6047196"/>
            <a:ext cx="1511300" cy="720725"/>
            <a:chOff x="-1368025" y="2486770"/>
            <a:chExt cx="1511580" cy="720000"/>
          </a:xfrm>
        </p:grpSpPr>
        <p:sp>
          <p:nvSpPr>
            <p:cNvPr id="113" name="타원 1"/>
            <p:cNvSpPr>
              <a:spLocks noChangeArrowheads="1"/>
            </p:cNvSpPr>
            <p:nvPr/>
          </p:nvSpPr>
          <p:spPr bwMode="auto">
            <a:xfrm>
              <a:off x="-576445" y="248677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14" name="AutoShape 49"/>
            <p:cNvSpPr>
              <a:spLocks noChangeArrowheads="1"/>
            </p:cNvSpPr>
            <p:nvPr/>
          </p:nvSpPr>
          <p:spPr bwMode="auto">
            <a:xfrm>
              <a:off x="-1368025" y="248677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5" name="AutoShape 47"/>
          <p:cNvSpPr>
            <a:spLocks noChangeArrowheads="1"/>
          </p:cNvSpPr>
          <p:nvPr/>
        </p:nvSpPr>
        <p:spPr bwMode="auto">
          <a:xfrm>
            <a:off x="503238" y="6340884"/>
            <a:ext cx="5867400" cy="2681287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 w="38100" algn="ctr">
            <a:solidFill>
              <a:srgbClr val="6E9FD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6" name="TextBox 384"/>
          <p:cNvSpPr txBox="1">
            <a:spLocks noChangeArrowheads="1"/>
          </p:cNvSpPr>
          <p:nvPr/>
        </p:nvSpPr>
        <p:spPr bwMode="auto">
          <a:xfrm>
            <a:off x="547688" y="6063071"/>
            <a:ext cx="9669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목적</a:t>
            </a:r>
          </a:p>
        </p:txBody>
      </p:sp>
      <p:sp>
        <p:nvSpPr>
          <p:cNvPr id="117" name="TextBox 384"/>
          <p:cNvSpPr txBox="1">
            <a:spLocks noChangeArrowheads="1"/>
          </p:cNvSpPr>
          <p:nvPr/>
        </p:nvSpPr>
        <p:spPr bwMode="auto">
          <a:xfrm>
            <a:off x="5063713" y="6063071"/>
            <a:ext cx="1217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운영방법</a:t>
            </a:r>
          </a:p>
        </p:txBody>
      </p:sp>
      <p:sp>
        <p:nvSpPr>
          <p:cNvPr id="118" name="Line 156"/>
          <p:cNvSpPr>
            <a:spLocks noChangeShapeType="1"/>
          </p:cNvSpPr>
          <p:nvPr/>
        </p:nvSpPr>
        <p:spPr bwMode="auto">
          <a:xfrm>
            <a:off x="3429000" y="6612346"/>
            <a:ext cx="0" cy="2268538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9" name="Group 79"/>
          <p:cNvGrpSpPr>
            <a:grpSpLocks/>
          </p:cNvGrpSpPr>
          <p:nvPr/>
        </p:nvGrpSpPr>
        <p:grpSpPr bwMode="auto">
          <a:xfrm>
            <a:off x="608013" y="6447246"/>
            <a:ext cx="2741612" cy="760413"/>
            <a:chOff x="462" y="1925"/>
            <a:chExt cx="907" cy="227"/>
          </a:xfrm>
        </p:grpSpPr>
        <p:sp>
          <p:nvSpPr>
            <p:cNvPr id="120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" name="AutoShape 107"/>
          <p:cNvSpPr>
            <a:spLocks noChangeArrowheads="1"/>
          </p:cNvSpPr>
          <p:nvPr/>
        </p:nvSpPr>
        <p:spPr bwMode="auto">
          <a:xfrm>
            <a:off x="658813" y="6513921"/>
            <a:ext cx="627062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사업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23" name="TextBox 373"/>
          <p:cNvSpPr txBox="1">
            <a:spLocks noChangeArrowheads="1"/>
          </p:cNvSpPr>
          <p:nvPr/>
        </p:nvSpPr>
        <p:spPr bwMode="auto">
          <a:xfrm>
            <a:off x="1266825" y="6555196"/>
            <a:ext cx="193354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프로젝트진행 계획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실적관리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추진현황관리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원활한 의사소통체계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24" name="Line 78"/>
          <p:cNvSpPr>
            <a:spLocks noChangeShapeType="1"/>
          </p:cNvSpPr>
          <p:nvPr/>
        </p:nvSpPr>
        <p:spPr bwMode="auto">
          <a:xfrm>
            <a:off x="1271588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25" name="Group 79"/>
          <p:cNvGrpSpPr>
            <a:grpSpLocks/>
          </p:cNvGrpSpPr>
          <p:nvPr/>
        </p:nvGrpSpPr>
        <p:grpSpPr bwMode="auto">
          <a:xfrm>
            <a:off x="608013" y="7315609"/>
            <a:ext cx="2741612" cy="760412"/>
            <a:chOff x="462" y="1925"/>
            <a:chExt cx="907" cy="227"/>
          </a:xfrm>
        </p:grpSpPr>
        <p:sp>
          <p:nvSpPr>
            <p:cNvPr id="126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8" name="AutoShape 107"/>
          <p:cNvSpPr>
            <a:spLocks noChangeArrowheads="1"/>
          </p:cNvSpPr>
          <p:nvPr/>
        </p:nvSpPr>
        <p:spPr bwMode="auto">
          <a:xfrm>
            <a:off x="658813" y="7382284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품질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향상</a:t>
            </a:r>
          </a:p>
        </p:txBody>
      </p:sp>
      <p:sp>
        <p:nvSpPr>
          <p:cNvPr id="129" name="Line 78"/>
          <p:cNvSpPr>
            <a:spLocks noChangeShapeType="1"/>
          </p:cNvSpPr>
          <p:nvPr/>
        </p:nvSpPr>
        <p:spPr bwMode="auto">
          <a:xfrm>
            <a:off x="1271588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608013" y="8182384"/>
            <a:ext cx="2741612" cy="760412"/>
            <a:chOff x="462" y="1925"/>
            <a:chExt cx="907" cy="227"/>
          </a:xfrm>
        </p:grpSpPr>
        <p:sp>
          <p:nvSpPr>
            <p:cNvPr id="131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3" name="AutoShape 107"/>
          <p:cNvSpPr>
            <a:spLocks noChangeArrowheads="1"/>
          </p:cNvSpPr>
          <p:nvPr/>
        </p:nvSpPr>
        <p:spPr bwMode="auto">
          <a:xfrm>
            <a:off x="658813" y="8249059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위험</a:t>
            </a:r>
            <a:r>
              <a:rPr lang="en-US" altLang="ko-KR" sz="105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기회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사전평가</a:t>
            </a:r>
          </a:p>
        </p:txBody>
      </p:sp>
      <p:sp>
        <p:nvSpPr>
          <p:cNvPr id="134" name="TextBox 373"/>
          <p:cNvSpPr txBox="1">
            <a:spLocks noChangeArrowheads="1"/>
          </p:cNvSpPr>
          <p:nvPr/>
        </p:nvSpPr>
        <p:spPr bwMode="auto">
          <a:xfrm>
            <a:off x="1266825" y="7415621"/>
            <a:ext cx="165462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표준지침의 준수평가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주요산출물 내용의 적정성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35" name="TextBox 373"/>
          <p:cNvSpPr txBox="1">
            <a:spLocks noChangeArrowheads="1"/>
          </p:cNvSpPr>
          <p:nvPr/>
        </p:nvSpPr>
        <p:spPr bwMode="auto">
          <a:xfrm>
            <a:off x="1266825" y="8282396"/>
            <a:ext cx="210666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사전 위험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 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요소 도출 및 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대응방안 마련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3511550" y="6447246"/>
            <a:ext cx="2741613" cy="760413"/>
            <a:chOff x="462" y="1925"/>
            <a:chExt cx="907" cy="227"/>
          </a:xfrm>
        </p:grpSpPr>
        <p:sp>
          <p:nvSpPr>
            <p:cNvPr id="137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9" name="AutoShape 107"/>
          <p:cNvSpPr>
            <a:spLocks noChangeArrowheads="1"/>
          </p:cNvSpPr>
          <p:nvPr/>
        </p:nvSpPr>
        <p:spPr bwMode="auto">
          <a:xfrm>
            <a:off x="3562350" y="6513921"/>
            <a:ext cx="627063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참여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구성원</a:t>
            </a:r>
          </a:p>
        </p:txBody>
      </p:sp>
      <p:sp>
        <p:nvSpPr>
          <p:cNvPr id="140" name="TextBox 373"/>
          <p:cNvSpPr txBox="1">
            <a:spLocks noChangeArrowheads="1"/>
          </p:cNvSpPr>
          <p:nvPr/>
        </p:nvSpPr>
        <p:spPr bwMode="auto">
          <a:xfrm>
            <a:off x="4170363" y="6726646"/>
            <a:ext cx="152157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사업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PM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및 업무담당자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41" name="Line 78"/>
          <p:cNvSpPr>
            <a:spLocks noChangeShapeType="1"/>
          </p:cNvSpPr>
          <p:nvPr/>
        </p:nvSpPr>
        <p:spPr bwMode="auto">
          <a:xfrm>
            <a:off x="4175125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2" name="Group 79"/>
          <p:cNvGrpSpPr>
            <a:grpSpLocks/>
          </p:cNvGrpSpPr>
          <p:nvPr/>
        </p:nvGrpSpPr>
        <p:grpSpPr bwMode="auto">
          <a:xfrm>
            <a:off x="3511550" y="7315609"/>
            <a:ext cx="2741613" cy="760412"/>
            <a:chOff x="462" y="1925"/>
            <a:chExt cx="907" cy="227"/>
          </a:xfrm>
        </p:grpSpPr>
        <p:sp>
          <p:nvSpPr>
            <p:cNvPr id="143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5" name="AutoShape 107"/>
          <p:cNvSpPr>
            <a:spLocks noChangeArrowheads="1"/>
          </p:cNvSpPr>
          <p:nvPr/>
        </p:nvSpPr>
        <p:spPr bwMode="auto">
          <a:xfrm>
            <a:off x="3562350" y="7382284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시기</a:t>
            </a:r>
          </a:p>
        </p:txBody>
      </p:sp>
      <p:sp>
        <p:nvSpPr>
          <p:cNvPr id="146" name="Line 78"/>
          <p:cNvSpPr>
            <a:spLocks noChangeShapeType="1"/>
          </p:cNvSpPr>
          <p:nvPr/>
        </p:nvSpPr>
        <p:spPr bwMode="auto">
          <a:xfrm>
            <a:off x="4175125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7" name="Group 79"/>
          <p:cNvGrpSpPr>
            <a:grpSpLocks/>
          </p:cNvGrpSpPr>
          <p:nvPr/>
        </p:nvGrpSpPr>
        <p:grpSpPr bwMode="auto">
          <a:xfrm>
            <a:off x="3511550" y="8182384"/>
            <a:ext cx="2741613" cy="760412"/>
            <a:chOff x="462" y="1925"/>
            <a:chExt cx="907" cy="227"/>
          </a:xfrm>
        </p:grpSpPr>
        <p:sp>
          <p:nvSpPr>
            <p:cNvPr id="148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0" name="AutoShape 107"/>
          <p:cNvSpPr>
            <a:spLocks noChangeArrowheads="1"/>
          </p:cNvSpPr>
          <p:nvPr/>
        </p:nvSpPr>
        <p:spPr bwMode="auto">
          <a:xfrm>
            <a:off x="3562350" y="8249059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검토결과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보고서</a:t>
            </a:r>
          </a:p>
        </p:txBody>
      </p:sp>
      <p:sp>
        <p:nvSpPr>
          <p:cNvPr id="151" name="TextBox 373"/>
          <p:cNvSpPr txBox="1">
            <a:spLocks noChangeArrowheads="1"/>
          </p:cNvSpPr>
          <p:nvPr/>
        </p:nvSpPr>
        <p:spPr bwMode="auto">
          <a:xfrm>
            <a:off x="4144963" y="7583896"/>
            <a:ext cx="15953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고객사 요청 시 별도 협의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52" name="TextBox 373"/>
          <p:cNvSpPr txBox="1">
            <a:spLocks noChangeArrowheads="1"/>
          </p:cNvSpPr>
          <p:nvPr/>
        </p:nvSpPr>
        <p:spPr bwMode="auto">
          <a:xfrm>
            <a:off x="4170363" y="8282396"/>
            <a:ext cx="192552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검토회의 결과 보고서 작성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문제점에 대한 지속적 모니터링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</a:t>
            </a:r>
            <a:r>
              <a:rPr lang="ko-KR" altLang="en-US" sz="1600" dirty="0" smtClean="0">
                <a:latin typeface="+mn-ea"/>
                <a:ea typeface="+mn-ea"/>
              </a:rPr>
              <a:t>검토회의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원활한 의사소통 및 업무진행 관리를 위해 정기보고 및 비정기 보고를 수행합니다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721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종류 및 내용</a:t>
              </a:r>
            </a:p>
          </p:txBody>
        </p:sp>
      </p:grpSp>
      <p:graphicFrame>
        <p:nvGraphicFramePr>
          <p:cNvPr id="92" name="Group 3"/>
          <p:cNvGraphicFramePr>
            <a:graphicFrameLocks noGrp="1"/>
          </p:cNvGraphicFramePr>
          <p:nvPr>
            <p:extLst/>
          </p:nvPr>
        </p:nvGraphicFramePr>
        <p:xfrm>
          <a:off x="388938" y="2465288"/>
          <a:ext cx="6064250" cy="6821215"/>
        </p:xfrm>
        <a:graphic>
          <a:graphicData uri="http://schemas.openxmlformats.org/drawingml/2006/table">
            <a:tbl>
              <a:tblPr/>
              <a:tblGrid>
                <a:gridCol w="659973"/>
                <a:gridCol w="621745"/>
                <a:gridCol w="3020966"/>
                <a:gridCol w="733321"/>
                <a:gridCol w="102824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종류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내용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시기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59331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정기보고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사업개요 및 목표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범위 및 추진전략 등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조직 및 인력투입계획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사업추진일정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협조 요청사항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1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중간보고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 검토회의로 대체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설계단계</a:t>
                      </a:r>
                    </a:p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 시 수행결과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각 기관별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업무별 구축 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 최종산출물 첨부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</a:t>
                      </a:r>
                      <a:b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</a:b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9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구체적인 공정 및 진행사항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계획대비 실적 차이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차주계획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소요일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완료예정일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업무계획 대비 실적분석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2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긴급히 변경을 요하는 작업이 발생하거나 센터의 요구에 의해 지정된 내용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사안에 따라 회의 또는 서면으로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참석대상과 보고장소는 사안에 따라 조정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보고 및 검토 </a:t>
            </a:r>
            <a:r>
              <a:rPr lang="ko-KR" altLang="en-US" sz="1600" dirty="0" smtClean="0">
                <a:latin typeface="+mn-ea"/>
                <a:ea typeface="+mn-ea"/>
              </a:rPr>
              <a:t>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11.2.1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보고체계 및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진도 및 이슈상황에 대하여 매주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매월 말 프로젝트 관리자에게 보고하며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보고서들을 토대로 관리부서에 정기적으로 보고서가 제출됩니다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진행상 중요한 이슈가 발생할 경우 및 긴급한 의사결정이 필요한 경우에는 수시로 관리부서에 보고합니다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사업의 성공적 구축을 위하여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보고절차를 다음과 같이 체계화하고 관련 조직간에 상호 유기적인 협력 체제를 구축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프로젝트의 납기와 품질을 확보합니다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02576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관련조직간 상호 유기적인 협력체계 구축 </a:t>
              </a:r>
              <a:r>
                <a:rPr lang="en-US" altLang="ko-KR" sz="1100" dirty="0">
                  <a:latin typeface="+mn-ea"/>
                </a:rPr>
                <a:t>/ </a:t>
              </a:r>
              <a:r>
                <a:rPr lang="ko-KR" altLang="en-US" sz="1100" dirty="0">
                  <a:latin typeface="+mn-ea"/>
                </a:rPr>
                <a:t>프로젝트의 납기와 품질을 확보</a:t>
              </a:r>
            </a:p>
          </p:txBody>
        </p:sp>
      </p:grpSp>
      <p:graphicFrame>
        <p:nvGraphicFramePr>
          <p:cNvPr id="93" name="Group 94"/>
          <p:cNvGraphicFramePr>
            <a:graphicFrameLocks noGrp="1"/>
          </p:cNvGraphicFramePr>
          <p:nvPr>
            <p:extLst/>
          </p:nvPr>
        </p:nvGraphicFramePr>
        <p:xfrm>
          <a:off x="668338" y="5409056"/>
          <a:ext cx="5443537" cy="3694113"/>
        </p:xfrm>
        <a:graphic>
          <a:graphicData uri="http://schemas.openxmlformats.org/drawingml/2006/table">
            <a:tbl>
              <a:tblPr/>
              <a:tblGrid>
                <a:gridCol w="2828925"/>
                <a:gridCol w="798512"/>
                <a:gridCol w="1816100"/>
              </a:tblGrid>
              <a:tr h="31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보고절차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72593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18000" marT="39599" marB="4319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   수행팀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진도사항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쟁점 및 미결사항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범위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품질검토회의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8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자료취합 및 보고자료 편철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프로젝트관리자에게 보고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51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b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(PM)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 해결방안 검토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진도확인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진도 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업무사례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효과의 파악 및 승인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전담팀장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결과물에 대한 내부보고</a:t>
                      </a:r>
                      <a:b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처리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Rectangle 207"/>
          <p:cNvSpPr>
            <a:spLocks noChangeArrowheads="1"/>
          </p:cNvSpPr>
          <p:nvPr/>
        </p:nvSpPr>
        <p:spPr bwMode="auto">
          <a:xfrm>
            <a:off x="1393825" y="6396481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보고서 작성</a:t>
            </a:r>
          </a:p>
        </p:txBody>
      </p:sp>
      <p:sp>
        <p:nvSpPr>
          <p:cNvPr id="95" name="Rectangle 208"/>
          <p:cNvSpPr>
            <a:spLocks noChangeArrowheads="1"/>
          </p:cNvSpPr>
          <p:nvPr/>
        </p:nvSpPr>
        <p:spPr bwMode="auto">
          <a:xfrm>
            <a:off x="1393825" y="6726681"/>
            <a:ext cx="1357313" cy="209550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자 료 취 합</a:t>
            </a:r>
          </a:p>
        </p:txBody>
      </p:sp>
      <p:sp>
        <p:nvSpPr>
          <p:cNvPr id="96" name="Rectangle 209"/>
          <p:cNvSpPr>
            <a:spLocks noChangeArrowheads="1"/>
          </p:cNvSpPr>
          <p:nvPr/>
        </p:nvSpPr>
        <p:spPr bwMode="auto">
          <a:xfrm>
            <a:off x="1393825" y="7064819"/>
            <a:ext cx="1357313" cy="207962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프로젝트관리자 보고</a:t>
            </a:r>
          </a:p>
        </p:txBody>
      </p:sp>
      <p:sp>
        <p:nvSpPr>
          <p:cNvPr id="97" name="AutoShape 210"/>
          <p:cNvSpPr>
            <a:spLocks noChangeArrowheads="1"/>
          </p:cNvSpPr>
          <p:nvPr/>
        </p:nvSpPr>
        <p:spPr bwMode="auto">
          <a:xfrm>
            <a:off x="1393825" y="8726931"/>
            <a:ext cx="1357313" cy="209550"/>
          </a:xfrm>
          <a:prstGeom prst="cube">
            <a:avLst>
              <a:gd name="adj" fmla="val 0"/>
            </a:avLst>
          </a:prstGeom>
          <a:solidFill>
            <a:srgbClr val="EAEAEA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완  료</a:t>
            </a:r>
          </a:p>
        </p:txBody>
      </p:sp>
      <p:sp>
        <p:nvSpPr>
          <p:cNvPr id="98" name="Oval 211"/>
          <p:cNvSpPr>
            <a:spLocks noChangeArrowheads="1"/>
          </p:cNvSpPr>
          <p:nvPr/>
        </p:nvSpPr>
        <p:spPr bwMode="auto">
          <a:xfrm>
            <a:off x="2670175" y="8223694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99" name="Oval 212"/>
          <p:cNvSpPr>
            <a:spLocks noChangeArrowheads="1"/>
          </p:cNvSpPr>
          <p:nvPr/>
        </p:nvSpPr>
        <p:spPr bwMode="auto">
          <a:xfrm>
            <a:off x="1203325" y="7431531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100" name="Oval 213"/>
          <p:cNvSpPr>
            <a:spLocks noChangeArrowheads="1"/>
          </p:cNvSpPr>
          <p:nvPr/>
        </p:nvSpPr>
        <p:spPr bwMode="auto">
          <a:xfrm>
            <a:off x="2116138" y="8572944"/>
            <a:ext cx="296862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sp>
        <p:nvSpPr>
          <p:cNvPr id="101" name="Oval 214"/>
          <p:cNvSpPr>
            <a:spLocks noChangeArrowheads="1"/>
          </p:cNvSpPr>
          <p:nvPr/>
        </p:nvSpPr>
        <p:spPr bwMode="auto">
          <a:xfrm>
            <a:off x="2095500" y="7739506"/>
            <a:ext cx="296863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cxnSp>
        <p:nvCxnSpPr>
          <p:cNvPr id="153" name="AutoShape 215"/>
          <p:cNvCxnSpPr>
            <a:cxnSpLocks noChangeShapeType="1"/>
            <a:stCxn id="159" idx="2"/>
            <a:endCxn id="94" idx="0"/>
          </p:cNvCxnSpPr>
          <p:nvPr/>
        </p:nvCxnSpPr>
        <p:spPr bwMode="auto">
          <a:xfrm rot="16200000" flipH="1">
            <a:off x="1470025" y="5793231"/>
            <a:ext cx="250825" cy="95567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216"/>
          <p:cNvCxnSpPr>
            <a:cxnSpLocks noChangeShapeType="1"/>
            <a:stCxn id="94" idx="2"/>
            <a:endCxn id="95" idx="0"/>
          </p:cNvCxnSpPr>
          <p:nvPr/>
        </p:nvCxnSpPr>
        <p:spPr bwMode="auto">
          <a:xfrm>
            <a:off x="2073275" y="6604444"/>
            <a:ext cx="0" cy="1222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217"/>
          <p:cNvCxnSpPr>
            <a:cxnSpLocks noChangeShapeType="1"/>
            <a:stCxn id="163" idx="1"/>
            <a:endCxn id="94" idx="1"/>
          </p:cNvCxnSpPr>
          <p:nvPr/>
        </p:nvCxnSpPr>
        <p:spPr bwMode="auto">
          <a:xfrm rot="10800000">
            <a:off x="1393825" y="6501256"/>
            <a:ext cx="26988" cy="1074738"/>
          </a:xfrm>
          <a:prstGeom prst="bentConnector3">
            <a:avLst>
              <a:gd name="adj1" fmla="val 90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218"/>
          <p:cNvCxnSpPr>
            <a:cxnSpLocks noChangeShapeType="1"/>
            <a:stCxn id="95" idx="2"/>
            <a:endCxn id="96" idx="0"/>
          </p:cNvCxnSpPr>
          <p:nvPr/>
        </p:nvCxnSpPr>
        <p:spPr bwMode="auto">
          <a:xfrm>
            <a:off x="2073275" y="6936231"/>
            <a:ext cx="0" cy="12858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AutoShape 219"/>
          <p:cNvCxnSpPr>
            <a:cxnSpLocks noChangeShapeType="1"/>
            <a:stCxn id="96" idx="2"/>
            <a:endCxn id="163" idx="0"/>
          </p:cNvCxnSpPr>
          <p:nvPr/>
        </p:nvCxnSpPr>
        <p:spPr bwMode="auto">
          <a:xfrm>
            <a:off x="2073275" y="7272781"/>
            <a:ext cx="0" cy="1635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221"/>
          <p:cNvCxnSpPr>
            <a:cxnSpLocks noChangeShapeType="1"/>
            <a:stCxn id="164" idx="3"/>
            <a:endCxn id="96" idx="3"/>
          </p:cNvCxnSpPr>
          <p:nvPr/>
        </p:nvCxnSpPr>
        <p:spPr bwMode="auto">
          <a:xfrm flipV="1">
            <a:off x="2724150" y="7169594"/>
            <a:ext cx="26988" cy="1208087"/>
          </a:xfrm>
          <a:prstGeom prst="bentConnector3">
            <a:avLst>
              <a:gd name="adj1" fmla="val 894444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22"/>
          <p:cNvSpPr>
            <a:spLocks noChangeArrowheads="1"/>
          </p:cNvSpPr>
          <p:nvPr/>
        </p:nvSpPr>
        <p:spPr bwMode="auto">
          <a:xfrm>
            <a:off x="819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진도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0" name="Rectangle 223"/>
          <p:cNvSpPr>
            <a:spLocks noChangeArrowheads="1"/>
          </p:cNvSpPr>
          <p:nvPr/>
        </p:nvSpPr>
        <p:spPr bwMode="auto">
          <a:xfrm>
            <a:off x="1454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변경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1" name="Rectangle 224"/>
          <p:cNvSpPr>
            <a:spLocks noChangeArrowheads="1"/>
          </p:cNvSpPr>
          <p:nvPr/>
        </p:nvSpPr>
        <p:spPr bwMode="auto">
          <a:xfrm>
            <a:off x="2090738" y="5799581"/>
            <a:ext cx="598487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품질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2" name="Rectangle 225"/>
          <p:cNvSpPr>
            <a:spLocks noChangeArrowheads="1"/>
          </p:cNvSpPr>
          <p:nvPr/>
        </p:nvSpPr>
        <p:spPr bwMode="auto">
          <a:xfrm>
            <a:off x="2727325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이슈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쟁점관리</a:t>
            </a:r>
          </a:p>
        </p:txBody>
      </p:sp>
      <p:sp>
        <p:nvSpPr>
          <p:cNvPr id="163" name="AutoShape 226"/>
          <p:cNvSpPr>
            <a:spLocks noChangeArrowheads="1"/>
          </p:cNvSpPr>
          <p:nvPr/>
        </p:nvSpPr>
        <p:spPr bwMode="auto">
          <a:xfrm>
            <a:off x="1420813" y="7436294"/>
            <a:ext cx="1303337" cy="277812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4" name="AutoShape 227"/>
          <p:cNvSpPr>
            <a:spLocks noChangeArrowheads="1"/>
          </p:cNvSpPr>
          <p:nvPr/>
        </p:nvSpPr>
        <p:spPr bwMode="auto">
          <a:xfrm>
            <a:off x="1420813" y="8239569"/>
            <a:ext cx="1303337" cy="276225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5" name="Rectangle 228"/>
          <p:cNvSpPr>
            <a:spLocks noChangeArrowheads="1"/>
          </p:cNvSpPr>
          <p:nvPr/>
        </p:nvSpPr>
        <p:spPr bwMode="auto">
          <a:xfrm>
            <a:off x="1393825" y="7885556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관리부서  보고</a:t>
            </a:r>
          </a:p>
        </p:txBody>
      </p:sp>
      <p:cxnSp>
        <p:nvCxnSpPr>
          <p:cNvPr id="166" name="AutoShape 229"/>
          <p:cNvCxnSpPr>
            <a:cxnSpLocks noChangeShapeType="1"/>
            <a:stCxn id="165" idx="2"/>
            <a:endCxn id="164" idx="0"/>
          </p:cNvCxnSpPr>
          <p:nvPr/>
        </p:nvCxnSpPr>
        <p:spPr bwMode="auto">
          <a:xfrm>
            <a:off x="2073275" y="8093519"/>
            <a:ext cx="0" cy="1460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230"/>
          <p:cNvCxnSpPr>
            <a:cxnSpLocks noChangeShapeType="1"/>
            <a:stCxn id="164" idx="2"/>
            <a:endCxn id="97" idx="1"/>
          </p:cNvCxnSpPr>
          <p:nvPr/>
        </p:nvCxnSpPr>
        <p:spPr bwMode="auto">
          <a:xfrm>
            <a:off x="2073275" y="8515794"/>
            <a:ext cx="0" cy="2111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231"/>
          <p:cNvCxnSpPr>
            <a:cxnSpLocks noChangeShapeType="1"/>
            <a:stCxn id="160" idx="2"/>
            <a:endCxn id="94" idx="0"/>
          </p:cNvCxnSpPr>
          <p:nvPr/>
        </p:nvCxnSpPr>
        <p:spPr bwMode="auto">
          <a:xfrm rot="16200000" flipH="1">
            <a:off x="1788319" y="6111525"/>
            <a:ext cx="250825" cy="319087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AutoShape 232"/>
          <p:cNvCxnSpPr>
            <a:cxnSpLocks noChangeShapeType="1"/>
            <a:stCxn id="161" idx="2"/>
            <a:endCxn id="94" idx="0"/>
          </p:cNvCxnSpPr>
          <p:nvPr/>
        </p:nvCxnSpPr>
        <p:spPr bwMode="auto">
          <a:xfrm rot="5400000">
            <a:off x="2105819" y="6113112"/>
            <a:ext cx="250825" cy="315913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233"/>
          <p:cNvCxnSpPr>
            <a:cxnSpLocks noChangeShapeType="1"/>
            <a:stCxn id="162" idx="2"/>
            <a:endCxn id="94" idx="0"/>
          </p:cNvCxnSpPr>
          <p:nvPr/>
        </p:nvCxnSpPr>
        <p:spPr bwMode="auto">
          <a:xfrm rot="5400000">
            <a:off x="2424906" y="5794025"/>
            <a:ext cx="250825" cy="9540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715963" y="3610871"/>
            <a:ext cx="5367337" cy="1503078"/>
            <a:chOff x="467" y="2543"/>
            <a:chExt cx="3381" cy="764"/>
          </a:xfrm>
        </p:grpSpPr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67" y="2687"/>
              <a:ext cx="160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524" y="3123"/>
              <a:ext cx="729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 수행관리</a:t>
              </a: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1371" y="3123"/>
              <a:ext cx="653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의사소통지원</a:t>
              </a: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467" y="2543"/>
              <a:ext cx="1604" cy="143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주관기관</a:t>
              </a:r>
            </a:p>
          </p:txBody>
        </p:sp>
        <p:cxnSp>
          <p:nvCxnSpPr>
            <p:cNvPr id="176" name="AutoShape 172"/>
            <p:cNvCxnSpPr>
              <a:cxnSpLocks noChangeShapeType="1"/>
              <a:stCxn id="185" idx="2"/>
              <a:endCxn id="174" idx="0"/>
            </p:cNvCxnSpPr>
            <p:nvPr/>
          </p:nvCxnSpPr>
          <p:spPr bwMode="auto">
            <a:xfrm rot="16200000" flipH="1">
              <a:off x="1352" y="2778"/>
              <a:ext cx="265" cy="426"/>
            </a:xfrm>
            <a:prstGeom prst="bentConnector3">
              <a:avLst>
                <a:gd name="adj1" fmla="val 49056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2134" y="2689"/>
              <a:ext cx="171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8" name="Rectangle 175"/>
            <p:cNvSpPr>
              <a:spLocks noChangeArrowheads="1"/>
            </p:cNvSpPr>
            <p:nvPr/>
          </p:nvSpPr>
          <p:spPr bwMode="auto">
            <a:xfrm>
              <a:off x="2134" y="2543"/>
              <a:ext cx="1714" cy="146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제안사</a:t>
              </a:r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3098" y="2980"/>
              <a:ext cx="672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일정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진도관리</a:t>
              </a:r>
            </a:p>
          </p:txBody>
        </p:sp>
        <p:cxnSp>
          <p:nvCxnSpPr>
            <p:cNvPr id="180" name="AutoShape 178"/>
            <p:cNvCxnSpPr>
              <a:cxnSpLocks noChangeShapeType="1"/>
              <a:endCxn id="179" idx="0"/>
            </p:cNvCxnSpPr>
            <p:nvPr/>
          </p:nvCxnSpPr>
          <p:spPr bwMode="auto">
            <a:xfrm rot="16200000" flipH="1">
              <a:off x="3181" y="2727"/>
              <a:ext cx="68" cy="438"/>
            </a:xfrm>
            <a:prstGeom prst="bentConnector3">
              <a:avLst>
                <a:gd name="adj1" fmla="val 956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098" y="3123"/>
              <a:ext cx="672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사업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품질관리</a:t>
              </a: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2228" y="2980"/>
              <a:ext cx="671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분석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2228" y="3123"/>
              <a:ext cx="671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구현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전개</a:t>
              </a: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2600" y="2718"/>
              <a:ext cx="793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프로젝트관리자</a:t>
              </a:r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>
              <a:off x="886" y="2718"/>
              <a:ext cx="771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 smtClean="0">
                  <a:latin typeface="+mn-ea"/>
                  <a:ea typeface="+mn-ea"/>
                </a:rPr>
                <a:t>전담</a:t>
              </a:r>
              <a:r>
                <a:rPr lang="en-US" altLang="ko-KR" sz="1000" b="1" dirty="0" smtClean="0">
                  <a:latin typeface="+mn-ea"/>
                  <a:ea typeface="+mn-ea"/>
                </a:rPr>
                <a:t> </a:t>
              </a:r>
              <a:r>
                <a:rPr lang="ko-KR" altLang="en-US" sz="1000" b="1" dirty="0" smtClean="0">
                  <a:latin typeface="+mn-ea"/>
                  <a:ea typeface="+mn-ea"/>
                </a:rPr>
                <a:t>책임자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186" name="AutoShape 236"/>
            <p:cNvCxnSpPr>
              <a:cxnSpLocks noChangeShapeType="1"/>
              <a:stCxn id="185" idx="2"/>
              <a:endCxn id="173" idx="0"/>
            </p:cNvCxnSpPr>
            <p:nvPr/>
          </p:nvCxnSpPr>
          <p:spPr bwMode="auto">
            <a:xfrm rot="5400000">
              <a:off x="948" y="2799"/>
              <a:ext cx="265" cy="383"/>
            </a:xfrm>
            <a:prstGeom prst="bentConnector3">
              <a:avLst>
                <a:gd name="adj1" fmla="val 4981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234"/>
            <p:cNvCxnSpPr>
              <a:cxnSpLocks noChangeShapeType="1"/>
              <a:stCxn id="185" idx="3"/>
              <a:endCxn id="184" idx="1"/>
            </p:cNvCxnSpPr>
            <p:nvPr/>
          </p:nvCxnSpPr>
          <p:spPr bwMode="auto">
            <a:xfrm>
              <a:off x="1657" y="2788"/>
              <a:ext cx="943" cy="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77"/>
            <p:cNvCxnSpPr>
              <a:cxnSpLocks noChangeShapeType="1"/>
              <a:stCxn id="184" idx="2"/>
              <a:endCxn id="182" idx="0"/>
            </p:cNvCxnSpPr>
            <p:nvPr/>
          </p:nvCxnSpPr>
          <p:spPr bwMode="auto">
            <a:xfrm rot="5400000">
              <a:off x="2720" y="2702"/>
              <a:ext cx="122" cy="433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9" name="AutoShape 220"/>
          <p:cNvCxnSpPr>
            <a:cxnSpLocks noChangeShapeType="1"/>
            <a:stCxn id="163" idx="2"/>
            <a:endCxn id="165" idx="0"/>
          </p:cNvCxnSpPr>
          <p:nvPr/>
        </p:nvCxnSpPr>
        <p:spPr bwMode="auto">
          <a:xfrm rot="5400000">
            <a:off x="1986757" y="7800625"/>
            <a:ext cx="171450" cy="15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3420094"/>
            <a:ext cx="6048375" cy="58307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0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11.2.2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업무협의 및 진행보고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중에 발견되는 문제점 및 이슈사항을 해결하고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프로젝트 팀 내부 및  고객과 공유하기 위해서는 의사소통 경로를 명확히 정의하고 이행하여야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주관기관과 제안사 간의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원활한 의사소통을 위한 주요 보고 계획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 다음과 같습니다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723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진행보고 계획</a:t>
              </a:r>
            </a:p>
          </p:txBody>
        </p:sp>
      </p:grpSp>
      <p:graphicFrame>
        <p:nvGraphicFramePr>
          <p:cNvPr id="62" name="Group 90"/>
          <p:cNvGraphicFramePr>
            <a:graphicFrameLocks noGrp="1"/>
          </p:cNvGraphicFramePr>
          <p:nvPr>
            <p:extLst/>
          </p:nvPr>
        </p:nvGraphicFramePr>
        <p:xfrm>
          <a:off x="392113" y="2570427"/>
          <a:ext cx="6045200" cy="6764073"/>
        </p:xfrm>
        <a:graphic>
          <a:graphicData uri="http://schemas.openxmlformats.org/drawingml/2006/table">
            <a:tbl>
              <a:tblPr/>
              <a:tblGrid>
                <a:gridCol w="790575"/>
                <a:gridCol w="1051423"/>
                <a:gridCol w="2669677"/>
                <a:gridCol w="825500"/>
                <a:gridCol w="708025"/>
              </a:tblGrid>
              <a:tr h="344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참석대상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742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마일스톤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사업개요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사업목표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수행기간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조직 및 인력투입계획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착수시점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2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말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프로젝트 영역별로 단계 말 산출물을 제출하며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주관기관은 품질 검토 및 공식 승인을 수행함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단계별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산출물 첨부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담당임원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종료단계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38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주간업무 계획 대 실적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차주계획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및 대응계획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매주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6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월 단위 계획 대비 실적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매월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416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주요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 모니터링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발주자 또는 주사업자의 요구에 의해 지정된 내용 보고 및 회의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회의 또는 서면으로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8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상시 운영 협의체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수행의 기본 방향 합의 및 의사결정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핵심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위험요소의 모니터링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관련 부서장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6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업무 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측면의 변경 요구사항 협의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4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진도관리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12. </a:t>
            </a:r>
            <a:r>
              <a:rPr lang="ko-KR" altLang="en-US" sz="1600" dirty="0" smtClean="0">
                <a:latin typeface="+mn-ea"/>
                <a:ea typeface="+mn-ea"/>
              </a:rPr>
              <a:t>진도관리</a:t>
            </a:r>
            <a:endParaRPr lang="ko-KR" altLang="en-US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시스템 운영 및 유지관리사업 수행경험을 바탕으로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실질적이고 효율적인 일정계획을 수립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4812" y="1966091"/>
            <a:ext cx="6048375" cy="228610"/>
            <a:chOff x="404813" y="1878221"/>
            <a:chExt cx="6048375" cy="228610"/>
          </a:xfrm>
        </p:grpSpPr>
        <p:grpSp>
          <p:nvGrpSpPr>
            <p:cNvPr id="92" name="그룹 9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4" name="그룹 9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7" name="오각형 9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8" name="오각형 9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직사각형 9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96" name="직사각형 9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99" name="직사각형 58"/>
          <p:cNvSpPr>
            <a:spLocks noChangeArrowheads="1"/>
          </p:cNvSpPr>
          <p:nvPr/>
        </p:nvSpPr>
        <p:spPr bwMode="auto">
          <a:xfrm>
            <a:off x="404813" y="2363033"/>
            <a:ext cx="6048375" cy="69734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00" name="그룹 35"/>
          <p:cNvGrpSpPr>
            <a:grpSpLocks/>
          </p:cNvGrpSpPr>
          <p:nvPr/>
        </p:nvGrpSpPr>
        <p:grpSpPr bwMode="auto">
          <a:xfrm>
            <a:off x="481013" y="2644398"/>
            <a:ext cx="5907087" cy="6491288"/>
            <a:chOff x="848211" y="3715926"/>
            <a:chExt cx="6083818" cy="6491252"/>
          </a:xfrm>
        </p:grpSpPr>
        <p:sp>
          <p:nvSpPr>
            <p:cNvPr id="101" name="AutoShape 49"/>
            <p:cNvSpPr>
              <a:spLocks noChangeArrowheads="1"/>
            </p:cNvSpPr>
            <p:nvPr/>
          </p:nvSpPr>
          <p:spPr bwMode="auto">
            <a:xfrm flipV="1">
              <a:off x="934865" y="8002152"/>
              <a:ext cx="5846744" cy="52863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80 w 21600"/>
                <a:gd name="T13" fmla="*/ 3780 h 21600"/>
                <a:gd name="T14" fmla="*/ 17820 w 21600"/>
                <a:gd name="T15" fmla="*/ 178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960" y="21600"/>
                  </a:lnTo>
                  <a:lnTo>
                    <a:pt x="176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  <a:gs pos="8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ot="10800000" vert="eaVert"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997101" y="4431179"/>
              <a:ext cx="5736653" cy="451748"/>
              <a:chOff x="403" y="3335"/>
              <a:chExt cx="3512" cy="375"/>
            </a:xfrm>
          </p:grpSpPr>
          <p:sp>
            <p:nvSpPr>
              <p:cNvPr id="150" name="AutoShape 309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1" name="AutoShape 310"/>
              <p:cNvSpPr>
                <a:spLocks/>
              </p:cNvSpPr>
              <p:nvPr/>
            </p:nvSpPr>
            <p:spPr bwMode="auto">
              <a:xfrm rot="-5400000">
                <a:off x="1993" y="178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BDBD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3" name="Freeform 64"/>
            <p:cNvSpPr>
              <a:spLocks/>
            </p:cNvSpPr>
            <p:nvPr/>
          </p:nvSpPr>
          <p:spPr bwMode="auto">
            <a:xfrm rot="5400000">
              <a:off x="1787514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gray">
            <a:xfrm>
              <a:off x="956062" y="8844051"/>
              <a:ext cx="1934584" cy="13631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949476" y="8853967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1666650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107" name="Rectangle 61"/>
            <p:cNvSpPr>
              <a:spLocks noChangeArrowheads="1"/>
            </p:cNvSpPr>
            <p:nvPr/>
          </p:nvSpPr>
          <p:spPr bwMode="auto">
            <a:xfrm>
              <a:off x="1020274" y="8916768"/>
              <a:ext cx="1806160" cy="1218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8" name="Freeform 64"/>
            <p:cNvSpPr>
              <a:spLocks/>
            </p:cNvSpPr>
            <p:nvPr/>
          </p:nvSpPr>
          <p:spPr bwMode="auto">
            <a:xfrm rot="5400000">
              <a:off x="3764223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9" name="Rectangle 65"/>
            <p:cNvSpPr>
              <a:spLocks noChangeArrowheads="1"/>
            </p:cNvSpPr>
            <p:nvPr/>
          </p:nvSpPr>
          <p:spPr bwMode="gray">
            <a:xfrm>
              <a:off x="2932542" y="8844054"/>
              <a:ext cx="1934584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0" name="Line 66"/>
            <p:cNvSpPr>
              <a:spLocks noChangeShapeType="1"/>
            </p:cNvSpPr>
            <p:nvPr/>
          </p:nvSpPr>
          <p:spPr bwMode="auto">
            <a:xfrm>
              <a:off x="2925956" y="8853970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1" name="Rectangle 67"/>
            <p:cNvSpPr>
              <a:spLocks noChangeArrowheads="1"/>
            </p:cNvSpPr>
            <p:nvPr/>
          </p:nvSpPr>
          <p:spPr bwMode="auto">
            <a:xfrm>
              <a:off x="3513510" y="8608878"/>
              <a:ext cx="77265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전략수립방향</a:t>
              </a: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2996755" y="8916772"/>
              <a:ext cx="1806161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 rot="5400000">
              <a:off x="5698375" y="7754984"/>
              <a:ext cx="269874" cy="182465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gray">
            <a:xfrm>
              <a:off x="4922590" y="8844054"/>
              <a:ext cx="1859095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4916261" y="8853970"/>
              <a:ext cx="1871752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5576016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도출전략</a:t>
              </a:r>
            </a:p>
          </p:txBody>
        </p:sp>
        <p:sp>
          <p:nvSpPr>
            <p:cNvPr id="117" name="Rectangle 61"/>
            <p:cNvSpPr>
              <a:spLocks noChangeArrowheads="1"/>
            </p:cNvSpPr>
            <p:nvPr/>
          </p:nvSpPr>
          <p:spPr bwMode="auto">
            <a:xfrm>
              <a:off x="4984297" y="8916772"/>
              <a:ext cx="1735683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8" name="Text Box 231"/>
            <p:cNvSpPr txBox="1">
              <a:spLocks noChangeArrowheads="1"/>
            </p:cNvSpPr>
            <p:nvPr/>
          </p:nvSpPr>
          <p:spPr bwMode="gray">
            <a:xfrm>
              <a:off x="1075475" y="8957822"/>
              <a:ext cx="1703900" cy="1064388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일정지연 예측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>/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발생 시 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/>
              </a:r>
              <a:br>
                <a:rPr lang="en-US" altLang="ko-KR" sz="1050" kern="1200" dirty="0" smtClean="0">
                  <a:latin typeface="+mn-ea"/>
                  <a:ea typeface="+mn-ea"/>
                </a:rPr>
              </a:br>
              <a:r>
                <a:rPr lang="ko-KR" altLang="en-US" sz="1050" kern="1200" dirty="0" smtClean="0">
                  <a:latin typeface="+mn-ea"/>
                  <a:ea typeface="+mn-ea"/>
                </a:rPr>
                <a:t>방지 대책 강구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전사적 업무 프로세스를 기반으로 유연성을 갖춘 시스템으로의 개선 필요</a:t>
              </a:r>
              <a:endParaRPr lang="ko-KR" altLang="en-US" sz="1050" kern="1200" dirty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</a:t>
              </a:r>
              <a:r>
                <a:rPr lang="ko-KR" altLang="en-US" sz="1050" kern="1200" dirty="0">
                  <a:latin typeface="+mn-ea"/>
                  <a:ea typeface="+mn-ea"/>
                </a:rPr>
                <a:t>사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와의 긴밀한 협조</a:t>
              </a: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19" name="Text Box 231"/>
            <p:cNvSpPr txBox="1">
              <a:spLocks noChangeArrowheads="1"/>
            </p:cNvSpPr>
            <p:nvPr/>
          </p:nvSpPr>
          <p:spPr bwMode="gray">
            <a:xfrm>
              <a:off x="3050550" y="8957822"/>
              <a:ext cx="1721651" cy="1034123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일별 세부 일정 계획 수립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고객과의 의사소통체계 구축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전문업체와의 협업으로 일정 내 개발 납기 준수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SzPts val="700"/>
                <a:defRPr/>
              </a:pP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20" name="Text Box 231"/>
            <p:cNvSpPr txBox="1">
              <a:spLocks noChangeArrowheads="1"/>
            </p:cNvSpPr>
            <p:nvPr/>
          </p:nvSpPr>
          <p:spPr bwMode="gray">
            <a:xfrm>
              <a:off x="5037070" y="8957822"/>
              <a:ext cx="1592486" cy="1117736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업무별 고객과 사전  </a:t>
              </a:r>
              <a:r>
                <a:rPr lang="ko-KR" altLang="en-US" sz="1050" kern="1200" dirty="0">
                  <a:latin typeface="+mn-ea"/>
                  <a:ea typeface="+mn-ea"/>
                </a:rPr>
                <a:t>업무협의를 통한 세부적인 현실적인 일정계획 수립</a:t>
              </a: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시스템 개발 </a:t>
              </a:r>
              <a:r>
                <a:rPr lang="ko-KR" altLang="en-US" sz="1050" kern="1200" dirty="0">
                  <a:latin typeface="+mn-ea"/>
                  <a:ea typeface="+mn-ea"/>
                </a:rPr>
                <a:t>및 운영 경험자와 사업관리 전문가에 의한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계획 </a:t>
              </a:r>
              <a:r>
                <a:rPr lang="ko-KR" altLang="en-US" sz="1050" kern="1200" dirty="0">
                  <a:latin typeface="+mn-ea"/>
                  <a:ea typeface="+mn-ea"/>
                </a:rPr>
                <a:t>수립</a:t>
              </a:r>
            </a:p>
          </p:txBody>
        </p:sp>
        <p:grpSp>
          <p:nvGrpSpPr>
            <p:cNvPr id="121" name="그룹 57"/>
            <p:cNvGrpSpPr>
              <a:grpSpLocks/>
            </p:cNvGrpSpPr>
            <p:nvPr/>
          </p:nvGrpSpPr>
          <p:grpSpPr bwMode="auto">
            <a:xfrm>
              <a:off x="848211" y="4868054"/>
              <a:ext cx="6083818" cy="3157537"/>
              <a:chOff x="341313" y="4040188"/>
              <a:chExt cx="6194425" cy="3157537"/>
            </a:xfrm>
          </p:grpSpPr>
          <p:sp>
            <p:nvSpPr>
              <p:cNvPr id="127" name="AutoShape 194"/>
              <p:cNvSpPr>
                <a:spLocks noChangeArrowheads="1"/>
              </p:cNvSpPr>
              <p:nvPr/>
            </p:nvSpPr>
            <p:spPr bwMode="gray">
              <a:xfrm>
                <a:off x="3535363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8" name="AutoShape 195"/>
              <p:cNvSpPr>
                <a:spLocks noChangeArrowheads="1"/>
              </p:cNvSpPr>
              <p:nvPr/>
            </p:nvSpPr>
            <p:spPr bwMode="gray">
              <a:xfrm>
                <a:off x="3535363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9" name="AutoShape 193"/>
              <p:cNvSpPr>
                <a:spLocks noChangeArrowheads="1"/>
              </p:cNvSpPr>
              <p:nvPr/>
            </p:nvSpPr>
            <p:spPr bwMode="gray">
              <a:xfrm>
                <a:off x="433388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0" name="AutoShape 192"/>
              <p:cNvSpPr>
                <a:spLocks noChangeArrowheads="1"/>
              </p:cNvSpPr>
              <p:nvPr/>
            </p:nvSpPr>
            <p:spPr bwMode="gray">
              <a:xfrm>
                <a:off x="433388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1" name="Rectangle 77"/>
              <p:cNvSpPr>
                <a:spLocks noChangeArrowheads="1"/>
              </p:cNvSpPr>
              <p:nvPr/>
            </p:nvSpPr>
            <p:spPr bwMode="gray">
              <a:xfrm>
                <a:off x="341313" y="4343400"/>
                <a:ext cx="6194425" cy="2562225"/>
              </a:xfrm>
              <a:prstGeom prst="rect">
                <a:avLst/>
              </a:prstGeom>
              <a:solidFill>
                <a:schemeClr val="bg1"/>
              </a:solidFill>
              <a:ln w="15875" algn="ctr">
                <a:solidFill>
                  <a:srgbClr val="97C5A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2" name="AutoShape 78"/>
              <p:cNvSpPr>
                <a:spLocks noChangeArrowheads="1"/>
              </p:cNvSpPr>
              <p:nvPr/>
            </p:nvSpPr>
            <p:spPr bwMode="gray">
              <a:xfrm>
                <a:off x="4048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3" name="AutoShape 79"/>
              <p:cNvSpPr>
                <a:spLocks noChangeArrowheads="1"/>
              </p:cNvSpPr>
              <p:nvPr/>
            </p:nvSpPr>
            <p:spPr bwMode="gray">
              <a:xfrm>
                <a:off x="1045116" y="4095195"/>
                <a:ext cx="1608979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기간 설정의  적정성 확보</a:t>
                </a:r>
              </a:p>
            </p:txBody>
          </p:sp>
          <p:sp>
            <p:nvSpPr>
              <p:cNvPr id="134" name="AutoShape 84"/>
              <p:cNvSpPr>
                <a:spLocks noChangeArrowheads="1"/>
              </p:cNvSpPr>
              <p:nvPr/>
            </p:nvSpPr>
            <p:spPr bwMode="gray">
              <a:xfrm>
                <a:off x="34909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5" name="AutoShape 85"/>
              <p:cNvSpPr>
                <a:spLocks noChangeArrowheads="1"/>
              </p:cNvSpPr>
              <p:nvPr/>
            </p:nvSpPr>
            <p:spPr bwMode="gray">
              <a:xfrm>
                <a:off x="4273938" y="4095195"/>
                <a:ext cx="1242376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일정의 타당성 확보</a:t>
                </a:r>
              </a:p>
            </p:txBody>
          </p:sp>
          <p:sp>
            <p:nvSpPr>
              <p:cNvPr id="136" name="AutoShape 90"/>
              <p:cNvSpPr>
                <a:spLocks noChangeArrowheads="1"/>
              </p:cNvSpPr>
              <p:nvPr/>
            </p:nvSpPr>
            <p:spPr bwMode="gray">
              <a:xfrm>
                <a:off x="999710" y="6936820"/>
                <a:ext cx="1534300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유사사업 경험인력 투입</a:t>
                </a:r>
              </a:p>
            </p:txBody>
          </p:sp>
          <p:sp>
            <p:nvSpPr>
              <p:cNvPr id="137" name="AutoShape 94"/>
              <p:cNvSpPr>
                <a:spLocks noChangeArrowheads="1"/>
              </p:cNvSpPr>
              <p:nvPr/>
            </p:nvSpPr>
            <p:spPr bwMode="gray">
              <a:xfrm>
                <a:off x="3717580" y="6936820"/>
                <a:ext cx="2316387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안정적 사업관리와 다양한 경험 활용</a:t>
                </a:r>
              </a:p>
            </p:txBody>
          </p:sp>
          <p:sp>
            <p:nvSpPr>
              <p:cNvPr id="138" name="AutoShape 95"/>
              <p:cNvSpPr>
                <a:spLocks noChangeArrowheads="1"/>
              </p:cNvSpPr>
              <p:nvPr/>
            </p:nvSpPr>
            <p:spPr bwMode="gray">
              <a:xfrm>
                <a:off x="4048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9" name="AutoShape 96"/>
              <p:cNvSpPr>
                <a:spLocks noChangeArrowheads="1"/>
              </p:cNvSpPr>
              <p:nvPr/>
            </p:nvSpPr>
            <p:spPr bwMode="gray">
              <a:xfrm>
                <a:off x="34909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490"/>
              <p:cNvSpPr>
                <a:spLocks noChangeArrowheads="1"/>
              </p:cNvSpPr>
              <p:nvPr/>
            </p:nvSpPr>
            <p:spPr bwMode="gray">
              <a:xfrm>
                <a:off x="4163730" y="4516668"/>
                <a:ext cx="233867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71450" indent="-1714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일정 등 물리적 환경을 고려한 일정계획 수립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영역별 난이도를 고려한 일정 확보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단기 내 개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발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사업을 고려한 일정 계획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endPara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AutoShape 490"/>
              <p:cNvSpPr>
                <a:spLocks noChangeArrowheads="1"/>
              </p:cNvSpPr>
              <p:nvPr/>
            </p:nvSpPr>
            <p:spPr bwMode="gray">
              <a:xfrm>
                <a:off x="4042791" y="5964722"/>
                <a:ext cx="237841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90488" indent="-90488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시스템 개발을 위한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체계적인 사업관리</a:t>
                </a:r>
              </a:p>
            </p:txBody>
          </p:sp>
          <p:grpSp>
            <p:nvGrpSpPr>
              <p:cNvPr id="142" name="Group 109"/>
              <p:cNvGrpSpPr>
                <a:grpSpLocks/>
              </p:cNvGrpSpPr>
              <p:nvPr/>
            </p:nvGrpSpPr>
            <p:grpSpPr bwMode="auto">
              <a:xfrm>
                <a:off x="2589213" y="4543425"/>
                <a:ext cx="1673225" cy="1717675"/>
                <a:chOff x="1624" y="3028"/>
                <a:chExt cx="1054" cy="1082"/>
              </a:xfrm>
            </p:grpSpPr>
            <p:grpSp>
              <p:nvGrpSpPr>
                <p:cNvPr id="145" name="Group 107"/>
                <p:cNvGrpSpPr>
                  <a:grpSpLocks/>
                </p:cNvGrpSpPr>
                <p:nvPr/>
              </p:nvGrpSpPr>
              <p:grpSpPr bwMode="auto">
                <a:xfrm>
                  <a:off x="1624" y="3052"/>
                  <a:ext cx="1054" cy="1054"/>
                  <a:chOff x="1564" y="2992"/>
                  <a:chExt cx="1174" cy="1174"/>
                </a:xfrm>
              </p:grpSpPr>
              <p:sp>
                <p:nvSpPr>
                  <p:cNvPr id="148" name="Oval 196"/>
                  <p:cNvSpPr>
                    <a:spLocks noChangeArrowheads="1"/>
                  </p:cNvSpPr>
                  <p:nvPr/>
                </p:nvSpPr>
                <p:spPr bwMode="gray">
                  <a:xfrm>
                    <a:off x="1564" y="2992"/>
                    <a:ext cx="1174" cy="1174"/>
                  </a:xfrm>
                  <a:prstGeom prst="ellipse">
                    <a:avLst/>
                  </a:prstGeom>
                  <a:solidFill>
                    <a:schemeClr val="bg1">
                      <a:alpha val="50195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171450" indent="-1714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Char char="§"/>
                    </a:pPr>
                    <a:endParaRPr lang="ko-KR" altLang="en-US" sz="1000" baseline="-25000" dirty="0">
                      <a:solidFill>
                        <a:srgbClr val="5F5F5F"/>
                      </a:solidFill>
                      <a:latin typeface="+mn-ea"/>
                      <a:ea typeface="+mn-ea"/>
                    </a:endParaRPr>
                  </a:p>
                </p:txBody>
              </p:sp>
              <p:pic>
                <p:nvPicPr>
                  <p:cNvPr id="149" name="Picture 197" descr="11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1714" y="3169"/>
                    <a:ext cx="879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46" name="Picture 413" descr="서울333345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7538317">
                  <a:off x="1610" y="3048"/>
                  <a:ext cx="1082" cy="1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Text Box 198"/>
                <p:cNvSpPr txBox="1">
                  <a:spLocks noChangeArrowheads="1"/>
                </p:cNvSpPr>
                <p:nvPr/>
              </p:nvSpPr>
              <p:spPr bwMode="gray">
                <a:xfrm>
                  <a:off x="1760" y="3336"/>
                  <a:ext cx="7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일정계획</a:t>
                  </a:r>
                  <a:endParaRPr kumimoji="0" lang="en-US" altLang="ko-KR" sz="1200" b="1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수립방안</a:t>
                  </a:r>
                </a:p>
              </p:txBody>
            </p:sp>
          </p:grpSp>
          <p:sp>
            <p:nvSpPr>
              <p:cNvPr id="143" name="AutoShape 490"/>
              <p:cNvSpPr>
                <a:spLocks noChangeArrowheads="1"/>
              </p:cNvSpPr>
              <p:nvPr/>
            </p:nvSpPr>
            <p:spPr bwMode="gray">
              <a:xfrm>
                <a:off x="512779" y="4577151"/>
                <a:ext cx="2711830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85725" indent="-85725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과업 내역 및 선 후행 관계를 고려한</a:t>
                </a:r>
                <a:b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</a:b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 수립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충분한 안정화 일정 확보</a:t>
                </a:r>
              </a:p>
            </p:txBody>
          </p:sp>
          <p:sp>
            <p:nvSpPr>
              <p:cNvPr id="144" name="AutoShape 490"/>
              <p:cNvSpPr>
                <a:spLocks noChangeArrowheads="1"/>
              </p:cNvSpPr>
              <p:nvPr/>
            </p:nvSpPr>
            <p:spPr bwMode="gray">
              <a:xfrm>
                <a:off x="451125" y="5844380"/>
                <a:ext cx="2883296" cy="1028694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개발대상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시스템의 이해를 바탕으로 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  <a:t/>
                </a:r>
                <a:b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</a:b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사업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추진</a:t>
                </a:r>
              </a:p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각 시스템의 다양한 요구사항 및 변경내용을 효과적으로 반영</a:t>
                </a:r>
              </a:p>
            </p:txBody>
          </p:sp>
        </p:grpSp>
        <p:grpSp>
          <p:nvGrpSpPr>
            <p:cNvPr id="122" name="그룹 58"/>
            <p:cNvGrpSpPr>
              <a:grpSpLocks/>
            </p:cNvGrpSpPr>
            <p:nvPr/>
          </p:nvGrpSpPr>
          <p:grpSpPr bwMode="auto">
            <a:xfrm>
              <a:off x="1409014" y="3715926"/>
              <a:ext cx="4990006" cy="711196"/>
              <a:chOff x="1388020" y="4629394"/>
              <a:chExt cx="4990006" cy="711196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1388020" y="4629394"/>
                <a:ext cx="4990006" cy="711196"/>
              </a:xfrm>
              <a:prstGeom prst="roundRect">
                <a:avLst>
                  <a:gd name="adj" fmla="val 50000"/>
                </a:avLst>
              </a:prstGeom>
              <a:pattFill prst="wdDn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4" name="Text Box 432"/>
              <p:cNvSpPr txBox="1">
                <a:spLocks noChangeArrowheads="1"/>
              </p:cNvSpPr>
              <p:nvPr/>
            </p:nvSpPr>
            <p:spPr bwMode="auto">
              <a:xfrm>
                <a:off x="2852976" y="4774940"/>
                <a:ext cx="1543319" cy="1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100" kern="0" spc="-5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효율적인 일정 계획 수립으로</a:t>
                </a:r>
                <a:endParaRPr lang="ko-KR" altLang="en-US" sz="1100" kern="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432"/>
              <p:cNvSpPr txBox="1">
                <a:spLocks noChangeArrowheads="1"/>
              </p:cNvSpPr>
              <p:nvPr/>
            </p:nvSpPr>
            <p:spPr bwMode="auto">
              <a:xfrm>
                <a:off x="3418684" y="4991764"/>
                <a:ext cx="2160779" cy="227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일</a:t>
                </a:r>
                <a:r>
                  <a:rPr lang="ko-KR" altLang="en-US" sz="1600" kern="0" spc="-51" dirty="0">
                    <a:solidFill>
                      <a:srgbClr val="F57100"/>
                    </a:solidFill>
                    <a:latin typeface="+mn-ea"/>
                    <a:ea typeface="+mn-ea"/>
                  </a:rPr>
                  <a:t>정</a:t>
                </a: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 내 프로젝트 납기 준수</a:t>
                </a:r>
                <a:endPara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6" name="Picture 2" descr="G:\work\지에프티GFT\이상호부장님\제안서\마스터\제안서마스터-0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529" y="4698356"/>
                <a:ext cx="886368" cy="577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468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7"/>
          <p:cNvSpPr>
            <a:spLocks noChangeArrowheads="1"/>
          </p:cNvSpPr>
          <p:nvPr/>
        </p:nvSpPr>
        <p:spPr bwMode="gray">
          <a:xfrm>
            <a:off x="481013" y="5696716"/>
            <a:ext cx="5907087" cy="3494909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97C5AC"/>
            </a:solidFill>
            <a:miter lim="800000"/>
            <a:headEnd/>
            <a:tailEnd/>
          </a:ln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5" name="Rectangle 86"/>
          <p:cNvSpPr>
            <a:spLocks noChangeArrowheads="1"/>
          </p:cNvSpPr>
          <p:nvPr/>
        </p:nvSpPr>
        <p:spPr bwMode="auto">
          <a:xfrm>
            <a:off x="549772" y="2376277"/>
            <a:ext cx="1211479" cy="239955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개발영역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2183029" y="2371144"/>
            <a:ext cx="4154675" cy="60047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 관리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86"/>
          <p:cNvSpPr>
            <a:spLocks noChangeArrowheads="1"/>
          </p:cNvSpPr>
          <p:nvPr/>
        </p:nvSpPr>
        <p:spPr bwMode="auto">
          <a:xfrm>
            <a:off x="2183029" y="3428105"/>
            <a:ext cx="4154675" cy="134773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형상관리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형상관리 활동은 프로젝트 생명주기 전체 기간 동안의 작업산출물에 대해 베이스라인을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수립라고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주요 단계별로 변경을 추적하고 통제하여 작업산출물의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무결설을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보장하고 유지하는 것입니다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2080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형상관리와 다른 프로세스와의 관계도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형상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1111849" y="2737613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Rectangle 106"/>
          <p:cNvSpPr>
            <a:spLocks noChangeArrowheads="1"/>
          </p:cNvSpPr>
          <p:nvPr/>
        </p:nvSpPr>
        <p:spPr bwMode="auto">
          <a:xfrm>
            <a:off x="1111850" y="3280182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auto">
          <a:xfrm>
            <a:off x="1118200" y="37985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1118200" y="4336335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8" name="AutoShape 134"/>
          <p:cNvCxnSpPr>
            <a:cxnSpLocks noChangeShapeType="1"/>
            <a:stCxn id="16" idx="0"/>
            <a:endCxn id="19" idx="0"/>
          </p:cNvCxnSpPr>
          <p:nvPr/>
        </p:nvCxnSpPr>
        <p:spPr bwMode="auto">
          <a:xfrm rot="16200000" flipH="1">
            <a:off x="585545" y="3533799"/>
            <a:ext cx="1598722" cy="6351"/>
          </a:xfrm>
          <a:prstGeom prst="bentConnector5">
            <a:avLst>
              <a:gd name="adj1" fmla="val -14299"/>
              <a:gd name="adj2" fmla="val 7848874"/>
              <a:gd name="adj3" fmla="val 572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29" name="AutoShape 135"/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951228" y="3361670"/>
            <a:ext cx="867357" cy="6350"/>
          </a:xfrm>
          <a:prstGeom prst="bentConnector5">
            <a:avLst>
              <a:gd name="adj1" fmla="val -26356"/>
              <a:gd name="adj2" fmla="val 7850110"/>
              <a:gd name="adj3" fmla="val 633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0" name="AutoShape 136"/>
          <p:cNvCxnSpPr>
            <a:cxnSpLocks noChangeShapeType="1"/>
            <a:stCxn id="16" idx="0"/>
            <a:endCxn id="17" idx="0"/>
          </p:cNvCxnSpPr>
          <p:nvPr/>
        </p:nvCxnSpPr>
        <p:spPr bwMode="auto">
          <a:xfrm rot="16200000" flipH="1">
            <a:off x="1110446" y="3008897"/>
            <a:ext cx="542569" cy="1"/>
          </a:xfrm>
          <a:prstGeom prst="bentConnector5">
            <a:avLst>
              <a:gd name="adj1" fmla="val -42133"/>
              <a:gd name="adj2" fmla="val 49848200000"/>
              <a:gd name="adj3" fmla="val 712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1" name="직선 화살표 연결선 30"/>
          <p:cNvCxnSpPr>
            <a:stCxn id="16" idx="2"/>
            <a:endCxn id="17" idx="0"/>
          </p:cNvCxnSpPr>
          <p:nvPr/>
        </p:nvCxnSpPr>
        <p:spPr>
          <a:xfrm>
            <a:off x="1381731" y="2968617"/>
            <a:ext cx="1" cy="31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2"/>
            <a:endCxn id="18" idx="0"/>
          </p:cNvCxnSpPr>
          <p:nvPr/>
        </p:nvCxnSpPr>
        <p:spPr>
          <a:xfrm>
            <a:off x="1381732" y="3511186"/>
            <a:ext cx="6350" cy="28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19" idx="0"/>
          </p:cNvCxnSpPr>
          <p:nvPr/>
        </p:nvCxnSpPr>
        <p:spPr>
          <a:xfrm>
            <a:off x="1388082" y="4029528"/>
            <a:ext cx="0" cy="30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05"/>
          <p:cNvSpPr>
            <a:spLocks noChangeArrowheads="1"/>
          </p:cNvSpPr>
          <p:nvPr/>
        </p:nvSpPr>
        <p:spPr bwMode="auto">
          <a:xfrm>
            <a:off x="675670" y="2737613"/>
            <a:ext cx="388554" cy="1829725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674324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89"/>
          <p:cNvSpPr>
            <a:spLocks noChangeArrowheads="1"/>
          </p:cNvSpPr>
          <p:nvPr/>
        </p:nvSpPr>
        <p:spPr bwMode="auto">
          <a:xfrm>
            <a:off x="231637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계획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6" name="AutoShape 89"/>
          <p:cNvSpPr>
            <a:spLocks noChangeArrowheads="1"/>
          </p:cNvSpPr>
          <p:nvPr/>
        </p:nvSpPr>
        <p:spPr bwMode="auto">
          <a:xfrm>
            <a:off x="3740951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통제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AutoShape 89"/>
          <p:cNvSpPr>
            <a:spLocks noChangeArrowheads="1"/>
          </p:cNvSpPr>
          <p:nvPr/>
        </p:nvSpPr>
        <p:spPr bwMode="auto">
          <a:xfrm>
            <a:off x="516552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협력업체 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58" name="직선 화살표 연결선 57"/>
          <p:cNvCxnSpPr>
            <a:stCxn id="55" idx="3"/>
            <a:endCxn id="56" idx="1"/>
          </p:cNvCxnSpPr>
          <p:nvPr/>
        </p:nvCxnSpPr>
        <p:spPr>
          <a:xfrm>
            <a:off x="3355205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1"/>
            <a:endCxn id="56" idx="3"/>
          </p:cNvCxnSpPr>
          <p:nvPr/>
        </p:nvCxnSpPr>
        <p:spPr>
          <a:xfrm flipH="1">
            <a:off x="4779780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89"/>
          <p:cNvSpPr>
            <a:spLocks noChangeArrowheads="1"/>
          </p:cNvSpPr>
          <p:nvPr/>
        </p:nvSpPr>
        <p:spPr bwMode="auto">
          <a:xfrm>
            <a:off x="4774842" y="3783983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7" name="AutoShape 89"/>
          <p:cNvSpPr>
            <a:spLocks noChangeArrowheads="1"/>
          </p:cNvSpPr>
          <p:nvPr/>
        </p:nvSpPr>
        <p:spPr bwMode="auto">
          <a:xfrm>
            <a:off x="4774841" y="4130410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71" name="직선 화살표 연결선 70"/>
          <p:cNvCxnSpPr>
            <a:endCxn id="66" idx="1"/>
          </p:cNvCxnSpPr>
          <p:nvPr/>
        </p:nvCxnSpPr>
        <p:spPr>
          <a:xfrm>
            <a:off x="3355205" y="3900784"/>
            <a:ext cx="1419637" cy="0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3355204" y="3967308"/>
            <a:ext cx="1419637" cy="265012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자기 디스크 58"/>
          <p:cNvSpPr/>
          <p:nvPr/>
        </p:nvSpPr>
        <p:spPr bwMode="auto">
          <a:xfrm>
            <a:off x="2316376" y="4314825"/>
            <a:ext cx="1038829" cy="365760"/>
          </a:xfrm>
          <a:prstGeom prst="flowChartMagneticDisk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베이스라인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2912449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9777215">
            <a:off x="2825040" y="308154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en-US" altLang="ko-KR" sz="1000" smtClean="0"/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형상 항목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 rot="19777215">
            <a:off x="3353943" y="3246832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형상 변경 요구</a:t>
            </a:r>
            <a:endParaRPr lang="ko-KR" altLang="en-US" sz="1000"/>
          </a:p>
        </p:txBody>
      </p:sp>
      <p:cxnSp>
        <p:nvCxnSpPr>
          <p:cNvPr id="82" name="직선 화살표 연결선 81"/>
          <p:cNvCxnSpPr/>
          <p:nvPr/>
        </p:nvCxnSpPr>
        <p:spPr>
          <a:xfrm flipH="1" flipV="1">
            <a:off x="3355204" y="4029379"/>
            <a:ext cx="1419636" cy="26946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83925" y="370710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 평가 결과</a:t>
            </a:r>
            <a:endParaRPr lang="ko-KR" altLang="en-US" sz="1000"/>
          </a:p>
        </p:txBody>
      </p:sp>
      <p:sp>
        <p:nvSpPr>
          <p:cNvPr id="87" name="AutoShape 89"/>
          <p:cNvSpPr>
            <a:spLocks noChangeArrowheads="1"/>
          </p:cNvSpPr>
          <p:nvPr/>
        </p:nvSpPr>
        <p:spPr bwMode="auto">
          <a:xfrm>
            <a:off x="2316376" y="3819472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 rot="687252">
            <a:off x="4243841" y="397475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</a:t>
            </a:r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 rot="687252">
            <a:off x="3545488" y="414087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 및 분석결과</a:t>
            </a:r>
            <a:endParaRPr lang="ko-KR" altLang="en-US" sz="1000"/>
          </a:p>
        </p:txBody>
      </p:sp>
      <p:cxnSp>
        <p:nvCxnSpPr>
          <p:cNvPr id="90" name="직선 화살표 연결선 89"/>
          <p:cNvCxnSpPr>
            <a:stCxn id="59" idx="1"/>
            <a:endCxn id="87" idx="2"/>
          </p:cNvCxnSpPr>
          <p:nvPr/>
        </p:nvCxnSpPr>
        <p:spPr>
          <a:xfrm flipV="1">
            <a:off x="2835791" y="4053074"/>
            <a:ext cx="0" cy="261751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59" idx="3"/>
            <a:endCxn id="15" idx="2"/>
          </p:cNvCxnSpPr>
          <p:nvPr/>
        </p:nvCxnSpPr>
        <p:spPr>
          <a:xfrm rot="5400000">
            <a:off x="1948027" y="3888071"/>
            <a:ext cx="95250" cy="1680279"/>
          </a:xfrm>
          <a:prstGeom prst="bentConnector3">
            <a:avLst>
              <a:gd name="adj1" fmla="val 340000"/>
            </a:avLst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193518"/>
            <a:ext cx="6048375" cy="2875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04812" y="5251964"/>
            <a:ext cx="6048375" cy="228610"/>
            <a:chOff x="404813" y="1878221"/>
            <a:chExt cx="6048375" cy="228610"/>
          </a:xfrm>
        </p:grpSpPr>
        <p:grpSp>
          <p:nvGrpSpPr>
            <p:cNvPr id="112" name="그룹 11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14" name="그룹 11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7" name="오각형 11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8" name="오각형 11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5" name="직사각형 11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6" name="직사각형 11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1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 활동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20" name="AutoShape 194"/>
          <p:cNvSpPr>
            <a:spLocks noChangeArrowheads="1"/>
          </p:cNvSpPr>
          <p:nvPr/>
        </p:nvSpPr>
        <p:spPr bwMode="gray">
          <a:xfrm>
            <a:off x="3526902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1" name="AutoShape 195"/>
          <p:cNvSpPr>
            <a:spLocks noChangeArrowheads="1"/>
          </p:cNvSpPr>
          <p:nvPr/>
        </p:nvSpPr>
        <p:spPr bwMode="gray">
          <a:xfrm>
            <a:off x="3526902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2" name="AutoShape 193"/>
          <p:cNvSpPr>
            <a:spLocks noChangeArrowheads="1"/>
          </p:cNvSpPr>
          <p:nvPr/>
        </p:nvSpPr>
        <p:spPr bwMode="gray">
          <a:xfrm>
            <a:off x="568817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3" name="AutoShape 192"/>
          <p:cNvSpPr>
            <a:spLocks noChangeArrowheads="1"/>
          </p:cNvSpPr>
          <p:nvPr/>
        </p:nvSpPr>
        <p:spPr bwMode="gray">
          <a:xfrm>
            <a:off x="568817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5" name="AutoShape 78"/>
          <p:cNvSpPr>
            <a:spLocks noChangeArrowheads="1"/>
          </p:cNvSpPr>
          <p:nvPr/>
        </p:nvSpPr>
        <p:spPr bwMode="gray">
          <a:xfrm>
            <a:off x="541567" y="5888232"/>
            <a:ext cx="2840004" cy="1451775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6" name="AutoShape 79"/>
          <p:cNvSpPr>
            <a:spLocks noChangeArrowheads="1"/>
          </p:cNvSpPr>
          <p:nvPr/>
        </p:nvSpPr>
        <p:spPr bwMode="gray">
          <a:xfrm>
            <a:off x="1152169" y="5590812"/>
            <a:ext cx="1682923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Step1.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 계획 수립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7" name="AutoShape 84"/>
          <p:cNvSpPr>
            <a:spLocks noChangeArrowheads="1"/>
          </p:cNvSpPr>
          <p:nvPr/>
        </p:nvSpPr>
        <p:spPr bwMode="gray">
          <a:xfrm>
            <a:off x="3484514" y="5888232"/>
            <a:ext cx="2840004" cy="1436641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8" name="AutoShape 85"/>
          <p:cNvSpPr>
            <a:spLocks noChangeArrowheads="1"/>
          </p:cNvSpPr>
          <p:nvPr/>
        </p:nvSpPr>
        <p:spPr bwMode="gray">
          <a:xfrm>
            <a:off x="4231217" y="5590812"/>
            <a:ext cx="1404540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Step2.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통제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9" name="AutoShape 90"/>
          <p:cNvSpPr>
            <a:spLocks noChangeArrowheads="1"/>
          </p:cNvSpPr>
          <p:nvPr/>
        </p:nvSpPr>
        <p:spPr bwMode="gray">
          <a:xfrm>
            <a:off x="1108869" y="9069010"/>
            <a:ext cx="1579339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Step4. 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형상감사를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0" name="AutoShape 94"/>
          <p:cNvSpPr>
            <a:spLocks noChangeArrowheads="1"/>
          </p:cNvSpPr>
          <p:nvPr/>
        </p:nvSpPr>
        <p:spPr bwMode="gray">
          <a:xfrm>
            <a:off x="3700667" y="9069010"/>
            <a:ext cx="2288768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Step3.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기록을 유지 및 배포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1" name="AutoShape 95"/>
          <p:cNvSpPr>
            <a:spLocks noChangeArrowheads="1"/>
          </p:cNvSpPr>
          <p:nvPr/>
        </p:nvSpPr>
        <p:spPr bwMode="gray">
          <a:xfrm>
            <a:off x="541567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32" name="AutoShape 96"/>
          <p:cNvSpPr>
            <a:spLocks noChangeArrowheads="1"/>
          </p:cNvSpPr>
          <p:nvPr/>
        </p:nvSpPr>
        <p:spPr bwMode="gray">
          <a:xfrm>
            <a:off x="3484514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33" name="AutoShape 490"/>
          <p:cNvSpPr>
            <a:spLocks noChangeArrowheads="1"/>
          </p:cNvSpPr>
          <p:nvPr/>
        </p:nvSpPr>
        <p:spPr bwMode="gray">
          <a:xfrm>
            <a:off x="3700667" y="5965050"/>
            <a:ext cx="25036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1450" indent="-1714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항목별 베이스라인에 대한 협의 및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변경 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방법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266700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절차에 따른 베이스라인 변경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항목에 대한 변경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조치내용 및 결과를 기록 관리</a:t>
            </a:r>
            <a:endParaRPr lang="ko-KR" altLang="en-US" sz="1050" dirty="0" smtClean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4" name="AutoShape 490"/>
          <p:cNvSpPr>
            <a:spLocks noChangeArrowheads="1"/>
          </p:cNvSpPr>
          <p:nvPr/>
        </p:nvSpPr>
        <p:spPr bwMode="gray">
          <a:xfrm>
            <a:off x="3683925" y="7523621"/>
            <a:ext cx="26072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0488" indent="-90488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저장소 구조를 설계 및 구축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447675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베이스라인에 대한 명세 기준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구성 항목의 빌드 절차와 기법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배포 기준에 부합하는지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기록 및 변경 기록을 검토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시정조치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6" name="AutoShape 490"/>
          <p:cNvSpPr>
            <a:spLocks noChangeArrowheads="1"/>
          </p:cNvSpPr>
          <p:nvPr/>
        </p:nvSpPr>
        <p:spPr bwMode="gray">
          <a:xfrm>
            <a:off x="644525" y="5958085"/>
            <a:ext cx="258603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725" indent="-85725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선정 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작업산출물에 대한 형상 항목 식별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형상관리 전략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표준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자원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주기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수행 역할 등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이해관계자들의 검토와 승인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7" name="AutoShape 490"/>
          <p:cNvSpPr>
            <a:spLocks noChangeArrowheads="1"/>
          </p:cNvSpPr>
          <p:nvPr/>
        </p:nvSpPr>
        <p:spPr bwMode="gray">
          <a:xfrm>
            <a:off x="585731" y="7480877"/>
            <a:ext cx="2749550" cy="1028700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형상감사 범위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일정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역할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 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/>
            </a:r>
            <a:br>
              <a:rPr lang="en-US" altLang="ko-KR" sz="1050" smtClean="0">
                <a:solidFill>
                  <a:srgbClr val="5F5F5F"/>
                </a:solidFill>
                <a:latin typeface="+mn-ea"/>
              </a:rPr>
            </a:b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체계를 정의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생명주기 단계별 형상 항목의 무결성 파악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부적합 사항 시정조치 지시 및 시정조치 실행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보고체계에 따른 보고 및 추적</a:t>
            </a:r>
            <a:endParaRPr lang="ko-KR" altLang="en-US" sz="1050" dirty="0">
              <a:solidFill>
                <a:srgbClr val="5F5F5F"/>
              </a:solidFill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560898" y="6518931"/>
            <a:ext cx="1595610" cy="1673235"/>
            <a:chOff x="3370120" y="3224953"/>
            <a:chExt cx="1595610" cy="1673235"/>
          </a:xfrm>
        </p:grpSpPr>
        <p:pic>
          <p:nvPicPr>
            <p:cNvPr id="86" name="Picture 413" descr="서울3333455"/>
            <p:cNvPicPr>
              <a:picLocks noChangeAspect="1" noChangeArrowheads="1"/>
            </p:cNvPicPr>
            <p:nvPr/>
          </p:nvPicPr>
          <p:blipFill>
            <a:blip r:embed="rId2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7538317">
              <a:off x="3357043" y="3272848"/>
              <a:ext cx="1621762" cy="157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3370120" y="3224953"/>
              <a:ext cx="1595610" cy="1673235"/>
              <a:chOff x="2312239" y="6816252"/>
              <a:chExt cx="1595610" cy="1673235"/>
            </a:xfrm>
          </p:grpSpPr>
          <p:sp>
            <p:nvSpPr>
              <p:cNvPr id="92" name="Oval 196"/>
              <p:cNvSpPr>
                <a:spLocks noChangeArrowheads="1"/>
              </p:cNvSpPr>
              <p:nvPr/>
            </p:nvSpPr>
            <p:spPr bwMode="gray">
              <a:xfrm>
                <a:off x="2312239" y="6816252"/>
                <a:ext cx="1595610" cy="1673235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93" name="Picture 2" descr="https://3.bp.blogspot.com/-kTWEQjlwVTY/VrHAziSEu7I/AAAAAAAAAQA/xc8-DBcjFuA/s640/svn-www.hackthesec.co.i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4356" y="7525918"/>
                <a:ext cx="756686" cy="64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타원 93"/>
              <p:cNvSpPr/>
              <p:nvPr/>
            </p:nvSpPr>
            <p:spPr bwMode="auto">
              <a:xfrm>
                <a:off x="2488537" y="7031363"/>
                <a:ext cx="1243012" cy="1243012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 lIns="54000" rIns="54000" rtlCol="0" anchor="ctr"/>
              <a:lstStyle/>
              <a:p>
                <a:pPr algn="ctr" eaLnBrk="1" hangingPunct="1">
                  <a:buClr>
                    <a:srgbClr val="666633"/>
                  </a:buClr>
                  <a:buSzPct val="90000"/>
                  <a:buFont typeface="Wingdings" panose="05000000000000000000" pitchFamily="2" charset="2"/>
                  <a:buNone/>
                </a:pPr>
                <a:endParaRPr lang="ko-KR" altLang="en-US" sz="1050" smtClean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5" name="Text Box 198"/>
              <p:cNvSpPr txBox="1">
                <a:spLocks noChangeArrowheads="1"/>
              </p:cNvSpPr>
              <p:nvPr/>
            </p:nvSpPr>
            <p:spPr bwMode="gray">
              <a:xfrm>
                <a:off x="2519637" y="7123533"/>
                <a:ext cx="1180812" cy="36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형상관리</a:t>
                </a:r>
                <a:endParaRPr kumimoji="0" lang="en-US" altLang="ko-KR" sz="1200" b="1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활동</a:t>
                </a:r>
                <a:endParaRPr kumimoji="0" lang="ko-KR" altLang="en-US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4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 bwMode="auto">
          <a:xfrm>
            <a:off x="2634915" y="3097687"/>
            <a:ext cx="1618692" cy="1618692"/>
          </a:xfrm>
          <a:prstGeom prst="ellipse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14. </a:t>
            </a:r>
            <a:r>
              <a:rPr lang="ko-KR" altLang="en-US" sz="1600" dirty="0" smtClean="0">
                <a:latin typeface="+mn-ea"/>
                <a:ea typeface="+mn-ea"/>
              </a:rPr>
              <a:t>문서관리방안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14.1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문서 및 산출물 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프로젝트중에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발생되는 산출물에 대해서는 고객의 협의를 통해 체계적으로 관리할 수 있도록 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효과적으로 산출물을 작성하고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산출물 품질에 대해서도 관리 프로세스를 수립하여 신뢰성을 갖추도록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7643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문서관리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26523" y="3106451"/>
            <a:ext cx="1487285" cy="1597895"/>
          </a:xfrm>
          <a:prstGeom prst="roundRect">
            <a:avLst>
              <a:gd name="adj" fmla="val 11143"/>
            </a:avLst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계획서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절차서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보고서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산출물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2737550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프로젝트팀 검토</a:t>
            </a:r>
          </a:p>
        </p:txBody>
      </p:sp>
      <p:sp>
        <p:nvSpPr>
          <p:cNvPr id="19" name="타원 18"/>
          <p:cNvSpPr/>
          <p:nvPr/>
        </p:nvSpPr>
        <p:spPr bwMode="auto">
          <a:xfrm>
            <a:off x="4676474" y="3097687"/>
            <a:ext cx="1618692" cy="1618692"/>
          </a:xfrm>
          <a:prstGeom prst="ellipse">
            <a:avLst/>
          </a:prstGeom>
          <a:solidFill>
            <a:srgbClr val="FFC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779109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mtClean="0">
                <a:latin typeface="+mn-ea"/>
                <a:ea typeface="+mn-ea"/>
              </a:rPr>
              <a:t>PM </a:t>
            </a:r>
            <a:r>
              <a:rPr lang="ko-KR" altLang="en-US" smtClean="0">
                <a:latin typeface="+mn-ea"/>
                <a:ea typeface="+mn-ea"/>
              </a:rPr>
              <a:t>및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고객승인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2"/>
          </p:cNvCxnSpPr>
          <p:nvPr/>
        </p:nvCxnSpPr>
        <p:spPr>
          <a:xfrm>
            <a:off x="2213808" y="3905399"/>
            <a:ext cx="421107" cy="1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85010" y="3905399"/>
            <a:ext cx="421107" cy="16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 bwMode="auto">
          <a:xfrm>
            <a:off x="2892207" y="5066986"/>
            <a:ext cx="1487285" cy="2093877"/>
          </a:xfrm>
          <a:prstGeom prst="roundRect">
            <a:avLst>
              <a:gd name="adj" fmla="val 11143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t"/>
          <a:lstStyle/>
          <a:p>
            <a:pPr algn="ctr" eaLnBrk="1" hangingPunct="1">
              <a:lnSpc>
                <a:spcPct val="150000"/>
              </a:lnSpc>
              <a:buClr>
                <a:srgbClr val="666633"/>
              </a:buClr>
              <a:buSzPct val="90000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문서 담당자</a:t>
            </a: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041170" y="5577373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폐기 및 회수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041170" y="6076010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공지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041170" y="6574647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시행</a:t>
            </a:r>
          </a:p>
        </p:txBody>
      </p:sp>
      <p:cxnSp>
        <p:nvCxnSpPr>
          <p:cNvPr id="9" name="꺾인 연결선 8"/>
          <p:cNvCxnSpPr>
            <a:stCxn id="19" idx="4"/>
            <a:endCxn id="30" idx="3"/>
          </p:cNvCxnSpPr>
          <p:nvPr/>
        </p:nvCxnSpPr>
        <p:spPr>
          <a:xfrm rot="5400000">
            <a:off x="4233883" y="4861988"/>
            <a:ext cx="1397546" cy="1106328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 bwMode="auto">
          <a:xfrm>
            <a:off x="898525" y="5007118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976211" y="5068200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교육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회람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898525" y="6197964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976211" y="6259046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문서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관리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4628" y="5469089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144628" y="6672247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404811" y="2869741"/>
            <a:ext cx="6048375" cy="44935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04812" y="7566864"/>
            <a:ext cx="6048375" cy="228610"/>
            <a:chOff x="404813" y="1878221"/>
            <a:chExt cx="6048375" cy="228610"/>
          </a:xfrm>
        </p:grpSpPr>
        <p:grpSp>
          <p:nvGrpSpPr>
            <p:cNvPr id="46" name="그룹 4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8" name="그룹 4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1" name="오각형 5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2" name="오각형 5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9" name="직사각형 4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프로세스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489035" y="7902755"/>
            <a:ext cx="1207421" cy="640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작성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648690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검증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760217" y="7902755"/>
            <a:ext cx="1207421" cy="6407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승인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승인자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9872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등록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064701" y="7902755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보관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15" idx="2"/>
            <a:endCxn id="54" idx="1"/>
          </p:cNvCxnSpPr>
          <p:nvPr/>
        </p:nvCxnSpPr>
        <p:spPr>
          <a:xfrm rot="16200000" flipH="1">
            <a:off x="1168960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4" idx="0"/>
            <a:endCxn id="55" idx="1"/>
          </p:cNvCxnSpPr>
          <p:nvPr/>
        </p:nvCxnSpPr>
        <p:spPr>
          <a:xfrm rot="5400000" flipH="1" flipV="1">
            <a:off x="2304552" y="8170998"/>
            <a:ext cx="403515" cy="50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5" idx="2"/>
            <a:endCxn id="56" idx="1"/>
          </p:cNvCxnSpPr>
          <p:nvPr/>
        </p:nvCxnSpPr>
        <p:spPr>
          <a:xfrm rot="16200000" flipH="1">
            <a:off x="3440142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0"/>
            <a:endCxn id="57" idx="1"/>
          </p:cNvCxnSpPr>
          <p:nvPr/>
        </p:nvCxnSpPr>
        <p:spPr>
          <a:xfrm rot="5400000" flipH="1" flipV="1">
            <a:off x="4592385" y="8154347"/>
            <a:ext cx="403515" cy="541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 bwMode="auto">
          <a:xfrm>
            <a:off x="404811" y="7839581"/>
            <a:ext cx="6048375" cy="14819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1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 </a:t>
            </a:r>
            <a:r>
              <a:rPr lang="ko-KR" altLang="en-US" sz="1600" dirty="0" smtClean="0">
                <a:latin typeface="+mn-ea"/>
                <a:ea typeface="+mn-ea"/>
              </a:rPr>
              <a:t>교육계획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교육훈련 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사업을 통하여 구축된 시스템에 대해 안정적인 운영이 될 수 있도록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고객에게 필요한 교육을 수행합니다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시스템에 대한 교육 뿐만 아니라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사업에서 사용되는 각종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성능 평가 관련 도구에 대한 교육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도 진행합니다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651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교육 훈련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914428"/>
            <a:ext cx="6048375" cy="63958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479425" y="6081716"/>
            <a:ext cx="5907088" cy="1035050"/>
            <a:chOff x="328" y="4560"/>
            <a:chExt cx="3609" cy="361"/>
          </a:xfrm>
        </p:grpSpPr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42" y="4565"/>
              <a:ext cx="3588" cy="356"/>
            </a:xfrm>
            <a:custGeom>
              <a:avLst/>
              <a:gdLst>
                <a:gd name="T0" fmla="*/ 0 w 3747"/>
                <a:gd name="T1" fmla="*/ 2 h 447"/>
                <a:gd name="T2" fmla="*/ 62 w 3747"/>
                <a:gd name="T3" fmla="*/ 2 h 447"/>
                <a:gd name="T4" fmla="*/ 252 w 3747"/>
                <a:gd name="T5" fmla="*/ 0 h 447"/>
                <a:gd name="T6" fmla="*/ 315 w 3747"/>
                <a:gd name="T7" fmla="*/ 2 h 447"/>
                <a:gd name="T8" fmla="*/ 315 w 3747"/>
                <a:gd name="T9" fmla="*/ 2 h 447"/>
                <a:gd name="T10" fmla="*/ 0 w 3747"/>
                <a:gd name="T11" fmla="*/ 2 h 447"/>
                <a:gd name="T12" fmla="*/ 0 w 3747"/>
                <a:gd name="T13" fmla="*/ 2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7"/>
                <a:gd name="T22" fmla="*/ 0 h 447"/>
                <a:gd name="T23" fmla="*/ 3747 w 3747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7" h="447">
                  <a:moveTo>
                    <a:pt x="0" y="107"/>
                  </a:moveTo>
                  <a:lnTo>
                    <a:pt x="740" y="13"/>
                  </a:lnTo>
                  <a:lnTo>
                    <a:pt x="2974" y="0"/>
                  </a:lnTo>
                  <a:lnTo>
                    <a:pt x="3747" y="127"/>
                  </a:lnTo>
                  <a:lnTo>
                    <a:pt x="3747" y="447"/>
                  </a:lnTo>
                  <a:lnTo>
                    <a:pt x="0" y="447"/>
                  </a:lnTo>
                  <a:lnTo>
                    <a:pt x="0" y="10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21" y="4778"/>
              <a:ext cx="983" cy="134"/>
            </a:xfrm>
            <a:custGeom>
              <a:avLst/>
              <a:gdLst>
                <a:gd name="T0" fmla="*/ 0 w 1027"/>
                <a:gd name="T1" fmla="*/ 2 h 169"/>
                <a:gd name="T2" fmla="*/ 41 w 1027"/>
                <a:gd name="T3" fmla="*/ 2 h 169"/>
                <a:gd name="T4" fmla="*/ 85 w 1027"/>
                <a:gd name="T5" fmla="*/ 0 h 169"/>
                <a:gd name="T6" fmla="*/ 57 w 1027"/>
                <a:gd name="T7" fmla="*/ 2 h 169"/>
                <a:gd name="T8" fmla="*/ 0 w 1027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7"/>
                <a:gd name="T16" fmla="*/ 0 h 169"/>
                <a:gd name="T17" fmla="*/ 1027 w 1027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7" h="169">
                  <a:moveTo>
                    <a:pt x="0" y="169"/>
                  </a:moveTo>
                  <a:lnTo>
                    <a:pt x="487" y="3"/>
                  </a:lnTo>
                  <a:lnTo>
                    <a:pt x="1027" y="0"/>
                  </a:lnTo>
                  <a:lnTo>
                    <a:pt x="700" y="169"/>
                  </a:lnTo>
                  <a:lnTo>
                    <a:pt x="0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1203" y="4635"/>
              <a:ext cx="531" cy="57"/>
            </a:xfrm>
            <a:custGeom>
              <a:avLst/>
              <a:gdLst>
                <a:gd name="T0" fmla="*/ 0 w 554"/>
                <a:gd name="T1" fmla="*/ 2 h 73"/>
                <a:gd name="T2" fmla="*/ 19 w 554"/>
                <a:gd name="T3" fmla="*/ 0 h 73"/>
                <a:gd name="T4" fmla="*/ 51 w 554"/>
                <a:gd name="T5" fmla="*/ 2 h 73"/>
                <a:gd name="T6" fmla="*/ 36 w 554"/>
                <a:gd name="T7" fmla="*/ 2 h 73"/>
                <a:gd name="T8" fmla="*/ 0 w 554"/>
                <a:gd name="T9" fmla="*/ 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3"/>
                <a:gd name="T17" fmla="*/ 554 w 55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3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403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1533" y="4565"/>
              <a:ext cx="363" cy="36"/>
            </a:xfrm>
            <a:custGeom>
              <a:avLst/>
              <a:gdLst>
                <a:gd name="T0" fmla="*/ 0 w 554"/>
                <a:gd name="T1" fmla="*/ 1 h 72"/>
                <a:gd name="T2" fmla="*/ 1 w 554"/>
                <a:gd name="T3" fmla="*/ 0 h 72"/>
                <a:gd name="T4" fmla="*/ 1 w 554"/>
                <a:gd name="T5" fmla="*/ 1 h 72"/>
                <a:gd name="T6" fmla="*/ 1 w 554"/>
                <a:gd name="T7" fmla="*/ 1 h 72"/>
                <a:gd name="T8" fmla="*/ 0 w 554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2"/>
                <a:gd name="T17" fmla="*/ 554 w 554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2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378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782" y="4778"/>
              <a:ext cx="887" cy="134"/>
            </a:xfrm>
            <a:custGeom>
              <a:avLst/>
              <a:gdLst>
                <a:gd name="T0" fmla="*/ 80 w 926"/>
                <a:gd name="T1" fmla="*/ 2 h 169"/>
                <a:gd name="T2" fmla="*/ 43 w 926"/>
                <a:gd name="T3" fmla="*/ 2 h 169"/>
                <a:gd name="T4" fmla="*/ 0 w 926"/>
                <a:gd name="T5" fmla="*/ 0 h 169"/>
                <a:gd name="T6" fmla="*/ 26 w 926"/>
                <a:gd name="T7" fmla="*/ 2 h 169"/>
                <a:gd name="T8" fmla="*/ 80 w 926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169"/>
                <a:gd name="T17" fmla="*/ 926 w 926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169">
                  <a:moveTo>
                    <a:pt x="926" y="169"/>
                  </a:moveTo>
                  <a:lnTo>
                    <a:pt x="499" y="3"/>
                  </a:lnTo>
                  <a:lnTo>
                    <a:pt x="0" y="0"/>
                  </a:lnTo>
                  <a:lnTo>
                    <a:pt x="286" y="169"/>
                  </a:lnTo>
                  <a:lnTo>
                    <a:pt x="926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460" y="4629"/>
              <a:ext cx="530" cy="58"/>
            </a:xfrm>
            <a:custGeom>
              <a:avLst/>
              <a:gdLst>
                <a:gd name="T0" fmla="*/ 45 w 554"/>
                <a:gd name="T1" fmla="*/ 2 h 75"/>
                <a:gd name="T2" fmla="*/ 29 w 554"/>
                <a:gd name="T3" fmla="*/ 0 h 75"/>
                <a:gd name="T4" fmla="*/ 0 w 554"/>
                <a:gd name="T5" fmla="*/ 2 h 75"/>
                <a:gd name="T6" fmla="*/ 11 w 554"/>
                <a:gd name="T7" fmla="*/ 2 h 75"/>
                <a:gd name="T8" fmla="*/ 45 w 554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5"/>
                <a:gd name="T17" fmla="*/ 554 w 5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5">
                  <a:moveTo>
                    <a:pt x="554" y="72"/>
                  </a:moveTo>
                  <a:lnTo>
                    <a:pt x="351" y="0"/>
                  </a:lnTo>
                  <a:lnTo>
                    <a:pt x="0" y="3"/>
                  </a:lnTo>
                  <a:lnTo>
                    <a:pt x="149" y="75"/>
                  </a:lnTo>
                  <a:lnTo>
                    <a:pt x="554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344" y="4565"/>
              <a:ext cx="362" cy="39"/>
            </a:xfrm>
            <a:custGeom>
              <a:avLst/>
              <a:gdLst>
                <a:gd name="T0" fmla="*/ 25 w 380"/>
                <a:gd name="T1" fmla="*/ 2 h 50"/>
                <a:gd name="T2" fmla="*/ 15 w 380"/>
                <a:gd name="T3" fmla="*/ 0 h 50"/>
                <a:gd name="T4" fmla="*/ 0 w 380"/>
                <a:gd name="T5" fmla="*/ 2 h 50"/>
                <a:gd name="T6" fmla="*/ 10 w 380"/>
                <a:gd name="T7" fmla="*/ 2 h 50"/>
                <a:gd name="T8" fmla="*/ 25 w 380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50"/>
                <a:gd name="T17" fmla="*/ 380 w 38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50">
                  <a:moveTo>
                    <a:pt x="380" y="47"/>
                  </a:moveTo>
                  <a:lnTo>
                    <a:pt x="241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380" y="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1698" y="4778"/>
              <a:ext cx="624" cy="134"/>
            </a:xfrm>
            <a:custGeom>
              <a:avLst/>
              <a:gdLst>
                <a:gd name="T0" fmla="*/ 11 w 653"/>
                <a:gd name="T1" fmla="*/ 0 h 169"/>
                <a:gd name="T2" fmla="*/ 46 w 653"/>
                <a:gd name="T3" fmla="*/ 2 h 169"/>
                <a:gd name="T4" fmla="*/ 50 w 653"/>
                <a:gd name="T5" fmla="*/ 2 h 169"/>
                <a:gd name="T6" fmla="*/ 0 w 653"/>
                <a:gd name="T7" fmla="*/ 2 h 169"/>
                <a:gd name="T8" fmla="*/ 1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1887" y="4629"/>
              <a:ext cx="333" cy="69"/>
            </a:xfrm>
            <a:custGeom>
              <a:avLst/>
              <a:gdLst>
                <a:gd name="T0" fmla="*/ 1 w 653"/>
                <a:gd name="T1" fmla="*/ 0 h 169"/>
                <a:gd name="T2" fmla="*/ 1 w 653"/>
                <a:gd name="T3" fmla="*/ 0 h 169"/>
                <a:gd name="T4" fmla="*/ 1 w 653"/>
                <a:gd name="T5" fmla="*/ 0 h 169"/>
                <a:gd name="T6" fmla="*/ 0 w 653"/>
                <a:gd name="T7" fmla="*/ 0 h 169"/>
                <a:gd name="T8" fmla="*/ 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3" name="Freeform 31"/>
            <p:cNvSpPr>
              <a:spLocks noChangeAspect="1"/>
            </p:cNvSpPr>
            <p:nvPr/>
          </p:nvSpPr>
          <p:spPr bwMode="auto">
            <a:xfrm>
              <a:off x="1988" y="4565"/>
              <a:ext cx="168" cy="34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0 h 169"/>
                <a:gd name="T4" fmla="*/ 0 w 653"/>
                <a:gd name="T5" fmla="*/ 0 h 169"/>
                <a:gd name="T6" fmla="*/ 0 w 653"/>
                <a:gd name="T7" fmla="*/ 0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84" name="Group 32"/>
            <p:cNvGrpSpPr>
              <a:grpSpLocks/>
            </p:cNvGrpSpPr>
            <p:nvPr/>
          </p:nvGrpSpPr>
          <p:grpSpPr bwMode="auto">
            <a:xfrm>
              <a:off x="1396" y="4594"/>
              <a:ext cx="597" cy="190"/>
              <a:chOff x="1433" y="5189"/>
              <a:chExt cx="623" cy="240"/>
            </a:xfrm>
          </p:grpSpPr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1433" y="5307"/>
                <a:ext cx="540" cy="122"/>
              </a:xfrm>
              <a:custGeom>
                <a:avLst/>
                <a:gdLst>
                  <a:gd name="T0" fmla="*/ 214 w 540"/>
                  <a:gd name="T1" fmla="*/ 0 h 122"/>
                  <a:gd name="T2" fmla="*/ 540 w 540"/>
                  <a:gd name="T3" fmla="*/ 0 h 122"/>
                  <a:gd name="T4" fmla="*/ 447 w 540"/>
                  <a:gd name="T5" fmla="*/ 120 h 122"/>
                  <a:gd name="T6" fmla="*/ 0 w 540"/>
                  <a:gd name="T7" fmla="*/ 122 h 122"/>
                  <a:gd name="T8" fmla="*/ 214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96" name="Freeform 34"/>
              <p:cNvSpPr>
                <a:spLocks noChangeAspect="1"/>
              </p:cNvSpPr>
              <p:nvPr/>
            </p:nvSpPr>
            <p:spPr bwMode="auto">
              <a:xfrm>
                <a:off x="1746" y="5189"/>
                <a:ext cx="310" cy="60"/>
              </a:xfrm>
              <a:custGeom>
                <a:avLst/>
                <a:gdLst>
                  <a:gd name="T0" fmla="*/ 1 w 540"/>
                  <a:gd name="T1" fmla="*/ 0 h 122"/>
                  <a:gd name="T2" fmla="*/ 1 w 540"/>
                  <a:gd name="T3" fmla="*/ 0 h 122"/>
                  <a:gd name="T4" fmla="*/ 1 w 540"/>
                  <a:gd name="T5" fmla="*/ 0 h 122"/>
                  <a:gd name="T6" fmla="*/ 0 w 540"/>
                  <a:gd name="T7" fmla="*/ 0 h 122"/>
                  <a:gd name="T8" fmla="*/ 1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2214" y="4684"/>
              <a:ext cx="587" cy="94"/>
            </a:xfrm>
            <a:custGeom>
              <a:avLst/>
              <a:gdLst>
                <a:gd name="T0" fmla="*/ 33 w 613"/>
                <a:gd name="T1" fmla="*/ 0 h 124"/>
                <a:gd name="T2" fmla="*/ 0 w 613"/>
                <a:gd name="T3" fmla="*/ 0 h 124"/>
                <a:gd name="T4" fmla="*/ 11 w 613"/>
                <a:gd name="T5" fmla="*/ 2 h 124"/>
                <a:gd name="T6" fmla="*/ 52 w 613"/>
                <a:gd name="T7" fmla="*/ 2 h 124"/>
                <a:gd name="T8" fmla="*/ 33 w 613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393" y="0"/>
                  </a:moveTo>
                  <a:lnTo>
                    <a:pt x="0" y="0"/>
                  </a:lnTo>
                  <a:lnTo>
                    <a:pt x="40" y="120"/>
                  </a:lnTo>
                  <a:lnTo>
                    <a:pt x="613" y="12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6" name="Freeform 36"/>
            <p:cNvSpPr>
              <a:spLocks noChangeAspect="1"/>
            </p:cNvSpPr>
            <p:nvPr/>
          </p:nvSpPr>
          <p:spPr bwMode="auto">
            <a:xfrm>
              <a:off x="2161" y="4594"/>
              <a:ext cx="339" cy="40"/>
            </a:xfrm>
            <a:custGeom>
              <a:avLst/>
              <a:gdLst>
                <a:gd name="T0" fmla="*/ 23 w 354"/>
                <a:gd name="T1" fmla="*/ 0 h 53"/>
                <a:gd name="T2" fmla="*/ 0 w 354"/>
                <a:gd name="T3" fmla="*/ 2 h 53"/>
                <a:gd name="T4" fmla="*/ 11 w 354"/>
                <a:gd name="T5" fmla="*/ 2 h 53"/>
                <a:gd name="T6" fmla="*/ 31 w 354"/>
                <a:gd name="T7" fmla="*/ 2 h 53"/>
                <a:gd name="T8" fmla="*/ 23 w 354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53"/>
                <a:gd name="T17" fmla="*/ 354 w 35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53">
                  <a:moveTo>
                    <a:pt x="247" y="0"/>
                  </a:moveTo>
                  <a:lnTo>
                    <a:pt x="0" y="6"/>
                  </a:lnTo>
                  <a:lnTo>
                    <a:pt x="14" y="53"/>
                  </a:lnTo>
                  <a:lnTo>
                    <a:pt x="354" y="5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342" y="4684"/>
              <a:ext cx="889" cy="97"/>
            </a:xfrm>
            <a:custGeom>
              <a:avLst/>
              <a:gdLst>
                <a:gd name="T0" fmla="*/ 38 w 927"/>
                <a:gd name="T1" fmla="*/ 0 h 127"/>
                <a:gd name="T2" fmla="*/ 85 w 927"/>
                <a:gd name="T3" fmla="*/ 0 h 127"/>
                <a:gd name="T4" fmla="*/ 54 w 927"/>
                <a:gd name="T5" fmla="*/ 2 h 127"/>
                <a:gd name="T6" fmla="*/ 0 w 927"/>
                <a:gd name="T7" fmla="*/ 2 h 127"/>
                <a:gd name="T8" fmla="*/ 0 w 927"/>
                <a:gd name="T9" fmla="*/ 2 h 127"/>
                <a:gd name="T10" fmla="*/ 38 w 927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"/>
                <a:gd name="T19" fmla="*/ 0 h 127"/>
                <a:gd name="T20" fmla="*/ 927 w 927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" h="127">
                  <a:moveTo>
                    <a:pt x="414" y="0"/>
                  </a:moveTo>
                  <a:lnTo>
                    <a:pt x="927" y="0"/>
                  </a:lnTo>
                  <a:lnTo>
                    <a:pt x="580" y="127"/>
                  </a:lnTo>
                  <a:lnTo>
                    <a:pt x="0" y="120"/>
                  </a:lnTo>
                  <a:lnTo>
                    <a:pt x="0" y="93"/>
                  </a:lnTo>
                  <a:lnTo>
                    <a:pt x="4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8" name="Freeform 38"/>
            <p:cNvSpPr>
              <a:spLocks noChangeAspect="1"/>
            </p:cNvSpPr>
            <p:nvPr/>
          </p:nvSpPr>
          <p:spPr bwMode="auto">
            <a:xfrm>
              <a:off x="990" y="4598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9" name="Freeform 39"/>
            <p:cNvSpPr>
              <a:spLocks/>
            </p:cNvSpPr>
            <p:nvPr/>
          </p:nvSpPr>
          <p:spPr bwMode="auto">
            <a:xfrm>
              <a:off x="2953" y="4685"/>
              <a:ext cx="977" cy="101"/>
            </a:xfrm>
            <a:custGeom>
              <a:avLst/>
              <a:gdLst>
                <a:gd name="T0" fmla="*/ 43 w 1021"/>
                <a:gd name="T1" fmla="*/ 0 h 127"/>
                <a:gd name="T2" fmla="*/ 0 w 1021"/>
                <a:gd name="T3" fmla="*/ 0 h 127"/>
                <a:gd name="T4" fmla="*/ 29 w 1021"/>
                <a:gd name="T5" fmla="*/ 2 h 127"/>
                <a:gd name="T6" fmla="*/ 82 w 1021"/>
                <a:gd name="T7" fmla="*/ 2 h 127"/>
                <a:gd name="T8" fmla="*/ 43 w 1021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1"/>
                <a:gd name="T16" fmla="*/ 0 h 127"/>
                <a:gd name="T17" fmla="*/ 1021 w 1021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1" h="127">
                  <a:moveTo>
                    <a:pt x="513" y="0"/>
                  </a:moveTo>
                  <a:lnTo>
                    <a:pt x="0" y="0"/>
                  </a:lnTo>
                  <a:lnTo>
                    <a:pt x="347" y="127"/>
                  </a:lnTo>
                  <a:lnTo>
                    <a:pt x="1021" y="122"/>
                  </a:lnTo>
                  <a:lnTo>
                    <a:pt x="513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0" name="Freeform 40"/>
            <p:cNvSpPr>
              <a:spLocks noChangeAspect="1"/>
            </p:cNvSpPr>
            <p:nvPr/>
          </p:nvSpPr>
          <p:spPr bwMode="auto">
            <a:xfrm flipH="1">
              <a:off x="2644" y="4591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1" name="Freeform 41"/>
            <p:cNvSpPr>
              <a:spLocks/>
            </p:cNvSpPr>
            <p:nvPr/>
          </p:nvSpPr>
          <p:spPr bwMode="auto">
            <a:xfrm>
              <a:off x="328" y="4629"/>
              <a:ext cx="703" cy="55"/>
            </a:xfrm>
            <a:custGeom>
              <a:avLst/>
              <a:gdLst>
                <a:gd name="T0" fmla="*/ 10 w 736"/>
                <a:gd name="T1" fmla="*/ 1 h 88"/>
                <a:gd name="T2" fmla="*/ 0 w 736"/>
                <a:gd name="T3" fmla="*/ 1 h 88"/>
                <a:gd name="T4" fmla="*/ 11 w 736"/>
                <a:gd name="T5" fmla="*/ 0 h 88"/>
                <a:gd name="T6" fmla="*/ 53 w 736"/>
                <a:gd name="T7" fmla="*/ 1 h 88"/>
                <a:gd name="T8" fmla="*/ 31 w 736"/>
                <a:gd name="T9" fmla="*/ 1 h 88"/>
                <a:gd name="T10" fmla="*/ 10 w 736"/>
                <a:gd name="T11" fmla="*/ 1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6"/>
                <a:gd name="T19" fmla="*/ 0 h 88"/>
                <a:gd name="T20" fmla="*/ 736 w 736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6" h="88">
                  <a:moveTo>
                    <a:pt x="10" y="88"/>
                  </a:moveTo>
                  <a:lnTo>
                    <a:pt x="0" y="33"/>
                  </a:lnTo>
                  <a:lnTo>
                    <a:pt x="156" y="0"/>
                  </a:lnTo>
                  <a:lnTo>
                    <a:pt x="736" y="9"/>
                  </a:lnTo>
                  <a:lnTo>
                    <a:pt x="423" y="88"/>
                  </a:lnTo>
                  <a:lnTo>
                    <a:pt x="10" y="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2" name="Freeform 42"/>
            <p:cNvSpPr>
              <a:spLocks/>
            </p:cNvSpPr>
            <p:nvPr/>
          </p:nvSpPr>
          <p:spPr bwMode="auto">
            <a:xfrm>
              <a:off x="704" y="4565"/>
              <a:ext cx="603" cy="39"/>
            </a:xfrm>
            <a:custGeom>
              <a:avLst/>
              <a:gdLst>
                <a:gd name="T0" fmla="*/ 0 w 628"/>
                <a:gd name="T1" fmla="*/ 1 h 69"/>
                <a:gd name="T2" fmla="*/ 31 w 628"/>
                <a:gd name="T3" fmla="*/ 1 h 69"/>
                <a:gd name="T4" fmla="*/ 61 w 628"/>
                <a:gd name="T5" fmla="*/ 0 h 69"/>
                <a:gd name="T6" fmla="*/ 51 w 628"/>
                <a:gd name="T7" fmla="*/ 1 h 69"/>
                <a:gd name="T8" fmla="*/ 0 w 628"/>
                <a:gd name="T9" fmla="*/ 1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69"/>
                <a:gd name="T17" fmla="*/ 628 w 62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69">
                  <a:moveTo>
                    <a:pt x="0" y="69"/>
                  </a:moveTo>
                  <a:lnTo>
                    <a:pt x="306" y="3"/>
                  </a:lnTo>
                  <a:lnTo>
                    <a:pt x="628" y="0"/>
                  </a:lnTo>
                  <a:lnTo>
                    <a:pt x="508" y="62"/>
                  </a:lnTo>
                  <a:lnTo>
                    <a:pt x="0" y="6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3135" y="4625"/>
              <a:ext cx="802" cy="59"/>
            </a:xfrm>
            <a:custGeom>
              <a:avLst/>
              <a:gdLst>
                <a:gd name="T0" fmla="*/ 74 w 837"/>
                <a:gd name="T1" fmla="*/ 2 h 75"/>
                <a:gd name="T2" fmla="*/ 74 w 837"/>
                <a:gd name="T3" fmla="*/ 2 h 75"/>
                <a:gd name="T4" fmla="*/ 49 w 837"/>
                <a:gd name="T5" fmla="*/ 0 h 75"/>
                <a:gd name="T6" fmla="*/ 0 w 837"/>
                <a:gd name="T7" fmla="*/ 0 h 75"/>
                <a:gd name="T8" fmla="*/ 29 w 837"/>
                <a:gd name="T9" fmla="*/ 2 h 75"/>
                <a:gd name="T10" fmla="*/ 74 w 837"/>
                <a:gd name="T11" fmla="*/ 2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7"/>
                <a:gd name="T19" fmla="*/ 0 h 75"/>
                <a:gd name="T20" fmla="*/ 837 w 837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7" h="75">
                  <a:moveTo>
                    <a:pt x="837" y="75"/>
                  </a:moveTo>
                  <a:lnTo>
                    <a:pt x="837" y="42"/>
                  </a:lnTo>
                  <a:lnTo>
                    <a:pt x="546" y="0"/>
                  </a:lnTo>
                  <a:lnTo>
                    <a:pt x="0" y="0"/>
                  </a:lnTo>
                  <a:lnTo>
                    <a:pt x="313" y="73"/>
                  </a:lnTo>
                  <a:lnTo>
                    <a:pt x="837" y="75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812" y="4560"/>
              <a:ext cx="610" cy="31"/>
            </a:xfrm>
            <a:custGeom>
              <a:avLst/>
              <a:gdLst>
                <a:gd name="T0" fmla="*/ 59 w 636"/>
                <a:gd name="T1" fmla="*/ 2 h 40"/>
                <a:gd name="T2" fmla="*/ 34 w 636"/>
                <a:gd name="T3" fmla="*/ 0 h 40"/>
                <a:gd name="T4" fmla="*/ 0 w 636"/>
                <a:gd name="T5" fmla="*/ 2 h 40"/>
                <a:gd name="T6" fmla="*/ 14 w 636"/>
                <a:gd name="T7" fmla="*/ 2 h 40"/>
                <a:gd name="T8" fmla="*/ 59 w 636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40"/>
                <a:gd name="T17" fmla="*/ 636 w 636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40">
                  <a:moveTo>
                    <a:pt x="636" y="40"/>
                  </a:moveTo>
                  <a:lnTo>
                    <a:pt x="369" y="0"/>
                  </a:lnTo>
                  <a:lnTo>
                    <a:pt x="0" y="3"/>
                  </a:lnTo>
                  <a:lnTo>
                    <a:pt x="157" y="37"/>
                  </a:lnTo>
                  <a:lnTo>
                    <a:pt x="636" y="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2112963" y="6024566"/>
            <a:ext cx="2630487" cy="1077913"/>
            <a:chOff x="-2467" y="4125"/>
            <a:chExt cx="1702" cy="699"/>
          </a:xfrm>
        </p:grpSpPr>
        <p:sp>
          <p:nvSpPr>
            <p:cNvPr id="119" name="Oval 46"/>
            <p:cNvSpPr>
              <a:spLocks noChangeArrowheads="1"/>
            </p:cNvSpPr>
            <p:nvPr/>
          </p:nvSpPr>
          <p:spPr bwMode="auto">
            <a:xfrm>
              <a:off x="-2003" y="4633"/>
              <a:ext cx="1179" cy="181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20" name="Picture 47" descr="11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67" y="4131"/>
              <a:ext cx="1702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 Box 48"/>
            <p:cNvSpPr txBox="1">
              <a:spLocks noChangeArrowheads="1"/>
            </p:cNvSpPr>
            <p:nvPr/>
          </p:nvSpPr>
          <p:spPr bwMode="auto">
            <a:xfrm>
              <a:off x="-1833" y="4125"/>
              <a:ext cx="5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22" name="Text Box 49"/>
            <p:cNvSpPr txBox="1">
              <a:spLocks noChangeArrowheads="1"/>
            </p:cNvSpPr>
            <p:nvPr/>
          </p:nvSpPr>
          <p:spPr bwMode="auto">
            <a:xfrm>
              <a:off x="-2225" y="4265"/>
              <a:ext cx="4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23" name="Text Box 50"/>
            <p:cNvSpPr txBox="1">
              <a:spLocks noChangeArrowheads="1"/>
            </p:cNvSpPr>
            <p:nvPr/>
          </p:nvSpPr>
          <p:spPr bwMode="auto">
            <a:xfrm>
              <a:off x="-1959" y="4548"/>
              <a:ext cx="6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교육 과정</a:t>
              </a:r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-1366" y="4333"/>
              <a:ext cx="40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대상</a:t>
              </a:r>
            </a:p>
          </p:txBody>
        </p:sp>
        <p:pic>
          <p:nvPicPr>
            <p:cNvPr id="125" name="Picture 52" descr="원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" y="4273"/>
              <a:ext cx="63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-1959" y="4285"/>
              <a:ext cx="71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체계적인</a:t>
              </a:r>
            </a:p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교육훈련</a:t>
              </a:r>
            </a:p>
          </p:txBody>
        </p:sp>
      </p:grpSp>
      <p:grpSp>
        <p:nvGrpSpPr>
          <p:cNvPr id="127" name="Group 54"/>
          <p:cNvGrpSpPr>
            <a:grpSpLocks/>
          </p:cNvGrpSpPr>
          <p:nvPr/>
        </p:nvGrpSpPr>
        <p:grpSpPr bwMode="auto">
          <a:xfrm>
            <a:off x="566738" y="3517904"/>
            <a:ext cx="5726112" cy="511175"/>
            <a:chOff x="1557" y="1466"/>
            <a:chExt cx="4283" cy="71"/>
          </a:xfrm>
        </p:grpSpPr>
        <p:sp>
          <p:nvSpPr>
            <p:cNvPr id="128" name="Arc 55"/>
            <p:cNvSpPr>
              <a:spLocks/>
            </p:cNvSpPr>
            <p:nvPr/>
          </p:nvSpPr>
          <p:spPr bwMode="auto">
            <a:xfrm flipH="1">
              <a:off x="1557" y="1466"/>
              <a:ext cx="4283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29" name="Arc 56"/>
            <p:cNvSpPr>
              <a:spLocks/>
            </p:cNvSpPr>
            <p:nvPr/>
          </p:nvSpPr>
          <p:spPr bwMode="auto">
            <a:xfrm flipH="1">
              <a:off x="1743" y="1486"/>
              <a:ext cx="3911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0" name="Arc 57"/>
            <p:cNvSpPr>
              <a:spLocks/>
            </p:cNvSpPr>
            <p:nvPr/>
          </p:nvSpPr>
          <p:spPr bwMode="auto">
            <a:xfrm flipH="1">
              <a:off x="1824" y="1467"/>
              <a:ext cx="3758" cy="51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31" name="Group 58"/>
          <p:cNvGrpSpPr>
            <a:grpSpLocks/>
          </p:cNvGrpSpPr>
          <p:nvPr/>
        </p:nvGrpSpPr>
        <p:grpSpPr bwMode="auto">
          <a:xfrm>
            <a:off x="1528763" y="3708404"/>
            <a:ext cx="3827462" cy="568325"/>
            <a:chOff x="925" y="2495"/>
            <a:chExt cx="2476" cy="336"/>
          </a:xfrm>
        </p:grpSpPr>
        <p:sp>
          <p:nvSpPr>
            <p:cNvPr id="132" name="Freeform 59"/>
            <p:cNvSpPr>
              <a:spLocks/>
            </p:cNvSpPr>
            <p:nvPr/>
          </p:nvSpPr>
          <p:spPr bwMode="auto">
            <a:xfrm>
              <a:off x="925" y="2553"/>
              <a:ext cx="2476" cy="271"/>
            </a:xfrm>
            <a:custGeom>
              <a:avLst/>
              <a:gdLst>
                <a:gd name="T0" fmla="*/ 0 w 3840"/>
                <a:gd name="T1" fmla="*/ 0 h 672"/>
                <a:gd name="T2" fmla="*/ 1 w 3840"/>
                <a:gd name="T3" fmla="*/ 0 h 672"/>
                <a:gd name="T4" fmla="*/ 1 w 3840"/>
                <a:gd name="T5" fmla="*/ 0 h 672"/>
                <a:gd name="T6" fmla="*/ 1 w 3840"/>
                <a:gd name="T7" fmla="*/ 0 h 672"/>
                <a:gd name="T8" fmla="*/ 1 w 3840"/>
                <a:gd name="T9" fmla="*/ 0 h 672"/>
                <a:gd name="T10" fmla="*/ 1 w 3840"/>
                <a:gd name="T11" fmla="*/ 0 h 672"/>
                <a:gd name="T12" fmla="*/ 1 w 3840"/>
                <a:gd name="T13" fmla="*/ 0 h 672"/>
                <a:gd name="T14" fmla="*/ 1 w 3840"/>
                <a:gd name="T15" fmla="*/ 0 h 672"/>
                <a:gd name="T16" fmla="*/ 1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rgbClr val="C9AD3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3" name="Freeform 60"/>
            <p:cNvSpPr>
              <a:spLocks/>
            </p:cNvSpPr>
            <p:nvPr/>
          </p:nvSpPr>
          <p:spPr bwMode="auto">
            <a:xfrm>
              <a:off x="973" y="2495"/>
              <a:ext cx="2380" cy="336"/>
            </a:xfrm>
            <a:custGeom>
              <a:avLst/>
              <a:gdLst>
                <a:gd name="T0" fmla="*/ 0 w 2382"/>
                <a:gd name="T1" fmla="*/ 2 h 408"/>
                <a:gd name="T2" fmla="*/ 588 w 2382"/>
                <a:gd name="T3" fmla="*/ 2 h 408"/>
                <a:gd name="T4" fmla="*/ 866 w 2382"/>
                <a:gd name="T5" fmla="*/ 2 h 408"/>
                <a:gd name="T6" fmla="*/ 598 w 2382"/>
                <a:gd name="T7" fmla="*/ 2 h 408"/>
                <a:gd name="T8" fmla="*/ 1140 w 2382"/>
                <a:gd name="T9" fmla="*/ 0 h 408"/>
                <a:gd name="T10" fmla="*/ 1640 w 2382"/>
                <a:gd name="T11" fmla="*/ 2 h 408"/>
                <a:gd name="T12" fmla="*/ 1402 w 2382"/>
                <a:gd name="T13" fmla="*/ 2 h 408"/>
                <a:gd name="T14" fmla="*/ 1674 w 2382"/>
                <a:gd name="T15" fmla="*/ 2 h 408"/>
                <a:gd name="T16" fmla="*/ 2268 w 2382"/>
                <a:gd name="T17" fmla="*/ 2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2"/>
                <a:gd name="T28" fmla="*/ 0 h 408"/>
                <a:gd name="T29" fmla="*/ 2382 w 2382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2" h="408">
                  <a:moveTo>
                    <a:pt x="0" y="408"/>
                  </a:moveTo>
                  <a:cubicBezTo>
                    <a:pt x="98" y="388"/>
                    <a:pt x="434" y="328"/>
                    <a:pt x="588" y="286"/>
                  </a:cubicBezTo>
                  <a:cubicBezTo>
                    <a:pt x="742" y="243"/>
                    <a:pt x="912" y="173"/>
                    <a:pt x="923" y="150"/>
                  </a:cubicBezTo>
                  <a:lnTo>
                    <a:pt x="655" y="150"/>
                  </a:lnTo>
                  <a:lnTo>
                    <a:pt x="1197" y="0"/>
                  </a:lnTo>
                  <a:lnTo>
                    <a:pt x="1697" y="150"/>
                  </a:lnTo>
                  <a:lnTo>
                    <a:pt x="1459" y="150"/>
                  </a:lnTo>
                  <a:cubicBezTo>
                    <a:pt x="1465" y="171"/>
                    <a:pt x="1577" y="230"/>
                    <a:pt x="1731" y="273"/>
                  </a:cubicBezTo>
                  <a:cubicBezTo>
                    <a:pt x="1885" y="316"/>
                    <a:pt x="2246" y="380"/>
                    <a:pt x="2382" y="408"/>
                  </a:cubicBezTo>
                </a:path>
              </a:pathLst>
            </a:custGeom>
            <a:gradFill rotWithShape="0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34" name="Text Box 61"/>
          <p:cNvSpPr txBox="1">
            <a:spLocks noChangeArrowheads="1"/>
          </p:cNvSpPr>
          <p:nvPr/>
        </p:nvSpPr>
        <p:spPr bwMode="auto">
          <a:xfrm>
            <a:off x="1533525" y="3088933"/>
            <a:ext cx="381793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효율적인 사용</a:t>
            </a: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과 안정적인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성능평가 운영능력</a:t>
            </a:r>
            <a:r>
              <a:rPr kumimoji="0" lang="ko-KR" altLang="en-US" sz="15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kumimoji="0" lang="ko-KR" altLang="en-US" sz="15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배양을 위한 체계적 교육 수행</a:t>
            </a:r>
          </a:p>
        </p:txBody>
      </p:sp>
      <p:grpSp>
        <p:nvGrpSpPr>
          <p:cNvPr id="135" name="Group 62"/>
          <p:cNvGrpSpPr>
            <a:grpSpLocks/>
          </p:cNvGrpSpPr>
          <p:nvPr/>
        </p:nvGrpSpPr>
        <p:grpSpPr bwMode="auto">
          <a:xfrm>
            <a:off x="557213" y="4133854"/>
            <a:ext cx="2497137" cy="1778000"/>
            <a:chOff x="247" y="3091"/>
            <a:chExt cx="1868" cy="1152"/>
          </a:xfrm>
        </p:grpSpPr>
        <p:grpSp>
          <p:nvGrpSpPr>
            <p:cNvPr id="136" name="Group 63"/>
            <p:cNvGrpSpPr>
              <a:grpSpLocks/>
            </p:cNvGrpSpPr>
            <p:nvPr/>
          </p:nvGrpSpPr>
          <p:grpSpPr bwMode="auto">
            <a:xfrm>
              <a:off x="247" y="3091"/>
              <a:ext cx="1868" cy="1152"/>
              <a:chOff x="247" y="3055"/>
              <a:chExt cx="1868" cy="1152"/>
            </a:xfrm>
          </p:grpSpPr>
          <p:sp>
            <p:nvSpPr>
              <p:cNvPr id="138" name="AutoShape 64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9" name="AutoShape 65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66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1" name="Rectangle 67"/>
              <p:cNvSpPr>
                <a:spLocks noChangeArrowheads="1"/>
              </p:cNvSpPr>
              <p:nvPr/>
            </p:nvSpPr>
            <p:spPr bwMode="auto">
              <a:xfrm>
                <a:off x="940" y="3085"/>
                <a:ext cx="49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고 려 사 항</a:t>
                </a:r>
              </a:p>
            </p:txBody>
          </p:sp>
        </p:grpSp>
        <p:sp>
          <p:nvSpPr>
            <p:cNvPr id="137" name="AutoShape 68"/>
            <p:cNvSpPr>
              <a:spLocks noChangeArrowheads="1"/>
            </p:cNvSpPr>
            <p:nvPr/>
          </p:nvSpPr>
          <p:spPr bwMode="auto">
            <a:xfrm>
              <a:off x="266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절차에 의한 교육 계획 수립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교육대상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과정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단계별 교육계획 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다양한 방법의 교육지원 및 교육시설 활용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 계층별 교육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운영 환경에 대한 조기 적응 및 </a:t>
              </a:r>
              <a:b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자체 운영능력 확보</a:t>
              </a:r>
            </a:p>
          </p:txBody>
        </p:sp>
      </p:grpSp>
      <p:grpSp>
        <p:nvGrpSpPr>
          <p:cNvPr id="142" name="Group 69"/>
          <p:cNvGrpSpPr>
            <a:grpSpLocks/>
          </p:cNvGrpSpPr>
          <p:nvPr/>
        </p:nvGrpSpPr>
        <p:grpSpPr bwMode="auto">
          <a:xfrm>
            <a:off x="3822700" y="4133854"/>
            <a:ext cx="2497138" cy="1778000"/>
            <a:chOff x="2195" y="3091"/>
            <a:chExt cx="1868" cy="1152"/>
          </a:xfrm>
        </p:grpSpPr>
        <p:grpSp>
          <p:nvGrpSpPr>
            <p:cNvPr id="143" name="Group 70"/>
            <p:cNvGrpSpPr>
              <a:grpSpLocks/>
            </p:cNvGrpSpPr>
            <p:nvPr/>
          </p:nvGrpSpPr>
          <p:grpSpPr bwMode="auto">
            <a:xfrm>
              <a:off x="2195" y="3091"/>
              <a:ext cx="1868" cy="1152"/>
              <a:chOff x="247" y="3055"/>
              <a:chExt cx="1868" cy="1152"/>
            </a:xfrm>
          </p:grpSpPr>
          <p:sp>
            <p:nvSpPr>
              <p:cNvPr id="145" name="AutoShape 71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AutoShape 72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AutoShape 73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Rectangle 74"/>
              <p:cNvSpPr>
                <a:spLocks noChangeArrowheads="1"/>
              </p:cNvSpPr>
              <p:nvPr/>
            </p:nvSpPr>
            <p:spPr bwMode="auto">
              <a:xfrm>
                <a:off x="866" y="3085"/>
                <a:ext cx="64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교육훈련 전략</a:t>
                </a:r>
              </a:p>
            </p:txBody>
          </p:sp>
        </p:grpSp>
        <p:sp>
          <p:nvSpPr>
            <p:cNvPr id="144" name="AutoShape 75"/>
            <p:cNvSpPr>
              <a:spLocks noChangeArrowheads="1"/>
            </p:cNvSpPr>
            <p:nvPr/>
          </p:nvSpPr>
          <p:spPr bwMode="auto">
            <a:xfrm>
              <a:off x="2224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교육목적에 부합하는 차별화된 맞춤형 교육과정 수립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사례 및 실습 중심의 교육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개발에 지장을 초래하지 않는 교육 기간 및 장소 선정 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평가 결과 피드백 및 교육 반영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구성 및 프로그램 체계 이해를 통한 신속한 장애대처 능력 배양</a:t>
              </a:r>
            </a:p>
          </p:txBody>
        </p:sp>
      </p:grpSp>
      <p:grpSp>
        <p:nvGrpSpPr>
          <p:cNvPr id="149" name="그룹 1"/>
          <p:cNvGrpSpPr>
            <a:grpSpLocks/>
          </p:cNvGrpSpPr>
          <p:nvPr/>
        </p:nvGrpSpPr>
        <p:grpSpPr bwMode="auto">
          <a:xfrm>
            <a:off x="546100" y="7214089"/>
            <a:ext cx="5802313" cy="2046662"/>
            <a:chOff x="546100" y="7656997"/>
            <a:chExt cx="5802647" cy="1334603"/>
          </a:xfrm>
        </p:grpSpPr>
        <p:sp>
          <p:nvSpPr>
            <p:cNvPr id="150" name="AutoShape 77"/>
            <p:cNvSpPr>
              <a:spLocks noChangeArrowheads="1"/>
            </p:cNvSpPr>
            <p:nvPr/>
          </p:nvSpPr>
          <p:spPr bwMode="auto">
            <a:xfrm>
              <a:off x="546100" y="7659561"/>
              <a:ext cx="2863678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AutoShape 78"/>
            <p:cNvSpPr>
              <a:spLocks noChangeArrowheads="1"/>
            </p:cNvSpPr>
            <p:nvPr/>
          </p:nvSpPr>
          <p:spPr bwMode="auto">
            <a:xfrm>
              <a:off x="685188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고객 필요사항 </a:t>
              </a:r>
            </a:p>
          </p:txBody>
        </p:sp>
        <p:sp>
          <p:nvSpPr>
            <p:cNvPr id="152" name="AutoShape 79"/>
            <p:cNvSpPr>
              <a:spLocks noChangeArrowheads="1"/>
            </p:cNvSpPr>
            <p:nvPr/>
          </p:nvSpPr>
          <p:spPr bwMode="auto">
            <a:xfrm>
              <a:off x="561554" y="7866510"/>
              <a:ext cx="2832769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시스템의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및 유지보수에 필요한 기술을 습득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사용자들에게 쉽게 이해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·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인지 시키는 교육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업무담당자를 전임 강사로 양성하여 사용자에 대한 지속적인 전파교육 실시 </a:t>
              </a:r>
              <a:endParaRPr lang="en-US" altLang="ko-KR" sz="1000" dirty="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본 과업에서 사용되는 각종 </a:t>
              </a: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도구의 사용법</a:t>
              </a:r>
              <a:endParaRPr lang="en-US" altLang="ko-KR" sz="100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smtClean="0">
                  <a:solidFill>
                    <a:srgbClr val="4D4D4D"/>
                  </a:solidFill>
                  <a:latin typeface="+mn-ea"/>
                  <a:ea typeface="+mn-ea"/>
                </a:rPr>
                <a:t>장애 발생 시 대응 방안</a:t>
              </a:r>
              <a:endParaRPr lang="ko-KR" altLang="en-US" sz="1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AutoShape 80"/>
            <p:cNvSpPr>
              <a:spLocks noChangeArrowheads="1"/>
            </p:cNvSpPr>
            <p:nvPr/>
          </p:nvSpPr>
          <p:spPr bwMode="auto">
            <a:xfrm>
              <a:off x="3483147" y="7659561"/>
              <a:ext cx="2865600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81"/>
            <p:cNvSpPr>
              <a:spLocks noChangeArrowheads="1"/>
            </p:cNvSpPr>
            <p:nvPr/>
          </p:nvSpPr>
          <p:spPr bwMode="auto">
            <a:xfrm>
              <a:off x="3622236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필요교육</a:t>
              </a:r>
            </a:p>
          </p:txBody>
        </p:sp>
        <p:sp>
          <p:nvSpPr>
            <p:cNvPr id="155" name="AutoShape 82"/>
            <p:cNvSpPr>
              <a:spLocks noChangeArrowheads="1"/>
            </p:cNvSpPr>
            <p:nvPr/>
          </p:nvSpPr>
          <p:spPr bwMode="auto">
            <a:xfrm>
              <a:off x="3524874" y="7865084"/>
              <a:ext cx="2781770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54000" rIns="55728" bIns="72000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사용법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시스템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비상복구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및 장애대처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성능평가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상호운용성 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자가 진단기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윈도우용 특징정보 추출기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데이터셋 생성 도구 등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각종 성능평가 관련 도구</a:t>
              </a:r>
              <a:endParaRPr lang="ko-KR" altLang="en-US" sz="1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6" name="AutoShape 83"/>
          <p:cNvSpPr>
            <a:spLocks noChangeArrowheads="1"/>
          </p:cNvSpPr>
          <p:nvPr/>
        </p:nvSpPr>
        <p:spPr bwMode="auto">
          <a:xfrm rot="16200000">
            <a:off x="2310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AutoShape 84"/>
          <p:cNvSpPr>
            <a:spLocks noChangeArrowheads="1"/>
          </p:cNvSpPr>
          <p:nvPr/>
        </p:nvSpPr>
        <p:spPr bwMode="auto">
          <a:xfrm rot="5400000" flipH="1">
            <a:off x="2818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58" name="Group 85"/>
          <p:cNvGrpSpPr>
            <a:grpSpLocks/>
          </p:cNvGrpSpPr>
          <p:nvPr/>
        </p:nvGrpSpPr>
        <p:grpSpPr bwMode="auto">
          <a:xfrm>
            <a:off x="2906713" y="4513266"/>
            <a:ext cx="1016000" cy="1011238"/>
            <a:chOff x="1217" y="3669"/>
            <a:chExt cx="374" cy="375"/>
          </a:xfrm>
        </p:grpSpPr>
        <p:grpSp>
          <p:nvGrpSpPr>
            <p:cNvPr id="159" name="Group 86"/>
            <p:cNvGrpSpPr>
              <a:grpSpLocks/>
            </p:cNvGrpSpPr>
            <p:nvPr/>
          </p:nvGrpSpPr>
          <p:grpSpPr bwMode="auto">
            <a:xfrm>
              <a:off x="1217" y="3669"/>
              <a:ext cx="374" cy="375"/>
              <a:chOff x="4141" y="1749"/>
              <a:chExt cx="820" cy="820"/>
            </a:xfrm>
          </p:grpSpPr>
          <p:sp>
            <p:nvSpPr>
              <p:cNvPr id="161" name="Oval 87"/>
              <p:cNvSpPr>
                <a:spLocks noChangeArrowheads="1"/>
              </p:cNvSpPr>
              <p:nvPr/>
            </p:nvSpPr>
            <p:spPr bwMode="auto">
              <a:xfrm>
                <a:off x="4141" y="1749"/>
                <a:ext cx="820" cy="82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D2AF2E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2" name="Oval 88"/>
              <p:cNvSpPr>
                <a:spLocks noChangeArrowheads="1"/>
              </p:cNvSpPr>
              <p:nvPr/>
            </p:nvSpPr>
            <p:spPr bwMode="auto">
              <a:xfrm>
                <a:off x="4177" y="1787"/>
                <a:ext cx="748" cy="7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9F4E3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rgbClr val="E7D48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0" name="Text Box 89"/>
            <p:cNvSpPr txBox="1">
              <a:spLocks noChangeArrowheads="1"/>
            </p:cNvSpPr>
            <p:nvPr/>
          </p:nvSpPr>
          <p:spPr bwMode="auto">
            <a:xfrm>
              <a:off x="1270" y="3804"/>
              <a:ext cx="27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kumimoji="0" lang="ko-KR" altLang="en-US" sz="1200" b="1" dirty="0">
                  <a:solidFill>
                    <a:srgbClr val="663300"/>
                  </a:solidFill>
                  <a:latin typeface="+mn-ea"/>
                  <a:ea typeface="+mn-ea"/>
                </a:rPr>
                <a:t>교육목표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en-US" altLang="ko-KR" sz="1400" dirty="0" smtClean="0">
                <a:latin typeface="+mn-ea"/>
                <a:ea typeface="+mn-ea"/>
              </a:rPr>
              <a:t>.2 </a:t>
            </a:r>
            <a:r>
              <a:rPr lang="ko-KR" altLang="en-US" sz="1400" dirty="0" smtClean="0">
                <a:latin typeface="+mn-ea"/>
                <a:ea typeface="+mn-ea"/>
              </a:rPr>
              <a:t>전제 조건</a:t>
            </a:r>
            <a:endParaRPr lang="en-US" altLang="ko-KR" sz="14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사업의 원활한 수행 및 성공적인 완료를 위해 한국저작권위원회와 제안사간의 신뢰를 바탕으로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Win-Win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관계 구축필요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긴밀한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업무협조체계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제안사항 변경 시 충분한 협의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한국저작권위원회의 적극적인 참여와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지원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66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전제 조건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90538" y="3086100"/>
            <a:ext cx="809625" cy="984250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0030" y="2884519"/>
            <a:ext cx="5760000" cy="588962"/>
          </a:xfrm>
          <a:prstGeom prst="roundRect">
            <a:avLst>
              <a:gd name="adj" fmla="val 2264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504825" y="3136900"/>
            <a:ext cx="5873750" cy="949325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244600" y="317817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4988" y="32924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업체협의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2111375" y="3252788"/>
            <a:ext cx="4248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제안사와 협력사간 원활한 의사소통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현황파악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이슈 발생 시 신속한 대안 마련 및 협의를 통한 의사 결정 등을 위한 적극적인 의사 소통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5" name="Picture 73" descr="man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602038"/>
            <a:ext cx="604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757238" y="2928315"/>
            <a:ext cx="138339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유관기관간 업무협의 지원</a:t>
            </a:r>
          </a:p>
        </p:txBody>
      </p:sp>
      <p:sp>
        <p:nvSpPr>
          <p:cNvPr id="47" name="AutoShape 90"/>
          <p:cNvSpPr>
            <a:spLocks noChangeArrowheads="1"/>
          </p:cNvSpPr>
          <p:nvPr/>
        </p:nvSpPr>
        <p:spPr bwMode="gray">
          <a:xfrm>
            <a:off x="1303338" y="3211513"/>
            <a:ext cx="739775" cy="79692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1323773" y="3471111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의사소통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90538" y="4406900"/>
            <a:ext cx="809625" cy="985838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490030" y="4205319"/>
            <a:ext cx="5760000" cy="588962"/>
          </a:xfrm>
          <a:prstGeom prst="roundRect">
            <a:avLst>
              <a:gd name="adj" fmla="val 25806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504825" y="4460875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1244600" y="4500563"/>
            <a:ext cx="5110163" cy="862012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538163" y="4602163"/>
            <a:ext cx="6762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적극지원</a:t>
            </a:r>
          </a:p>
        </p:txBody>
      </p:sp>
      <p:pic>
        <p:nvPicPr>
          <p:cNvPr id="54" name="Picture 82" descr="그래프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454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57238" y="4250703"/>
            <a:ext cx="141384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현업 담당자의 적극적 참여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gray">
          <a:xfrm>
            <a:off x="1303338" y="4537075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275420" y="4655729"/>
            <a:ext cx="8162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현업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담당자의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적극적 참여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490538" y="5735638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90030" y="5530881"/>
            <a:ext cx="5760000" cy="588963"/>
          </a:xfrm>
          <a:prstGeom prst="roundRect">
            <a:avLst>
              <a:gd name="adj" fmla="val 21023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>
            <a:off x="504825" y="57848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AutoShape 40"/>
          <p:cNvSpPr>
            <a:spLocks noChangeArrowheads="1"/>
          </p:cNvSpPr>
          <p:nvPr/>
        </p:nvSpPr>
        <p:spPr bwMode="auto">
          <a:xfrm>
            <a:off x="1244600" y="5824538"/>
            <a:ext cx="5110163" cy="862012"/>
          </a:xfrm>
          <a:prstGeom prst="roundRect">
            <a:avLst>
              <a:gd name="adj" fmla="val 1393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Picture 74" descr="man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22988"/>
            <a:ext cx="4778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538163" y="5900738"/>
            <a:ext cx="6762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의사결정</a:t>
            </a: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757238" y="5574678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신속한 의사결정 지원</a:t>
            </a:r>
          </a:p>
        </p:txBody>
      </p:sp>
      <p:sp>
        <p:nvSpPr>
          <p:cNvPr id="82" name="AutoShape 99"/>
          <p:cNvSpPr>
            <a:spLocks noChangeArrowheads="1"/>
          </p:cNvSpPr>
          <p:nvPr/>
        </p:nvSpPr>
        <p:spPr bwMode="gray">
          <a:xfrm>
            <a:off x="1303338" y="5861050"/>
            <a:ext cx="739775" cy="7921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1315836" y="5982879"/>
            <a:ext cx="66556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이슈 및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정책적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결정사항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490538" y="7056438"/>
            <a:ext cx="809625" cy="982662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auto">
          <a:xfrm>
            <a:off x="490030" y="6851681"/>
            <a:ext cx="5760000" cy="588963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504825" y="71056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AutoShape 52"/>
          <p:cNvSpPr>
            <a:spLocks noChangeArrowheads="1"/>
          </p:cNvSpPr>
          <p:nvPr/>
        </p:nvSpPr>
        <p:spPr bwMode="auto">
          <a:xfrm>
            <a:off x="1244600" y="714692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0" name="Picture 75" descr="man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548563"/>
            <a:ext cx="56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538163" y="7175500"/>
            <a:ext cx="676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합리적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수용</a:t>
            </a: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57238" y="6897065"/>
            <a:ext cx="12631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요구사항의 합리적 수용</a:t>
            </a:r>
          </a:p>
        </p:txBody>
      </p:sp>
      <p:sp>
        <p:nvSpPr>
          <p:cNvPr id="103" name="AutoShape 102"/>
          <p:cNvSpPr>
            <a:spLocks noChangeArrowheads="1"/>
          </p:cNvSpPr>
          <p:nvPr/>
        </p:nvSpPr>
        <p:spPr bwMode="gray">
          <a:xfrm>
            <a:off x="1303338" y="7177088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1350761" y="7369388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충분한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사전협의</a:t>
            </a:r>
          </a:p>
        </p:txBody>
      </p:sp>
      <p:sp>
        <p:nvSpPr>
          <p:cNvPr id="105" name="AutoShape 60"/>
          <p:cNvSpPr>
            <a:spLocks noChangeArrowheads="1"/>
          </p:cNvSpPr>
          <p:nvPr/>
        </p:nvSpPr>
        <p:spPr bwMode="auto">
          <a:xfrm>
            <a:off x="490538" y="8382000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62"/>
          <p:cNvSpPr>
            <a:spLocks noChangeArrowheads="1"/>
          </p:cNvSpPr>
          <p:nvPr/>
        </p:nvSpPr>
        <p:spPr bwMode="auto">
          <a:xfrm>
            <a:off x="490030" y="8177244"/>
            <a:ext cx="5760000" cy="588962"/>
          </a:xfrm>
          <a:prstGeom prst="roundRect">
            <a:avLst>
              <a:gd name="adj" fmla="val 25875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AutoShape 63"/>
          <p:cNvSpPr>
            <a:spLocks noChangeArrowheads="1"/>
          </p:cNvSpPr>
          <p:nvPr/>
        </p:nvSpPr>
        <p:spPr bwMode="auto">
          <a:xfrm>
            <a:off x="504825" y="8431213"/>
            <a:ext cx="5873750" cy="950912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auto">
          <a:xfrm>
            <a:off x="1244600" y="8480425"/>
            <a:ext cx="5110163" cy="862013"/>
          </a:xfrm>
          <a:prstGeom prst="roundRect">
            <a:avLst>
              <a:gd name="adj" fmla="val 1146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538163" y="85629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품질보증</a:t>
            </a:r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611188" y="8818563"/>
            <a:ext cx="546100" cy="454025"/>
            <a:chOff x="342" y="5559"/>
            <a:chExt cx="352" cy="285"/>
          </a:xfrm>
        </p:grpSpPr>
        <p:pic>
          <p:nvPicPr>
            <p:cNvPr id="111" name="Picture 77" descr="상자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613"/>
              <a:ext cx="26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8" descr="모래시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5559"/>
              <a:ext cx="15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757238" y="8221040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품질보증을 위한 지원</a:t>
            </a:r>
          </a:p>
        </p:txBody>
      </p:sp>
      <p:sp>
        <p:nvSpPr>
          <p:cNvPr id="114" name="AutoShape 105"/>
          <p:cNvSpPr>
            <a:spLocks noChangeArrowheads="1"/>
          </p:cNvSpPr>
          <p:nvPr/>
        </p:nvSpPr>
        <p:spPr bwMode="gray">
          <a:xfrm>
            <a:off x="1303338" y="8516938"/>
            <a:ext cx="739775" cy="7921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339648" y="8731463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지속적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정보공유</a:t>
            </a: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11375" y="4510088"/>
            <a:ext cx="4248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제안을 통해 결정된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사항의 수정 필요 시 충분한 사전 협의 및 합의 필요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토의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검토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합의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결정 등에 대한 현업 담당자의 적극적 참여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2111375" y="6015038"/>
            <a:ext cx="42481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결정 사항의 충분한 사전협의 및 신속한 의사결정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1375" y="7215188"/>
            <a:ext cx="424815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요구사항 변경 발생시 사전 통보를 통한 충분한 사전 협의 및 합의를 통한 변경업무 처리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타당한 요구에 대한 합리적 수용과 기타 요구에 대한 긍정적 협의 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2111375" y="8656707"/>
            <a:ext cx="42481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추진에 영향을 미치는 주변환경에 대한 지속적인 정보 공유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강력한 보안 품질 향상에 대해 요구사항에 공유 및 개선방향 논의 </a:t>
            </a:r>
          </a:p>
        </p:txBody>
      </p:sp>
    </p:spTree>
    <p:extLst>
      <p:ext uri="{BB962C8B-B14F-4D97-AF65-F5344CB8AC3E}">
        <p14:creationId xmlns:p14="http://schemas.microsoft.com/office/powerpoint/2010/main" val="48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교육훈련 방안 및 일정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고객사의 관리자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사용자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개발자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운영자에 대한 체계적인 교육훈련을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제안사 소속의 전문화된 기술지원팀이 적극적으로 지원하여 보다 더 체계적인 교육 훈련이 진행되도록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0330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방안 및 일정</a:t>
              </a: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64126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617538" y="2787988"/>
            <a:ext cx="5649912" cy="3448050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AutoShape 62"/>
          <p:cNvSpPr>
            <a:spLocks noChangeArrowheads="1"/>
          </p:cNvSpPr>
          <p:nvPr/>
        </p:nvSpPr>
        <p:spPr bwMode="auto">
          <a:xfrm>
            <a:off x="912813" y="3226138"/>
            <a:ext cx="371475" cy="2936875"/>
          </a:xfrm>
          <a:prstGeom prst="can">
            <a:avLst>
              <a:gd name="adj" fmla="val 14667"/>
            </a:avLst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606425" y="6317000"/>
            <a:ext cx="5662613" cy="2850738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              </a:t>
            </a: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666750" y="6424950"/>
            <a:ext cx="2211388" cy="247650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일정</a:t>
            </a:r>
          </a:p>
        </p:txBody>
      </p:sp>
      <p:graphicFrame>
        <p:nvGraphicFramePr>
          <p:cNvPr id="102" name="Group 244"/>
          <p:cNvGraphicFramePr>
            <a:graphicFrameLocks noGrp="1"/>
          </p:cNvGraphicFramePr>
          <p:nvPr>
            <p:extLst/>
          </p:nvPr>
        </p:nvGraphicFramePr>
        <p:xfrm>
          <a:off x="685800" y="6715463"/>
          <a:ext cx="5481636" cy="2362201"/>
        </p:xfrm>
        <a:graphic>
          <a:graphicData uri="http://schemas.openxmlformats.org/drawingml/2006/table">
            <a:tbl>
              <a:tblPr/>
              <a:tblGrid>
                <a:gridCol w="611618"/>
                <a:gridCol w="979734"/>
                <a:gridCol w="403926"/>
                <a:gridCol w="402492"/>
                <a:gridCol w="402493"/>
                <a:gridCol w="402492"/>
                <a:gridCol w="402493"/>
                <a:gridCol w="408221"/>
                <a:gridCol w="408221"/>
                <a:gridCol w="1059946"/>
              </a:tblGrid>
              <a:tr h="26035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+1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+2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+4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+5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+6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095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321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활용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운영방안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위험상황 및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응급조치법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성능평가 도구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Group 141"/>
          <p:cNvGrpSpPr>
            <a:grpSpLocks/>
          </p:cNvGrpSpPr>
          <p:nvPr/>
        </p:nvGrpSpPr>
        <p:grpSpPr bwMode="auto">
          <a:xfrm>
            <a:off x="1693863" y="3362663"/>
            <a:ext cx="4492625" cy="1433512"/>
            <a:chOff x="969" y="2104"/>
            <a:chExt cx="2904" cy="820"/>
          </a:xfrm>
        </p:grpSpPr>
        <p:sp>
          <p:nvSpPr>
            <p:cNvPr id="104" name="Rectangle 142"/>
            <p:cNvSpPr>
              <a:spLocks noChangeArrowheads="1"/>
            </p:cNvSpPr>
            <p:nvPr/>
          </p:nvSpPr>
          <p:spPr bwMode="auto">
            <a:xfrm>
              <a:off x="969" y="2104"/>
              <a:ext cx="607" cy="22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집합교육</a:t>
              </a:r>
            </a:p>
          </p:txBody>
        </p:sp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1564" y="2104"/>
              <a:ext cx="2309" cy="2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고객 요구 장소에서 실시되는 교육으로 교육대상자의 업무에 지장이 없도록 하기 위한 교육방법</a:t>
              </a:r>
            </a:p>
          </p:txBody>
        </p:sp>
        <p:sp>
          <p:nvSpPr>
            <p:cNvPr id="106" name="Rectangle 144"/>
            <p:cNvSpPr>
              <a:spLocks noChangeArrowheads="1"/>
            </p:cNvSpPr>
            <p:nvPr/>
          </p:nvSpPr>
          <p:spPr bwMode="auto">
            <a:xfrm>
              <a:off x="969" y="2327"/>
              <a:ext cx="607" cy="13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맨투맨교육</a:t>
              </a:r>
            </a:p>
          </p:txBody>
        </p:sp>
        <p:sp>
          <p:nvSpPr>
            <p:cNvPr id="107" name="Rectangle 145"/>
            <p:cNvSpPr>
              <a:spLocks noChangeArrowheads="1"/>
            </p:cNvSpPr>
            <p:nvPr/>
          </p:nvSpPr>
          <p:spPr bwMode="auto">
            <a:xfrm>
              <a:off x="1564" y="2327"/>
              <a:ext cx="2309" cy="13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이해도 증대를 위한 현장 실습위주의 교육방법</a:t>
              </a:r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969" y="2461"/>
              <a:ext cx="607" cy="24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온라인 교육</a:t>
              </a:r>
            </a:p>
          </p:txBody>
        </p:sp>
        <p:sp>
          <p:nvSpPr>
            <p:cNvPr id="109" name="Rectangle 147"/>
            <p:cNvSpPr>
              <a:spLocks noChangeArrowheads="1"/>
            </p:cNvSpPr>
            <p:nvPr/>
          </p:nvSpPr>
          <p:spPr bwMode="auto">
            <a:xfrm>
              <a:off x="1564" y="2461"/>
              <a:ext cx="2309" cy="24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다수의 교육참여가 어려운 사용자를 온라인 교육 및 홍보자료를 배포함으로써 자기학습이 가능한 교육방법</a:t>
              </a:r>
            </a:p>
          </p:txBody>
        </p:sp>
        <p:sp>
          <p:nvSpPr>
            <p:cNvPr id="110" name="Rectangle 148"/>
            <p:cNvSpPr>
              <a:spLocks noChangeArrowheads="1"/>
            </p:cNvSpPr>
            <p:nvPr/>
          </p:nvSpPr>
          <p:spPr bwMode="auto">
            <a:xfrm>
              <a:off x="969" y="2700"/>
              <a:ext cx="607" cy="224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기술세미나</a:t>
              </a:r>
            </a:p>
          </p:txBody>
        </p:sp>
        <p:sp>
          <p:nvSpPr>
            <p:cNvPr id="111" name="Rectangle 149"/>
            <p:cNvSpPr>
              <a:spLocks noChangeArrowheads="1"/>
            </p:cNvSpPr>
            <p:nvPr/>
          </p:nvSpPr>
          <p:spPr bwMode="auto">
            <a:xfrm>
              <a:off x="1564" y="2700"/>
              <a:ext cx="2309" cy="2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프로젝트의 개발과 관련하여 필요한 기술세미나를 실시 한 후 보고회의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검토회의를 통해 이해 증진을 위한 교육방법</a:t>
              </a:r>
            </a:p>
          </p:txBody>
        </p:sp>
      </p:grpSp>
      <p:sp>
        <p:nvSpPr>
          <p:cNvPr id="112" name="AutoShape 150"/>
          <p:cNvSpPr>
            <a:spLocks noChangeArrowheads="1"/>
          </p:cNvSpPr>
          <p:nvPr/>
        </p:nvSpPr>
        <p:spPr bwMode="auto">
          <a:xfrm>
            <a:off x="765175" y="3854788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3" name="AutoShape 151"/>
          <p:cNvSpPr>
            <a:spLocks noChangeArrowheads="1"/>
          </p:cNvSpPr>
          <p:nvPr/>
        </p:nvSpPr>
        <p:spPr bwMode="auto">
          <a:xfrm>
            <a:off x="752475" y="35309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교육방법에 따라 효과적인 교육지원</a:t>
            </a:r>
          </a:p>
        </p:txBody>
      </p:sp>
      <p:sp>
        <p:nvSpPr>
          <p:cNvPr id="114" name="AutoShape 152"/>
          <p:cNvSpPr>
            <a:spLocks noChangeArrowheads="1"/>
          </p:cNvSpPr>
          <p:nvPr/>
        </p:nvSpPr>
        <p:spPr bwMode="auto">
          <a:xfrm>
            <a:off x="765175" y="5058113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5" name="AutoShape 153"/>
          <p:cNvSpPr>
            <a:spLocks noChangeArrowheads="1"/>
          </p:cNvSpPr>
          <p:nvPr/>
        </p:nvSpPr>
        <p:spPr bwMode="auto">
          <a:xfrm>
            <a:off x="752475" y="48390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대상자별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차별화된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</a:t>
            </a:r>
          </a:p>
        </p:txBody>
      </p:sp>
      <p:grpSp>
        <p:nvGrpSpPr>
          <p:cNvPr id="116" name="Group 154"/>
          <p:cNvGrpSpPr>
            <a:grpSpLocks/>
          </p:cNvGrpSpPr>
          <p:nvPr/>
        </p:nvGrpSpPr>
        <p:grpSpPr bwMode="auto">
          <a:xfrm>
            <a:off x="1746250" y="5058113"/>
            <a:ext cx="4324350" cy="1282700"/>
            <a:chOff x="922" y="3273"/>
            <a:chExt cx="2009" cy="733"/>
          </a:xfrm>
        </p:grpSpPr>
        <p:sp>
          <p:nvSpPr>
            <p:cNvPr id="117" name="Text Box 155"/>
            <p:cNvSpPr txBox="1">
              <a:spLocks noChangeAspect="1" noChangeArrowheads="1"/>
            </p:cNvSpPr>
            <p:nvPr/>
          </p:nvSpPr>
          <p:spPr bwMode="auto">
            <a:xfrm>
              <a:off x="1876" y="3523"/>
              <a:ext cx="105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시스템운영교육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문제발생시 신속히 조치할 수 있는</a:t>
              </a:r>
              <a: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  <a:t/>
              </a:r>
              <a:b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능력배양</a:t>
              </a:r>
            </a:p>
          </p:txBody>
        </p:sp>
        <p:sp>
          <p:nvSpPr>
            <p:cNvPr id="163" name="Text Box 156"/>
            <p:cNvSpPr txBox="1">
              <a:spLocks noChangeArrowheads="1"/>
            </p:cNvSpPr>
            <p:nvPr/>
          </p:nvSpPr>
          <p:spPr bwMode="auto">
            <a:xfrm>
              <a:off x="987" y="3523"/>
              <a:ext cx="110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기반환경 관리교육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관리교육</a:t>
              </a:r>
            </a:p>
          </p:txBody>
        </p:sp>
        <p:grpSp>
          <p:nvGrpSpPr>
            <p:cNvPr id="164" name="Group 157"/>
            <p:cNvGrpSpPr>
              <a:grpSpLocks/>
            </p:cNvGrpSpPr>
            <p:nvPr/>
          </p:nvGrpSpPr>
          <p:grpSpPr bwMode="auto">
            <a:xfrm flipH="1">
              <a:off x="922" y="3273"/>
              <a:ext cx="966" cy="190"/>
              <a:chOff x="1453" y="5513"/>
              <a:chExt cx="810" cy="239"/>
            </a:xfrm>
          </p:grpSpPr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나눔바른고딕"/>
                  <a:buNone/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관리자</a:t>
                </a:r>
              </a:p>
            </p:txBody>
          </p:sp>
        </p:grpSp>
        <p:grpSp>
          <p:nvGrpSpPr>
            <p:cNvPr id="165" name="Group 160"/>
            <p:cNvGrpSpPr>
              <a:grpSpLocks/>
            </p:cNvGrpSpPr>
            <p:nvPr/>
          </p:nvGrpSpPr>
          <p:grpSpPr bwMode="auto">
            <a:xfrm flipH="1">
              <a:off x="1870" y="3273"/>
              <a:ext cx="1061" cy="190"/>
              <a:chOff x="1453" y="5513"/>
              <a:chExt cx="810" cy="239"/>
            </a:xfrm>
          </p:grpSpPr>
          <p:sp>
            <p:nvSpPr>
              <p:cNvPr id="166" name="AutoShape 161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7" name="AutoShape 162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운영자</a:t>
                </a:r>
              </a:p>
            </p:txBody>
          </p:sp>
        </p:grpSp>
      </p:grpSp>
      <p:sp>
        <p:nvSpPr>
          <p:cNvPr id="170" name="Rectangle 163"/>
          <p:cNvSpPr>
            <a:spLocks noChangeArrowheads="1"/>
          </p:cNvSpPr>
          <p:nvPr/>
        </p:nvSpPr>
        <p:spPr bwMode="auto">
          <a:xfrm>
            <a:off x="754063" y="2856250"/>
            <a:ext cx="2211387" cy="249238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방안</a:t>
            </a:r>
          </a:p>
        </p:txBody>
      </p:sp>
      <p:sp>
        <p:nvSpPr>
          <p:cNvPr id="171" name="Text Box 164"/>
          <p:cNvSpPr txBox="1">
            <a:spLocks noChangeArrowheads="1"/>
          </p:cNvSpPr>
          <p:nvPr/>
        </p:nvSpPr>
        <p:spPr bwMode="auto">
          <a:xfrm>
            <a:off x="3297238" y="7409200"/>
            <a:ext cx="12398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관리교육</a:t>
            </a:r>
          </a:p>
        </p:txBody>
      </p:sp>
      <p:sp>
        <p:nvSpPr>
          <p:cNvPr id="172" name="Text Box 165"/>
          <p:cNvSpPr txBox="1">
            <a:spLocks noChangeArrowheads="1"/>
          </p:cNvSpPr>
          <p:nvPr/>
        </p:nvSpPr>
        <p:spPr bwMode="auto">
          <a:xfrm>
            <a:off x="3732213" y="7110750"/>
            <a:ext cx="82232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소개</a:t>
            </a:r>
          </a:p>
        </p:txBody>
      </p:sp>
      <p:grpSp>
        <p:nvGrpSpPr>
          <p:cNvPr id="173" name="그룹 54"/>
          <p:cNvGrpSpPr>
            <a:grpSpLocks/>
          </p:cNvGrpSpPr>
          <p:nvPr/>
        </p:nvGrpSpPr>
        <p:grpSpPr bwMode="auto">
          <a:xfrm>
            <a:off x="4749800" y="7433013"/>
            <a:ext cx="255588" cy="92075"/>
            <a:chOff x="4600575" y="8091488"/>
            <a:chExt cx="261938" cy="92075"/>
          </a:xfrm>
        </p:grpSpPr>
        <p:sp>
          <p:nvSpPr>
            <p:cNvPr id="174" name="Line 166"/>
            <p:cNvSpPr>
              <a:spLocks noChangeShapeType="1"/>
            </p:cNvSpPr>
            <p:nvPr/>
          </p:nvSpPr>
          <p:spPr bwMode="auto">
            <a:xfrm>
              <a:off x="4686803" y="8137525"/>
              <a:ext cx="9110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75" name="Picture 167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600575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16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68850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7" name="Picture 169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29150" y="7125038"/>
            <a:ext cx="920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 Box 170"/>
          <p:cNvSpPr txBox="1">
            <a:spLocks noChangeArrowheads="1"/>
          </p:cNvSpPr>
          <p:nvPr/>
        </p:nvSpPr>
        <p:spPr bwMode="auto">
          <a:xfrm>
            <a:off x="3062288" y="8061663"/>
            <a:ext cx="14303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활용 및 운영교육</a:t>
            </a:r>
          </a:p>
        </p:txBody>
      </p:sp>
      <p:sp>
        <p:nvSpPr>
          <p:cNvPr id="179" name="Text Box 171"/>
          <p:cNvSpPr txBox="1">
            <a:spLocks noChangeArrowheads="1"/>
          </p:cNvSpPr>
          <p:nvPr/>
        </p:nvSpPr>
        <p:spPr bwMode="auto">
          <a:xfrm>
            <a:off x="3467100" y="7745750"/>
            <a:ext cx="106997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구축시스템 소개</a:t>
            </a:r>
          </a:p>
        </p:txBody>
      </p:sp>
      <p:sp>
        <p:nvSpPr>
          <p:cNvPr id="180" name="Text Box 172"/>
          <p:cNvSpPr txBox="1">
            <a:spLocks noChangeArrowheads="1"/>
          </p:cNvSpPr>
          <p:nvPr/>
        </p:nvSpPr>
        <p:spPr bwMode="auto">
          <a:xfrm>
            <a:off x="3467100" y="8444250"/>
            <a:ext cx="1079500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위험대처 교육</a:t>
            </a:r>
          </a:p>
        </p:txBody>
      </p:sp>
      <p:pic>
        <p:nvPicPr>
          <p:cNvPr id="181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452188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2" name="그룹 53"/>
          <p:cNvGrpSpPr>
            <a:grpSpLocks/>
          </p:cNvGrpSpPr>
          <p:nvPr/>
        </p:nvGrpSpPr>
        <p:grpSpPr bwMode="auto">
          <a:xfrm>
            <a:off x="4835525" y="8452188"/>
            <a:ext cx="171450" cy="90487"/>
            <a:chOff x="4694238" y="9110663"/>
            <a:chExt cx="176212" cy="90487"/>
          </a:xfrm>
        </p:grpSpPr>
        <p:sp>
          <p:nvSpPr>
            <p:cNvPr id="183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4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Group 176"/>
          <p:cNvGrpSpPr>
            <a:grpSpLocks/>
          </p:cNvGrpSpPr>
          <p:nvPr/>
        </p:nvGrpSpPr>
        <p:grpSpPr bwMode="auto">
          <a:xfrm>
            <a:off x="4749800" y="8085475"/>
            <a:ext cx="255588" cy="92075"/>
            <a:chOff x="3318" y="5008"/>
            <a:chExt cx="165" cy="52"/>
          </a:xfrm>
        </p:grpSpPr>
        <p:sp>
          <p:nvSpPr>
            <p:cNvPr id="186" name="Line 177"/>
            <p:cNvSpPr>
              <a:spLocks noChangeShapeType="1"/>
            </p:cNvSpPr>
            <p:nvPr/>
          </p:nvSpPr>
          <p:spPr bwMode="auto">
            <a:xfrm>
              <a:off x="3372" y="5034"/>
              <a:ext cx="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7" name="Picture 17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318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179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424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9" name="Picture 180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48200" y="7761625"/>
            <a:ext cx="92075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172"/>
          <p:cNvSpPr txBox="1">
            <a:spLocks noChangeArrowheads="1"/>
          </p:cNvSpPr>
          <p:nvPr/>
        </p:nvSpPr>
        <p:spPr bwMode="auto">
          <a:xfrm>
            <a:off x="3175686" y="8780801"/>
            <a:ext cx="1370914" cy="138499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각종 평가 관련 도구 교육</a:t>
            </a:r>
          </a:p>
        </p:txBody>
      </p:sp>
      <p:pic>
        <p:nvPicPr>
          <p:cNvPr id="64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810987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53"/>
          <p:cNvGrpSpPr>
            <a:grpSpLocks/>
          </p:cNvGrpSpPr>
          <p:nvPr/>
        </p:nvGrpSpPr>
        <p:grpSpPr bwMode="auto">
          <a:xfrm>
            <a:off x="4835525" y="8810987"/>
            <a:ext cx="171450" cy="90487"/>
            <a:chOff x="4694238" y="9110663"/>
            <a:chExt cx="176212" cy="90487"/>
          </a:xfrm>
        </p:grpSpPr>
        <p:sp>
          <p:nvSpPr>
            <p:cNvPr id="66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67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0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교육훈련 조직 및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효과적인 교육훈련 실시를 위하여 교육 담당자를 선정하고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교육과정 개발과 교육 계획을 수립하여 본 사업에 적합한 교육을 적기에 실시하도록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주관 기관의 프로젝트 추진팀 및 사업수행팀과 공급 업체간 상시적인 협조 관계를 유지하여 계획된 교육이 원활이 이루어질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6212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조직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26026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>
            <a:off x="4149725" y="2776877"/>
            <a:ext cx="2155825" cy="266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교육훈련계획의 조정 및 감독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4149725" y="3178515"/>
            <a:ext cx="2155825" cy="393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교육계획 수립 및 교육 집행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 전반에 걸친 지원 활동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3346450" y="2957852"/>
            <a:ext cx="1588" cy="7397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6" name="Rectangle 13" descr="안산ITS_Q"/>
          <p:cNvSpPr>
            <a:spLocks noChangeArrowheads="1"/>
          </p:cNvSpPr>
          <p:nvPr/>
        </p:nvSpPr>
        <p:spPr bwMode="auto">
          <a:xfrm>
            <a:off x="2557463" y="2754652"/>
            <a:ext cx="1555750" cy="30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사업책임자</a:t>
            </a:r>
            <a:r>
              <a:rPr lang="en-US" altLang="ko-KR" sz="1200" dirty="0">
                <a:solidFill>
                  <a:srgbClr val="FFFFFF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67" name="Rectangle 14" descr="안산ITS_Q"/>
          <p:cNvSpPr>
            <a:spLocks noChangeArrowheads="1"/>
          </p:cNvSpPr>
          <p:nvPr/>
        </p:nvSpPr>
        <p:spPr bwMode="auto">
          <a:xfrm>
            <a:off x="2557463" y="3222965"/>
            <a:ext cx="1555750" cy="303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교육훈련 지원팀</a:t>
            </a:r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1243013" y="3696040"/>
            <a:ext cx="4206875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2147483646 w 2812"/>
              <a:gd name="T5" fmla="*/ 0 h 136"/>
              <a:gd name="T6" fmla="*/ 2147483646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2628900" y="3696040"/>
            <a:ext cx="1455738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0 w 2812"/>
              <a:gd name="T5" fmla="*/ 0 h 136"/>
              <a:gd name="T6" fmla="*/ 0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596900" y="3777002"/>
            <a:ext cx="5481638" cy="1314450"/>
            <a:chOff x="322" y="2685"/>
            <a:chExt cx="3664" cy="929"/>
          </a:xfrm>
        </p:grpSpPr>
        <p:grpSp>
          <p:nvGrpSpPr>
            <p:cNvPr id="71" name="Group 18"/>
            <p:cNvGrpSpPr>
              <a:grpSpLocks/>
            </p:cNvGrpSpPr>
            <p:nvPr/>
          </p:nvGrpSpPr>
          <p:grpSpPr bwMode="auto">
            <a:xfrm>
              <a:off x="322" y="2685"/>
              <a:ext cx="3664" cy="214"/>
              <a:chOff x="334" y="2629"/>
              <a:chExt cx="3784" cy="270"/>
            </a:xfrm>
          </p:grpSpPr>
          <p:sp>
            <p:nvSpPr>
              <p:cNvPr id="76" name="Rectangle 19" descr="안산ITS_b"/>
              <p:cNvSpPr>
                <a:spLocks noChangeArrowheads="1"/>
              </p:cNvSpPr>
              <p:nvPr/>
            </p:nvSpPr>
            <p:spPr bwMode="auto">
              <a:xfrm>
                <a:off x="334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2" name="Rectangle 20" descr="안산ITS_b"/>
              <p:cNvSpPr>
                <a:spLocks noChangeArrowheads="1"/>
              </p:cNvSpPr>
              <p:nvPr/>
            </p:nvSpPr>
            <p:spPr bwMode="auto">
              <a:xfrm>
                <a:off x="1296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Rectangle 21" descr="안산ITS_b"/>
              <p:cNvSpPr>
                <a:spLocks noChangeArrowheads="1"/>
              </p:cNvSpPr>
              <p:nvPr/>
            </p:nvSpPr>
            <p:spPr bwMode="auto">
              <a:xfrm>
                <a:off x="2259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Rectangle 22" descr="안산ITS_b"/>
              <p:cNvSpPr>
                <a:spLocks noChangeArrowheads="1"/>
              </p:cNvSpPr>
              <p:nvPr/>
            </p:nvSpPr>
            <p:spPr bwMode="auto">
              <a:xfrm>
                <a:off x="3222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30" y="2925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126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219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126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AutoShape 27"/>
          <p:cNvSpPr>
            <a:spLocks noChangeArrowheads="1"/>
          </p:cNvSpPr>
          <p:nvPr/>
        </p:nvSpPr>
        <p:spPr bwMode="auto">
          <a:xfrm>
            <a:off x="73183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시스템 개발부문</a:t>
            </a:r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213518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전문교육 조직</a:t>
            </a:r>
          </a:p>
        </p:txBody>
      </p:sp>
      <p:sp>
        <p:nvSpPr>
          <p:cNvPr id="87" name="AutoShape 29"/>
          <p:cNvSpPr>
            <a:spLocks noChangeArrowheads="1"/>
          </p:cNvSpPr>
          <p:nvPr/>
        </p:nvSpPr>
        <p:spPr bwMode="auto">
          <a:xfrm>
            <a:off x="3521075" y="3762715"/>
            <a:ext cx="101917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공급업체</a:t>
            </a: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4933950" y="3754777"/>
            <a:ext cx="100012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부문</a:t>
            </a: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23888" y="4127840"/>
            <a:ext cx="1252537" cy="7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개발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운영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지침서 작성 및 교육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매뉴얼 작성 및 교육</a:t>
            </a: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014538" y="4118315"/>
            <a:ext cx="12668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전반적 교육 체계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에 대한 지원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별 다양한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프로그램 준비</a:t>
            </a: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3405188" y="4113552"/>
            <a:ext cx="12160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공급 제품에 대한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교육교재 제공 및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</a:t>
            </a:r>
          </a:p>
        </p:txBody>
      </p: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4806950" y="4113552"/>
            <a:ext cx="126206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최신 정보기술에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대한 자료 제공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및 교육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404812" y="5375041"/>
            <a:ext cx="6048375" cy="228610"/>
            <a:chOff x="404813" y="1878221"/>
            <a:chExt cx="6048375" cy="228610"/>
          </a:xfrm>
        </p:grpSpPr>
        <p:grpSp>
          <p:nvGrpSpPr>
            <p:cNvPr id="94" name="그룹 9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6" name="그룹 9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20" name="오각형 11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1" name="오각형 12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7" name="직사각형 9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02" name="Group 324"/>
          <p:cNvGraphicFramePr>
            <a:graphicFrameLocks noGrp="1"/>
          </p:cNvGraphicFramePr>
          <p:nvPr>
            <p:extLst/>
          </p:nvPr>
        </p:nvGraphicFramePr>
        <p:xfrm>
          <a:off x="404812" y="5749925"/>
          <a:ext cx="6048375" cy="3640138"/>
        </p:xfrm>
        <a:graphic>
          <a:graphicData uri="http://schemas.openxmlformats.org/drawingml/2006/table">
            <a:tbl>
              <a:tblPr/>
              <a:tblGrid>
                <a:gridCol w="686062"/>
                <a:gridCol w="1984653"/>
                <a:gridCol w="1607832"/>
                <a:gridCol w="1769828"/>
              </a:tblGrid>
              <a:tr h="3050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절차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097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교육대상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등을 한국저작권위원회와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교육훈련계획서 작성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5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준비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교재작성 및 적절한 장소를 선정하여 교육환경 준비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교육교재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대상요원에게 교육    참석요청 공문 발송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교육실시 전에 대상자 확인 및 교재 배포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및 실습으로 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4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교육과목별로 교육평가 자료를 한국저작권위원회와 협의하여 작성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교육에 대한 이해도를 평가 및 분석하여 수준 미달자는  한국저작권위원회와 협의하여 재교육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3" name="Group 264"/>
          <p:cNvGrpSpPr>
            <a:grpSpLocks/>
          </p:cNvGrpSpPr>
          <p:nvPr/>
        </p:nvGrpSpPr>
        <p:grpSpPr bwMode="auto">
          <a:xfrm>
            <a:off x="1519238" y="6126163"/>
            <a:ext cx="2974975" cy="2870200"/>
            <a:chOff x="937" y="3724"/>
            <a:chExt cx="1874" cy="1955"/>
          </a:xfrm>
        </p:grpSpPr>
        <p:sp>
          <p:nvSpPr>
            <p:cNvPr id="204" name="Rectangle 265"/>
            <p:cNvSpPr>
              <a:spLocks noChangeArrowheads="1"/>
            </p:cNvSpPr>
            <p:nvPr/>
          </p:nvSpPr>
          <p:spPr bwMode="auto">
            <a:xfrm>
              <a:off x="959" y="3724"/>
              <a:ext cx="749" cy="237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교육훈련 </a:t>
              </a:r>
            </a:p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계획수립</a:t>
              </a:r>
            </a:p>
          </p:txBody>
        </p:sp>
        <p:sp>
          <p:nvSpPr>
            <p:cNvPr id="205" name="Rectangle 266"/>
            <p:cNvSpPr>
              <a:spLocks noChangeArrowheads="1"/>
            </p:cNvSpPr>
            <p:nvPr/>
          </p:nvSpPr>
          <p:spPr bwMode="auto">
            <a:xfrm>
              <a:off x="959" y="4776"/>
              <a:ext cx="749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교육실시</a:t>
              </a:r>
            </a:p>
          </p:txBody>
        </p:sp>
        <p:sp>
          <p:nvSpPr>
            <p:cNvPr id="206" name="Rectangle 267"/>
            <p:cNvSpPr>
              <a:spLocks noChangeArrowheads="1"/>
            </p:cNvSpPr>
            <p:nvPr/>
          </p:nvSpPr>
          <p:spPr bwMode="auto">
            <a:xfrm>
              <a:off x="959" y="4344"/>
              <a:ext cx="749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교육환경 점검</a:t>
              </a:r>
            </a:p>
          </p:txBody>
        </p:sp>
        <p:sp>
          <p:nvSpPr>
            <p:cNvPr id="207" name="Rectangle 268"/>
            <p:cNvSpPr>
              <a:spLocks noChangeArrowheads="1"/>
            </p:cNvSpPr>
            <p:nvPr/>
          </p:nvSpPr>
          <p:spPr bwMode="auto">
            <a:xfrm>
              <a:off x="959" y="5261"/>
              <a:ext cx="749" cy="13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및 분석 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1142" y="4071"/>
              <a:ext cx="39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보고 및 협의</a:t>
              </a:r>
            </a:p>
          </p:txBody>
        </p:sp>
        <p:sp>
          <p:nvSpPr>
            <p:cNvPr id="209" name="Rectangle 270"/>
            <p:cNvSpPr>
              <a:spLocks noChangeArrowheads="1"/>
            </p:cNvSpPr>
            <p:nvPr/>
          </p:nvSpPr>
          <p:spPr bwMode="auto">
            <a:xfrm>
              <a:off x="2063" y="5551"/>
              <a:ext cx="748" cy="128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종 료 </a:t>
              </a:r>
            </a:p>
          </p:txBody>
        </p:sp>
        <p:sp>
          <p:nvSpPr>
            <p:cNvPr id="210" name="Text Box 271"/>
            <p:cNvSpPr txBox="1">
              <a:spLocks noChangeArrowheads="1"/>
            </p:cNvSpPr>
            <p:nvPr/>
          </p:nvSpPr>
          <p:spPr bwMode="auto">
            <a:xfrm>
              <a:off x="1785" y="5182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결과보고</a:t>
              </a:r>
            </a:p>
          </p:txBody>
        </p:sp>
        <p:sp>
          <p:nvSpPr>
            <p:cNvPr id="211" name="Rectangle 272"/>
            <p:cNvSpPr>
              <a:spLocks noChangeArrowheads="1"/>
            </p:cNvSpPr>
            <p:nvPr/>
          </p:nvSpPr>
          <p:spPr bwMode="auto">
            <a:xfrm>
              <a:off x="2062" y="4344"/>
              <a:ext cx="747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교육소집</a:t>
              </a:r>
            </a:p>
          </p:txBody>
        </p:sp>
        <p:sp>
          <p:nvSpPr>
            <p:cNvPr id="212" name="Rectangle 273"/>
            <p:cNvSpPr>
              <a:spLocks noChangeArrowheads="1"/>
            </p:cNvSpPr>
            <p:nvPr/>
          </p:nvSpPr>
          <p:spPr bwMode="auto">
            <a:xfrm>
              <a:off x="2062" y="4776"/>
              <a:ext cx="747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교육수강</a:t>
              </a:r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2480" y="4200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참석요청</a:t>
              </a:r>
            </a:p>
          </p:txBody>
        </p:sp>
        <p:cxnSp>
          <p:nvCxnSpPr>
            <p:cNvPr id="214" name="AutoShape 275"/>
            <p:cNvCxnSpPr>
              <a:cxnSpLocks noChangeShapeType="1"/>
              <a:stCxn id="204" idx="2"/>
            </p:cNvCxnSpPr>
            <p:nvPr/>
          </p:nvCxnSpPr>
          <p:spPr bwMode="auto">
            <a:xfrm rot="16200000" flipH="1">
              <a:off x="1789" y="3505"/>
              <a:ext cx="78" cy="987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AutoShape 276"/>
            <p:cNvCxnSpPr>
              <a:cxnSpLocks noChangeShapeType="1"/>
            </p:cNvCxnSpPr>
            <p:nvPr/>
          </p:nvCxnSpPr>
          <p:spPr bwMode="auto">
            <a:xfrm rot="10800000" flipH="1">
              <a:off x="937" y="3842"/>
              <a:ext cx="1" cy="1485"/>
            </a:xfrm>
            <a:prstGeom prst="bentConnector3">
              <a:avLst>
                <a:gd name="adj1" fmla="val -144000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AutoShape 277"/>
            <p:cNvCxnSpPr>
              <a:cxnSpLocks noChangeShapeType="1"/>
              <a:endCxn id="211" idx="0"/>
            </p:cNvCxnSpPr>
            <p:nvPr/>
          </p:nvCxnSpPr>
          <p:spPr bwMode="auto">
            <a:xfrm rot="5400000">
              <a:off x="2343" y="4252"/>
              <a:ext cx="185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278"/>
            <p:cNvCxnSpPr>
              <a:cxnSpLocks noChangeShapeType="1"/>
            </p:cNvCxnSpPr>
            <p:nvPr/>
          </p:nvCxnSpPr>
          <p:spPr bwMode="auto">
            <a:xfrm rot="10800000" flipV="1">
              <a:off x="1278" y="4212"/>
              <a:ext cx="1157" cy="132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279"/>
            <p:cNvCxnSpPr>
              <a:cxnSpLocks noChangeShapeType="1"/>
              <a:stCxn id="206" idx="2"/>
              <a:endCxn id="205" idx="0"/>
            </p:cNvCxnSpPr>
            <p:nvPr/>
          </p:nvCxnSpPr>
          <p:spPr bwMode="auto">
            <a:xfrm>
              <a:off x="1334" y="4476"/>
              <a:ext cx="0" cy="30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280"/>
            <p:cNvCxnSpPr>
              <a:cxnSpLocks noChangeShapeType="1"/>
              <a:stCxn id="211" idx="2"/>
              <a:endCxn id="212" idx="0"/>
            </p:cNvCxnSpPr>
            <p:nvPr/>
          </p:nvCxnSpPr>
          <p:spPr bwMode="auto">
            <a:xfrm rot="5400000">
              <a:off x="2285" y="4626"/>
              <a:ext cx="301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281"/>
            <p:cNvCxnSpPr>
              <a:cxnSpLocks noChangeShapeType="1"/>
              <a:stCxn id="207" idx="3"/>
            </p:cNvCxnSpPr>
            <p:nvPr/>
          </p:nvCxnSpPr>
          <p:spPr bwMode="auto">
            <a:xfrm>
              <a:off x="1708" y="5327"/>
              <a:ext cx="613" cy="2"/>
            </a:xfrm>
            <a:prstGeom prst="bentConnector3">
              <a:avLst>
                <a:gd name="adj1" fmla="val 49917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AutoShape 282"/>
            <p:cNvCxnSpPr>
              <a:cxnSpLocks noChangeShapeType="1"/>
              <a:endCxn id="209" idx="0"/>
            </p:cNvCxnSpPr>
            <p:nvPr/>
          </p:nvCxnSpPr>
          <p:spPr bwMode="auto">
            <a:xfrm rot="16200000" flipH="1">
              <a:off x="2386" y="5500"/>
              <a:ext cx="101" cy="1"/>
            </a:xfrm>
            <a:prstGeom prst="bentConnector3">
              <a:avLst>
                <a:gd name="adj1" fmla="val 495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Text Box 283"/>
            <p:cNvSpPr txBox="1">
              <a:spLocks noChangeArrowheads="1"/>
            </p:cNvSpPr>
            <p:nvPr/>
          </p:nvSpPr>
          <p:spPr bwMode="auto">
            <a:xfrm>
              <a:off x="1084" y="5406"/>
              <a:ext cx="4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차기교육훈련</a:t>
              </a:r>
            </a:p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계획에  반영</a:t>
              </a:r>
            </a:p>
          </p:txBody>
        </p:sp>
        <p:cxnSp>
          <p:nvCxnSpPr>
            <p:cNvPr id="223" name="AutoShape 284"/>
            <p:cNvCxnSpPr>
              <a:cxnSpLocks noChangeShapeType="1"/>
              <a:stCxn id="212" idx="2"/>
              <a:endCxn id="207" idx="0"/>
            </p:cNvCxnSpPr>
            <p:nvPr/>
          </p:nvCxnSpPr>
          <p:spPr bwMode="auto">
            <a:xfrm rot="5400000">
              <a:off x="1707" y="4532"/>
              <a:ext cx="356" cy="110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4" name="Group 285"/>
            <p:cNvGrpSpPr>
              <a:grpSpLocks/>
            </p:cNvGrpSpPr>
            <p:nvPr/>
          </p:nvGrpSpPr>
          <p:grpSpPr bwMode="auto">
            <a:xfrm>
              <a:off x="2137" y="3915"/>
              <a:ext cx="598" cy="243"/>
              <a:chOff x="2842" y="5136"/>
              <a:chExt cx="912" cy="336"/>
            </a:xfrm>
          </p:grpSpPr>
          <p:pic>
            <p:nvPicPr>
              <p:cNvPr id="228" name="Picture 286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Rectangle 287"/>
              <p:cNvSpPr>
                <a:spLocks noChangeArrowheads="1"/>
              </p:cNvSpPr>
              <p:nvPr/>
            </p:nvSpPr>
            <p:spPr bwMode="auto">
              <a:xfrm>
                <a:off x="3007" y="5142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조정 및 승인</a:t>
                </a:r>
              </a:p>
            </p:txBody>
          </p:sp>
        </p:grpSp>
        <p:grpSp>
          <p:nvGrpSpPr>
            <p:cNvPr id="225" name="Group 288"/>
            <p:cNvGrpSpPr>
              <a:grpSpLocks/>
            </p:cNvGrpSpPr>
            <p:nvPr/>
          </p:nvGrpSpPr>
          <p:grpSpPr bwMode="auto">
            <a:xfrm>
              <a:off x="2137" y="5207"/>
              <a:ext cx="598" cy="243"/>
              <a:chOff x="2842" y="5136"/>
              <a:chExt cx="912" cy="336"/>
            </a:xfrm>
          </p:grpSpPr>
          <p:pic>
            <p:nvPicPr>
              <p:cNvPr id="226" name="Picture 289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" name="Rectangle 290"/>
              <p:cNvSpPr>
                <a:spLocks noChangeArrowheads="1"/>
              </p:cNvSpPr>
              <p:nvPr/>
            </p:nvSpPr>
            <p:spPr bwMode="auto">
              <a:xfrm>
                <a:off x="3007" y="5165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평가 및 승인</a:t>
                </a:r>
              </a:p>
            </p:txBody>
          </p:sp>
        </p:grpSp>
      </p:grpSp>
      <p:sp>
        <p:nvSpPr>
          <p:cNvPr id="9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8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15.4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교육훈련 내용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제안사는 관리자를 위한 교육을 한국저작권위원회와 협의하여 결정하며 기본적으로 사업 소개를 비롯하여 구축시스템에 대한 관리 등을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285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내용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98" name="Group 197"/>
          <p:cNvGraphicFramePr>
            <a:graphicFrameLocks noGrp="1"/>
          </p:cNvGraphicFramePr>
          <p:nvPr>
            <p:extLst/>
          </p:nvPr>
        </p:nvGraphicFramePr>
        <p:xfrm>
          <a:off x="404813" y="2556567"/>
          <a:ext cx="6048375" cy="6563370"/>
        </p:xfrm>
        <a:graphic>
          <a:graphicData uri="http://schemas.openxmlformats.org/drawingml/2006/table">
            <a:tbl>
              <a:tblPr/>
              <a:tblGrid>
                <a:gridCol w="503907"/>
                <a:gridCol w="936105"/>
                <a:gridCol w="2522638"/>
                <a:gridCol w="645713"/>
                <a:gridCol w="713856"/>
                <a:gridCol w="726156"/>
              </a:tblGrid>
              <a:tr h="2912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교육내용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대상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014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요청 시 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추가교육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49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활용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솔루션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소프트웨어별 커스터마이징 방법 및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어플리케이션 운영 및 개발 방법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개선 사항에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 교육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763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솔루션을 포함한 소프트웨어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하드웨어별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어플리케이션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데이터베이스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응용프로그램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사용법 교육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보고서 작성 방안 교육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4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위험관리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위험상황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응급조치법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일반적 응급상황 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6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상황별 응급조치법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5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도구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도구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모바일웹하드 필터링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포렌식마크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상호운용성 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생성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윈도우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특징정보 추출기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8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16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목표 및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유지보수는 운영 중에 발생하는 시스템 결함 수정 또는 개선을 수행하는 지원업무로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시스템장애 시 신속한 대처를 위하여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년간 무상하자보수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를 지원합니다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rgbClr val="8B8B8B"/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또한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무상하자보수기간 종료 후 한국저작권위원회와 별도의 유상유지보수 계약으로 안정적인 시스템 운영을 지원할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8161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목표 및 전략</a:t>
              </a:r>
            </a:p>
          </p:txBody>
        </p:sp>
      </p:grp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488950" y="3576159"/>
            <a:ext cx="5880100" cy="536575"/>
            <a:chOff x="1557" y="1458"/>
            <a:chExt cx="4283" cy="64"/>
          </a:xfrm>
        </p:grpSpPr>
        <p:sp>
          <p:nvSpPr>
            <p:cNvPr id="17" name="Arc 237"/>
            <p:cNvSpPr>
              <a:spLocks/>
            </p:cNvSpPr>
            <p:nvPr/>
          </p:nvSpPr>
          <p:spPr bwMode="auto">
            <a:xfrm flipH="1">
              <a:off x="1557" y="1458"/>
              <a:ext cx="4283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8" name="Arc 238"/>
            <p:cNvSpPr>
              <a:spLocks/>
            </p:cNvSpPr>
            <p:nvPr/>
          </p:nvSpPr>
          <p:spPr bwMode="auto">
            <a:xfrm flipH="1">
              <a:off x="1743" y="1478"/>
              <a:ext cx="3911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9" name="Arc 239"/>
            <p:cNvSpPr>
              <a:spLocks/>
            </p:cNvSpPr>
            <p:nvPr/>
          </p:nvSpPr>
          <p:spPr bwMode="auto">
            <a:xfrm flipH="1">
              <a:off x="2000" y="1463"/>
              <a:ext cx="3397" cy="44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28" name="Group 243"/>
          <p:cNvGrpSpPr>
            <a:grpSpLocks/>
          </p:cNvGrpSpPr>
          <p:nvPr/>
        </p:nvGrpSpPr>
        <p:grpSpPr bwMode="auto">
          <a:xfrm>
            <a:off x="831850" y="4111146"/>
            <a:ext cx="5194300" cy="1008063"/>
            <a:chOff x="358" y="2984"/>
            <a:chExt cx="3596" cy="488"/>
          </a:xfrm>
        </p:grpSpPr>
        <p:grpSp>
          <p:nvGrpSpPr>
            <p:cNvPr id="29" name="Group 244"/>
            <p:cNvGrpSpPr>
              <a:grpSpLocks/>
            </p:cNvGrpSpPr>
            <p:nvPr/>
          </p:nvGrpSpPr>
          <p:grpSpPr bwMode="auto">
            <a:xfrm>
              <a:off x="358" y="2984"/>
              <a:ext cx="3596" cy="488"/>
              <a:chOff x="925" y="2495"/>
              <a:chExt cx="2476" cy="336"/>
            </a:xfrm>
          </p:grpSpPr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25" y="2553"/>
                <a:ext cx="2476" cy="271"/>
              </a:xfrm>
              <a:custGeom>
                <a:avLst/>
                <a:gdLst>
                  <a:gd name="T0" fmla="*/ 0 w 3840"/>
                  <a:gd name="T1" fmla="*/ 0 h 672"/>
                  <a:gd name="T2" fmla="*/ 1 w 3840"/>
                  <a:gd name="T3" fmla="*/ 0 h 672"/>
                  <a:gd name="T4" fmla="*/ 1 w 3840"/>
                  <a:gd name="T5" fmla="*/ 0 h 672"/>
                  <a:gd name="T6" fmla="*/ 1 w 3840"/>
                  <a:gd name="T7" fmla="*/ 0 h 672"/>
                  <a:gd name="T8" fmla="*/ 1 w 3840"/>
                  <a:gd name="T9" fmla="*/ 0 h 672"/>
                  <a:gd name="T10" fmla="*/ 1 w 3840"/>
                  <a:gd name="T11" fmla="*/ 0 h 672"/>
                  <a:gd name="T12" fmla="*/ 1 w 3840"/>
                  <a:gd name="T13" fmla="*/ 0 h 672"/>
                  <a:gd name="T14" fmla="*/ 1 w 3840"/>
                  <a:gd name="T15" fmla="*/ 0 h 672"/>
                  <a:gd name="T16" fmla="*/ 1 w 3840"/>
                  <a:gd name="T17" fmla="*/ 0 h 6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0"/>
                  <a:gd name="T28" fmla="*/ 0 h 672"/>
                  <a:gd name="T29" fmla="*/ 3840 w 3840"/>
                  <a:gd name="T30" fmla="*/ 672 h 6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0" h="672">
                    <a:moveTo>
                      <a:pt x="0" y="672"/>
                    </a:moveTo>
                    <a:cubicBezTo>
                      <a:pt x="158" y="634"/>
                      <a:pt x="700" y="524"/>
                      <a:pt x="948" y="444"/>
                    </a:cubicBezTo>
                    <a:cubicBezTo>
                      <a:pt x="1196" y="364"/>
                      <a:pt x="1470" y="234"/>
                      <a:pt x="1488" y="192"/>
                    </a:cubicBezTo>
                    <a:lnTo>
                      <a:pt x="1056" y="192"/>
                    </a:lnTo>
                    <a:lnTo>
                      <a:pt x="1920" y="0"/>
                    </a:lnTo>
                    <a:lnTo>
                      <a:pt x="2736" y="192"/>
                    </a:lnTo>
                    <a:lnTo>
                      <a:pt x="2352" y="192"/>
                    </a:lnTo>
                    <a:cubicBezTo>
                      <a:pt x="2361" y="230"/>
                      <a:pt x="2542" y="340"/>
                      <a:pt x="2790" y="420"/>
                    </a:cubicBezTo>
                    <a:cubicBezTo>
                      <a:pt x="3038" y="500"/>
                      <a:pt x="3621" y="619"/>
                      <a:pt x="3840" y="672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2" name="Freeform 246"/>
              <p:cNvSpPr>
                <a:spLocks/>
              </p:cNvSpPr>
              <p:nvPr/>
            </p:nvSpPr>
            <p:spPr bwMode="auto">
              <a:xfrm>
                <a:off x="973" y="2495"/>
                <a:ext cx="2380" cy="336"/>
              </a:xfrm>
              <a:custGeom>
                <a:avLst/>
                <a:gdLst>
                  <a:gd name="T0" fmla="*/ 0 w 2382"/>
                  <a:gd name="T1" fmla="*/ 2 h 408"/>
                  <a:gd name="T2" fmla="*/ 588 w 2382"/>
                  <a:gd name="T3" fmla="*/ 2 h 408"/>
                  <a:gd name="T4" fmla="*/ 865 w 2382"/>
                  <a:gd name="T5" fmla="*/ 2 h 408"/>
                  <a:gd name="T6" fmla="*/ 597 w 2382"/>
                  <a:gd name="T7" fmla="*/ 2 h 408"/>
                  <a:gd name="T8" fmla="*/ 1139 w 2382"/>
                  <a:gd name="T9" fmla="*/ 0 h 408"/>
                  <a:gd name="T10" fmla="*/ 1639 w 2382"/>
                  <a:gd name="T11" fmla="*/ 2 h 408"/>
                  <a:gd name="T12" fmla="*/ 1401 w 2382"/>
                  <a:gd name="T13" fmla="*/ 2 h 408"/>
                  <a:gd name="T14" fmla="*/ 1673 w 2382"/>
                  <a:gd name="T15" fmla="*/ 2 h 408"/>
                  <a:gd name="T16" fmla="*/ 2266 w 2382"/>
                  <a:gd name="T17" fmla="*/ 2 h 4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2"/>
                  <a:gd name="T28" fmla="*/ 0 h 408"/>
                  <a:gd name="T29" fmla="*/ 2382 w 2382"/>
                  <a:gd name="T30" fmla="*/ 408 h 4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2" h="408">
                    <a:moveTo>
                      <a:pt x="0" y="408"/>
                    </a:moveTo>
                    <a:cubicBezTo>
                      <a:pt x="98" y="388"/>
                      <a:pt x="434" y="328"/>
                      <a:pt x="588" y="286"/>
                    </a:cubicBezTo>
                    <a:cubicBezTo>
                      <a:pt x="742" y="243"/>
                      <a:pt x="912" y="173"/>
                      <a:pt x="923" y="150"/>
                    </a:cubicBezTo>
                    <a:lnTo>
                      <a:pt x="655" y="150"/>
                    </a:lnTo>
                    <a:lnTo>
                      <a:pt x="1197" y="0"/>
                    </a:lnTo>
                    <a:lnTo>
                      <a:pt x="1697" y="150"/>
                    </a:lnTo>
                    <a:lnTo>
                      <a:pt x="1459" y="150"/>
                    </a:lnTo>
                    <a:cubicBezTo>
                      <a:pt x="1465" y="171"/>
                      <a:pt x="1577" y="230"/>
                      <a:pt x="1731" y="273"/>
                    </a:cubicBezTo>
                    <a:cubicBezTo>
                      <a:pt x="1885" y="316"/>
                      <a:pt x="2246" y="380"/>
                      <a:pt x="2382" y="408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30" name="Text Box 247"/>
            <p:cNvSpPr txBox="1">
              <a:spLocks noChangeArrowheads="1"/>
            </p:cNvSpPr>
            <p:nvPr/>
          </p:nvSpPr>
          <p:spPr bwMode="auto">
            <a:xfrm>
              <a:off x="1171" y="3179"/>
              <a:ext cx="190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lang="ko-KR" altLang="en-US" sz="1200" i="1" dirty="0">
                  <a:solidFill>
                    <a:srgbClr val="CC6600"/>
                  </a:solidFill>
                  <a:latin typeface="+mn-ea"/>
                  <a:ea typeface="+mn-ea"/>
                </a:rPr>
                <a:t>유지보수 전략</a:t>
              </a:r>
            </a:p>
          </p:txBody>
        </p:sp>
      </p:grpSp>
      <p:grpSp>
        <p:nvGrpSpPr>
          <p:cNvPr id="33" name="그룹 45"/>
          <p:cNvGrpSpPr>
            <a:grpSpLocks/>
          </p:cNvGrpSpPr>
          <p:nvPr/>
        </p:nvGrpSpPr>
        <p:grpSpPr bwMode="auto">
          <a:xfrm>
            <a:off x="549275" y="4877910"/>
            <a:ext cx="1919288" cy="3862911"/>
            <a:chOff x="406788" y="5465763"/>
            <a:chExt cx="1919637" cy="3859212"/>
          </a:xfrm>
        </p:grpSpPr>
        <p:grpSp>
          <p:nvGrpSpPr>
            <p:cNvPr id="34" name="Group 299"/>
            <p:cNvGrpSpPr>
              <a:grpSpLocks/>
            </p:cNvGrpSpPr>
            <p:nvPr/>
          </p:nvGrpSpPr>
          <p:grpSpPr bwMode="auto">
            <a:xfrm>
              <a:off x="406788" y="5465763"/>
              <a:ext cx="1919637" cy="3859212"/>
              <a:chOff x="256" y="3443"/>
              <a:chExt cx="972" cy="2431"/>
            </a:xfrm>
          </p:grpSpPr>
          <p:sp>
            <p:nvSpPr>
              <p:cNvPr id="36" name="Rectangle 300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" name="Rectangle 301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Rectangle 302"/>
              <p:cNvSpPr>
                <a:spLocks noChangeArrowheads="1"/>
              </p:cNvSpPr>
              <p:nvPr/>
            </p:nvSpPr>
            <p:spPr bwMode="auto">
              <a:xfrm>
                <a:off x="411" y="3506"/>
                <a:ext cx="66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신속한 지원체계 운영</a:t>
                </a:r>
              </a:p>
            </p:txBody>
          </p:sp>
        </p:grpSp>
        <p:sp>
          <p:nvSpPr>
            <p:cNvPr id="35" name="Text Box 303"/>
            <p:cNvSpPr txBox="1">
              <a:spLocks noChangeArrowheads="1"/>
            </p:cNvSpPr>
            <p:nvPr/>
          </p:nvSpPr>
          <p:spPr bwMode="gray">
            <a:xfrm>
              <a:off x="478239" y="5965346"/>
              <a:ext cx="1708461" cy="295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안정화 기간 이후 한국저작권위원회 전담지원조직 제안사 내 운영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제안사의 지식관리시스템을 통한 솔루션 담당자의 지속적인 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공급업체와 신속한 비상연락 지원체계 구축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한국저작권위원회 정보시스템 유지보수 조직과의 유기적인 연계</a:t>
              </a:r>
            </a:p>
          </p:txBody>
        </p:sp>
      </p:grpSp>
      <p:grpSp>
        <p:nvGrpSpPr>
          <p:cNvPr id="39" name="Group 304"/>
          <p:cNvGrpSpPr>
            <a:grpSpLocks/>
          </p:cNvGrpSpPr>
          <p:nvPr/>
        </p:nvGrpSpPr>
        <p:grpSpPr bwMode="auto">
          <a:xfrm>
            <a:off x="2493963" y="4877909"/>
            <a:ext cx="1919287" cy="3862910"/>
            <a:chOff x="256" y="3443"/>
            <a:chExt cx="972" cy="2431"/>
          </a:xfrm>
        </p:grpSpPr>
        <p:grpSp>
          <p:nvGrpSpPr>
            <p:cNvPr id="40" name="Group 305"/>
            <p:cNvGrpSpPr>
              <a:grpSpLocks/>
            </p:cNvGrpSpPr>
            <p:nvPr/>
          </p:nvGrpSpPr>
          <p:grpSpPr bwMode="auto">
            <a:xfrm>
              <a:off x="256" y="3443"/>
              <a:ext cx="972" cy="2431"/>
              <a:chOff x="256" y="3443"/>
              <a:chExt cx="972" cy="2431"/>
            </a:xfrm>
          </p:grpSpPr>
          <p:sp>
            <p:nvSpPr>
              <p:cNvPr id="42" name="Rectangle 306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Rectangle 307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Rectangle 308"/>
              <p:cNvSpPr>
                <a:spLocks noChangeArrowheads="1"/>
              </p:cNvSpPr>
              <p:nvPr/>
            </p:nvSpPr>
            <p:spPr bwMode="auto">
              <a:xfrm>
                <a:off x="593" y="3472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ct val="7000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기술 지원</a:t>
                </a:r>
              </a:p>
            </p:txBody>
          </p:sp>
        </p:grpSp>
        <p:sp>
          <p:nvSpPr>
            <p:cNvPr id="41" name="Text Box 309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구축 시 도입되는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설치 시 공급업체의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Man To Man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기술지원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제품별 전문 교육 실시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소프트웨어의 업그레이드 시 공급업체의 기술자료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관련 자료 요청 시 상시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관심 분야의 세미나 정보 제공 및 필요 시 공동참여 유도</a:t>
              </a:r>
            </a:p>
          </p:txBody>
        </p:sp>
      </p:grpSp>
      <p:grpSp>
        <p:nvGrpSpPr>
          <p:cNvPr id="45" name="Group 310"/>
          <p:cNvGrpSpPr>
            <a:grpSpLocks/>
          </p:cNvGrpSpPr>
          <p:nvPr/>
        </p:nvGrpSpPr>
        <p:grpSpPr bwMode="auto">
          <a:xfrm>
            <a:off x="4437063" y="4877910"/>
            <a:ext cx="1909762" cy="3862911"/>
            <a:chOff x="255" y="3443"/>
            <a:chExt cx="967" cy="2431"/>
          </a:xfrm>
        </p:grpSpPr>
        <p:grpSp>
          <p:nvGrpSpPr>
            <p:cNvPr id="46" name="Group 311"/>
            <p:cNvGrpSpPr>
              <a:grpSpLocks/>
            </p:cNvGrpSpPr>
            <p:nvPr/>
          </p:nvGrpSpPr>
          <p:grpSpPr bwMode="auto">
            <a:xfrm>
              <a:off x="255" y="3443"/>
              <a:ext cx="967" cy="2431"/>
              <a:chOff x="255" y="3443"/>
              <a:chExt cx="967" cy="2431"/>
            </a:xfrm>
          </p:grpSpPr>
          <p:sp>
            <p:nvSpPr>
              <p:cNvPr id="48" name="Rectangle 312"/>
              <p:cNvSpPr>
                <a:spLocks noChangeArrowheads="1"/>
              </p:cNvSpPr>
              <p:nvPr/>
            </p:nvSpPr>
            <p:spPr bwMode="auto">
              <a:xfrm>
                <a:off x="255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9" name="Rectangle 313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Rectangle 314"/>
              <p:cNvSpPr>
                <a:spLocks noChangeArrowheads="1"/>
              </p:cNvSpPr>
              <p:nvPr/>
            </p:nvSpPr>
            <p:spPr bwMode="auto">
              <a:xfrm>
                <a:off x="473" y="3472"/>
                <a:ext cx="54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정기·비정기 방문</a:t>
                </a:r>
              </a:p>
            </p:txBody>
          </p:sp>
        </p:grpSp>
        <p:sp>
          <p:nvSpPr>
            <p:cNvPr id="47" name="Text Box 315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190500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제안사와 공급업체의 정기방문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장애발생 방지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주기적인 시스템 상태 파악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무상유지보수 기간 중 업그레이드 및 복구상황 파악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긴급 장애 시 비상연락 체계를 통한 신속한 장애처리 및 복구지원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예비부품 확보로 주요부품문제 발생시 즉각 대처</a:t>
              </a:r>
            </a:p>
          </p:txBody>
        </p:sp>
      </p:grpSp>
      <p:sp>
        <p:nvSpPr>
          <p:cNvPr id="51" name="Text Box 271"/>
          <p:cNvSpPr txBox="1">
            <a:spLocks noChangeArrowheads="1"/>
          </p:cNvSpPr>
          <p:nvPr/>
        </p:nvSpPr>
        <p:spPr bwMode="auto">
          <a:xfrm>
            <a:off x="1468438" y="3325939"/>
            <a:ext cx="39211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>
                <a:solidFill>
                  <a:srgbClr val="663300"/>
                </a:solidFill>
                <a:latin typeface="+mn-ea"/>
                <a:ea typeface="+mn-ea"/>
              </a:rPr>
              <a:t>체계적이고 안정적인 운영 보장</a:t>
            </a:r>
          </a:p>
        </p:txBody>
      </p: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404813" y="3184111"/>
            <a:ext cx="6048375" cy="581738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9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대상 및 범위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16.2.1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대상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유지보수대상을 구축시스템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솔루션 및 기반시스템 분야로 구분하여 시스템 인도 후 무상하자보수 기간 내에 발생하는 결함과 장비에 대한 하자보수를 지원하며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추가 요구사항에 따른 유상유지보수 활동도 적극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8985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정의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4812" y="6274587"/>
            <a:ext cx="6048375" cy="228610"/>
            <a:chOff x="404813" y="1878221"/>
            <a:chExt cx="6048375" cy="228610"/>
          </a:xfrm>
        </p:grpSpPr>
        <p:grpSp>
          <p:nvGrpSpPr>
            <p:cNvPr id="54" name="그룹 5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6" name="그룹 5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9" name="오각형 5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60" name="오각형 5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7" name="직사각형 5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대상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1" name="Group 127"/>
          <p:cNvGrpSpPr>
            <a:grpSpLocks/>
          </p:cNvGrpSpPr>
          <p:nvPr/>
        </p:nvGrpSpPr>
        <p:grpSpPr bwMode="auto">
          <a:xfrm>
            <a:off x="399986" y="2723251"/>
            <a:ext cx="6065394" cy="1863725"/>
            <a:chOff x="255" y="2034"/>
            <a:chExt cx="3813" cy="901"/>
          </a:xfrm>
        </p:grpSpPr>
        <p:sp>
          <p:nvSpPr>
            <p:cNvPr id="62" name="AutoShape 106"/>
            <p:cNvSpPr>
              <a:spLocks noChangeArrowheads="1"/>
            </p:cNvSpPr>
            <p:nvPr/>
          </p:nvSpPr>
          <p:spPr bwMode="auto">
            <a:xfrm>
              <a:off x="255" y="2034"/>
              <a:ext cx="777" cy="90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AutoShape 107"/>
            <p:cNvSpPr>
              <a:spLocks noChangeArrowheads="1"/>
            </p:cNvSpPr>
            <p:nvPr/>
          </p:nvSpPr>
          <p:spPr bwMode="auto">
            <a:xfrm rot="-5400000">
              <a:off x="-153" y="2462"/>
              <a:ext cx="88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auto">
            <a:xfrm>
              <a:off x="335" y="2585"/>
              <a:ext cx="47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하자보수</a:t>
              </a:r>
            </a:p>
          </p:txBody>
        </p:sp>
        <p:sp>
          <p:nvSpPr>
            <p:cNvPr id="65" name="AutoShape 109"/>
            <p:cNvSpPr>
              <a:spLocks noChangeArrowheads="1"/>
            </p:cNvSpPr>
            <p:nvPr/>
          </p:nvSpPr>
          <p:spPr bwMode="auto">
            <a:xfrm>
              <a:off x="888" y="2034"/>
              <a:ext cx="3180" cy="901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auto">
            <a:xfrm>
              <a:off x="932" y="2092"/>
              <a:ext cx="3136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 무상하자보수 기간 내에 발생하는 시스템 결함 하자보수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및 시스템의 결함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솔루션의 결함에 대한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구축시스템의 결함 하자보수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운용자가 시스템 운용 및 하자보수를 수행할 수 있도록 기술전수 및 요구사항 응대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 추진도중 주관기관의 사정에 의한 설치장비의 이전 등이 필요할 경우 제안업체는 기술지원 및 설치 등을 무상 지원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사용자의 고의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과실 및 천재지변에 의한 시스템 오류는 하자보수 대상 제외</a:t>
              </a:r>
            </a:p>
          </p:txBody>
        </p:sp>
        <p:pic>
          <p:nvPicPr>
            <p:cNvPr id="67" name="Picture 118" descr="사람-공구_1-[Converted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2157"/>
              <a:ext cx="2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120"/>
            <p:cNvSpPr>
              <a:spLocks noChangeShapeType="1"/>
            </p:cNvSpPr>
            <p:nvPr/>
          </p:nvSpPr>
          <p:spPr bwMode="auto">
            <a:xfrm>
              <a:off x="341" y="2525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9" name="Group 126"/>
          <p:cNvGrpSpPr>
            <a:grpSpLocks/>
          </p:cNvGrpSpPr>
          <p:nvPr/>
        </p:nvGrpSpPr>
        <p:grpSpPr bwMode="auto">
          <a:xfrm>
            <a:off x="399986" y="4623490"/>
            <a:ext cx="6065394" cy="1457326"/>
            <a:chOff x="255" y="2985"/>
            <a:chExt cx="3813" cy="965"/>
          </a:xfrm>
        </p:grpSpPr>
        <p:sp>
          <p:nvSpPr>
            <p:cNvPr id="70" name="AutoShape 113"/>
            <p:cNvSpPr>
              <a:spLocks noChangeArrowheads="1"/>
            </p:cNvSpPr>
            <p:nvPr/>
          </p:nvSpPr>
          <p:spPr bwMode="auto">
            <a:xfrm>
              <a:off x="255" y="2985"/>
              <a:ext cx="777" cy="965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AutoShape 114"/>
            <p:cNvSpPr>
              <a:spLocks noChangeArrowheads="1"/>
            </p:cNvSpPr>
            <p:nvPr/>
          </p:nvSpPr>
          <p:spPr bwMode="auto">
            <a:xfrm rot="-5400000">
              <a:off x="-186" y="3446"/>
              <a:ext cx="944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335" y="3561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</a:t>
              </a:r>
            </a:p>
          </p:txBody>
        </p:sp>
        <p:sp>
          <p:nvSpPr>
            <p:cNvPr id="73" name="AutoShape 116"/>
            <p:cNvSpPr>
              <a:spLocks noChangeArrowheads="1"/>
            </p:cNvSpPr>
            <p:nvPr/>
          </p:nvSpPr>
          <p:spPr bwMode="auto">
            <a:xfrm>
              <a:off x="888" y="2985"/>
              <a:ext cx="3180" cy="96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932" y="3006"/>
              <a:ext cx="3132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무상하자보수기간 종료 후의 시스템 유지보수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적용 및 시스템 고도화 등에 따른 시스템 버전 갱신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후의 추가 요구사항 반영 및 장비 증설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비용은 ‘정보통신부 소프트웨어 고시 사업대가 기준’ 용역유지보수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대가 산정에 의해 결정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운영을 위한 필요인원 및 업무량을 고려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담당부서와 협의 상주 지원 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장비 운용에 필요한 소모품 교체 시 운영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담당부서와 협의 실비 처리</a:t>
              </a:r>
            </a:p>
          </p:txBody>
        </p:sp>
        <p:pic>
          <p:nvPicPr>
            <p:cNvPr id="75" name="Picture 119" descr="상승-돈_1-[Converted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3079"/>
              <a:ext cx="40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Line 121"/>
            <p:cNvSpPr>
              <a:spLocks noChangeShapeType="1"/>
            </p:cNvSpPr>
            <p:nvPr/>
          </p:nvSpPr>
          <p:spPr bwMode="auto">
            <a:xfrm>
              <a:off x="341" y="3521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aphicFrame>
        <p:nvGraphicFramePr>
          <p:cNvPr id="82" name="Group 82"/>
          <p:cNvGraphicFramePr>
            <a:graphicFrameLocks noGrp="1"/>
          </p:cNvGraphicFramePr>
          <p:nvPr>
            <p:extLst/>
          </p:nvPr>
        </p:nvGraphicFramePr>
        <p:xfrm>
          <a:off x="419327" y="6657907"/>
          <a:ext cx="6033860" cy="2549526"/>
        </p:xfrm>
        <a:graphic>
          <a:graphicData uri="http://schemas.openxmlformats.org/drawingml/2006/table">
            <a:tbl>
              <a:tblPr/>
              <a:tblGrid>
                <a:gridCol w="1472832"/>
                <a:gridCol w="4561028"/>
              </a:tblGrid>
              <a:tr h="28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 내용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35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패키지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하자 발생 시 문제 유형 파악 후 즉시 조치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 중 발생한 고장 및 장애복구 기술지원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운영상의 문제점 해결 및 개선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소프트웨어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 지원 센터를 통한 원격 응대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On-Site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처리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장애상황의 진단 및 분석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기반시스템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(H/W,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S/W)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장비 공급업체의 책임 지원 보증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 장비 주요 부품에 대한 지속적인 업그레이드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및 부품 생산 중단 시는 최소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 전에 서면통보 및 대책강구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16.2.2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범위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특히 상용 패키지의 커스터마이징 된 패키지 솔루션부분에     대해서는 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공급업체와 유지보수 확약서를 통해 기능개선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재개발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 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범위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40" name="Group 161"/>
          <p:cNvGraphicFramePr>
            <a:graphicFrameLocks noGrp="1"/>
          </p:cNvGraphicFramePr>
          <p:nvPr>
            <p:extLst/>
          </p:nvPr>
        </p:nvGraphicFramePr>
        <p:xfrm>
          <a:off x="404812" y="2672664"/>
          <a:ext cx="6048375" cy="6597516"/>
        </p:xfrm>
        <a:graphic>
          <a:graphicData uri="http://schemas.openxmlformats.org/drawingml/2006/table">
            <a:tbl>
              <a:tblPr/>
              <a:tblGrid>
                <a:gridCol w="792162"/>
                <a:gridCol w="3900735"/>
                <a:gridCol w="1355478"/>
              </a:tblGrid>
              <a:tr h="2984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지원방법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 고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유상유지보수기간 중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CS(Customer Support)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요원을 활용한 적극적 운영지원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전문엔지니어를 활용한 비상지원체계 구축 및 상시 운용 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무상유지보수 내역 포함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예방정비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현지 전담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A/S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 정기점검 및 요청 시 방문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시스템의 장애접수 처리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기술지원센터를 활용한 효과적인 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정기점검 시 보고서 작성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>
                          <a:tab pos="266700" algn="l"/>
                        </a:tabLst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효율적인 운영을 위한 이론과 실습을 병행한 교육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긴급정비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신속 정확한 장애 조치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전담 요원의 정확한 장애 원인 파악 및 조치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최신 기술정보 제공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성능 향상을 위한 기술 자문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 활용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버전은 기존 공급된 버전의 상태유지를 기본으로 함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제품 공급업체 및 고객과 비용 조건을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3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성능은 시스템 설치 후 최적의 운영상태로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고객과 협의하여 추진하되 상세내용 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투입인력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지원사항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 별도 협의하여 진행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성능관리는 현지 유지보수 직원이 방문 시 시스템의 가동상태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 등을 파악하여 원인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대책 등에 대해 운영자와 협의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주관사업자와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조직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특히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성능평가 수행 중 발생하는 장애에 대해서는 즉시 지원이 가능하도록 조직 체계를 구성합니다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조직 구성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16" name="Picture 10" descr="안산ITS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8591317"/>
            <a:ext cx="31623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1" descr="밝은 수평선"/>
          <p:cNvSpPr>
            <a:spLocks noChangeArrowheads="1"/>
          </p:cNvSpPr>
          <p:nvPr/>
        </p:nvSpPr>
        <p:spPr bwMode="auto">
          <a:xfrm>
            <a:off x="747713" y="4379679"/>
            <a:ext cx="5302250" cy="2311400"/>
          </a:xfrm>
          <a:prstGeom prst="roundRect">
            <a:avLst>
              <a:gd name="adj" fmla="val 6407"/>
            </a:avLst>
          </a:prstGeom>
          <a:pattFill prst="ltHorz">
            <a:fgClr>
              <a:srgbClr val="CCECFF"/>
            </a:fgClr>
            <a:bgClr>
              <a:srgbClr val="FFFFFF"/>
            </a:bgClr>
          </a:pattFill>
          <a:ln w="19050">
            <a:solidFill>
              <a:srgbClr val="0099CC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54075" y="4498742"/>
            <a:ext cx="1212850" cy="2073275"/>
            <a:chOff x="1776" y="3408"/>
            <a:chExt cx="846" cy="1059"/>
          </a:xfrm>
        </p:grpSpPr>
        <p:pic>
          <p:nvPicPr>
            <p:cNvPr id="19" name="Picture 1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4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2135188" y="4498742"/>
            <a:ext cx="1211262" cy="2073275"/>
            <a:chOff x="1776" y="3408"/>
            <a:chExt cx="846" cy="1059"/>
          </a:xfrm>
        </p:grpSpPr>
        <p:pic>
          <p:nvPicPr>
            <p:cNvPr id="30" name="Picture 16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7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3416300" y="4498742"/>
            <a:ext cx="1211263" cy="2073275"/>
            <a:chOff x="1776" y="3408"/>
            <a:chExt cx="846" cy="1059"/>
          </a:xfrm>
        </p:grpSpPr>
        <p:pic>
          <p:nvPicPr>
            <p:cNvPr id="33" name="Picture 19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0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4697413" y="4498742"/>
            <a:ext cx="1211262" cy="2073275"/>
            <a:chOff x="1776" y="3408"/>
            <a:chExt cx="846" cy="1059"/>
          </a:xfrm>
        </p:grpSpPr>
        <p:pic>
          <p:nvPicPr>
            <p:cNvPr id="36" name="Picture 22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020888" y="2835042"/>
            <a:ext cx="2668587" cy="1233487"/>
            <a:chOff x="-1105" y="2148"/>
            <a:chExt cx="1005" cy="758"/>
          </a:xfrm>
        </p:grpSpPr>
        <p:pic>
          <p:nvPicPr>
            <p:cNvPr id="39" name="Picture 2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040"/>
            <a:stretch>
              <a:fillRect/>
            </a:stretch>
          </p:blipFill>
          <p:spPr bwMode="auto">
            <a:xfrm>
              <a:off x="-1105" y="2148"/>
              <a:ext cx="10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6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366"/>
            <a:stretch>
              <a:fillRect/>
            </a:stretch>
          </p:blipFill>
          <p:spPr bwMode="auto">
            <a:xfrm>
              <a:off x="-1105" y="2797"/>
              <a:ext cx="10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70" b="4585"/>
            <a:stretch>
              <a:fillRect/>
            </a:stretch>
          </p:blipFill>
          <p:spPr bwMode="auto">
            <a:xfrm>
              <a:off x="-1105" y="2447"/>
              <a:ext cx="100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AutoShape 28"/>
            <p:cNvSpPr>
              <a:spLocks noChangeArrowheads="1"/>
            </p:cNvSpPr>
            <p:nvPr/>
          </p:nvSpPr>
          <p:spPr bwMode="auto">
            <a:xfrm>
              <a:off x="-1063" y="2385"/>
              <a:ext cx="921" cy="465"/>
            </a:xfrm>
            <a:prstGeom prst="roundRect">
              <a:avLst>
                <a:gd name="adj" fmla="val 1755"/>
              </a:avLst>
            </a:prstGeom>
            <a:solidFill>
              <a:srgbClr val="EB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3109913" y="8134117"/>
            <a:ext cx="676275" cy="401637"/>
          </a:xfrm>
          <a:prstGeom prst="upDownArrow">
            <a:avLst>
              <a:gd name="adj1" fmla="val 51685"/>
              <a:gd name="adj2" fmla="val 34560"/>
            </a:avLst>
          </a:prstGeom>
          <a:solidFill>
            <a:srgbClr val="3399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1131888" y="7784867"/>
            <a:ext cx="1531937" cy="314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콜 센터</a:t>
            </a:r>
          </a:p>
        </p:txBody>
      </p:sp>
      <p:cxnSp>
        <p:nvCxnSpPr>
          <p:cNvPr id="46" name="AutoShape 31"/>
          <p:cNvCxnSpPr>
            <a:cxnSpLocks noChangeShapeType="1"/>
          </p:cNvCxnSpPr>
          <p:nvPr/>
        </p:nvCxnSpPr>
        <p:spPr bwMode="auto">
          <a:xfrm flipH="1">
            <a:off x="3376613" y="4079642"/>
            <a:ext cx="3175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1692275" y="6921267"/>
            <a:ext cx="376238" cy="820737"/>
            <a:chOff x="932" y="4465"/>
            <a:chExt cx="262" cy="504"/>
          </a:xfrm>
        </p:grpSpPr>
        <p:pic>
          <p:nvPicPr>
            <p:cNvPr id="48" name="Picture 34" descr="ma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4465"/>
              <a:ext cx="26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1038" y="4697"/>
              <a:ext cx="146" cy="96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rgbClr val="3366FF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2585400" y="2830012"/>
            <a:ext cx="1545914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프로젝트 관리자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2147888" y="3289067"/>
            <a:ext cx="2430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유지보수 조직 운영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요구 분석 및 반영 총괄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3582438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기술지원팀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783339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사용자 지원팀</a:t>
            </a: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307675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유지보수팀</a:t>
            </a: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925714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관리팀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868363" y="5773504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S/W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등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사용자 계정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데이터베이스</a:t>
            </a:r>
          </a:p>
        </p:txBody>
      </p:sp>
      <p:sp>
        <p:nvSpPr>
          <p:cNvPr id="57" name="Rectangle 43"/>
          <p:cNvSpPr>
            <a:spLocks noChangeArrowheads="1"/>
          </p:cNvSpPr>
          <p:nvPr/>
        </p:nvSpPr>
        <p:spPr bwMode="auto">
          <a:xfrm>
            <a:off x="2135188" y="5773504"/>
            <a:ext cx="1212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협력 업체관리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정보서비스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업그레이드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서비스 관리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3476625" y="5773504"/>
            <a:ext cx="1133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기술지원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장애복구 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기술이전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성능향상 방안</a:t>
            </a: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748213" y="5773504"/>
            <a:ext cx="11572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처리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Help Desk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교육훈련지원</a:t>
            </a:r>
          </a:p>
        </p:txBody>
      </p:sp>
      <p:pic>
        <p:nvPicPr>
          <p:cNvPr id="60" name="Picture 46" descr="BD07073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5078179"/>
            <a:ext cx="6302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7" descr="BD06630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5068654"/>
            <a:ext cx="688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8" descr="PE01844_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5117867"/>
            <a:ext cx="6921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9" descr="BD05068_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5127392"/>
            <a:ext cx="660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50"/>
          <p:cNvGrpSpPr>
            <a:grpSpLocks/>
          </p:cNvGrpSpPr>
          <p:nvPr/>
        </p:nvGrpSpPr>
        <p:grpSpPr bwMode="auto">
          <a:xfrm>
            <a:off x="2676525" y="6930792"/>
            <a:ext cx="1546225" cy="1044575"/>
            <a:chOff x="1555" y="4549"/>
            <a:chExt cx="1079" cy="641"/>
          </a:xfrm>
        </p:grpSpPr>
        <p:pic>
          <p:nvPicPr>
            <p:cNvPr id="65" name="Picture 51" descr="BMS-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4549"/>
              <a:ext cx="107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2" descr="BMS-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" y="4580"/>
              <a:ext cx="9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2961555" y="6916504"/>
            <a:ext cx="906315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 지원팀</a:t>
            </a: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2709863" y="7232417"/>
            <a:ext cx="15128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주담당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신속한 유지보수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차적 운영지원</a:t>
            </a:r>
          </a:p>
        </p:txBody>
      </p: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1893888" y="8635767"/>
            <a:ext cx="3113087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운영 담당자</a:t>
            </a:r>
          </a:p>
        </p:txBody>
      </p:sp>
      <p:sp>
        <p:nvSpPr>
          <p:cNvPr id="70" name="AutoShape 56"/>
          <p:cNvSpPr>
            <a:spLocks noChangeArrowheads="1"/>
          </p:cNvSpPr>
          <p:nvPr/>
        </p:nvSpPr>
        <p:spPr bwMode="auto">
          <a:xfrm rot="16200000">
            <a:off x="3965575" y="7222892"/>
            <a:ext cx="738188" cy="461962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71" name="Picture 57" descr="BMS-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6930792"/>
            <a:ext cx="15446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58" descr="BMS-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6951429"/>
            <a:ext cx="1428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59" descr="BS02091_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7484829"/>
            <a:ext cx="7191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4784926" y="6972067"/>
            <a:ext cx="1044173" cy="4627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협력업체 지원</a:t>
            </a:r>
          </a:p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전문인력</a:t>
            </a:r>
          </a:p>
        </p:txBody>
      </p:sp>
      <p:cxnSp>
        <p:nvCxnSpPr>
          <p:cNvPr id="75" name="AutoShape 31"/>
          <p:cNvCxnSpPr>
            <a:cxnSpLocks noChangeShapeType="1"/>
          </p:cNvCxnSpPr>
          <p:nvPr/>
        </p:nvCxnSpPr>
        <p:spPr bwMode="auto">
          <a:xfrm flipH="1">
            <a:off x="3387725" y="6691079"/>
            <a:ext cx="3175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58"/>
          <p:cNvSpPr>
            <a:spLocks noChangeArrowheads="1"/>
          </p:cNvSpPr>
          <p:nvPr/>
        </p:nvSpPr>
        <p:spPr bwMode="auto">
          <a:xfrm>
            <a:off x="404813" y="2631567"/>
            <a:ext cx="6048375" cy="6604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2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16.4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하자보수 및 장애 발생 시 신속히 대응하고 시스템을 효율적으로 운영하기 위한 유지보수절차를 마련합니다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절차에 따라 비상연락망을 구축하여 사용자 지원창구를 통해 장애를 접수한 후 유지보수 전담인원에게 이관 함으로써 일관성 있는 항시 지원체계를 유지하겠습니다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유지보수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3" name="Rectangle 280"/>
          <p:cNvSpPr>
            <a:spLocks noChangeArrowheads="1"/>
          </p:cNvSpPr>
          <p:nvPr/>
        </p:nvSpPr>
        <p:spPr bwMode="auto">
          <a:xfrm>
            <a:off x="320634" y="8962839"/>
            <a:ext cx="578021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" tIns="46038" rIns="57600" bIns="46038"/>
          <a:lstStyle>
            <a:lvl1pPr marL="95250" indent="-952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문제발생접수유형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정보처리요청서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(CSR),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고객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Claim,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전화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/ Fax / Mail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산출물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회의록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 이력관리</a:t>
            </a:r>
          </a:p>
        </p:txBody>
      </p:sp>
      <p:sp>
        <p:nvSpPr>
          <p:cNvPr id="164" name="Rectangle 129"/>
          <p:cNvSpPr>
            <a:spLocks noChangeArrowheads="1"/>
          </p:cNvSpPr>
          <p:nvPr/>
        </p:nvSpPr>
        <p:spPr bwMode="auto">
          <a:xfrm>
            <a:off x="1596684" y="4151069"/>
            <a:ext cx="1566491" cy="917831"/>
          </a:xfrm>
          <a:prstGeom prst="rect">
            <a:avLst/>
          </a:prstGeom>
          <a:solidFill>
            <a:srgbClr val="EFEED1"/>
          </a:solidFill>
          <a:ln w="19050" algn="ctr">
            <a:pattFill prst="dkUpDiag">
              <a:fgClr>
                <a:sysClr val="window" lastClr="FFFFFF"/>
              </a:fgClr>
              <a:bgClr>
                <a:srgbClr val="BAA762"/>
              </a:bgClr>
            </a:pattFill>
            <a:miter lim="800000"/>
            <a:headEnd/>
            <a:tailEnd/>
          </a:ln>
        </p:spPr>
        <p:txBody>
          <a:bodyPr lIns="0" tIns="35995" rIns="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5" name="Rectangle 138"/>
          <p:cNvSpPr>
            <a:spLocks noChangeArrowheads="1"/>
          </p:cNvSpPr>
          <p:nvPr/>
        </p:nvSpPr>
        <p:spPr bwMode="auto">
          <a:xfrm>
            <a:off x="1535222" y="3020314"/>
            <a:ext cx="1689415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 및 예방정비 계획 수립</a:t>
            </a:r>
          </a:p>
        </p:txBody>
      </p:sp>
      <p:sp>
        <p:nvSpPr>
          <p:cNvPr id="166" name="Rectangle 139"/>
          <p:cNvSpPr>
            <a:spLocks noChangeArrowheads="1"/>
          </p:cNvSpPr>
          <p:nvPr/>
        </p:nvSpPr>
        <p:spPr bwMode="auto">
          <a:xfrm>
            <a:off x="3442918" y="3302600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운영지원계획 수립</a:t>
            </a:r>
          </a:p>
        </p:txBody>
      </p:sp>
      <p:sp>
        <p:nvSpPr>
          <p:cNvPr id="167" name="AutoShape 140"/>
          <p:cNvSpPr>
            <a:spLocks noChangeArrowheads="1"/>
          </p:cNvSpPr>
          <p:nvPr/>
        </p:nvSpPr>
        <p:spPr bwMode="auto">
          <a:xfrm>
            <a:off x="2457151" y="3444549"/>
            <a:ext cx="538974" cy="35487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68" name="Rectangle 141"/>
          <p:cNvSpPr>
            <a:spLocks noChangeArrowheads="1"/>
          </p:cNvSpPr>
          <p:nvPr/>
        </p:nvSpPr>
        <p:spPr bwMode="auto">
          <a:xfrm>
            <a:off x="3442918" y="4007506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</a:t>
            </a:r>
          </a:p>
        </p:txBody>
      </p:sp>
      <p:sp>
        <p:nvSpPr>
          <p:cNvPr id="169" name="Rectangle 142"/>
          <p:cNvSpPr>
            <a:spLocks noChangeArrowheads="1"/>
          </p:cNvSpPr>
          <p:nvPr/>
        </p:nvSpPr>
        <p:spPr bwMode="auto">
          <a:xfrm>
            <a:off x="1691241" y="4222043"/>
            <a:ext cx="1382106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시스템 감시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70" name="Rectangle 143"/>
          <p:cNvSpPr>
            <a:spLocks noChangeArrowheads="1"/>
          </p:cNvSpPr>
          <p:nvPr/>
        </p:nvSpPr>
        <p:spPr bwMode="auto">
          <a:xfrm>
            <a:off x="1691241" y="4504329"/>
            <a:ext cx="1382106" cy="20647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장비관리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보안관리</a:t>
            </a:r>
          </a:p>
        </p:txBody>
      </p:sp>
      <p:sp>
        <p:nvSpPr>
          <p:cNvPr id="171" name="Rectangle 144"/>
          <p:cNvSpPr>
            <a:spLocks noChangeArrowheads="1"/>
          </p:cNvSpPr>
          <p:nvPr/>
        </p:nvSpPr>
        <p:spPr bwMode="auto">
          <a:xfrm>
            <a:off x="1691241" y="478500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예방 정비</a:t>
            </a:r>
          </a:p>
        </p:txBody>
      </p:sp>
      <p:cxnSp>
        <p:nvCxnSpPr>
          <p:cNvPr id="172" name="AutoShape 146"/>
          <p:cNvCxnSpPr>
            <a:cxnSpLocks noChangeShapeType="1"/>
            <a:endCxn id="166" idx="0"/>
          </p:cNvCxnSpPr>
          <p:nvPr/>
        </p:nvCxnSpPr>
        <p:spPr bwMode="auto">
          <a:xfrm>
            <a:off x="3058387" y="3125163"/>
            <a:ext cx="1076372" cy="17743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47"/>
          <p:cNvCxnSpPr>
            <a:cxnSpLocks noChangeShapeType="1"/>
            <a:stCxn id="166" idx="2"/>
            <a:endCxn id="167" idx="3"/>
          </p:cNvCxnSpPr>
          <p:nvPr/>
        </p:nvCxnSpPr>
        <p:spPr bwMode="auto">
          <a:xfrm rot="5400000">
            <a:off x="3511011" y="2999025"/>
            <a:ext cx="108075" cy="113784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148"/>
          <p:cNvCxnSpPr>
            <a:cxnSpLocks noChangeShapeType="1"/>
            <a:stCxn id="167" idx="0"/>
            <a:endCxn id="166" idx="1"/>
          </p:cNvCxnSpPr>
          <p:nvPr/>
        </p:nvCxnSpPr>
        <p:spPr bwMode="auto">
          <a:xfrm rot="5400000" flipH="1" flipV="1">
            <a:off x="3066632" y="3068263"/>
            <a:ext cx="36293" cy="716280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Text Box 149"/>
          <p:cNvSpPr txBox="1">
            <a:spLocks noChangeArrowheads="1"/>
          </p:cNvSpPr>
          <p:nvPr/>
        </p:nvSpPr>
        <p:spPr bwMode="auto">
          <a:xfrm>
            <a:off x="2814891" y="3370348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76" name="Text Box 150"/>
          <p:cNvSpPr txBox="1">
            <a:spLocks noChangeArrowheads="1"/>
          </p:cNvSpPr>
          <p:nvPr/>
        </p:nvSpPr>
        <p:spPr bwMode="auto">
          <a:xfrm>
            <a:off x="2758824" y="3720735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177" name="AutoShape 151"/>
          <p:cNvCxnSpPr>
            <a:cxnSpLocks noChangeShapeType="1"/>
            <a:stCxn id="167" idx="2"/>
            <a:endCxn id="168" idx="0"/>
          </p:cNvCxnSpPr>
          <p:nvPr/>
        </p:nvCxnSpPr>
        <p:spPr bwMode="auto">
          <a:xfrm rot="16200000" flipH="1">
            <a:off x="3326262" y="3199797"/>
            <a:ext cx="208084" cy="1407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153"/>
          <p:cNvCxnSpPr>
            <a:cxnSpLocks noChangeShapeType="1"/>
            <a:stCxn id="165" idx="2"/>
            <a:endCxn id="164" idx="0"/>
          </p:cNvCxnSpPr>
          <p:nvPr/>
        </p:nvCxnSpPr>
        <p:spPr bwMode="auto">
          <a:xfrm flipH="1">
            <a:off x="2379929" y="3230012"/>
            <a:ext cx="1576" cy="9113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54"/>
          <p:cNvCxnSpPr>
            <a:cxnSpLocks noChangeShapeType="1"/>
            <a:stCxn id="168" idx="2"/>
            <a:endCxn id="169" idx="3"/>
          </p:cNvCxnSpPr>
          <p:nvPr/>
        </p:nvCxnSpPr>
        <p:spPr bwMode="auto">
          <a:xfrm rot="5400000">
            <a:off x="3551235" y="3744155"/>
            <a:ext cx="104849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55"/>
          <p:cNvCxnSpPr>
            <a:cxnSpLocks noChangeShapeType="1"/>
            <a:stCxn id="168" idx="2"/>
            <a:endCxn id="170" idx="3"/>
          </p:cNvCxnSpPr>
          <p:nvPr/>
        </p:nvCxnSpPr>
        <p:spPr bwMode="auto">
          <a:xfrm rot="5400000">
            <a:off x="3410898" y="3884492"/>
            <a:ext cx="385522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56"/>
          <p:cNvCxnSpPr>
            <a:cxnSpLocks noChangeShapeType="1"/>
            <a:stCxn id="168" idx="2"/>
            <a:endCxn id="171" idx="3"/>
          </p:cNvCxnSpPr>
          <p:nvPr/>
        </p:nvCxnSpPr>
        <p:spPr bwMode="auto">
          <a:xfrm rot="5400000">
            <a:off x="3268143" y="4027247"/>
            <a:ext cx="671033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AutoShape 157"/>
          <p:cNvSpPr>
            <a:spLocks noChangeArrowheads="1"/>
          </p:cNvSpPr>
          <p:nvPr/>
        </p:nvSpPr>
        <p:spPr bwMode="auto">
          <a:xfrm>
            <a:off x="1781070" y="5564108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자체처리</a:t>
            </a:r>
          </a:p>
        </p:txBody>
      </p:sp>
      <p:sp>
        <p:nvSpPr>
          <p:cNvPr id="183" name="Rectangle 158"/>
          <p:cNvSpPr>
            <a:spLocks noChangeArrowheads="1"/>
          </p:cNvSpPr>
          <p:nvPr/>
        </p:nvSpPr>
        <p:spPr bwMode="auto">
          <a:xfrm>
            <a:off x="3442918" y="5696379"/>
            <a:ext cx="1382106" cy="22260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문제해결 조치 요청</a:t>
            </a:r>
          </a:p>
        </p:txBody>
      </p:sp>
      <p:sp>
        <p:nvSpPr>
          <p:cNvPr id="184" name="Rectangle 159"/>
          <p:cNvSpPr>
            <a:spLocks noChangeArrowheads="1"/>
          </p:cNvSpPr>
          <p:nvPr/>
        </p:nvSpPr>
        <p:spPr bwMode="auto">
          <a:xfrm>
            <a:off x="1691241" y="6194814"/>
            <a:ext cx="1382106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자체 해결을 위한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필요 조치 시행</a:t>
            </a:r>
          </a:p>
        </p:txBody>
      </p:sp>
      <p:cxnSp>
        <p:nvCxnSpPr>
          <p:cNvPr id="185" name="AutoShape 160"/>
          <p:cNvCxnSpPr>
            <a:cxnSpLocks noChangeShapeType="1"/>
            <a:stCxn id="164" idx="2"/>
            <a:endCxn id="226" idx="0"/>
          </p:cNvCxnSpPr>
          <p:nvPr/>
        </p:nvCxnSpPr>
        <p:spPr bwMode="auto">
          <a:xfrm>
            <a:off x="2379929" y="5078578"/>
            <a:ext cx="3152" cy="13065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AutoShape 161"/>
          <p:cNvCxnSpPr>
            <a:cxnSpLocks noChangeShapeType="1"/>
            <a:stCxn id="226" idx="2"/>
            <a:endCxn id="182" idx="0"/>
          </p:cNvCxnSpPr>
          <p:nvPr/>
        </p:nvCxnSpPr>
        <p:spPr bwMode="auto">
          <a:xfrm rot="16200000" flipH="1">
            <a:off x="2315277" y="5491595"/>
            <a:ext cx="140336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62"/>
          <p:cNvCxnSpPr>
            <a:cxnSpLocks noChangeShapeType="1"/>
            <a:stCxn id="182" idx="2"/>
            <a:endCxn id="184" idx="0"/>
          </p:cNvCxnSpPr>
          <p:nvPr/>
        </p:nvCxnSpPr>
        <p:spPr bwMode="auto">
          <a:xfrm rot="5400000">
            <a:off x="2313664" y="6128753"/>
            <a:ext cx="143562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63"/>
          <p:cNvCxnSpPr>
            <a:cxnSpLocks noChangeShapeType="1"/>
            <a:stCxn id="182" idx="3"/>
            <a:endCxn id="183" idx="1"/>
          </p:cNvCxnSpPr>
          <p:nvPr/>
        </p:nvCxnSpPr>
        <p:spPr bwMode="auto">
          <a:xfrm flipV="1">
            <a:off x="2996125" y="5807680"/>
            <a:ext cx="446793" cy="403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AutoShape 164"/>
          <p:cNvSpPr>
            <a:spLocks noChangeArrowheads="1"/>
          </p:cNvSpPr>
          <p:nvPr/>
        </p:nvSpPr>
        <p:spPr bwMode="auto">
          <a:xfrm>
            <a:off x="3523291" y="6059317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하자</a:t>
            </a:r>
            <a:r>
              <a:rPr lang="en-US" altLang="ko-KR" sz="900" kern="0" dirty="0" smtClean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유지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보수 판단</a:t>
            </a:r>
          </a:p>
        </p:txBody>
      </p:sp>
      <p:cxnSp>
        <p:nvCxnSpPr>
          <p:cNvPr id="190" name="AutoShape 165"/>
          <p:cNvCxnSpPr>
            <a:cxnSpLocks noChangeShapeType="1"/>
            <a:stCxn id="183" idx="2"/>
            <a:endCxn id="189" idx="0"/>
          </p:cNvCxnSpPr>
          <p:nvPr/>
        </p:nvCxnSpPr>
        <p:spPr bwMode="auto">
          <a:xfrm rot="5400000">
            <a:off x="4062227" y="5988380"/>
            <a:ext cx="140336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Rectangle 166"/>
          <p:cNvSpPr>
            <a:spLocks noChangeArrowheads="1"/>
          </p:cNvSpPr>
          <p:nvPr/>
        </p:nvSpPr>
        <p:spPr bwMode="auto">
          <a:xfrm>
            <a:off x="3442918" y="6765837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 실시</a:t>
            </a:r>
          </a:p>
        </p:txBody>
      </p:sp>
      <p:sp>
        <p:nvSpPr>
          <p:cNvPr id="192" name="AutoShape 167"/>
          <p:cNvSpPr>
            <a:spLocks noChangeArrowheads="1"/>
          </p:cNvSpPr>
          <p:nvPr/>
        </p:nvSpPr>
        <p:spPr bwMode="auto">
          <a:xfrm>
            <a:off x="1790525" y="6623888"/>
            <a:ext cx="1215055" cy="488757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3" name="AutoShape 168"/>
          <p:cNvSpPr>
            <a:spLocks noChangeArrowheads="1"/>
          </p:cNvSpPr>
          <p:nvPr/>
        </p:nvSpPr>
        <p:spPr bwMode="auto">
          <a:xfrm>
            <a:off x="1777918" y="7817552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4" name="Rectangle 169"/>
          <p:cNvSpPr>
            <a:spLocks noChangeArrowheads="1"/>
          </p:cNvSpPr>
          <p:nvPr/>
        </p:nvSpPr>
        <p:spPr bwMode="auto">
          <a:xfrm>
            <a:off x="1691241" y="7188459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유상지원 범위협의</a:t>
            </a:r>
          </a:p>
        </p:txBody>
      </p:sp>
      <p:sp>
        <p:nvSpPr>
          <p:cNvPr id="195" name="AutoShape 170"/>
          <p:cNvSpPr>
            <a:spLocks noChangeArrowheads="1"/>
          </p:cNvSpPr>
          <p:nvPr/>
        </p:nvSpPr>
        <p:spPr bwMode="auto">
          <a:xfrm>
            <a:off x="3531171" y="7048123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무상지원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가능</a:t>
            </a:r>
          </a:p>
        </p:txBody>
      </p:sp>
      <p:sp>
        <p:nvSpPr>
          <p:cNvPr id="196" name="Rectangle 171"/>
          <p:cNvSpPr>
            <a:spLocks noChangeArrowheads="1"/>
          </p:cNvSpPr>
          <p:nvPr/>
        </p:nvSpPr>
        <p:spPr bwMode="auto">
          <a:xfrm>
            <a:off x="3442918" y="768528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 실시</a:t>
            </a:r>
          </a:p>
        </p:txBody>
      </p:sp>
      <p:sp>
        <p:nvSpPr>
          <p:cNvPr id="197" name="Rectangle 172"/>
          <p:cNvSpPr>
            <a:spLocks noChangeArrowheads="1"/>
          </p:cNvSpPr>
          <p:nvPr/>
        </p:nvSpPr>
        <p:spPr bwMode="auto">
          <a:xfrm>
            <a:off x="3442918" y="8525685"/>
            <a:ext cx="1382106" cy="219376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조치사항 기록</a:t>
            </a:r>
          </a:p>
        </p:txBody>
      </p:sp>
      <p:sp>
        <p:nvSpPr>
          <p:cNvPr id="198" name="Text Box 173"/>
          <p:cNvSpPr txBox="1">
            <a:spLocks noChangeArrowheads="1"/>
          </p:cNvSpPr>
          <p:nvPr/>
        </p:nvSpPr>
        <p:spPr bwMode="auto">
          <a:xfrm>
            <a:off x="4475163" y="6077061"/>
            <a:ext cx="562613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</a:t>
            </a:r>
          </a:p>
        </p:txBody>
      </p:sp>
      <p:cxnSp>
        <p:nvCxnSpPr>
          <p:cNvPr id="199" name="AutoShape 174"/>
          <p:cNvCxnSpPr>
            <a:cxnSpLocks noChangeShapeType="1"/>
            <a:stCxn id="189" idx="3"/>
            <a:endCxn id="195" idx="3"/>
          </p:cNvCxnSpPr>
          <p:nvPr/>
        </p:nvCxnSpPr>
        <p:spPr bwMode="auto">
          <a:xfrm>
            <a:off x="4738347" y="6307729"/>
            <a:ext cx="7880" cy="988805"/>
          </a:xfrm>
          <a:prstGeom prst="bentConnector3">
            <a:avLst>
              <a:gd name="adj1" fmla="val 3013588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75"/>
          <p:cNvCxnSpPr>
            <a:cxnSpLocks noChangeShapeType="1"/>
            <a:stCxn id="189" idx="2"/>
            <a:endCxn id="191" idx="0"/>
          </p:cNvCxnSpPr>
          <p:nvPr/>
        </p:nvCxnSpPr>
        <p:spPr bwMode="auto">
          <a:xfrm rot="16200000" flipH="1">
            <a:off x="4026740" y="6659413"/>
            <a:ext cx="211311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AutoShape 176"/>
          <p:cNvCxnSpPr>
            <a:cxnSpLocks noChangeShapeType="1"/>
            <a:stCxn id="195" idx="1"/>
            <a:endCxn id="194" idx="3"/>
          </p:cNvCxnSpPr>
          <p:nvPr/>
        </p:nvCxnSpPr>
        <p:spPr bwMode="auto">
          <a:xfrm flipH="1">
            <a:off x="3073347" y="7295728"/>
            <a:ext cx="457824" cy="0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77"/>
          <p:cNvCxnSpPr>
            <a:cxnSpLocks noChangeShapeType="1"/>
            <a:stCxn id="191" idx="1"/>
            <a:endCxn id="192" idx="3"/>
          </p:cNvCxnSpPr>
          <p:nvPr/>
        </p:nvCxnSpPr>
        <p:spPr bwMode="auto">
          <a:xfrm flipH="1" flipV="1">
            <a:off x="3005580" y="6868267"/>
            <a:ext cx="437338" cy="3226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Text Box 178"/>
          <p:cNvSpPr txBox="1">
            <a:spLocks noChangeArrowheads="1"/>
          </p:cNvSpPr>
          <p:nvPr/>
        </p:nvSpPr>
        <p:spPr bwMode="auto">
          <a:xfrm>
            <a:off x="4139487" y="6488391"/>
            <a:ext cx="37665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하자</a:t>
            </a:r>
          </a:p>
        </p:txBody>
      </p:sp>
      <p:cxnSp>
        <p:nvCxnSpPr>
          <p:cNvPr id="204" name="AutoShape 179"/>
          <p:cNvCxnSpPr>
            <a:cxnSpLocks noChangeShapeType="1"/>
            <a:stCxn id="192" idx="0"/>
            <a:endCxn id="203" idx="1"/>
          </p:cNvCxnSpPr>
          <p:nvPr/>
        </p:nvCxnSpPr>
        <p:spPr bwMode="auto">
          <a:xfrm rot="5400000" flipH="1" flipV="1">
            <a:off x="3255059" y="5739460"/>
            <a:ext cx="27422" cy="174143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Text Box 180"/>
          <p:cNvSpPr txBox="1">
            <a:spLocks noChangeArrowheads="1"/>
          </p:cNvSpPr>
          <p:nvPr/>
        </p:nvSpPr>
        <p:spPr bwMode="auto">
          <a:xfrm>
            <a:off x="2534372" y="655936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06" name="Text Box 181"/>
          <p:cNvSpPr txBox="1">
            <a:spLocks noChangeArrowheads="1"/>
          </p:cNvSpPr>
          <p:nvPr/>
        </p:nvSpPr>
        <p:spPr bwMode="auto">
          <a:xfrm>
            <a:off x="1553225" y="684523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07" name="AutoShape 182"/>
          <p:cNvCxnSpPr>
            <a:cxnSpLocks noChangeShapeType="1"/>
            <a:stCxn id="192" idx="1"/>
            <a:endCxn id="197" idx="1"/>
          </p:cNvCxnSpPr>
          <p:nvPr/>
        </p:nvCxnSpPr>
        <p:spPr bwMode="auto">
          <a:xfrm rot="10800000" flipH="1" flipV="1">
            <a:off x="1790524" y="6868267"/>
            <a:ext cx="1652393" cy="1767106"/>
          </a:xfrm>
          <a:prstGeom prst="bentConnector3">
            <a:avLst>
              <a:gd name="adj1" fmla="val -13834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83"/>
          <p:cNvCxnSpPr>
            <a:cxnSpLocks noChangeShapeType="1"/>
            <a:stCxn id="195" idx="2"/>
            <a:endCxn id="196" idx="0"/>
          </p:cNvCxnSpPr>
          <p:nvPr/>
        </p:nvCxnSpPr>
        <p:spPr bwMode="auto">
          <a:xfrm rot="5400000">
            <a:off x="4065360" y="7611136"/>
            <a:ext cx="141949" cy="472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184"/>
          <p:cNvSpPr txBox="1">
            <a:spLocks noChangeArrowheads="1"/>
          </p:cNvSpPr>
          <p:nvPr/>
        </p:nvSpPr>
        <p:spPr bwMode="auto">
          <a:xfrm>
            <a:off x="3279020" y="726588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0" name="Text Box 185"/>
          <p:cNvSpPr txBox="1">
            <a:spLocks noChangeArrowheads="1"/>
          </p:cNvSpPr>
          <p:nvPr/>
        </p:nvSpPr>
        <p:spPr bwMode="auto">
          <a:xfrm>
            <a:off x="4143306" y="7469484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11" name="AutoShape 186"/>
          <p:cNvCxnSpPr>
            <a:cxnSpLocks noChangeShapeType="1"/>
            <a:stCxn id="196" idx="2"/>
            <a:endCxn id="193" idx="3"/>
          </p:cNvCxnSpPr>
          <p:nvPr/>
        </p:nvCxnSpPr>
        <p:spPr bwMode="auto">
          <a:xfrm rot="5400000">
            <a:off x="3481609" y="7412795"/>
            <a:ext cx="163726" cy="1140998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AutoShape 187"/>
          <p:cNvCxnSpPr>
            <a:cxnSpLocks noChangeShapeType="1"/>
            <a:stCxn id="193" idx="0"/>
            <a:endCxn id="196" idx="1"/>
          </p:cNvCxnSpPr>
          <p:nvPr/>
        </p:nvCxnSpPr>
        <p:spPr bwMode="auto">
          <a:xfrm rot="5400000" flipH="1" flipV="1">
            <a:off x="2902084" y="7276718"/>
            <a:ext cx="24196" cy="105747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88"/>
          <p:cNvCxnSpPr>
            <a:cxnSpLocks noChangeShapeType="1"/>
            <a:stCxn id="194" idx="2"/>
            <a:endCxn id="210" idx="1"/>
          </p:cNvCxnSpPr>
          <p:nvPr/>
        </p:nvCxnSpPr>
        <p:spPr bwMode="auto">
          <a:xfrm rot="16200000" flipH="1">
            <a:off x="3175695" y="6609595"/>
            <a:ext cx="174210" cy="176101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AutoShape 189"/>
          <p:cNvCxnSpPr>
            <a:cxnSpLocks noChangeShapeType="1"/>
            <a:stCxn id="193" idx="2"/>
            <a:endCxn id="197" idx="0"/>
          </p:cNvCxnSpPr>
          <p:nvPr/>
        </p:nvCxnSpPr>
        <p:spPr bwMode="auto">
          <a:xfrm rot="16200000" flipH="1">
            <a:off x="3153246" y="7544960"/>
            <a:ext cx="212924" cy="1748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AutoShape 190"/>
          <p:cNvCxnSpPr>
            <a:cxnSpLocks noChangeShapeType="1"/>
            <a:stCxn id="197" idx="3"/>
            <a:endCxn id="168" idx="3"/>
          </p:cNvCxnSpPr>
          <p:nvPr/>
        </p:nvCxnSpPr>
        <p:spPr bwMode="auto">
          <a:xfrm flipV="1">
            <a:off x="4825024" y="4115581"/>
            <a:ext cx="1576" cy="4524631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Text Box 191"/>
          <p:cNvSpPr txBox="1">
            <a:spLocks noChangeArrowheads="1"/>
          </p:cNvSpPr>
          <p:nvPr/>
        </p:nvSpPr>
        <p:spPr bwMode="auto">
          <a:xfrm>
            <a:off x="2485518" y="774657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7" name="Text Box 192"/>
          <p:cNvSpPr txBox="1">
            <a:spLocks noChangeArrowheads="1"/>
          </p:cNvSpPr>
          <p:nvPr/>
        </p:nvSpPr>
        <p:spPr bwMode="auto">
          <a:xfrm>
            <a:off x="2435755" y="822117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18" name="Rectangle 193"/>
          <p:cNvSpPr>
            <a:spLocks noChangeArrowheads="1"/>
          </p:cNvSpPr>
          <p:nvPr/>
        </p:nvSpPr>
        <p:spPr bwMode="auto">
          <a:xfrm>
            <a:off x="5335298" y="6681958"/>
            <a:ext cx="843132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sp>
        <p:nvSpPr>
          <p:cNvPr id="219" name="Rectangle 194"/>
          <p:cNvSpPr>
            <a:spLocks noChangeArrowheads="1"/>
          </p:cNvSpPr>
          <p:nvPr/>
        </p:nvSpPr>
        <p:spPr bwMode="auto">
          <a:xfrm>
            <a:off x="5335298" y="7607854"/>
            <a:ext cx="843132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cxnSp>
        <p:nvCxnSpPr>
          <p:cNvPr id="220" name="AutoShape 195"/>
          <p:cNvCxnSpPr>
            <a:cxnSpLocks noChangeShapeType="1"/>
            <a:stCxn id="218" idx="1"/>
            <a:endCxn id="191" idx="3"/>
          </p:cNvCxnSpPr>
          <p:nvPr/>
        </p:nvCxnSpPr>
        <p:spPr bwMode="auto">
          <a:xfrm flipH="1">
            <a:off x="4825024" y="6865040"/>
            <a:ext cx="510274" cy="645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AutoShape 196"/>
          <p:cNvCxnSpPr>
            <a:cxnSpLocks noChangeShapeType="1"/>
            <a:stCxn id="219" idx="1"/>
            <a:endCxn id="196" idx="3"/>
          </p:cNvCxnSpPr>
          <p:nvPr/>
        </p:nvCxnSpPr>
        <p:spPr bwMode="auto">
          <a:xfrm flipH="1">
            <a:off x="4825024" y="7783678"/>
            <a:ext cx="510274" cy="96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 Box 197"/>
          <p:cNvSpPr txBox="1">
            <a:spLocks noChangeArrowheads="1"/>
          </p:cNvSpPr>
          <p:nvPr/>
        </p:nvSpPr>
        <p:spPr bwMode="auto">
          <a:xfrm>
            <a:off x="2016553" y="5987083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23" name="Text Box 198"/>
          <p:cNvSpPr txBox="1">
            <a:spLocks noChangeArrowheads="1"/>
          </p:cNvSpPr>
          <p:nvPr/>
        </p:nvSpPr>
        <p:spPr bwMode="auto">
          <a:xfrm>
            <a:off x="2963030" y="561088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24" name="Rectangle 199"/>
          <p:cNvSpPr>
            <a:spLocks noChangeArrowheads="1"/>
          </p:cNvSpPr>
          <p:nvPr/>
        </p:nvSpPr>
        <p:spPr bwMode="auto">
          <a:xfrm>
            <a:off x="5261229" y="3933306"/>
            <a:ext cx="992847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납품업체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외부지원</a:t>
            </a:r>
          </a:p>
        </p:txBody>
      </p:sp>
      <p:cxnSp>
        <p:nvCxnSpPr>
          <p:cNvPr id="225" name="AutoShape 200"/>
          <p:cNvCxnSpPr>
            <a:cxnSpLocks noChangeShapeType="1"/>
            <a:stCxn id="224" idx="1"/>
            <a:endCxn id="168" idx="3"/>
          </p:cNvCxnSpPr>
          <p:nvPr/>
        </p:nvCxnSpPr>
        <p:spPr bwMode="auto">
          <a:xfrm rot="10800000">
            <a:off x="4825025" y="4114776"/>
            <a:ext cx="436205" cy="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Rectangle 145"/>
          <p:cNvSpPr>
            <a:spLocks noChangeArrowheads="1"/>
          </p:cNvSpPr>
          <p:nvPr/>
        </p:nvSpPr>
        <p:spPr bwMode="auto">
          <a:xfrm>
            <a:off x="1691241" y="5209235"/>
            <a:ext cx="1382106" cy="214537"/>
          </a:xfrm>
          <a:prstGeom prst="rect">
            <a:avLst/>
          </a:prstGeom>
          <a:solidFill>
            <a:srgbClr val="4B82A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문제 발생</a:t>
            </a:r>
          </a:p>
        </p:txBody>
      </p: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2588822"/>
          <a:ext cx="6033860" cy="6355145"/>
        </p:xfrm>
        <a:graphic>
          <a:graphicData uri="http://schemas.openxmlformats.org/drawingml/2006/table">
            <a:tbl>
              <a:tblPr/>
              <a:tblGrid>
                <a:gridCol w="506948"/>
                <a:gridCol w="451263"/>
                <a:gridCol w="2042557"/>
                <a:gridCol w="1436914"/>
                <a:gridCol w="1596178"/>
              </a:tblGrid>
              <a:tr h="33448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조직구분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유지보수조직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제안사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3871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계획수립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186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보수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213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863">
                <a:tc gridSpan="2"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조치결과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1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16.4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처리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1835623"/>
          <a:ext cx="6033860" cy="4310741"/>
        </p:xfrm>
        <a:graphic>
          <a:graphicData uri="http://schemas.openxmlformats.org/drawingml/2006/table">
            <a:tbl>
              <a:tblPr/>
              <a:tblGrid>
                <a:gridCol w="1231343"/>
                <a:gridCol w="1306286"/>
                <a:gridCol w="2280062"/>
                <a:gridCol w="1216169"/>
              </a:tblGrid>
              <a:tr h="3344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시스템사용자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장애처리지원센터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유지보수팀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9762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Line 299"/>
          <p:cNvSpPr>
            <a:spLocks noChangeShapeType="1"/>
          </p:cNvSpPr>
          <p:nvPr/>
        </p:nvSpPr>
        <p:spPr bwMode="auto">
          <a:xfrm>
            <a:off x="4641850" y="5382406"/>
            <a:ext cx="0" cy="319087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2" name="Line 300"/>
          <p:cNvSpPr>
            <a:spLocks noChangeShapeType="1"/>
          </p:cNvSpPr>
          <p:nvPr/>
        </p:nvSpPr>
        <p:spPr bwMode="auto">
          <a:xfrm flipH="1">
            <a:off x="3867150" y="5725306"/>
            <a:ext cx="774700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3" name="AutoShape 301"/>
          <p:cNvSpPr>
            <a:spLocks noChangeArrowheads="1"/>
          </p:cNvSpPr>
          <p:nvPr/>
        </p:nvSpPr>
        <p:spPr bwMode="auto">
          <a:xfrm>
            <a:off x="1868488" y="3615518"/>
            <a:ext cx="885825" cy="228600"/>
          </a:xfrm>
          <a:prstGeom prst="diamond">
            <a:avLst/>
          </a:prstGeom>
          <a:solidFill>
            <a:srgbClr val="B5D1E9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장비불량</a:t>
            </a:r>
            <a:r>
              <a:rPr lang="en-US" altLang="ko-KR" sz="800" dirty="0">
                <a:solidFill>
                  <a:srgbClr val="003366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94" name="AutoShape 302"/>
          <p:cNvSpPr>
            <a:spLocks noChangeArrowheads="1"/>
          </p:cNvSpPr>
          <p:nvPr/>
        </p:nvSpPr>
        <p:spPr bwMode="auto">
          <a:xfrm>
            <a:off x="3027363" y="3993343"/>
            <a:ext cx="885825" cy="29051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현장처리가능</a:t>
            </a:r>
          </a:p>
        </p:txBody>
      </p:sp>
      <p:sp>
        <p:nvSpPr>
          <p:cNvPr id="95" name="Line 307"/>
          <p:cNvSpPr>
            <a:spLocks noChangeShapeType="1"/>
          </p:cNvSpPr>
          <p:nvPr/>
        </p:nvSpPr>
        <p:spPr bwMode="auto">
          <a:xfrm>
            <a:off x="2301875" y="256141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6" name="Line 308"/>
          <p:cNvSpPr>
            <a:spLocks noChangeShapeType="1"/>
          </p:cNvSpPr>
          <p:nvPr/>
        </p:nvSpPr>
        <p:spPr bwMode="auto">
          <a:xfrm>
            <a:off x="2301875" y="299639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7" name="Line 309"/>
          <p:cNvSpPr>
            <a:spLocks noChangeShapeType="1"/>
          </p:cNvSpPr>
          <p:nvPr/>
        </p:nvSpPr>
        <p:spPr bwMode="auto">
          <a:xfrm>
            <a:off x="2301875" y="3369456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8" name="Line 310"/>
          <p:cNvSpPr>
            <a:spLocks noChangeShapeType="1"/>
          </p:cNvSpPr>
          <p:nvPr/>
        </p:nvSpPr>
        <p:spPr bwMode="auto">
          <a:xfrm>
            <a:off x="2311400" y="383776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9" name="Line 311"/>
          <p:cNvSpPr>
            <a:spLocks noChangeShapeType="1"/>
          </p:cNvSpPr>
          <p:nvPr/>
        </p:nvSpPr>
        <p:spPr bwMode="auto">
          <a:xfrm flipH="1">
            <a:off x="3865563" y="5847543"/>
            <a:ext cx="1900237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0" name="Line 312"/>
          <p:cNvSpPr>
            <a:spLocks noChangeShapeType="1"/>
          </p:cNvSpPr>
          <p:nvPr/>
        </p:nvSpPr>
        <p:spPr bwMode="auto">
          <a:xfrm>
            <a:off x="2722563" y="3729818"/>
            <a:ext cx="248285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1" name="AutoShape 313"/>
          <p:cNvSpPr>
            <a:spLocks noChangeArrowheads="1"/>
          </p:cNvSpPr>
          <p:nvPr/>
        </p:nvSpPr>
        <p:spPr bwMode="auto">
          <a:xfrm>
            <a:off x="4189413" y="4563256"/>
            <a:ext cx="885825" cy="228600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처리가능</a:t>
            </a:r>
            <a:r>
              <a:rPr lang="en-US" altLang="ko-KR" sz="800" dirty="0">
                <a:solidFill>
                  <a:srgbClr val="FFFFFF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02" name="Line 314"/>
          <p:cNvSpPr>
            <a:spLocks noChangeShapeType="1"/>
          </p:cNvSpPr>
          <p:nvPr/>
        </p:nvSpPr>
        <p:spPr bwMode="auto">
          <a:xfrm>
            <a:off x="3471863" y="4274331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3" name="Group 353"/>
          <p:cNvGrpSpPr>
            <a:grpSpLocks/>
          </p:cNvGrpSpPr>
          <p:nvPr/>
        </p:nvGrpSpPr>
        <p:grpSpPr bwMode="auto">
          <a:xfrm>
            <a:off x="3903663" y="4134631"/>
            <a:ext cx="738187" cy="406400"/>
            <a:chOff x="2463" y="2468"/>
            <a:chExt cx="484" cy="173"/>
          </a:xfrm>
        </p:grpSpPr>
        <p:sp>
          <p:nvSpPr>
            <p:cNvPr id="104" name="Line 315"/>
            <p:cNvSpPr>
              <a:spLocks noChangeShapeType="1"/>
            </p:cNvSpPr>
            <p:nvPr/>
          </p:nvSpPr>
          <p:spPr bwMode="auto">
            <a:xfrm>
              <a:off x="2463" y="2468"/>
              <a:ext cx="484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5" name="Line 316"/>
            <p:cNvSpPr>
              <a:spLocks noChangeShapeType="1"/>
            </p:cNvSpPr>
            <p:nvPr/>
          </p:nvSpPr>
          <p:spPr bwMode="auto">
            <a:xfrm>
              <a:off x="2947" y="2471"/>
              <a:ext cx="0" cy="17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06" name="Line 317"/>
          <p:cNvSpPr>
            <a:spLocks noChangeShapeType="1"/>
          </p:cNvSpPr>
          <p:nvPr/>
        </p:nvSpPr>
        <p:spPr bwMode="auto">
          <a:xfrm>
            <a:off x="4632325" y="479344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7" name="Line 318"/>
          <p:cNvSpPr>
            <a:spLocks noChangeShapeType="1"/>
          </p:cNvSpPr>
          <p:nvPr/>
        </p:nvSpPr>
        <p:spPr bwMode="auto">
          <a:xfrm>
            <a:off x="2760663" y="4150506"/>
            <a:ext cx="21272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8" name="Group 319"/>
          <p:cNvGrpSpPr>
            <a:grpSpLocks/>
          </p:cNvGrpSpPr>
          <p:nvPr/>
        </p:nvGrpSpPr>
        <p:grpSpPr bwMode="auto">
          <a:xfrm>
            <a:off x="5097463" y="4682318"/>
            <a:ext cx="890587" cy="796925"/>
            <a:chOff x="3284" y="3302"/>
            <a:chExt cx="468" cy="474"/>
          </a:xfrm>
        </p:grpSpPr>
        <p:sp>
          <p:nvSpPr>
            <p:cNvPr id="109" name="Line 320"/>
            <p:cNvSpPr>
              <a:spLocks noChangeShapeType="1"/>
            </p:cNvSpPr>
            <p:nvPr/>
          </p:nvSpPr>
          <p:spPr bwMode="auto">
            <a:xfrm>
              <a:off x="3284" y="3302"/>
              <a:ext cx="462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0" name="Line 321"/>
            <p:cNvSpPr>
              <a:spLocks noChangeShapeType="1"/>
            </p:cNvSpPr>
            <p:nvPr/>
          </p:nvSpPr>
          <p:spPr bwMode="auto">
            <a:xfrm>
              <a:off x="3752" y="3302"/>
              <a:ext cx="0" cy="47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11" name="Rectangle 322"/>
          <p:cNvSpPr>
            <a:spLocks noChangeArrowheads="1"/>
          </p:cNvSpPr>
          <p:nvPr/>
        </p:nvSpPr>
        <p:spPr bwMode="auto">
          <a:xfrm>
            <a:off x="1741488" y="5593543"/>
            <a:ext cx="2079625" cy="3571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보고서 작성 및 보고</a:t>
            </a:r>
          </a:p>
        </p:txBody>
      </p:sp>
      <p:sp>
        <p:nvSpPr>
          <p:cNvPr id="112" name="Line 323"/>
          <p:cNvSpPr>
            <a:spLocks noChangeShapeType="1"/>
          </p:cNvSpPr>
          <p:nvPr/>
        </p:nvSpPr>
        <p:spPr bwMode="auto">
          <a:xfrm>
            <a:off x="3460750" y="5114118"/>
            <a:ext cx="0" cy="434975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3" name="Text Box 324"/>
          <p:cNvSpPr txBox="1">
            <a:spLocks noChangeArrowheads="1"/>
          </p:cNvSpPr>
          <p:nvPr/>
        </p:nvSpPr>
        <p:spPr bwMode="auto">
          <a:xfrm>
            <a:off x="2489200" y="3502806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4" name="Text Box 325"/>
          <p:cNvSpPr txBox="1">
            <a:spLocks noChangeArrowheads="1"/>
          </p:cNvSpPr>
          <p:nvPr/>
        </p:nvSpPr>
        <p:spPr bwMode="auto">
          <a:xfrm>
            <a:off x="2266950" y="3818718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5" name="Text Box 326"/>
          <p:cNvSpPr txBox="1">
            <a:spLocks noChangeArrowheads="1"/>
          </p:cNvSpPr>
          <p:nvPr/>
        </p:nvSpPr>
        <p:spPr bwMode="auto">
          <a:xfrm>
            <a:off x="3414713" y="4260043"/>
            <a:ext cx="43338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6" name="Text Box 327"/>
          <p:cNvSpPr txBox="1">
            <a:spLocks noChangeArrowheads="1"/>
          </p:cNvSpPr>
          <p:nvPr/>
        </p:nvSpPr>
        <p:spPr bwMode="auto">
          <a:xfrm>
            <a:off x="3968750" y="3879043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7" name="Text Box 328"/>
          <p:cNvSpPr txBox="1">
            <a:spLocks noChangeArrowheads="1"/>
          </p:cNvSpPr>
          <p:nvPr/>
        </p:nvSpPr>
        <p:spPr bwMode="auto">
          <a:xfrm>
            <a:off x="4624388" y="4756931"/>
            <a:ext cx="43338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8" name="Text Box 329"/>
          <p:cNvSpPr txBox="1">
            <a:spLocks noChangeArrowheads="1"/>
          </p:cNvSpPr>
          <p:nvPr/>
        </p:nvSpPr>
        <p:spPr bwMode="auto">
          <a:xfrm>
            <a:off x="4873625" y="4412443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9" name="Text Box 330"/>
          <p:cNvSpPr txBox="1">
            <a:spLocks noChangeArrowheads="1"/>
          </p:cNvSpPr>
          <p:nvPr/>
        </p:nvSpPr>
        <p:spPr bwMode="auto">
          <a:xfrm>
            <a:off x="5105400" y="4688668"/>
            <a:ext cx="979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제품공급업체에 </a:t>
            </a:r>
          </a:p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연락</a:t>
            </a:r>
          </a:p>
        </p:txBody>
      </p:sp>
      <p:sp>
        <p:nvSpPr>
          <p:cNvPr id="120" name="Rectangle 331"/>
          <p:cNvSpPr>
            <a:spLocks noChangeArrowheads="1"/>
          </p:cNvSpPr>
          <p:nvPr/>
        </p:nvSpPr>
        <p:spPr bwMode="auto">
          <a:xfrm>
            <a:off x="1817688" y="2374093"/>
            <a:ext cx="973137" cy="192088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장애접수</a:t>
            </a:r>
          </a:p>
        </p:txBody>
      </p:sp>
      <p:sp>
        <p:nvSpPr>
          <p:cNvPr id="121" name="Rectangle 332"/>
          <p:cNvSpPr>
            <a:spLocks noChangeArrowheads="1"/>
          </p:cNvSpPr>
          <p:nvPr/>
        </p:nvSpPr>
        <p:spPr bwMode="auto">
          <a:xfrm>
            <a:off x="1800225" y="2761443"/>
            <a:ext cx="971550" cy="288925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장애발생위치 추적</a:t>
            </a:r>
          </a:p>
        </p:txBody>
      </p:sp>
      <p:sp>
        <p:nvSpPr>
          <p:cNvPr id="122" name="Rectangle 333"/>
          <p:cNvSpPr>
            <a:spLocks noChangeArrowheads="1"/>
          </p:cNvSpPr>
          <p:nvPr/>
        </p:nvSpPr>
        <p:spPr bwMode="auto">
          <a:xfrm>
            <a:off x="1817688" y="3210706"/>
            <a:ext cx="973137" cy="192087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장애요소 식별</a:t>
            </a:r>
          </a:p>
        </p:txBody>
      </p:sp>
      <p:sp>
        <p:nvSpPr>
          <p:cNvPr id="123" name="Rectangle 334"/>
          <p:cNvSpPr>
            <a:spLocks noChangeArrowheads="1"/>
          </p:cNvSpPr>
          <p:nvPr/>
        </p:nvSpPr>
        <p:spPr bwMode="auto">
          <a:xfrm>
            <a:off x="1827213" y="4061606"/>
            <a:ext cx="971550" cy="334962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시스템 이상  </a:t>
            </a:r>
            <a:b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</a:br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24" name="Rectangle 339"/>
          <p:cNvSpPr>
            <a:spLocks noChangeArrowheads="1"/>
          </p:cNvSpPr>
          <p:nvPr/>
        </p:nvSpPr>
        <p:spPr bwMode="auto">
          <a:xfrm>
            <a:off x="4067175" y="5009343"/>
            <a:ext cx="1111250" cy="1920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투입 후 장애처리</a:t>
            </a:r>
          </a:p>
        </p:txBody>
      </p:sp>
      <p:sp>
        <p:nvSpPr>
          <p:cNvPr id="125" name="Rectangle 340"/>
          <p:cNvSpPr>
            <a:spLocks noChangeArrowheads="1"/>
          </p:cNvSpPr>
          <p:nvPr/>
        </p:nvSpPr>
        <p:spPr bwMode="auto">
          <a:xfrm>
            <a:off x="4067175" y="5201431"/>
            <a:ext cx="1111250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6" name="Rectangle 342"/>
          <p:cNvSpPr>
            <a:spLocks noChangeArrowheads="1"/>
          </p:cNvSpPr>
          <p:nvPr/>
        </p:nvSpPr>
        <p:spPr bwMode="auto">
          <a:xfrm>
            <a:off x="5294313" y="3496456"/>
            <a:ext cx="981075" cy="193675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장비조달</a:t>
            </a:r>
          </a:p>
        </p:txBody>
      </p:sp>
      <p:sp>
        <p:nvSpPr>
          <p:cNvPr id="127" name="Rectangle 343"/>
          <p:cNvSpPr>
            <a:spLocks noChangeArrowheads="1"/>
          </p:cNvSpPr>
          <p:nvPr/>
        </p:nvSpPr>
        <p:spPr bwMode="auto">
          <a:xfrm>
            <a:off x="5294313" y="3688543"/>
            <a:ext cx="981075" cy="43656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8" name="Rectangle 345"/>
          <p:cNvSpPr>
            <a:spLocks noChangeArrowheads="1"/>
          </p:cNvSpPr>
          <p:nvPr/>
        </p:nvSpPr>
        <p:spPr bwMode="auto">
          <a:xfrm>
            <a:off x="5294313" y="5334781"/>
            <a:ext cx="981075" cy="19208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</a:t>
            </a:r>
          </a:p>
        </p:txBody>
      </p:sp>
      <p:sp>
        <p:nvSpPr>
          <p:cNvPr id="129" name="Rectangle 346"/>
          <p:cNvSpPr>
            <a:spLocks noChangeArrowheads="1"/>
          </p:cNvSpPr>
          <p:nvPr/>
        </p:nvSpPr>
        <p:spPr bwMode="auto">
          <a:xfrm>
            <a:off x="5294313" y="5525281"/>
            <a:ext cx="981075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30" name="Line 306"/>
          <p:cNvSpPr>
            <a:spLocks noChangeShapeType="1"/>
          </p:cNvSpPr>
          <p:nvPr/>
        </p:nvSpPr>
        <p:spPr bwMode="auto">
          <a:xfrm>
            <a:off x="1606550" y="2464581"/>
            <a:ext cx="2032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31" name="Group 303"/>
          <p:cNvGrpSpPr>
            <a:grpSpLocks/>
          </p:cNvGrpSpPr>
          <p:nvPr/>
        </p:nvGrpSpPr>
        <p:grpSpPr bwMode="auto">
          <a:xfrm>
            <a:off x="611188" y="2374093"/>
            <a:ext cx="982662" cy="1358900"/>
            <a:chOff x="322" y="2001"/>
            <a:chExt cx="638" cy="777"/>
          </a:xfrm>
        </p:grpSpPr>
        <p:sp>
          <p:nvSpPr>
            <p:cNvPr id="132" name="Rectangle 304"/>
            <p:cNvSpPr>
              <a:spLocks noChangeArrowheads="1"/>
            </p:cNvSpPr>
            <p:nvPr/>
          </p:nvSpPr>
          <p:spPr bwMode="auto">
            <a:xfrm>
              <a:off x="322" y="2001"/>
              <a:ext cx="638" cy="110"/>
            </a:xfrm>
            <a:prstGeom prst="rect">
              <a:avLst/>
            </a:prstGeom>
            <a:solidFill>
              <a:srgbClr val="7FA9CB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FFFFFF"/>
                  </a:solidFill>
                  <a:latin typeface="+mn-ea"/>
                  <a:ea typeface="+mn-ea"/>
                </a:rPr>
                <a:t>장애발견</a:t>
              </a:r>
            </a:p>
          </p:txBody>
        </p:sp>
        <p:sp>
          <p:nvSpPr>
            <p:cNvPr id="133" name="Rectangle 305"/>
            <p:cNvSpPr>
              <a:spLocks noChangeArrowheads="1"/>
            </p:cNvSpPr>
            <p:nvPr/>
          </p:nvSpPr>
          <p:spPr bwMode="auto">
            <a:xfrm>
              <a:off x="322" y="2114"/>
              <a:ext cx="638" cy="66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사용자 실수에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시스템 이상에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각종 재해에 의한 장애</a:t>
              </a:r>
            </a:p>
          </p:txBody>
        </p:sp>
      </p:grpSp>
      <p:grpSp>
        <p:nvGrpSpPr>
          <p:cNvPr id="134" name="Group 354"/>
          <p:cNvGrpSpPr>
            <a:grpSpLocks/>
          </p:cNvGrpSpPr>
          <p:nvPr/>
        </p:nvGrpSpPr>
        <p:grpSpPr bwMode="auto">
          <a:xfrm>
            <a:off x="2968625" y="4494993"/>
            <a:ext cx="981075" cy="630238"/>
            <a:chOff x="1851" y="2656"/>
            <a:chExt cx="643" cy="360"/>
          </a:xfrm>
        </p:grpSpPr>
        <p:sp>
          <p:nvSpPr>
            <p:cNvPr id="135" name="Rectangle 336"/>
            <p:cNvSpPr>
              <a:spLocks noChangeArrowheads="1"/>
            </p:cNvSpPr>
            <p:nvPr/>
          </p:nvSpPr>
          <p:spPr bwMode="auto">
            <a:xfrm>
              <a:off x="1851" y="2656"/>
              <a:ext cx="643" cy="110"/>
            </a:xfrm>
            <a:prstGeom prst="rect">
              <a:avLst/>
            </a:prstGeom>
            <a:solidFill>
              <a:srgbClr val="DBE9F5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현장처리</a:t>
              </a:r>
            </a:p>
          </p:txBody>
        </p:sp>
        <p:sp>
          <p:nvSpPr>
            <p:cNvPr id="136" name="Rectangle 337"/>
            <p:cNvSpPr>
              <a:spLocks noChangeArrowheads="1"/>
            </p:cNvSpPr>
            <p:nvPr/>
          </p:nvSpPr>
          <p:spPr bwMode="auto">
            <a:xfrm>
              <a:off x="1851" y="2766"/>
              <a:ext cx="643" cy="25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조치완료 보고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04812" y="6402678"/>
            <a:ext cx="6048375" cy="228610"/>
            <a:chOff x="404813" y="1878221"/>
            <a:chExt cx="6048375" cy="22861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40" name="그룹 13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3" name="오각형 14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4" name="오각형 14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1" name="직사각형 14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2" name="직사각형 14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구분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5" name="Group 194"/>
          <p:cNvGraphicFramePr>
            <a:graphicFrameLocks noGrp="1"/>
          </p:cNvGraphicFramePr>
          <p:nvPr>
            <p:extLst/>
          </p:nvPr>
        </p:nvGraphicFramePr>
        <p:xfrm>
          <a:off x="404812" y="6795443"/>
          <a:ext cx="6048375" cy="2408172"/>
        </p:xfrm>
        <a:graphic>
          <a:graphicData uri="http://schemas.openxmlformats.org/drawingml/2006/table">
            <a:tbl>
              <a:tblPr/>
              <a:tblGrid>
                <a:gridCol w="956510"/>
                <a:gridCol w="927956"/>
                <a:gridCol w="4163909"/>
              </a:tblGrid>
              <a:tr h="2530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장애처리방법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응용시스템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80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 복구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Install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 인력 투입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16.4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장애처리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1" name="그룹 1"/>
          <p:cNvGrpSpPr>
            <a:grpSpLocks/>
          </p:cNvGrpSpPr>
          <p:nvPr/>
        </p:nvGrpSpPr>
        <p:grpSpPr bwMode="auto">
          <a:xfrm>
            <a:off x="476250" y="1942833"/>
            <a:ext cx="5905500" cy="1362075"/>
            <a:chOff x="476673" y="2144688"/>
            <a:chExt cx="5905078" cy="1361749"/>
          </a:xfrm>
        </p:grpSpPr>
        <p:grpSp>
          <p:nvGrpSpPr>
            <p:cNvPr id="72" name="Group 123"/>
            <p:cNvGrpSpPr>
              <a:grpSpLocks/>
            </p:cNvGrpSpPr>
            <p:nvPr/>
          </p:nvGrpSpPr>
          <p:grpSpPr bwMode="auto">
            <a:xfrm>
              <a:off x="476673" y="2144688"/>
              <a:ext cx="5905078" cy="1361749"/>
              <a:chOff x="279" y="2094"/>
              <a:chExt cx="3759" cy="826"/>
            </a:xfrm>
          </p:grpSpPr>
          <p:grpSp>
            <p:nvGrpSpPr>
              <p:cNvPr id="75" name="Group 124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8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5" name="Rectangle 127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76" name="Picture 128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AutoShape 129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3" name="Text Box 130"/>
            <p:cNvSpPr txBox="1">
              <a:spLocks noChangeArrowheads="1"/>
            </p:cNvSpPr>
            <p:nvPr/>
          </p:nvSpPr>
          <p:spPr bwMode="auto">
            <a:xfrm>
              <a:off x="625910" y="2643529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응용프로그램 장애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1940768" y="2228703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손상 및 바이러스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응용시스템 장애대책 시나리오 작성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정확한 프로그램 변경관리 및 버전관리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예방점검을 통한 장애 사전예방</a:t>
              </a:r>
            </a:p>
          </p:txBody>
        </p:sp>
      </p:grpSp>
      <p:grpSp>
        <p:nvGrpSpPr>
          <p:cNvPr id="86" name="그룹 2"/>
          <p:cNvGrpSpPr>
            <a:grpSpLocks/>
          </p:cNvGrpSpPr>
          <p:nvPr/>
        </p:nvGrpSpPr>
        <p:grpSpPr bwMode="auto">
          <a:xfrm>
            <a:off x="476250" y="3749408"/>
            <a:ext cx="5905500" cy="1535112"/>
            <a:chOff x="476673" y="4016896"/>
            <a:chExt cx="5905078" cy="1535031"/>
          </a:xfrm>
        </p:grpSpPr>
        <p:grpSp>
          <p:nvGrpSpPr>
            <p:cNvPr id="87" name="Group 132"/>
            <p:cNvGrpSpPr>
              <a:grpSpLocks/>
            </p:cNvGrpSpPr>
            <p:nvPr/>
          </p:nvGrpSpPr>
          <p:grpSpPr bwMode="auto">
            <a:xfrm>
              <a:off x="476673" y="4016896"/>
              <a:ext cx="5905078" cy="1535031"/>
              <a:chOff x="279" y="2094"/>
              <a:chExt cx="3759" cy="826"/>
            </a:xfrm>
          </p:grpSpPr>
          <p:grpSp>
            <p:nvGrpSpPr>
              <p:cNvPr id="90" name="Group 133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48" name="Rectangle 134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Rectangle 135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46" name="Picture 137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AutoShape 138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8" name="Text Box 139"/>
            <p:cNvSpPr txBox="1">
              <a:spLocks noChangeArrowheads="1"/>
            </p:cNvSpPr>
            <p:nvPr/>
          </p:nvSpPr>
          <p:spPr bwMode="auto">
            <a:xfrm>
              <a:off x="625910" y="4605003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데이터베이스 장애</a:t>
              </a:r>
            </a:p>
          </p:txBody>
        </p:sp>
        <p:sp>
          <p:nvSpPr>
            <p:cNvPr id="89" name="Text Box 140"/>
            <p:cNvSpPr txBox="1">
              <a:spLocks noChangeArrowheads="1"/>
            </p:cNvSpPr>
            <p:nvPr/>
          </p:nvSpPr>
          <p:spPr bwMode="auto">
            <a:xfrm>
              <a:off x="1940768" y="4100911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DBMS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로그파일 이상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테이블 등 객체의 손상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정기적으로 로그파일의 용량초과 여부 점검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위험 수준 체크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데이터베이스 유지보수 담당자와 상시 연락체계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온라인 방식의 완벽한 자동복구 및 백업 시나리오</a:t>
              </a:r>
            </a:p>
          </p:txBody>
        </p:sp>
      </p:grpSp>
      <p:grpSp>
        <p:nvGrpSpPr>
          <p:cNvPr id="151" name="그룹 3"/>
          <p:cNvGrpSpPr>
            <a:grpSpLocks/>
          </p:cNvGrpSpPr>
          <p:nvPr/>
        </p:nvGrpSpPr>
        <p:grpSpPr bwMode="auto">
          <a:xfrm>
            <a:off x="476250" y="5729020"/>
            <a:ext cx="5905500" cy="1535113"/>
            <a:chOff x="476673" y="5974253"/>
            <a:chExt cx="5905078" cy="1535031"/>
          </a:xfrm>
        </p:grpSpPr>
        <p:grpSp>
          <p:nvGrpSpPr>
            <p:cNvPr id="152" name="Group 141"/>
            <p:cNvGrpSpPr>
              <a:grpSpLocks/>
            </p:cNvGrpSpPr>
            <p:nvPr/>
          </p:nvGrpSpPr>
          <p:grpSpPr bwMode="auto">
            <a:xfrm>
              <a:off x="476673" y="5974253"/>
              <a:ext cx="5905078" cy="1535031"/>
              <a:chOff x="279" y="2094"/>
              <a:chExt cx="3759" cy="826"/>
            </a:xfrm>
          </p:grpSpPr>
          <p:grpSp>
            <p:nvGrpSpPr>
              <p:cNvPr id="155" name="Group 142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58" name="Rectangle 143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44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45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56" name="Picture 146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AutoShape 147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629052" y="6515102"/>
              <a:ext cx="1047802" cy="2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하드웨어 장애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940768" y="6058268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하드디스크 물리적 결함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CPU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및 메모리 결함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하드디스크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이상부품 발견 시 교체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장애조치 절차서 및 비상연락망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정기적인 시스템 성능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예방점검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서버 등 하드웨어 운영팀과 긴밀한 협조체제 확립</a:t>
              </a:r>
            </a:p>
          </p:txBody>
        </p:sp>
      </p:grpSp>
      <p:grpSp>
        <p:nvGrpSpPr>
          <p:cNvPr id="161" name="그룹 4"/>
          <p:cNvGrpSpPr>
            <a:grpSpLocks/>
          </p:cNvGrpSpPr>
          <p:nvPr/>
        </p:nvGrpSpPr>
        <p:grpSpPr bwMode="auto">
          <a:xfrm>
            <a:off x="476250" y="7710220"/>
            <a:ext cx="5905500" cy="1362075"/>
            <a:chOff x="476673" y="7911731"/>
            <a:chExt cx="5905078" cy="1361749"/>
          </a:xfrm>
        </p:grpSpPr>
        <p:grpSp>
          <p:nvGrpSpPr>
            <p:cNvPr id="162" name="Group 150"/>
            <p:cNvGrpSpPr>
              <a:grpSpLocks/>
            </p:cNvGrpSpPr>
            <p:nvPr/>
          </p:nvGrpSpPr>
          <p:grpSpPr bwMode="auto">
            <a:xfrm>
              <a:off x="476673" y="7911731"/>
              <a:ext cx="5905078" cy="1361749"/>
              <a:chOff x="279" y="2094"/>
              <a:chExt cx="3759" cy="826"/>
            </a:xfrm>
          </p:grpSpPr>
          <p:grpSp>
            <p:nvGrpSpPr>
              <p:cNvPr id="165" name="Group 151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66" name="Picture 155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AutoShape 156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3" name="Text Box 157"/>
            <p:cNvSpPr txBox="1">
              <a:spLocks noChangeArrowheads="1"/>
            </p:cNvSpPr>
            <p:nvPr/>
          </p:nvSpPr>
          <p:spPr bwMode="auto">
            <a:xfrm>
              <a:off x="539511" y="8461008"/>
              <a:ext cx="1226886" cy="26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장애</a:t>
              </a:r>
            </a:p>
          </p:txBody>
        </p:sp>
        <p:sp>
          <p:nvSpPr>
            <p:cNvPr id="164" name="Text Box 158"/>
            <p:cNvSpPr txBox="1">
              <a:spLocks noChangeArrowheads="1"/>
            </p:cNvSpPr>
            <p:nvPr/>
          </p:nvSpPr>
          <p:spPr bwMode="auto">
            <a:xfrm>
              <a:off x="1940768" y="7995746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이상 종료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소프트웨어 재설치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장애 기록 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버전 업 지원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전략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3. </a:t>
            </a:r>
            <a:r>
              <a:rPr lang="ko-KR" altLang="en-US" sz="1600" b="1" dirty="0" smtClean="0">
                <a:latin typeface="+mn-ea"/>
                <a:ea typeface="+mn-ea"/>
              </a:rPr>
              <a:t>사업 수행 </a:t>
            </a:r>
            <a:r>
              <a:rPr lang="ko-KR" altLang="en-US" sz="1600" b="1" dirty="0" smtClean="0">
                <a:latin typeface="+mn-ea"/>
                <a:ea typeface="+mn-ea"/>
              </a:rPr>
              <a:t>전략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사업을 성공적으로 수행하기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위하여 </a:t>
            </a:r>
            <a:r>
              <a:rPr lang="ko-KR" altLang="en-US" sz="1200" dirty="0" smtClean="0">
                <a:latin typeface="+mn-ea"/>
                <a:ea typeface="+mn-ea"/>
              </a:rPr>
              <a:t>저작권 기술 성능평가 사업 수행 경험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통해 기존 노하우와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기술력을 최대한 활용하도록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과거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유사 시스템 구축 </a:t>
            </a:r>
            <a:r>
              <a:rPr lang="ko-KR" altLang="en-US" sz="1200" dirty="0">
                <a:latin typeface="+mn-ea"/>
                <a:ea typeface="+mn-ea"/>
              </a:rPr>
              <a:t>경험을 </a:t>
            </a:r>
            <a:r>
              <a:rPr lang="ko-KR" altLang="en-US" sz="1200" dirty="0" smtClean="0">
                <a:latin typeface="+mn-ea"/>
                <a:ea typeface="+mn-ea"/>
              </a:rPr>
              <a:t>보유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 </a:t>
            </a:r>
            <a:r>
              <a:rPr lang="ko-KR" altLang="en-US" sz="1200" dirty="0">
                <a:latin typeface="+mn-ea"/>
                <a:ea typeface="+mn-ea"/>
              </a:rPr>
              <a:t>기존 시스템 구축에 참여 했던 인력을 </a:t>
            </a:r>
            <a:r>
              <a:rPr lang="ko-KR" altLang="en-US" sz="1200" dirty="0" smtClean="0">
                <a:latin typeface="+mn-ea"/>
                <a:ea typeface="+mn-ea"/>
              </a:rPr>
              <a:t>투입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시스템 구축을 수행 하도록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9621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추진 전략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398463" y="3248647"/>
            <a:ext cx="6042025" cy="59428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3" name="AutoShape 40"/>
          <p:cNvSpPr>
            <a:spLocks noChangeArrowheads="1"/>
          </p:cNvSpPr>
          <p:nvPr/>
        </p:nvSpPr>
        <p:spPr bwMode="auto">
          <a:xfrm>
            <a:off x="536574" y="3589861"/>
            <a:ext cx="2721993" cy="194993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C000"/>
              </a:gs>
              <a:gs pos="100000">
                <a:srgbClr val="FFE77F">
                  <a:gamma/>
                  <a:tint val="0"/>
                  <a:invGamma/>
                </a:srgbClr>
              </a:gs>
            </a:gsLst>
            <a:lin ang="2700000" scaled="1"/>
          </a:gradFill>
          <a:ln w="12700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rgbClr val="B7892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74" name="AutoShape 41"/>
          <p:cNvSpPr>
            <a:spLocks noChangeArrowheads="1"/>
          </p:cNvSpPr>
          <p:nvPr/>
        </p:nvSpPr>
        <p:spPr bwMode="auto">
          <a:xfrm>
            <a:off x="3727389" y="3579145"/>
            <a:ext cx="2535096" cy="1900958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C000"/>
              </a:gs>
              <a:gs pos="100000">
                <a:srgbClr val="FFE77F">
                  <a:gamma/>
                  <a:tint val="0"/>
                  <a:invGamma/>
                </a:srgbClr>
              </a:gs>
            </a:gsLst>
            <a:lin ang="2700000" scaled="1"/>
          </a:gradFill>
          <a:ln w="12700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rgbClr val="B7892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75" name="AutoShape 42"/>
          <p:cNvSpPr>
            <a:spLocks noChangeArrowheads="1"/>
          </p:cNvSpPr>
          <p:nvPr/>
        </p:nvSpPr>
        <p:spPr bwMode="auto">
          <a:xfrm>
            <a:off x="1399687" y="7870812"/>
            <a:ext cx="4157052" cy="1056146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C000"/>
              </a:gs>
              <a:gs pos="100000">
                <a:srgbClr val="FFE77F">
                  <a:gamma/>
                  <a:tint val="0"/>
                  <a:invGamma/>
                </a:srgbClr>
              </a:gs>
            </a:gsLst>
            <a:lin ang="2700000" scaled="1"/>
          </a:gradFill>
          <a:ln w="12700">
            <a:solidFill>
              <a:srgbClr val="FFCC00"/>
            </a:solidFill>
            <a:round/>
            <a:headEnd/>
            <a:tailEnd/>
          </a:ln>
          <a:effectLst>
            <a:outerShdw dist="35921" dir="2700000" algn="ctr" rotWithShape="0">
              <a:srgbClr val="B7892D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639110" y="3745069"/>
            <a:ext cx="2516920" cy="157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26778" rIns="0" bIns="26778">
            <a:spAutoFit/>
          </a:bodyPr>
          <a:lstStyle/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en-US" altLang="ko-KR" sz="1100" dirty="0" smtClean="0">
                <a:latin typeface="+mn-ea"/>
              </a:rPr>
              <a:t>2010</a:t>
            </a:r>
            <a:r>
              <a:rPr lang="ko-KR" altLang="en-US" sz="1100" dirty="0" smtClean="0">
                <a:latin typeface="+mn-ea"/>
              </a:rPr>
              <a:t>년</a:t>
            </a:r>
            <a:r>
              <a:rPr lang="en-US" altLang="ko-KR" sz="1100" smtClean="0">
                <a:latin typeface="+mn-ea"/>
              </a:rPr>
              <a:t>~2018</a:t>
            </a:r>
            <a:r>
              <a:rPr lang="ko-KR" altLang="en-US" sz="1100" smtClean="0">
                <a:latin typeface="+mn-ea"/>
              </a:rPr>
              <a:t>년 </a:t>
            </a:r>
            <a:r>
              <a:rPr lang="ko-KR" altLang="en-US" sz="1100" dirty="0" smtClean="0">
                <a:latin typeface="+mn-ea"/>
              </a:rPr>
              <a:t>동안 </a:t>
            </a:r>
            <a:r>
              <a:rPr lang="ko-KR" altLang="en-US" sz="1100" smtClean="0">
                <a:latin typeface="+mn-ea"/>
              </a:rPr>
              <a:t>총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</a:rPr>
              <a:t>9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회의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저작권 관련 사업 경험</a:t>
            </a:r>
            <a:r>
              <a:rPr lang="ko-KR" altLang="en-US" sz="1100" dirty="0" smtClean="0">
                <a:latin typeface="+mn-ea"/>
              </a:rPr>
              <a:t>을 통한 명확한 구현</a:t>
            </a:r>
            <a:endParaRPr lang="en-US" altLang="ko-KR" sz="1100" dirty="0" smtClean="0">
              <a:latin typeface="+mn-ea"/>
            </a:endParaRPr>
          </a:p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en-US" altLang="ko-KR" sz="1100" dirty="0" smtClean="0">
                <a:latin typeface="+mn-ea"/>
              </a:rPr>
              <a:t>H/W, S/W, N/W, </a:t>
            </a:r>
            <a:r>
              <a:rPr lang="ko-KR" altLang="en-US" sz="1100" dirty="0" smtClean="0">
                <a:latin typeface="+mn-ea"/>
              </a:rPr>
              <a:t>타 기관 연계 </a:t>
            </a:r>
            <a:r>
              <a:rPr lang="ko-KR" altLang="en-US" sz="1100" dirty="0">
                <a:latin typeface="+mn-ea"/>
              </a:rPr>
              <a:t>등</a:t>
            </a:r>
            <a:r>
              <a:rPr lang="ko-KR" altLang="en-US" sz="1100" dirty="0" smtClean="0">
                <a:latin typeface="+mn-ea"/>
              </a:rPr>
              <a:t> 정확한 환경 파악</a:t>
            </a:r>
            <a:endParaRPr lang="en-US" altLang="ko-KR" sz="1100" dirty="0" smtClean="0">
              <a:latin typeface="+mn-ea"/>
            </a:endParaRPr>
          </a:p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기존 시스템에 대한 정확한 이해</a:t>
            </a:r>
            <a:r>
              <a:rPr lang="ko-KR" altLang="en-US" sz="1100" smtClean="0">
                <a:latin typeface="+mn-ea"/>
              </a:rPr>
              <a:t>를 통한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안정적인 시스템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운용 환경 전환</a:t>
            </a:r>
            <a:endParaRPr lang="en-US" altLang="ko-KR" sz="11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4" name="Rectangle 17"/>
          <p:cNvSpPr>
            <a:spLocks noChangeArrowheads="1"/>
          </p:cNvSpPr>
          <p:nvPr/>
        </p:nvSpPr>
        <p:spPr bwMode="auto">
          <a:xfrm>
            <a:off x="1685009" y="8074069"/>
            <a:ext cx="3586408" cy="56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26778" rIns="0" bIns="26778">
            <a:spAutoFit/>
          </a:bodyPr>
          <a:lstStyle/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ko-KR" altLang="en-US" sz="1100" dirty="0" smtClean="0">
                <a:latin typeface="+mn-ea"/>
              </a:rPr>
              <a:t>과거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유사 사업 참여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외부 전문가 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활용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저작권 기술 전문가 협력 및 자문 활용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3784539" y="3758165"/>
            <a:ext cx="2477946" cy="157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26778" rIns="0" bIns="26778">
            <a:spAutoFit/>
          </a:bodyPr>
          <a:lstStyle/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ko-KR" altLang="en-US" sz="1100" smtClean="0">
                <a:latin typeface="+mn-ea"/>
              </a:rPr>
              <a:t>저작권기술 시스템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개발 및 운영 경험 인력 보유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ko-KR" altLang="en-US" sz="1100" smtClean="0">
                <a:latin typeface="+mn-ea"/>
              </a:rPr>
              <a:t>필터링기술 및 워터마크</a:t>
            </a:r>
            <a:r>
              <a:rPr lang="en-US" altLang="ko-KR" sz="1100" smtClean="0">
                <a:latin typeface="+mn-ea"/>
              </a:rPr>
              <a:t>/</a:t>
            </a:r>
            <a:r>
              <a:rPr lang="ko-KR" altLang="en-US" sz="1100" smtClean="0">
                <a:latin typeface="+mn-ea"/>
              </a:rPr>
              <a:t>포렌식마크 기술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평가 시스템에 </a:t>
            </a:r>
            <a:r>
              <a:rPr lang="ko-KR" altLang="en-US" sz="1100">
                <a:solidFill>
                  <a:srgbClr val="FF0000"/>
                </a:solidFill>
                <a:latin typeface="+mn-ea"/>
              </a:rPr>
              <a:t>대한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개발 경험</a:t>
            </a:r>
            <a:r>
              <a:rPr lang="ko-KR" altLang="en-US" sz="1100" smtClean="0">
                <a:latin typeface="+mn-ea"/>
              </a:rPr>
              <a:t> 보유</a:t>
            </a:r>
            <a:endParaRPr lang="en-US" altLang="ko-KR" sz="1100">
              <a:latin typeface="+mn-ea"/>
            </a:endParaRPr>
          </a:p>
          <a:p>
            <a:pPr marL="55563" indent="-55563" defTabSz="534988" latinLnBrk="0">
              <a:lnSpc>
                <a:spcPct val="150000"/>
              </a:lnSpc>
              <a:buFontTx/>
              <a:buChar char="•"/>
              <a:defRPr/>
            </a:pPr>
            <a:r>
              <a:rPr lang="en-US" altLang="ko-KR" sz="1100" smtClean="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다양한 </a:t>
            </a:r>
            <a:r>
              <a:rPr lang="en-US" altLang="ko-KR" sz="1100" smtClean="0">
                <a:latin typeface="+mn-ea"/>
              </a:rPr>
              <a:t>OS, DB </a:t>
            </a:r>
            <a:r>
              <a:rPr lang="ko-KR" altLang="en-US" sz="1100" smtClean="0">
                <a:latin typeface="+mn-ea"/>
              </a:rPr>
              <a:t>경험을 보유한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풍부한 자사 인력 지원 활용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3028950" y="5868777"/>
            <a:ext cx="1968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7667" tIns="48834" rIns="97667" bIns="48834">
            <a:spAutoFit/>
          </a:bodyPr>
          <a:lstStyle/>
          <a:p>
            <a:pPr algn="just" defTabSz="814388" latinLnBrk="0">
              <a:spcBef>
                <a:spcPct val="10000"/>
              </a:spcBef>
              <a:defRPr/>
            </a:pPr>
            <a:endParaRPr lang="ko-KR" altLang="ko-KR" sz="15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3127375" y="5983077"/>
            <a:ext cx="11477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7667" tIns="48834" rIns="97667" bIns="48834">
            <a:spAutoFit/>
          </a:bodyPr>
          <a:lstStyle/>
          <a:p>
            <a:pPr algn="just" defTabSz="814388" latinLnBrk="0">
              <a:spcBef>
                <a:spcPct val="10000"/>
              </a:spcBef>
              <a:defRPr/>
            </a:pPr>
            <a:endParaRPr lang="ko-KR" altLang="ko-KR" sz="15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2351088" y="6865727"/>
            <a:ext cx="2289175" cy="608012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2217738" y="5624302"/>
            <a:ext cx="2559050" cy="1622425"/>
          </a:xfrm>
          <a:prstGeom prst="ellipse">
            <a:avLst/>
          </a:prstGeom>
          <a:gradFill rotWithShape="0">
            <a:gsLst>
              <a:gs pos="0">
                <a:srgbClr val="98781E"/>
              </a:gs>
              <a:gs pos="50000">
                <a:srgbClr val="F2EFE4"/>
              </a:gs>
              <a:gs pos="100000">
                <a:srgbClr val="98781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0" name="Arc 29"/>
          <p:cNvSpPr>
            <a:spLocks/>
          </p:cNvSpPr>
          <p:nvPr/>
        </p:nvSpPr>
        <p:spPr bwMode="auto">
          <a:xfrm>
            <a:off x="2222500" y="5611602"/>
            <a:ext cx="1306513" cy="1101725"/>
          </a:xfrm>
          <a:custGeom>
            <a:avLst/>
            <a:gdLst>
              <a:gd name="T0" fmla="*/ 2147483647 w 22499"/>
              <a:gd name="T1" fmla="*/ 2147483647 h 32778"/>
              <a:gd name="T2" fmla="*/ 2147483647 w 22499"/>
              <a:gd name="T3" fmla="*/ 2147483647 h 32778"/>
              <a:gd name="T4" fmla="*/ 2147483647 w 22499"/>
              <a:gd name="T5" fmla="*/ 2147483647 h 32778"/>
              <a:gd name="T6" fmla="*/ 0 60000 65536"/>
              <a:gd name="T7" fmla="*/ 0 60000 65536"/>
              <a:gd name="T8" fmla="*/ 0 60000 65536"/>
              <a:gd name="T9" fmla="*/ 0 w 22499"/>
              <a:gd name="T10" fmla="*/ 0 h 32778"/>
              <a:gd name="T11" fmla="*/ 22499 w 22499"/>
              <a:gd name="T12" fmla="*/ 32778 h 327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99" h="32778" fill="none" extrusionOk="0">
                <a:moveTo>
                  <a:pt x="3117" y="32777"/>
                </a:moveTo>
                <a:cubicBezTo>
                  <a:pt x="1077" y="29406"/>
                  <a:pt x="0" y="2554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99" y="-1"/>
                  <a:pt x="22199" y="6"/>
                  <a:pt x="22499" y="18"/>
                </a:cubicBezTo>
              </a:path>
              <a:path w="22499" h="32778" stroke="0" extrusionOk="0">
                <a:moveTo>
                  <a:pt x="3117" y="32777"/>
                </a:moveTo>
                <a:cubicBezTo>
                  <a:pt x="1077" y="29406"/>
                  <a:pt x="0" y="2554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99" y="-1"/>
                  <a:pt x="22199" y="6"/>
                  <a:pt x="22499" y="18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EBD3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1" name="Arc 30"/>
          <p:cNvSpPr>
            <a:spLocks/>
          </p:cNvSpPr>
          <p:nvPr/>
        </p:nvSpPr>
        <p:spPr bwMode="auto">
          <a:xfrm>
            <a:off x="2392363" y="5662402"/>
            <a:ext cx="2333625" cy="1412875"/>
          </a:xfrm>
          <a:custGeom>
            <a:avLst/>
            <a:gdLst>
              <a:gd name="T0" fmla="*/ 2147483647 w 40627"/>
              <a:gd name="T1" fmla="*/ 0 h 43001"/>
              <a:gd name="T2" fmla="*/ 0 w 40627"/>
              <a:gd name="T3" fmla="*/ 2147483647 h 43001"/>
              <a:gd name="T4" fmla="*/ 2147483647 w 40627"/>
              <a:gd name="T5" fmla="*/ 2147483647 h 43001"/>
              <a:gd name="T6" fmla="*/ 0 60000 65536"/>
              <a:gd name="T7" fmla="*/ 0 60000 65536"/>
              <a:gd name="T8" fmla="*/ 0 60000 65536"/>
              <a:gd name="T9" fmla="*/ 0 w 40627"/>
              <a:gd name="T10" fmla="*/ 0 h 43001"/>
              <a:gd name="T11" fmla="*/ 40627 w 40627"/>
              <a:gd name="T12" fmla="*/ 43001 h 430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27" h="43001" fill="none" extrusionOk="0">
                <a:moveTo>
                  <a:pt x="21952" y="-1"/>
                </a:moveTo>
                <a:cubicBezTo>
                  <a:pt x="32651" y="1462"/>
                  <a:pt x="40627" y="10601"/>
                  <a:pt x="40627" y="21401"/>
                </a:cubicBezTo>
                <a:cubicBezTo>
                  <a:pt x="40627" y="33330"/>
                  <a:pt x="30956" y="43001"/>
                  <a:pt x="19027" y="43001"/>
                </a:cubicBezTo>
                <a:cubicBezTo>
                  <a:pt x="11074" y="43001"/>
                  <a:pt x="3764" y="38630"/>
                  <a:pt x="-1" y="31625"/>
                </a:cubicBezTo>
              </a:path>
              <a:path w="40627" h="43001" stroke="0" extrusionOk="0">
                <a:moveTo>
                  <a:pt x="21952" y="-1"/>
                </a:moveTo>
                <a:cubicBezTo>
                  <a:pt x="32651" y="1462"/>
                  <a:pt x="40627" y="10601"/>
                  <a:pt x="40627" y="21401"/>
                </a:cubicBezTo>
                <a:cubicBezTo>
                  <a:pt x="40627" y="33330"/>
                  <a:pt x="30956" y="43001"/>
                  <a:pt x="19027" y="43001"/>
                </a:cubicBezTo>
                <a:cubicBezTo>
                  <a:pt x="11074" y="43001"/>
                  <a:pt x="3764" y="38630"/>
                  <a:pt x="-1" y="31625"/>
                </a:cubicBezTo>
                <a:lnTo>
                  <a:pt x="19027" y="21401"/>
                </a:lnTo>
                <a:close/>
              </a:path>
            </a:pathLst>
          </a:custGeom>
          <a:solidFill>
            <a:srgbClr val="E5C4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2" name="Arc 31"/>
          <p:cNvSpPr>
            <a:spLocks/>
          </p:cNvSpPr>
          <p:nvPr/>
        </p:nvSpPr>
        <p:spPr bwMode="auto">
          <a:xfrm>
            <a:off x="3505200" y="5608427"/>
            <a:ext cx="1266825" cy="1108075"/>
          </a:xfrm>
          <a:custGeom>
            <a:avLst/>
            <a:gdLst>
              <a:gd name="T0" fmla="*/ 0 w 21600"/>
              <a:gd name="T1" fmla="*/ 0 h 33250"/>
              <a:gd name="T2" fmla="*/ 2147483647 w 21600"/>
              <a:gd name="T3" fmla="*/ 2147483647 h 33250"/>
              <a:gd name="T4" fmla="*/ 0 w 21600"/>
              <a:gd name="T5" fmla="*/ 2147483647 h 33250"/>
              <a:gd name="T6" fmla="*/ 0 60000 65536"/>
              <a:gd name="T7" fmla="*/ 0 60000 65536"/>
              <a:gd name="T8" fmla="*/ 0 60000 65536"/>
              <a:gd name="T9" fmla="*/ 0 w 21600"/>
              <a:gd name="T10" fmla="*/ 0 h 33250"/>
              <a:gd name="T11" fmla="*/ 21600 w 21600"/>
              <a:gd name="T12" fmla="*/ 33250 h 332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25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729"/>
                  <a:pt x="20416" y="29772"/>
                  <a:pt x="18188" y="33249"/>
                </a:cubicBezTo>
              </a:path>
              <a:path w="21600" h="3325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729"/>
                  <a:pt x="20416" y="29772"/>
                  <a:pt x="18188" y="33249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6E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3" name="Freeform 32"/>
          <p:cNvSpPr>
            <a:spLocks/>
          </p:cNvSpPr>
          <p:nvPr/>
        </p:nvSpPr>
        <p:spPr bwMode="auto">
          <a:xfrm>
            <a:off x="2392363" y="6402177"/>
            <a:ext cx="1089025" cy="376237"/>
          </a:xfrm>
          <a:custGeom>
            <a:avLst/>
            <a:gdLst>
              <a:gd name="T0" fmla="*/ 0 w 717"/>
              <a:gd name="T1" fmla="*/ 2147483647 h 337"/>
              <a:gd name="T2" fmla="*/ 2147483647 w 717"/>
              <a:gd name="T3" fmla="*/ 2147483647 h 337"/>
              <a:gd name="T4" fmla="*/ 2147483647 w 717"/>
              <a:gd name="T5" fmla="*/ 0 h 337"/>
              <a:gd name="T6" fmla="*/ 0 60000 65536"/>
              <a:gd name="T7" fmla="*/ 0 60000 65536"/>
              <a:gd name="T8" fmla="*/ 0 60000 65536"/>
              <a:gd name="T9" fmla="*/ 0 w 717"/>
              <a:gd name="T10" fmla="*/ 0 h 337"/>
              <a:gd name="T11" fmla="*/ 717 w 717"/>
              <a:gd name="T12" fmla="*/ 337 h 3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7" h="337">
                <a:moveTo>
                  <a:pt x="0" y="337"/>
                </a:moveTo>
                <a:lnTo>
                  <a:pt x="1" y="245"/>
                </a:lnTo>
                <a:lnTo>
                  <a:pt x="717" y="0"/>
                </a:lnTo>
              </a:path>
            </a:pathLst>
          </a:custGeom>
          <a:noFill/>
          <a:ln w="6350">
            <a:solidFill>
              <a:srgbClr val="6B54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4" name="Freeform 33"/>
          <p:cNvSpPr>
            <a:spLocks/>
          </p:cNvSpPr>
          <p:nvPr/>
        </p:nvSpPr>
        <p:spPr bwMode="auto">
          <a:xfrm>
            <a:off x="3482975" y="6416464"/>
            <a:ext cx="1090613" cy="376238"/>
          </a:xfrm>
          <a:custGeom>
            <a:avLst/>
            <a:gdLst>
              <a:gd name="T0" fmla="*/ 2147483647 w 718"/>
              <a:gd name="T1" fmla="*/ 2147483647 h 356"/>
              <a:gd name="T2" fmla="*/ 2147483647 w 718"/>
              <a:gd name="T3" fmla="*/ 2147483647 h 356"/>
              <a:gd name="T4" fmla="*/ 0 w 718"/>
              <a:gd name="T5" fmla="*/ 0 h 356"/>
              <a:gd name="T6" fmla="*/ 0 60000 65536"/>
              <a:gd name="T7" fmla="*/ 0 60000 65536"/>
              <a:gd name="T8" fmla="*/ 0 60000 65536"/>
              <a:gd name="T9" fmla="*/ 0 w 718"/>
              <a:gd name="T10" fmla="*/ 0 h 356"/>
              <a:gd name="T11" fmla="*/ 718 w 718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8" h="356">
                <a:moveTo>
                  <a:pt x="718" y="356"/>
                </a:moveTo>
                <a:lnTo>
                  <a:pt x="718" y="256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6B54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>
            <a:off x="3500438" y="5614777"/>
            <a:ext cx="0" cy="711200"/>
          </a:xfrm>
          <a:prstGeom prst="line">
            <a:avLst/>
          </a:prstGeom>
          <a:noFill/>
          <a:ln w="6350">
            <a:solidFill>
              <a:srgbClr val="6B541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2928938" y="6070389"/>
            <a:ext cx="1147762" cy="528638"/>
          </a:xfrm>
          <a:prstGeom prst="ellipse">
            <a:avLst/>
          </a:prstGeom>
          <a:gradFill rotWithShape="0">
            <a:gsLst>
              <a:gs pos="0">
                <a:srgbClr val="98781E"/>
              </a:gs>
              <a:gs pos="50000">
                <a:srgbClr val="F2EFE4"/>
              </a:gs>
              <a:gs pos="100000">
                <a:srgbClr val="98781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7" name="Oval 36"/>
          <p:cNvSpPr>
            <a:spLocks noChangeArrowheads="1"/>
          </p:cNvSpPr>
          <p:nvPr/>
        </p:nvSpPr>
        <p:spPr bwMode="auto">
          <a:xfrm>
            <a:off x="2952750" y="6179927"/>
            <a:ext cx="1103313" cy="439737"/>
          </a:xfrm>
          <a:prstGeom prst="ellipse">
            <a:avLst/>
          </a:prstGeom>
          <a:gradFill rotWithShape="0">
            <a:gsLst>
              <a:gs pos="0">
                <a:srgbClr val="F6E4A4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8" name="Freeform 37"/>
          <p:cNvSpPr>
            <a:spLocks/>
          </p:cNvSpPr>
          <p:nvPr/>
        </p:nvSpPr>
        <p:spPr bwMode="auto">
          <a:xfrm rot="2437551">
            <a:off x="1176688" y="5632211"/>
            <a:ext cx="1298410" cy="353325"/>
          </a:xfrm>
          <a:custGeom>
            <a:avLst/>
            <a:gdLst>
              <a:gd name="T0" fmla="*/ 2147483647 w 1200"/>
              <a:gd name="T1" fmla="*/ 0 h 111"/>
              <a:gd name="T2" fmla="*/ 2147483647 w 1200"/>
              <a:gd name="T3" fmla="*/ 2147483647 h 111"/>
              <a:gd name="T4" fmla="*/ 0 w 1200"/>
              <a:gd name="T5" fmla="*/ 2147483647 h 111"/>
              <a:gd name="T6" fmla="*/ 0 60000 65536"/>
              <a:gd name="T7" fmla="*/ 0 60000 65536"/>
              <a:gd name="T8" fmla="*/ 0 60000 65536"/>
              <a:gd name="T9" fmla="*/ 0 w 1200"/>
              <a:gd name="T10" fmla="*/ 0 h 111"/>
              <a:gd name="T11" fmla="*/ 1200 w 1200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11">
                <a:moveTo>
                  <a:pt x="1200" y="0"/>
                </a:moveTo>
                <a:lnTo>
                  <a:pt x="1008" y="111"/>
                </a:lnTo>
                <a:lnTo>
                  <a:pt x="0" y="11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9" name="Freeform 38"/>
          <p:cNvSpPr>
            <a:spLocks/>
          </p:cNvSpPr>
          <p:nvPr/>
        </p:nvSpPr>
        <p:spPr bwMode="auto">
          <a:xfrm rot="20648171">
            <a:off x="2640578" y="7107868"/>
            <a:ext cx="1301627" cy="752004"/>
          </a:xfrm>
          <a:custGeom>
            <a:avLst/>
            <a:gdLst>
              <a:gd name="T0" fmla="*/ 2147483647 w 1154"/>
              <a:gd name="T1" fmla="*/ 0 h 391"/>
              <a:gd name="T2" fmla="*/ 2147483647 w 1154"/>
              <a:gd name="T3" fmla="*/ 2147483647 h 391"/>
              <a:gd name="T4" fmla="*/ 0 w 1154"/>
              <a:gd name="T5" fmla="*/ 2147483647 h 391"/>
              <a:gd name="T6" fmla="*/ 0 60000 65536"/>
              <a:gd name="T7" fmla="*/ 0 60000 65536"/>
              <a:gd name="T8" fmla="*/ 0 60000 65536"/>
              <a:gd name="T9" fmla="*/ 0 w 1154"/>
              <a:gd name="T10" fmla="*/ 0 h 391"/>
              <a:gd name="T11" fmla="*/ 1154 w 1154"/>
              <a:gd name="T12" fmla="*/ 391 h 3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4" h="391">
                <a:moveTo>
                  <a:pt x="933" y="0"/>
                </a:moveTo>
                <a:lnTo>
                  <a:pt x="1154" y="391"/>
                </a:lnTo>
                <a:lnTo>
                  <a:pt x="0" y="39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0" name="Freeform 39"/>
          <p:cNvSpPr>
            <a:spLocks/>
          </p:cNvSpPr>
          <p:nvPr/>
        </p:nvSpPr>
        <p:spPr bwMode="auto">
          <a:xfrm rot="18428223" flipH="1">
            <a:off x="4463688" y="5558530"/>
            <a:ext cx="1418492" cy="429396"/>
          </a:xfrm>
          <a:custGeom>
            <a:avLst/>
            <a:gdLst>
              <a:gd name="T0" fmla="*/ 2147483647 w 1200"/>
              <a:gd name="T1" fmla="*/ 0 h 111"/>
              <a:gd name="T2" fmla="*/ 2147483647 w 1200"/>
              <a:gd name="T3" fmla="*/ 2147483647 h 111"/>
              <a:gd name="T4" fmla="*/ 0 w 1200"/>
              <a:gd name="T5" fmla="*/ 2147483647 h 111"/>
              <a:gd name="T6" fmla="*/ 0 60000 65536"/>
              <a:gd name="T7" fmla="*/ 0 60000 65536"/>
              <a:gd name="T8" fmla="*/ 0 60000 65536"/>
              <a:gd name="T9" fmla="*/ 0 w 1200"/>
              <a:gd name="T10" fmla="*/ 0 h 111"/>
              <a:gd name="T11" fmla="*/ 1200 w 1200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11">
                <a:moveTo>
                  <a:pt x="1200" y="0"/>
                </a:moveTo>
                <a:lnTo>
                  <a:pt x="1008" y="111"/>
                </a:lnTo>
                <a:lnTo>
                  <a:pt x="0" y="11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2510944" y="5844028"/>
            <a:ext cx="827807" cy="48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2713" tIns="27411" rIns="52713" bIns="27411">
            <a:spAutoFit/>
          </a:bodyPr>
          <a:lstStyle/>
          <a:p>
            <a:pPr defTabSz="534988" eaLnBrk="0" latinLnBrk="0" hangingPunct="0">
              <a:defRPr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기술 구현 </a:t>
            </a:r>
            <a:endParaRPr kumimoji="0" lang="en-US" altLang="ko-KR" sz="1400" b="1" dirty="0" smtClean="0">
              <a:solidFill>
                <a:srgbClr val="0070C0"/>
              </a:solidFill>
              <a:latin typeface="+mn-ea"/>
            </a:endParaRPr>
          </a:p>
          <a:p>
            <a:pPr defTabSz="534988" eaLnBrk="0" latinLnBrk="0" hangingPunct="0">
              <a:defRPr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전략</a:t>
            </a:r>
            <a:endParaRPr kumimoji="0"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3676615" y="5848880"/>
            <a:ext cx="827807" cy="48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2713" tIns="27411" rIns="52713" bIns="27411">
            <a:spAutoFit/>
          </a:bodyPr>
          <a:lstStyle/>
          <a:p>
            <a:pPr algn="r" defTabSz="534988" eaLnBrk="0" latinLnBrk="0" hangingPunct="0">
              <a:defRPr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인적 구성 </a:t>
            </a:r>
            <a:endParaRPr kumimoji="0" lang="en-US" altLang="ko-KR" sz="1400" b="1" dirty="0" smtClean="0">
              <a:solidFill>
                <a:srgbClr val="0070C0"/>
              </a:solidFill>
              <a:latin typeface="+mn-ea"/>
            </a:endParaRPr>
          </a:p>
          <a:p>
            <a:pPr algn="r" defTabSz="534988" eaLnBrk="0" latinLnBrk="0" hangingPunct="0">
              <a:defRPr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전략</a:t>
            </a:r>
            <a:endParaRPr kumimoji="0"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2863532" y="6663188"/>
            <a:ext cx="1308708" cy="27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2713" tIns="27411" rIns="52713" bIns="27411">
            <a:spAutoFit/>
          </a:bodyPr>
          <a:lstStyle/>
          <a:p>
            <a:pPr defTabSz="534988" eaLnBrk="0" latinLnBrk="0" hangingPunct="0">
              <a:defRPr/>
            </a:pPr>
            <a:r>
              <a:rPr kumimoji="0" lang="ko-KR" altLang="en-US" sz="1400" b="1" dirty="0" smtClean="0">
                <a:solidFill>
                  <a:srgbClr val="0070C0"/>
                </a:solidFill>
                <a:latin typeface="+mn-ea"/>
              </a:rPr>
              <a:t>전문가 활용 전략</a:t>
            </a:r>
            <a:endParaRPr kumimoji="0"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6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기술이전계획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 </a:t>
            </a:r>
            <a:r>
              <a:rPr lang="ko-KR" altLang="en-US" sz="1600" smtClean="0">
                <a:latin typeface="+mn-ea"/>
                <a:ea typeface="+mn-ea"/>
              </a:rPr>
              <a:t>기술이전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17.1. </a:t>
            </a:r>
            <a:r>
              <a:rPr lang="ko-KR" altLang="en-US" sz="1600" smtClean="0">
                <a:latin typeface="+mn-ea"/>
                <a:ea typeface="+mn-ea"/>
              </a:rPr>
              <a:t>기술이전 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시스템의 구축 완료 후 안정적이고 효율적으로 시스템을 운영하기 위한 시스템  운영자를 양성하기 위해서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시스템 운영 및 담당자를 대상으로 시스템의 설치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공정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운영 단계에서부터 직접 참여하는 방식을 통해서 실질적인 기술이전 및 자체 운영능력을 확보하고 전문지식을 축적할 수 있도록 지원합니다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2577709"/>
            <a:ext cx="6048375" cy="228610"/>
            <a:chOff x="404813" y="1878221"/>
            <a:chExt cx="6048375" cy="228610"/>
          </a:xfrm>
        </p:grpSpPr>
        <p:grpSp>
          <p:nvGrpSpPr>
            <p:cNvPr id="7" name="그룹 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2" name="오각형 1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3" name="오각형 1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" name="직사각형 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" name="직사각형 1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기술이전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4" name="직사각형 58"/>
          <p:cNvSpPr>
            <a:spLocks noChangeArrowheads="1"/>
          </p:cNvSpPr>
          <p:nvPr/>
        </p:nvSpPr>
        <p:spPr bwMode="auto">
          <a:xfrm>
            <a:off x="404813" y="2987082"/>
            <a:ext cx="6048375" cy="63344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5" name="Group 116"/>
          <p:cNvGrpSpPr>
            <a:grpSpLocks/>
          </p:cNvGrpSpPr>
          <p:nvPr/>
        </p:nvGrpSpPr>
        <p:grpSpPr bwMode="auto">
          <a:xfrm>
            <a:off x="598488" y="3109615"/>
            <a:ext cx="5875337" cy="6211888"/>
            <a:chOff x="395" y="2232"/>
            <a:chExt cx="3701" cy="3966"/>
          </a:xfrm>
        </p:grpSpPr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 rot="-5400000">
              <a:off x="648" y="4227"/>
              <a:ext cx="261" cy="284"/>
            </a:xfrm>
            <a:prstGeom prst="rightArrow">
              <a:avLst>
                <a:gd name="adj1" fmla="val 61435"/>
                <a:gd name="adj2" fmla="val 36995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 rot="-5400000">
              <a:off x="3521" y="4227"/>
              <a:ext cx="261" cy="284"/>
            </a:xfrm>
            <a:prstGeom prst="rightArrow">
              <a:avLst>
                <a:gd name="adj1" fmla="val 61435"/>
                <a:gd name="adj2" fmla="val 36995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403" y="4450"/>
              <a:ext cx="3544" cy="624"/>
            </a:xfrm>
            <a:prstGeom prst="roundRect">
              <a:avLst>
                <a:gd name="adj" fmla="val 7486"/>
              </a:avLst>
            </a:prstGeom>
            <a:solidFill>
              <a:schemeClr val="bg1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953" y="4346"/>
              <a:ext cx="2444" cy="203"/>
            </a:xfrm>
            <a:prstGeom prst="roundRect">
              <a:avLst>
                <a:gd name="adj" fmla="val 50000"/>
              </a:avLst>
            </a:prstGeom>
            <a:solidFill>
              <a:srgbClr val="69B4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AutoShape 14"/>
            <p:cNvSpPr>
              <a:spLocks noChangeArrowheads="1"/>
            </p:cNvSpPr>
            <p:nvPr/>
          </p:nvSpPr>
          <p:spPr bwMode="auto">
            <a:xfrm>
              <a:off x="1785" y="4326"/>
              <a:ext cx="900" cy="2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이전 방법</a:t>
              </a:r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29" y="4941"/>
              <a:ext cx="3486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 rot="-5400000">
              <a:off x="633" y="5044"/>
              <a:ext cx="291" cy="284"/>
            </a:xfrm>
            <a:prstGeom prst="rightArrow">
              <a:avLst>
                <a:gd name="adj1" fmla="val 61435"/>
                <a:gd name="adj2" fmla="val 37907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 rot="-5400000">
              <a:off x="3506" y="5044"/>
              <a:ext cx="291" cy="284"/>
            </a:xfrm>
            <a:prstGeom prst="rightArrow">
              <a:avLst>
                <a:gd name="adj1" fmla="val 61435"/>
                <a:gd name="adj2" fmla="val 37907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403" y="2356"/>
              <a:ext cx="3544" cy="790"/>
            </a:xfrm>
            <a:prstGeom prst="roundRect">
              <a:avLst>
                <a:gd name="adj" fmla="val 7486"/>
              </a:avLst>
            </a:prstGeom>
            <a:solidFill>
              <a:schemeClr val="bg1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953" y="2252"/>
              <a:ext cx="2444" cy="203"/>
            </a:xfrm>
            <a:prstGeom prst="roundRect">
              <a:avLst>
                <a:gd name="adj" fmla="val 50000"/>
              </a:avLst>
            </a:prstGeom>
            <a:solidFill>
              <a:srgbClr val="0099CC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1785" y="2232"/>
              <a:ext cx="900" cy="20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이전 목표</a:t>
              </a: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429" y="3008"/>
              <a:ext cx="3486" cy="1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AutoShape 22"/>
            <p:cNvSpPr>
              <a:spLocks noChangeArrowheads="1"/>
            </p:cNvSpPr>
            <p:nvPr/>
          </p:nvSpPr>
          <p:spPr bwMode="auto">
            <a:xfrm>
              <a:off x="603" y="2456"/>
              <a:ext cx="3124" cy="627"/>
            </a:xfrm>
            <a:prstGeom prst="roundRect">
              <a:avLst>
                <a:gd name="adj" fmla="val 2359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en-US" altLang="ko-KR" sz="12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시스템의 독자적 운영 가능한 자립기술 확보</a:t>
              </a:r>
              <a:endPara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사업의 핵심요소 기술을 전담할 수 있는 전문요원 확보</a:t>
              </a:r>
              <a:endPara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정보기술에 대한 지속적인 정보제공 및 기술자문</a:t>
              </a:r>
              <a:endPara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시스템 구축 협조를 통한 안정적 운용기술 확보</a:t>
              </a: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 rot="-5400000">
              <a:off x="2030" y="3092"/>
              <a:ext cx="291" cy="284"/>
            </a:xfrm>
            <a:prstGeom prst="rightArrow">
              <a:avLst>
                <a:gd name="adj1" fmla="val 61435"/>
                <a:gd name="adj2" fmla="val 37907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403" y="5118"/>
              <a:ext cx="3544" cy="943"/>
              <a:chOff x="242" y="4982"/>
              <a:chExt cx="3812" cy="886"/>
            </a:xfrm>
          </p:grpSpPr>
          <p:sp>
            <p:nvSpPr>
              <p:cNvPr id="70" name="AutoShape 25"/>
              <p:cNvSpPr>
                <a:spLocks noChangeArrowheads="1"/>
              </p:cNvSpPr>
              <p:nvPr/>
            </p:nvSpPr>
            <p:spPr bwMode="auto">
              <a:xfrm>
                <a:off x="242" y="5080"/>
                <a:ext cx="3812" cy="788"/>
              </a:xfrm>
              <a:prstGeom prst="roundRect">
                <a:avLst>
                  <a:gd name="adj" fmla="val 7486"/>
                </a:avLst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lIns="0" tIns="45715" rIns="0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1" name="AutoShape 26"/>
              <p:cNvSpPr>
                <a:spLocks noChangeArrowheads="1"/>
              </p:cNvSpPr>
              <p:nvPr/>
            </p:nvSpPr>
            <p:spPr bwMode="auto">
              <a:xfrm>
                <a:off x="833" y="4982"/>
                <a:ext cx="2629" cy="191"/>
              </a:xfrm>
              <a:prstGeom prst="roundRect">
                <a:avLst>
                  <a:gd name="adj" fmla="val 50000"/>
                </a:avLst>
              </a:prstGeom>
              <a:solidFill>
                <a:srgbClr val="99CC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lIns="0" tIns="45715" rIns="0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1785" y="5090"/>
              <a:ext cx="900" cy="2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이전 대상</a:t>
              </a:r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429" y="5932"/>
              <a:ext cx="3486" cy="1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3" name="Group 29"/>
            <p:cNvGrpSpPr>
              <a:grpSpLocks/>
            </p:cNvGrpSpPr>
            <p:nvPr/>
          </p:nvGrpSpPr>
          <p:grpSpPr bwMode="auto">
            <a:xfrm>
              <a:off x="718" y="5327"/>
              <a:ext cx="2878" cy="871"/>
              <a:chOff x="589" y="5128"/>
              <a:chExt cx="3096" cy="818"/>
            </a:xfrm>
          </p:grpSpPr>
          <p:pic>
            <p:nvPicPr>
              <p:cNvPr id="67" name="Picture 30" descr="wing-blue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" y="5128"/>
                <a:ext cx="820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31" descr="wing-blue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7" y="5128"/>
                <a:ext cx="820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" name="Picture 32" descr="wing-blue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5" y="5128"/>
                <a:ext cx="820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911" y="5459"/>
              <a:ext cx="498" cy="45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솔루션</a:t>
              </a:r>
            </a:p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및 관리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965" y="5459"/>
              <a:ext cx="499" cy="45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어플리케이션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및 관리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51" y="5459"/>
              <a:ext cx="499" cy="45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 </a:t>
              </a:r>
            </a:p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및 관리</a:t>
              </a:r>
            </a:p>
          </p:txBody>
        </p: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395" y="4022"/>
              <a:ext cx="3566" cy="206"/>
              <a:chOff x="233" y="3788"/>
              <a:chExt cx="3998" cy="284"/>
            </a:xfrm>
          </p:grpSpPr>
          <p:pic>
            <p:nvPicPr>
              <p:cNvPr id="62" name="Picture 37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38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8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9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40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0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41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450" y="3964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전문교육과정</a:t>
              </a: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1172" y="3964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운영관리감독</a:t>
              </a:r>
            </a:p>
          </p:txBody>
        </p:sp>
        <p:sp>
          <p:nvSpPr>
            <p:cNvPr id="40" name="Rectangle 44"/>
            <p:cNvSpPr>
              <a:spLocks noChangeArrowheads="1"/>
            </p:cNvSpPr>
            <p:nvPr/>
          </p:nvSpPr>
          <p:spPr bwMode="auto">
            <a:xfrm>
              <a:off x="1864" y="3964"/>
              <a:ext cx="6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안정적 협조체제</a:t>
              </a: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602" y="3980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8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유지보수 지원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현장교육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323" y="3964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기술문헌제공</a:t>
              </a:r>
            </a:p>
          </p:txBody>
        </p:sp>
        <p:sp>
          <p:nvSpPr>
            <p:cNvPr id="43" name="AutoShape 47"/>
            <p:cNvSpPr>
              <a:spLocks noChangeArrowheads="1"/>
            </p:cNvSpPr>
            <p:nvPr/>
          </p:nvSpPr>
          <p:spPr bwMode="auto">
            <a:xfrm>
              <a:off x="417" y="3244"/>
              <a:ext cx="657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AutoShape 48"/>
            <p:cNvSpPr>
              <a:spLocks noChangeArrowheads="1"/>
            </p:cNvSpPr>
            <p:nvPr/>
          </p:nvSpPr>
          <p:spPr bwMode="auto">
            <a:xfrm>
              <a:off x="1132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AutoShape 49"/>
            <p:cNvSpPr>
              <a:spLocks noChangeArrowheads="1"/>
            </p:cNvSpPr>
            <p:nvPr/>
          </p:nvSpPr>
          <p:spPr bwMode="auto">
            <a:xfrm>
              <a:off x="1847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AutoShape 50"/>
            <p:cNvSpPr>
              <a:spLocks noChangeArrowheads="1"/>
            </p:cNvSpPr>
            <p:nvPr/>
          </p:nvSpPr>
          <p:spPr bwMode="auto">
            <a:xfrm>
              <a:off x="2562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AutoShape 51"/>
            <p:cNvSpPr>
              <a:spLocks noChangeArrowheads="1"/>
            </p:cNvSpPr>
            <p:nvPr/>
          </p:nvSpPr>
          <p:spPr bwMode="auto">
            <a:xfrm>
              <a:off x="3278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439" y="3670"/>
              <a:ext cx="61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교육훈련과</a:t>
              </a:r>
            </a:p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연계한 전담요원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양성</a:t>
              </a: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1169" y="3712"/>
              <a:ext cx="5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분석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</a:p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1896" y="3712"/>
              <a:ext cx="55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지속적</a:t>
              </a:r>
            </a:p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협력관계</a:t>
              </a: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3328" y="3712"/>
              <a:ext cx="55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관련 </a:t>
              </a:r>
            </a:p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정보제공</a:t>
              </a:r>
            </a:p>
          </p:txBody>
        </p:sp>
        <p:pic>
          <p:nvPicPr>
            <p:cNvPr id="52" name="Picture 56" descr="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5" t="4552" r="14180" b="13173"/>
            <a:stretch>
              <a:fillRect/>
            </a:stretch>
          </p:blipFill>
          <p:spPr bwMode="auto">
            <a:xfrm>
              <a:off x="586" y="3277"/>
              <a:ext cx="34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57" descr="디스크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9" t="4671" r="14815" b="13173"/>
            <a:stretch>
              <a:fillRect/>
            </a:stretch>
          </p:blipFill>
          <p:spPr bwMode="auto">
            <a:xfrm>
              <a:off x="1298" y="3277"/>
              <a:ext cx="34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1928" y="3247"/>
              <a:ext cx="498" cy="506"/>
              <a:chOff x="1890" y="3227"/>
              <a:chExt cx="536" cy="474"/>
            </a:xfrm>
          </p:grpSpPr>
          <p:pic>
            <p:nvPicPr>
              <p:cNvPr id="60" name="Picture 59" descr="BALL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0" y="3227"/>
                <a:ext cx="536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Picture 60" descr="ㅌㅌ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3" y="3263"/>
                <a:ext cx="36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5" name="Picture 61" descr="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0" t="4671" r="14285" b="12096"/>
            <a:stretch>
              <a:fillRect/>
            </a:stretch>
          </p:blipFill>
          <p:spPr bwMode="auto">
            <a:xfrm>
              <a:off x="2783" y="3305"/>
              <a:ext cx="37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2606" y="3473"/>
              <a:ext cx="274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예방</a:t>
              </a:r>
            </a:p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정비</a:t>
              </a:r>
            </a:p>
          </p:txBody>
        </p:sp>
        <p:sp>
          <p:nvSpPr>
            <p:cNvPr id="57" name="Oval 63"/>
            <p:cNvSpPr>
              <a:spLocks noChangeArrowheads="1"/>
            </p:cNvSpPr>
            <p:nvPr/>
          </p:nvSpPr>
          <p:spPr bwMode="auto">
            <a:xfrm>
              <a:off x="2835" y="3677"/>
              <a:ext cx="274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긴급</a:t>
              </a:r>
            </a:p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정비</a:t>
              </a:r>
            </a:p>
          </p:txBody>
        </p:sp>
        <p:pic>
          <p:nvPicPr>
            <p:cNvPr id="58" name="Picture 64" descr="COM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" y="3294"/>
              <a:ext cx="37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AutoShape 65"/>
            <p:cNvSpPr>
              <a:spLocks noChangeArrowheads="1"/>
            </p:cNvSpPr>
            <p:nvPr/>
          </p:nvSpPr>
          <p:spPr bwMode="auto">
            <a:xfrm>
              <a:off x="416" y="4458"/>
              <a:ext cx="3680" cy="627"/>
            </a:xfrm>
            <a:prstGeom prst="roundRect">
              <a:avLst>
                <a:gd name="adj" fmla="val 2359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구축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전과정에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걸쳐 프로젝트추진팀의 참여유도로 전문 기술요원 양성</a:t>
              </a:r>
            </a:p>
            <a:p>
              <a:pPr eaLnBrk="1" latinLnBrk="0" hangingPunct="1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전문가에 의한 교육훈련을 통해 기술이전</a:t>
              </a:r>
            </a:p>
            <a:p>
              <a:pPr eaLnBrk="1" latinLnBrk="0" hangingPunct="1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적기의 교육훈련으로 시스템 운용에 효과적으로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876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기술이전계획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17. 2. </a:t>
            </a:r>
            <a:r>
              <a:rPr lang="ko-KR" altLang="en-US" sz="1600" smtClean="0">
                <a:latin typeface="+mn-ea"/>
                <a:ea typeface="+mn-ea"/>
              </a:rPr>
              <a:t>기술이전 방법 및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기술이전 체계는 형식적인 기술 이전에서 탈피하여 현실적이고 실질적인 기술이전의 제공을 기반으로 구성됩니다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이러한 기술이전은 개발 시스템의 관련 기술정보에 관한 신속한 정보 제공과 체계적인 교육을 통해 성공적으로 이루어집니다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기술 이전의 전반적인 운영 조직은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수행사의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기술 지원팀을 기반으로 구성됩니다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04812" y="2577709"/>
            <a:ext cx="6048375" cy="228610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기술이전 방법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3" name="직사각형 58"/>
          <p:cNvSpPr>
            <a:spLocks noChangeArrowheads="1"/>
          </p:cNvSpPr>
          <p:nvPr/>
        </p:nvSpPr>
        <p:spPr bwMode="auto">
          <a:xfrm>
            <a:off x="404813" y="2987082"/>
            <a:ext cx="6048375" cy="63344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762125" y="7677087"/>
            <a:ext cx="4492625" cy="1184275"/>
            <a:chOff x="1017" y="4155"/>
            <a:chExt cx="2997" cy="735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7" name="Picture 1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65975"/>
            <a:ext cx="11953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73366" y="7934262"/>
            <a:ext cx="77104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기술세미나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전시회 참석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관련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제공</a:t>
            </a:r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1762125" y="5991162"/>
            <a:ext cx="4492625" cy="1538288"/>
            <a:chOff x="1017" y="4155"/>
            <a:chExt cx="2997" cy="73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84213" y="5978462"/>
            <a:ext cx="1195387" cy="1639888"/>
            <a:chOff x="202" y="4008"/>
            <a:chExt cx="826" cy="1056"/>
          </a:xfrm>
        </p:grpSpPr>
        <p:pic>
          <p:nvPicPr>
            <p:cNvPr id="23" name="Picture 20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" y="4238"/>
              <a:ext cx="82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1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38"/>
            <a:stretch>
              <a:fillRect/>
            </a:stretch>
          </p:blipFill>
          <p:spPr bwMode="auto">
            <a:xfrm>
              <a:off x="202" y="4008"/>
              <a:ext cx="82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989521" y="6551550"/>
            <a:ext cx="55143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762125" y="4843400"/>
            <a:ext cx="4492625" cy="998537"/>
            <a:chOff x="1017" y="4155"/>
            <a:chExt cx="2997" cy="735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9" name="Picture 27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832287"/>
            <a:ext cx="119538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903753" y="5172012"/>
            <a:ext cx="72455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교육을 통한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762125" y="3159062"/>
            <a:ext cx="4492625" cy="1541463"/>
            <a:chOff x="1017" y="4155"/>
            <a:chExt cx="2997" cy="735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84213" y="3151125"/>
            <a:ext cx="1195387" cy="1646237"/>
            <a:chOff x="202" y="4008"/>
            <a:chExt cx="826" cy="1056"/>
          </a:xfrm>
        </p:grpSpPr>
        <p:pic>
          <p:nvPicPr>
            <p:cNvPr id="35" name="Picture 34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" y="4238"/>
              <a:ext cx="82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5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38"/>
            <a:stretch>
              <a:fillRect/>
            </a:stretch>
          </p:blipFill>
          <p:spPr bwMode="auto">
            <a:xfrm>
              <a:off x="202" y="4008"/>
              <a:ext cx="82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27680" y="3574987"/>
            <a:ext cx="862416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구축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시점부터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참여를 통한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871663" y="3197162"/>
            <a:ext cx="443706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환경분석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현황분석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 프로젝트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추진실무자가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참여함으로써 사용자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적극 반영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시 프로젝트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추진실무자가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 감독함으로써 체험적이고 실제적인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업무개선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정비 단계에서 프로젝트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추진실무자와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공동작업을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통하여 독자적인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업무수행능력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함양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871663" y="4973575"/>
            <a:ext cx="4652962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전문기술요원에 의해 제품의 운영 및 유지보수에 대한 교육 이수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기술문헌과 운영 매뉴얼을 통한 교육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외부 강사 초빙을 통하여 교육 실시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871663" y="6146737"/>
            <a:ext cx="465296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표준화에 대한 노하우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관련기술에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각종 세미나 정보 제공 및 참석을 통한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기술에 대한 </a:t>
            </a:r>
            <a:r>
              <a:rPr lang="ko-KR" altLang="en-US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수행사가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발행하는 기술 자료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업무개선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신규업무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분야에 대한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기술자문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전략수립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실행을 위한 변화 관리 지원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871663" y="7866000"/>
            <a:ext cx="465296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관련기술 세미나 및 전시회 관련 정보 전자메일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팩스 등으로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기술관련 및 유지보수 관련 자료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업데이트 및 유관정보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동향 정보 제공</a:t>
            </a:r>
          </a:p>
        </p:txBody>
      </p:sp>
    </p:spTree>
    <p:extLst>
      <p:ext uri="{BB962C8B-B14F-4D97-AF65-F5344CB8AC3E}">
        <p14:creationId xmlns:p14="http://schemas.microsoft.com/office/powerpoint/2010/main" val="649728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기술이전계획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17. 3. </a:t>
            </a:r>
            <a:r>
              <a:rPr lang="ko-KR" altLang="en-US" sz="1600" smtClean="0">
                <a:latin typeface="+mn-ea"/>
                <a:ea typeface="+mn-ea"/>
              </a:rPr>
              <a:t>기술이전 내용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시스템을 자체적으로 완벽히 운영하기 위하여 업무 분야별로 세분화하여 기술 이전을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각 분야별로 수행할 기술이전 내용 및 방법은 다음과 같습니다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04812" y="2148811"/>
            <a:ext cx="6048375" cy="228610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기술이전 내용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3" name="직사각형 58"/>
          <p:cNvSpPr>
            <a:spLocks noChangeArrowheads="1"/>
          </p:cNvSpPr>
          <p:nvPr/>
        </p:nvSpPr>
        <p:spPr bwMode="auto">
          <a:xfrm>
            <a:off x="404813" y="5660299"/>
            <a:ext cx="6048375" cy="217454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46247"/>
              </p:ext>
            </p:extLst>
          </p:nvPr>
        </p:nvGraphicFramePr>
        <p:xfrm>
          <a:off x="471488" y="2567640"/>
          <a:ext cx="5962423" cy="2593395"/>
        </p:xfrm>
        <a:graphic>
          <a:graphicData uri="http://schemas.openxmlformats.org/drawingml/2006/table">
            <a:tbl>
              <a:tblPr/>
              <a:tblGrid>
                <a:gridCol w="1001052"/>
                <a:gridCol w="1805050"/>
                <a:gridCol w="2363189"/>
                <a:gridCol w="793132"/>
              </a:tblGrid>
              <a:tr h="151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   야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기술이전 내용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기술이전 방법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산출물의 내용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보고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회의 참석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 구성 내역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 운영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 구성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산출물에 의한 기술 이전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워크샵에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의한 기술 이전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설치 및 튜닝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단계 시 실습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시험 운영 참여를 통한 기술 이전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복구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이력 및 변경 관리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전담 조직 공동 참여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교육을 통한 기술 이전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지침서 개발 및 교육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처리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공동참여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04812" y="5304455"/>
            <a:ext cx="6048375" cy="228610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매뉴얼 제공 계획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4629150" y="5724476"/>
            <a:ext cx="1800225" cy="2027237"/>
            <a:chOff x="2867" y="3555"/>
            <a:chExt cx="1119" cy="1339"/>
          </a:xfrm>
        </p:grpSpPr>
        <p:pic>
          <p:nvPicPr>
            <p:cNvPr id="24" name="Picture 30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" y="3555"/>
              <a:ext cx="111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1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2867" y="4432"/>
              <a:ext cx="1119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32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 b="29793"/>
            <a:stretch>
              <a:fillRect/>
            </a:stretch>
          </p:blipFill>
          <p:spPr bwMode="auto">
            <a:xfrm>
              <a:off x="2867" y="3856"/>
              <a:ext cx="111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627563" y="5702251"/>
            <a:ext cx="15890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자료 작성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4659313" y="5988001"/>
            <a:ext cx="1770062" cy="13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45715" rIns="72000" bIns="45715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절차와 사용자 지침서의 입력사항을 사용하여 시청각 자료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강의지침 등의 자료 작성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교육세션과 자료에 대해 시범 시험 또는 시연을 통해서 교육 자료의 효율성 결정</a:t>
            </a:r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4179888" y="6513463"/>
            <a:ext cx="392112" cy="442913"/>
          </a:xfrm>
          <a:prstGeom prst="rightArrow">
            <a:avLst>
              <a:gd name="adj1" fmla="val 61435"/>
              <a:gd name="adj2" fmla="val 36995"/>
            </a:avLst>
          </a:prstGeom>
          <a:gradFill rotWithShape="0">
            <a:gsLst>
              <a:gs pos="0">
                <a:srgbClr val="FFFFFF"/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SzPct val="80000"/>
            </a:pPr>
            <a:endParaRPr lang="ko-KR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Group 36"/>
          <p:cNvGrpSpPr>
            <a:grpSpLocks/>
          </p:cNvGrpSpPr>
          <p:nvPr/>
        </p:nvGrpSpPr>
        <p:grpSpPr bwMode="auto">
          <a:xfrm>
            <a:off x="2486025" y="5724476"/>
            <a:ext cx="1800225" cy="2027237"/>
            <a:chOff x="1586" y="3555"/>
            <a:chExt cx="1119" cy="1339"/>
          </a:xfrm>
        </p:grpSpPr>
        <p:pic>
          <p:nvPicPr>
            <p:cNvPr id="31" name="Picture 37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" y="3555"/>
              <a:ext cx="111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8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586" y="4432"/>
              <a:ext cx="1119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9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 b="29793"/>
            <a:stretch>
              <a:fillRect/>
            </a:stretch>
          </p:blipFill>
          <p:spPr bwMode="auto">
            <a:xfrm>
              <a:off x="1586" y="3856"/>
              <a:ext cx="111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2540000" y="5702251"/>
            <a:ext cx="1592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지침서 작성</a:t>
            </a:r>
          </a:p>
        </p:txBody>
      </p: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2498725" y="5992763"/>
            <a:ext cx="1812925" cy="156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45715" rIns="72000" bIns="45715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사용자 및 운영자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매뉴얼 작성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통제 절차를 사용자 지침서에 상세히 포함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지침서 및 매뉴얼 작성에 필요한 모든 문서를 수집하며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사용자 절차를 파악하고 개발</a:t>
            </a:r>
          </a:p>
        </p:txBody>
      </p: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2143125" y="6513463"/>
            <a:ext cx="390525" cy="442913"/>
          </a:xfrm>
          <a:prstGeom prst="rightArrow">
            <a:avLst>
              <a:gd name="adj1" fmla="val 61435"/>
              <a:gd name="adj2" fmla="val 36995"/>
            </a:avLst>
          </a:prstGeom>
          <a:gradFill rotWithShape="0">
            <a:gsLst>
              <a:gs pos="0">
                <a:srgbClr val="FFFFFF"/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SzPct val="80000"/>
            </a:pPr>
            <a:endParaRPr lang="ko-KR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428625" y="5724476"/>
            <a:ext cx="1800225" cy="2027237"/>
            <a:chOff x="306" y="3555"/>
            <a:chExt cx="1119" cy="1339"/>
          </a:xfrm>
        </p:grpSpPr>
        <p:pic>
          <p:nvPicPr>
            <p:cNvPr id="38" name="Picture 44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3555"/>
              <a:ext cx="111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5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306" y="4432"/>
              <a:ext cx="1119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6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 b="29793"/>
            <a:stretch>
              <a:fillRect/>
            </a:stretch>
          </p:blipFill>
          <p:spPr bwMode="auto">
            <a:xfrm>
              <a:off x="306" y="3856"/>
              <a:ext cx="111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500063" y="5702251"/>
            <a:ext cx="1590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절차 개발</a:t>
            </a: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508000" y="5992763"/>
            <a:ext cx="177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45715" rIns="72000" bIns="45715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분석 및 설계부터 사용자 절차 검토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개발자는 성능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통제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운용 절차를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사용자 및 운영자의 관점에서 개발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S/W,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 등의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분류에 따라 체계적인 개발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38308"/>
              </p:ext>
            </p:extLst>
          </p:nvPr>
        </p:nvGraphicFramePr>
        <p:xfrm>
          <a:off x="471488" y="8016894"/>
          <a:ext cx="5962423" cy="1273302"/>
        </p:xfrm>
        <a:graphic>
          <a:graphicData uri="http://schemas.openxmlformats.org/drawingml/2006/table">
            <a:tbl>
              <a:tblPr/>
              <a:tblGrid>
                <a:gridCol w="1452315"/>
                <a:gridCol w="1626919"/>
                <a:gridCol w="1543792"/>
                <a:gridCol w="1339397"/>
              </a:tblGrid>
              <a:tr h="186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범위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제공형태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9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 매뉴얼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미디어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한글 매뉴얼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시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 및</a:t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미디어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한글 매뉴얼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시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31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18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23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장애 대응 시나리오</a:t>
              </a: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비상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장애 대응 시나리오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시스템은 일반 사용자에서부터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권리자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기술업체 및 </a:t>
            </a: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웹하드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업체까지 다양한 유형의 사용자를 통한 서비스가 수행되는 시스템으로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내부 시스템간의 연계 및 외부 시스템과의 연계에 있어서 다양한 장애가 발생할  수 있으며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각각의 유형별 장애 상황을 모니터링 하고 복구를 위한 백업 정책을 수립하도록 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aphicFrame>
        <p:nvGraphicFramePr>
          <p:cNvPr id="83" name="Group 152"/>
          <p:cNvGraphicFramePr>
            <a:graphicFrameLocks noGrp="1"/>
          </p:cNvGraphicFramePr>
          <p:nvPr>
            <p:extLst/>
          </p:nvPr>
        </p:nvGraphicFramePr>
        <p:xfrm>
          <a:off x="404813" y="3062287"/>
          <a:ext cx="6048374" cy="6189330"/>
        </p:xfrm>
        <a:graphic>
          <a:graphicData uri="http://schemas.openxmlformats.org/drawingml/2006/table">
            <a:tbl>
              <a:tblPr/>
              <a:tblGrid>
                <a:gridCol w="959168"/>
                <a:gridCol w="1523598"/>
                <a:gridCol w="3565608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위치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대응 방안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기술적인 관리 조치 시스템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불가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 오류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웹서비스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 로그 확인을 통한 원인 파악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CPU/Memory/Disk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Database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DNA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추출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메일링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웹서비스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서버와의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Mount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측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Disk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권리자측 서버 정상 접속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 로그 확인을 통한 원인 파악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권리자측 서버에서 위원회로의 방화벽 설정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접속 장애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질의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인스턴스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용량 문제 여부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기술적인 조치 신청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등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페이지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정보 연동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관리팀 협조를 통한 통합 누리집 로그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통합누리집포털 서버에서의 성능평가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서버로의 접근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 접근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 업로드 오류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정상 작동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접근 가능 여부 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 도구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도구 실행 오류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 로그 이상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 접근 가능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업체 필터링 서버로의 포트 오픈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도구 필요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누락 여부 확인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부하 상태 및 충돌 가능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0917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비상 대책 복구 전략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18.2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비상대책 전략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천재지변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화재 등 각종 위험요소로부터 전산자원을 보호하기 위해서는 완벽한 재난 복구계획이 수립되어 운영되어야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따라서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제안사는 시스템운영의 연속성을 보장하기 위한 정책으로 프로젝트 착수 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위험요소를 사전 식별하여 다음과 같은 프로세스를 통해 비상계획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(Emergency Planning)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재난복구계획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(Disaster Recovery Planning)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과 비상연락망을 수립하여 운영합니다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 rot="-69177">
            <a:off x="1954213" y="4129505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1595438" y="3554830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1782309" y="3786605"/>
            <a:ext cx="448582" cy="4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비상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3298825" y="3269080"/>
            <a:ext cx="20399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95250" indent="-952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비상연락망 구비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연락 우선순위 부여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자원별 관리담당자 선정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위험요소 별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비상절차 작성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비상계획 운영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3438525" y="7645818"/>
            <a:ext cx="20510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82550" indent="-825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복구지원조직 구성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복구전력 구상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작성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검증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운영</a:t>
            </a:r>
          </a:p>
        </p:txBody>
      </p:sp>
      <p:sp>
        <p:nvSpPr>
          <p:cNvPr id="90" name="AutoShape 13"/>
          <p:cNvSpPr>
            <a:spLocks noChangeArrowheads="1"/>
          </p:cNvSpPr>
          <p:nvPr/>
        </p:nvSpPr>
        <p:spPr bwMode="auto">
          <a:xfrm>
            <a:off x="2657475" y="3672305"/>
            <a:ext cx="603250" cy="6207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5" name="Oval 14"/>
          <p:cNvSpPr>
            <a:spLocks noChangeArrowheads="1"/>
          </p:cNvSpPr>
          <p:nvPr/>
        </p:nvSpPr>
        <p:spPr bwMode="auto">
          <a:xfrm rot="-69177">
            <a:off x="1857375" y="8488780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6" name="Oval 15"/>
          <p:cNvSpPr>
            <a:spLocks noChangeArrowheads="1"/>
          </p:cNvSpPr>
          <p:nvPr/>
        </p:nvSpPr>
        <p:spPr bwMode="auto">
          <a:xfrm>
            <a:off x="1754188" y="7915693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7" name="Text Box 16"/>
          <p:cNvSpPr txBox="1">
            <a:spLocks noChangeArrowheads="1"/>
          </p:cNvSpPr>
          <p:nvPr/>
        </p:nvSpPr>
        <p:spPr bwMode="auto">
          <a:xfrm>
            <a:off x="1941059" y="8080793"/>
            <a:ext cx="448582" cy="56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재난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복구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148" name="AutoShape 17"/>
          <p:cNvSpPr>
            <a:spLocks noChangeArrowheads="1"/>
          </p:cNvSpPr>
          <p:nvPr/>
        </p:nvSpPr>
        <p:spPr bwMode="auto">
          <a:xfrm>
            <a:off x="2657475" y="8012530"/>
            <a:ext cx="603250" cy="623888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9" name="AutoShape 18"/>
          <p:cNvSpPr>
            <a:spLocks noChangeArrowheads="1"/>
          </p:cNvSpPr>
          <p:nvPr/>
        </p:nvSpPr>
        <p:spPr bwMode="auto">
          <a:xfrm>
            <a:off x="561975" y="4348580"/>
            <a:ext cx="938213" cy="3335338"/>
          </a:xfrm>
          <a:prstGeom prst="roundRect">
            <a:avLst>
              <a:gd name="adj" fmla="val 8079"/>
            </a:avLst>
          </a:prstGeom>
          <a:solidFill>
            <a:srgbClr val="EB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0" name="Oval 19"/>
          <p:cNvSpPr>
            <a:spLocks noChangeArrowheads="1"/>
          </p:cNvSpPr>
          <p:nvPr/>
        </p:nvSpPr>
        <p:spPr bwMode="auto">
          <a:xfrm>
            <a:off x="601663" y="4451768"/>
            <a:ext cx="850900" cy="847725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위험요소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식별</a:t>
            </a:r>
          </a:p>
        </p:txBody>
      </p:sp>
      <p:sp>
        <p:nvSpPr>
          <p:cNvPr id="151" name="Oval 20"/>
          <p:cNvSpPr>
            <a:spLocks noChangeArrowheads="1"/>
          </p:cNvSpPr>
          <p:nvPr/>
        </p:nvSpPr>
        <p:spPr bwMode="auto">
          <a:xfrm>
            <a:off x="601663" y="5594768"/>
            <a:ext cx="854075" cy="852487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위험평가</a:t>
            </a:r>
          </a:p>
        </p:txBody>
      </p:sp>
      <p:sp>
        <p:nvSpPr>
          <p:cNvPr id="152" name="Oval 21"/>
          <p:cNvSpPr>
            <a:spLocks noChangeArrowheads="1"/>
          </p:cNvSpPr>
          <p:nvPr/>
        </p:nvSpPr>
        <p:spPr bwMode="auto">
          <a:xfrm>
            <a:off x="620713" y="6731418"/>
            <a:ext cx="854075" cy="8509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사전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예방안  및 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절차선정</a:t>
            </a:r>
          </a:p>
        </p:txBody>
      </p:sp>
      <p:sp>
        <p:nvSpPr>
          <p:cNvPr id="153" name="Line 22"/>
          <p:cNvSpPr>
            <a:spLocks noChangeShapeType="1"/>
          </p:cNvSpPr>
          <p:nvPr/>
        </p:nvSpPr>
        <p:spPr bwMode="auto">
          <a:xfrm>
            <a:off x="1022350" y="5312193"/>
            <a:ext cx="0" cy="2159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4" name="Line 23"/>
          <p:cNvSpPr>
            <a:spLocks noChangeShapeType="1"/>
          </p:cNvSpPr>
          <p:nvPr/>
        </p:nvSpPr>
        <p:spPr bwMode="auto">
          <a:xfrm>
            <a:off x="1022350" y="6469480"/>
            <a:ext cx="0" cy="214313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5" name="Freeform 24"/>
          <p:cNvSpPr>
            <a:spLocks/>
          </p:cNvSpPr>
          <p:nvPr/>
        </p:nvSpPr>
        <p:spPr bwMode="auto">
          <a:xfrm>
            <a:off x="1001713" y="3991393"/>
            <a:ext cx="609600" cy="35718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6" name="Freeform 25"/>
          <p:cNvSpPr>
            <a:spLocks/>
          </p:cNvSpPr>
          <p:nvPr/>
        </p:nvSpPr>
        <p:spPr bwMode="auto">
          <a:xfrm flipV="1">
            <a:off x="1001713" y="7693443"/>
            <a:ext cx="731837" cy="69373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Freeform 26"/>
          <p:cNvSpPr>
            <a:spLocks/>
          </p:cNvSpPr>
          <p:nvPr/>
        </p:nvSpPr>
        <p:spPr bwMode="auto">
          <a:xfrm>
            <a:off x="2024063" y="4421605"/>
            <a:ext cx="304800" cy="1508125"/>
          </a:xfrm>
          <a:custGeom>
            <a:avLst/>
            <a:gdLst>
              <a:gd name="T0" fmla="*/ 0 w 780"/>
              <a:gd name="T1" fmla="*/ 2147483646 h 804"/>
              <a:gd name="T2" fmla="*/ 0 w 780"/>
              <a:gd name="T3" fmla="*/ 2147483646 h 804"/>
              <a:gd name="T4" fmla="*/ 0 w 780"/>
              <a:gd name="T5" fmla="*/ 0 h 804"/>
              <a:gd name="T6" fmla="*/ 0 60000 65536"/>
              <a:gd name="T7" fmla="*/ 0 60000 65536"/>
              <a:gd name="T8" fmla="*/ 0 60000 65536"/>
              <a:gd name="T9" fmla="*/ 0 w 780"/>
              <a:gd name="T10" fmla="*/ 0 h 804"/>
              <a:gd name="T11" fmla="*/ 780 w 780"/>
              <a:gd name="T12" fmla="*/ 804 h 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0" h="804">
                <a:moveTo>
                  <a:pt x="780" y="804"/>
                </a:moveTo>
                <a:lnTo>
                  <a:pt x="0" y="80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3138488" y="4678780"/>
            <a:ext cx="1000015" cy="2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비상연락체계</a:t>
            </a:r>
          </a:p>
        </p:txBody>
      </p:sp>
      <p:grpSp>
        <p:nvGrpSpPr>
          <p:cNvPr id="159" name="Group 28"/>
          <p:cNvGrpSpPr>
            <a:grpSpLocks noChangeAspect="1"/>
          </p:cNvGrpSpPr>
          <p:nvPr/>
        </p:nvGrpSpPr>
        <p:grpSpPr bwMode="auto">
          <a:xfrm>
            <a:off x="2168525" y="5126455"/>
            <a:ext cx="4132263" cy="2509838"/>
            <a:chOff x="1437" y="3078"/>
            <a:chExt cx="2603" cy="1434"/>
          </a:xfrm>
        </p:grpSpPr>
        <p:sp>
          <p:nvSpPr>
            <p:cNvPr id="160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40" y="3083"/>
              <a:ext cx="2600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161" name="Group 30"/>
            <p:cNvGrpSpPr>
              <a:grpSpLocks/>
            </p:cNvGrpSpPr>
            <p:nvPr/>
          </p:nvGrpSpPr>
          <p:grpSpPr bwMode="auto">
            <a:xfrm>
              <a:off x="1821" y="3078"/>
              <a:ext cx="826" cy="168"/>
              <a:chOff x="1821" y="3078"/>
              <a:chExt cx="826" cy="168"/>
            </a:xfrm>
          </p:grpSpPr>
          <p:sp>
            <p:nvSpPr>
              <p:cNvPr id="252" name="Rectangle 31"/>
              <p:cNvSpPr>
                <a:spLocks noChangeArrowheads="1"/>
              </p:cNvSpPr>
              <p:nvPr/>
            </p:nvSpPr>
            <p:spPr bwMode="auto">
              <a:xfrm>
                <a:off x="1821" y="3078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3" name="Rectangle 32"/>
              <p:cNvSpPr>
                <a:spLocks noChangeArrowheads="1"/>
              </p:cNvSpPr>
              <p:nvPr/>
            </p:nvSpPr>
            <p:spPr bwMode="auto">
              <a:xfrm>
                <a:off x="1835" y="3091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4" name="Rectangle 33"/>
              <p:cNvSpPr>
                <a:spLocks noChangeArrowheads="1"/>
              </p:cNvSpPr>
              <p:nvPr/>
            </p:nvSpPr>
            <p:spPr bwMode="auto">
              <a:xfrm>
                <a:off x="1828" y="3084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1929" y="3122"/>
              <a:ext cx="4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비상연락망</a:t>
              </a: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2349" y="311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2370" y="3122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가동</a:t>
              </a:r>
            </a:p>
          </p:txBody>
        </p:sp>
        <p:grpSp>
          <p:nvGrpSpPr>
            <p:cNvPr id="165" name="Group 37"/>
            <p:cNvGrpSpPr>
              <a:grpSpLocks/>
            </p:cNvGrpSpPr>
            <p:nvPr/>
          </p:nvGrpSpPr>
          <p:grpSpPr bwMode="auto">
            <a:xfrm>
              <a:off x="1821" y="3442"/>
              <a:ext cx="826" cy="168"/>
              <a:chOff x="1821" y="3442"/>
              <a:chExt cx="826" cy="168"/>
            </a:xfrm>
          </p:grpSpPr>
          <p:sp>
            <p:nvSpPr>
              <p:cNvPr id="249" name="Rectangle 38"/>
              <p:cNvSpPr>
                <a:spLocks noChangeArrowheads="1"/>
              </p:cNvSpPr>
              <p:nvPr/>
            </p:nvSpPr>
            <p:spPr bwMode="auto">
              <a:xfrm>
                <a:off x="1821" y="3442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0" name="Rectangle 39"/>
              <p:cNvSpPr>
                <a:spLocks noChangeArrowheads="1"/>
              </p:cNvSpPr>
              <p:nvPr/>
            </p:nvSpPr>
            <p:spPr bwMode="auto">
              <a:xfrm>
                <a:off x="1835" y="3455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Rectangle 40"/>
              <p:cNvSpPr>
                <a:spLocks noChangeArrowheads="1"/>
              </p:cNvSpPr>
              <p:nvPr/>
            </p:nvSpPr>
            <p:spPr bwMode="auto">
              <a:xfrm>
                <a:off x="1828" y="3448"/>
                <a:ext cx="812" cy="156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6" name="Rectangle 41"/>
            <p:cNvSpPr>
              <a:spLocks noChangeArrowheads="1"/>
            </p:cNvSpPr>
            <p:nvPr/>
          </p:nvSpPr>
          <p:spPr bwMode="auto">
            <a:xfrm>
              <a:off x="1960" y="3495"/>
              <a:ext cx="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67" name="Rectangle 42"/>
            <p:cNvSpPr>
              <a:spLocks noChangeArrowheads="1"/>
            </p:cNvSpPr>
            <p:nvPr/>
          </p:nvSpPr>
          <p:spPr bwMode="auto">
            <a:xfrm>
              <a:off x="2024" y="3486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2108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9" name="Rectangle 44"/>
            <p:cNvSpPr>
              <a:spLocks noChangeArrowheads="1"/>
            </p:cNvSpPr>
            <p:nvPr/>
          </p:nvSpPr>
          <p:spPr bwMode="auto">
            <a:xfrm>
              <a:off x="2129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0" name="Rectangle 45"/>
            <p:cNvSpPr>
              <a:spLocks noChangeArrowheads="1"/>
            </p:cNvSpPr>
            <p:nvPr/>
          </p:nvSpPr>
          <p:spPr bwMode="auto">
            <a:xfrm>
              <a:off x="2297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2318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2" name="Group 47"/>
            <p:cNvGrpSpPr>
              <a:grpSpLocks/>
            </p:cNvGrpSpPr>
            <p:nvPr/>
          </p:nvGrpSpPr>
          <p:grpSpPr bwMode="auto">
            <a:xfrm>
              <a:off x="1821" y="3806"/>
              <a:ext cx="826" cy="169"/>
              <a:chOff x="1821" y="3806"/>
              <a:chExt cx="826" cy="169"/>
            </a:xfrm>
          </p:grpSpPr>
          <p:sp>
            <p:nvSpPr>
              <p:cNvPr id="246" name="Rectangle 48"/>
              <p:cNvSpPr>
                <a:spLocks noChangeArrowheads="1"/>
              </p:cNvSpPr>
              <p:nvPr/>
            </p:nvSpPr>
            <p:spPr bwMode="auto">
              <a:xfrm>
                <a:off x="1821" y="3806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7" name="Rectangle 49"/>
              <p:cNvSpPr>
                <a:spLocks noChangeArrowheads="1"/>
              </p:cNvSpPr>
              <p:nvPr/>
            </p:nvSpPr>
            <p:spPr bwMode="auto">
              <a:xfrm>
                <a:off x="1835" y="3819"/>
                <a:ext cx="812" cy="156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8" name="Rectangle 50"/>
              <p:cNvSpPr>
                <a:spLocks noChangeArrowheads="1"/>
              </p:cNvSpPr>
              <p:nvPr/>
            </p:nvSpPr>
            <p:spPr bwMode="auto">
              <a:xfrm>
                <a:off x="1828" y="3813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1960" y="3859"/>
              <a:ext cx="5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74" name="Rectangle 52"/>
            <p:cNvSpPr>
              <a:spLocks noChangeArrowheads="1"/>
            </p:cNvSpPr>
            <p:nvPr/>
          </p:nvSpPr>
          <p:spPr bwMode="auto">
            <a:xfrm>
              <a:off x="2024" y="3850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75" name="Rectangle 53"/>
            <p:cNvSpPr>
              <a:spLocks noChangeArrowheads="1"/>
            </p:cNvSpPr>
            <p:nvPr/>
          </p:nvSpPr>
          <p:spPr bwMode="auto">
            <a:xfrm>
              <a:off x="2108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2129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7" name="Rectangle 55"/>
            <p:cNvSpPr>
              <a:spLocks noChangeArrowheads="1"/>
            </p:cNvSpPr>
            <p:nvPr/>
          </p:nvSpPr>
          <p:spPr bwMode="auto">
            <a:xfrm>
              <a:off x="2297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Rectangle 56"/>
            <p:cNvSpPr>
              <a:spLocks noChangeArrowheads="1"/>
            </p:cNvSpPr>
            <p:nvPr/>
          </p:nvSpPr>
          <p:spPr bwMode="auto">
            <a:xfrm>
              <a:off x="2318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9" name="Group 57"/>
            <p:cNvGrpSpPr>
              <a:grpSpLocks/>
            </p:cNvGrpSpPr>
            <p:nvPr/>
          </p:nvGrpSpPr>
          <p:grpSpPr bwMode="auto">
            <a:xfrm>
              <a:off x="1821" y="4170"/>
              <a:ext cx="826" cy="169"/>
              <a:chOff x="1821" y="4170"/>
              <a:chExt cx="826" cy="169"/>
            </a:xfrm>
          </p:grpSpPr>
          <p:sp>
            <p:nvSpPr>
              <p:cNvPr id="243" name="Rectangle 58"/>
              <p:cNvSpPr>
                <a:spLocks noChangeArrowheads="1"/>
              </p:cNvSpPr>
              <p:nvPr/>
            </p:nvSpPr>
            <p:spPr bwMode="auto">
              <a:xfrm>
                <a:off x="1821" y="4170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4" name="Rectangle 59"/>
              <p:cNvSpPr>
                <a:spLocks noChangeArrowheads="1"/>
              </p:cNvSpPr>
              <p:nvPr/>
            </p:nvSpPr>
            <p:spPr bwMode="auto">
              <a:xfrm>
                <a:off x="1835" y="4184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5" name="Rectangle 60"/>
              <p:cNvSpPr>
                <a:spLocks noChangeArrowheads="1"/>
              </p:cNvSpPr>
              <p:nvPr/>
            </p:nvSpPr>
            <p:spPr bwMode="auto">
              <a:xfrm>
                <a:off x="1828" y="4177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80" name="Rectangle 61"/>
            <p:cNvSpPr>
              <a:spLocks noChangeArrowheads="1"/>
            </p:cNvSpPr>
            <p:nvPr/>
          </p:nvSpPr>
          <p:spPr bwMode="auto">
            <a:xfrm>
              <a:off x="2013" y="4214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81" name="Rectangle 62"/>
            <p:cNvSpPr>
              <a:spLocks noChangeArrowheads="1"/>
            </p:cNvSpPr>
            <p:nvPr/>
          </p:nvSpPr>
          <p:spPr bwMode="auto">
            <a:xfrm>
              <a:off x="2181" y="420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Rectangle 63"/>
            <p:cNvSpPr>
              <a:spLocks noChangeArrowheads="1"/>
            </p:cNvSpPr>
            <p:nvPr/>
          </p:nvSpPr>
          <p:spPr bwMode="auto">
            <a:xfrm>
              <a:off x="2202" y="4214"/>
              <a:ext cx="2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관리자</a:t>
              </a:r>
            </a:p>
          </p:txBody>
        </p:sp>
        <p:grpSp>
          <p:nvGrpSpPr>
            <p:cNvPr id="183" name="Group 64"/>
            <p:cNvGrpSpPr>
              <a:grpSpLocks/>
            </p:cNvGrpSpPr>
            <p:nvPr/>
          </p:nvGrpSpPr>
          <p:grpSpPr bwMode="auto">
            <a:xfrm>
              <a:off x="2726" y="3134"/>
              <a:ext cx="158" cy="57"/>
              <a:chOff x="2726" y="3134"/>
              <a:chExt cx="158" cy="57"/>
            </a:xfrm>
          </p:grpSpPr>
          <p:sp>
            <p:nvSpPr>
              <p:cNvPr id="241" name="Line 65"/>
              <p:cNvSpPr>
                <a:spLocks noChangeShapeType="1"/>
              </p:cNvSpPr>
              <p:nvPr/>
            </p:nvSpPr>
            <p:spPr bwMode="auto">
              <a:xfrm>
                <a:off x="2726" y="3162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2" name="Freeform 66"/>
              <p:cNvSpPr>
                <a:spLocks/>
              </p:cNvSpPr>
              <p:nvPr/>
            </p:nvSpPr>
            <p:spPr bwMode="auto">
              <a:xfrm>
                <a:off x="2825" y="3134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4" name="Group 67"/>
            <p:cNvGrpSpPr>
              <a:grpSpLocks/>
            </p:cNvGrpSpPr>
            <p:nvPr/>
          </p:nvGrpSpPr>
          <p:grpSpPr bwMode="auto">
            <a:xfrm>
              <a:off x="2726" y="3508"/>
              <a:ext cx="158" cy="57"/>
              <a:chOff x="2726" y="3508"/>
              <a:chExt cx="158" cy="57"/>
            </a:xfrm>
          </p:grpSpPr>
          <p:sp>
            <p:nvSpPr>
              <p:cNvPr id="239" name="Line 68"/>
              <p:cNvSpPr>
                <a:spLocks noChangeShapeType="1"/>
              </p:cNvSpPr>
              <p:nvPr/>
            </p:nvSpPr>
            <p:spPr bwMode="auto">
              <a:xfrm>
                <a:off x="2726" y="3536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0" name="Freeform 69"/>
              <p:cNvSpPr>
                <a:spLocks/>
              </p:cNvSpPr>
              <p:nvPr/>
            </p:nvSpPr>
            <p:spPr bwMode="auto">
              <a:xfrm>
                <a:off x="2825" y="3508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5" name="Group 70"/>
            <p:cNvGrpSpPr>
              <a:grpSpLocks/>
            </p:cNvGrpSpPr>
            <p:nvPr/>
          </p:nvGrpSpPr>
          <p:grpSpPr bwMode="auto">
            <a:xfrm>
              <a:off x="2726" y="3862"/>
              <a:ext cx="158" cy="57"/>
              <a:chOff x="2726" y="3862"/>
              <a:chExt cx="158" cy="57"/>
            </a:xfrm>
          </p:grpSpPr>
          <p:sp>
            <p:nvSpPr>
              <p:cNvPr id="237" name="Line 71"/>
              <p:cNvSpPr>
                <a:spLocks noChangeShapeType="1"/>
              </p:cNvSpPr>
              <p:nvPr/>
            </p:nvSpPr>
            <p:spPr bwMode="auto">
              <a:xfrm>
                <a:off x="2726" y="3890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8" name="Freeform 72"/>
              <p:cNvSpPr>
                <a:spLocks/>
              </p:cNvSpPr>
              <p:nvPr/>
            </p:nvSpPr>
            <p:spPr bwMode="auto">
              <a:xfrm>
                <a:off x="2825" y="3862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6" name="Group 73"/>
            <p:cNvGrpSpPr>
              <a:grpSpLocks/>
            </p:cNvGrpSpPr>
            <p:nvPr/>
          </p:nvGrpSpPr>
          <p:grpSpPr bwMode="auto">
            <a:xfrm>
              <a:off x="2726" y="4237"/>
              <a:ext cx="158" cy="56"/>
              <a:chOff x="2726" y="4237"/>
              <a:chExt cx="158" cy="56"/>
            </a:xfrm>
          </p:grpSpPr>
          <p:sp>
            <p:nvSpPr>
              <p:cNvPr id="235" name="Line 74"/>
              <p:cNvSpPr>
                <a:spLocks noChangeShapeType="1"/>
              </p:cNvSpPr>
              <p:nvPr/>
            </p:nvSpPr>
            <p:spPr bwMode="auto">
              <a:xfrm>
                <a:off x="2726" y="426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6" name="Freeform 75"/>
              <p:cNvSpPr>
                <a:spLocks/>
              </p:cNvSpPr>
              <p:nvPr/>
            </p:nvSpPr>
            <p:spPr bwMode="auto">
              <a:xfrm>
                <a:off x="2825" y="4237"/>
                <a:ext cx="59" cy="56"/>
              </a:xfrm>
              <a:custGeom>
                <a:avLst/>
                <a:gdLst>
                  <a:gd name="T0" fmla="*/ 0 w 118"/>
                  <a:gd name="T1" fmla="*/ 0 h 113"/>
                  <a:gd name="T2" fmla="*/ 1 w 118"/>
                  <a:gd name="T3" fmla="*/ 0 h 113"/>
                  <a:gd name="T4" fmla="*/ 0 w 118"/>
                  <a:gd name="T5" fmla="*/ 0 h 113"/>
                  <a:gd name="T6" fmla="*/ 1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87" name="Rectangle 76"/>
            <p:cNvSpPr>
              <a:spLocks noChangeArrowheads="1"/>
            </p:cNvSpPr>
            <p:nvPr/>
          </p:nvSpPr>
          <p:spPr bwMode="auto">
            <a:xfrm>
              <a:off x="2921" y="3090"/>
              <a:ext cx="90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88" name="Rectangle 77"/>
            <p:cNvSpPr>
              <a:spLocks noChangeArrowheads="1"/>
            </p:cNvSpPr>
            <p:nvPr/>
          </p:nvSpPr>
          <p:spPr bwMode="auto">
            <a:xfrm>
              <a:off x="2972" y="3108"/>
              <a:ext cx="8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비상연락망 목록확인</a:t>
              </a:r>
            </a:p>
          </p:txBody>
        </p:sp>
        <p:sp>
          <p:nvSpPr>
            <p:cNvPr id="189" name="Rectangle 78"/>
            <p:cNvSpPr>
              <a:spLocks noChangeArrowheads="1"/>
            </p:cNvSpPr>
            <p:nvPr/>
          </p:nvSpPr>
          <p:spPr bwMode="auto">
            <a:xfrm>
              <a:off x="3393" y="312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0" name="Rectangle 80"/>
            <p:cNvSpPr>
              <a:spLocks noChangeArrowheads="1"/>
            </p:cNvSpPr>
            <p:nvPr/>
          </p:nvSpPr>
          <p:spPr bwMode="auto">
            <a:xfrm>
              <a:off x="2921" y="3470"/>
              <a:ext cx="9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1" name="Rectangle 81"/>
            <p:cNvSpPr>
              <a:spLocks noChangeArrowheads="1"/>
            </p:cNvSpPr>
            <p:nvPr/>
          </p:nvSpPr>
          <p:spPr bwMode="auto">
            <a:xfrm>
              <a:off x="2972" y="3487"/>
              <a:ext cx="8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Rectangle 83"/>
            <p:cNvSpPr>
              <a:spLocks noChangeArrowheads="1"/>
            </p:cNvSpPr>
            <p:nvPr/>
          </p:nvSpPr>
          <p:spPr bwMode="auto">
            <a:xfrm>
              <a:off x="3098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3" name="Rectangle 85"/>
            <p:cNvSpPr>
              <a:spLocks noChangeArrowheads="1"/>
            </p:cNvSpPr>
            <p:nvPr/>
          </p:nvSpPr>
          <p:spPr bwMode="auto">
            <a:xfrm>
              <a:off x="3477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4" name="Rectangle 87"/>
            <p:cNvSpPr>
              <a:spLocks noChangeArrowheads="1"/>
            </p:cNvSpPr>
            <p:nvPr/>
          </p:nvSpPr>
          <p:spPr bwMode="auto">
            <a:xfrm>
              <a:off x="2921" y="3834"/>
              <a:ext cx="9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Rectangle 88"/>
            <p:cNvSpPr>
              <a:spLocks noChangeArrowheads="1"/>
            </p:cNvSpPr>
            <p:nvPr/>
          </p:nvSpPr>
          <p:spPr bwMode="auto">
            <a:xfrm>
              <a:off x="2972" y="3840"/>
              <a:ext cx="9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Rectangle 90"/>
            <p:cNvSpPr>
              <a:spLocks noChangeArrowheads="1"/>
            </p:cNvSpPr>
            <p:nvPr/>
          </p:nvSpPr>
          <p:spPr bwMode="auto">
            <a:xfrm>
              <a:off x="3098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7" name="Rectangle 92"/>
            <p:cNvSpPr>
              <a:spLocks noChangeArrowheads="1"/>
            </p:cNvSpPr>
            <p:nvPr/>
          </p:nvSpPr>
          <p:spPr bwMode="auto">
            <a:xfrm>
              <a:off x="330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8" name="Rectangle 94"/>
            <p:cNvSpPr>
              <a:spLocks noChangeArrowheads="1"/>
            </p:cNvSpPr>
            <p:nvPr/>
          </p:nvSpPr>
          <p:spPr bwMode="auto">
            <a:xfrm>
              <a:off x="351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9" name="Rectangle 96"/>
            <p:cNvSpPr>
              <a:spLocks noChangeArrowheads="1"/>
            </p:cNvSpPr>
            <p:nvPr/>
          </p:nvSpPr>
          <p:spPr bwMode="auto">
            <a:xfrm>
              <a:off x="2972" y="3969"/>
              <a:ext cx="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0" name="Rectangle 98"/>
            <p:cNvSpPr>
              <a:spLocks noChangeArrowheads="1"/>
            </p:cNvSpPr>
            <p:nvPr/>
          </p:nvSpPr>
          <p:spPr bwMode="auto">
            <a:xfrm>
              <a:off x="3098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1" name="Rectangle 100"/>
            <p:cNvSpPr>
              <a:spLocks noChangeArrowheads="1"/>
            </p:cNvSpPr>
            <p:nvPr/>
          </p:nvSpPr>
          <p:spPr bwMode="auto">
            <a:xfrm>
              <a:off x="3477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2" name="Rectangle 102"/>
            <p:cNvSpPr>
              <a:spLocks noChangeArrowheads="1"/>
            </p:cNvSpPr>
            <p:nvPr/>
          </p:nvSpPr>
          <p:spPr bwMode="auto">
            <a:xfrm>
              <a:off x="2921" y="4198"/>
              <a:ext cx="11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03" name="Rectangle 103"/>
            <p:cNvSpPr>
              <a:spLocks noChangeArrowheads="1"/>
            </p:cNvSpPr>
            <p:nvPr/>
          </p:nvSpPr>
          <p:spPr bwMode="auto">
            <a:xfrm>
              <a:off x="2972" y="4208"/>
              <a:ext cx="10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1,2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담당 관리자에게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4" name="Rectangle 105"/>
            <p:cNvSpPr>
              <a:spLocks noChangeArrowheads="1"/>
            </p:cNvSpPr>
            <p:nvPr/>
          </p:nvSpPr>
          <p:spPr bwMode="auto">
            <a:xfrm>
              <a:off x="318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5" name="Rectangle 107"/>
            <p:cNvSpPr>
              <a:spLocks noChangeArrowheads="1"/>
            </p:cNvSpPr>
            <p:nvPr/>
          </p:nvSpPr>
          <p:spPr bwMode="auto">
            <a:xfrm>
              <a:off x="339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6" name="Rectangle 109"/>
            <p:cNvSpPr>
              <a:spLocks noChangeArrowheads="1"/>
            </p:cNvSpPr>
            <p:nvPr/>
          </p:nvSpPr>
          <p:spPr bwMode="auto">
            <a:xfrm>
              <a:off x="360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7" name="Rectangle 111"/>
            <p:cNvSpPr>
              <a:spLocks noChangeArrowheads="1"/>
            </p:cNvSpPr>
            <p:nvPr/>
          </p:nvSpPr>
          <p:spPr bwMode="auto">
            <a:xfrm>
              <a:off x="3897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8" name="Rectangle 113"/>
            <p:cNvSpPr>
              <a:spLocks noChangeArrowheads="1"/>
            </p:cNvSpPr>
            <p:nvPr/>
          </p:nvSpPr>
          <p:spPr bwMode="auto">
            <a:xfrm>
              <a:off x="3140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9" name="Rectangle 115"/>
            <p:cNvSpPr>
              <a:spLocks noChangeArrowheads="1"/>
            </p:cNvSpPr>
            <p:nvPr/>
          </p:nvSpPr>
          <p:spPr bwMode="auto">
            <a:xfrm>
              <a:off x="3603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0" name="Freeform 117"/>
            <p:cNvSpPr>
              <a:spLocks/>
            </p:cNvSpPr>
            <p:nvPr/>
          </p:nvSpPr>
          <p:spPr bwMode="auto">
            <a:xfrm>
              <a:off x="1602" y="3159"/>
              <a:ext cx="627" cy="1338"/>
            </a:xfrm>
            <a:custGeom>
              <a:avLst/>
              <a:gdLst>
                <a:gd name="T0" fmla="*/ 0 w 1255"/>
                <a:gd name="T1" fmla="*/ 0 h 2676"/>
                <a:gd name="T2" fmla="*/ 0 w 1255"/>
                <a:gd name="T3" fmla="*/ 0 h 2676"/>
                <a:gd name="T4" fmla="*/ 0 w 1255"/>
                <a:gd name="T5" fmla="*/ 1 h 2676"/>
                <a:gd name="T6" fmla="*/ 0 w 1255"/>
                <a:gd name="T7" fmla="*/ 1 h 2676"/>
                <a:gd name="T8" fmla="*/ 0 w 1255"/>
                <a:gd name="T9" fmla="*/ 1 h 2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2676"/>
                <a:gd name="T17" fmla="*/ 1255 w 1255"/>
                <a:gd name="T18" fmla="*/ 2676 h 2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2676">
                  <a:moveTo>
                    <a:pt x="447" y="0"/>
                  </a:moveTo>
                  <a:lnTo>
                    <a:pt x="0" y="0"/>
                  </a:lnTo>
                  <a:lnTo>
                    <a:pt x="0" y="2676"/>
                  </a:lnTo>
                  <a:lnTo>
                    <a:pt x="1255" y="2676"/>
                  </a:lnTo>
                  <a:lnTo>
                    <a:pt x="1255" y="237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211" name="Group 118"/>
            <p:cNvGrpSpPr>
              <a:grpSpLocks/>
            </p:cNvGrpSpPr>
            <p:nvPr/>
          </p:nvGrpSpPr>
          <p:grpSpPr bwMode="auto">
            <a:xfrm>
              <a:off x="2200" y="3257"/>
              <a:ext cx="58" cy="188"/>
              <a:chOff x="2200" y="3257"/>
              <a:chExt cx="58" cy="188"/>
            </a:xfrm>
          </p:grpSpPr>
          <p:sp>
            <p:nvSpPr>
              <p:cNvPr id="233" name="Line 119"/>
              <p:cNvSpPr>
                <a:spLocks noChangeShapeType="1"/>
              </p:cNvSpPr>
              <p:nvPr/>
            </p:nvSpPr>
            <p:spPr bwMode="auto">
              <a:xfrm>
                <a:off x="2229" y="3257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200" y="3389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2" name="Group 121"/>
            <p:cNvGrpSpPr>
              <a:grpSpLocks/>
            </p:cNvGrpSpPr>
            <p:nvPr/>
          </p:nvGrpSpPr>
          <p:grpSpPr bwMode="auto">
            <a:xfrm>
              <a:off x="2200" y="3621"/>
              <a:ext cx="58" cy="188"/>
              <a:chOff x="2200" y="3621"/>
              <a:chExt cx="58" cy="188"/>
            </a:xfrm>
          </p:grpSpPr>
          <p:sp>
            <p:nvSpPr>
              <p:cNvPr id="231" name="Line 122"/>
              <p:cNvSpPr>
                <a:spLocks noChangeShapeType="1"/>
              </p:cNvSpPr>
              <p:nvPr/>
            </p:nvSpPr>
            <p:spPr bwMode="auto">
              <a:xfrm>
                <a:off x="2229" y="3621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2" name="Freeform 123"/>
              <p:cNvSpPr>
                <a:spLocks/>
              </p:cNvSpPr>
              <p:nvPr/>
            </p:nvSpPr>
            <p:spPr bwMode="auto">
              <a:xfrm>
                <a:off x="2200" y="3753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3" name="Group 124"/>
            <p:cNvGrpSpPr>
              <a:grpSpLocks/>
            </p:cNvGrpSpPr>
            <p:nvPr/>
          </p:nvGrpSpPr>
          <p:grpSpPr bwMode="auto">
            <a:xfrm>
              <a:off x="2200" y="3986"/>
              <a:ext cx="58" cy="188"/>
              <a:chOff x="2200" y="3986"/>
              <a:chExt cx="58" cy="188"/>
            </a:xfrm>
          </p:grpSpPr>
          <p:sp>
            <p:nvSpPr>
              <p:cNvPr id="229" name="Line 125"/>
              <p:cNvSpPr>
                <a:spLocks noChangeShapeType="1"/>
              </p:cNvSpPr>
              <p:nvPr/>
            </p:nvSpPr>
            <p:spPr bwMode="auto">
              <a:xfrm>
                <a:off x="2229" y="3986"/>
                <a:ext cx="1" cy="15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0" name="Freeform 126"/>
              <p:cNvSpPr>
                <a:spLocks/>
              </p:cNvSpPr>
              <p:nvPr/>
            </p:nvSpPr>
            <p:spPr bwMode="auto">
              <a:xfrm>
                <a:off x="2200" y="4117"/>
                <a:ext cx="58" cy="57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1 h 113"/>
                  <a:gd name="T4" fmla="*/ 0 w 118"/>
                  <a:gd name="T5" fmla="*/ 0 h 113"/>
                  <a:gd name="T6" fmla="*/ 0 w 118"/>
                  <a:gd name="T7" fmla="*/ 1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4" name="Group 127"/>
            <p:cNvGrpSpPr>
              <a:grpSpLocks/>
            </p:cNvGrpSpPr>
            <p:nvPr/>
          </p:nvGrpSpPr>
          <p:grpSpPr bwMode="auto">
            <a:xfrm>
              <a:off x="1437" y="3444"/>
              <a:ext cx="333" cy="166"/>
              <a:chOff x="1437" y="3444"/>
              <a:chExt cx="333" cy="166"/>
            </a:xfrm>
          </p:grpSpPr>
          <p:sp>
            <p:nvSpPr>
              <p:cNvPr id="226" name="Rectangle 128"/>
              <p:cNvSpPr>
                <a:spLocks noChangeArrowheads="1"/>
              </p:cNvSpPr>
              <p:nvPr/>
            </p:nvSpPr>
            <p:spPr bwMode="auto">
              <a:xfrm>
                <a:off x="1437" y="3444"/>
                <a:ext cx="318" cy="153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7" name="Rectangle 129"/>
              <p:cNvSpPr>
                <a:spLocks noChangeArrowheads="1"/>
              </p:cNvSpPr>
              <p:nvPr/>
            </p:nvSpPr>
            <p:spPr bwMode="auto">
              <a:xfrm>
                <a:off x="1451" y="3458"/>
                <a:ext cx="319" cy="152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/>
            </p:nvSpPr>
            <p:spPr bwMode="auto">
              <a:xfrm>
                <a:off x="1444" y="3451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5" name="Rectangle 131"/>
            <p:cNvSpPr>
              <a:spLocks noChangeArrowheads="1"/>
            </p:cNvSpPr>
            <p:nvPr/>
          </p:nvSpPr>
          <p:spPr bwMode="auto">
            <a:xfrm>
              <a:off x="1481" y="3474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6" name="Group 135"/>
            <p:cNvGrpSpPr>
              <a:grpSpLocks/>
            </p:cNvGrpSpPr>
            <p:nvPr/>
          </p:nvGrpSpPr>
          <p:grpSpPr bwMode="auto">
            <a:xfrm>
              <a:off x="1437" y="3819"/>
              <a:ext cx="333" cy="166"/>
              <a:chOff x="1437" y="3819"/>
              <a:chExt cx="333" cy="166"/>
            </a:xfrm>
          </p:grpSpPr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437" y="3819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451" y="3832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444" y="3825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7" name="Rectangle 139"/>
            <p:cNvSpPr>
              <a:spLocks noChangeArrowheads="1"/>
            </p:cNvSpPr>
            <p:nvPr/>
          </p:nvSpPr>
          <p:spPr bwMode="auto">
            <a:xfrm>
              <a:off x="1481" y="3848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8" name="Group 143"/>
            <p:cNvGrpSpPr>
              <a:grpSpLocks/>
            </p:cNvGrpSpPr>
            <p:nvPr/>
          </p:nvGrpSpPr>
          <p:grpSpPr bwMode="auto">
            <a:xfrm>
              <a:off x="1437" y="4183"/>
              <a:ext cx="333" cy="166"/>
              <a:chOff x="1437" y="4183"/>
              <a:chExt cx="333" cy="166"/>
            </a:xfrm>
          </p:grpSpPr>
          <p:sp>
            <p:nvSpPr>
              <p:cNvPr id="220" name="Rectangle 144"/>
              <p:cNvSpPr>
                <a:spLocks noChangeArrowheads="1"/>
              </p:cNvSpPr>
              <p:nvPr/>
            </p:nvSpPr>
            <p:spPr bwMode="auto">
              <a:xfrm>
                <a:off x="1437" y="4183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1" name="Rectangle 145"/>
              <p:cNvSpPr>
                <a:spLocks noChangeArrowheads="1"/>
              </p:cNvSpPr>
              <p:nvPr/>
            </p:nvSpPr>
            <p:spPr bwMode="auto">
              <a:xfrm>
                <a:off x="1451" y="4196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Rectangle 146"/>
              <p:cNvSpPr>
                <a:spLocks noChangeArrowheads="1"/>
              </p:cNvSpPr>
              <p:nvPr/>
            </p:nvSpPr>
            <p:spPr bwMode="auto">
              <a:xfrm>
                <a:off x="1444" y="4190"/>
                <a:ext cx="319" cy="152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9" name="Rectangle 147"/>
            <p:cNvSpPr>
              <a:spLocks noChangeArrowheads="1"/>
            </p:cNvSpPr>
            <p:nvPr/>
          </p:nvSpPr>
          <p:spPr bwMode="auto">
            <a:xfrm>
              <a:off x="1481" y="4212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5" name="직사각형 58"/>
          <p:cNvSpPr>
            <a:spLocks noChangeArrowheads="1"/>
          </p:cNvSpPr>
          <p:nvPr/>
        </p:nvSpPr>
        <p:spPr bwMode="auto">
          <a:xfrm>
            <a:off x="404813" y="3269080"/>
            <a:ext cx="6048375" cy="584358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9264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백업 및 복구관리 프로세스 </a:t>
              </a:r>
              <a:r>
                <a:rPr lang="en-US" altLang="ko-KR" sz="1100" dirty="0">
                  <a:latin typeface="+mn-ea"/>
                </a:rPr>
                <a:t>[ </a:t>
              </a:r>
              <a:r>
                <a:rPr lang="ko-KR" altLang="en-US" sz="1100" dirty="0">
                  <a:latin typeface="+mn-ea"/>
                </a:rPr>
                <a:t>예시 </a:t>
              </a:r>
              <a:r>
                <a:rPr lang="en-US" altLang="ko-KR" sz="1100" dirty="0">
                  <a:latin typeface="+mn-ea"/>
                </a:rPr>
                <a:t>]</a:t>
              </a: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18.3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백업 체계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운영환경의 데이터파일의 손실에 대비하여 백업관리 대상을 선정하고 백업 정책에 따라 데이터를 저장하며 장애 발생 시 백업 데이터를 통해 신속하게 복구하여 시스템의 피해를 최소화하도록 백업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복구관리를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직사각형 58"/>
          <p:cNvSpPr>
            <a:spLocks noChangeArrowheads="1"/>
          </p:cNvSpPr>
          <p:nvPr/>
        </p:nvSpPr>
        <p:spPr bwMode="auto">
          <a:xfrm>
            <a:off x="404813" y="2422914"/>
            <a:ext cx="6048375" cy="695444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16200000">
            <a:off x="1084263" y="5578881"/>
            <a:ext cx="5970588" cy="7762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94 w 21600"/>
              <a:gd name="T13" fmla="*/ 2994 h 21600"/>
              <a:gd name="T14" fmla="*/ 18606 w 21600"/>
              <a:gd name="T15" fmla="*/ 186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88" y="21600"/>
                </a:lnTo>
                <a:lnTo>
                  <a:pt x="192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31825" y="3088888"/>
            <a:ext cx="3086100" cy="5954712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25400" algn="ctr">
            <a:solidFill>
              <a:srgbClr val="2C78A6"/>
            </a:solidFill>
            <a:round/>
            <a:headEnd/>
            <a:tailEnd/>
          </a:ln>
          <a:effectLst>
            <a:outerShdw dist="127000" dir="16200000" algn="ctr" rotWithShape="0">
              <a:srgbClr val="3E7AA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 rot="5400000">
            <a:off x="2006600" y="1815713"/>
            <a:ext cx="339725" cy="2190750"/>
          </a:xfrm>
          <a:prstGeom prst="leftBracket">
            <a:avLst>
              <a:gd name="adj" fmla="val 72905"/>
            </a:avLst>
          </a:prstGeom>
          <a:gradFill rotWithShape="1">
            <a:gsLst>
              <a:gs pos="0">
                <a:srgbClr val="4A8ABE"/>
              </a:gs>
              <a:gs pos="100000">
                <a:srgbClr val="2C5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8" name="AutoShape 19"/>
          <p:cNvSpPr>
            <a:spLocks/>
          </p:cNvSpPr>
          <p:nvPr/>
        </p:nvSpPr>
        <p:spPr bwMode="auto">
          <a:xfrm rot="5400000">
            <a:off x="2016919" y="1924457"/>
            <a:ext cx="319087" cy="1993900"/>
          </a:xfrm>
          <a:prstGeom prst="leftBracket">
            <a:avLst>
              <a:gd name="adj" fmla="val 68476"/>
            </a:avLst>
          </a:prstGeom>
          <a:gradFill rotWithShape="1">
            <a:gsLst>
              <a:gs pos="0">
                <a:srgbClr val="FFFFFF"/>
              </a:gs>
              <a:gs pos="100000">
                <a:srgbClr val="D5E7EF"/>
              </a:gs>
            </a:gsLst>
            <a:lin ang="0" scaled="1"/>
          </a:gradFill>
          <a:ln w="19050">
            <a:solidFill>
              <a:srgbClr val="2C78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665288" y="2841238"/>
            <a:ext cx="104775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000000"/>
              </a:buClr>
              <a:buSzPct val="80000"/>
            </a:pPr>
            <a:r>
              <a:rPr kumimoji="0" lang="ko-KR" altLang="en-US" sz="1200" b="1" dirty="0">
                <a:solidFill>
                  <a:srgbClr val="003366"/>
                </a:solidFill>
                <a:latin typeface="+mn-ea"/>
                <a:ea typeface="+mn-ea"/>
              </a:rPr>
              <a:t>백업 및 복구관리 프로세스</a:t>
            </a: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4041775" y="3412738"/>
            <a:ext cx="2271713" cy="5262562"/>
          </a:xfrm>
          <a:prstGeom prst="roundRect">
            <a:avLst>
              <a:gd name="adj" fmla="val 4282"/>
            </a:avLst>
          </a:prstGeom>
          <a:solidFill>
            <a:srgbClr val="FFFFFF"/>
          </a:solidFill>
          <a:ln w="25400" algn="ctr">
            <a:solidFill>
              <a:srgbClr val="72B1D8"/>
            </a:solidFill>
            <a:round/>
            <a:headEnd/>
            <a:tailEnd/>
          </a:ln>
          <a:effectLst>
            <a:outerShdw dist="139700" dir="16200000" algn="ctr" rotWithShape="0">
              <a:srgbClr val="80B9D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4092575" y="3623875"/>
            <a:ext cx="2141538" cy="1403350"/>
            <a:chOff x="-1903" y="5677"/>
            <a:chExt cx="1298" cy="329"/>
          </a:xfrm>
        </p:grpSpPr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4141788" y="3649275"/>
            <a:ext cx="2043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백업관리 대상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어플리케이션 실행 파일 및 구성파일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DB data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 등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개발소스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Library, Log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</a:t>
            </a:r>
          </a:p>
        </p:txBody>
      </p: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4092575" y="5311388"/>
            <a:ext cx="2141538" cy="1406525"/>
            <a:chOff x="-1903" y="5677"/>
            <a:chExt cx="1298" cy="329"/>
          </a:xfrm>
        </p:grpSpPr>
        <p:sp>
          <p:nvSpPr>
            <p:cNvPr id="37" name="AutoShape 28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116388" y="5381238"/>
            <a:ext cx="20955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백업주기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대상별 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연단위 백업 수행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Incremental, Full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 정의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하드웨어 및 소프트웨어의 변경이 있을 경우 사전 백업 수행</a:t>
            </a:r>
          </a:p>
        </p:txBody>
      </p: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4092575" y="6992550"/>
            <a:ext cx="2141538" cy="1408113"/>
            <a:chOff x="-1903" y="5677"/>
            <a:chExt cx="1298" cy="329"/>
          </a:xfrm>
        </p:grpSpPr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4125913" y="7076688"/>
            <a:ext cx="208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179388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복구절차검증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정기적으로 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 절차 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모의  시험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선별된 대상을 기준으로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복구우선순위 결정</a:t>
            </a:r>
          </a:p>
        </p:txBody>
      </p:sp>
      <p:cxnSp>
        <p:nvCxnSpPr>
          <p:cNvPr id="46" name="AutoShape 37"/>
          <p:cNvCxnSpPr>
            <a:cxnSpLocks noChangeShapeType="1"/>
            <a:stCxn id="61" idx="2"/>
            <a:endCxn id="69" idx="0"/>
          </p:cNvCxnSpPr>
          <p:nvPr/>
        </p:nvCxnSpPr>
        <p:spPr bwMode="auto">
          <a:xfrm>
            <a:off x="1190625" y="4238238"/>
            <a:ext cx="0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38"/>
          <p:cNvCxnSpPr>
            <a:cxnSpLocks noChangeShapeType="1"/>
            <a:stCxn id="62" idx="2"/>
            <a:endCxn id="63" idx="0"/>
          </p:cNvCxnSpPr>
          <p:nvPr/>
        </p:nvCxnSpPr>
        <p:spPr bwMode="auto">
          <a:xfrm>
            <a:off x="1190625" y="6208325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39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2671763" y="4238238"/>
            <a:ext cx="0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2671763" y="7059225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1"/>
          <p:cNvCxnSpPr>
            <a:cxnSpLocks noChangeShapeType="1"/>
            <a:stCxn id="68" idx="2"/>
            <a:endCxn id="66" idx="0"/>
          </p:cNvCxnSpPr>
          <p:nvPr/>
        </p:nvCxnSpPr>
        <p:spPr bwMode="auto">
          <a:xfrm>
            <a:off x="2671763" y="8078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2"/>
          <p:cNvCxnSpPr>
            <a:cxnSpLocks noChangeShapeType="1"/>
            <a:stCxn id="63" idx="3"/>
            <a:endCxn id="62" idx="3"/>
          </p:cNvCxnSpPr>
          <p:nvPr/>
        </p:nvCxnSpPr>
        <p:spPr bwMode="auto">
          <a:xfrm flipH="1" flipV="1">
            <a:off x="1625600" y="5967025"/>
            <a:ext cx="47625" cy="1363663"/>
          </a:xfrm>
          <a:prstGeom prst="bentConnector3">
            <a:avLst>
              <a:gd name="adj1" fmla="val -47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3"/>
          <p:cNvCxnSpPr>
            <a:cxnSpLocks noChangeShapeType="1"/>
            <a:stCxn id="68" idx="3"/>
            <a:endCxn id="70" idx="3"/>
          </p:cNvCxnSpPr>
          <p:nvPr/>
        </p:nvCxnSpPr>
        <p:spPr bwMode="auto">
          <a:xfrm flipH="1" flipV="1">
            <a:off x="3100388" y="5463788"/>
            <a:ext cx="39687" cy="2303462"/>
          </a:xfrm>
          <a:prstGeom prst="bentConnector3">
            <a:avLst>
              <a:gd name="adj1" fmla="val -576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3098362" y="64670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복구실패</a:t>
            </a:r>
          </a:p>
        </p:txBody>
      </p:sp>
      <p:cxnSp>
        <p:nvCxnSpPr>
          <p:cNvPr id="54" name="AutoShape 45"/>
          <p:cNvCxnSpPr>
            <a:cxnSpLocks noChangeShapeType="1"/>
            <a:stCxn id="65" idx="2"/>
            <a:endCxn id="70" idx="0"/>
          </p:cNvCxnSpPr>
          <p:nvPr/>
        </p:nvCxnSpPr>
        <p:spPr bwMode="auto">
          <a:xfrm>
            <a:off x="2671763" y="5016113"/>
            <a:ext cx="0" cy="204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stCxn id="70" idx="2"/>
            <a:endCxn id="71" idx="0"/>
          </p:cNvCxnSpPr>
          <p:nvPr/>
        </p:nvCxnSpPr>
        <p:spPr bwMode="auto">
          <a:xfrm>
            <a:off x="2671763" y="57082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7"/>
          <p:cNvCxnSpPr>
            <a:cxnSpLocks noChangeShapeType="1"/>
            <a:stCxn id="71" idx="2"/>
            <a:endCxn id="67" idx="0"/>
          </p:cNvCxnSpPr>
          <p:nvPr/>
        </p:nvCxnSpPr>
        <p:spPr bwMode="auto">
          <a:xfrm>
            <a:off x="2671763" y="63813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8"/>
          <p:cNvCxnSpPr>
            <a:cxnSpLocks noChangeShapeType="1"/>
            <a:stCxn id="69" idx="2"/>
            <a:endCxn id="62" idx="0"/>
          </p:cNvCxnSpPr>
          <p:nvPr/>
        </p:nvCxnSpPr>
        <p:spPr bwMode="auto">
          <a:xfrm>
            <a:off x="1190625" y="5273288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1190187" y="78513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백업성공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1615637" y="6468675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백업실패</a:t>
            </a:r>
          </a:p>
        </p:txBody>
      </p:sp>
      <p:sp>
        <p:nvSpPr>
          <p:cNvPr id="61" name="Rectangle 51" descr="00"/>
          <p:cNvSpPr>
            <a:spLocks noChangeArrowheads="1"/>
          </p:cNvSpPr>
          <p:nvPr/>
        </p:nvSpPr>
        <p:spPr bwMode="auto">
          <a:xfrm>
            <a:off x="754063" y="3752463"/>
            <a:ext cx="871537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정책 협의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결정</a:t>
            </a:r>
          </a:p>
        </p:txBody>
      </p:sp>
      <p:sp>
        <p:nvSpPr>
          <p:cNvPr id="62" name="Rectangle 52" descr="00"/>
          <p:cNvSpPr>
            <a:spLocks noChangeArrowheads="1"/>
          </p:cNvSpPr>
          <p:nvPr/>
        </p:nvSpPr>
        <p:spPr bwMode="auto">
          <a:xfrm>
            <a:off x="754063" y="5724138"/>
            <a:ext cx="871537" cy="48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자동 백업</a:t>
            </a:r>
          </a:p>
        </p:txBody>
      </p:sp>
      <p:sp>
        <p:nvSpPr>
          <p:cNvPr id="63" name="AutoShape 53" descr="00"/>
          <p:cNvSpPr>
            <a:spLocks noChangeArrowheads="1"/>
          </p:cNvSpPr>
          <p:nvPr/>
        </p:nvSpPr>
        <p:spPr bwMode="auto">
          <a:xfrm>
            <a:off x="706438" y="7005250"/>
            <a:ext cx="966787" cy="647700"/>
          </a:xfrm>
          <a:prstGeom prst="flowChartDecision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백업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상태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64" name="Rectangle 54" descr="00"/>
          <p:cNvSpPr>
            <a:spLocks noChangeArrowheads="1"/>
          </p:cNvSpPr>
          <p:nvPr/>
        </p:nvSpPr>
        <p:spPr bwMode="auto">
          <a:xfrm>
            <a:off x="2243138" y="3752463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</a:p>
        </p:txBody>
      </p:sp>
      <p:sp>
        <p:nvSpPr>
          <p:cNvPr id="65" name="Rectangle 55" descr="00"/>
          <p:cNvSpPr>
            <a:spLocks noChangeArrowheads="1"/>
          </p:cNvSpPr>
          <p:nvPr/>
        </p:nvSpPr>
        <p:spPr bwMode="auto">
          <a:xfrm>
            <a:off x="2243138" y="4530338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비상연락</a:t>
            </a:r>
          </a:p>
        </p:txBody>
      </p:sp>
      <p:sp>
        <p:nvSpPr>
          <p:cNvPr id="66" name="Rectangle 56" descr="00"/>
          <p:cNvSpPr>
            <a:spLocks noChangeArrowheads="1"/>
          </p:cNvSpPr>
          <p:nvPr/>
        </p:nvSpPr>
        <p:spPr bwMode="auto">
          <a:xfrm>
            <a:off x="2243138" y="8421300"/>
            <a:ext cx="857250" cy="4905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결과확인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b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보고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기록</a:t>
            </a:r>
          </a:p>
        </p:txBody>
      </p:sp>
      <p:sp>
        <p:nvSpPr>
          <p:cNvPr id="67" name="Rectangle 57" descr="00"/>
          <p:cNvSpPr>
            <a:spLocks noChangeArrowheads="1"/>
          </p:cNvSpPr>
          <p:nvPr/>
        </p:nvSpPr>
        <p:spPr bwMode="auto">
          <a:xfrm>
            <a:off x="2243138" y="6570275"/>
            <a:ext cx="857250" cy="488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복구대상데이터결정</a:t>
            </a:r>
          </a:p>
        </p:txBody>
      </p:sp>
      <p:sp>
        <p:nvSpPr>
          <p:cNvPr id="68" name="AutoShape 58" descr="00"/>
          <p:cNvSpPr>
            <a:spLocks noChangeArrowheads="1"/>
          </p:cNvSpPr>
          <p:nvPr/>
        </p:nvSpPr>
        <p:spPr bwMode="auto">
          <a:xfrm>
            <a:off x="2203450" y="7456100"/>
            <a:ext cx="936625" cy="622300"/>
          </a:xfrm>
          <a:prstGeom prst="flowChartDecision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복구 실시</a:t>
            </a:r>
          </a:p>
        </p:txBody>
      </p:sp>
      <p:sp>
        <p:nvSpPr>
          <p:cNvPr id="69" name="Rectangle 59" descr="00"/>
          <p:cNvSpPr>
            <a:spLocks noChangeArrowheads="1"/>
          </p:cNvSpPr>
          <p:nvPr/>
        </p:nvSpPr>
        <p:spPr bwMode="auto">
          <a:xfrm>
            <a:off x="754063" y="4789100"/>
            <a:ext cx="871537" cy="4841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스케줄 설정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조정</a:t>
            </a:r>
          </a:p>
        </p:txBody>
      </p:sp>
      <p:sp>
        <p:nvSpPr>
          <p:cNvPr id="70" name="Rectangle 60" descr="00"/>
          <p:cNvSpPr>
            <a:spLocks noChangeArrowheads="1"/>
          </p:cNvSpPr>
          <p:nvPr/>
        </p:nvSpPr>
        <p:spPr bwMode="auto">
          <a:xfrm>
            <a:off x="2243138" y="5220900"/>
            <a:ext cx="857250" cy="4873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데이터결정</a:t>
            </a:r>
          </a:p>
        </p:txBody>
      </p:sp>
      <p:sp>
        <p:nvSpPr>
          <p:cNvPr id="71" name="Rectangle 61" descr="00"/>
          <p:cNvSpPr>
            <a:spLocks noChangeArrowheads="1"/>
          </p:cNvSpPr>
          <p:nvPr/>
        </p:nvSpPr>
        <p:spPr bwMode="auto">
          <a:xfrm>
            <a:off x="2243138" y="5897175"/>
            <a:ext cx="857250" cy="484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데이터보유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내역확인</a:t>
            </a:r>
          </a:p>
        </p:txBody>
      </p:sp>
      <p:sp>
        <p:nvSpPr>
          <p:cNvPr id="72" name="AutoShape 62"/>
          <p:cNvSpPr>
            <a:spLocks noChangeArrowheads="1"/>
          </p:cNvSpPr>
          <p:nvPr/>
        </p:nvSpPr>
        <p:spPr bwMode="auto">
          <a:xfrm flipV="1">
            <a:off x="800100" y="8332400"/>
            <a:ext cx="808038" cy="1444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3" name="Freeform 63"/>
          <p:cNvSpPr>
            <a:spLocks/>
          </p:cNvSpPr>
          <p:nvPr/>
        </p:nvSpPr>
        <p:spPr bwMode="auto">
          <a:xfrm>
            <a:off x="773113" y="8556238"/>
            <a:ext cx="850900" cy="319087"/>
          </a:xfrm>
          <a:custGeom>
            <a:avLst/>
            <a:gdLst>
              <a:gd name="T0" fmla="*/ 2147483646 w 1688"/>
              <a:gd name="T1" fmla="*/ 2147483646 h 426"/>
              <a:gd name="T2" fmla="*/ 2147483646 w 1688"/>
              <a:gd name="T3" fmla="*/ 2147483646 h 426"/>
              <a:gd name="T4" fmla="*/ 2147483646 w 1688"/>
              <a:gd name="T5" fmla="*/ 2147483646 h 426"/>
              <a:gd name="T6" fmla="*/ 2147483646 w 1688"/>
              <a:gd name="T7" fmla="*/ 2147483646 h 426"/>
              <a:gd name="T8" fmla="*/ 2147483646 w 1688"/>
              <a:gd name="T9" fmla="*/ 2147483646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8"/>
              <a:gd name="T16" fmla="*/ 0 h 426"/>
              <a:gd name="T17" fmla="*/ 1688 w 168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8" h="426">
                <a:moveTo>
                  <a:pt x="196" y="418"/>
                </a:moveTo>
                <a:cubicBezTo>
                  <a:pt x="392" y="418"/>
                  <a:pt x="1267" y="426"/>
                  <a:pt x="1534" y="415"/>
                </a:cubicBezTo>
                <a:cubicBezTo>
                  <a:pt x="1688" y="415"/>
                  <a:pt x="1649" y="204"/>
                  <a:pt x="1534" y="79"/>
                </a:cubicBezTo>
                <a:cubicBezTo>
                  <a:pt x="1284" y="24"/>
                  <a:pt x="426" y="0"/>
                  <a:pt x="178" y="55"/>
                </a:cubicBezTo>
                <a:cubicBezTo>
                  <a:pt x="117" y="139"/>
                  <a:pt x="0" y="418"/>
                  <a:pt x="196" y="418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74" name="Rectangle 64" descr="00"/>
          <p:cNvSpPr>
            <a:spLocks noChangeArrowheads="1"/>
          </p:cNvSpPr>
          <p:nvPr/>
        </p:nvSpPr>
        <p:spPr bwMode="auto">
          <a:xfrm>
            <a:off x="766763" y="8440350"/>
            <a:ext cx="871537" cy="4714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보관 프로세스 이행</a:t>
            </a: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auto">
          <a:xfrm>
            <a:off x="2666562" y="8078400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복구완료</a:t>
            </a:r>
          </a:p>
        </p:txBody>
      </p:sp>
      <p:cxnSp>
        <p:nvCxnSpPr>
          <p:cNvPr id="76" name="AutoShape 66"/>
          <p:cNvCxnSpPr>
            <a:cxnSpLocks noChangeShapeType="1"/>
            <a:stCxn id="63" idx="2"/>
            <a:endCxn id="74" idx="0"/>
          </p:cNvCxnSpPr>
          <p:nvPr/>
        </p:nvCxnSpPr>
        <p:spPr bwMode="auto">
          <a:xfrm>
            <a:off x="1190625" y="7652950"/>
            <a:ext cx="127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67" descr="05"/>
          <p:cNvSpPr>
            <a:spLocks noChangeArrowheads="1"/>
          </p:cNvSpPr>
          <p:nvPr/>
        </p:nvSpPr>
        <p:spPr bwMode="auto">
          <a:xfrm>
            <a:off x="855663" y="3215888"/>
            <a:ext cx="623887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백 업</a:t>
            </a:r>
          </a:p>
        </p:txBody>
      </p:sp>
      <p:sp>
        <p:nvSpPr>
          <p:cNvPr id="82" name="Oval 68" descr="05"/>
          <p:cNvSpPr>
            <a:spLocks noChangeArrowheads="1"/>
          </p:cNvSpPr>
          <p:nvPr/>
        </p:nvSpPr>
        <p:spPr bwMode="auto">
          <a:xfrm>
            <a:off x="2336800" y="3215888"/>
            <a:ext cx="623888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복 구</a:t>
            </a:r>
          </a:p>
        </p:txBody>
      </p:sp>
    </p:spTree>
    <p:extLst>
      <p:ext uri="{BB962C8B-B14F-4D97-AF65-F5344CB8AC3E}">
        <p14:creationId xmlns:p14="http://schemas.microsoft.com/office/powerpoint/2010/main" val="31100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505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 대책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18.4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일반적인 유형별 장애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예상되는 장애요인을 유형별로 파악하고 그 대책을 수립하여 장애에 신속히 대처합니다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2" name="Group 209"/>
          <p:cNvGraphicFramePr>
            <a:graphicFrameLocks noGrp="1"/>
          </p:cNvGraphicFramePr>
          <p:nvPr>
            <p:extLst/>
          </p:nvPr>
        </p:nvGraphicFramePr>
        <p:xfrm>
          <a:off x="419327" y="2337116"/>
          <a:ext cx="5962423" cy="6935473"/>
        </p:xfrm>
        <a:graphic>
          <a:graphicData uri="http://schemas.openxmlformats.org/drawingml/2006/table">
            <a:tbl>
              <a:tblPr/>
              <a:tblGrid>
                <a:gridCol w="851562"/>
                <a:gridCol w="1350614"/>
                <a:gridCol w="3760247"/>
              </a:tblGrid>
              <a:tr h="349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대책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9060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I/O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고장발생 부품을 자동으로 감지하고 리부팅을 통해 장애가 발생한 부품을 격리 시킨 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재구성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온라인 상태에서 고장 난 부품 교체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디스크를 교체하며 운영체제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 백업 테이프를 통한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내부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교체 후 백업 테이프에 의한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전원공급장치 고장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부품을 확인 후 교체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전산실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통해 시스템의 안정적 전원을 공급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성능저하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성능관리를 통해 서버의 성능 및 상태를 감시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사전 점검을 통한 장애 예방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 및 예방 점검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로그파일 이상 및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손상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 로그 파일 점검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시스템 소프트웨어의 기능성 점검 변경관리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소프트웨어 재 설치 또는 백업 테이프를 사용하여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튜닝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이관 전 성능 테스트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프로세스 오류에 대한 백업 프로그램 준비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0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베이스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혹은 서버 프로세스의 장애 복구는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기능으로 자동으로 진행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프로세스의 장애 시 로그파일을 분석하여 원인을 찾아 조치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주기적인 백업을 철저히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성능 검사와 디스크 성능 검사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심각한 디스크 오류 시에는 백업 테이프를 통해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19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5527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단계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19. </a:t>
            </a:r>
            <a:r>
              <a:rPr lang="ko-KR" altLang="en-US" sz="1600" dirty="0" smtClean="0">
                <a:latin typeface="+mn-ea"/>
                <a:ea typeface="+mn-ea"/>
              </a:rPr>
              <a:t>기밀 </a:t>
            </a:r>
            <a:r>
              <a:rPr lang="ko-KR" altLang="en-US" sz="1600" dirty="0" smtClean="0">
                <a:latin typeface="+mn-ea"/>
                <a:ea typeface="+mn-ea"/>
              </a:rPr>
              <a:t>보안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19.1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기밀보안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수행을 통해 획득하게 되는 각종 자료 및 정보 자산에 대한 훼손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오용 및 불법적 접근 등의 사전 방지를 위하여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철저한 보안관리 체계를 구축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6" name="그룹 1"/>
          <p:cNvGrpSpPr>
            <a:grpSpLocks/>
          </p:cNvGrpSpPr>
          <p:nvPr/>
        </p:nvGrpSpPr>
        <p:grpSpPr bwMode="auto">
          <a:xfrm>
            <a:off x="419327" y="2615889"/>
            <a:ext cx="6033860" cy="3686175"/>
            <a:chOff x="419327" y="2901126"/>
            <a:chExt cx="6033860" cy="3685410"/>
          </a:xfrm>
        </p:grpSpPr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19327" y="2933258"/>
              <a:ext cx="6033860" cy="3653278"/>
            </a:xfrm>
            <a:prstGeom prst="rect">
              <a:avLst/>
            </a:prstGeom>
            <a:noFill/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1136502" y="3324431"/>
              <a:ext cx="4773613" cy="233307"/>
              <a:chOff x="708" y="2434"/>
              <a:chExt cx="3007" cy="166"/>
            </a:xfrm>
          </p:grpSpPr>
          <p:sp>
            <p:nvSpPr>
              <p:cNvPr id="134" name="Rectangle 41"/>
              <p:cNvSpPr>
                <a:spLocks noChangeArrowheads="1"/>
              </p:cNvSpPr>
              <p:nvPr/>
            </p:nvSpPr>
            <p:spPr bwMode="auto">
              <a:xfrm>
                <a:off x="708" y="2434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Rectangle 42"/>
              <p:cNvSpPr>
                <a:spLocks noChangeArrowheads="1"/>
              </p:cNvSpPr>
              <p:nvPr/>
            </p:nvSpPr>
            <p:spPr bwMode="auto">
              <a:xfrm>
                <a:off x="723" y="2434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9" name="Group 43"/>
            <p:cNvGrpSpPr>
              <a:grpSpLocks/>
            </p:cNvGrpSpPr>
            <p:nvPr/>
          </p:nvGrpSpPr>
          <p:grpSpPr bwMode="auto">
            <a:xfrm>
              <a:off x="1136502" y="4689346"/>
              <a:ext cx="4773613" cy="243086"/>
              <a:chOff x="708" y="3400"/>
              <a:chExt cx="3007" cy="173"/>
            </a:xfrm>
          </p:grpSpPr>
          <p:sp>
            <p:nvSpPr>
              <p:cNvPr id="132" name="Rectangle 44"/>
              <p:cNvSpPr>
                <a:spLocks noChangeArrowheads="1"/>
              </p:cNvSpPr>
              <p:nvPr/>
            </p:nvSpPr>
            <p:spPr bwMode="auto">
              <a:xfrm>
                <a:off x="708" y="3400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Rectangle 45"/>
              <p:cNvSpPr>
                <a:spLocks noChangeArrowheads="1"/>
              </p:cNvSpPr>
              <p:nvPr/>
            </p:nvSpPr>
            <p:spPr bwMode="auto">
              <a:xfrm>
                <a:off x="723" y="3407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46"/>
            <p:cNvGrpSpPr>
              <a:grpSpLocks/>
            </p:cNvGrpSpPr>
            <p:nvPr/>
          </p:nvGrpSpPr>
          <p:grpSpPr bwMode="auto">
            <a:xfrm>
              <a:off x="1136502" y="6022129"/>
              <a:ext cx="4773613" cy="234704"/>
              <a:chOff x="708" y="4343"/>
              <a:chExt cx="3007" cy="165"/>
            </a:xfrm>
          </p:grpSpPr>
          <p:sp>
            <p:nvSpPr>
              <p:cNvPr id="130" name="Rectangle 47"/>
              <p:cNvSpPr>
                <a:spLocks noChangeArrowheads="1"/>
              </p:cNvSpPr>
              <p:nvPr/>
            </p:nvSpPr>
            <p:spPr bwMode="auto">
              <a:xfrm>
                <a:off x="708" y="4344"/>
                <a:ext cx="3007" cy="1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Rectangle 48"/>
              <p:cNvSpPr>
                <a:spLocks noChangeArrowheads="1"/>
              </p:cNvSpPr>
              <p:nvPr/>
            </p:nvSpPr>
            <p:spPr bwMode="auto">
              <a:xfrm>
                <a:off x="723" y="4343"/>
                <a:ext cx="232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609452" y="4552436"/>
              <a:ext cx="298480" cy="10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로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젝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트</a:t>
              </a:r>
            </a:p>
            <a:p>
              <a:pPr eaLnBrk="1" hangingPunct="1">
                <a:lnSpc>
                  <a:spcPct val="30000"/>
                </a:lnSpc>
                <a:buSzPct val="80000"/>
              </a:pPr>
              <a:endParaRPr kumimoji="0" lang="ko-KR" altLang="en-US" sz="1000" dirty="0">
                <a:solidFill>
                  <a:srgbClr val="FFFFFF"/>
                </a:solidFill>
                <a:latin typeface="+mn-ea"/>
                <a:ea typeface="+mn-ea"/>
              </a:endParaRP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행</a:t>
              </a:r>
            </a:p>
          </p:txBody>
        </p:sp>
        <p:pic>
          <p:nvPicPr>
            <p:cNvPr id="62" name="Picture 50" descr="관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3" b="13580"/>
            <a:stretch>
              <a:fillRect/>
            </a:stretch>
          </p:blipFill>
          <p:spPr bwMode="auto">
            <a:xfrm>
              <a:off x="5011589" y="3070169"/>
              <a:ext cx="663575" cy="36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1" descr="관찰사람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277" y="4458833"/>
              <a:ext cx="584200" cy="44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52" descr="파일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552" y="5808381"/>
              <a:ext cx="501650" cy="375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4981368" y="3423622"/>
              <a:ext cx="800219" cy="50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제안사 사내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보안착수지원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4993770" y="4940815"/>
              <a:ext cx="69762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</a:t>
              </a:r>
            </a:p>
          </p:txBody>
        </p:sp>
        <p:sp>
          <p:nvSpPr>
            <p:cNvPr id="67" name="Text Box 55"/>
            <p:cNvSpPr txBox="1">
              <a:spLocks noChangeArrowheads="1"/>
            </p:cNvSpPr>
            <p:nvPr/>
          </p:nvSpPr>
          <p:spPr bwMode="auto">
            <a:xfrm>
              <a:off x="4935206" y="6166025"/>
              <a:ext cx="82586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 확인</a:t>
              </a:r>
            </a:p>
          </p:txBody>
        </p:sp>
        <p:sp>
          <p:nvSpPr>
            <p:cNvPr id="68" name="AutoShape 56"/>
            <p:cNvSpPr>
              <a:spLocks noChangeArrowheads="1"/>
            </p:cNvSpPr>
            <p:nvPr/>
          </p:nvSpPr>
          <p:spPr bwMode="auto">
            <a:xfrm>
              <a:off x="560239" y="5691029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AutoShape 57"/>
            <p:cNvSpPr>
              <a:spLocks noChangeArrowheads="1"/>
            </p:cNvSpPr>
            <p:nvPr/>
          </p:nvSpPr>
          <p:spPr bwMode="auto">
            <a:xfrm>
              <a:off x="561827" y="3927956"/>
              <a:ext cx="503238" cy="1791014"/>
            </a:xfrm>
            <a:prstGeom prst="downArrow">
              <a:avLst>
                <a:gd name="adj1" fmla="val 71694"/>
                <a:gd name="adj2" fmla="val 4455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AutoShape 58"/>
            <p:cNvSpPr>
              <a:spLocks noChangeArrowheads="1"/>
            </p:cNvSpPr>
            <p:nvPr/>
          </p:nvSpPr>
          <p:spPr bwMode="auto">
            <a:xfrm>
              <a:off x="560239" y="3272741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Text Box 59"/>
            <p:cNvSpPr txBox="1">
              <a:spLocks noChangeArrowheads="1"/>
            </p:cNvSpPr>
            <p:nvPr/>
          </p:nvSpPr>
          <p:spPr bwMode="auto">
            <a:xfrm>
              <a:off x="646034" y="4431989"/>
              <a:ext cx="353943" cy="109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진행</a:t>
              </a:r>
            </a:p>
          </p:txBody>
        </p:sp>
        <p:sp>
          <p:nvSpPr>
            <p:cNvPr id="92" name="Text Box 60"/>
            <p:cNvSpPr txBox="1">
              <a:spLocks noChangeArrowheads="1"/>
            </p:cNvSpPr>
            <p:nvPr/>
          </p:nvSpPr>
          <p:spPr bwMode="auto">
            <a:xfrm>
              <a:off x="646034" y="6026586"/>
              <a:ext cx="353943" cy="41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종료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646034" y="2901126"/>
              <a:ext cx="353943" cy="117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착수</a:t>
              </a:r>
            </a:p>
          </p:txBody>
        </p:sp>
        <p:sp>
          <p:nvSpPr>
            <p:cNvPr id="94" name="AutoShape 62"/>
            <p:cNvSpPr>
              <a:spLocks noChangeArrowheads="1"/>
            </p:cNvSpPr>
            <p:nvPr/>
          </p:nvSpPr>
          <p:spPr bwMode="auto">
            <a:xfrm>
              <a:off x="1117452" y="3112080"/>
              <a:ext cx="1711325" cy="2640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Text Box 63"/>
            <p:cNvSpPr txBox="1">
              <a:spLocks noChangeArrowheads="1"/>
            </p:cNvSpPr>
            <p:nvPr/>
          </p:nvSpPr>
          <p:spPr bwMode="auto">
            <a:xfrm>
              <a:off x="1230164" y="3253182"/>
              <a:ext cx="1189038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보안서약서 작성</a:t>
              </a:r>
            </a:p>
          </p:txBody>
        </p:sp>
        <p:sp>
          <p:nvSpPr>
            <p:cNvPr id="96" name="Text Box 64"/>
            <p:cNvSpPr txBox="1">
              <a:spLocks noChangeArrowheads="1"/>
            </p:cNvSpPr>
            <p:nvPr/>
          </p:nvSpPr>
          <p:spPr bwMode="auto">
            <a:xfrm>
              <a:off x="1230164" y="4799713"/>
              <a:ext cx="1408113" cy="59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환경관리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출입통제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전산장비 관리</a:t>
              </a:r>
            </a:p>
          </p:txBody>
        </p:sp>
        <p:sp>
          <p:nvSpPr>
            <p:cNvPr id="97" name="Text Box 65"/>
            <p:cNvSpPr txBox="1">
              <a:spLocks noChangeArrowheads="1"/>
            </p:cNvSpPr>
            <p:nvPr/>
          </p:nvSpPr>
          <p:spPr bwMode="auto">
            <a:xfrm>
              <a:off x="3552677" y="4857135"/>
              <a:ext cx="1163638" cy="590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92075" indent="-92075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네트워크 보안관리 </a:t>
              </a: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52677" y="4008984"/>
              <a:ext cx="1328738" cy="595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인원보안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보안교육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점검활동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중요문서 관리</a:t>
              </a:r>
            </a:p>
          </p:txBody>
        </p:sp>
        <p:sp>
          <p:nvSpPr>
            <p:cNvPr id="99" name="AutoShape 67"/>
            <p:cNvSpPr>
              <a:spLocks noChangeArrowheads="1"/>
            </p:cNvSpPr>
            <p:nvPr/>
          </p:nvSpPr>
          <p:spPr bwMode="auto">
            <a:xfrm>
              <a:off x="2925614" y="3116271"/>
              <a:ext cx="1711325" cy="2570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944664" y="3253182"/>
              <a:ext cx="1187450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보안교육 실시</a:t>
              </a:r>
            </a:p>
          </p:txBody>
        </p:sp>
        <p:sp>
          <p:nvSpPr>
            <p:cNvPr id="101" name="AutoShape 69"/>
            <p:cNvSpPr>
              <a:spLocks noChangeArrowheads="1"/>
            </p:cNvSpPr>
            <p:nvPr/>
          </p:nvSpPr>
          <p:spPr bwMode="auto">
            <a:xfrm>
              <a:off x="1130152" y="3412445"/>
              <a:ext cx="1711325" cy="3646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AutoShape 70"/>
            <p:cNvSpPr>
              <a:spLocks noChangeArrowheads="1"/>
            </p:cNvSpPr>
            <p:nvPr/>
          </p:nvSpPr>
          <p:spPr bwMode="auto">
            <a:xfrm>
              <a:off x="2925614" y="3416636"/>
              <a:ext cx="1711325" cy="36183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1230164" y="3445974"/>
              <a:ext cx="1504950" cy="41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프로젝트 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보안설정 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네트워크연결 설정 점검</a:t>
              </a:r>
            </a:p>
          </p:txBody>
        </p:sp>
        <p:sp>
          <p:nvSpPr>
            <p:cNvPr id="104" name="Text Box 72"/>
            <p:cNvSpPr txBox="1">
              <a:spLocks noChangeArrowheads="1"/>
            </p:cNvSpPr>
            <p:nvPr/>
          </p:nvSpPr>
          <p:spPr bwMode="auto">
            <a:xfrm>
              <a:off x="2944664" y="3445974"/>
              <a:ext cx="1784350" cy="23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 임명</a:t>
              </a:r>
            </a:p>
          </p:txBody>
        </p:sp>
        <p:sp>
          <p:nvSpPr>
            <p:cNvPr id="105" name="AutoShape 73"/>
            <p:cNvSpPr>
              <a:spLocks noChangeArrowheads="1"/>
            </p:cNvSpPr>
            <p:nvPr/>
          </p:nvSpPr>
          <p:spPr bwMode="auto">
            <a:xfrm>
              <a:off x="1479402" y="5447943"/>
              <a:ext cx="2952750" cy="219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Text Box 75"/>
            <p:cNvSpPr txBox="1">
              <a:spLocks noChangeArrowheads="1"/>
            </p:cNvSpPr>
            <p:nvPr/>
          </p:nvSpPr>
          <p:spPr bwMode="auto">
            <a:xfrm>
              <a:off x="1230164" y="5839116"/>
              <a:ext cx="1587500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PC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내 중요 정보 삭제</a:t>
              </a:r>
            </a:p>
          </p:txBody>
        </p:sp>
        <p:sp>
          <p:nvSpPr>
            <p:cNvPr id="108" name="Text Box 76"/>
            <p:cNvSpPr txBox="1">
              <a:spLocks noChangeArrowheads="1"/>
            </p:cNvSpPr>
            <p:nvPr/>
          </p:nvSpPr>
          <p:spPr bwMode="auto">
            <a:xfrm>
              <a:off x="3046264" y="5839116"/>
              <a:ext cx="136683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개발 서버 계정 삭제</a:t>
              </a:r>
            </a:p>
          </p:txBody>
        </p:sp>
        <p:sp>
          <p:nvSpPr>
            <p:cNvPr id="109" name="Text Box 77"/>
            <p:cNvSpPr txBox="1">
              <a:spLocks noChangeArrowheads="1"/>
            </p:cNvSpPr>
            <p:nvPr/>
          </p:nvSpPr>
          <p:spPr bwMode="auto">
            <a:xfrm>
              <a:off x="1230164" y="6038894"/>
              <a:ext cx="339248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 점검 확인서를 작성하여 정보보호 담당자에게 제출</a:t>
              </a:r>
            </a:p>
          </p:txBody>
        </p:sp>
        <p:sp>
          <p:nvSpPr>
            <p:cNvPr id="110" name="Text Box 78"/>
            <p:cNvSpPr txBox="1">
              <a:spLocks noChangeArrowheads="1"/>
            </p:cNvSpPr>
            <p:nvPr/>
          </p:nvSpPr>
          <p:spPr bwMode="auto">
            <a:xfrm>
              <a:off x="1230164" y="3045022"/>
              <a:ext cx="3452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정보보안관리지침서 수립 및 감리조직 심의요청</a:t>
              </a:r>
            </a:p>
          </p:txBody>
        </p:sp>
        <p:sp>
          <p:nvSpPr>
            <p:cNvPr id="111" name="Text Box 79"/>
            <p:cNvSpPr txBox="1">
              <a:spLocks noChangeArrowheads="1"/>
            </p:cNvSpPr>
            <p:nvPr/>
          </p:nvSpPr>
          <p:spPr bwMode="auto">
            <a:xfrm>
              <a:off x="1230164" y="6242862"/>
              <a:ext cx="3579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운영을 위한 정보보안 관리지침서 제출</a:t>
              </a:r>
            </a:p>
          </p:txBody>
        </p:sp>
        <p:grpSp>
          <p:nvGrpSpPr>
            <p:cNvPr id="112" name="Group 80"/>
            <p:cNvGrpSpPr>
              <a:grpSpLocks/>
            </p:cNvGrpSpPr>
            <p:nvPr/>
          </p:nvGrpSpPr>
          <p:grpSpPr bwMode="auto">
            <a:xfrm>
              <a:off x="5913276" y="3011493"/>
              <a:ext cx="396875" cy="3526147"/>
              <a:chOff x="3749" y="2215"/>
              <a:chExt cx="250" cy="2469"/>
            </a:xfrm>
          </p:grpSpPr>
          <p:grpSp>
            <p:nvGrpSpPr>
              <p:cNvPr id="124" name="Group 81"/>
              <p:cNvGrpSpPr>
                <a:grpSpLocks/>
              </p:cNvGrpSpPr>
              <p:nvPr/>
            </p:nvGrpSpPr>
            <p:grpSpPr bwMode="auto">
              <a:xfrm rot="5400000">
                <a:off x="2639" y="3325"/>
                <a:ext cx="2469" cy="250"/>
                <a:chOff x="2159" y="3886"/>
                <a:chExt cx="3128" cy="169"/>
              </a:xfrm>
            </p:grpSpPr>
            <p:sp>
              <p:nvSpPr>
                <p:cNvPr id="126" name="AutoShape 82"/>
                <p:cNvSpPr>
                  <a:spLocks noChangeArrowheads="1"/>
                </p:cNvSpPr>
                <p:nvPr/>
              </p:nvSpPr>
              <p:spPr bwMode="auto">
                <a:xfrm>
                  <a:off x="2159" y="3886"/>
                  <a:ext cx="3128" cy="169"/>
                </a:xfrm>
                <a:prstGeom prst="roundRect">
                  <a:avLst>
                    <a:gd name="adj" fmla="val 10060"/>
                  </a:avLst>
                </a:prstGeom>
                <a:solidFill>
                  <a:srgbClr val="95DAE3"/>
                </a:solidFill>
                <a:ln w="9525" algn="ctr">
                  <a:solidFill>
                    <a:srgbClr val="6DB6FF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27" name="Group 83"/>
                <p:cNvGrpSpPr>
                  <a:grpSpLocks/>
                </p:cNvGrpSpPr>
                <p:nvPr/>
              </p:nvGrpSpPr>
              <p:grpSpPr bwMode="auto">
                <a:xfrm>
                  <a:off x="2171" y="3892"/>
                  <a:ext cx="3104" cy="91"/>
                  <a:chOff x="2205" y="3892"/>
                  <a:chExt cx="3040" cy="91"/>
                </a:xfrm>
              </p:grpSpPr>
              <p:sp>
                <p:nvSpPr>
                  <p:cNvPr id="12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91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ADE2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9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38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DBF2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25" name="Text Box 86"/>
              <p:cNvSpPr txBox="1">
                <a:spLocks noChangeArrowheads="1"/>
              </p:cNvSpPr>
              <p:nvPr/>
            </p:nvSpPr>
            <p:spPr bwMode="auto">
              <a:xfrm>
                <a:off x="3768" y="2912"/>
                <a:ext cx="211" cy="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보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안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관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리</a:t>
                </a:r>
              </a:p>
              <a:p>
                <a:pPr eaLnBrk="1" hangingPunct="1">
                  <a:buSzPct val="80000"/>
                </a:pPr>
                <a:endParaRPr kumimoji="0" lang="ko-KR" altLang="en-US" sz="1200" b="1" dirty="0">
                  <a:solidFill>
                    <a:srgbClr val="003366"/>
                  </a:solidFill>
                  <a:latin typeface="+mn-ea"/>
                  <a:ea typeface="+mn-ea"/>
                </a:endParaRP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흐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름</a:t>
                </a:r>
              </a:p>
            </p:txBody>
          </p:sp>
        </p:grpSp>
        <p:grpSp>
          <p:nvGrpSpPr>
            <p:cNvPr id="113" name="Group 97"/>
            <p:cNvGrpSpPr>
              <a:grpSpLocks/>
            </p:cNvGrpSpPr>
            <p:nvPr/>
          </p:nvGrpSpPr>
          <p:grpSpPr bwMode="auto">
            <a:xfrm>
              <a:off x="2119164" y="4062072"/>
              <a:ext cx="1427163" cy="1306239"/>
              <a:chOff x="1332" y="3039"/>
              <a:chExt cx="899" cy="863"/>
            </a:xfrm>
          </p:grpSpPr>
          <p:sp>
            <p:nvSpPr>
              <p:cNvPr id="114" name="Oval 98"/>
              <p:cNvSpPr>
                <a:spLocks noChangeArrowheads="1"/>
              </p:cNvSpPr>
              <p:nvPr/>
            </p:nvSpPr>
            <p:spPr bwMode="auto">
              <a:xfrm rot="-1093026">
                <a:off x="1783" y="3704"/>
                <a:ext cx="448" cy="161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5" name="Group 99"/>
              <p:cNvGrpSpPr>
                <a:grpSpLocks/>
              </p:cNvGrpSpPr>
              <p:nvPr/>
            </p:nvGrpSpPr>
            <p:grpSpPr bwMode="auto">
              <a:xfrm>
                <a:off x="1332" y="3039"/>
                <a:ext cx="851" cy="863"/>
                <a:chOff x="2269" y="4476"/>
                <a:chExt cx="1479" cy="1411"/>
              </a:xfrm>
            </p:grpSpPr>
            <p:grpSp>
              <p:nvGrpSpPr>
                <p:cNvPr id="117" name="Group 100"/>
                <p:cNvGrpSpPr>
                  <a:grpSpLocks/>
                </p:cNvGrpSpPr>
                <p:nvPr/>
              </p:nvGrpSpPr>
              <p:grpSpPr bwMode="auto">
                <a:xfrm rot="815182" flipH="1">
                  <a:off x="2269" y="4476"/>
                  <a:ext cx="1479" cy="1411"/>
                  <a:chOff x="2265" y="4486"/>
                  <a:chExt cx="1479" cy="1411"/>
                </a:xfrm>
              </p:grpSpPr>
              <p:sp>
                <p:nvSpPr>
                  <p:cNvPr id="121" name="Freeform 101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021" y="5023"/>
                    <a:ext cx="1118" cy="630"/>
                  </a:xfrm>
                  <a:custGeom>
                    <a:avLst/>
                    <a:gdLst>
                      <a:gd name="T0" fmla="*/ 1220 w 1091"/>
                      <a:gd name="T1" fmla="*/ 48264 h 570"/>
                      <a:gd name="T2" fmla="*/ 254 w 1091"/>
                      <a:gd name="T3" fmla="*/ 66918 h 570"/>
                      <a:gd name="T4" fmla="*/ 0 w 1091"/>
                      <a:gd name="T5" fmla="*/ 141862 h 570"/>
                      <a:gd name="T6" fmla="*/ 146 w 1091"/>
                      <a:gd name="T7" fmla="*/ 129459 h 570"/>
                      <a:gd name="T8" fmla="*/ 324 w 1091"/>
                      <a:gd name="T9" fmla="*/ 139260 h 570"/>
                      <a:gd name="T10" fmla="*/ 513 w 1091"/>
                      <a:gd name="T11" fmla="*/ 147063 h 570"/>
                      <a:gd name="T12" fmla="*/ 710 w 1091"/>
                      <a:gd name="T13" fmla="*/ 154522 h 570"/>
                      <a:gd name="T14" fmla="*/ 919 w 1091"/>
                      <a:gd name="T15" fmla="*/ 160397 h 570"/>
                      <a:gd name="T16" fmla="*/ 1121 w 1091"/>
                      <a:gd name="T17" fmla="*/ 164941 h 570"/>
                      <a:gd name="T18" fmla="*/ 1340 w 1091"/>
                      <a:gd name="T19" fmla="*/ 168535 h 570"/>
                      <a:gd name="T20" fmla="*/ 1571 w 1091"/>
                      <a:gd name="T21" fmla="*/ 170787 h 570"/>
                      <a:gd name="T22" fmla="*/ 1794 w 1091"/>
                      <a:gd name="T23" fmla="*/ 170816 h 570"/>
                      <a:gd name="T24" fmla="*/ 2017 w 1091"/>
                      <a:gd name="T25" fmla="*/ 170787 h 570"/>
                      <a:gd name="T26" fmla="*/ 2259 w 1091"/>
                      <a:gd name="T27" fmla="*/ 168431 h 570"/>
                      <a:gd name="T28" fmla="*/ 2470 w 1091"/>
                      <a:gd name="T29" fmla="*/ 164892 h 570"/>
                      <a:gd name="T30" fmla="*/ 2689 w 1091"/>
                      <a:gd name="T31" fmla="*/ 160238 h 570"/>
                      <a:gd name="T32" fmla="*/ 2894 w 1091"/>
                      <a:gd name="T33" fmla="*/ 154359 h 570"/>
                      <a:gd name="T34" fmla="*/ 3084 w 1091"/>
                      <a:gd name="T35" fmla="*/ 146780 h 570"/>
                      <a:gd name="T36" fmla="*/ 3272 w 1091"/>
                      <a:gd name="T37" fmla="*/ 137573 h 570"/>
                      <a:gd name="T38" fmla="*/ 3447 w 1091"/>
                      <a:gd name="T39" fmla="*/ 128469 h 570"/>
                      <a:gd name="T40" fmla="*/ 3617 w 1091"/>
                      <a:gd name="T41" fmla="*/ 117728 h 570"/>
                      <a:gd name="T42" fmla="*/ 3776 w 1091"/>
                      <a:gd name="T43" fmla="*/ 105975 h 570"/>
                      <a:gd name="T44" fmla="*/ 3902 w 1091"/>
                      <a:gd name="T45" fmla="*/ 93699 h 570"/>
                      <a:gd name="T46" fmla="*/ 4034 w 1091"/>
                      <a:gd name="T47" fmla="*/ 80344 h 570"/>
                      <a:gd name="T48" fmla="*/ 4158 w 1091"/>
                      <a:gd name="T49" fmla="*/ 66918 h 570"/>
                      <a:gd name="T50" fmla="*/ 4253 w 1091"/>
                      <a:gd name="T51" fmla="*/ 52076 h 570"/>
                      <a:gd name="T52" fmla="*/ 4330 w 1091"/>
                      <a:gd name="T53" fmla="*/ 36707 h 570"/>
                      <a:gd name="T54" fmla="*/ 4386 w 1091"/>
                      <a:gd name="T55" fmla="*/ 20730 h 570"/>
                      <a:gd name="T56" fmla="*/ 3605 w 1091"/>
                      <a:gd name="T57" fmla="*/ 37002 h 570"/>
                      <a:gd name="T58" fmla="*/ 3116 w 1091"/>
                      <a:gd name="T59" fmla="*/ 0 h 570"/>
                      <a:gd name="T60" fmla="*/ 3078 w 1091"/>
                      <a:gd name="T61" fmla="*/ 7666 h 570"/>
                      <a:gd name="T62" fmla="*/ 3039 w 1091"/>
                      <a:gd name="T63" fmla="*/ 15447 h 570"/>
                      <a:gd name="T64" fmla="*/ 2980 w 1091"/>
                      <a:gd name="T65" fmla="*/ 22912 h 570"/>
                      <a:gd name="T66" fmla="*/ 2926 w 1091"/>
                      <a:gd name="T67" fmla="*/ 29351 h 570"/>
                      <a:gd name="T68" fmla="*/ 2857 w 1091"/>
                      <a:gd name="T69" fmla="*/ 35970 h 570"/>
                      <a:gd name="T70" fmla="*/ 2786 w 1091"/>
                      <a:gd name="T71" fmla="*/ 42067 h 570"/>
                      <a:gd name="T72" fmla="*/ 2704 w 1091"/>
                      <a:gd name="T73" fmla="*/ 47221 h 570"/>
                      <a:gd name="T74" fmla="*/ 2626 w 1091"/>
                      <a:gd name="T75" fmla="*/ 53344 h 570"/>
                      <a:gd name="T76" fmla="*/ 2441 w 1091"/>
                      <a:gd name="T77" fmla="*/ 61597 h 570"/>
                      <a:gd name="T78" fmla="*/ 2237 w 1091"/>
                      <a:gd name="T79" fmla="*/ 68081 h 570"/>
                      <a:gd name="T80" fmla="*/ 2017 w 1091"/>
                      <a:gd name="T81" fmla="*/ 72475 h 570"/>
                      <a:gd name="T82" fmla="*/ 1912 w 1091"/>
                      <a:gd name="T83" fmla="*/ 73962 h 570"/>
                      <a:gd name="T84" fmla="*/ 1794 w 1091"/>
                      <a:gd name="T85" fmla="*/ 74042 h 570"/>
                      <a:gd name="T86" fmla="*/ 1607 w 1091"/>
                      <a:gd name="T87" fmla="*/ 72987 h 570"/>
                      <a:gd name="T88" fmla="*/ 1422 w 1091"/>
                      <a:gd name="T89" fmla="*/ 70314 h 570"/>
                      <a:gd name="T90" fmla="*/ 1236 w 1091"/>
                      <a:gd name="T91" fmla="*/ 65261 h 570"/>
                      <a:gd name="T92" fmla="*/ 1075 w 1091"/>
                      <a:gd name="T93" fmla="*/ 58959 h 570"/>
                      <a:gd name="T94" fmla="*/ 1220 w 1091"/>
                      <a:gd name="T95" fmla="*/ 48264 h 57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091"/>
                      <a:gd name="T145" fmla="*/ 0 h 570"/>
                      <a:gd name="T146" fmla="*/ 1091 w 1091"/>
                      <a:gd name="T147" fmla="*/ 570 h 57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091" h="570">
                        <a:moveTo>
                          <a:pt x="303" y="159"/>
                        </a:moveTo>
                        <a:lnTo>
                          <a:pt x="62" y="222"/>
                        </a:lnTo>
                        <a:lnTo>
                          <a:pt x="0" y="472"/>
                        </a:lnTo>
                        <a:lnTo>
                          <a:pt x="39" y="432"/>
                        </a:lnTo>
                        <a:lnTo>
                          <a:pt x="82" y="463"/>
                        </a:lnTo>
                        <a:lnTo>
                          <a:pt x="128" y="490"/>
                        </a:lnTo>
                        <a:lnTo>
                          <a:pt x="177" y="514"/>
                        </a:lnTo>
                        <a:lnTo>
                          <a:pt x="227" y="534"/>
                        </a:lnTo>
                        <a:lnTo>
                          <a:pt x="279" y="550"/>
                        </a:lnTo>
                        <a:lnTo>
                          <a:pt x="333" y="562"/>
                        </a:lnTo>
                        <a:lnTo>
                          <a:pt x="389" y="568"/>
                        </a:lnTo>
                        <a:lnTo>
                          <a:pt x="446" y="569"/>
                        </a:lnTo>
                        <a:lnTo>
                          <a:pt x="503" y="568"/>
                        </a:lnTo>
                        <a:lnTo>
                          <a:pt x="559" y="561"/>
                        </a:lnTo>
                        <a:lnTo>
                          <a:pt x="614" y="549"/>
                        </a:lnTo>
                        <a:lnTo>
                          <a:pt x="667" y="533"/>
                        </a:lnTo>
                        <a:lnTo>
                          <a:pt x="718" y="513"/>
                        </a:lnTo>
                        <a:lnTo>
                          <a:pt x="767" y="488"/>
                        </a:lnTo>
                        <a:lnTo>
                          <a:pt x="813" y="459"/>
                        </a:lnTo>
                        <a:lnTo>
                          <a:pt x="856" y="428"/>
                        </a:lnTo>
                        <a:lnTo>
                          <a:pt x="898" y="392"/>
                        </a:lnTo>
                        <a:lnTo>
                          <a:pt x="936" y="354"/>
                        </a:lnTo>
                        <a:lnTo>
                          <a:pt x="970" y="313"/>
                        </a:lnTo>
                        <a:lnTo>
                          <a:pt x="1002" y="268"/>
                        </a:lnTo>
                        <a:lnTo>
                          <a:pt x="1030" y="222"/>
                        </a:lnTo>
                        <a:lnTo>
                          <a:pt x="1054" y="173"/>
                        </a:lnTo>
                        <a:lnTo>
                          <a:pt x="1075" y="122"/>
                        </a:lnTo>
                        <a:lnTo>
                          <a:pt x="1090" y="68"/>
                        </a:lnTo>
                        <a:lnTo>
                          <a:pt x="895" y="124"/>
                        </a:lnTo>
                        <a:lnTo>
                          <a:pt x="774" y="0"/>
                        </a:lnTo>
                        <a:lnTo>
                          <a:pt x="765" y="25"/>
                        </a:lnTo>
                        <a:lnTo>
                          <a:pt x="754" y="51"/>
                        </a:lnTo>
                        <a:lnTo>
                          <a:pt x="741" y="75"/>
                        </a:lnTo>
                        <a:lnTo>
                          <a:pt x="727" y="98"/>
                        </a:lnTo>
                        <a:lnTo>
                          <a:pt x="710" y="120"/>
                        </a:lnTo>
                        <a:lnTo>
                          <a:pt x="692" y="140"/>
                        </a:lnTo>
                        <a:lnTo>
                          <a:pt x="673" y="158"/>
                        </a:lnTo>
                        <a:lnTo>
                          <a:pt x="652" y="176"/>
                        </a:lnTo>
                        <a:lnTo>
                          <a:pt x="606" y="205"/>
                        </a:lnTo>
                        <a:lnTo>
                          <a:pt x="556" y="227"/>
                        </a:lnTo>
                        <a:lnTo>
                          <a:pt x="503" y="242"/>
                        </a:lnTo>
                        <a:lnTo>
                          <a:pt x="474" y="245"/>
                        </a:lnTo>
                        <a:lnTo>
                          <a:pt x="446" y="246"/>
                        </a:lnTo>
                        <a:lnTo>
                          <a:pt x="397" y="243"/>
                        </a:lnTo>
                        <a:lnTo>
                          <a:pt x="351" y="233"/>
                        </a:lnTo>
                        <a:lnTo>
                          <a:pt x="307" y="217"/>
                        </a:lnTo>
                        <a:lnTo>
                          <a:pt x="267" y="195"/>
                        </a:lnTo>
                        <a:lnTo>
                          <a:pt x="303" y="159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DD4B"/>
                      </a:gs>
                      <a:gs pos="100000">
                        <a:srgbClr val="FFEEA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2" name="Freeform 102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817" y="4946"/>
                    <a:ext cx="921" cy="933"/>
                  </a:xfrm>
                  <a:custGeom>
                    <a:avLst/>
                    <a:gdLst>
                      <a:gd name="T0" fmla="*/ 2014 w 898"/>
                      <a:gd name="T1" fmla="*/ 165609 h 847"/>
                      <a:gd name="T2" fmla="*/ 2751 w 898"/>
                      <a:gd name="T3" fmla="*/ 209708 h 847"/>
                      <a:gd name="T4" fmla="*/ 3790 w 898"/>
                      <a:gd name="T5" fmla="*/ 192130 h 847"/>
                      <a:gd name="T6" fmla="*/ 3573 w 898"/>
                      <a:gd name="T7" fmla="*/ 188317 h 847"/>
                      <a:gd name="T8" fmla="*/ 3582 w 898"/>
                      <a:gd name="T9" fmla="*/ 177064 h 847"/>
                      <a:gd name="T10" fmla="*/ 3586 w 898"/>
                      <a:gd name="T11" fmla="*/ 165263 h 847"/>
                      <a:gd name="T12" fmla="*/ 3585 w 898"/>
                      <a:gd name="T13" fmla="*/ 156642 h 847"/>
                      <a:gd name="T14" fmla="*/ 3581 w 898"/>
                      <a:gd name="T15" fmla="*/ 148009 h 847"/>
                      <a:gd name="T16" fmla="*/ 3563 w 898"/>
                      <a:gd name="T17" fmla="*/ 140199 h 847"/>
                      <a:gd name="T18" fmla="*/ 3535 w 898"/>
                      <a:gd name="T19" fmla="*/ 132124 h 847"/>
                      <a:gd name="T20" fmla="*/ 3496 w 898"/>
                      <a:gd name="T21" fmla="*/ 124215 h 847"/>
                      <a:gd name="T22" fmla="*/ 3468 w 898"/>
                      <a:gd name="T23" fmla="*/ 116118 h 847"/>
                      <a:gd name="T24" fmla="*/ 3419 w 898"/>
                      <a:gd name="T25" fmla="*/ 108307 h 847"/>
                      <a:gd name="T26" fmla="*/ 3362 w 898"/>
                      <a:gd name="T27" fmla="*/ 100880 h 847"/>
                      <a:gd name="T28" fmla="*/ 3320 w 898"/>
                      <a:gd name="T29" fmla="*/ 93355 h 847"/>
                      <a:gd name="T30" fmla="*/ 3251 w 898"/>
                      <a:gd name="T31" fmla="*/ 86249 h 847"/>
                      <a:gd name="T32" fmla="*/ 3176 w 898"/>
                      <a:gd name="T33" fmla="*/ 79732 h 847"/>
                      <a:gd name="T34" fmla="*/ 3106 w 898"/>
                      <a:gd name="T35" fmla="*/ 73108 h 847"/>
                      <a:gd name="T36" fmla="*/ 3025 w 898"/>
                      <a:gd name="T37" fmla="*/ 65953 h 847"/>
                      <a:gd name="T38" fmla="*/ 2944 w 898"/>
                      <a:gd name="T39" fmla="*/ 60251 h 847"/>
                      <a:gd name="T40" fmla="*/ 2775 w 898"/>
                      <a:gd name="T41" fmla="*/ 48624 h 847"/>
                      <a:gd name="T42" fmla="*/ 2575 w 898"/>
                      <a:gd name="T43" fmla="*/ 38073 h 847"/>
                      <a:gd name="T44" fmla="*/ 2454 w 898"/>
                      <a:gd name="T45" fmla="*/ 32636 h 847"/>
                      <a:gd name="T46" fmla="*/ 2344 w 898"/>
                      <a:gd name="T47" fmla="*/ 28486 h 847"/>
                      <a:gd name="T48" fmla="*/ 2229 w 898"/>
                      <a:gd name="T49" fmla="*/ 23752 h 847"/>
                      <a:gd name="T50" fmla="*/ 2117 w 898"/>
                      <a:gd name="T51" fmla="*/ 20096 h 847"/>
                      <a:gd name="T52" fmla="*/ 1999 w 898"/>
                      <a:gd name="T53" fmla="*/ 16374 h 847"/>
                      <a:gd name="T54" fmla="*/ 1867 w 898"/>
                      <a:gd name="T55" fmla="*/ 13160 h 847"/>
                      <a:gd name="T56" fmla="*/ 1741 w 898"/>
                      <a:gd name="T57" fmla="*/ 9846 h 847"/>
                      <a:gd name="T58" fmla="*/ 1610 w 898"/>
                      <a:gd name="T59" fmla="*/ 7366 h 847"/>
                      <a:gd name="T60" fmla="*/ 1477 w 898"/>
                      <a:gd name="T61" fmla="*/ 5196 h 847"/>
                      <a:gd name="T62" fmla="*/ 1337 w 898"/>
                      <a:gd name="T63" fmla="*/ 3529 h 847"/>
                      <a:gd name="T64" fmla="*/ 1203 w 898"/>
                      <a:gd name="T65" fmla="*/ 1794 h 847"/>
                      <a:gd name="T66" fmla="*/ 1060 w 898"/>
                      <a:gd name="T67" fmla="*/ 4 h 847"/>
                      <a:gd name="T68" fmla="*/ 926 w 898"/>
                      <a:gd name="T69" fmla="*/ 1 h 847"/>
                      <a:gd name="T70" fmla="*/ 776 w 898"/>
                      <a:gd name="T71" fmla="*/ 0 h 847"/>
                      <a:gd name="T72" fmla="*/ 574 w 898"/>
                      <a:gd name="T73" fmla="*/ 2 h 847"/>
                      <a:gd name="T74" fmla="*/ 372 w 898"/>
                      <a:gd name="T75" fmla="*/ 1629 h 847"/>
                      <a:gd name="T76" fmla="*/ 174 w 898"/>
                      <a:gd name="T77" fmla="*/ 3887 h 847"/>
                      <a:gd name="T78" fmla="*/ 0 w 898"/>
                      <a:gd name="T79" fmla="*/ 6458 h 847"/>
                      <a:gd name="T80" fmla="*/ 634 w 898"/>
                      <a:gd name="T81" fmla="*/ 42068 h 847"/>
                      <a:gd name="T82" fmla="*/ 445 w 898"/>
                      <a:gd name="T83" fmla="*/ 82529 h 847"/>
                      <a:gd name="T84" fmla="*/ 604 w 898"/>
                      <a:gd name="T85" fmla="*/ 80693 h 847"/>
                      <a:gd name="T86" fmla="*/ 776 w 898"/>
                      <a:gd name="T87" fmla="*/ 80027 h 847"/>
                      <a:gd name="T88" fmla="*/ 926 w 898"/>
                      <a:gd name="T89" fmla="*/ 80693 h 847"/>
                      <a:gd name="T90" fmla="*/ 1065 w 898"/>
                      <a:gd name="T91" fmla="*/ 82149 h 847"/>
                      <a:gd name="T92" fmla="*/ 1203 w 898"/>
                      <a:gd name="T93" fmla="*/ 84158 h 847"/>
                      <a:gd name="T94" fmla="*/ 1336 w 898"/>
                      <a:gd name="T95" fmla="*/ 86877 h 847"/>
                      <a:gd name="T96" fmla="*/ 1463 w 898"/>
                      <a:gd name="T97" fmla="*/ 90490 h 847"/>
                      <a:gd name="T98" fmla="*/ 1590 w 898"/>
                      <a:gd name="T99" fmla="*/ 94802 h 847"/>
                      <a:gd name="T100" fmla="*/ 1693 w 898"/>
                      <a:gd name="T101" fmla="*/ 100017 h 847"/>
                      <a:gd name="T102" fmla="*/ 1789 w 898"/>
                      <a:gd name="T103" fmla="*/ 105399 h 847"/>
                      <a:gd name="T104" fmla="*/ 1883 w 898"/>
                      <a:gd name="T105" fmla="*/ 111123 h 847"/>
                      <a:gd name="T106" fmla="*/ 1970 w 898"/>
                      <a:gd name="T107" fmla="*/ 117481 h 847"/>
                      <a:gd name="T108" fmla="*/ 2050 w 898"/>
                      <a:gd name="T109" fmla="*/ 124520 h 847"/>
                      <a:gd name="T110" fmla="*/ 2108 w 898"/>
                      <a:gd name="T111" fmla="*/ 132377 h 847"/>
                      <a:gd name="T112" fmla="*/ 2161 w 898"/>
                      <a:gd name="T113" fmla="*/ 139876 h 847"/>
                      <a:gd name="T114" fmla="*/ 2187 w 898"/>
                      <a:gd name="T115" fmla="*/ 148009 h 847"/>
                      <a:gd name="T116" fmla="*/ 2215 w 898"/>
                      <a:gd name="T117" fmla="*/ 156642 h 847"/>
                      <a:gd name="T118" fmla="*/ 2217 w 898"/>
                      <a:gd name="T119" fmla="*/ 165263 h 847"/>
                      <a:gd name="T120" fmla="*/ 2217 w 898"/>
                      <a:gd name="T121" fmla="*/ 168540 h 847"/>
                      <a:gd name="T122" fmla="*/ 2014 w 898"/>
                      <a:gd name="T123" fmla="*/ 165609 h 84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898"/>
                      <a:gd name="T187" fmla="*/ 0 h 847"/>
                      <a:gd name="T188" fmla="*/ 898 w 898"/>
                      <a:gd name="T189" fmla="*/ 847 h 847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898" h="847">
                        <a:moveTo>
                          <a:pt x="477" y="668"/>
                        </a:moveTo>
                        <a:lnTo>
                          <a:pt x="651" y="846"/>
                        </a:lnTo>
                        <a:lnTo>
                          <a:pt x="897" y="775"/>
                        </a:lnTo>
                        <a:lnTo>
                          <a:pt x="843" y="761"/>
                        </a:lnTo>
                        <a:lnTo>
                          <a:pt x="847" y="715"/>
                        </a:lnTo>
                        <a:lnTo>
                          <a:pt x="849" y="667"/>
                        </a:lnTo>
                        <a:lnTo>
                          <a:pt x="848" y="632"/>
                        </a:lnTo>
                        <a:lnTo>
                          <a:pt x="846" y="598"/>
                        </a:lnTo>
                        <a:lnTo>
                          <a:pt x="842" y="566"/>
                        </a:lnTo>
                        <a:lnTo>
                          <a:pt x="836" y="533"/>
                        </a:lnTo>
                        <a:lnTo>
                          <a:pt x="828" y="501"/>
                        </a:lnTo>
                        <a:lnTo>
                          <a:pt x="819" y="469"/>
                        </a:lnTo>
                        <a:lnTo>
                          <a:pt x="809" y="438"/>
                        </a:lnTo>
                        <a:lnTo>
                          <a:pt x="796" y="408"/>
                        </a:lnTo>
                        <a:lnTo>
                          <a:pt x="784" y="378"/>
                        </a:lnTo>
                        <a:lnTo>
                          <a:pt x="769" y="349"/>
                        </a:lnTo>
                        <a:lnTo>
                          <a:pt x="753" y="321"/>
                        </a:lnTo>
                        <a:lnTo>
                          <a:pt x="736" y="295"/>
                        </a:lnTo>
                        <a:lnTo>
                          <a:pt x="717" y="267"/>
                        </a:lnTo>
                        <a:lnTo>
                          <a:pt x="697" y="243"/>
                        </a:lnTo>
                        <a:lnTo>
                          <a:pt x="654" y="196"/>
                        </a:lnTo>
                        <a:lnTo>
                          <a:pt x="607" y="153"/>
                        </a:lnTo>
                        <a:lnTo>
                          <a:pt x="581" y="132"/>
                        </a:lnTo>
                        <a:lnTo>
                          <a:pt x="555" y="114"/>
                        </a:lnTo>
                        <a:lnTo>
                          <a:pt x="528" y="96"/>
                        </a:lnTo>
                        <a:lnTo>
                          <a:pt x="501" y="81"/>
                        </a:lnTo>
                        <a:lnTo>
                          <a:pt x="472" y="66"/>
                        </a:lnTo>
                        <a:lnTo>
                          <a:pt x="442" y="53"/>
                        </a:lnTo>
                        <a:lnTo>
                          <a:pt x="412" y="40"/>
                        </a:lnTo>
                        <a:lnTo>
                          <a:pt x="381" y="30"/>
                        </a:lnTo>
                        <a:lnTo>
                          <a:pt x="349" y="21"/>
                        </a:lnTo>
                        <a:lnTo>
                          <a:pt x="317" y="14"/>
                        </a:lnTo>
                        <a:lnTo>
                          <a:pt x="285" y="7"/>
                        </a:lnTo>
                        <a:lnTo>
                          <a:pt x="251" y="4"/>
                        </a:lnTo>
                        <a:lnTo>
                          <a:pt x="218" y="1"/>
                        </a:lnTo>
                        <a:lnTo>
                          <a:pt x="183" y="0"/>
                        </a:lnTo>
                        <a:lnTo>
                          <a:pt x="136" y="2"/>
                        </a:lnTo>
                        <a:lnTo>
                          <a:pt x="89" y="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150" y="171"/>
                        </a:lnTo>
                        <a:lnTo>
                          <a:pt x="105" y="333"/>
                        </a:lnTo>
                        <a:lnTo>
                          <a:pt x="143" y="326"/>
                        </a:lnTo>
                        <a:lnTo>
                          <a:pt x="183" y="324"/>
                        </a:lnTo>
                        <a:lnTo>
                          <a:pt x="218" y="326"/>
                        </a:lnTo>
                        <a:lnTo>
                          <a:pt x="252" y="331"/>
                        </a:lnTo>
                        <a:lnTo>
                          <a:pt x="285" y="339"/>
                        </a:lnTo>
                        <a:lnTo>
                          <a:pt x="316" y="351"/>
                        </a:lnTo>
                        <a:lnTo>
                          <a:pt x="346" y="365"/>
                        </a:lnTo>
                        <a:lnTo>
                          <a:pt x="375" y="383"/>
                        </a:lnTo>
                        <a:lnTo>
                          <a:pt x="401" y="403"/>
                        </a:lnTo>
                        <a:lnTo>
                          <a:pt x="424" y="425"/>
                        </a:lnTo>
                        <a:lnTo>
                          <a:pt x="447" y="449"/>
                        </a:lnTo>
                        <a:lnTo>
                          <a:pt x="467" y="475"/>
                        </a:lnTo>
                        <a:lnTo>
                          <a:pt x="484" y="503"/>
                        </a:lnTo>
                        <a:lnTo>
                          <a:pt x="499" y="534"/>
                        </a:lnTo>
                        <a:lnTo>
                          <a:pt x="511" y="565"/>
                        </a:lnTo>
                        <a:lnTo>
                          <a:pt x="518" y="598"/>
                        </a:lnTo>
                        <a:lnTo>
                          <a:pt x="523" y="632"/>
                        </a:lnTo>
                        <a:lnTo>
                          <a:pt x="525" y="667"/>
                        </a:lnTo>
                        <a:lnTo>
                          <a:pt x="525" y="680"/>
                        </a:lnTo>
                        <a:lnTo>
                          <a:pt x="477" y="66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FD98B"/>
                      </a:gs>
                      <a:gs pos="100000">
                        <a:srgbClr val="DFECC5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3" name="Freeform 103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733" y="4152"/>
                    <a:ext cx="603" cy="1271"/>
                  </a:xfrm>
                  <a:custGeom>
                    <a:avLst/>
                    <a:gdLst>
                      <a:gd name="T0" fmla="*/ 1935 w 589"/>
                      <a:gd name="T1" fmla="*/ 103927 h 1151"/>
                      <a:gd name="T2" fmla="*/ 1857 w 589"/>
                      <a:gd name="T3" fmla="*/ 107323 h 1151"/>
                      <a:gd name="T4" fmla="*/ 1786 w 589"/>
                      <a:gd name="T5" fmla="*/ 111436 h 1151"/>
                      <a:gd name="T6" fmla="*/ 1714 w 589"/>
                      <a:gd name="T7" fmla="*/ 115090 h 1151"/>
                      <a:gd name="T8" fmla="*/ 1648 w 589"/>
                      <a:gd name="T9" fmla="*/ 119605 h 1151"/>
                      <a:gd name="T10" fmla="*/ 1532 w 589"/>
                      <a:gd name="T11" fmla="*/ 129544 h 1151"/>
                      <a:gd name="T12" fmla="*/ 1431 w 589"/>
                      <a:gd name="T13" fmla="*/ 139719 h 1151"/>
                      <a:gd name="T14" fmla="*/ 1346 w 589"/>
                      <a:gd name="T15" fmla="*/ 151248 h 1151"/>
                      <a:gd name="T16" fmla="*/ 1284 w 589"/>
                      <a:gd name="T17" fmla="*/ 163681 h 1151"/>
                      <a:gd name="T18" fmla="*/ 1247 w 589"/>
                      <a:gd name="T19" fmla="*/ 176624 h 1151"/>
                      <a:gd name="T20" fmla="*/ 1238 w 589"/>
                      <a:gd name="T21" fmla="*/ 190383 h 1151"/>
                      <a:gd name="T22" fmla="*/ 1246 w 589"/>
                      <a:gd name="T23" fmla="*/ 200445 h 1151"/>
                      <a:gd name="T24" fmla="*/ 1259 w 589"/>
                      <a:gd name="T25" fmla="*/ 209939 h 1151"/>
                      <a:gd name="T26" fmla="*/ 1289 w 589"/>
                      <a:gd name="T27" fmla="*/ 218822 h 1151"/>
                      <a:gd name="T28" fmla="*/ 1330 w 589"/>
                      <a:gd name="T29" fmla="*/ 228031 h 1151"/>
                      <a:gd name="T30" fmla="*/ 1392 w 589"/>
                      <a:gd name="T31" fmla="*/ 236090 h 1151"/>
                      <a:gd name="T32" fmla="*/ 1450 w 589"/>
                      <a:gd name="T33" fmla="*/ 244420 h 1151"/>
                      <a:gd name="T34" fmla="*/ 1520 w 589"/>
                      <a:gd name="T35" fmla="*/ 251570 h 1151"/>
                      <a:gd name="T36" fmla="*/ 1605 w 589"/>
                      <a:gd name="T37" fmla="*/ 258423 h 1151"/>
                      <a:gd name="T38" fmla="*/ 968 w 589"/>
                      <a:gd name="T39" fmla="*/ 270958 h 1151"/>
                      <a:gd name="T40" fmla="*/ 782 w 589"/>
                      <a:gd name="T41" fmla="*/ 327710 h 1151"/>
                      <a:gd name="T42" fmla="*/ 613 w 589"/>
                      <a:gd name="T43" fmla="*/ 314255 h 1151"/>
                      <a:gd name="T44" fmla="*/ 455 w 589"/>
                      <a:gd name="T45" fmla="*/ 299207 h 1151"/>
                      <a:gd name="T46" fmla="*/ 317 w 589"/>
                      <a:gd name="T47" fmla="*/ 283065 h 1151"/>
                      <a:gd name="T48" fmla="*/ 202 w 589"/>
                      <a:gd name="T49" fmla="*/ 266349 h 1151"/>
                      <a:gd name="T50" fmla="*/ 118 w 589"/>
                      <a:gd name="T51" fmla="*/ 248470 h 1151"/>
                      <a:gd name="T52" fmla="*/ 15 w 589"/>
                      <a:gd name="T53" fmla="*/ 229698 h 1151"/>
                      <a:gd name="T54" fmla="*/ 4 w 589"/>
                      <a:gd name="T55" fmla="*/ 210232 h 1151"/>
                      <a:gd name="T56" fmla="*/ 0 w 589"/>
                      <a:gd name="T57" fmla="*/ 190383 h 1151"/>
                      <a:gd name="T58" fmla="*/ 2 w 589"/>
                      <a:gd name="T59" fmla="*/ 176073 h 1151"/>
                      <a:gd name="T60" fmla="*/ 8 w 589"/>
                      <a:gd name="T61" fmla="*/ 161178 h 1151"/>
                      <a:gd name="T62" fmla="*/ 18 w 589"/>
                      <a:gd name="T63" fmla="*/ 146972 h 1151"/>
                      <a:gd name="T64" fmla="*/ 115 w 589"/>
                      <a:gd name="T65" fmla="*/ 133827 h 1151"/>
                      <a:gd name="T66" fmla="*/ 172 w 589"/>
                      <a:gd name="T67" fmla="*/ 119700 h 1151"/>
                      <a:gd name="T68" fmla="*/ 262 w 589"/>
                      <a:gd name="T69" fmla="*/ 107236 h 1151"/>
                      <a:gd name="T70" fmla="*/ 341 w 589"/>
                      <a:gd name="T71" fmla="*/ 95086 h 1151"/>
                      <a:gd name="T72" fmla="*/ 444 w 589"/>
                      <a:gd name="T73" fmla="*/ 83048 h 1151"/>
                      <a:gd name="T74" fmla="*/ 562 w 589"/>
                      <a:gd name="T75" fmla="*/ 71818 h 1151"/>
                      <a:gd name="T76" fmla="*/ 678 w 589"/>
                      <a:gd name="T77" fmla="*/ 61676 h 1151"/>
                      <a:gd name="T78" fmla="*/ 811 w 589"/>
                      <a:gd name="T79" fmla="*/ 51602 h 1151"/>
                      <a:gd name="T80" fmla="*/ 956 w 589"/>
                      <a:gd name="T81" fmla="*/ 42691 h 1151"/>
                      <a:gd name="T82" fmla="*/ 1103 w 589"/>
                      <a:gd name="T83" fmla="*/ 34525 h 1151"/>
                      <a:gd name="T84" fmla="*/ 1254 w 589"/>
                      <a:gd name="T85" fmla="*/ 27021 h 1151"/>
                      <a:gd name="T86" fmla="*/ 1425 w 589"/>
                      <a:gd name="T87" fmla="*/ 20189 h 1151"/>
                      <a:gd name="T88" fmla="*/ 1592 w 589"/>
                      <a:gd name="T89" fmla="*/ 14631 h 1151"/>
                      <a:gd name="T90" fmla="*/ 1540 w 589"/>
                      <a:gd name="T91" fmla="*/ 0 h 1151"/>
                      <a:gd name="T92" fmla="*/ 2240 w 589"/>
                      <a:gd name="T93" fmla="*/ 51335 h 1151"/>
                      <a:gd name="T94" fmla="*/ 1988 w 589"/>
                      <a:gd name="T95" fmla="*/ 119605 h 1151"/>
                      <a:gd name="T96" fmla="*/ 1935 w 589"/>
                      <a:gd name="T97" fmla="*/ 103927 h 1151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589"/>
                      <a:gd name="T148" fmla="*/ 0 h 1151"/>
                      <a:gd name="T149" fmla="*/ 589 w 589"/>
                      <a:gd name="T150" fmla="*/ 1151 h 1151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589" h="1151">
                        <a:moveTo>
                          <a:pt x="506" y="365"/>
                        </a:moveTo>
                        <a:lnTo>
                          <a:pt x="487" y="377"/>
                        </a:lnTo>
                        <a:lnTo>
                          <a:pt x="468" y="390"/>
                        </a:lnTo>
                        <a:lnTo>
                          <a:pt x="449" y="404"/>
                        </a:lnTo>
                        <a:lnTo>
                          <a:pt x="432" y="419"/>
                        </a:lnTo>
                        <a:lnTo>
                          <a:pt x="401" y="453"/>
                        </a:lnTo>
                        <a:lnTo>
                          <a:pt x="375" y="490"/>
                        </a:lnTo>
                        <a:lnTo>
                          <a:pt x="353" y="531"/>
                        </a:lnTo>
                        <a:lnTo>
                          <a:pt x="337" y="574"/>
                        </a:lnTo>
                        <a:lnTo>
                          <a:pt x="327" y="620"/>
                        </a:lnTo>
                        <a:lnTo>
                          <a:pt x="324" y="668"/>
                        </a:lnTo>
                        <a:lnTo>
                          <a:pt x="326" y="703"/>
                        </a:lnTo>
                        <a:lnTo>
                          <a:pt x="330" y="736"/>
                        </a:lnTo>
                        <a:lnTo>
                          <a:pt x="338" y="768"/>
                        </a:lnTo>
                        <a:lnTo>
                          <a:pt x="349" y="800"/>
                        </a:lnTo>
                        <a:lnTo>
                          <a:pt x="364" y="829"/>
                        </a:lnTo>
                        <a:lnTo>
                          <a:pt x="380" y="857"/>
                        </a:lnTo>
                        <a:lnTo>
                          <a:pt x="399" y="882"/>
                        </a:lnTo>
                        <a:lnTo>
                          <a:pt x="421" y="907"/>
                        </a:lnTo>
                        <a:lnTo>
                          <a:pt x="255" y="950"/>
                        </a:lnTo>
                        <a:lnTo>
                          <a:pt x="206" y="1150"/>
                        </a:lnTo>
                        <a:lnTo>
                          <a:pt x="161" y="1102"/>
                        </a:lnTo>
                        <a:lnTo>
                          <a:pt x="120" y="1049"/>
                        </a:lnTo>
                        <a:lnTo>
                          <a:pt x="85" y="993"/>
                        </a:lnTo>
                        <a:lnTo>
                          <a:pt x="55" y="934"/>
                        </a:lnTo>
                        <a:lnTo>
                          <a:pt x="32" y="872"/>
                        </a:lnTo>
                        <a:lnTo>
                          <a:pt x="15" y="806"/>
                        </a:lnTo>
                        <a:lnTo>
                          <a:pt x="4" y="738"/>
                        </a:lnTo>
                        <a:lnTo>
                          <a:pt x="0" y="668"/>
                        </a:lnTo>
                        <a:lnTo>
                          <a:pt x="2" y="617"/>
                        </a:lnTo>
                        <a:lnTo>
                          <a:pt x="8" y="566"/>
                        </a:lnTo>
                        <a:lnTo>
                          <a:pt x="18" y="516"/>
                        </a:lnTo>
                        <a:lnTo>
                          <a:pt x="31" y="468"/>
                        </a:lnTo>
                        <a:lnTo>
                          <a:pt x="48" y="421"/>
                        </a:lnTo>
                        <a:lnTo>
                          <a:pt x="68" y="376"/>
                        </a:lnTo>
                        <a:lnTo>
                          <a:pt x="91" y="333"/>
                        </a:lnTo>
                        <a:lnTo>
                          <a:pt x="117" y="292"/>
                        </a:lnTo>
                        <a:lnTo>
                          <a:pt x="147" y="253"/>
                        </a:lnTo>
                        <a:lnTo>
                          <a:pt x="178" y="216"/>
                        </a:lnTo>
                        <a:lnTo>
                          <a:pt x="212" y="181"/>
                        </a:lnTo>
                        <a:lnTo>
                          <a:pt x="250" y="150"/>
                        </a:lnTo>
                        <a:lnTo>
                          <a:pt x="289" y="120"/>
                        </a:lnTo>
                        <a:lnTo>
                          <a:pt x="329" y="94"/>
                        </a:lnTo>
                        <a:lnTo>
                          <a:pt x="373" y="71"/>
                        </a:lnTo>
                        <a:lnTo>
                          <a:pt x="417" y="51"/>
                        </a:lnTo>
                        <a:lnTo>
                          <a:pt x="403" y="0"/>
                        </a:lnTo>
                        <a:lnTo>
                          <a:pt x="588" y="179"/>
                        </a:lnTo>
                        <a:lnTo>
                          <a:pt x="522" y="419"/>
                        </a:lnTo>
                        <a:lnTo>
                          <a:pt x="506" y="36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C5EDFA"/>
                      </a:gs>
                      <a:gs pos="100000">
                        <a:srgbClr val="40C2F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18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 rot="217977">
                  <a:off x="2756" y="4653"/>
                  <a:ext cx="558" cy="12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003366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+mn-ea"/>
                    </a:rPr>
                    <a:t>관리적 보안</a:t>
                  </a:r>
                </a:p>
              </p:txBody>
            </p:sp>
            <p:sp>
              <p:nvSpPr>
                <p:cNvPr id="119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 rot="3674436">
                  <a:off x="2381" y="5307"/>
                  <a:ext cx="440" cy="13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400" kern="10" dirty="0">
                      <a:ln w="9525">
                        <a:solidFill>
                          <a:srgbClr val="336600"/>
                        </a:solidFill>
                        <a:round/>
                        <a:headEnd/>
                        <a:tailEnd/>
                      </a:ln>
                      <a:solidFill>
                        <a:srgbClr val="336600"/>
                      </a:solidFill>
                      <a:latin typeface="+mn-ea"/>
                    </a:rPr>
                    <a:t>물리적 보안</a:t>
                  </a:r>
                </a:p>
              </p:txBody>
            </p:sp>
            <p:sp>
              <p:nvSpPr>
                <p:cNvPr id="120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 rot="-3152425">
                  <a:off x="3157" y="5299"/>
                  <a:ext cx="486" cy="228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CC6600"/>
                        </a:solidFill>
                        <a:round/>
                        <a:headEnd/>
                        <a:tailEnd/>
                      </a:ln>
                      <a:solidFill>
                        <a:srgbClr val="CC6600"/>
                      </a:solidFill>
                      <a:latin typeface="+mn-ea"/>
                    </a:rPr>
                    <a:t>기술적 보안</a:t>
                  </a:r>
                </a:p>
              </p:txBody>
            </p:sp>
          </p:grpSp>
          <p:pic>
            <p:nvPicPr>
              <p:cNvPr id="116" name="Picture 107" descr="원gra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" y="3244"/>
                <a:ext cx="462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6" name="그룹 135"/>
          <p:cNvGrpSpPr/>
          <p:nvPr/>
        </p:nvGrpSpPr>
        <p:grpSpPr>
          <a:xfrm>
            <a:off x="404812" y="6506939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담당자 업무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4" name="Group 152"/>
          <p:cNvGraphicFramePr>
            <a:graphicFrameLocks noGrp="1"/>
          </p:cNvGraphicFramePr>
          <p:nvPr>
            <p:extLst/>
          </p:nvPr>
        </p:nvGraphicFramePr>
        <p:xfrm>
          <a:off x="404813" y="6936455"/>
          <a:ext cx="6048374" cy="2283540"/>
        </p:xfrm>
        <a:graphic>
          <a:graphicData uri="http://schemas.openxmlformats.org/drawingml/2006/table">
            <a:tbl>
              <a:tblPr/>
              <a:tblGrid>
                <a:gridCol w="1655761"/>
                <a:gridCol w="4392613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      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    할    및    책    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보안 관리자 선정 및 지속적 점검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보안점검 및 각종 시건 상태의 확인 및 감독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요원의 전입 및 전출 시 서약서 접수 및 보안조치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정보보안 관리지침서 작성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요원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 규정 준수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책임자의 지시에 따라 보안업무를 수행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소스 및 관련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유출 방지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정보보안팀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프로젝트팀 요청에 따른 보안교육 및 보안점검 실시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보안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079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대상 및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19</a:t>
            </a:r>
            <a:r>
              <a:rPr lang="en-US" altLang="ko-KR" sz="1600" dirty="0" smtClean="0">
                <a:latin typeface="+mn-ea"/>
                <a:ea typeface="+mn-ea"/>
              </a:rPr>
              <a:t>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보안대상 및 관리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사업의 정보자산을 보호하기 위하여 발생 가능한 모든 위험 요소들과 취약점을 사전에 파악하여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보안정책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지침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인원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문서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작업장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통신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 보안 및 개인정보 등으로 보안 대책을 수립하고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보안 관리절차에 따라 적절한 보안대응책을 마련하여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이외의 목적에 이용되지 않도록 지속적인 보안점검을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4812" y="6376311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단계별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84" name="Group 425"/>
          <p:cNvGraphicFramePr>
            <a:graphicFrameLocks noGrp="1"/>
          </p:cNvGraphicFramePr>
          <p:nvPr>
            <p:extLst/>
          </p:nvPr>
        </p:nvGraphicFramePr>
        <p:xfrm>
          <a:off x="404812" y="2742788"/>
          <a:ext cx="6031614" cy="3408940"/>
        </p:xfrm>
        <a:graphic>
          <a:graphicData uri="http://schemas.openxmlformats.org/drawingml/2006/table">
            <a:tbl>
              <a:tblPr/>
              <a:tblGrid>
                <a:gridCol w="1020145"/>
                <a:gridCol w="5011469"/>
              </a:tblGrid>
              <a:tr h="36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보안정책 및 지침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관리정책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출입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시설 등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시스템보안에 대한 지침 수립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투입인원은 보안서약서 작성 및 출입증 패용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방문객은 방문객 출입대장에 기록 후 보안책임자의 승인 받음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방문객의 방문시간은 정상근무시간에 한하며 지정된 장소에서만 허용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문서는 본인에게 직접 전달하는 것을 원칙으로 함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문서를 팩스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복사 등을 이용할 시 통제 및 기록관리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및 프로젝트 수행 중 발생된 자료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출력물 별도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개발을 위해 운영되는 서버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장비는 보안이 유지되는 장소에 설치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장비위치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구성요소와 접속장치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소프트웨어의 등록사항을 기록 및 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장비가 설치되어 있는 곳에 통제구역으로 설정 및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/FAX/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사용은 보안책임자의 통제 하에 사용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관련 자료에 대한 유출방지를 위해 이동식 대용량 저장장치는 보안책임자의 승인 후 사용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479425" y="6891870"/>
            <a:ext cx="2144713" cy="1952361"/>
            <a:chOff x="255" y="4338"/>
            <a:chExt cx="1351" cy="1476"/>
          </a:xfrm>
        </p:grpSpPr>
        <p:grpSp>
          <p:nvGrpSpPr>
            <p:cNvPr id="200" name="Group 47"/>
            <p:cNvGrpSpPr>
              <a:grpSpLocks/>
            </p:cNvGrpSpPr>
            <p:nvPr/>
          </p:nvGrpSpPr>
          <p:grpSpPr bwMode="auto">
            <a:xfrm>
              <a:off x="255" y="4338"/>
              <a:ext cx="1351" cy="1476"/>
              <a:chOff x="255" y="4338"/>
              <a:chExt cx="1567" cy="1476"/>
            </a:xfrm>
          </p:grpSpPr>
          <p:sp>
            <p:nvSpPr>
              <p:cNvPr id="208" name="Rectangle 48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9" name="Rectangle 49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0" name="Rectangle 50"/>
              <p:cNvSpPr>
                <a:spLocks noChangeArrowheads="1"/>
              </p:cNvSpPr>
              <p:nvPr/>
            </p:nvSpPr>
            <p:spPr bwMode="auto">
              <a:xfrm>
                <a:off x="763" y="4338"/>
                <a:ext cx="55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분석  및  평가</a:t>
                </a:r>
              </a:p>
            </p:txBody>
          </p:sp>
        </p:grpSp>
        <p:sp>
          <p:nvSpPr>
            <p:cNvPr id="201" name="Rectangle 51"/>
            <p:cNvSpPr>
              <a:spLocks noChangeArrowheads="1"/>
            </p:cNvSpPr>
            <p:nvPr/>
          </p:nvSpPr>
          <p:spPr bwMode="gray">
            <a:xfrm>
              <a:off x="315" y="4533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보호되어야 할 보안 대상 및 보안기준</a:t>
              </a:r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gray">
            <a:xfrm>
              <a:off x="315" y="4714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보안관리요원의 역할 및 책임정의</a:t>
              </a: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gray">
            <a:xfrm>
              <a:off x="315" y="4896"/>
              <a:ext cx="1230" cy="144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자료 및 문서 관리기준</a:t>
              </a:r>
            </a:p>
          </p:txBody>
        </p:sp>
        <p:sp>
          <p:nvSpPr>
            <p:cNvPr id="204" name="Rectangle 54"/>
            <p:cNvSpPr>
              <a:spLocks noChangeArrowheads="1"/>
            </p:cNvSpPr>
            <p:nvPr/>
          </p:nvSpPr>
          <p:spPr bwMode="gray">
            <a:xfrm>
              <a:off x="315" y="5075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장비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, 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시설 및 시스템 보안 기준</a:t>
              </a:r>
            </a:p>
          </p:txBody>
        </p:sp>
        <p:sp>
          <p:nvSpPr>
            <p:cNvPr id="205" name="Rectangle 55"/>
            <p:cNvSpPr>
              <a:spLocks noChangeArrowheads="1"/>
            </p:cNvSpPr>
            <p:nvPr/>
          </p:nvSpPr>
          <p:spPr bwMode="gray">
            <a:xfrm>
              <a:off x="315" y="5256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제한구역 및 통제구역</a:t>
              </a:r>
            </a:p>
          </p:txBody>
        </p:sp>
        <p:sp>
          <p:nvSpPr>
            <p:cNvPr id="206" name="Rectangle 56"/>
            <p:cNvSpPr>
              <a:spLocks noChangeArrowheads="1"/>
            </p:cNvSpPr>
            <p:nvPr/>
          </p:nvSpPr>
          <p:spPr bwMode="gray">
            <a:xfrm>
              <a:off x="315" y="5436"/>
              <a:ext cx="1230" cy="145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사고발생에 따른 결과분석</a:t>
              </a:r>
            </a:p>
          </p:txBody>
        </p:sp>
        <p:sp>
          <p:nvSpPr>
            <p:cNvPr id="207" name="Rectangle 57"/>
            <p:cNvSpPr>
              <a:spLocks noChangeArrowheads="1"/>
            </p:cNvSpPr>
            <p:nvPr/>
          </p:nvSpPr>
          <p:spPr bwMode="gray">
            <a:xfrm>
              <a:off x="315" y="5616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정보자산의 분류 및 등록</a:t>
              </a:r>
            </a:p>
          </p:txBody>
        </p:sp>
      </p:grpSp>
      <p:grpSp>
        <p:nvGrpSpPr>
          <p:cNvPr id="88" name="Group 58"/>
          <p:cNvGrpSpPr>
            <a:grpSpLocks/>
          </p:cNvGrpSpPr>
          <p:nvPr/>
        </p:nvGrpSpPr>
        <p:grpSpPr bwMode="auto">
          <a:xfrm>
            <a:off x="3081525" y="6891870"/>
            <a:ext cx="1420813" cy="1952361"/>
            <a:chOff x="1740" y="4338"/>
            <a:chExt cx="895" cy="1476"/>
          </a:xfrm>
        </p:grpSpPr>
        <p:grpSp>
          <p:nvGrpSpPr>
            <p:cNvPr id="175" name="Group 59"/>
            <p:cNvGrpSpPr>
              <a:grpSpLocks/>
            </p:cNvGrpSpPr>
            <p:nvPr/>
          </p:nvGrpSpPr>
          <p:grpSpPr bwMode="auto">
            <a:xfrm>
              <a:off x="1740" y="4338"/>
              <a:ext cx="895" cy="1476"/>
              <a:chOff x="255" y="4338"/>
              <a:chExt cx="1567" cy="1476"/>
            </a:xfrm>
          </p:grpSpPr>
          <p:sp>
            <p:nvSpPr>
              <p:cNvPr id="197" name="Rectangle 60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8" name="Rectangle 61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" name="Rectangle 62"/>
              <p:cNvSpPr>
                <a:spLocks noChangeArrowheads="1"/>
              </p:cNvSpPr>
              <p:nvPr/>
            </p:nvSpPr>
            <p:spPr bwMode="auto">
              <a:xfrm>
                <a:off x="677" y="4338"/>
                <a:ext cx="72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대응책</a:t>
                </a:r>
              </a:p>
            </p:txBody>
          </p:sp>
        </p:grpSp>
        <p:grpSp>
          <p:nvGrpSpPr>
            <p:cNvPr id="176" name="Group 63"/>
            <p:cNvGrpSpPr>
              <a:grpSpLocks/>
            </p:cNvGrpSpPr>
            <p:nvPr/>
          </p:nvGrpSpPr>
          <p:grpSpPr bwMode="auto">
            <a:xfrm>
              <a:off x="1844" y="4561"/>
              <a:ext cx="686" cy="301"/>
              <a:chOff x="1833" y="4561"/>
              <a:chExt cx="709" cy="301"/>
            </a:xfrm>
          </p:grpSpPr>
          <p:grpSp>
            <p:nvGrpSpPr>
              <p:cNvPr id="191" name="Group 64"/>
              <p:cNvGrpSpPr>
                <a:grpSpLocks/>
              </p:cNvGrpSpPr>
              <p:nvPr/>
            </p:nvGrpSpPr>
            <p:grpSpPr bwMode="auto">
              <a:xfrm>
                <a:off x="1833" y="4561"/>
                <a:ext cx="709" cy="301"/>
                <a:chOff x="-1514" y="1623"/>
                <a:chExt cx="693" cy="302"/>
              </a:xfrm>
            </p:grpSpPr>
            <p:sp>
              <p:nvSpPr>
                <p:cNvPr id="193" name="AutoShape 65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94" name="Group 66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9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6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92" name="Rectangle 69"/>
              <p:cNvSpPr>
                <a:spLocks noChangeArrowheads="1"/>
              </p:cNvSpPr>
              <p:nvPr/>
            </p:nvSpPr>
            <p:spPr bwMode="auto">
              <a:xfrm>
                <a:off x="1994" y="4597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주기적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관리 교육</a:t>
                </a:r>
              </a:p>
            </p:txBody>
          </p:sp>
        </p:grpSp>
        <p:grpSp>
          <p:nvGrpSpPr>
            <p:cNvPr id="177" name="Group 70"/>
            <p:cNvGrpSpPr>
              <a:grpSpLocks/>
            </p:cNvGrpSpPr>
            <p:nvPr/>
          </p:nvGrpSpPr>
          <p:grpSpPr bwMode="auto">
            <a:xfrm>
              <a:off x="1844" y="4996"/>
              <a:ext cx="686" cy="301"/>
              <a:chOff x="1833" y="4971"/>
              <a:chExt cx="709" cy="301"/>
            </a:xfrm>
          </p:grpSpPr>
          <p:grpSp>
            <p:nvGrpSpPr>
              <p:cNvPr id="185" name="Group 71"/>
              <p:cNvGrpSpPr>
                <a:grpSpLocks/>
              </p:cNvGrpSpPr>
              <p:nvPr/>
            </p:nvGrpSpPr>
            <p:grpSpPr bwMode="auto">
              <a:xfrm>
                <a:off x="1833" y="4971"/>
                <a:ext cx="709" cy="301"/>
                <a:chOff x="-1514" y="1623"/>
                <a:chExt cx="693" cy="302"/>
              </a:xfrm>
            </p:grpSpPr>
            <p:sp>
              <p:nvSpPr>
                <p:cNvPr id="187" name="AutoShape 72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8" name="Group 73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9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6" name="Rectangle 76"/>
              <p:cNvSpPr>
                <a:spLocks noChangeArrowheads="1"/>
              </p:cNvSpPr>
              <p:nvPr/>
            </p:nvSpPr>
            <p:spPr bwMode="auto">
              <a:xfrm>
                <a:off x="1932" y="5005"/>
                <a:ext cx="51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효과적인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정책 수립</a:t>
                </a:r>
                <a:r>
                  <a:rPr lang="en-US" altLang="ko-KR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적용</a:t>
                </a:r>
              </a:p>
            </p:txBody>
          </p:sp>
        </p:grpSp>
        <p:grpSp>
          <p:nvGrpSpPr>
            <p:cNvPr id="178" name="Group 77"/>
            <p:cNvGrpSpPr>
              <a:grpSpLocks/>
            </p:cNvGrpSpPr>
            <p:nvPr/>
          </p:nvGrpSpPr>
          <p:grpSpPr bwMode="auto">
            <a:xfrm>
              <a:off x="1844" y="5432"/>
              <a:ext cx="686" cy="301"/>
              <a:chOff x="1833" y="5381"/>
              <a:chExt cx="709" cy="301"/>
            </a:xfrm>
          </p:grpSpPr>
          <p:grpSp>
            <p:nvGrpSpPr>
              <p:cNvPr id="179" name="Group 78"/>
              <p:cNvGrpSpPr>
                <a:grpSpLocks/>
              </p:cNvGrpSpPr>
              <p:nvPr/>
            </p:nvGrpSpPr>
            <p:grpSpPr bwMode="auto">
              <a:xfrm>
                <a:off x="1833" y="5381"/>
                <a:ext cx="709" cy="301"/>
                <a:chOff x="-1514" y="1623"/>
                <a:chExt cx="693" cy="302"/>
              </a:xfrm>
            </p:grpSpPr>
            <p:sp>
              <p:nvSpPr>
                <p:cNvPr id="181" name="AutoShape 79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2" name="Group 80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0" name="Rectangle 83"/>
              <p:cNvSpPr>
                <a:spLocks noChangeArrowheads="1"/>
              </p:cNvSpPr>
              <p:nvPr/>
            </p:nvSpPr>
            <p:spPr bwMode="auto">
              <a:xfrm>
                <a:off x="1994" y="5415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사고발생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방지책 강구</a:t>
                </a:r>
              </a:p>
            </p:txBody>
          </p:sp>
        </p:grpSp>
      </p:grpSp>
      <p:grpSp>
        <p:nvGrpSpPr>
          <p:cNvPr id="89" name="Group 84"/>
          <p:cNvGrpSpPr>
            <a:grpSpLocks/>
          </p:cNvGrpSpPr>
          <p:nvPr/>
        </p:nvGrpSpPr>
        <p:grpSpPr bwMode="auto">
          <a:xfrm>
            <a:off x="4947850" y="6887368"/>
            <a:ext cx="1420813" cy="1956863"/>
            <a:chOff x="3167" y="4335"/>
            <a:chExt cx="895" cy="1477"/>
          </a:xfrm>
        </p:grpSpPr>
        <p:grpSp>
          <p:nvGrpSpPr>
            <p:cNvPr id="150" name="Group 85"/>
            <p:cNvGrpSpPr>
              <a:grpSpLocks/>
            </p:cNvGrpSpPr>
            <p:nvPr/>
          </p:nvGrpSpPr>
          <p:grpSpPr bwMode="auto">
            <a:xfrm>
              <a:off x="3167" y="4335"/>
              <a:ext cx="895" cy="1477"/>
              <a:chOff x="255" y="4337"/>
              <a:chExt cx="1567" cy="1477"/>
            </a:xfrm>
          </p:grpSpPr>
          <p:sp>
            <p:nvSpPr>
              <p:cNvPr id="172" name="Rectangle 86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3" name="Rectangle 87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4" name="Rectangle 88"/>
              <p:cNvSpPr>
                <a:spLocks noChangeArrowheads="1"/>
              </p:cNvSpPr>
              <p:nvPr/>
            </p:nvSpPr>
            <p:spPr bwMode="auto">
              <a:xfrm>
                <a:off x="607" y="4337"/>
                <a:ext cx="86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지속적인 점검</a:t>
                </a:r>
              </a:p>
            </p:txBody>
          </p:sp>
        </p:grpSp>
        <p:grpSp>
          <p:nvGrpSpPr>
            <p:cNvPr id="151" name="Group 89"/>
            <p:cNvGrpSpPr>
              <a:grpSpLocks/>
            </p:cNvGrpSpPr>
            <p:nvPr/>
          </p:nvGrpSpPr>
          <p:grpSpPr bwMode="auto">
            <a:xfrm>
              <a:off x="3247" y="4559"/>
              <a:ext cx="734" cy="322"/>
              <a:chOff x="3271" y="4559"/>
              <a:chExt cx="686" cy="322"/>
            </a:xfrm>
          </p:grpSpPr>
          <p:grpSp>
            <p:nvGrpSpPr>
              <p:cNvPr id="166" name="Group 90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8" name="AutoShape 91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9" name="Group 92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70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1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7" name="Rectangle 95"/>
              <p:cNvSpPr>
                <a:spLocks noChangeArrowheads="1"/>
              </p:cNvSpPr>
              <p:nvPr/>
            </p:nvSpPr>
            <p:spPr bwMode="auto">
              <a:xfrm>
                <a:off x="3295" y="4608"/>
                <a:ext cx="6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보안체제의 효과성에</a:t>
                </a:r>
                <a:endParaRPr lang="ko-KR" altLang="en-US" sz="10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대한 감사</a:t>
                </a:r>
              </a:p>
            </p:txBody>
          </p:sp>
        </p:grpSp>
        <p:grpSp>
          <p:nvGrpSpPr>
            <p:cNvPr id="152" name="Group 96"/>
            <p:cNvGrpSpPr>
              <a:grpSpLocks/>
            </p:cNvGrpSpPr>
            <p:nvPr/>
          </p:nvGrpSpPr>
          <p:grpSpPr bwMode="auto">
            <a:xfrm>
              <a:off x="3247" y="4979"/>
              <a:ext cx="734" cy="322"/>
              <a:chOff x="3271" y="4559"/>
              <a:chExt cx="686" cy="322"/>
            </a:xfrm>
          </p:grpSpPr>
          <p:grpSp>
            <p:nvGrpSpPr>
              <p:cNvPr id="160" name="Group 97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2" name="AutoShape 98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3" name="Group 99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6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5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1" name="Rectangle 102"/>
              <p:cNvSpPr>
                <a:spLocks noChangeArrowheads="1"/>
              </p:cNvSpPr>
              <p:nvPr/>
            </p:nvSpPr>
            <p:spPr bwMode="auto">
              <a:xfrm>
                <a:off x="3363" y="4608"/>
                <a:ext cx="50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주기적인 검증을 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통한 보안 유지</a:t>
                </a:r>
              </a:p>
            </p:txBody>
          </p:sp>
        </p:grpSp>
        <p:grpSp>
          <p:nvGrpSpPr>
            <p:cNvPr id="153" name="Group 103"/>
            <p:cNvGrpSpPr>
              <a:grpSpLocks/>
            </p:cNvGrpSpPr>
            <p:nvPr/>
          </p:nvGrpSpPr>
          <p:grpSpPr bwMode="auto">
            <a:xfrm>
              <a:off x="3247" y="5399"/>
              <a:ext cx="734" cy="322"/>
              <a:chOff x="3271" y="4559"/>
              <a:chExt cx="686" cy="322"/>
            </a:xfrm>
          </p:grpSpPr>
          <p:grpSp>
            <p:nvGrpSpPr>
              <p:cNvPr id="154" name="Group 104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56" name="AutoShape 105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7" name="Group 106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58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9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55" name="Rectangle 109"/>
              <p:cNvSpPr>
                <a:spLocks noChangeArrowheads="1"/>
              </p:cNvSpPr>
              <p:nvPr/>
            </p:nvSpPr>
            <p:spPr bwMode="auto">
              <a:xfrm>
                <a:off x="3329" y="4608"/>
                <a:ext cx="57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사전예방을 통한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위협의 최소화</a:t>
                </a:r>
              </a:p>
            </p:txBody>
          </p:sp>
        </p:grpSp>
      </p:grpSp>
      <p:grpSp>
        <p:nvGrpSpPr>
          <p:cNvPr id="90" name="Group 110"/>
          <p:cNvGrpSpPr>
            <a:grpSpLocks/>
          </p:cNvGrpSpPr>
          <p:nvPr/>
        </p:nvGrpSpPr>
        <p:grpSpPr bwMode="auto">
          <a:xfrm>
            <a:off x="4576313" y="7267842"/>
            <a:ext cx="298450" cy="1370013"/>
            <a:chOff x="2614" y="2241"/>
            <a:chExt cx="259" cy="944"/>
          </a:xfrm>
        </p:grpSpPr>
        <p:sp>
          <p:nvSpPr>
            <p:cNvPr id="148" name="AutoShape 111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112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5" name="Group 113"/>
          <p:cNvGrpSpPr>
            <a:grpSpLocks/>
          </p:cNvGrpSpPr>
          <p:nvPr/>
        </p:nvGrpSpPr>
        <p:grpSpPr bwMode="auto">
          <a:xfrm>
            <a:off x="2709988" y="7267842"/>
            <a:ext cx="298450" cy="1370013"/>
            <a:chOff x="2614" y="2241"/>
            <a:chExt cx="259" cy="944"/>
          </a:xfrm>
        </p:grpSpPr>
        <p:sp>
          <p:nvSpPr>
            <p:cNvPr id="146" name="AutoShape 114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AutoShape 115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1" name="직사각형 58"/>
          <p:cNvSpPr>
            <a:spLocks noChangeArrowheads="1"/>
          </p:cNvSpPr>
          <p:nvPr/>
        </p:nvSpPr>
        <p:spPr bwMode="auto">
          <a:xfrm>
            <a:off x="404813" y="6721472"/>
            <a:ext cx="6048375" cy="23340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18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전략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3-2. </a:t>
            </a:r>
            <a:r>
              <a:rPr lang="ko-KR" altLang="en-US" sz="1600" b="1" dirty="0" smtClean="0">
                <a:latin typeface="+mn-ea"/>
                <a:ea typeface="+mn-ea"/>
              </a:rPr>
              <a:t>분야별 세부 추진 전략</a:t>
            </a:r>
            <a:endParaRPr lang="en-US" altLang="ko-KR" sz="1600" b="1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사업에서 요구하는 분야별 업무에 대한 위험요소를 판별하고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그에 맞는 대응 전략을 수립해 나가도록 하겠습니다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940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위험요소를 고려한 추진 전략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19327" y="2569651"/>
          <a:ext cx="5981699" cy="65029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4695"/>
                <a:gridCol w="1559486"/>
                <a:gridCol w="3247518"/>
              </a:tblGrid>
              <a:tr h="359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위험요소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대응 전략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88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성능평가시스템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자체의 특수성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과거  유사 사업 참여 인력의 투입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유사 사업 수행을 통해 관계 된 외부 전문가 적극 활용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투입인력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투입인력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투입현황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매월 월간 보고서를 통한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투입예정 대비 실 투입현황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대해 보고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개발일정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개발일정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관리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WBS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MS-Project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매주 주간 보고에 일정대비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진척율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보고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연계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저작권위원회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누리집 시스템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시스템과 동일한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환경 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 예정 화면 및 업무에 대한 사전 협조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</a:t>
                      </a:r>
                      <a:r>
                        <a:rPr kumimoji="1" lang="ko-KR" altLang="en-US" sz="11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관리팀과의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긴밀한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협조 관계 구축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데이타셋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고화질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증가에 따른 변형 작업 일정 지연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고화질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확보 수량에 대한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명확한 협의를 통한 일정 조율 및 준수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운용 환경 전환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오픈소스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로의 마이그레이션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 대상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차이점 분석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시스템 및 어플리케이션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영향성 분석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업체 전문가 지원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통한 처리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필요시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전환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협의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지역적 거리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서울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로 인한 커뮤니케이션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초기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분석 단계 상주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정확한 업무 분석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화상회의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시스템을 통한 상시 보고 체계 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 방문 보고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6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추진 일정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4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5.1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목표시스템 구성도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9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10711</Words>
  <Application>Microsoft Office PowerPoint</Application>
  <PresentationFormat>A4 용지(210x297mm)</PresentationFormat>
  <Paragraphs>3217</Paragraphs>
  <Slides>68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2" baseType="lpstr">
      <vt:lpstr>Times New Roman</vt:lpstr>
      <vt:lpstr>HY견고딕</vt:lpstr>
      <vt:lpstr>Wingdings</vt:lpstr>
      <vt:lpstr>Wingdings 3</vt:lpstr>
      <vt:lpstr>나눔바른고딕</vt:lpstr>
      <vt:lpstr>나눔고딕 ExtraBold</vt:lpstr>
      <vt:lpstr>Wingdings 2</vt:lpstr>
      <vt:lpstr>Symbol</vt:lpstr>
      <vt:lpstr>산돌고딕 L</vt:lpstr>
      <vt:lpstr>맑은 고딕</vt:lpstr>
      <vt:lpstr>굴림</vt:lpstr>
      <vt:lpstr>Arial</vt:lpstr>
      <vt:lpstr>Verdana</vt:lpstr>
      <vt:lpstr>Office Theme</vt:lpstr>
      <vt:lpstr>저작권기술 성능평가 시스템 기능개선 및 운영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lsware</cp:lastModifiedBy>
  <cp:revision>169</cp:revision>
  <cp:lastPrinted>2019-05-15T05:32:01Z</cp:lastPrinted>
  <dcterms:created xsi:type="dcterms:W3CDTF">2017-02-14T08:25:27Z</dcterms:created>
  <dcterms:modified xsi:type="dcterms:W3CDTF">2019-05-15T05:35:08Z</dcterms:modified>
</cp:coreProperties>
</file>