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6" r:id="rId20"/>
    <p:sldId id="277" r:id="rId21"/>
    <p:sldId id="278" r:id="rId22"/>
    <p:sldId id="284" r:id="rId23"/>
    <p:sldId id="285" r:id="rId24"/>
    <p:sldId id="281" r:id="rId25"/>
    <p:sldId id="2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CB0D-EF1E-4C7D-929F-81151F4301F3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647B-8E1B-4327-9AE8-062638BBE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2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647B-8E1B-4327-9AE8-062638BBED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9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3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mage_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841" y="6344708"/>
            <a:ext cx="14192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no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image_0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76721" y="6283919"/>
            <a:ext cx="1014349" cy="3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no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image_0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76721" y="6283919"/>
            <a:ext cx="1014349" cy="3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4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no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image_0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76721" y="6283919"/>
            <a:ext cx="1014349" cy="3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no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image_02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76721" y="6283919"/>
            <a:ext cx="1014349" cy="3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7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mage_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841" y="6344708"/>
            <a:ext cx="14192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mage_0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841" y="6344708"/>
            <a:ext cx="14192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0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0892-390B-4FF1-A8A1-255C84412DAD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8698-61D6-48FB-B325-744419D15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4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9" r:id="rId17"/>
    <p:sldLayoutId id="2147483670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한국저작권위원회</a:t>
            </a: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600" b="1" smtClean="0">
                <a:solidFill>
                  <a:schemeClr val="accent5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전자책 </a:t>
            </a:r>
            <a:r>
              <a:rPr lang="en-US" altLang="ko-KR" sz="3600" b="1" smtClean="0">
                <a:solidFill>
                  <a:schemeClr val="accent5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DRM </a:t>
            </a:r>
            <a:r>
              <a:rPr lang="ko-KR" altLang="en-US" sz="3600" b="1" smtClean="0">
                <a:solidFill>
                  <a:schemeClr val="accent5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운용성 평가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2" descr="http://cfile10.uf.tistory.com/image/124408384F87E40D1C26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0" y="4940992"/>
            <a:ext cx="1008112" cy="14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1.daumcdn.net/thumb/R750x0/?fname=http%3A%2F%2Fcfs10.tistory.com%2Fimage%2F28%2Ftistory%2F2009%2F10%2F13%2F05%2F32%2F4ad39244eb6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4176"/>
            <a:ext cx="950858" cy="120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i00.i.aliimg.com/wsphoto/v0/869739974/Cheapest-Free-DHL-shipping-7-inch-4GB-8GB-800-480-ebook-reader-e-book-3000mAh-batte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944289"/>
            <a:ext cx="1717418" cy="148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(2/6)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89451" y="1331842"/>
            <a:ext cx="8187005" cy="5049485"/>
          </a:xfrm>
          <a:prstGeom prst="roundRect">
            <a:avLst>
              <a:gd name="adj" fmla="val 3466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01600" h="25400" prst="coolSlant"/>
          </a:sp3d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1540566"/>
            <a:ext cx="5760640" cy="6062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5816" y="2574235"/>
            <a:ext cx="5760640" cy="6062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3558209"/>
            <a:ext cx="5760640" cy="6062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4572000"/>
            <a:ext cx="5760640" cy="6062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15816" y="5555974"/>
            <a:ext cx="5760640" cy="6062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39552" y="1270288"/>
            <a:ext cx="2520280" cy="5183048"/>
            <a:chOff x="3347864" y="2126057"/>
            <a:chExt cx="2349258" cy="4831335"/>
          </a:xfrm>
        </p:grpSpPr>
        <p:grpSp>
          <p:nvGrpSpPr>
            <p:cNvPr id="11" name="그룹 24"/>
            <p:cNvGrpSpPr/>
            <p:nvPr/>
          </p:nvGrpSpPr>
          <p:grpSpPr>
            <a:xfrm>
              <a:off x="3347864" y="2126057"/>
              <a:ext cx="2349258" cy="1065373"/>
              <a:chOff x="595406" y="1323516"/>
              <a:chExt cx="2436418" cy="1104900"/>
            </a:xfrm>
          </p:grpSpPr>
          <p:sp>
            <p:nvSpPr>
              <p:cNvPr id="36" name="모서리가 둥근 직사각형 35"/>
              <p:cNvSpPr/>
              <p:nvPr/>
            </p:nvSpPr>
            <p:spPr bwMode="auto">
              <a:xfrm>
                <a:off x="1369144" y="1582669"/>
                <a:ext cx="1662680" cy="587690"/>
              </a:xfrm>
              <a:prstGeom prst="roundRect">
                <a:avLst/>
              </a:prstGeom>
              <a:solidFill>
                <a:srgbClr val="0070C0"/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accent1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pic>
            <p:nvPicPr>
              <p:cNvPr id="38" name="그림 37" descr="0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95406" y="1323516"/>
                <a:ext cx="1104900" cy="1104900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 bwMode="auto">
              <a:xfrm>
                <a:off x="1678330" y="1746938"/>
                <a:ext cx="773592" cy="2677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kern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평가신청</a:t>
                </a:r>
                <a:endParaRPr kumimoji="0" lang="ko-KR" altLang="en-US" sz="16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2" name="그룹 25"/>
            <p:cNvGrpSpPr/>
            <p:nvPr/>
          </p:nvGrpSpPr>
          <p:grpSpPr>
            <a:xfrm>
              <a:off x="3502304" y="3245474"/>
              <a:ext cx="2194817" cy="763752"/>
              <a:chOff x="755576" y="1484784"/>
              <a:chExt cx="2276247" cy="792088"/>
            </a:xfrm>
          </p:grpSpPr>
          <p:sp>
            <p:nvSpPr>
              <p:cNvPr id="33" name="모서리가 둥근 직사각형 32"/>
              <p:cNvSpPr/>
              <p:nvPr/>
            </p:nvSpPr>
            <p:spPr bwMode="auto">
              <a:xfrm>
                <a:off x="1369143" y="1582670"/>
                <a:ext cx="1662680" cy="587690"/>
              </a:xfrm>
              <a:prstGeom prst="roundRect">
                <a:avLst/>
              </a:prstGeom>
              <a:solidFill>
                <a:srgbClr val="0070C0"/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accent1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1692152" y="1654483"/>
                <a:ext cx="1123816" cy="4463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평가대상 </a:t>
                </a:r>
                <a:r>
                  <a:rPr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자료</a:t>
                </a:r>
                <a:endParaRPr lang="en-US" altLang="ko-KR" sz="12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제출 </a:t>
                </a:r>
                <a:r>
                  <a:rPr lang="ko-KR" altLang="en-US" sz="12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및 확인</a:t>
                </a:r>
                <a:endParaRPr kumimoji="0" lang="ko-KR" altLang="en-US" sz="12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3" name="그룹 30"/>
            <p:cNvGrpSpPr/>
            <p:nvPr/>
          </p:nvGrpSpPr>
          <p:grpSpPr>
            <a:xfrm>
              <a:off x="3502304" y="4168752"/>
              <a:ext cx="2194815" cy="763752"/>
              <a:chOff x="755576" y="1484784"/>
              <a:chExt cx="2276245" cy="792088"/>
            </a:xfrm>
          </p:grpSpPr>
          <p:sp>
            <p:nvSpPr>
              <p:cNvPr id="30" name="모서리가 둥근 직사각형 29"/>
              <p:cNvSpPr/>
              <p:nvPr/>
            </p:nvSpPr>
            <p:spPr bwMode="auto">
              <a:xfrm>
                <a:off x="1369143" y="1582670"/>
                <a:ext cx="1662678" cy="587690"/>
              </a:xfrm>
              <a:prstGeom prst="roundRect">
                <a:avLst/>
              </a:prstGeom>
              <a:solidFill>
                <a:srgbClr val="0070C0"/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1" name="모서리가 둥근 직사각형 30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accent1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 bwMode="auto">
              <a:xfrm>
                <a:off x="1544821" y="1653307"/>
                <a:ext cx="1080425" cy="4463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b="1" kern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평가 </a:t>
                </a:r>
                <a:r>
                  <a:rPr kumimoji="0"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수행 및 </a:t>
                </a:r>
                <a:endParaRPr kumimoji="0" lang="en-US" altLang="ko-KR" sz="12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보고서 작성</a:t>
                </a:r>
                <a:endParaRPr kumimoji="0" lang="ko-KR" altLang="en-US" sz="12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4" name="그룹 35"/>
            <p:cNvGrpSpPr/>
            <p:nvPr/>
          </p:nvGrpSpPr>
          <p:grpSpPr>
            <a:xfrm>
              <a:off x="3502304" y="5108665"/>
              <a:ext cx="2194817" cy="763752"/>
              <a:chOff x="755576" y="1484784"/>
              <a:chExt cx="2276247" cy="792088"/>
            </a:xfrm>
          </p:grpSpPr>
          <p:sp>
            <p:nvSpPr>
              <p:cNvPr id="27" name="모서리가 둥근 직사각형 26"/>
              <p:cNvSpPr/>
              <p:nvPr/>
            </p:nvSpPr>
            <p:spPr bwMode="auto">
              <a:xfrm>
                <a:off x="1369143" y="1582670"/>
                <a:ext cx="1662680" cy="587690"/>
              </a:xfrm>
              <a:prstGeom prst="roundRect">
                <a:avLst/>
              </a:prstGeom>
              <a:solidFill>
                <a:srgbClr val="0070C0"/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accent1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 bwMode="auto">
              <a:xfrm>
                <a:off x="1651158" y="1657756"/>
                <a:ext cx="1176504" cy="4463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평가결과 심의</a:t>
                </a:r>
                <a:endParaRPr kumimoji="0" lang="en-US" altLang="ko-KR" sz="12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기술소위원회</a:t>
                </a:r>
                <a:r>
                  <a:rPr lang="en-US" altLang="ko-KR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12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5" name="그룹 40"/>
            <p:cNvGrpSpPr/>
            <p:nvPr/>
          </p:nvGrpSpPr>
          <p:grpSpPr>
            <a:xfrm>
              <a:off x="3502304" y="6023625"/>
              <a:ext cx="2194817" cy="763752"/>
              <a:chOff x="755576" y="1484784"/>
              <a:chExt cx="2276247" cy="792088"/>
            </a:xfrm>
          </p:grpSpPr>
          <p:sp>
            <p:nvSpPr>
              <p:cNvPr id="24" name="모서리가 둥근 직사각형 23"/>
              <p:cNvSpPr/>
              <p:nvPr/>
            </p:nvSpPr>
            <p:spPr bwMode="auto">
              <a:xfrm>
                <a:off x="1369143" y="1582670"/>
                <a:ext cx="1662680" cy="587690"/>
              </a:xfrm>
              <a:prstGeom prst="roundRect">
                <a:avLst/>
              </a:prstGeom>
              <a:solidFill>
                <a:srgbClr val="0070C0"/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accent1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1668712" y="1636328"/>
                <a:ext cx="1080425" cy="4463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결과통보</a:t>
                </a:r>
                <a:endParaRPr kumimoji="0" lang="en-US" altLang="ko-KR" sz="12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인증서 발급</a:t>
                </a:r>
                <a:r>
                  <a:rPr lang="en-US" altLang="ko-KR" sz="12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12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6" name="아래쪽 화살표 15"/>
            <p:cNvSpPr/>
            <p:nvPr/>
          </p:nvSpPr>
          <p:spPr>
            <a:xfrm>
              <a:off x="4629851" y="3028673"/>
              <a:ext cx="208296" cy="20829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0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352" y="3200806"/>
              <a:ext cx="833184" cy="833184"/>
            </a:xfrm>
            <a:prstGeom prst="rect">
              <a:avLst/>
            </a:prstGeom>
          </p:spPr>
        </p:pic>
        <p:pic>
          <p:nvPicPr>
            <p:cNvPr id="18" name="그림 17" descr="0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4555" y="4120057"/>
              <a:ext cx="889079" cy="889079"/>
            </a:xfrm>
            <a:prstGeom prst="rect">
              <a:avLst/>
            </a:prstGeom>
          </p:spPr>
        </p:pic>
        <p:pic>
          <p:nvPicPr>
            <p:cNvPr id="19" name="그림 18" descr="0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3440" y="4961559"/>
              <a:ext cx="1065373" cy="1065373"/>
            </a:xfrm>
            <a:prstGeom prst="rect">
              <a:avLst/>
            </a:prstGeom>
          </p:spPr>
        </p:pic>
        <p:pic>
          <p:nvPicPr>
            <p:cNvPr id="20" name="그림 19" descr="0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3440" y="5892019"/>
              <a:ext cx="1065373" cy="1065373"/>
            </a:xfrm>
            <a:prstGeom prst="rect">
              <a:avLst/>
            </a:prstGeom>
          </p:spPr>
        </p:pic>
        <p:sp>
          <p:nvSpPr>
            <p:cNvPr id="21" name="아래쪽 화살표 20"/>
            <p:cNvSpPr/>
            <p:nvPr/>
          </p:nvSpPr>
          <p:spPr>
            <a:xfrm>
              <a:off x="4629851" y="3985222"/>
              <a:ext cx="208296" cy="20829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아래쪽 화살표 21"/>
            <p:cNvSpPr/>
            <p:nvPr/>
          </p:nvSpPr>
          <p:spPr>
            <a:xfrm>
              <a:off x="4629851" y="4925135"/>
              <a:ext cx="208296" cy="20829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아래쪽 화살표 22"/>
            <p:cNvSpPr/>
            <p:nvPr/>
          </p:nvSpPr>
          <p:spPr>
            <a:xfrm>
              <a:off x="4629851" y="5848412"/>
              <a:ext cx="208296" cy="20829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11560" y="938537"/>
            <a:ext cx="216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8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세부 업무처리절차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</a:pP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sp>
        <p:nvSpPr>
          <p:cNvPr id="41" name="Rectangle 72"/>
          <p:cNvSpPr>
            <a:spLocks noChangeArrowheads="1"/>
          </p:cNvSpPr>
          <p:nvPr/>
        </p:nvSpPr>
        <p:spPr bwMode="auto">
          <a:xfrm>
            <a:off x="3227949" y="5604850"/>
            <a:ext cx="449033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Char char="l"/>
            </a:pP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기술소위원회 심의의견 반영 및 결과통보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, 1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주일 이내 이의신청이</a:t>
            </a:r>
          </a:p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None/>
            </a:pP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 접수되면 </a:t>
            </a:r>
            <a:r>
              <a:rPr lang="ko-KR" altLang="en-US" sz="1200" dirty="0" err="1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지체없이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내용 검토하여 재평가 수행 등 처리</a:t>
            </a:r>
          </a:p>
        </p:txBody>
      </p:sp>
      <p:sp>
        <p:nvSpPr>
          <p:cNvPr id="42" name="Rectangle 67"/>
          <p:cNvSpPr>
            <a:spLocks noChangeArrowheads="1"/>
          </p:cNvSpPr>
          <p:nvPr/>
        </p:nvSpPr>
        <p:spPr bwMode="auto">
          <a:xfrm>
            <a:off x="3259207" y="1672424"/>
            <a:ext cx="4091185" cy="32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Char char="l"/>
            </a:pPr>
            <a:r>
              <a:rPr lang="ko-KR" altLang="en-US" sz="1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온라인으로 </a:t>
            </a:r>
            <a:r>
              <a:rPr lang="ko-KR" altLang="en-US" sz="1400" smtClean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 </a:t>
            </a:r>
            <a:r>
              <a:rPr lang="ko-KR" altLang="en-US" sz="1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신청한 신청내용 확인 및 접수</a:t>
            </a: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auto">
          <a:xfrm>
            <a:off x="3196690" y="2708493"/>
            <a:ext cx="3256020" cy="313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Char char="l"/>
            </a:pPr>
            <a:r>
              <a:rPr lang="en-US" altLang="ko-KR" sz="14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평가대상 자료 검토 및 필요자료 재요청</a:t>
            </a: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auto">
          <a:xfrm>
            <a:off x="3208713" y="3695385"/>
            <a:ext cx="3474028" cy="313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Char char="l"/>
            </a:pPr>
            <a:r>
              <a:rPr lang="en-US" altLang="ko-KR" sz="1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 기준에 의한 평가수행 및 보고서 작성</a:t>
            </a: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3231155" y="4606477"/>
            <a:ext cx="469872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기술소위원회를 통한 평가결과 심의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평가기준의 적합성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평가방법의 </a:t>
            </a:r>
          </a:p>
          <a:p>
            <a:pPr algn="just">
              <a:lnSpc>
                <a:spcPct val="110000"/>
              </a:lnSpc>
              <a:buClr>
                <a:srgbClr val="336699"/>
              </a:buClr>
              <a:buSzPct val="60000"/>
              <a:buFont typeface="Wingdings" pitchFamily="2" charset="2"/>
              <a:buNone/>
            </a:pP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  타당성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평가내용의 명확성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평가결과의 공정성</a:t>
            </a:r>
            <a:r>
              <a:rPr lang="en-US" altLang="ko-KR" sz="12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280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(3/6)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79512" y="1448636"/>
            <a:ext cx="8568952" cy="4716668"/>
            <a:chOff x="179512" y="1448636"/>
            <a:chExt cx="8568952" cy="471666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467545" y="2636912"/>
              <a:ext cx="5472607" cy="3384376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79512" y="1448636"/>
              <a:ext cx="5809650" cy="1260284"/>
              <a:chOff x="503339" y="1628800"/>
              <a:chExt cx="4481882" cy="972252"/>
            </a:xfrm>
          </p:grpSpPr>
          <p:grpSp>
            <p:nvGrpSpPr>
              <p:cNvPr id="38" name="그룹 13"/>
              <p:cNvGrpSpPr/>
              <p:nvPr/>
            </p:nvGrpSpPr>
            <p:grpSpPr>
              <a:xfrm>
                <a:off x="1007395" y="1916832"/>
                <a:ext cx="3977826" cy="393263"/>
                <a:chOff x="2931901" y="1587002"/>
                <a:chExt cx="1987695" cy="631301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2931901" y="1587002"/>
                  <a:ext cx="1987695" cy="6313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30000">
                      <a:srgbClr val="75DBFF"/>
                    </a:gs>
                    <a:gs pos="100000">
                      <a:srgbClr val="0070C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ko-KR" altLang="en-US" sz="2400" b="1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2969664" y="1639538"/>
                  <a:ext cx="1903427" cy="4344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ko-KR" altLang="en-US" sz="2000" b="1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1511451" y="1953888"/>
                <a:ext cx="2213841" cy="3086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smtClean="0">
                    <a:latin typeface="나눔고딕" pitchFamily="50" charset="-127"/>
                    <a:ea typeface="나눔고딕" pitchFamily="50" charset="-127"/>
                  </a:rPr>
                  <a:t>1, </a:t>
                </a:r>
                <a:r>
                  <a:rPr lang="ko-KR" altLang="en-US" sz="2000" b="1" dirty="0" smtClean="0">
                    <a:latin typeface="나눔고딕" pitchFamily="50" charset="-127"/>
                    <a:ea typeface="나눔고딕" pitchFamily="50" charset="-127"/>
                  </a:rPr>
                  <a:t>신청서 및 합의서 접수</a:t>
                </a:r>
              </a:p>
            </p:txBody>
          </p:sp>
          <p:grpSp>
            <p:nvGrpSpPr>
              <p:cNvPr id="40" name="그룹 24"/>
              <p:cNvGrpSpPr/>
              <p:nvPr/>
            </p:nvGrpSpPr>
            <p:grpSpPr>
              <a:xfrm>
                <a:off x="503339" y="1628800"/>
                <a:ext cx="972252" cy="972252"/>
                <a:chOff x="595406" y="1323516"/>
                <a:chExt cx="1104900" cy="1104900"/>
              </a:xfrm>
            </p:grpSpPr>
            <p:sp>
              <p:nvSpPr>
                <p:cNvPr id="41" name="모서리가 둥근 직사각형 40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accent1"/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20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pic>
              <p:nvPicPr>
                <p:cNvPr id="42" name="그림 41" descr="01.png"/>
                <p:cNvPicPr>
                  <a:picLocks noChangeAspect="1"/>
                </p:cNvPicPr>
                <p:nvPr/>
              </p:nvPicPr>
              <p:blipFill>
                <a:blip r:embed="rId2" cstate="print">
                  <a:grayscl/>
                </a:blip>
                <a:stretch>
                  <a:fillRect/>
                </a:stretch>
              </p:blipFill>
              <p:spPr>
                <a:xfrm>
                  <a:off x="595406" y="1323516"/>
                  <a:ext cx="1104900" cy="11049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그룹 6"/>
            <p:cNvGrpSpPr/>
            <p:nvPr/>
          </p:nvGrpSpPr>
          <p:grpSpPr>
            <a:xfrm>
              <a:off x="6300192" y="1833029"/>
              <a:ext cx="2448272" cy="4332275"/>
              <a:chOff x="6372200" y="2060848"/>
              <a:chExt cx="1944216" cy="3440336"/>
            </a:xfrm>
          </p:grpSpPr>
          <p:grpSp>
            <p:nvGrpSpPr>
              <p:cNvPr id="8" name="그룹 24"/>
              <p:cNvGrpSpPr/>
              <p:nvPr/>
            </p:nvGrpSpPr>
            <p:grpSpPr>
              <a:xfrm>
                <a:off x="6480003" y="2060848"/>
                <a:ext cx="1672877" cy="758640"/>
                <a:chOff x="595406" y="1323516"/>
                <a:chExt cx="2436418" cy="1104900"/>
              </a:xfrm>
            </p:grpSpPr>
            <p:sp>
              <p:nvSpPr>
                <p:cNvPr id="34" name="모서리가 둥근 직사각형 33"/>
                <p:cNvSpPr/>
                <p:nvPr/>
              </p:nvSpPr>
              <p:spPr bwMode="auto">
                <a:xfrm>
                  <a:off x="1369144" y="1582669"/>
                  <a:ext cx="1662680" cy="58769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accent1"/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6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pic>
              <p:nvPicPr>
                <p:cNvPr id="36" name="그림 35" descr="01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595406" y="1323516"/>
                  <a:ext cx="1104900" cy="1104900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 bwMode="auto">
                <a:xfrm>
                  <a:off x="1638780" y="1707384"/>
                  <a:ext cx="1103493" cy="28477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성능평가신</a:t>
                  </a:r>
                  <a:r>
                    <a:rPr lang="ko-KR" altLang="en-US" sz="1000" b="1" kern="0" dirty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청</a:t>
                  </a:r>
                  <a:endParaRPr kumimoji="0" lang="ko-KR" altLang="en-US" sz="11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9" name="그룹 25"/>
              <p:cNvGrpSpPr/>
              <p:nvPr/>
            </p:nvGrpSpPr>
            <p:grpSpPr>
              <a:xfrm>
                <a:off x="6589979" y="2857971"/>
                <a:ext cx="1562903" cy="543859"/>
                <a:chOff x="755576" y="1484784"/>
                <a:chExt cx="2276247" cy="792088"/>
              </a:xfrm>
            </p:grpSpPr>
            <p:sp>
              <p:nvSpPr>
                <p:cNvPr id="31" name="모서리가 둥근 직사각형 30"/>
                <p:cNvSpPr/>
                <p:nvPr/>
              </p:nvSpPr>
              <p:spPr bwMode="auto">
                <a:xfrm>
                  <a:off x="1369143" y="1582670"/>
                  <a:ext cx="1662680" cy="58769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2" name="모서리가 둥근 직사각형 31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accent1"/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 bwMode="auto">
                <a:xfrm>
                  <a:off x="1663175" y="1628113"/>
                  <a:ext cx="1155404" cy="4627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b="1" kern="0" dirty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평가대상 </a:t>
                  </a: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자료</a:t>
                  </a:r>
                  <a:endParaRPr lang="en-US" altLang="ko-KR" sz="10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endParaRPr>
                </a:p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제출 </a:t>
                  </a:r>
                  <a:r>
                    <a:rPr lang="ko-KR" altLang="en-US" sz="1000" b="1" kern="0" dirty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및 확인</a:t>
                  </a:r>
                  <a:endParaRPr kumimoji="0" lang="ko-KR" altLang="en-US" sz="10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0" name="아래쪽 화살표 9"/>
              <p:cNvSpPr/>
              <p:nvPr/>
            </p:nvSpPr>
            <p:spPr>
              <a:xfrm>
                <a:off x="7392890" y="2703590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pic>
            <p:nvPicPr>
              <p:cNvPr id="11" name="그림 10" descr="02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2210" y="2826163"/>
                <a:ext cx="593300" cy="593301"/>
              </a:xfrm>
              <a:prstGeom prst="rect">
                <a:avLst/>
              </a:prstGeom>
            </p:spPr>
          </p:pic>
          <p:sp>
            <p:nvSpPr>
              <p:cNvPr id="12" name="아래쪽 화살표 11"/>
              <p:cNvSpPr/>
              <p:nvPr/>
            </p:nvSpPr>
            <p:spPr>
              <a:xfrm>
                <a:off x="7392890" y="3384737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3" name="그룹 30"/>
              <p:cNvGrpSpPr/>
              <p:nvPr/>
            </p:nvGrpSpPr>
            <p:grpSpPr>
              <a:xfrm>
                <a:off x="6589978" y="3515426"/>
                <a:ext cx="1562900" cy="543859"/>
                <a:chOff x="755577" y="1484784"/>
                <a:chExt cx="2276244" cy="792088"/>
              </a:xfrm>
            </p:grpSpPr>
            <p:sp>
              <p:nvSpPr>
                <p:cNvPr id="28" name="모서리가 둥근 직사각형 27"/>
                <p:cNvSpPr/>
                <p:nvPr/>
              </p:nvSpPr>
              <p:spPr bwMode="auto">
                <a:xfrm>
                  <a:off x="1369143" y="1582670"/>
                  <a:ext cx="1662678" cy="58769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 bwMode="auto">
                <a:xfrm>
                  <a:off x="755577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 bwMode="auto">
                <a:xfrm>
                  <a:off x="1518453" y="1626937"/>
                  <a:ext cx="1407548" cy="4627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ea typeface="+mn-ea"/>
                      <a:cs typeface="Arial" pitchFamily="34" charset="0"/>
                    </a:rPr>
                    <a:t>성능평가 수행 및 </a:t>
                  </a:r>
                  <a:endParaRPr kumimoji="0" lang="en-US" altLang="ko-KR" sz="10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보고서 작성</a:t>
                  </a:r>
                  <a:endParaRPr kumimoji="0" lang="ko-KR" altLang="en-US" sz="10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4" name="그룹 35"/>
              <p:cNvGrpSpPr/>
              <p:nvPr/>
            </p:nvGrpSpPr>
            <p:grpSpPr>
              <a:xfrm>
                <a:off x="6589979" y="4184727"/>
                <a:ext cx="1562903" cy="543859"/>
                <a:chOff x="755576" y="1484784"/>
                <a:chExt cx="2276247" cy="792088"/>
              </a:xfrm>
            </p:grpSpPr>
            <p:sp>
              <p:nvSpPr>
                <p:cNvPr id="25" name="모서리가 둥근 직사각형 24"/>
                <p:cNvSpPr/>
                <p:nvPr/>
              </p:nvSpPr>
              <p:spPr bwMode="auto">
                <a:xfrm>
                  <a:off x="1369143" y="1582670"/>
                  <a:ext cx="1662680" cy="58769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 bwMode="auto">
                <a:xfrm>
                  <a:off x="1679185" y="1631386"/>
                  <a:ext cx="1211024" cy="4627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ea typeface="+mn-ea"/>
                      <a:cs typeface="Arial" pitchFamily="34" charset="0"/>
                    </a:rPr>
                    <a:t>평가결과 심의</a:t>
                  </a:r>
                  <a:endParaRPr kumimoji="0" lang="en-US" altLang="ko-KR" sz="10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(</a:t>
                  </a: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기술소위원회</a:t>
                  </a:r>
                  <a:r>
                    <a:rPr lang="en-US" altLang="ko-KR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)</a:t>
                  </a:r>
                  <a:endParaRPr kumimoji="0" lang="ko-KR" altLang="en-US" sz="10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15" name="그룹 40"/>
              <p:cNvGrpSpPr/>
              <p:nvPr/>
            </p:nvGrpSpPr>
            <p:grpSpPr>
              <a:xfrm>
                <a:off x="6589979" y="4836260"/>
                <a:ext cx="1562903" cy="543859"/>
                <a:chOff x="755576" y="1484784"/>
                <a:chExt cx="2276247" cy="792088"/>
              </a:xfrm>
            </p:grpSpPr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1369143" y="1582670"/>
                  <a:ext cx="1662680" cy="58768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 bwMode="auto">
                <a:xfrm>
                  <a:off x="1716448" y="1631257"/>
                  <a:ext cx="1114616" cy="46275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ea typeface="+mn-ea"/>
                      <a:cs typeface="Arial" pitchFamily="34" charset="0"/>
                    </a:rPr>
                    <a:t>결과통보</a:t>
                  </a:r>
                  <a:endParaRPr kumimoji="0" lang="en-US" altLang="ko-KR" sz="10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(</a:t>
                  </a:r>
                  <a:r>
                    <a:rPr lang="ko-KR" altLang="en-US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인증서 발급</a:t>
                  </a:r>
                  <a:r>
                    <a:rPr lang="en-US" altLang="ko-KR" sz="10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)</a:t>
                  </a:r>
                  <a:endParaRPr kumimoji="0" lang="ko-KR" altLang="en-US" sz="10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6" name="아래쪽 화살표 15"/>
              <p:cNvSpPr/>
              <p:nvPr/>
            </p:nvSpPr>
            <p:spPr>
              <a:xfrm>
                <a:off x="7392890" y="4054038"/>
                <a:ext cx="148325" cy="14832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" name="아래쪽 화살표 16"/>
              <p:cNvSpPr/>
              <p:nvPr/>
            </p:nvSpPr>
            <p:spPr>
              <a:xfrm>
                <a:off x="7392890" y="4711492"/>
                <a:ext cx="148325" cy="148325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6372200" y="2083556"/>
                <a:ext cx="1944216" cy="1365814"/>
              </a:xfrm>
              <a:prstGeom prst="roundRect">
                <a:avLst>
                  <a:gd name="adj" fmla="val 9122"/>
                </a:avLst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9" name="그림 18" descr="03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34614" y="3480751"/>
                <a:ext cx="633102" cy="633103"/>
              </a:xfrm>
              <a:prstGeom prst="rect">
                <a:avLst/>
              </a:prstGeom>
            </p:spPr>
          </p:pic>
          <p:pic>
            <p:nvPicPr>
              <p:cNvPr id="20" name="그림 19" descr="0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91094" y="4079975"/>
                <a:ext cx="758639" cy="758640"/>
              </a:xfrm>
              <a:prstGeom prst="rect">
                <a:avLst/>
              </a:prstGeom>
            </p:spPr>
          </p:pic>
          <p:pic>
            <p:nvPicPr>
              <p:cNvPr id="21" name="그림 20" descr="05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91094" y="4742544"/>
                <a:ext cx="758639" cy="758640"/>
              </a:xfrm>
              <a:prstGeom prst="rect">
                <a:avLst/>
              </a:prstGeom>
            </p:spPr>
          </p:pic>
        </p:grpSp>
      </p:grpSp>
      <p:sp>
        <p:nvSpPr>
          <p:cNvPr id="45" name="직사각형 44"/>
          <p:cNvSpPr/>
          <p:nvPr/>
        </p:nvSpPr>
        <p:spPr>
          <a:xfrm>
            <a:off x="683568" y="980728"/>
            <a:ext cx="216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7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세부 업무처리절차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</a:pP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9403" y="3013209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신청인이 평가절차 및 신청서 작성 방법 등에 대해 숙지하고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붙임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1&gt;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의 신청서 양식을 작성할 수 있도록 홈페이지를 통해 고지함</a:t>
            </a: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신청서 양식에는 신청기관 명칭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평가대상</a:t>
            </a:r>
            <a:r>
              <a:rPr lang="en-US" altLang="ko-KR" sz="120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mtClean="0">
                <a:latin typeface="나눔고딕" pitchFamily="50" charset="-127"/>
                <a:ea typeface="나눔고딕" pitchFamily="50" charset="-127"/>
              </a:rPr>
              <a:t>기술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등 명시</a:t>
            </a:r>
            <a:endParaRPr lang="ko-KR" altLang="en-US" sz="14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위원회는 신청서 양식을 확인 한 후 평가 수행에 필요한 자료 및 이행사항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평가에 필요한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Log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파일 생성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비밀 준수 등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에 대한 합의서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붙임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2&gt;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을 작성하여 신청인과 협의 후 계약 체결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아래쪽 화살표 46"/>
          <p:cNvSpPr/>
          <p:nvPr/>
        </p:nvSpPr>
        <p:spPr>
          <a:xfrm rot="16200000">
            <a:off x="889653" y="3068960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889653" y="4321290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rot="5400000">
            <a:off x="4067944" y="3933056"/>
            <a:ext cx="41764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(4/6)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67545" y="2636912"/>
            <a:ext cx="5472607" cy="3384376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아래쪽 화살표 4"/>
          <p:cNvSpPr/>
          <p:nvPr/>
        </p:nvSpPr>
        <p:spPr>
          <a:xfrm rot="16200000">
            <a:off x="961661" y="2912164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 rot="16200000">
            <a:off x="961661" y="3744008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411" y="2840156"/>
            <a:ext cx="4680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위원회는 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담당자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인을 배치하여 평가 업무에 전담할 수 있도록 하며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담당자는 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항목 및 방법에 근거하여 객관적인 평가를 수행함</a:t>
            </a: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 테스트 실시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중 테스트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환경 및 시스템 에러가 발생한 경우 기존 결과 삭제 후 재평가 실시</a:t>
            </a: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평가수행이 완료되면 평가 전용도구 및 결과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Log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분석도구 등의 데이터를 근거로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붙임 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5&gt;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의 평가보고서를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작성함</a:t>
            </a: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 보고서에는 평가대상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평가 기준 및 방법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절차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항목별 상세 결과내용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종합의견 등이 포함되어야 하며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성능개선을 위해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필요시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권고 내용을 담을 수 있음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980728"/>
            <a:ext cx="216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2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세부 업무처리절차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</a:pP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00192" y="1830988"/>
            <a:ext cx="2443809" cy="4324377"/>
            <a:chOff x="6372200" y="2060848"/>
            <a:chExt cx="1944216" cy="3440336"/>
          </a:xfrm>
        </p:grpSpPr>
        <p:grpSp>
          <p:nvGrpSpPr>
            <p:cNvPr id="10" name="그룹 9"/>
            <p:cNvGrpSpPr/>
            <p:nvPr/>
          </p:nvGrpSpPr>
          <p:grpSpPr>
            <a:xfrm>
              <a:off x="6372200" y="2060848"/>
              <a:ext cx="1944216" cy="3440336"/>
              <a:chOff x="6372200" y="2060848"/>
              <a:chExt cx="1944216" cy="3440336"/>
            </a:xfrm>
          </p:grpSpPr>
          <p:sp>
            <p:nvSpPr>
              <p:cNvPr id="12" name="모서리가 둥근 직사각형 11"/>
              <p:cNvSpPr/>
              <p:nvPr/>
            </p:nvSpPr>
            <p:spPr bwMode="auto">
              <a:xfrm>
                <a:off x="7011262" y="2238786"/>
                <a:ext cx="1141618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 bwMode="auto">
              <a:xfrm>
                <a:off x="6589978" y="2171577"/>
                <a:ext cx="548201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7196397" y="2324417"/>
                <a:ext cx="877162" cy="2308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성능평가신</a:t>
                </a: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청</a:t>
                </a:r>
                <a:endParaRPr kumimoji="0" lang="ko-KR" altLang="en-US" sz="105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 bwMode="auto">
              <a:xfrm>
                <a:off x="7011263" y="2925181"/>
                <a:ext cx="1141619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 bwMode="auto">
              <a:xfrm>
                <a:off x="6589979" y="2857971"/>
                <a:ext cx="548202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7151188" y="2956383"/>
                <a:ext cx="91723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평가대상 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자료</a:t>
                </a:r>
                <a:endParaRPr lang="en-US" altLang="ko-KR" sz="9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제출 </a:t>
                </a: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및 확인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8" name="그룹 30"/>
              <p:cNvGrpSpPr/>
              <p:nvPr/>
            </p:nvGrpSpPr>
            <p:grpSpPr>
              <a:xfrm>
                <a:off x="6589978" y="3515426"/>
                <a:ext cx="1636607" cy="543859"/>
                <a:chOff x="755576" y="1484784"/>
                <a:chExt cx="2383592" cy="792088"/>
              </a:xfrm>
            </p:grpSpPr>
            <p:sp>
              <p:nvSpPr>
                <p:cNvPr id="34" name="모서리가 둥근 직사각형 33"/>
                <p:cNvSpPr/>
                <p:nvPr/>
              </p:nvSpPr>
              <p:spPr bwMode="auto">
                <a:xfrm>
                  <a:off x="1369143" y="1582670"/>
                  <a:ext cx="1662678" cy="58769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rgbClr val="008000"/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 bwMode="auto">
                <a:xfrm>
                  <a:off x="1518453" y="1626937"/>
                  <a:ext cx="1620715" cy="53790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900" b="1" kern="0" dirty="0" smtClean="0">
                      <a:solidFill>
                        <a:sysClr val="window" lastClr="FFFFFF"/>
                      </a:solidFill>
                      <a:latin typeface="+mn-ea"/>
                      <a:ea typeface="+mn-ea"/>
                      <a:cs typeface="Arial" pitchFamily="34" charset="0"/>
                    </a:rPr>
                    <a:t>성능평가 수행 및 </a:t>
                  </a:r>
                  <a:endParaRPr kumimoji="0"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ko-KR" altLang="en-US" sz="9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보고서 작성</a:t>
                  </a:r>
                  <a:endParaRPr kumimoji="0" lang="ko-KR" altLang="en-US" sz="9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9" name="모서리가 둥근 직사각형 18"/>
              <p:cNvSpPr/>
              <p:nvPr/>
            </p:nvSpPr>
            <p:spPr bwMode="auto">
              <a:xfrm>
                <a:off x="7011263" y="4251937"/>
                <a:ext cx="1141619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 bwMode="auto">
              <a:xfrm>
                <a:off x="6589979" y="4184727"/>
                <a:ext cx="548202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 bwMode="auto">
              <a:xfrm>
                <a:off x="7159635" y="4285386"/>
                <a:ext cx="96051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평가결과 심의</a:t>
                </a:r>
                <a:endParaRPr kumimoji="0" lang="en-US" altLang="ko-KR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기술소위원회</a:t>
                </a: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 bwMode="auto">
              <a:xfrm>
                <a:off x="7011263" y="4903470"/>
                <a:ext cx="1141619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 bwMode="auto">
              <a:xfrm>
                <a:off x="6589979" y="4836260"/>
                <a:ext cx="548202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 bwMode="auto">
              <a:xfrm>
                <a:off x="7189793" y="4913152"/>
                <a:ext cx="88517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결과통보</a:t>
                </a:r>
                <a:endParaRPr kumimoji="0" lang="en-US" altLang="ko-KR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인증서 발급</a:t>
                </a: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아래쪽 화살표 24"/>
              <p:cNvSpPr/>
              <p:nvPr/>
            </p:nvSpPr>
            <p:spPr>
              <a:xfrm>
                <a:off x="7392890" y="2703590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" name="아래쪽 화살표 25"/>
              <p:cNvSpPr/>
              <p:nvPr/>
            </p:nvSpPr>
            <p:spPr>
              <a:xfrm>
                <a:off x="7392890" y="3384737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7392890" y="4054038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8" name="아래쪽 화살표 27"/>
              <p:cNvSpPr/>
              <p:nvPr/>
            </p:nvSpPr>
            <p:spPr>
              <a:xfrm>
                <a:off x="7392890" y="4711492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6372200" y="3429000"/>
                <a:ext cx="1944216" cy="710458"/>
              </a:xfrm>
              <a:prstGeom prst="roundRect">
                <a:avLst>
                  <a:gd name="adj" fmla="val 9122"/>
                </a:avLst>
              </a:prstGeom>
              <a:noFill/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0" name="그림 29" descr="01.pn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80003" y="2060848"/>
                <a:ext cx="758639" cy="758640"/>
              </a:xfrm>
              <a:prstGeom prst="rect">
                <a:avLst/>
              </a:prstGeom>
            </p:spPr>
          </p:pic>
          <p:pic>
            <p:nvPicPr>
              <p:cNvPr id="31" name="그림 30" descr="02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72210" y="2826163"/>
                <a:ext cx="593300" cy="593301"/>
              </a:xfrm>
              <a:prstGeom prst="rect">
                <a:avLst/>
              </a:prstGeom>
            </p:spPr>
          </p:pic>
          <p:pic>
            <p:nvPicPr>
              <p:cNvPr id="32" name="그림 31" descr="0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91094" y="4079975"/>
                <a:ext cx="758639" cy="758640"/>
              </a:xfrm>
              <a:prstGeom prst="rect">
                <a:avLst/>
              </a:prstGeom>
            </p:spPr>
          </p:pic>
          <p:pic>
            <p:nvPicPr>
              <p:cNvPr id="33" name="그림 32" descr="05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91094" y="4742544"/>
                <a:ext cx="758639" cy="758640"/>
              </a:xfrm>
              <a:prstGeom prst="rect">
                <a:avLst/>
              </a:prstGeom>
            </p:spPr>
          </p:pic>
        </p:grpSp>
        <p:pic>
          <p:nvPicPr>
            <p:cNvPr id="11" name="그림 10" descr="03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4614" y="3480751"/>
              <a:ext cx="633102" cy="633103"/>
            </a:xfrm>
            <a:prstGeom prst="rect">
              <a:avLst/>
            </a:prstGeom>
          </p:spPr>
        </p:pic>
      </p:grpSp>
      <p:sp>
        <p:nvSpPr>
          <p:cNvPr id="37" name="아래쪽 화살표 36"/>
          <p:cNvSpPr/>
          <p:nvPr/>
        </p:nvSpPr>
        <p:spPr>
          <a:xfrm rot="16200000">
            <a:off x="961661" y="4390052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아래쪽 화살표 37"/>
          <p:cNvSpPr/>
          <p:nvPr/>
        </p:nvSpPr>
        <p:spPr>
          <a:xfrm rot="16200000">
            <a:off x="961661" y="5229200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64470" y="1451114"/>
            <a:ext cx="5843679" cy="1250900"/>
            <a:chOff x="494287" y="1637437"/>
            <a:chExt cx="4490934" cy="961331"/>
          </a:xfrm>
        </p:grpSpPr>
        <p:grpSp>
          <p:nvGrpSpPr>
            <p:cNvPr id="40" name="그룹 13"/>
            <p:cNvGrpSpPr/>
            <p:nvPr/>
          </p:nvGrpSpPr>
          <p:grpSpPr>
            <a:xfrm>
              <a:off x="1007395" y="1916832"/>
              <a:ext cx="3977826" cy="393263"/>
              <a:chOff x="2931901" y="1587002"/>
              <a:chExt cx="1987695" cy="631301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2931901" y="1587002"/>
                <a:ext cx="1987695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92D050"/>
                  </a:gs>
                  <a:gs pos="100000">
                    <a:srgbClr val="0080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2969664" y="1639538"/>
                <a:ext cx="1903427" cy="4344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1511451" y="1953829"/>
              <a:ext cx="2390183" cy="307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2, 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평가수행 및 보고서 작성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644280" y="1770707"/>
              <a:ext cx="702560" cy="696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rgbClr val="008000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3" name="그림 42" descr="03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494287" y="1637437"/>
              <a:ext cx="961330" cy="961331"/>
            </a:xfrm>
            <a:prstGeom prst="rect">
              <a:avLst/>
            </a:prstGeom>
          </p:spPr>
        </p:pic>
      </p:grpSp>
      <p:cxnSp>
        <p:nvCxnSpPr>
          <p:cNvPr id="46" name="직선 연결선 45"/>
          <p:cNvCxnSpPr/>
          <p:nvPr/>
        </p:nvCxnSpPr>
        <p:spPr>
          <a:xfrm rot="5400000">
            <a:off x="4067944" y="3933056"/>
            <a:ext cx="417646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(5/6)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67545" y="4883154"/>
            <a:ext cx="5472607" cy="1354157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545" y="2636912"/>
            <a:ext cx="5472607" cy="1080120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아래쪽 화살표 5"/>
          <p:cNvSpPr/>
          <p:nvPr/>
        </p:nvSpPr>
        <p:spPr>
          <a:xfrm rot="16200000">
            <a:off x="961661" y="2752986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411" y="2700856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기술위원회는 평가 보고서가 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지침에 근거하여 정확하고 객관적으로 평가되어 작성되었는지 심의하고 평가 결과에 대한 보완이 필요하다고 판단되는 경우 평가 보고서의 보완을 요구함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411" y="4975875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기술위원회의 심의 내용을 평가 보고서에 반영하며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경우에 따라 재심의 혹은 수정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․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보완의 절차를 진행</a:t>
            </a: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심의내용이 반영된 보고서는 신청기관에게 초안형태의 보고서를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e-mail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로 통보함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980728"/>
            <a:ext cx="216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2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세부 업무처리절차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</a:pP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sp>
        <p:nvSpPr>
          <p:cNvPr id="10" name="아래쪽 화살표 9"/>
          <p:cNvSpPr/>
          <p:nvPr/>
        </p:nvSpPr>
        <p:spPr>
          <a:xfrm rot="16200000">
            <a:off x="961661" y="5035291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 rot="16200000">
            <a:off x="961661" y="5661456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10133" y="1844824"/>
            <a:ext cx="2416961" cy="4276868"/>
            <a:chOff x="6372200" y="2060848"/>
            <a:chExt cx="1944216" cy="3440336"/>
          </a:xfrm>
        </p:grpSpPr>
        <p:grpSp>
          <p:nvGrpSpPr>
            <p:cNvPr id="13" name="그룹 123"/>
            <p:cNvGrpSpPr/>
            <p:nvPr/>
          </p:nvGrpSpPr>
          <p:grpSpPr>
            <a:xfrm>
              <a:off x="6372200" y="2060848"/>
              <a:ext cx="1944216" cy="3440336"/>
              <a:chOff x="6372200" y="2060848"/>
              <a:chExt cx="1944216" cy="3440336"/>
            </a:xfrm>
          </p:grpSpPr>
          <p:sp>
            <p:nvSpPr>
              <p:cNvPr id="15" name="모서리가 둥근 직사각형 14"/>
              <p:cNvSpPr/>
              <p:nvPr/>
            </p:nvSpPr>
            <p:spPr bwMode="auto">
              <a:xfrm>
                <a:off x="7011262" y="2238786"/>
                <a:ext cx="1141618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 bwMode="auto">
              <a:xfrm>
                <a:off x="6589978" y="2171577"/>
                <a:ext cx="548201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7196397" y="2324417"/>
                <a:ext cx="877162" cy="2308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성능평가신</a:t>
                </a: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청</a:t>
                </a:r>
                <a:endParaRPr kumimoji="0" lang="ko-KR" altLang="en-US" sz="105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 bwMode="auto">
              <a:xfrm>
                <a:off x="7011263" y="2925181"/>
                <a:ext cx="1141619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 bwMode="auto">
              <a:xfrm>
                <a:off x="6589979" y="2857971"/>
                <a:ext cx="548202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 bwMode="auto">
              <a:xfrm>
                <a:off x="7151188" y="2956383"/>
                <a:ext cx="91723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평가대상 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자료</a:t>
                </a:r>
                <a:endParaRPr lang="en-US" altLang="ko-KR" sz="9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제출 </a:t>
                </a:r>
                <a:r>
                  <a:rPr lang="ko-KR" altLang="en-US" sz="900" b="1" kern="0" dirty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및 확인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 bwMode="auto">
              <a:xfrm>
                <a:off x="7011262" y="3582636"/>
                <a:ext cx="1141618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 bwMode="auto">
              <a:xfrm>
                <a:off x="6589978" y="3515426"/>
                <a:ext cx="548201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 bwMode="auto">
              <a:xfrm>
                <a:off x="7113780" y="3613030"/>
                <a:ext cx="111280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성능평가 수행 및 </a:t>
                </a:r>
                <a:endParaRPr kumimoji="0" lang="en-US" altLang="ko-KR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보고서 작성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24" name="그룹 35"/>
              <p:cNvGrpSpPr/>
              <p:nvPr/>
            </p:nvGrpSpPr>
            <p:grpSpPr>
              <a:xfrm>
                <a:off x="6589979" y="4184725"/>
                <a:ext cx="1562903" cy="543858"/>
                <a:chOff x="755576" y="1484784"/>
                <a:chExt cx="2276247" cy="792088"/>
              </a:xfrm>
            </p:grpSpPr>
            <p:sp>
              <p:nvSpPr>
                <p:cNvPr id="37" name="모서리가 둥근 직사각형 36"/>
                <p:cNvSpPr/>
                <p:nvPr/>
              </p:nvSpPr>
              <p:spPr bwMode="auto">
                <a:xfrm>
                  <a:off x="1369143" y="1582670"/>
                  <a:ext cx="1662680" cy="587690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444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 bwMode="auto">
                <a:xfrm>
                  <a:off x="755576" y="1484784"/>
                  <a:ext cx="798413" cy="792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44450" cap="flat" cmpd="sng" algn="ctr">
                  <a:solidFill>
                    <a:srgbClr val="7030A0"/>
                  </a:solidFill>
                  <a:prstDash val="solid"/>
                </a:ln>
                <a:effectLst>
                  <a:outerShdw blurRad="1143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1200" kern="0">
                    <a:solidFill>
                      <a:sysClr val="window" lastClr="FFFFFF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 bwMode="auto">
                <a:xfrm>
                  <a:off x="1585236" y="1631386"/>
                  <a:ext cx="1398921" cy="53790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ko-KR" altLang="en-US" sz="900" b="1" kern="0" dirty="0" smtClean="0">
                      <a:solidFill>
                        <a:sysClr val="window" lastClr="FFFFFF"/>
                      </a:solidFill>
                      <a:latin typeface="+mn-ea"/>
                      <a:ea typeface="+mn-ea"/>
                      <a:cs typeface="Arial" pitchFamily="34" charset="0"/>
                    </a:rPr>
                    <a:t>평가결과 심의</a:t>
                  </a:r>
                  <a:endParaRPr kumimoji="0"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ko-KR" sz="9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(</a:t>
                  </a:r>
                  <a:r>
                    <a:rPr lang="ko-KR" altLang="en-US" sz="9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기술소위원회</a:t>
                  </a:r>
                  <a:r>
                    <a:rPr lang="en-US" altLang="ko-KR" sz="900" b="1" kern="0" dirty="0" smtClean="0">
                      <a:solidFill>
                        <a:sysClr val="window" lastClr="FFFFFF"/>
                      </a:solidFill>
                      <a:latin typeface="+mn-ea"/>
                      <a:cs typeface="Arial" pitchFamily="34" charset="0"/>
                    </a:rPr>
                    <a:t>)</a:t>
                  </a:r>
                  <a:endParaRPr kumimoji="0" lang="ko-KR" altLang="en-US" sz="900" b="1" kern="0" dirty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5" name="모서리가 둥근 직사각형 24"/>
              <p:cNvSpPr/>
              <p:nvPr/>
            </p:nvSpPr>
            <p:spPr bwMode="auto">
              <a:xfrm>
                <a:off x="7011263" y="4903470"/>
                <a:ext cx="1141619" cy="40351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 bwMode="auto">
              <a:xfrm>
                <a:off x="6589979" y="4836260"/>
                <a:ext cx="548202" cy="54385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7189793" y="4913152"/>
                <a:ext cx="88517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결과통보</a:t>
                </a:r>
                <a:endParaRPr kumimoji="0" lang="en-US" altLang="ko-KR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인증서 발급</a:t>
                </a: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8" name="아래쪽 화살표 27"/>
              <p:cNvSpPr/>
              <p:nvPr/>
            </p:nvSpPr>
            <p:spPr>
              <a:xfrm>
                <a:off x="7392890" y="2703590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" name="아래쪽 화살표 28"/>
              <p:cNvSpPr/>
              <p:nvPr/>
            </p:nvSpPr>
            <p:spPr>
              <a:xfrm>
                <a:off x="7392890" y="3384737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아래쪽 화살표 29"/>
              <p:cNvSpPr/>
              <p:nvPr/>
            </p:nvSpPr>
            <p:spPr>
              <a:xfrm>
                <a:off x="7392890" y="4054038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1" name="아래쪽 화살표 30"/>
              <p:cNvSpPr/>
              <p:nvPr/>
            </p:nvSpPr>
            <p:spPr>
              <a:xfrm>
                <a:off x="7392890" y="4711492"/>
                <a:ext cx="148325" cy="148325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372200" y="4119326"/>
                <a:ext cx="1944216" cy="641613"/>
              </a:xfrm>
              <a:prstGeom prst="roundRect">
                <a:avLst>
                  <a:gd name="adj" fmla="val 9122"/>
                </a:avLst>
              </a:prstGeom>
              <a:noFill/>
              <a:ln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33" name="그림 32" descr="01.png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80003" y="2060848"/>
                <a:ext cx="758639" cy="758640"/>
              </a:xfrm>
              <a:prstGeom prst="rect">
                <a:avLst/>
              </a:prstGeom>
            </p:spPr>
          </p:pic>
          <p:pic>
            <p:nvPicPr>
              <p:cNvPr id="34" name="그림 33" descr="02.png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72210" y="2826163"/>
                <a:ext cx="593300" cy="593301"/>
              </a:xfrm>
              <a:prstGeom prst="rect">
                <a:avLst/>
              </a:prstGeom>
            </p:spPr>
          </p:pic>
          <p:pic>
            <p:nvPicPr>
              <p:cNvPr id="35" name="그림 34" descr="03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534614" y="3480751"/>
                <a:ext cx="633102" cy="633103"/>
              </a:xfrm>
              <a:prstGeom prst="rect">
                <a:avLst/>
              </a:prstGeom>
            </p:spPr>
          </p:pic>
          <p:pic>
            <p:nvPicPr>
              <p:cNvPr id="36" name="그림 35" descr="05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491094" y="4742544"/>
                <a:ext cx="758639" cy="758640"/>
              </a:xfrm>
              <a:prstGeom prst="rect">
                <a:avLst/>
              </a:prstGeom>
            </p:spPr>
          </p:pic>
        </p:grpSp>
        <p:pic>
          <p:nvPicPr>
            <p:cNvPr id="14" name="그림 13" descr="0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094" y="4079975"/>
              <a:ext cx="758639" cy="7586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5374" y="1311966"/>
            <a:ext cx="5951197" cy="1515332"/>
            <a:chOff x="413642" y="1526511"/>
            <a:chExt cx="4571579" cy="1164045"/>
          </a:xfrm>
        </p:grpSpPr>
        <p:grpSp>
          <p:nvGrpSpPr>
            <p:cNvPr id="41" name="그룹 13"/>
            <p:cNvGrpSpPr/>
            <p:nvPr/>
          </p:nvGrpSpPr>
          <p:grpSpPr>
            <a:xfrm>
              <a:off x="1007395" y="1916832"/>
              <a:ext cx="3977826" cy="393263"/>
              <a:chOff x="2931901" y="1587002"/>
              <a:chExt cx="1987695" cy="631301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2931901" y="1587002"/>
                <a:ext cx="1987695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2969664" y="1639538"/>
                <a:ext cx="1903427" cy="4344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20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1511451" y="1953823"/>
              <a:ext cx="3030701" cy="307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3, 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평가결과 심의</a:t>
              </a:r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기술위원회 개최</a:t>
              </a:r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20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644280" y="1770707"/>
              <a:ext cx="702560" cy="696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4" name="그림 43" descr="04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413642" y="1526511"/>
              <a:ext cx="1164043" cy="116404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2517" y="3559913"/>
            <a:ext cx="5934455" cy="1515332"/>
            <a:chOff x="2517" y="3559913"/>
            <a:chExt cx="5934455" cy="1515332"/>
          </a:xfrm>
        </p:grpSpPr>
        <p:grpSp>
          <p:nvGrpSpPr>
            <p:cNvPr id="48" name="그룹 167"/>
            <p:cNvGrpSpPr/>
            <p:nvPr/>
          </p:nvGrpSpPr>
          <p:grpSpPr>
            <a:xfrm>
              <a:off x="286011" y="3869935"/>
              <a:ext cx="5650956" cy="907333"/>
              <a:chOff x="644280" y="3943539"/>
              <a:chExt cx="4340941" cy="696994"/>
            </a:xfrm>
          </p:grpSpPr>
          <p:sp>
            <p:nvSpPr>
              <p:cNvPr id="50" name="아래쪽 화살표 49"/>
              <p:cNvSpPr/>
              <p:nvPr/>
            </p:nvSpPr>
            <p:spPr>
              <a:xfrm rot="16200000">
                <a:off x="961661" y="4249282"/>
                <a:ext cx="216024" cy="216024"/>
              </a:xfrm>
              <a:prstGeom prst="downArrow">
                <a:avLst>
                  <a:gd name="adj1" fmla="val 50000"/>
                  <a:gd name="adj2" fmla="val 6380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aseline="-250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51" name="그룹 13"/>
              <p:cNvGrpSpPr/>
              <p:nvPr/>
            </p:nvGrpSpPr>
            <p:grpSpPr>
              <a:xfrm>
                <a:off x="1007395" y="4089664"/>
                <a:ext cx="3977826" cy="393263"/>
                <a:chOff x="2931901" y="1587002"/>
                <a:chExt cx="1987695" cy="631301"/>
              </a:xfrm>
            </p:grpSpPr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2931901" y="1587002"/>
                  <a:ext cx="1987695" cy="6313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30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ko-KR" altLang="en-US" sz="2400" b="1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2969664" y="1639538"/>
                  <a:ext cx="1903427" cy="4344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ko-KR" altLang="en-US" sz="2000" b="1">
                    <a:solidFill>
                      <a:srgbClr val="000000"/>
                    </a:solidFill>
                    <a:latin typeface="나눔고딕" pitchFamily="50" charset="-127"/>
                    <a:ea typeface="나눔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>
              <a:xfrm>
                <a:off x="1511451" y="4126655"/>
                <a:ext cx="3054096" cy="307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dirty="0" smtClean="0">
                    <a:latin typeface="나눔고딕" pitchFamily="50" charset="-127"/>
                    <a:ea typeface="나눔고딕" pitchFamily="50" charset="-127"/>
                  </a:rPr>
                  <a:t>4, </a:t>
                </a:r>
                <a:r>
                  <a:rPr lang="ko-KR" altLang="en-US" sz="2000" b="1" dirty="0" smtClean="0">
                    <a:latin typeface="나눔고딕" pitchFamily="50" charset="-127"/>
                    <a:ea typeface="나눔고딕" pitchFamily="50" charset="-127"/>
                  </a:rPr>
                  <a:t>심의내용 반영 및 초안 결과 통보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 bwMode="auto">
              <a:xfrm>
                <a:off x="644280" y="3943539"/>
                <a:ext cx="702560" cy="6969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rgbClr val="7030A0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20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49" name="그림 48" descr="04.pn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tretch>
              <a:fillRect/>
            </a:stretch>
          </p:blipFill>
          <p:spPr>
            <a:xfrm>
              <a:off x="2517" y="3559913"/>
              <a:ext cx="1515330" cy="1515332"/>
            </a:xfrm>
            <a:prstGeom prst="rect">
              <a:avLst/>
            </a:prstGeom>
          </p:spPr>
        </p:pic>
      </p:grpSp>
      <p:cxnSp>
        <p:nvCxnSpPr>
          <p:cNvPr id="56" name="직선 연결선 55"/>
          <p:cNvCxnSpPr/>
          <p:nvPr/>
        </p:nvCxnSpPr>
        <p:spPr>
          <a:xfrm rot="5400000">
            <a:off x="3959932" y="4041068"/>
            <a:ext cx="43924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7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(6/6)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67545" y="4883154"/>
            <a:ext cx="5472607" cy="1354157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67545" y="2636912"/>
            <a:ext cx="5472607" cy="1944216"/>
          </a:xfrm>
          <a:prstGeom prst="roundRect">
            <a:avLst>
              <a:gd name="adj" fmla="val 1704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아래쪽 화살표 5"/>
          <p:cNvSpPr/>
          <p:nvPr/>
        </p:nvSpPr>
        <p:spPr>
          <a:xfrm rot="16200000">
            <a:off x="961661" y="2679103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961661" y="3759223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1411" y="2636912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이의 신청기간은 초안 통보 후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주일로 하며</a:t>
            </a:r>
            <a:r>
              <a:rPr lang="en-US" altLang="ko-KR" sz="1400" b="1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초안에 이의신청이 접수되면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지체없이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내용을 검토하여 평가 결과가 미흡하거나 부적합하다고 인정될 </a:t>
            </a:r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때에는 평가를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재 수행함</a:t>
            </a:r>
          </a:p>
          <a:p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b="1" smtClean="0">
                <a:latin typeface="나눔고딕" pitchFamily="50" charset="-127"/>
                <a:ea typeface="나눔고딕" pitchFamily="50" charset="-127"/>
              </a:rPr>
              <a:t>평가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수정사항이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기술소위에서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재심의할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정도로 중요하지 않거나 단순한 서식 또는 수치의 수정 등에 해당하는 경우에는 재심의 없이 성능평가 결과를 확정 할 수 있음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411" y="5354632"/>
            <a:ext cx="4680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이의신청 처리 등 모든 평가 절차가 완료되면 성능평가 신청기관에게 평가 보고서를 통보하고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평가시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제출된 자료도 함께 반환함</a:t>
            </a:r>
            <a:endParaRPr lang="en-US" altLang="ko-KR" sz="1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8" y="980728"/>
            <a:ext cx="216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2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세부 업무처리절차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</a:pP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7565" y="4221088"/>
            <a:ext cx="5923876" cy="1440160"/>
            <a:chOff x="440385" y="4302149"/>
            <a:chExt cx="4544836" cy="1104900"/>
          </a:xfrm>
        </p:grpSpPr>
        <p:grpSp>
          <p:nvGrpSpPr>
            <p:cNvPr id="12" name="그룹 13"/>
            <p:cNvGrpSpPr/>
            <p:nvPr/>
          </p:nvGrpSpPr>
          <p:grpSpPr>
            <a:xfrm>
              <a:off x="1007395" y="4634552"/>
              <a:ext cx="3977826" cy="393263"/>
              <a:chOff x="2931901" y="1587002"/>
              <a:chExt cx="1987695" cy="6313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931901" y="1587002"/>
                <a:ext cx="1987695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F286D6"/>
                  </a:gs>
                  <a:gs pos="100000">
                    <a:srgbClr val="A3117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969664" y="1639538"/>
                <a:ext cx="1903427" cy="4344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1511451" y="4656273"/>
              <a:ext cx="1113246" cy="306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6, 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결과통보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644280" y="4488427"/>
              <a:ext cx="702560" cy="696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rgbClr val="A3117D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5" name="그림 14" descr="05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440385" y="4302149"/>
              <a:ext cx="11049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아래쪽 화살표 17"/>
          <p:cNvSpPr/>
          <p:nvPr/>
        </p:nvSpPr>
        <p:spPr>
          <a:xfrm rot="16200000">
            <a:off x="961661" y="5399179"/>
            <a:ext cx="216024" cy="216024"/>
          </a:xfrm>
          <a:prstGeom prst="downArrow">
            <a:avLst>
              <a:gd name="adj1" fmla="val 50000"/>
              <a:gd name="adj2" fmla="val 63803"/>
            </a:avLst>
          </a:prstGeom>
          <a:solidFill>
            <a:srgbClr val="A31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14594" y="1796955"/>
            <a:ext cx="2433870" cy="4296341"/>
            <a:chOff x="6402017" y="2060848"/>
            <a:chExt cx="1944216" cy="3431989"/>
          </a:xfrm>
        </p:grpSpPr>
        <p:sp>
          <p:nvSpPr>
            <p:cNvPr id="20" name="모서리가 둥근 직사각형 19"/>
            <p:cNvSpPr/>
            <p:nvPr/>
          </p:nvSpPr>
          <p:spPr bwMode="auto">
            <a:xfrm>
              <a:off x="7011262" y="2238786"/>
              <a:ext cx="1141618" cy="4035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6589978" y="2171577"/>
              <a:ext cx="548201" cy="5438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7196397" y="2324417"/>
              <a:ext cx="877162" cy="2308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성능평가신</a:t>
              </a:r>
              <a:r>
                <a:rPr lang="ko-KR" altLang="en-US" sz="9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청</a:t>
              </a:r>
              <a:endParaRPr kumimoji="0" lang="ko-KR" altLang="en-US" sz="1050" b="1" kern="0" dirty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7011263" y="2925181"/>
              <a:ext cx="1141619" cy="4035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6589979" y="2857971"/>
              <a:ext cx="548202" cy="5438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7151188" y="2956383"/>
              <a:ext cx="91723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평가대상 </a:t>
              </a: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자료</a:t>
              </a:r>
              <a:endParaRPr lang="en-US" altLang="ko-KR" sz="900" b="1" kern="0" dirty="0">
                <a:solidFill>
                  <a:sysClr val="window" lastClr="FFFFFF"/>
                </a:solidFill>
                <a:latin typeface="+mn-ea"/>
                <a:cs typeface="Arial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제출 </a:t>
              </a:r>
              <a:r>
                <a:rPr lang="ko-KR" altLang="en-US" sz="900" b="1" kern="0" dirty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및 확인</a:t>
              </a:r>
              <a:endParaRPr kumimoji="0" lang="ko-KR" altLang="en-US" sz="900" b="1" kern="0" dirty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7011262" y="3582636"/>
              <a:ext cx="1141618" cy="4035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 bwMode="auto">
            <a:xfrm>
              <a:off x="6589978" y="3515426"/>
              <a:ext cx="548201" cy="5438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7113780" y="3613030"/>
              <a:ext cx="111280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rPr>
                <a:t>성능평가 수행 및 </a:t>
              </a:r>
              <a:endParaRPr kumimoji="0" lang="en-US" altLang="ko-KR" sz="900" b="1" kern="0" dirty="0" smtClean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보고서 작성</a:t>
              </a:r>
              <a:endParaRPr kumimoji="0" lang="ko-KR" altLang="en-US" sz="900" b="1" kern="0" dirty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159635" y="4285386"/>
              <a:ext cx="96051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rPr>
                <a:t>평가결과 심의</a:t>
              </a:r>
              <a:endParaRPr kumimoji="0" lang="en-US" altLang="ko-KR" sz="900" b="1" kern="0" dirty="0" smtClean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(</a:t>
              </a: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기술소위원회</a:t>
              </a:r>
              <a:r>
                <a:rPr lang="en-US" altLang="ko-KR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)</a:t>
              </a:r>
              <a:endParaRPr kumimoji="0" lang="ko-KR" altLang="en-US" sz="900" b="1" kern="0" dirty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 bwMode="auto">
            <a:xfrm>
              <a:off x="7011263" y="4903470"/>
              <a:ext cx="1141619" cy="4035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7189793" y="4913152"/>
              <a:ext cx="88517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rPr>
                <a:t>결과통보</a:t>
              </a:r>
              <a:endParaRPr kumimoji="0" lang="en-US" altLang="ko-KR" sz="900" b="1" kern="0" dirty="0" smtClean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(</a:t>
              </a:r>
              <a:r>
                <a:rPr lang="ko-KR" altLang="en-US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인증서 발급</a:t>
              </a:r>
              <a:r>
                <a:rPr lang="en-US" altLang="ko-KR" sz="900" b="1" kern="0" dirty="0" smtClean="0">
                  <a:solidFill>
                    <a:sysClr val="window" lastClr="FFFFFF"/>
                  </a:solidFill>
                  <a:latin typeface="+mn-ea"/>
                  <a:cs typeface="Arial" pitchFamily="34" charset="0"/>
                </a:rPr>
                <a:t>)</a:t>
              </a:r>
              <a:endParaRPr kumimoji="0" lang="ko-KR" altLang="en-US" sz="900" b="1" kern="0" dirty="0">
                <a:solidFill>
                  <a:sysClr val="window" lastClr="FFFFFF"/>
                </a:solidFill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7392890" y="2703590"/>
              <a:ext cx="148325" cy="14832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7392890" y="3384737"/>
              <a:ext cx="148325" cy="14832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아래쪽 화살표 33"/>
            <p:cNvSpPr/>
            <p:nvPr/>
          </p:nvSpPr>
          <p:spPr>
            <a:xfrm>
              <a:off x="7392890" y="4054038"/>
              <a:ext cx="148325" cy="14832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아래쪽 화살표 34"/>
            <p:cNvSpPr/>
            <p:nvPr/>
          </p:nvSpPr>
          <p:spPr>
            <a:xfrm>
              <a:off x="7392890" y="4711492"/>
              <a:ext cx="148325" cy="14832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pic>
          <p:nvPicPr>
            <p:cNvPr id="36" name="그림 35" descr="01.png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80003" y="2060848"/>
              <a:ext cx="758639" cy="758640"/>
            </a:xfrm>
            <a:prstGeom prst="rect">
              <a:avLst/>
            </a:prstGeom>
          </p:spPr>
        </p:pic>
        <p:pic>
          <p:nvPicPr>
            <p:cNvPr id="37" name="그림 36" descr="02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2210" y="2826163"/>
              <a:ext cx="593300" cy="593301"/>
            </a:xfrm>
            <a:prstGeom prst="rect">
              <a:avLst/>
            </a:prstGeom>
          </p:spPr>
        </p:pic>
        <p:pic>
          <p:nvPicPr>
            <p:cNvPr id="38" name="그림 37" descr="03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34614" y="3480751"/>
              <a:ext cx="633102" cy="633103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 bwMode="auto">
            <a:xfrm>
              <a:off x="6589979" y="4827868"/>
              <a:ext cx="548202" cy="5438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rgbClr val="A3117D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402017" y="4767335"/>
              <a:ext cx="1944216" cy="641613"/>
            </a:xfrm>
            <a:prstGeom prst="roundRect">
              <a:avLst>
                <a:gd name="adj" fmla="val 9122"/>
              </a:avLst>
            </a:prstGeom>
            <a:noFill/>
            <a:ln>
              <a:solidFill>
                <a:srgbClr val="A3117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1" name="그룹 35"/>
            <p:cNvGrpSpPr/>
            <p:nvPr/>
          </p:nvGrpSpPr>
          <p:grpSpPr>
            <a:xfrm>
              <a:off x="6589979" y="4184725"/>
              <a:ext cx="1562903" cy="543858"/>
              <a:chOff x="755576" y="1484784"/>
              <a:chExt cx="2276247" cy="792088"/>
            </a:xfrm>
          </p:grpSpPr>
          <p:sp>
            <p:nvSpPr>
              <p:cNvPr id="44" name="모서리가 둥근 직사각형 43"/>
              <p:cNvSpPr/>
              <p:nvPr/>
            </p:nvSpPr>
            <p:spPr bwMode="auto">
              <a:xfrm>
                <a:off x="1369143" y="1582670"/>
                <a:ext cx="1662680" cy="58769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44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 bwMode="auto">
              <a:xfrm>
                <a:off x="755576" y="1484784"/>
                <a:ext cx="798413" cy="7920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4450" cap="flat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 kern="0">
                  <a:solidFill>
                    <a:sysClr val="window" lastClr="FFFFFF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1585236" y="1631386"/>
                <a:ext cx="1398921" cy="5379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ea typeface="+mn-ea"/>
                    <a:cs typeface="Arial" pitchFamily="34" charset="0"/>
                  </a:rPr>
                  <a:t>평가결과 심의</a:t>
                </a:r>
                <a:endParaRPr kumimoji="0" lang="en-US" altLang="ko-KR" sz="900" b="1" kern="0" dirty="0" smtClean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기술소위원회</a:t>
                </a:r>
                <a:r>
                  <a:rPr lang="en-US" altLang="ko-KR" sz="900" b="1" kern="0" dirty="0" smtClean="0">
                    <a:solidFill>
                      <a:sysClr val="window" lastClr="FFFFFF"/>
                    </a:solidFill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900" b="1" kern="0" dirty="0">
                  <a:solidFill>
                    <a:sysClr val="window" lastClr="FFFFFF"/>
                  </a:solidFill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42" name="그림 41" descr="04.png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91094" y="4079975"/>
              <a:ext cx="758639" cy="758640"/>
            </a:xfrm>
            <a:prstGeom prst="rect">
              <a:avLst/>
            </a:prstGeom>
          </p:spPr>
        </p:pic>
        <p:pic>
          <p:nvPicPr>
            <p:cNvPr id="43" name="그림 42" descr="05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6498526" y="4734197"/>
              <a:ext cx="758639" cy="75864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107504" y="1392898"/>
            <a:ext cx="5859832" cy="1424590"/>
            <a:chOff x="440385" y="1589465"/>
            <a:chExt cx="4544836" cy="1104900"/>
          </a:xfrm>
        </p:grpSpPr>
        <p:grpSp>
          <p:nvGrpSpPr>
            <p:cNvPr id="48" name="그룹 13"/>
            <p:cNvGrpSpPr/>
            <p:nvPr/>
          </p:nvGrpSpPr>
          <p:grpSpPr>
            <a:xfrm>
              <a:off x="1007395" y="1916832"/>
              <a:ext cx="3977826" cy="393263"/>
              <a:chOff x="2931901" y="1587002"/>
              <a:chExt cx="1987695" cy="631301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2931901" y="1587002"/>
                <a:ext cx="1987695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FFD44B"/>
                  </a:gs>
                  <a:gs pos="100000">
                    <a:srgbClr val="FFC0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28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2969664" y="1639538"/>
                <a:ext cx="1903427" cy="4344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511451" y="1938553"/>
              <a:ext cx="3059950" cy="310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5, 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평가결과 심의</a:t>
              </a:r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2000" b="1" dirty="0" smtClean="0">
                  <a:latin typeface="나눔고딕" pitchFamily="50" charset="-127"/>
                  <a:ea typeface="나눔고딕" pitchFamily="50" charset="-127"/>
                </a:rPr>
                <a:t>기술위원회 개최</a:t>
              </a:r>
              <a:r>
                <a:rPr lang="en-US" altLang="ko-KR" sz="20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20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 bwMode="auto">
            <a:xfrm>
              <a:off x="644280" y="1770707"/>
              <a:ext cx="702560" cy="6969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 cap="flat" cmpd="sng" algn="ctr">
              <a:solidFill>
                <a:srgbClr val="FFC000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kern="0">
                <a:solidFill>
                  <a:sysClr val="window" lastClr="FFFFFF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51" name="그림 50" descr="05.pn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440385" y="1589465"/>
              <a:ext cx="1104900" cy="1104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" name="직선 연결선 53"/>
          <p:cNvCxnSpPr/>
          <p:nvPr/>
        </p:nvCxnSpPr>
        <p:spPr>
          <a:xfrm rot="5400000">
            <a:off x="3959932" y="4041068"/>
            <a:ext cx="439248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평가 항목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763" y="1556792"/>
            <a:ext cx="9172575" cy="4414437"/>
          </a:xfrm>
          <a:prstGeom prst="roundRect">
            <a:avLst>
              <a:gd name="adj" fmla="val 2053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49139" y="2308945"/>
            <a:ext cx="1078200" cy="312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ko-KR" sz="800" b="1" dirty="0"/>
              <a:t>KS X 0000:2016</a:t>
            </a:r>
            <a:endParaRPr lang="en-US" altLang="ko-KR" sz="800" b="1" dirty="0">
              <a:latin typeface="+mn-ea"/>
            </a:endParaRPr>
          </a:p>
          <a:p>
            <a:pPr algn="ctr">
              <a:defRPr/>
            </a:pPr>
            <a:r>
              <a:rPr lang="ko-KR" altLang="en-US" sz="800" b="1" dirty="0">
                <a:latin typeface="+mn-ea"/>
              </a:rPr>
              <a:t> 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암호화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49318" y="2304690"/>
            <a:ext cx="992330" cy="312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</a:rPr>
              <a:t>KS X 6072-3</a:t>
            </a:r>
          </a:p>
          <a:p>
            <a:pPr algn="ctr">
              <a:defRPr/>
            </a:pP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전자서명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378591" y="2308746"/>
            <a:ext cx="1028050" cy="312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</a:rPr>
              <a:t>KS X 6072-4</a:t>
            </a:r>
          </a:p>
          <a:p>
            <a:pPr algn="ctr">
              <a:defRPr/>
            </a:pP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ko-KR" altLang="en-US" sz="800" b="1" dirty="0" smtClean="0">
                <a:latin typeface="+mn-ea"/>
              </a:rPr>
              <a:t>인증서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" name="Group 61"/>
          <p:cNvGrpSpPr>
            <a:grpSpLocks/>
          </p:cNvGrpSpPr>
          <p:nvPr/>
        </p:nvGrpSpPr>
        <p:grpSpPr bwMode="auto">
          <a:xfrm flipV="1">
            <a:off x="865088" y="3638397"/>
            <a:ext cx="4335463" cy="607219"/>
            <a:chOff x="845" y="3211"/>
            <a:chExt cx="2731" cy="234"/>
          </a:xfrm>
        </p:grpSpPr>
        <p:sp>
          <p:nvSpPr>
            <p:cNvPr id="9" name="Freeform 62"/>
            <p:cNvSpPr>
              <a:spLocks/>
            </p:cNvSpPr>
            <p:nvPr/>
          </p:nvSpPr>
          <p:spPr bwMode="auto">
            <a:xfrm>
              <a:off x="2593" y="3324"/>
              <a:ext cx="983" cy="121"/>
            </a:xfrm>
            <a:custGeom>
              <a:avLst/>
              <a:gdLst>
                <a:gd name="T0" fmla="*/ 1231 w 932"/>
                <a:gd name="T1" fmla="*/ 1 h 212"/>
                <a:gd name="T2" fmla="*/ 0 w 932"/>
                <a:gd name="T3" fmla="*/ 0 h 212"/>
                <a:gd name="T4" fmla="*/ 6346 w 932"/>
                <a:gd name="T5" fmla="*/ 1 h 212"/>
                <a:gd name="T6" fmla="*/ 1231 w 932"/>
                <a:gd name="T7" fmla="*/ 1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2"/>
                <a:gd name="T13" fmla="*/ 0 h 212"/>
                <a:gd name="T14" fmla="*/ 932 w 932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2" h="212">
                  <a:moveTo>
                    <a:pt x="180" y="212"/>
                  </a:moveTo>
                  <a:lnTo>
                    <a:pt x="0" y="0"/>
                  </a:lnTo>
                  <a:lnTo>
                    <a:pt x="932" y="212"/>
                  </a:lnTo>
                  <a:lnTo>
                    <a:pt x="180" y="212"/>
                  </a:lnTo>
                  <a:close/>
                </a:path>
              </a:pathLst>
            </a:custGeom>
            <a:gradFill rotWithShape="0">
              <a:gsLst>
                <a:gs pos="0">
                  <a:srgbClr val="ABD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" name="Freeform 63"/>
            <p:cNvSpPr>
              <a:spLocks/>
            </p:cNvSpPr>
            <p:nvPr/>
          </p:nvSpPr>
          <p:spPr bwMode="auto">
            <a:xfrm>
              <a:off x="1446" y="3211"/>
              <a:ext cx="1524" cy="234"/>
            </a:xfrm>
            <a:custGeom>
              <a:avLst/>
              <a:gdLst>
                <a:gd name="T0" fmla="*/ 802 w 1445"/>
                <a:gd name="T1" fmla="*/ 1 h 408"/>
                <a:gd name="T2" fmla="*/ 1465 w 1445"/>
                <a:gd name="T3" fmla="*/ 1 h 408"/>
                <a:gd name="T4" fmla="*/ 0 w 1445"/>
                <a:gd name="T5" fmla="*/ 1 h 408"/>
                <a:gd name="T6" fmla="*/ 2746 w 1445"/>
                <a:gd name="T7" fmla="*/ 0 h 408"/>
                <a:gd name="T8" fmla="*/ 5472 w 1445"/>
                <a:gd name="T9" fmla="*/ 1 h 408"/>
                <a:gd name="T10" fmla="*/ 4015 w 1445"/>
                <a:gd name="T11" fmla="*/ 1 h 408"/>
                <a:gd name="T12" fmla="*/ 4711 w 1445"/>
                <a:gd name="T13" fmla="*/ 1 h 408"/>
                <a:gd name="T14" fmla="*/ 802 w 1445"/>
                <a:gd name="T15" fmla="*/ 1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5" h="408">
                  <a:moveTo>
                    <a:pt x="211" y="408"/>
                  </a:moveTo>
                  <a:lnTo>
                    <a:pt x="388" y="184"/>
                  </a:lnTo>
                  <a:lnTo>
                    <a:pt x="0" y="264"/>
                  </a:lnTo>
                  <a:lnTo>
                    <a:pt x="725" y="0"/>
                  </a:lnTo>
                  <a:lnTo>
                    <a:pt x="1445" y="264"/>
                  </a:lnTo>
                  <a:lnTo>
                    <a:pt x="1061" y="182"/>
                  </a:lnTo>
                  <a:lnTo>
                    <a:pt x="1245" y="408"/>
                  </a:lnTo>
                  <a:lnTo>
                    <a:pt x="211" y="408"/>
                  </a:lnTo>
                  <a:close/>
                </a:path>
              </a:pathLst>
            </a:custGeom>
            <a:gradFill rotWithShape="1">
              <a:gsLst>
                <a:gs pos="0">
                  <a:srgbClr val="89D2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>
              <a:outerShdw dist="25400" dir="16200000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1" name="Freeform 64"/>
            <p:cNvSpPr>
              <a:spLocks/>
            </p:cNvSpPr>
            <p:nvPr/>
          </p:nvSpPr>
          <p:spPr bwMode="auto">
            <a:xfrm flipH="1">
              <a:off x="845" y="3324"/>
              <a:ext cx="983" cy="121"/>
            </a:xfrm>
            <a:custGeom>
              <a:avLst/>
              <a:gdLst>
                <a:gd name="T0" fmla="*/ 1231 w 932"/>
                <a:gd name="T1" fmla="*/ 1 h 212"/>
                <a:gd name="T2" fmla="*/ 0 w 932"/>
                <a:gd name="T3" fmla="*/ 0 h 212"/>
                <a:gd name="T4" fmla="*/ 6346 w 932"/>
                <a:gd name="T5" fmla="*/ 1 h 212"/>
                <a:gd name="T6" fmla="*/ 1231 w 932"/>
                <a:gd name="T7" fmla="*/ 1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2"/>
                <a:gd name="T13" fmla="*/ 0 h 212"/>
                <a:gd name="T14" fmla="*/ 932 w 932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2" h="212">
                  <a:moveTo>
                    <a:pt x="180" y="212"/>
                  </a:moveTo>
                  <a:lnTo>
                    <a:pt x="0" y="0"/>
                  </a:lnTo>
                  <a:lnTo>
                    <a:pt x="932" y="212"/>
                  </a:lnTo>
                  <a:lnTo>
                    <a:pt x="180" y="212"/>
                  </a:lnTo>
                  <a:close/>
                </a:path>
              </a:pathLst>
            </a:custGeom>
            <a:gradFill rotWithShape="0">
              <a:gsLst>
                <a:gs pos="0">
                  <a:srgbClr val="ABD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2" name="직사각형 11"/>
          <p:cNvSpPr/>
          <p:nvPr/>
        </p:nvSpPr>
        <p:spPr bwMode="auto">
          <a:xfrm>
            <a:off x="223738" y="2213872"/>
            <a:ext cx="4278949" cy="1390474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3737" y="1886150"/>
            <a:ext cx="4278949" cy="3396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err="1">
                <a:latin typeface="+mn-ea"/>
              </a:rPr>
              <a:t>전자책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DRM </a:t>
            </a:r>
            <a:r>
              <a:rPr lang="ko-KR" altLang="en-US" sz="1000" b="1" dirty="0" smtClean="0">
                <a:latin typeface="+mn-ea"/>
              </a:rPr>
              <a:t>상호 </a:t>
            </a:r>
            <a:r>
              <a:rPr lang="ko-KR" altLang="en-US" sz="1000" b="1" dirty="0" err="1" smtClean="0">
                <a:latin typeface="+mn-ea"/>
              </a:rPr>
              <a:t>운용성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표준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4579937" y="2223933"/>
            <a:ext cx="1363043" cy="1389857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579937" y="1886148"/>
            <a:ext cx="1363044" cy="3350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err="1">
                <a:latin typeface="+mn-ea"/>
              </a:rPr>
              <a:t>전자책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DRM </a:t>
            </a:r>
            <a:r>
              <a:rPr lang="ko-KR" altLang="en-US" sz="1000" b="1" dirty="0">
                <a:latin typeface="+mn-ea"/>
              </a:rPr>
              <a:t>표준화 전문가</a:t>
            </a:r>
          </a:p>
        </p:txBody>
      </p:sp>
      <p:pic>
        <p:nvPicPr>
          <p:cNvPr id="16" name="Picture 6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4753412" y="2286278"/>
            <a:ext cx="985019" cy="1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345976" y="2616920"/>
            <a:ext cx="933545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latin typeface="+mn-ea"/>
              </a:rPr>
              <a:t>W3C XML Encryption </a:t>
            </a:r>
            <a:r>
              <a:rPr lang="ko-KR" altLang="en-US" sz="1000" b="1">
                <a:latin typeface="+mn-ea"/>
              </a:rPr>
              <a:t>국제표준 기반 프로파일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419169" y="2617427"/>
            <a:ext cx="882384" cy="907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anchor="ctr"/>
          <a:lstStyle/>
          <a:p>
            <a:pPr algn="ctr">
              <a:defRPr/>
            </a:pPr>
            <a:r>
              <a:rPr lang="en-US" altLang="ko-KR" sz="1000" b="1" dirty="0">
                <a:latin typeface="+mn-ea"/>
              </a:rPr>
              <a:t>W3C XML Signature </a:t>
            </a:r>
            <a:endParaRPr lang="en-US" altLang="ko-KR" sz="1000" b="1" dirty="0" smtClean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latin typeface="+mn-ea"/>
              </a:rPr>
              <a:t>국제표준 기반 </a:t>
            </a:r>
            <a:r>
              <a:rPr lang="ko-KR" altLang="en-US" sz="1000" b="1" dirty="0">
                <a:latin typeface="+mn-ea"/>
              </a:rPr>
              <a:t>프로파일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448440" y="2629421"/>
            <a:ext cx="901521" cy="884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latin typeface="+mn-ea"/>
              </a:rPr>
              <a:t>ITU-T X.509 </a:t>
            </a:r>
            <a:r>
              <a:rPr lang="ko-KR" altLang="en-US" sz="1000" b="1">
                <a:latin typeface="+mn-ea"/>
              </a:rPr>
              <a:t>국제표준 기반 프로파일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92772" y="4614119"/>
            <a:ext cx="1306751" cy="49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+mn-ea"/>
              </a:rPr>
              <a:t>암호화 데이터 </a:t>
            </a:r>
            <a:endParaRPr lang="en-US" altLang="ko-KR" sz="1000" b="1">
              <a:latin typeface="+mn-ea"/>
            </a:endParaRPr>
          </a:p>
          <a:p>
            <a:pPr algn="ctr">
              <a:defRPr/>
            </a:pPr>
            <a:r>
              <a:rPr lang="ko-KR" altLang="en-US" sz="1000" b="1">
                <a:latin typeface="+mn-ea"/>
              </a:rPr>
              <a:t>평가항목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683240" y="4614119"/>
            <a:ext cx="1280253" cy="49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전자서명 데이터 </a:t>
            </a:r>
            <a:endParaRPr lang="en-US" altLang="ko-KR" sz="1000" b="1" dirty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</a:rPr>
              <a:t>평가항목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022486" y="4615707"/>
            <a:ext cx="1321781" cy="49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인증서 데이터 </a:t>
            </a:r>
            <a:endParaRPr lang="en-US" altLang="ko-KR" sz="1000" b="1" dirty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</a:rPr>
              <a:t>평가항목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05472" y="5214194"/>
            <a:ext cx="1292090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+mn-ea"/>
              </a:rPr>
              <a:t>복호화 기능 </a:t>
            </a:r>
            <a:endParaRPr lang="en-US" altLang="ko-KR" sz="1000" b="1">
              <a:latin typeface="+mn-ea"/>
            </a:endParaRPr>
          </a:p>
          <a:p>
            <a:pPr algn="ctr">
              <a:defRPr/>
            </a:pPr>
            <a:r>
              <a:rPr lang="ko-KR" altLang="en-US" sz="1000" b="1">
                <a:latin typeface="+mn-ea"/>
              </a:rPr>
              <a:t>평가항목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683240" y="5214194"/>
            <a:ext cx="1280253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+mn-ea"/>
              </a:rPr>
              <a:t>전자서명 기능 </a:t>
            </a:r>
            <a:endParaRPr lang="en-US" altLang="ko-KR" sz="1000" b="1">
              <a:latin typeface="+mn-ea"/>
            </a:endParaRPr>
          </a:p>
          <a:p>
            <a:pPr algn="ctr">
              <a:defRPr/>
            </a:pPr>
            <a:r>
              <a:rPr lang="ko-KR" altLang="en-US" sz="1000" b="1">
                <a:latin typeface="+mn-ea"/>
              </a:rPr>
              <a:t>평가항목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036674" y="5214194"/>
            <a:ext cx="1307594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+mn-ea"/>
              </a:rPr>
              <a:t>인증서 기능 </a:t>
            </a:r>
            <a:endParaRPr lang="en-US" altLang="ko-KR" sz="1000" b="1">
              <a:latin typeface="+mn-ea"/>
            </a:endParaRPr>
          </a:p>
          <a:p>
            <a:pPr algn="ctr">
              <a:defRPr/>
            </a:pPr>
            <a:r>
              <a:rPr lang="ko-KR" altLang="en-US" sz="1000" b="1">
                <a:latin typeface="+mn-ea"/>
              </a:rPr>
              <a:t>평가항목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23738" y="4512316"/>
            <a:ext cx="5600700" cy="1304925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00" b="1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15801" y="4312291"/>
            <a:ext cx="5600700" cy="2444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err="1">
                <a:latin typeface="+mn-ea"/>
              </a:rPr>
              <a:t>전자책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DRM </a:t>
            </a:r>
            <a:r>
              <a:rPr lang="ko-KR" altLang="en-US" sz="1000" b="1" dirty="0" err="1">
                <a:latin typeface="+mn-ea"/>
              </a:rPr>
              <a:t>상호운용성</a:t>
            </a:r>
            <a:r>
              <a:rPr lang="ko-KR" altLang="en-US" sz="1000" b="1" dirty="0">
                <a:latin typeface="+mn-ea"/>
              </a:rPr>
              <a:t> 평가항목 도출</a:t>
            </a:r>
          </a:p>
        </p:txBody>
      </p:sp>
      <p:grpSp>
        <p:nvGrpSpPr>
          <p:cNvPr id="28" name="그룹 42"/>
          <p:cNvGrpSpPr>
            <a:grpSpLocks/>
          </p:cNvGrpSpPr>
          <p:nvPr/>
        </p:nvGrpSpPr>
        <p:grpSpPr bwMode="auto">
          <a:xfrm>
            <a:off x="6692801" y="2132856"/>
            <a:ext cx="2216150" cy="1676400"/>
            <a:chOff x="656492" y="6233724"/>
            <a:chExt cx="2893914" cy="2429634"/>
          </a:xfrm>
        </p:grpSpPr>
        <p:sp>
          <p:nvSpPr>
            <p:cNvPr id="29" name="타원 28"/>
            <p:cNvSpPr/>
            <p:nvPr/>
          </p:nvSpPr>
          <p:spPr bwMode="auto">
            <a:xfrm>
              <a:off x="656492" y="6233724"/>
              <a:ext cx="2893914" cy="2429634"/>
            </a:xfrm>
            <a:prstGeom prst="ellipse">
              <a:avLst/>
            </a:prstGeom>
            <a:gradFill flip="none" rotWithShape="1">
              <a:gsLst>
                <a:gs pos="46000">
                  <a:srgbClr val="009DFE">
                    <a:alpha val="83000"/>
                  </a:srgbClr>
                </a:gs>
                <a:gs pos="80000">
                  <a:srgbClr val="808080">
                    <a:lumMod val="20000"/>
                    <a:lumOff val="80000"/>
                    <a:shade val="67500"/>
                    <a:satMod val="115000"/>
                    <a:alpha val="0"/>
                  </a:srgbClr>
                </a:gs>
                <a:gs pos="72000">
                  <a:srgbClr val="DEF1FE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ko-KR" altLang="en-US" sz="800" b="1" ker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endParaRPr>
            </a:p>
          </p:txBody>
        </p:sp>
        <p:grpSp>
          <p:nvGrpSpPr>
            <p:cNvPr id="30" name="그룹 93"/>
            <p:cNvGrpSpPr>
              <a:grpSpLocks/>
            </p:cNvGrpSpPr>
            <p:nvPr/>
          </p:nvGrpSpPr>
          <p:grpSpPr bwMode="auto">
            <a:xfrm>
              <a:off x="832109" y="7037369"/>
              <a:ext cx="2221123" cy="1237196"/>
              <a:chOff x="-684584" y="4797152"/>
              <a:chExt cx="2386285" cy="1361081"/>
            </a:xfrm>
          </p:grpSpPr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684584" y="4797152"/>
                <a:ext cx="972124" cy="724622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perspectiveContrastingRightFacing"/>
                <a:lightRig rig="threePt" dir="t"/>
              </a:scene3d>
            </p:spPr>
          </p:pic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-252536" y="5013176"/>
                <a:ext cx="952412" cy="754627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perspectiveContrastingRightFacing"/>
                <a:lightRig rig="threePt" dir="t"/>
              </a:scene3d>
            </p:spPr>
          </p:pic>
          <p:pic>
            <p:nvPicPr>
              <p:cNvPr id="36" name="Picture 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-46464" y="5229200"/>
                <a:ext cx="1146189" cy="648072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perspectiveContrastingRightFacing"/>
                <a:lightRig rig="threePt" dir="t"/>
              </a:scene3d>
            </p:spPr>
          </p:pic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528" y="5373216"/>
                <a:ext cx="1118406" cy="705122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perspectiveContrastingRightFacing"/>
                <a:lightRig rig="threePt" dir="t"/>
              </a:scene3d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3503" y="5510161"/>
                <a:ext cx="808198" cy="648072"/>
              </a:xfrm>
              <a:prstGeom prst="rect">
                <a:avLst/>
              </a:prstGeom>
              <a:noFill/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scene3d>
                <a:camera prst="perspectiveContrastingRightFacing"/>
                <a:lightRig rig="threePt" dir="t"/>
              </a:scene3d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979881" y="7864985"/>
              <a:ext cx="1869850" cy="356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kern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암호화 항목</a:t>
              </a:r>
              <a:endPara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TextBox 21"/>
            <p:cNvSpPr txBox="1">
              <a:spLocks noChangeArrowheads="1"/>
            </p:cNvSpPr>
            <p:nvPr/>
          </p:nvSpPr>
          <p:spPr bwMode="auto">
            <a:xfrm>
              <a:off x="1979069" y="7876488"/>
              <a:ext cx="1422081" cy="35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kern="0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인증서 항목</a:t>
              </a:r>
              <a:endPara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TextBox 24"/>
            <p:cNvSpPr txBox="1">
              <a:spLocks noChangeArrowheads="1"/>
            </p:cNvSpPr>
            <p:nvPr/>
          </p:nvSpPr>
          <p:spPr bwMode="auto">
            <a:xfrm>
              <a:off x="894887" y="7478452"/>
              <a:ext cx="2392247" cy="356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ko-KR" altLang="en-US" sz="1000" b="1" kern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전자서명 항목</a:t>
              </a:r>
              <a:endPara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TextBox 21"/>
            <p:cNvSpPr txBox="1">
              <a:spLocks noChangeArrowheads="1"/>
            </p:cNvSpPr>
            <p:nvPr/>
          </p:nvSpPr>
          <p:spPr bwMode="auto">
            <a:xfrm>
              <a:off x="1400872" y="8244504"/>
              <a:ext cx="1422081" cy="356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kern="0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lumMod val="95000"/>
                        <a:lumOff val="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n-ea"/>
                  <a:ea typeface="+mn-ea"/>
                </a:rPr>
                <a:t>라이선스 항목</a:t>
              </a:r>
              <a:endPara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221438" y="2180481"/>
            <a:ext cx="11842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데이터 </a:t>
            </a:r>
            <a:endParaRPr lang="en-US" altLang="ko-KR" sz="1200" b="1" kern="0" dirty="0" smtClean="0">
              <a:solidFill>
                <a:srgbClr val="FF6600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상호 </a:t>
            </a:r>
            <a:r>
              <a:rPr lang="ko-KR" altLang="en-US" sz="1200" b="1" kern="0" dirty="0" err="1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운용성</a:t>
            </a:r>
            <a:endParaRPr lang="en-US" altLang="ko-KR" sz="1200" b="1" kern="0" dirty="0" smtClean="0">
              <a:solidFill>
                <a:srgbClr val="FF6600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검증 </a:t>
            </a: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시나리오</a:t>
            </a:r>
          </a:p>
        </p:txBody>
      </p:sp>
      <p:sp>
        <p:nvSpPr>
          <p:cNvPr id="40" name="타원 39"/>
          <p:cNvSpPr/>
          <p:nvPr/>
        </p:nvSpPr>
        <p:spPr bwMode="auto">
          <a:xfrm>
            <a:off x="6772255" y="3850358"/>
            <a:ext cx="1950432" cy="1591764"/>
          </a:xfrm>
          <a:prstGeom prst="ellipse">
            <a:avLst/>
          </a:prstGeom>
          <a:gradFill flip="none" rotWithShape="1">
            <a:gsLst>
              <a:gs pos="46000">
                <a:srgbClr val="009DFE">
                  <a:alpha val="83000"/>
                </a:srgbClr>
              </a:gs>
              <a:gs pos="80000">
                <a:srgbClr val="808080">
                  <a:lumMod val="20000"/>
                  <a:lumOff val="80000"/>
                  <a:shade val="67500"/>
                  <a:satMod val="115000"/>
                  <a:alpha val="0"/>
                </a:srgbClr>
              </a:gs>
              <a:gs pos="72000">
                <a:srgbClr val="DEF1F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1901" y="3833069"/>
            <a:ext cx="133826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</a:t>
            </a:r>
            <a:endParaRPr lang="en-US" altLang="ko-KR" sz="1200" b="1" kern="0" dirty="0">
              <a:solidFill>
                <a:srgbClr val="FF6600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 </a:t>
            </a: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상호 </a:t>
            </a:r>
            <a:r>
              <a:rPr lang="ko-KR" altLang="en-US" sz="1200" b="1" kern="0" dirty="0" err="1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운용성</a:t>
            </a:r>
            <a:endParaRPr lang="en-US" altLang="ko-KR" sz="1200" b="1" kern="0" dirty="0" smtClean="0">
              <a:solidFill>
                <a:srgbClr val="FF6600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검증 시나리오</a:t>
            </a:r>
          </a:p>
        </p:txBody>
      </p:sp>
      <p:pic>
        <p:nvPicPr>
          <p:cNvPr id="42" name="Picture 12" descr="http://i.telegraph.co.uk/multimedia/archive/01645/Apple_iPad_iBooks_1645855c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8" r="11961"/>
          <a:stretch>
            <a:fillRect/>
          </a:stretch>
        </p:blipFill>
        <p:spPr bwMode="auto">
          <a:xfrm>
            <a:off x="7480201" y="4598244"/>
            <a:ext cx="723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 bwMode="auto">
          <a:xfrm>
            <a:off x="8053388" y="4743250"/>
            <a:ext cx="10906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복호화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614377" y="4752303"/>
            <a:ext cx="10572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인증서 </a:t>
            </a: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7361138" y="4495056"/>
            <a:ext cx="1049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전자서명 처리 기능 항목</a:t>
            </a:r>
            <a:endParaRPr lang="ko-KR" altLang="en-US" sz="1000" b="1" kern="0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6" name="Group 61"/>
          <p:cNvGrpSpPr>
            <a:grpSpLocks/>
          </p:cNvGrpSpPr>
          <p:nvPr/>
        </p:nvGrpSpPr>
        <p:grpSpPr bwMode="auto">
          <a:xfrm rot="16200000" flipV="1">
            <a:off x="5454870" y="3537215"/>
            <a:ext cx="1839912" cy="830341"/>
            <a:chOff x="845" y="3211"/>
            <a:chExt cx="2731" cy="234"/>
          </a:xfrm>
        </p:grpSpPr>
        <p:sp>
          <p:nvSpPr>
            <p:cNvPr id="47" name="Freeform 62"/>
            <p:cNvSpPr>
              <a:spLocks/>
            </p:cNvSpPr>
            <p:nvPr/>
          </p:nvSpPr>
          <p:spPr bwMode="auto">
            <a:xfrm>
              <a:off x="2593" y="3323"/>
              <a:ext cx="983" cy="122"/>
            </a:xfrm>
            <a:custGeom>
              <a:avLst/>
              <a:gdLst>
                <a:gd name="T0" fmla="*/ 1231 w 932"/>
                <a:gd name="T1" fmla="*/ 1 h 212"/>
                <a:gd name="T2" fmla="*/ 0 w 932"/>
                <a:gd name="T3" fmla="*/ 0 h 212"/>
                <a:gd name="T4" fmla="*/ 6346 w 932"/>
                <a:gd name="T5" fmla="*/ 1 h 212"/>
                <a:gd name="T6" fmla="*/ 1231 w 932"/>
                <a:gd name="T7" fmla="*/ 1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2"/>
                <a:gd name="T13" fmla="*/ 0 h 212"/>
                <a:gd name="T14" fmla="*/ 932 w 932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2" h="212">
                  <a:moveTo>
                    <a:pt x="180" y="212"/>
                  </a:moveTo>
                  <a:lnTo>
                    <a:pt x="0" y="0"/>
                  </a:lnTo>
                  <a:lnTo>
                    <a:pt x="932" y="212"/>
                  </a:lnTo>
                  <a:lnTo>
                    <a:pt x="180" y="212"/>
                  </a:lnTo>
                  <a:close/>
                </a:path>
              </a:pathLst>
            </a:custGeom>
            <a:gradFill rotWithShape="0">
              <a:gsLst>
                <a:gs pos="0">
                  <a:srgbClr val="ABD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8" name="Freeform 63"/>
            <p:cNvSpPr>
              <a:spLocks/>
            </p:cNvSpPr>
            <p:nvPr/>
          </p:nvSpPr>
          <p:spPr bwMode="auto">
            <a:xfrm>
              <a:off x="1446" y="3211"/>
              <a:ext cx="1525" cy="234"/>
            </a:xfrm>
            <a:custGeom>
              <a:avLst/>
              <a:gdLst>
                <a:gd name="T0" fmla="*/ 802 w 1445"/>
                <a:gd name="T1" fmla="*/ 1 h 408"/>
                <a:gd name="T2" fmla="*/ 1465 w 1445"/>
                <a:gd name="T3" fmla="*/ 1 h 408"/>
                <a:gd name="T4" fmla="*/ 0 w 1445"/>
                <a:gd name="T5" fmla="*/ 1 h 408"/>
                <a:gd name="T6" fmla="*/ 2746 w 1445"/>
                <a:gd name="T7" fmla="*/ 0 h 408"/>
                <a:gd name="T8" fmla="*/ 5472 w 1445"/>
                <a:gd name="T9" fmla="*/ 1 h 408"/>
                <a:gd name="T10" fmla="*/ 4015 w 1445"/>
                <a:gd name="T11" fmla="*/ 1 h 408"/>
                <a:gd name="T12" fmla="*/ 4711 w 1445"/>
                <a:gd name="T13" fmla="*/ 1 h 408"/>
                <a:gd name="T14" fmla="*/ 802 w 1445"/>
                <a:gd name="T15" fmla="*/ 1 h 4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5" h="408">
                  <a:moveTo>
                    <a:pt x="211" y="408"/>
                  </a:moveTo>
                  <a:lnTo>
                    <a:pt x="388" y="184"/>
                  </a:lnTo>
                  <a:lnTo>
                    <a:pt x="0" y="264"/>
                  </a:lnTo>
                  <a:lnTo>
                    <a:pt x="725" y="0"/>
                  </a:lnTo>
                  <a:lnTo>
                    <a:pt x="1445" y="264"/>
                  </a:lnTo>
                  <a:lnTo>
                    <a:pt x="1061" y="182"/>
                  </a:lnTo>
                  <a:lnTo>
                    <a:pt x="1245" y="408"/>
                  </a:lnTo>
                  <a:lnTo>
                    <a:pt x="211" y="408"/>
                  </a:lnTo>
                  <a:close/>
                </a:path>
              </a:pathLst>
            </a:custGeom>
            <a:gradFill rotWithShape="1">
              <a:gsLst>
                <a:gs pos="0">
                  <a:srgbClr val="89D2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>
              <a:outerShdw dist="25400" dir="16200000" algn="ctr" rotWithShape="0">
                <a:schemeClr val="bg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9" name="Freeform 64"/>
            <p:cNvSpPr>
              <a:spLocks/>
            </p:cNvSpPr>
            <p:nvPr/>
          </p:nvSpPr>
          <p:spPr bwMode="auto">
            <a:xfrm flipH="1">
              <a:off x="845" y="3323"/>
              <a:ext cx="983" cy="122"/>
            </a:xfrm>
            <a:custGeom>
              <a:avLst/>
              <a:gdLst>
                <a:gd name="T0" fmla="*/ 1231 w 932"/>
                <a:gd name="T1" fmla="*/ 1 h 212"/>
                <a:gd name="T2" fmla="*/ 0 w 932"/>
                <a:gd name="T3" fmla="*/ 0 h 212"/>
                <a:gd name="T4" fmla="*/ 6346 w 932"/>
                <a:gd name="T5" fmla="*/ 1 h 212"/>
                <a:gd name="T6" fmla="*/ 1231 w 932"/>
                <a:gd name="T7" fmla="*/ 1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2"/>
                <a:gd name="T13" fmla="*/ 0 h 212"/>
                <a:gd name="T14" fmla="*/ 932 w 932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2" h="212">
                  <a:moveTo>
                    <a:pt x="180" y="212"/>
                  </a:moveTo>
                  <a:lnTo>
                    <a:pt x="0" y="0"/>
                  </a:lnTo>
                  <a:lnTo>
                    <a:pt x="932" y="212"/>
                  </a:lnTo>
                  <a:lnTo>
                    <a:pt x="180" y="212"/>
                  </a:lnTo>
                  <a:close/>
                </a:path>
              </a:pathLst>
            </a:custGeom>
            <a:gradFill rotWithShape="0">
              <a:gsLst>
                <a:gs pos="0">
                  <a:srgbClr val="ABD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683568" y="980728"/>
            <a:ext cx="323037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9"/>
              </a:buBlip>
            </a:pPr>
            <a:r>
              <a:rPr lang="ko-KR" altLang="en-US" b="1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평가 항목 및 평가 기준 근거</a:t>
            </a: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40103" y="2308746"/>
            <a:ext cx="1028050" cy="312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altLang="ko-KR" sz="800" b="1" dirty="0"/>
              <a:t>KS X </a:t>
            </a:r>
            <a:r>
              <a:rPr lang="en-GB" altLang="ko-KR" sz="800" b="1" dirty="0" smtClean="0"/>
              <a:t>0000:2016</a:t>
            </a:r>
            <a:endParaRPr lang="en-US" altLang="ko-KR" sz="800" b="1" dirty="0">
              <a:latin typeface="+mn-ea"/>
            </a:endParaRPr>
          </a:p>
          <a:p>
            <a:pPr algn="ctr">
              <a:defRPr/>
            </a:pPr>
            <a:r>
              <a:rPr lang="ko-KR" altLang="en-US" sz="800" b="1" dirty="0" smtClean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/</a:t>
            </a:r>
            <a:r>
              <a:rPr lang="ko-KR" altLang="en-US" sz="800" b="1" dirty="0" smtClean="0">
                <a:latin typeface="+mn-ea"/>
              </a:rPr>
              <a:t>라이선스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69783" y="2629421"/>
            <a:ext cx="958201" cy="884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anchor="ctr"/>
          <a:lstStyle/>
          <a:p>
            <a:pPr algn="ctr">
              <a:defRPr/>
            </a:pPr>
            <a:r>
              <a:rPr lang="en-US" altLang="ko-KR" sz="1000" b="1" dirty="0" smtClean="0">
                <a:latin typeface="+mn-ea"/>
              </a:rPr>
              <a:t>IDPF LCP</a:t>
            </a:r>
          </a:p>
          <a:p>
            <a:pPr algn="ctr">
              <a:defRPr/>
            </a:pPr>
            <a:r>
              <a:rPr lang="ko-KR" altLang="en-US" sz="1000" b="1" dirty="0" smtClean="0">
                <a:latin typeface="+mn-ea"/>
              </a:rPr>
              <a:t>국제표준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기반</a:t>
            </a:r>
            <a:endParaRPr lang="en-US" altLang="ko-KR" sz="1000" b="1" dirty="0" smtClean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 smtClean="0">
                <a:latin typeface="+mn-ea"/>
              </a:rPr>
              <a:t>프로파일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427984" y="4615707"/>
            <a:ext cx="1337461" cy="49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latin typeface="+mn-ea"/>
              </a:rPr>
              <a:t>라이선스 </a:t>
            </a:r>
            <a:r>
              <a:rPr lang="ko-KR" altLang="en-US" sz="1000" b="1" dirty="0">
                <a:latin typeface="+mn-ea"/>
              </a:rPr>
              <a:t>데이터 </a:t>
            </a:r>
            <a:endParaRPr lang="en-US" altLang="ko-KR" sz="1000" b="1" dirty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</a:rPr>
              <a:t>평가항목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427984" y="5214194"/>
            <a:ext cx="1337461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latin typeface="+mn-ea"/>
              </a:rPr>
              <a:t>라이선스 </a:t>
            </a:r>
            <a:r>
              <a:rPr lang="ko-KR" altLang="en-US" sz="1000" b="1" dirty="0">
                <a:latin typeface="+mn-ea"/>
              </a:rPr>
              <a:t>기능 </a:t>
            </a:r>
            <a:endParaRPr lang="en-US" altLang="ko-KR" sz="1000" b="1" dirty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</a:rPr>
              <a:t>평가항목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7337003" y="5081011"/>
            <a:ext cx="10906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라이선스 </a:t>
            </a: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</p:spTree>
    <p:extLst>
      <p:ext uri="{BB962C8B-B14F-4D97-AF65-F5344CB8AC3E}">
        <p14:creationId xmlns:p14="http://schemas.microsoft.com/office/powerpoint/2010/main" val="14908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lang="ko-KR" altLang="en-US" smtClean="0"/>
              <a:t>평가 항목</a:t>
            </a: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3568" y="980728"/>
            <a:ext cx="232627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2"/>
              </a:buBlip>
            </a:pPr>
            <a:r>
              <a:rPr lang="ko-KR" altLang="en-US" b="1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평가 데이타셋 구성</a:t>
            </a: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5362"/>
              </p:ext>
            </p:extLst>
          </p:nvPr>
        </p:nvGraphicFramePr>
        <p:xfrm>
          <a:off x="5051651" y="1506810"/>
          <a:ext cx="3800672" cy="4810357"/>
        </p:xfrm>
        <a:graphic>
          <a:graphicData uri="http://schemas.openxmlformats.org/drawingml/2006/table">
            <a:tbl>
              <a:tblPr/>
              <a:tblGrid>
                <a:gridCol w="722998"/>
                <a:gridCol w="1961475"/>
                <a:gridCol w="552347"/>
                <a:gridCol w="563852"/>
              </a:tblGrid>
              <a:tr h="627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1434" marR="91434" marT="45718" marB="45718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내용</a:t>
                      </a:r>
                    </a:p>
                  </a:txBody>
                  <a:tcPr marL="91434" marR="91434" marT="45718" marB="4571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marL="91434" marR="91434" marT="45718" marB="4571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비정상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marL="91434" marR="91434" marT="45718" marB="4571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7182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기본 문서 처리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기본 문서 처리 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문서가 없는 경우의 처리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1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2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901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복호화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처리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암호화 문서의 정합성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암호화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비 암호화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압축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비압축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 리소스의 포함 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데이터 암호화 알고리즘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동영상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이미지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음악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스크립트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데이터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복호화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비정합의 암호화 프로파일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리소스 파일의 손상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11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9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12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전자서명</a:t>
                      </a:r>
                      <a:endParaRPr kumimoji="1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처리</a:t>
                      </a:r>
                      <a:endParaRPr kumimoji="1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전자서명 문서의 정합성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전자서명 오류 검증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리소스 해시 검증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1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4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89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인증기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처리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CA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검증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유효기간 검증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인증서 비도 검증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0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6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54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라이선스 처리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라이선스 권한 확인 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  <a:p>
                      <a:pPr marL="196850" marR="0" lvl="0" indent="-17145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전자서명 오류 검증</a:t>
                      </a:r>
                      <a:endParaRPr kumimoji="1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7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5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3141"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계</a:t>
                      </a:r>
                      <a:endParaRPr kumimoji="1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0" marR="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70" marR="64770" marT="17907" marB="17907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20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sym typeface="Wingdings 3" pitchFamily="18" charset="2"/>
                        </a:rPr>
                        <a:t>26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굴림" pitchFamily="50" charset="-127"/>
                        <a:ea typeface="굴림" pitchFamily="50" charset="-127"/>
                        <a:sym typeface="Wingdings 3" pitchFamily="18" charset="2"/>
                      </a:endParaRPr>
                    </a:p>
                  </a:txBody>
                  <a:tcPr marL="64766" marR="64766" marT="17906" marB="17906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143780" y="1861872"/>
            <a:ext cx="4616450" cy="4315595"/>
          </a:xfrm>
          <a:prstGeom prst="roundRect">
            <a:avLst>
              <a:gd name="adj" fmla="val 2053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500726" y="2352854"/>
            <a:ext cx="1950432" cy="1591764"/>
          </a:xfrm>
          <a:prstGeom prst="ellipse">
            <a:avLst/>
          </a:prstGeom>
          <a:gradFill flip="none" rotWithShape="1">
            <a:gsLst>
              <a:gs pos="46000">
                <a:srgbClr val="009DFE">
                  <a:alpha val="83000"/>
                </a:srgbClr>
              </a:gs>
              <a:gs pos="80000">
                <a:srgbClr val="808080">
                  <a:lumMod val="20000"/>
                  <a:lumOff val="80000"/>
                  <a:shade val="67500"/>
                  <a:satMod val="115000"/>
                  <a:alpha val="0"/>
                </a:srgbClr>
              </a:gs>
              <a:gs pos="72000">
                <a:srgbClr val="DEF1F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1" kern="0">
              <a:solidFill>
                <a:sysClr val="windowText" lastClr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67780" y="1861872"/>
            <a:ext cx="14986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상호 </a:t>
            </a:r>
            <a:r>
              <a:rPr lang="ko-KR" altLang="en-US" sz="1200" b="1" kern="0" dirty="0" err="1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운용성</a:t>
            </a:r>
            <a:r>
              <a:rPr lang="ko-KR" altLang="en-US" sz="1200" b="1" kern="0" dirty="0" smtClean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200" b="1" kern="0" dirty="0">
                <a:solidFill>
                  <a:srgbClr val="FF6600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검증 시나리오</a:t>
            </a:r>
          </a:p>
        </p:txBody>
      </p:sp>
      <p:pic>
        <p:nvPicPr>
          <p:cNvPr id="55" name="Picture 12" descr="http://i.telegraph.co.uk/multimedia/archive/01645/Apple_iPad_iBooks_1645855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8" r="11961"/>
          <a:stretch>
            <a:fillRect/>
          </a:stretch>
        </p:blipFill>
        <p:spPr bwMode="auto">
          <a:xfrm>
            <a:off x="2159905" y="2889028"/>
            <a:ext cx="723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 bwMode="auto">
          <a:xfrm>
            <a:off x="2771840" y="2961668"/>
            <a:ext cx="10906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err="1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복호화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310172" y="2959577"/>
            <a:ext cx="10572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인증서 </a:t>
            </a: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015443" y="2480982"/>
            <a:ext cx="1049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전자서명 처리 기능 항목</a:t>
            </a:r>
            <a:endParaRPr lang="ko-KR" altLang="en-US" sz="1000" b="1" kern="0" dirty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9" name="그룹 64"/>
          <p:cNvGrpSpPr>
            <a:grpSpLocks/>
          </p:cNvGrpSpPr>
          <p:nvPr/>
        </p:nvGrpSpPr>
        <p:grpSpPr bwMode="auto">
          <a:xfrm>
            <a:off x="983568" y="5014690"/>
            <a:ext cx="909637" cy="590550"/>
            <a:chOff x="4652177" y="5980391"/>
            <a:chExt cx="778231" cy="552982"/>
          </a:xfrm>
        </p:grpSpPr>
        <p:pic>
          <p:nvPicPr>
            <p:cNvPr id="60" name="Picture 16" descr="http://www.enolsoft.com/blog/wp-content/uploads/2013/12/3.7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177" y="5980391"/>
              <a:ext cx="633256" cy="4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6" descr="http://www.enolsoft.com/blog/wp-content/uploads/2013/12/3.7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144" y="6033120"/>
              <a:ext cx="633256" cy="4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16" descr="http://www.enolsoft.com/blog/wp-content/uploads/2013/12/3.7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152" y="6105128"/>
              <a:ext cx="633256" cy="4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TextBox 62"/>
          <p:cNvSpPr txBox="1"/>
          <p:nvPr/>
        </p:nvSpPr>
        <p:spPr bwMode="auto">
          <a:xfrm>
            <a:off x="853393" y="4747990"/>
            <a:ext cx="1128712" cy="231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ko-KR" altLang="en-US" sz="900" b="1">
                <a:latin typeface="+mn-ea"/>
                <a:ea typeface="+mn-ea"/>
              </a:rPr>
              <a:t>정상 </a:t>
            </a:r>
            <a:r>
              <a:rPr kumimoji="0" lang="en-US" altLang="ko-KR" sz="900" b="1">
                <a:latin typeface="+mn-ea"/>
                <a:ea typeface="+mn-ea"/>
              </a:rPr>
              <a:t>EPUB </a:t>
            </a:r>
            <a:r>
              <a:rPr kumimoji="0" lang="ko-KR" altLang="en-US" sz="900" b="1">
                <a:latin typeface="+mn-ea"/>
                <a:ea typeface="+mn-ea"/>
              </a:rPr>
              <a:t>템플릿</a:t>
            </a:r>
            <a:endParaRPr kumimoji="0" lang="ko-KR" altLang="en-US" sz="900" b="1" dirty="0">
              <a:latin typeface="+mn-ea"/>
              <a:ea typeface="+mn-ea"/>
            </a:endParaRPr>
          </a:p>
        </p:txBody>
      </p:sp>
      <p:grpSp>
        <p:nvGrpSpPr>
          <p:cNvPr id="64" name="그룹 88"/>
          <p:cNvGrpSpPr>
            <a:grpSpLocks/>
          </p:cNvGrpSpPr>
          <p:nvPr/>
        </p:nvGrpSpPr>
        <p:grpSpPr bwMode="auto">
          <a:xfrm>
            <a:off x="3142568" y="4701953"/>
            <a:ext cx="1303337" cy="852487"/>
            <a:chOff x="4000039" y="7013405"/>
            <a:chExt cx="1303481" cy="852747"/>
          </a:xfrm>
        </p:grpSpPr>
        <p:grpSp>
          <p:nvGrpSpPr>
            <p:cNvPr id="65" name="그룹 66"/>
            <p:cNvGrpSpPr>
              <a:grpSpLocks/>
            </p:cNvGrpSpPr>
            <p:nvPr/>
          </p:nvGrpSpPr>
          <p:grpSpPr bwMode="auto">
            <a:xfrm>
              <a:off x="4210438" y="7276787"/>
              <a:ext cx="908914" cy="589365"/>
              <a:chOff x="3768478" y="7116767"/>
              <a:chExt cx="908914" cy="589365"/>
            </a:xfrm>
          </p:grpSpPr>
          <p:grpSp>
            <p:nvGrpSpPr>
              <p:cNvPr id="67" name="그룹 65"/>
              <p:cNvGrpSpPr>
                <a:grpSpLocks/>
              </p:cNvGrpSpPr>
              <p:nvPr/>
            </p:nvGrpSpPr>
            <p:grpSpPr bwMode="auto">
              <a:xfrm>
                <a:off x="3768478" y="7116767"/>
                <a:ext cx="908914" cy="589365"/>
                <a:chOff x="4652177" y="5980391"/>
                <a:chExt cx="778231" cy="552982"/>
              </a:xfrm>
            </p:grpSpPr>
            <p:pic>
              <p:nvPicPr>
                <p:cNvPr id="72" name="Picture 16" descr="http://www.enolsoft.com/blog/wp-content/uploads/2013/12/3.7w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2177" y="5980391"/>
                  <a:ext cx="633256" cy="428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3" name="Picture 16" descr="http://www.enolsoft.com/blog/wp-content/uploads/2013/12/3.7w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5144" y="6033120"/>
                  <a:ext cx="633256" cy="428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6" descr="http://www.enolsoft.com/blog/wp-content/uploads/2013/12/3.7w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7152" y="6105128"/>
                  <a:ext cx="633256" cy="428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8" name="그룹 75"/>
              <p:cNvGrpSpPr>
                <a:grpSpLocks/>
              </p:cNvGrpSpPr>
              <p:nvPr/>
            </p:nvGrpSpPr>
            <p:grpSpPr bwMode="auto">
              <a:xfrm>
                <a:off x="4156904" y="7339067"/>
                <a:ext cx="305128" cy="257027"/>
                <a:chOff x="5838092" y="6189785"/>
                <a:chExt cx="673240" cy="663191"/>
              </a:xfrm>
            </p:grpSpPr>
            <p:sp>
              <p:nvSpPr>
                <p:cNvPr id="69" name="타원 68"/>
                <p:cNvSpPr/>
                <p:nvPr/>
              </p:nvSpPr>
              <p:spPr bwMode="auto">
                <a:xfrm>
                  <a:off x="5837492" y="6190407"/>
                  <a:ext cx="672591" cy="663774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000" b="1">
                    <a:latin typeface="+mn-ea"/>
                  </a:endParaRPr>
                </a:p>
              </p:txBody>
            </p:sp>
            <p:cxnSp>
              <p:nvCxnSpPr>
                <p:cNvPr id="70" name="직선 연결선 69"/>
                <p:cNvCxnSpPr>
                  <a:stCxn id="69" idx="7"/>
                  <a:endCxn id="69" idx="3"/>
                </p:cNvCxnSpPr>
                <p:nvPr/>
              </p:nvCxnSpPr>
              <p:spPr>
                <a:xfrm rot="16200000" flipH="1" flipV="1">
                  <a:off x="5940236" y="6284086"/>
                  <a:ext cx="467100" cy="476419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stCxn id="69" idx="5"/>
                  <a:endCxn id="69" idx="1"/>
                </p:cNvCxnSpPr>
                <p:nvPr/>
              </p:nvCxnSpPr>
              <p:spPr>
                <a:xfrm rot="5400000" flipH="1">
                  <a:off x="5940236" y="6284086"/>
                  <a:ext cx="467100" cy="476419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TextBox 65"/>
            <p:cNvSpPr txBox="1"/>
            <p:nvPr/>
          </p:nvSpPr>
          <p:spPr>
            <a:xfrm>
              <a:off x="4000039" y="7013405"/>
              <a:ext cx="1303481" cy="2302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kumimoji="0" lang="ko-KR" altLang="en-US" sz="900" b="1">
                  <a:latin typeface="+mn-ea"/>
                  <a:ea typeface="+mn-ea"/>
                </a:rPr>
                <a:t>비정상 </a:t>
              </a:r>
              <a:r>
                <a:rPr kumimoji="0" lang="en-US" altLang="ko-KR" sz="900" b="1">
                  <a:latin typeface="+mn-ea"/>
                  <a:ea typeface="+mn-ea"/>
                </a:rPr>
                <a:t>EPUB </a:t>
              </a:r>
              <a:r>
                <a:rPr kumimoji="0" lang="ko-KR" altLang="en-US" sz="900" b="1">
                  <a:latin typeface="+mn-ea"/>
                  <a:ea typeface="+mn-ea"/>
                </a:rPr>
                <a:t>템플릿</a:t>
              </a:r>
              <a:endParaRPr kumimoji="0" lang="ko-KR" altLang="en-US" sz="900" b="1" dirty="0">
                <a:latin typeface="+mn-ea"/>
                <a:ea typeface="+mn-ea"/>
              </a:endParaRPr>
            </a:p>
          </p:txBody>
        </p:sp>
      </p:grpSp>
      <p:cxnSp>
        <p:nvCxnSpPr>
          <p:cNvPr id="75" name="직선 화살표 연결선 74"/>
          <p:cNvCxnSpPr>
            <a:stCxn id="57" idx="2"/>
            <a:endCxn id="63" idx="0"/>
          </p:cNvCxnSpPr>
          <p:nvPr/>
        </p:nvCxnSpPr>
        <p:spPr>
          <a:xfrm flipH="1">
            <a:off x="1417749" y="3359627"/>
            <a:ext cx="421061" cy="1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6" idx="2"/>
            <a:endCxn id="63" idx="0"/>
          </p:cNvCxnSpPr>
          <p:nvPr/>
        </p:nvCxnSpPr>
        <p:spPr>
          <a:xfrm flipH="1">
            <a:off x="1417749" y="3361718"/>
            <a:ext cx="1899397" cy="1386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8" idx="2"/>
            <a:endCxn id="66" idx="0"/>
          </p:cNvCxnSpPr>
          <p:nvPr/>
        </p:nvCxnSpPr>
        <p:spPr>
          <a:xfrm>
            <a:off x="2540112" y="2881032"/>
            <a:ext cx="1254125" cy="1820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7" idx="2"/>
            <a:endCxn id="66" idx="0"/>
          </p:cNvCxnSpPr>
          <p:nvPr/>
        </p:nvCxnSpPr>
        <p:spPr>
          <a:xfrm>
            <a:off x="1838810" y="3359627"/>
            <a:ext cx="1955427" cy="134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6" idx="2"/>
            <a:endCxn id="66" idx="0"/>
          </p:cNvCxnSpPr>
          <p:nvPr/>
        </p:nvCxnSpPr>
        <p:spPr>
          <a:xfrm>
            <a:off x="3317146" y="3361718"/>
            <a:ext cx="477091" cy="1340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8" idx="2"/>
            <a:endCxn id="63" idx="0"/>
          </p:cNvCxnSpPr>
          <p:nvPr/>
        </p:nvCxnSpPr>
        <p:spPr>
          <a:xfrm flipH="1">
            <a:off x="1417749" y="2881032"/>
            <a:ext cx="1122363" cy="186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7"/>
          <p:cNvGrpSpPr>
            <a:grpSpLocks/>
          </p:cNvGrpSpPr>
          <p:nvPr/>
        </p:nvGrpSpPr>
        <p:grpSpPr bwMode="auto">
          <a:xfrm>
            <a:off x="454930" y="4186015"/>
            <a:ext cx="4113213" cy="954088"/>
            <a:chOff x="300" y="5190"/>
            <a:chExt cx="3735" cy="697"/>
          </a:xfrm>
        </p:grpSpPr>
        <p:sp>
          <p:nvSpPr>
            <p:cNvPr id="82" name="Freeform 88"/>
            <p:cNvSpPr>
              <a:spLocks/>
            </p:cNvSpPr>
            <p:nvPr/>
          </p:nvSpPr>
          <p:spPr bwMode="auto">
            <a:xfrm>
              <a:off x="1011" y="5623"/>
              <a:ext cx="667" cy="264"/>
            </a:xfrm>
            <a:custGeom>
              <a:avLst/>
              <a:gdLst>
                <a:gd name="T0" fmla="*/ 0 w 1027"/>
                <a:gd name="T1" fmla="*/ 2147483646 h 169"/>
                <a:gd name="T2" fmla="*/ 1 w 1027"/>
                <a:gd name="T3" fmla="*/ 2147483646 h 169"/>
                <a:gd name="T4" fmla="*/ 1 w 1027"/>
                <a:gd name="T5" fmla="*/ 0 h 169"/>
                <a:gd name="T6" fmla="*/ 1 w 1027"/>
                <a:gd name="T7" fmla="*/ 2147483646 h 169"/>
                <a:gd name="T8" fmla="*/ 0 w 1027"/>
                <a:gd name="T9" fmla="*/ 2147483646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3" name="Freeform 89"/>
            <p:cNvSpPr>
              <a:spLocks/>
            </p:cNvSpPr>
            <p:nvPr/>
          </p:nvSpPr>
          <p:spPr bwMode="auto">
            <a:xfrm>
              <a:off x="2614" y="5623"/>
              <a:ext cx="600" cy="264"/>
            </a:xfrm>
            <a:custGeom>
              <a:avLst/>
              <a:gdLst>
                <a:gd name="T0" fmla="*/ 1 w 926"/>
                <a:gd name="T1" fmla="*/ 2147483646 h 169"/>
                <a:gd name="T2" fmla="*/ 1 w 926"/>
                <a:gd name="T3" fmla="*/ 2147483646 h 169"/>
                <a:gd name="T4" fmla="*/ 0 w 926"/>
                <a:gd name="T5" fmla="*/ 0 h 169"/>
                <a:gd name="T6" fmla="*/ 1 w 926"/>
                <a:gd name="T7" fmla="*/ 2147483646 h 169"/>
                <a:gd name="T8" fmla="*/ 1 w 926"/>
                <a:gd name="T9" fmla="*/ 2147483646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4" name="Freeform 90"/>
            <p:cNvSpPr>
              <a:spLocks/>
            </p:cNvSpPr>
            <p:nvPr/>
          </p:nvSpPr>
          <p:spPr bwMode="auto">
            <a:xfrm>
              <a:off x="1878" y="5623"/>
              <a:ext cx="421" cy="264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2147483646 h 169"/>
                <a:gd name="T4" fmla="*/ 1 w 653"/>
                <a:gd name="T5" fmla="*/ 2147483646 h 169"/>
                <a:gd name="T6" fmla="*/ 0 w 653"/>
                <a:gd name="T7" fmla="*/ 2147483646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85" name="Group 91"/>
            <p:cNvGrpSpPr>
              <a:grpSpLocks/>
            </p:cNvGrpSpPr>
            <p:nvPr/>
          </p:nvGrpSpPr>
          <p:grpSpPr bwMode="auto">
            <a:xfrm>
              <a:off x="1673" y="5280"/>
              <a:ext cx="404" cy="376"/>
              <a:chOff x="1433" y="5189"/>
              <a:chExt cx="623" cy="240"/>
            </a:xfrm>
          </p:grpSpPr>
          <p:sp>
            <p:nvSpPr>
              <p:cNvPr id="104" name="Freeform 92"/>
              <p:cNvSpPr>
                <a:spLocks/>
              </p:cNvSpPr>
              <p:nvPr/>
            </p:nvSpPr>
            <p:spPr bwMode="auto">
              <a:xfrm>
                <a:off x="1432" y="5307"/>
                <a:ext cx="542" cy="122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2DBF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5" name="Freeform 93"/>
              <p:cNvSpPr>
                <a:spLocks noChangeAspect="1"/>
              </p:cNvSpPr>
              <p:nvPr/>
            </p:nvSpPr>
            <p:spPr bwMode="auto">
              <a:xfrm>
                <a:off x="1745" y="5189"/>
                <a:ext cx="311" cy="60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2DBF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86" name="Freeform 94"/>
            <p:cNvSpPr>
              <a:spLocks/>
            </p:cNvSpPr>
            <p:nvPr/>
          </p:nvSpPr>
          <p:spPr bwMode="auto">
            <a:xfrm>
              <a:off x="2227" y="5434"/>
              <a:ext cx="399" cy="189"/>
            </a:xfrm>
            <a:custGeom>
              <a:avLst/>
              <a:gdLst>
                <a:gd name="T0" fmla="*/ 1 w 613"/>
                <a:gd name="T1" fmla="*/ 0 h 124"/>
                <a:gd name="T2" fmla="*/ 0 w 613"/>
                <a:gd name="T3" fmla="*/ 0 h 124"/>
                <a:gd name="T4" fmla="*/ 1 w 613"/>
                <a:gd name="T5" fmla="*/ 2147483646 h 124"/>
                <a:gd name="T6" fmla="*/ 1 w 613"/>
                <a:gd name="T7" fmla="*/ 2147483646 h 124"/>
                <a:gd name="T8" fmla="*/ 1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auto">
            <a:xfrm>
              <a:off x="957" y="5434"/>
              <a:ext cx="604" cy="196"/>
            </a:xfrm>
            <a:custGeom>
              <a:avLst/>
              <a:gdLst>
                <a:gd name="T0" fmla="*/ 3 w 716"/>
                <a:gd name="T1" fmla="*/ 0 h 95"/>
                <a:gd name="T2" fmla="*/ 3 w 716"/>
                <a:gd name="T3" fmla="*/ 0 h 95"/>
                <a:gd name="T4" fmla="*/ 3 w 716"/>
                <a:gd name="T5" fmla="*/ 2147483646 h 95"/>
                <a:gd name="T6" fmla="*/ 0 w 716"/>
                <a:gd name="T7" fmla="*/ 2147483646 h 95"/>
                <a:gd name="T8" fmla="*/ 3 w 71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6"/>
                <a:gd name="T16" fmla="*/ 0 h 95"/>
                <a:gd name="T17" fmla="*/ 716 w 71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6" h="95">
                  <a:moveTo>
                    <a:pt x="320" y="0"/>
                  </a:moveTo>
                  <a:lnTo>
                    <a:pt x="716" y="0"/>
                  </a:lnTo>
                  <a:lnTo>
                    <a:pt x="448" y="95"/>
                  </a:lnTo>
                  <a:lnTo>
                    <a:pt x="0" y="9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8" name="Freeform 96"/>
            <p:cNvSpPr>
              <a:spLocks/>
            </p:cNvSpPr>
            <p:nvPr/>
          </p:nvSpPr>
          <p:spPr bwMode="auto">
            <a:xfrm>
              <a:off x="2730" y="5441"/>
              <a:ext cx="662" cy="196"/>
            </a:xfrm>
            <a:custGeom>
              <a:avLst/>
              <a:gdLst>
                <a:gd name="T0" fmla="*/ 1 w 1021"/>
                <a:gd name="T1" fmla="*/ 0 h 127"/>
                <a:gd name="T2" fmla="*/ 0 w 1021"/>
                <a:gd name="T3" fmla="*/ 0 h 127"/>
                <a:gd name="T4" fmla="*/ 1 w 1021"/>
                <a:gd name="T5" fmla="*/ 2147483646 h 127"/>
                <a:gd name="T6" fmla="*/ 1 w 1021"/>
                <a:gd name="T7" fmla="*/ 2147483646 h 127"/>
                <a:gd name="T8" fmla="*/ 1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9" name="Freeform 97"/>
            <p:cNvSpPr>
              <a:spLocks/>
            </p:cNvSpPr>
            <p:nvPr/>
          </p:nvSpPr>
          <p:spPr bwMode="auto">
            <a:xfrm>
              <a:off x="1543" y="5338"/>
              <a:ext cx="359" cy="114"/>
            </a:xfrm>
            <a:custGeom>
              <a:avLst/>
              <a:gdLst>
                <a:gd name="T0" fmla="*/ 0 w 554"/>
                <a:gd name="T1" fmla="*/ 2147483646 h 73"/>
                <a:gd name="T2" fmla="*/ 1 w 554"/>
                <a:gd name="T3" fmla="*/ 0 h 73"/>
                <a:gd name="T4" fmla="*/ 1 w 554"/>
                <a:gd name="T5" fmla="*/ 2147483646 h 73"/>
                <a:gd name="T6" fmla="*/ 1 w 554"/>
                <a:gd name="T7" fmla="*/ 2147483646 h 73"/>
                <a:gd name="T8" fmla="*/ 0 w 554"/>
                <a:gd name="T9" fmla="*/ 2147483646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0" name="Freeform 98"/>
            <p:cNvSpPr>
              <a:spLocks/>
            </p:cNvSpPr>
            <p:nvPr/>
          </p:nvSpPr>
          <p:spPr bwMode="auto">
            <a:xfrm>
              <a:off x="1766" y="5198"/>
              <a:ext cx="247" cy="74"/>
            </a:xfrm>
            <a:custGeom>
              <a:avLst/>
              <a:gdLst>
                <a:gd name="T0" fmla="*/ 0 w 554"/>
                <a:gd name="T1" fmla="*/ 286 h 72"/>
                <a:gd name="T2" fmla="*/ 0 w 554"/>
                <a:gd name="T3" fmla="*/ 0 h 72"/>
                <a:gd name="T4" fmla="*/ 0 w 554"/>
                <a:gd name="T5" fmla="*/ 3 h 72"/>
                <a:gd name="T6" fmla="*/ 0 w 554"/>
                <a:gd name="T7" fmla="*/ 286 h 72"/>
                <a:gd name="T8" fmla="*/ 0 w 554"/>
                <a:gd name="T9" fmla="*/ 286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1" name="Freeform 99"/>
            <p:cNvSpPr>
              <a:spLocks/>
            </p:cNvSpPr>
            <p:nvPr/>
          </p:nvSpPr>
          <p:spPr bwMode="auto">
            <a:xfrm>
              <a:off x="2395" y="5326"/>
              <a:ext cx="360" cy="118"/>
            </a:xfrm>
            <a:custGeom>
              <a:avLst/>
              <a:gdLst>
                <a:gd name="T0" fmla="*/ 1 w 554"/>
                <a:gd name="T1" fmla="*/ 2147483646 h 75"/>
                <a:gd name="T2" fmla="*/ 1 w 554"/>
                <a:gd name="T3" fmla="*/ 0 h 75"/>
                <a:gd name="T4" fmla="*/ 0 w 554"/>
                <a:gd name="T5" fmla="*/ 2147483646 h 75"/>
                <a:gd name="T6" fmla="*/ 1 w 554"/>
                <a:gd name="T7" fmla="*/ 2147483646 h 75"/>
                <a:gd name="T8" fmla="*/ 1 w 554"/>
                <a:gd name="T9" fmla="*/ 2147483646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2" name="Freeform 100"/>
            <p:cNvSpPr>
              <a:spLocks/>
            </p:cNvSpPr>
            <p:nvPr/>
          </p:nvSpPr>
          <p:spPr bwMode="auto">
            <a:xfrm>
              <a:off x="2317" y="5198"/>
              <a:ext cx="245" cy="79"/>
            </a:xfrm>
            <a:custGeom>
              <a:avLst/>
              <a:gdLst>
                <a:gd name="T0" fmla="*/ 1 w 380"/>
                <a:gd name="T1" fmla="*/ 2147483646 h 50"/>
                <a:gd name="T2" fmla="*/ 1 w 380"/>
                <a:gd name="T3" fmla="*/ 0 h 50"/>
                <a:gd name="T4" fmla="*/ 0 w 380"/>
                <a:gd name="T5" fmla="*/ 2147483646 h 50"/>
                <a:gd name="T6" fmla="*/ 1 w 380"/>
                <a:gd name="T7" fmla="*/ 2147483646 h 50"/>
                <a:gd name="T8" fmla="*/ 1 w 380"/>
                <a:gd name="T9" fmla="*/ 2147483646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2005" y="5326"/>
              <a:ext cx="226" cy="138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2 h 169"/>
                <a:gd name="T4" fmla="*/ 0 w 653"/>
                <a:gd name="T5" fmla="*/ 2 h 169"/>
                <a:gd name="T6" fmla="*/ 0 w 653"/>
                <a:gd name="T7" fmla="*/ 2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4" name="Freeform 102"/>
            <p:cNvSpPr>
              <a:spLocks noChangeAspect="1"/>
            </p:cNvSpPr>
            <p:nvPr/>
          </p:nvSpPr>
          <p:spPr bwMode="auto">
            <a:xfrm>
              <a:off x="2075" y="5198"/>
              <a:ext cx="114" cy="72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5" name="Freeform 103"/>
            <p:cNvSpPr>
              <a:spLocks noChangeAspect="1"/>
            </p:cNvSpPr>
            <p:nvPr/>
          </p:nvSpPr>
          <p:spPr bwMode="auto">
            <a:xfrm>
              <a:off x="2193" y="5256"/>
              <a:ext cx="229" cy="80"/>
            </a:xfrm>
            <a:custGeom>
              <a:avLst/>
              <a:gdLst>
                <a:gd name="T0" fmla="*/ 1 w 354"/>
                <a:gd name="T1" fmla="*/ 0 h 53"/>
                <a:gd name="T2" fmla="*/ 0 w 354"/>
                <a:gd name="T3" fmla="*/ 2147483646 h 53"/>
                <a:gd name="T4" fmla="*/ 1 w 354"/>
                <a:gd name="T5" fmla="*/ 2147483646 h 53"/>
                <a:gd name="T6" fmla="*/ 1 w 354"/>
                <a:gd name="T7" fmla="*/ 2147483646 h 53"/>
                <a:gd name="T8" fmla="*/ 1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6" name="Freeform 104"/>
            <p:cNvSpPr>
              <a:spLocks noChangeAspect="1"/>
            </p:cNvSpPr>
            <p:nvPr/>
          </p:nvSpPr>
          <p:spPr bwMode="auto">
            <a:xfrm>
              <a:off x="1397" y="5267"/>
              <a:ext cx="381" cy="80"/>
            </a:xfrm>
            <a:custGeom>
              <a:avLst/>
              <a:gdLst>
                <a:gd name="T0" fmla="*/ 1 w 585"/>
                <a:gd name="T1" fmla="*/ 0 h 51"/>
                <a:gd name="T2" fmla="*/ 1 w 585"/>
                <a:gd name="T3" fmla="*/ 0 h 51"/>
                <a:gd name="T4" fmla="*/ 1 w 585"/>
                <a:gd name="T5" fmla="*/ 2147483646 h 51"/>
                <a:gd name="T6" fmla="*/ 0 w 585"/>
                <a:gd name="T7" fmla="*/ 2147483646 h 51"/>
                <a:gd name="T8" fmla="*/ 1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7" name="Freeform 105"/>
            <p:cNvSpPr>
              <a:spLocks noChangeAspect="1"/>
            </p:cNvSpPr>
            <p:nvPr/>
          </p:nvSpPr>
          <p:spPr bwMode="auto">
            <a:xfrm flipH="1">
              <a:off x="2520" y="5251"/>
              <a:ext cx="381" cy="79"/>
            </a:xfrm>
            <a:custGeom>
              <a:avLst/>
              <a:gdLst>
                <a:gd name="T0" fmla="*/ 1 w 585"/>
                <a:gd name="T1" fmla="*/ 0 h 51"/>
                <a:gd name="T2" fmla="*/ 1 w 585"/>
                <a:gd name="T3" fmla="*/ 0 h 51"/>
                <a:gd name="T4" fmla="*/ 1 w 585"/>
                <a:gd name="T5" fmla="*/ 2147483646 h 51"/>
                <a:gd name="T6" fmla="*/ 0 w 585"/>
                <a:gd name="T7" fmla="*/ 2147483646 h 51"/>
                <a:gd name="T8" fmla="*/ 1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8" name="Freeform 106"/>
            <p:cNvSpPr>
              <a:spLocks/>
            </p:cNvSpPr>
            <p:nvPr/>
          </p:nvSpPr>
          <p:spPr bwMode="auto">
            <a:xfrm>
              <a:off x="851" y="5328"/>
              <a:ext cx="575" cy="106"/>
            </a:xfrm>
            <a:custGeom>
              <a:avLst/>
              <a:gdLst>
                <a:gd name="T0" fmla="*/ 0 w 684"/>
                <a:gd name="T1" fmla="*/ 2147483646 h 51"/>
                <a:gd name="T2" fmla="*/ 3 w 684"/>
                <a:gd name="T3" fmla="*/ 0 h 51"/>
                <a:gd name="T4" fmla="*/ 3 w 684"/>
                <a:gd name="T5" fmla="*/ 2147483646 h 51"/>
                <a:gd name="T6" fmla="*/ 3 w 684"/>
                <a:gd name="T7" fmla="*/ 2147483646 h 51"/>
                <a:gd name="T8" fmla="*/ 0 w 684"/>
                <a:gd name="T9" fmla="*/ 2147483646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4"/>
                <a:gd name="T16" fmla="*/ 0 h 51"/>
                <a:gd name="T17" fmla="*/ 684 w 684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4" h="51">
                  <a:moveTo>
                    <a:pt x="0" y="49"/>
                  </a:moveTo>
                  <a:lnTo>
                    <a:pt x="236" y="0"/>
                  </a:lnTo>
                  <a:lnTo>
                    <a:pt x="684" y="5"/>
                  </a:lnTo>
                  <a:lnTo>
                    <a:pt x="442" y="51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9" name="Freeform 107"/>
            <p:cNvSpPr>
              <a:spLocks/>
            </p:cNvSpPr>
            <p:nvPr/>
          </p:nvSpPr>
          <p:spPr bwMode="auto">
            <a:xfrm>
              <a:off x="1204" y="5198"/>
              <a:ext cx="407" cy="81"/>
            </a:xfrm>
            <a:custGeom>
              <a:avLst/>
              <a:gdLst>
                <a:gd name="T0" fmla="*/ 0 w 628"/>
                <a:gd name="T1" fmla="*/ 245775 h 69"/>
                <a:gd name="T2" fmla="*/ 1 w 628"/>
                <a:gd name="T3" fmla="*/ 12689 h 69"/>
                <a:gd name="T4" fmla="*/ 1 w 628"/>
                <a:gd name="T5" fmla="*/ 0 h 69"/>
                <a:gd name="T6" fmla="*/ 1 w 628"/>
                <a:gd name="T7" fmla="*/ 223763 h 69"/>
                <a:gd name="T8" fmla="*/ 0 w 628"/>
                <a:gd name="T9" fmla="*/ 245775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0" name="Freeform 108"/>
            <p:cNvSpPr>
              <a:spLocks/>
            </p:cNvSpPr>
            <p:nvPr/>
          </p:nvSpPr>
          <p:spPr bwMode="auto">
            <a:xfrm>
              <a:off x="2853" y="5316"/>
              <a:ext cx="582" cy="109"/>
            </a:xfrm>
            <a:custGeom>
              <a:avLst/>
              <a:gdLst>
                <a:gd name="T0" fmla="*/ 3 w 692"/>
                <a:gd name="T1" fmla="*/ 2147483646 h 55"/>
                <a:gd name="T2" fmla="*/ 3 w 692"/>
                <a:gd name="T3" fmla="*/ 0 h 55"/>
                <a:gd name="T4" fmla="*/ 0 w 692"/>
                <a:gd name="T5" fmla="*/ 0 h 55"/>
                <a:gd name="T6" fmla="*/ 3 w 692"/>
                <a:gd name="T7" fmla="*/ 2147483646 h 55"/>
                <a:gd name="T8" fmla="*/ 3 w 692"/>
                <a:gd name="T9" fmla="*/ 2147483646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2"/>
                <a:gd name="T16" fmla="*/ 0 h 55"/>
                <a:gd name="T17" fmla="*/ 692 w 692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2" h="55">
                  <a:moveTo>
                    <a:pt x="692" y="55"/>
                  </a:moveTo>
                  <a:lnTo>
                    <a:pt x="421" y="0"/>
                  </a:lnTo>
                  <a:lnTo>
                    <a:pt x="0" y="0"/>
                  </a:lnTo>
                  <a:lnTo>
                    <a:pt x="242" y="55"/>
                  </a:lnTo>
                  <a:lnTo>
                    <a:pt x="692" y="55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1" name="Freeform 109"/>
            <p:cNvSpPr>
              <a:spLocks/>
            </p:cNvSpPr>
            <p:nvPr/>
          </p:nvSpPr>
          <p:spPr bwMode="auto">
            <a:xfrm>
              <a:off x="2634" y="5190"/>
              <a:ext cx="414" cy="61"/>
            </a:xfrm>
            <a:custGeom>
              <a:avLst/>
              <a:gdLst>
                <a:gd name="T0" fmla="*/ 1 w 636"/>
                <a:gd name="T1" fmla="*/ 2147483646 h 40"/>
                <a:gd name="T2" fmla="*/ 1 w 636"/>
                <a:gd name="T3" fmla="*/ 0 h 40"/>
                <a:gd name="T4" fmla="*/ 0 w 636"/>
                <a:gd name="T5" fmla="*/ 2147483646 h 40"/>
                <a:gd name="T6" fmla="*/ 1 w 636"/>
                <a:gd name="T7" fmla="*/ 2147483646 h 40"/>
                <a:gd name="T8" fmla="*/ 1 w 636"/>
                <a:gd name="T9" fmla="*/ 2147483646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2" name="Freeform 110"/>
            <p:cNvSpPr>
              <a:spLocks/>
            </p:cNvSpPr>
            <p:nvPr/>
          </p:nvSpPr>
          <p:spPr bwMode="auto">
            <a:xfrm>
              <a:off x="3355" y="5623"/>
              <a:ext cx="680" cy="241"/>
            </a:xfrm>
            <a:custGeom>
              <a:avLst/>
              <a:gdLst>
                <a:gd name="T0" fmla="*/ 3 w 808"/>
                <a:gd name="T1" fmla="*/ 2147483646 h 117"/>
                <a:gd name="T2" fmla="*/ 3 w 808"/>
                <a:gd name="T3" fmla="*/ 2147483646 h 117"/>
                <a:gd name="T4" fmla="*/ 0 w 808"/>
                <a:gd name="T5" fmla="*/ 0 h 117"/>
                <a:gd name="T6" fmla="*/ 3 w 808"/>
                <a:gd name="T7" fmla="*/ 2147483646 h 117"/>
                <a:gd name="T8" fmla="*/ 3 w 808"/>
                <a:gd name="T9" fmla="*/ 214748364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17"/>
                <a:gd name="T17" fmla="*/ 808 w 808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17">
                  <a:moveTo>
                    <a:pt x="808" y="117"/>
                  </a:moveTo>
                  <a:lnTo>
                    <a:pt x="367" y="2"/>
                  </a:lnTo>
                  <a:lnTo>
                    <a:pt x="0" y="0"/>
                  </a:lnTo>
                  <a:lnTo>
                    <a:pt x="362" y="117"/>
                  </a:lnTo>
                  <a:lnTo>
                    <a:pt x="808" y="117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03" name="Freeform 111"/>
            <p:cNvSpPr>
              <a:spLocks/>
            </p:cNvSpPr>
            <p:nvPr/>
          </p:nvSpPr>
          <p:spPr bwMode="auto">
            <a:xfrm flipH="1">
              <a:off x="300" y="5623"/>
              <a:ext cx="680" cy="241"/>
            </a:xfrm>
            <a:custGeom>
              <a:avLst/>
              <a:gdLst>
                <a:gd name="T0" fmla="*/ 3 w 808"/>
                <a:gd name="T1" fmla="*/ 2147483646 h 117"/>
                <a:gd name="T2" fmla="*/ 3 w 808"/>
                <a:gd name="T3" fmla="*/ 2147483646 h 117"/>
                <a:gd name="T4" fmla="*/ 0 w 808"/>
                <a:gd name="T5" fmla="*/ 0 h 117"/>
                <a:gd name="T6" fmla="*/ 3 w 808"/>
                <a:gd name="T7" fmla="*/ 2147483646 h 117"/>
                <a:gd name="T8" fmla="*/ 3 w 808"/>
                <a:gd name="T9" fmla="*/ 2147483646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8"/>
                <a:gd name="T16" fmla="*/ 0 h 117"/>
                <a:gd name="T17" fmla="*/ 808 w 808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8" h="117">
                  <a:moveTo>
                    <a:pt x="808" y="117"/>
                  </a:moveTo>
                  <a:lnTo>
                    <a:pt x="367" y="2"/>
                  </a:lnTo>
                  <a:lnTo>
                    <a:pt x="0" y="0"/>
                  </a:lnTo>
                  <a:lnTo>
                    <a:pt x="362" y="117"/>
                  </a:lnTo>
                  <a:lnTo>
                    <a:pt x="808" y="117"/>
                  </a:lnTo>
                  <a:close/>
                </a:path>
              </a:pathLst>
            </a:custGeom>
            <a:solidFill>
              <a:srgbClr val="C2DB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06" name="WordArt 123"/>
          <p:cNvSpPr>
            <a:spLocks noChangeArrowheads="1" noChangeShapeType="1" noTextEdit="1"/>
          </p:cNvSpPr>
          <p:nvPr/>
        </p:nvSpPr>
        <p:spPr bwMode="auto">
          <a:xfrm>
            <a:off x="401860" y="4147567"/>
            <a:ext cx="4162425" cy="312737"/>
          </a:xfrm>
          <a:prstGeom prst="rect">
            <a:avLst/>
          </a:prstGeom>
          <a:extLst/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ko-KR"/>
            </a:defPPr>
            <a:lvl1pPr marL="0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5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0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5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1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26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1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16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61" algn="l" defTabSz="91429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kern="10" smtClean="0">
                <a:solidFill>
                  <a:srgbClr val="003366"/>
                </a:solidFill>
                <a:effectLst>
                  <a:outerShdw dist="28398" dir="1593903" algn="ctr" rotWithShape="0">
                    <a:srgbClr val="B2B2B2">
                      <a:alpha val="79999"/>
                    </a:srgbClr>
                  </a:outerShdw>
                </a:effectLst>
                <a:latin typeface="+mn-ea"/>
              </a:rPr>
              <a:t>각 검증 시나리오의 입력으로 사용되는 정상</a:t>
            </a:r>
            <a:r>
              <a:rPr lang="en-US" altLang="ko-KR" sz="2000" kern="10" smtClean="0">
                <a:solidFill>
                  <a:srgbClr val="003366"/>
                </a:solidFill>
                <a:effectLst>
                  <a:outerShdw dist="28398" dir="1593903" algn="ctr" rotWithShape="0">
                    <a:srgbClr val="B2B2B2">
                      <a:alpha val="79999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000" kern="10" smtClean="0">
                <a:solidFill>
                  <a:srgbClr val="003366"/>
                </a:solidFill>
                <a:effectLst>
                  <a:outerShdw dist="28398" dir="1593903" algn="ctr" rotWithShape="0">
                    <a:srgbClr val="B2B2B2">
                      <a:alpha val="79999"/>
                    </a:srgbClr>
                  </a:outerShdw>
                </a:effectLst>
                <a:latin typeface="+mn-ea"/>
              </a:rPr>
              <a:t>비 정상 데이터 셋 템플릿</a:t>
            </a:r>
            <a:endParaRPr lang="ko-KR" altLang="en-US" sz="2000" kern="10" dirty="0">
              <a:solidFill>
                <a:srgbClr val="003366"/>
              </a:solidFill>
              <a:effectLst>
                <a:outerShdw dist="28398" dir="1593903" algn="ctr" rotWithShape="0">
                  <a:srgbClr val="B2B2B2">
                    <a:alpha val="79999"/>
                  </a:srgbClr>
                </a:outerShdw>
              </a:effectLst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66118" y="5771928"/>
            <a:ext cx="855662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ko-KR" sz="1100" b="1" dirty="0" smtClean="0">
                <a:solidFill>
                  <a:srgbClr val="FF6600"/>
                </a:solidFill>
                <a:latin typeface="+mn-ea"/>
                <a:ea typeface="+mn-ea"/>
              </a:rPr>
              <a:t>20</a:t>
            </a:r>
            <a:r>
              <a:rPr kumimoji="0" lang="ko-KR" altLang="en-US" sz="1100" b="1" dirty="0">
                <a:solidFill>
                  <a:srgbClr val="FF6600"/>
                </a:solidFill>
                <a:latin typeface="+mn-ea"/>
                <a:ea typeface="+mn-ea"/>
              </a:rPr>
              <a:t>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74355" y="5737003"/>
            <a:ext cx="855663" cy="260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ko-KR" sz="1100" b="1" dirty="0" smtClean="0">
                <a:solidFill>
                  <a:srgbClr val="FF6600"/>
                </a:solidFill>
                <a:latin typeface="+mn-ea"/>
                <a:ea typeface="+mn-ea"/>
              </a:rPr>
              <a:t>26</a:t>
            </a:r>
            <a:r>
              <a:rPr kumimoji="0" lang="ko-KR" altLang="en-US" sz="1100" b="1" dirty="0" smtClean="0">
                <a:solidFill>
                  <a:srgbClr val="FF6600"/>
                </a:solidFill>
                <a:latin typeface="+mn-ea"/>
                <a:ea typeface="+mn-ea"/>
              </a:rPr>
              <a:t>건</a:t>
            </a:r>
            <a:endParaRPr kumimoji="0" lang="ko-KR" altLang="en-US" sz="1100" b="1" dirty="0">
              <a:solidFill>
                <a:srgbClr val="FF6600"/>
              </a:solidFill>
              <a:latin typeface="+mn-ea"/>
              <a:ea typeface="+mn-ea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062169" y="3393765"/>
            <a:ext cx="10572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라이선스 처리</a:t>
            </a:r>
            <a:endParaRPr lang="en-US" altLang="ko-KR" sz="1000" b="1" kern="0" dirty="0" smtClean="0">
              <a:solidFill>
                <a:schemeClr val="bg1"/>
              </a:solidFill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1000" b="1" kern="0" dirty="0" smtClean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기능 </a:t>
            </a:r>
            <a:r>
              <a:rPr lang="ko-KR" altLang="en-US" sz="1000" b="1" kern="0" dirty="0">
                <a:solidFill>
                  <a:schemeClr val="bg1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항목</a:t>
            </a:r>
          </a:p>
        </p:txBody>
      </p:sp>
      <p:cxnSp>
        <p:nvCxnSpPr>
          <p:cNvPr id="110" name="직선 화살표 연결선 109"/>
          <p:cNvCxnSpPr>
            <a:stCxn id="109" idx="2"/>
            <a:endCxn id="63" idx="0"/>
          </p:cNvCxnSpPr>
          <p:nvPr/>
        </p:nvCxnSpPr>
        <p:spPr>
          <a:xfrm flipH="1">
            <a:off x="1417749" y="3793815"/>
            <a:ext cx="1173058" cy="954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9" idx="2"/>
            <a:endCxn id="66" idx="0"/>
          </p:cNvCxnSpPr>
          <p:nvPr/>
        </p:nvCxnSpPr>
        <p:spPr>
          <a:xfrm>
            <a:off x="2590807" y="3793815"/>
            <a:ext cx="1203430" cy="90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200" b="1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6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. </a:t>
            </a: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기타 행정사항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140221" y="1844824"/>
            <a:ext cx="2163763" cy="3868738"/>
            <a:chOff x="720" y="1296"/>
            <a:chExt cx="1363" cy="2437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solidFill>
              <a:srgbClr val="0B8DE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0B8DE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752" y="328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8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31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4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본 </a:t>
              </a:r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지침은 </a:t>
              </a:r>
              <a:r>
                <a:rPr lang="en-US" altLang="ko-KR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20XX</a:t>
              </a:r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년 </a:t>
              </a:r>
              <a:r>
                <a:rPr lang="en-US" altLang="ko-KR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XX</a:t>
              </a:r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월 </a:t>
              </a:r>
              <a:r>
                <a:rPr lang="en-US" altLang="ko-KR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XX</a:t>
              </a:r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일부터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적용</a:t>
              </a:r>
            </a:p>
          </p:txBody>
        </p:sp>
      </p:grp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3502421" y="1844824"/>
            <a:ext cx="2163763" cy="3868738"/>
            <a:chOff x="2208" y="1296"/>
            <a:chExt cx="1363" cy="2437"/>
          </a:xfrm>
        </p:grpSpPr>
        <p:sp>
          <p:nvSpPr>
            <p:cNvPr id="37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8000"/>
                </a:gs>
                <a:gs pos="100000">
                  <a:srgbClr val="92D05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2D050"/>
                </a:gs>
                <a:gs pos="100000">
                  <a:srgbClr val="008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2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3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4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5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4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평가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항목 및 기준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평가 도구는 기술의 발전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환경변화에 따라 개선하여 지속적인 업그레이드 실시</a:t>
              </a:r>
            </a:p>
          </p:txBody>
        </p:sp>
        <p:sp>
          <p:nvSpPr>
            <p:cNvPr id="50" name="AutoShape 31"/>
            <p:cNvSpPr>
              <a:spLocks noChangeArrowheads="1"/>
            </p:cNvSpPr>
            <p:nvPr/>
          </p:nvSpPr>
          <p:spPr bwMode="gray">
            <a:xfrm>
              <a:off x="2238" y="328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" name="Group 32"/>
          <p:cNvGrpSpPr>
            <a:grpSpLocks/>
          </p:cNvGrpSpPr>
          <p:nvPr/>
        </p:nvGrpSpPr>
        <p:grpSpPr bwMode="auto">
          <a:xfrm>
            <a:off x="5864621" y="1844824"/>
            <a:ext cx="2163763" cy="3868738"/>
            <a:chOff x="3696" y="1296"/>
            <a:chExt cx="1363" cy="2437"/>
          </a:xfrm>
        </p:grpSpPr>
        <p:sp>
          <p:nvSpPr>
            <p:cNvPr id="52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1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2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4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5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7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4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4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평가 세부</a:t>
              </a:r>
              <a:r>
                <a:rPr lang="en-US" altLang="ko-KR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400" b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항목 은 평가  신청 대상 업체에게 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사전 공지</a:t>
              </a:r>
            </a:p>
          </p:txBody>
        </p:sp>
        <p:sp>
          <p:nvSpPr>
            <p:cNvPr id="60" name="AutoShape 46"/>
            <p:cNvSpPr>
              <a:spLocks noChangeArrowheads="1"/>
            </p:cNvSpPr>
            <p:nvPr/>
          </p:nvSpPr>
          <p:spPr bwMode="gray">
            <a:xfrm>
              <a:off x="3720" y="328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8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1</a:t>
            </a: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,2&gt;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3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smtClean="0">
                  <a:latin typeface="나눔고딕" pitchFamily="50" charset="-127"/>
                  <a:ea typeface="나눔고딕" pitchFamily="50" charset="-127"/>
                </a:rPr>
                <a:t>평가 </a:t>
              </a:r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신청서</a:t>
              </a:r>
            </a:p>
          </p:txBody>
        </p:sp>
      </p:grpSp>
      <p:grpSp>
        <p:nvGrpSpPr>
          <p:cNvPr id="12" name="그룹 18"/>
          <p:cNvGrpSpPr/>
          <p:nvPr/>
        </p:nvGrpSpPr>
        <p:grpSpPr>
          <a:xfrm>
            <a:off x="5845302" y="1034374"/>
            <a:ext cx="2880320" cy="314494"/>
            <a:chOff x="1331639" y="5013177"/>
            <a:chExt cx="2880320" cy="314494"/>
          </a:xfrm>
        </p:grpSpPr>
        <p:grpSp>
          <p:nvGrpSpPr>
            <p:cNvPr id="13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평가결과 이의 신청서</a:t>
              </a:r>
            </a:p>
          </p:txBody>
        </p:sp>
      </p:grpSp>
      <p:pic>
        <p:nvPicPr>
          <p:cNvPr id="17" name="그림 16" descr="0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1059" y="1412776"/>
            <a:ext cx="3901307" cy="49427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1618539"/>
            <a:ext cx="3563888" cy="452876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3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3&gt;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3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smtClean="0">
                  <a:latin typeface="나눔고딕" pitchFamily="50" charset="-127"/>
                  <a:ea typeface="나눔고딕" pitchFamily="50" charset="-127"/>
                </a:rPr>
                <a:t>평가 </a:t>
              </a:r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보고서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79012" y="1392729"/>
            <a:ext cx="3911096" cy="4934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37470" y="1483647"/>
            <a:ext cx="3788128" cy="4699347"/>
            <a:chOff x="896536" y="1396905"/>
            <a:chExt cx="3788128" cy="469934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537" y="1396905"/>
              <a:ext cx="3788127" cy="318422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1" r="1073" b="51804"/>
            <a:stretch/>
          </p:blipFill>
          <p:spPr>
            <a:xfrm>
              <a:off x="896536" y="4581128"/>
              <a:ext cx="3754800" cy="151512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4731370" y="1392728"/>
            <a:ext cx="3911096" cy="4934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776583" y="1503128"/>
            <a:ext cx="3847776" cy="4713479"/>
            <a:chOff x="4932040" y="1223237"/>
            <a:chExt cx="3847776" cy="4713479"/>
          </a:xfrm>
          <a:solidFill>
            <a:schemeClr val="bg1"/>
          </a:solidFill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223237"/>
              <a:ext cx="3847776" cy="3220795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5"/>
            <a:srcRect b="51258"/>
            <a:stretch/>
          </p:blipFill>
          <p:spPr>
            <a:xfrm>
              <a:off x="4932040" y="4365105"/>
              <a:ext cx="3834000" cy="1571611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831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1772816"/>
            <a:ext cx="2935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추진배경 및 목적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기본방향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평가 대상 및 수행 방법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평가 절차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평가 항목 및 평가 방법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기타 행정사항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noProof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4&gt;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3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심의 의견서</a:t>
              </a:r>
            </a:p>
          </p:txBody>
        </p:sp>
      </p:grpSp>
      <p:pic>
        <p:nvPicPr>
          <p:cNvPr id="10" name="그림 9" descr="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627" y="1412776"/>
            <a:ext cx="3906349" cy="49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58334" y="3356992"/>
            <a:ext cx="3744416" cy="1296144"/>
            <a:chOff x="611560" y="1738908"/>
            <a:chExt cx="3744416" cy="1194121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611560" y="1738908"/>
              <a:ext cx="3744416" cy="1194121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 smtClean="0">
                  <a:ea typeface="맑은 고딕"/>
                </a:rPr>
                <a:t>전자책</a:t>
              </a:r>
              <a:r>
                <a:rPr lang="ko-KR" altLang="en-US" sz="1000" kern="0" dirty="0" smtClean="0">
                  <a:ea typeface="맑은 고딕"/>
                </a:rPr>
                <a:t> </a:t>
              </a:r>
              <a:r>
                <a:rPr lang="ko-KR" altLang="en-US" sz="1000" kern="0" dirty="0">
                  <a:ea typeface="맑은 고딕"/>
                </a:rPr>
                <a:t>기술적 보호조치 표준의 데이터 정합성 검증에는 </a:t>
              </a:r>
              <a:r>
                <a:rPr lang="en-US" altLang="ko-KR" sz="1000" kern="0" dirty="0">
                  <a:ea typeface="맑은 고딕"/>
                </a:rPr>
                <a:t>encryption.xml</a:t>
              </a:r>
              <a:r>
                <a:rPr lang="ko-KR" altLang="en-US" sz="1000" kern="0" dirty="0">
                  <a:ea typeface="맑은 고딕"/>
                </a:rPr>
                <a:t>에 포함된 정보들에 대한 표준정합성 여부를 확인하는 암호화 정보 검증과</a:t>
              </a:r>
              <a:r>
                <a:rPr lang="en-US" altLang="ko-KR" sz="1000" kern="0" dirty="0">
                  <a:ea typeface="맑은 고딕"/>
                </a:rPr>
                <a:t>, signatures.xml</a:t>
              </a:r>
              <a:r>
                <a:rPr lang="ko-KR" altLang="en-US" sz="1000" kern="0" dirty="0">
                  <a:ea typeface="맑은 고딕"/>
                </a:rPr>
                <a:t>에 포함된 정보들에 대한 표준정합성 여부를 확인하는 전자서명 정보 검증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그리고 전자서명 및 암호화에 사용되는 인증서의 표준정합성 여부를 확인하는 인증서 검증 과정이 </a:t>
              </a:r>
              <a:r>
                <a:rPr lang="ko-KR" altLang="en-US" sz="1000" kern="0" dirty="0" smtClean="0">
                  <a:ea typeface="맑은 고딕"/>
                </a:rPr>
                <a:t>포함됨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1560" y="1738908"/>
              <a:ext cx="280831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</a:t>
              </a:r>
              <a:r>
                <a:rPr lang="ko-KR" altLang="en-US" sz="1100" dirty="0" smtClean="0"/>
                <a:t>데이터 정합성 검증</a:t>
              </a:r>
              <a:endParaRPr lang="ko-KR" altLang="en-US" sz="1100" dirty="0"/>
            </a:p>
          </p:txBody>
        </p:sp>
      </p:grpSp>
      <p:sp>
        <p:nvSpPr>
          <p:cNvPr id="46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5&gt;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2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3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용어 정의서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55576" y="4869160"/>
            <a:ext cx="3744416" cy="1224136"/>
            <a:chOff x="611560" y="1738908"/>
            <a:chExt cx="3744416" cy="1224136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611560" y="1738908"/>
              <a:ext cx="3744416" cy="1224136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기술적 보호조치 표준의 기능 정합성 검증은 기술적 보호조치가 되어있는 </a:t>
              </a:r>
              <a:r>
                <a:rPr lang="ko-KR" altLang="en-US" sz="1000" kern="0" dirty="0" err="1">
                  <a:ea typeface="맑은 고딕"/>
                </a:rPr>
                <a:t>전자책을</a:t>
              </a:r>
              <a:r>
                <a:rPr lang="ko-KR" altLang="en-US" sz="1000" kern="0" dirty="0">
                  <a:ea typeface="맑은 고딕"/>
                </a:rPr>
                <a:t> 열람하고자 하는 장치 또는 응용프로그램</a:t>
              </a:r>
              <a:r>
                <a:rPr lang="en-US" altLang="ko-KR" sz="1000" kern="0" dirty="0">
                  <a:ea typeface="맑은 고딕"/>
                </a:rPr>
                <a:t>(</a:t>
              </a:r>
              <a:r>
                <a:rPr lang="ko-KR" altLang="en-US" sz="1000" kern="0" dirty="0">
                  <a:ea typeface="맑은 고딕"/>
                </a:rPr>
                <a:t>이하 </a:t>
              </a: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처리기</a:t>
              </a:r>
              <a:r>
                <a:rPr lang="en-US" altLang="ko-KR" sz="1000" kern="0" dirty="0">
                  <a:ea typeface="맑은 고딕"/>
                </a:rPr>
                <a:t>)</a:t>
              </a:r>
              <a:r>
                <a:rPr lang="ko-KR" altLang="en-US" sz="1000" kern="0" dirty="0">
                  <a:ea typeface="맑은 고딕"/>
                </a:rPr>
                <a:t>의 표준정합성 검증을 하는 것으로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검증하고자 하는 기능에 부합하는 정합 데이터와 부합하지 않는 </a:t>
              </a:r>
              <a:r>
                <a:rPr lang="ko-KR" altLang="en-US" sz="1000" kern="0" dirty="0" err="1">
                  <a:ea typeface="맑은 고딕"/>
                </a:rPr>
                <a:t>부정합</a:t>
              </a:r>
              <a:r>
                <a:rPr lang="ko-KR" altLang="en-US" sz="1000" kern="0" dirty="0">
                  <a:ea typeface="맑은 고딕"/>
                </a:rPr>
                <a:t> 데이터를 입력으로 검증 대상에 대한 기능을 검사하는 것을 목적으로 하고 </a:t>
              </a:r>
              <a:r>
                <a:rPr lang="ko-KR" altLang="en-US" sz="1000" kern="0" dirty="0" smtClean="0">
                  <a:ea typeface="맑은 고딕"/>
                </a:rPr>
                <a:t>있음</a:t>
              </a:r>
              <a:endParaRPr lang="ko-KR" altLang="en-US" sz="1000" kern="0" dirty="0">
                <a:ea typeface="맑은 고딕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11560" y="1738908"/>
              <a:ext cx="2808312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ko-KR" altLang="en-US" sz="1100" dirty="0" smtClean="0"/>
                <a:t>기능 </a:t>
              </a:r>
              <a:r>
                <a:rPr lang="ko-KR" altLang="en-US" sz="1100" dirty="0"/>
                <a:t>정합성 </a:t>
              </a:r>
              <a:r>
                <a:rPr lang="ko-KR" altLang="en-US" sz="1100" dirty="0" smtClean="0"/>
                <a:t>검증</a:t>
              </a:r>
              <a:endParaRPr lang="ko-KR" altLang="en-US" sz="11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55576" y="1586386"/>
            <a:ext cx="3744416" cy="514353"/>
            <a:chOff x="611560" y="1738908"/>
            <a:chExt cx="3744416" cy="473867"/>
          </a:xfrm>
        </p:grpSpPr>
        <p:sp>
          <p:nvSpPr>
            <p:cNvPr id="56" name="모서리가 둥근 직사각형 55"/>
            <p:cNvSpPr/>
            <p:nvPr/>
          </p:nvSpPr>
          <p:spPr bwMode="auto">
            <a:xfrm>
              <a:off x="611560" y="1738908"/>
              <a:ext cx="3744416" cy="473867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 smtClean="0">
                  <a:ea typeface="맑은 고딕"/>
                </a:rPr>
                <a:t>IDPF</a:t>
              </a:r>
              <a:r>
                <a:rPr lang="ko-KR" altLang="en-US" sz="1000" kern="0" dirty="0" smtClean="0">
                  <a:ea typeface="맑은 고딕"/>
                </a:rPr>
                <a:t>에서 지정한 </a:t>
              </a:r>
              <a:r>
                <a:rPr lang="ko-KR" altLang="en-US" sz="1000" kern="0" dirty="0" err="1" smtClean="0">
                  <a:ea typeface="맑은 고딕"/>
                </a:rPr>
                <a:t>전자책</a:t>
              </a:r>
              <a:r>
                <a:rPr lang="ko-KR" altLang="en-US" sz="1000" kern="0" dirty="0" smtClean="0">
                  <a:ea typeface="맑은 고딕"/>
                </a:rPr>
                <a:t> 출판 표준 포맷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11560" y="1738908"/>
              <a:ext cx="280831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EPUB (Electronic Publication)</a:t>
              </a:r>
              <a:endParaRPr lang="ko-KR" altLang="en-US" sz="11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51139" y="2228112"/>
            <a:ext cx="3744416" cy="984864"/>
            <a:chOff x="611560" y="1738908"/>
            <a:chExt cx="3744416" cy="929293"/>
          </a:xfrm>
        </p:grpSpPr>
        <p:sp>
          <p:nvSpPr>
            <p:cNvPr id="59" name="모서리가 둥근 직사각형 58"/>
            <p:cNvSpPr/>
            <p:nvPr/>
          </p:nvSpPr>
          <p:spPr bwMode="auto">
            <a:xfrm>
              <a:off x="611560" y="1738908"/>
              <a:ext cx="3744416" cy="92929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표준 포맷을 위해 </a:t>
              </a:r>
              <a:r>
                <a:rPr lang="en-US" altLang="ko-KR" sz="1000" kern="0" dirty="0">
                  <a:ea typeface="맑은 고딕"/>
                </a:rPr>
                <a:t>1999</a:t>
              </a:r>
              <a:r>
                <a:rPr lang="ko-KR" altLang="en-US" sz="1000" kern="0" dirty="0">
                  <a:ea typeface="맑은 고딕"/>
                </a:rPr>
                <a:t>년에 결성된 </a:t>
              </a:r>
              <a:r>
                <a:rPr lang="en-US" altLang="ko-KR" sz="1000" kern="0" dirty="0">
                  <a:ea typeface="맑은 고딕"/>
                </a:rPr>
                <a:t>OEBF(Open eBook Forum)</a:t>
              </a:r>
              <a:r>
                <a:rPr lang="ko-KR" altLang="en-US" sz="1000" kern="0" dirty="0">
                  <a:ea typeface="맑은 고딕"/>
                </a:rPr>
                <a:t>가 </a:t>
              </a:r>
              <a:r>
                <a:rPr lang="en-US" altLang="ko-KR" sz="1000" kern="0" dirty="0">
                  <a:ea typeface="맑은 고딕"/>
                </a:rPr>
                <a:t>2005</a:t>
              </a:r>
              <a:r>
                <a:rPr lang="ko-KR" altLang="en-US" sz="1000" kern="0" dirty="0">
                  <a:ea typeface="맑은 고딕"/>
                </a:rPr>
                <a:t>년 명칭이 변경된 포럼으로 </a:t>
              </a:r>
              <a:r>
                <a:rPr lang="en-US" altLang="ko-KR" sz="1000" kern="0" dirty="0">
                  <a:ea typeface="맑은 고딕"/>
                </a:rPr>
                <a:t>120</a:t>
              </a:r>
              <a:r>
                <a:rPr lang="ko-KR" altLang="en-US" sz="1000" kern="0" dirty="0">
                  <a:ea typeface="맑은 고딕"/>
                </a:rPr>
                <a:t>개 이상의 디지털 출판 산업의 기업과 단체들이 결성한 전자출판 표준화 기구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11560" y="1738908"/>
              <a:ext cx="3240000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IDPF (International Digital Publishing Forum)</a:t>
              </a:r>
              <a:endParaRPr lang="ko-KR" altLang="en-US" sz="11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788024" y="1586387"/>
            <a:ext cx="3744416" cy="978518"/>
            <a:chOff x="611560" y="1738908"/>
            <a:chExt cx="3744416" cy="901496"/>
          </a:xfrm>
        </p:grpSpPr>
        <p:sp>
          <p:nvSpPr>
            <p:cNvPr id="62" name="모서리가 둥근 직사각형 61"/>
            <p:cNvSpPr/>
            <p:nvPr/>
          </p:nvSpPr>
          <p:spPr bwMode="auto">
            <a:xfrm>
              <a:off x="611560" y="1738908"/>
              <a:ext cx="3744416" cy="901496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미국 </a:t>
              </a:r>
              <a:r>
                <a:rPr lang="en-US" altLang="ko-KR" sz="1000" kern="0" dirty="0">
                  <a:ea typeface="맑은 고딕"/>
                </a:rPr>
                <a:t>NIST(National Institute of Standard and Technology)</a:t>
              </a:r>
              <a:r>
                <a:rPr lang="ko-KR" altLang="en-US" sz="1000" kern="0" dirty="0">
                  <a:ea typeface="맑은 고딕"/>
                </a:rPr>
                <a:t>에서 표준으로 정하고 있는 </a:t>
              </a:r>
              <a:r>
                <a:rPr lang="ko-KR" altLang="en-US" sz="1000" kern="0" dirty="0" err="1">
                  <a:ea typeface="맑은 고딕"/>
                </a:rPr>
                <a:t>대칭키</a:t>
              </a:r>
              <a:r>
                <a:rPr lang="ko-KR" altLang="en-US" sz="1000" kern="0" dirty="0">
                  <a:ea typeface="맑은 고딕"/>
                </a:rPr>
                <a:t> 암호화 알고리즘</a:t>
              </a:r>
              <a:r>
                <a:rPr lang="en-US" altLang="ko-KR" sz="1000" kern="0" dirty="0">
                  <a:ea typeface="맑은 고딕"/>
                </a:rPr>
                <a:t>. </a:t>
              </a: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</a:t>
              </a:r>
              <a:r>
                <a:rPr lang="en-US" altLang="ko-KR" sz="1000" kern="0" dirty="0">
                  <a:ea typeface="맑은 고딕"/>
                </a:rPr>
                <a:t>DRM </a:t>
              </a:r>
              <a:r>
                <a:rPr lang="ko-KR" altLang="en-US" sz="1000" kern="0" dirty="0">
                  <a:ea typeface="맑은 고딕"/>
                </a:rPr>
                <a:t>표준에서는 </a:t>
              </a:r>
              <a:r>
                <a:rPr lang="ko-KR" altLang="en-US" sz="1000" kern="0" dirty="0" err="1">
                  <a:ea typeface="맑은 고딕"/>
                </a:rPr>
                <a:t>콘텐츠를</a:t>
              </a:r>
              <a:r>
                <a:rPr lang="ko-KR" altLang="en-US" sz="1000" kern="0" dirty="0">
                  <a:ea typeface="맑은 고딕"/>
                </a:rPr>
                <a:t> 암호화하는 알고리즘으로 사용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11560" y="1738908"/>
              <a:ext cx="3024336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AES </a:t>
              </a:r>
              <a:r>
                <a:rPr lang="en-US" altLang="ko-KR" sz="1100" dirty="0"/>
                <a:t>(Advanced Encryption Standard)</a:t>
              </a:r>
              <a:endParaRPr lang="ko-KR" altLang="en-US" sz="11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89283" y="2720546"/>
            <a:ext cx="3744416" cy="492433"/>
            <a:chOff x="611560" y="1738908"/>
            <a:chExt cx="3744416" cy="464647"/>
          </a:xfrm>
        </p:grpSpPr>
        <p:sp>
          <p:nvSpPr>
            <p:cNvPr id="65" name="모서리가 둥근 직사각형 64"/>
            <p:cNvSpPr/>
            <p:nvPr/>
          </p:nvSpPr>
          <p:spPr bwMode="auto">
            <a:xfrm>
              <a:off x="611560" y="1738908"/>
              <a:ext cx="3744416" cy="464647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 err="1"/>
                <a:t>전자책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콘텐츠를</a:t>
              </a:r>
              <a:r>
                <a:rPr lang="ko-KR" altLang="en-US" sz="1000" dirty="0"/>
                <a:t> 암호화 및 </a:t>
              </a:r>
              <a:r>
                <a:rPr lang="ko-KR" altLang="en-US" sz="1000" dirty="0" err="1"/>
                <a:t>복호화</a:t>
              </a:r>
              <a:r>
                <a:rPr lang="ko-KR" altLang="en-US" sz="1000" dirty="0"/>
                <a:t> 하는데 사용되는 </a:t>
              </a:r>
              <a:r>
                <a:rPr lang="ko-KR" altLang="en-US" sz="1000" dirty="0" smtClean="0"/>
                <a:t>키</a:t>
              </a:r>
              <a:endParaRPr lang="ko-KR" altLang="en-US" sz="10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11560" y="1738908"/>
              <a:ext cx="3240000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CEK </a:t>
              </a:r>
              <a:r>
                <a:rPr lang="en-US" altLang="ko-KR" sz="1100" dirty="0"/>
                <a:t>(Content Encryption Key)</a:t>
              </a:r>
              <a:endParaRPr lang="ko-KR" altLang="en-US" sz="11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788024" y="3356993"/>
            <a:ext cx="3744416" cy="720080"/>
            <a:chOff x="611560" y="1738908"/>
            <a:chExt cx="3744416" cy="663400"/>
          </a:xfrm>
        </p:grpSpPr>
        <p:sp>
          <p:nvSpPr>
            <p:cNvPr id="68" name="모서리가 둥근 직사각형 67"/>
            <p:cNvSpPr/>
            <p:nvPr/>
          </p:nvSpPr>
          <p:spPr bwMode="auto">
            <a:xfrm>
              <a:off x="611560" y="1738908"/>
              <a:ext cx="3744416" cy="663400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인증서 표준인 </a:t>
              </a:r>
              <a:r>
                <a:rPr lang="en-US" altLang="ko-KR" sz="1000" kern="0" dirty="0">
                  <a:ea typeface="맑은 고딕"/>
                </a:rPr>
                <a:t>X.509</a:t>
              </a:r>
              <a:r>
                <a:rPr lang="ko-KR" altLang="en-US" sz="1000" kern="0" dirty="0">
                  <a:ea typeface="맑은 고딕"/>
                </a:rPr>
                <a:t>에서 </a:t>
              </a:r>
              <a:r>
                <a:rPr lang="en-US" altLang="ko-KR" sz="1000" kern="0" dirty="0">
                  <a:ea typeface="맑은 고딕"/>
                </a:rPr>
                <a:t>subject </a:t>
              </a:r>
              <a:r>
                <a:rPr lang="ko-KR" altLang="en-US" sz="1000" kern="0" dirty="0">
                  <a:ea typeface="맑은 고딕"/>
                </a:rPr>
                <a:t>또는 </a:t>
              </a:r>
              <a:r>
                <a:rPr lang="en-US" altLang="ko-KR" sz="1000" kern="0" dirty="0">
                  <a:ea typeface="맑은 고딕"/>
                </a:rPr>
                <a:t>issuer </a:t>
              </a:r>
              <a:r>
                <a:rPr lang="ko-KR" altLang="en-US" sz="1000" kern="0" dirty="0">
                  <a:ea typeface="맑은 고딕"/>
                </a:rPr>
                <a:t>이름에 사용되는 고유 </a:t>
              </a:r>
              <a:r>
                <a:rPr lang="en-US" altLang="ko-KR" sz="1000" kern="0" dirty="0">
                  <a:ea typeface="맑은 고딕"/>
                </a:rPr>
                <a:t>ID</a:t>
              </a:r>
              <a:r>
                <a:rPr lang="ko-KR" altLang="en-US" sz="1000" kern="0" dirty="0">
                  <a:ea typeface="맑은 고딕"/>
                </a:rPr>
                <a:t>로 </a:t>
              </a:r>
              <a:r>
                <a:rPr lang="en-US" altLang="ko-KR" sz="1000" kern="0" dirty="0">
                  <a:ea typeface="맑은 고딕"/>
                </a:rPr>
                <a:t>RFC-2253 </a:t>
              </a:r>
              <a:r>
                <a:rPr lang="ko-KR" altLang="en-US" sz="1000" kern="0" dirty="0">
                  <a:ea typeface="맑은 고딕"/>
                </a:rPr>
                <a:t>표준 방식을 준수하여야 함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11560" y="1738908"/>
              <a:ext cx="3024336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DN </a:t>
              </a:r>
              <a:r>
                <a:rPr lang="en-US" altLang="ko-KR" sz="1100" dirty="0"/>
                <a:t>(Distinguished Name)</a:t>
              </a:r>
              <a:endParaRPr lang="ko-KR" altLang="en-US" sz="11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88024" y="4222533"/>
            <a:ext cx="3744416" cy="646628"/>
            <a:chOff x="611560" y="1738908"/>
            <a:chExt cx="3744416" cy="610141"/>
          </a:xfrm>
        </p:grpSpPr>
        <p:sp>
          <p:nvSpPr>
            <p:cNvPr id="71" name="모서리가 둥근 직사각형 70"/>
            <p:cNvSpPr/>
            <p:nvPr/>
          </p:nvSpPr>
          <p:spPr bwMode="auto">
            <a:xfrm>
              <a:off x="611560" y="1738908"/>
              <a:ext cx="3744416" cy="610141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/>
                <a:t>인증서의 공개키 값에 대한 </a:t>
              </a:r>
              <a:r>
                <a:rPr lang="en-US" altLang="ko-KR" sz="1000" dirty="0"/>
                <a:t>SHA1 </a:t>
              </a:r>
              <a:r>
                <a:rPr lang="ko-KR" altLang="en-US" sz="1000" dirty="0" err="1"/>
                <a:t>해쉬값으로</a:t>
              </a:r>
              <a:r>
                <a:rPr lang="ko-KR" altLang="en-US" sz="1000" dirty="0"/>
                <a:t> 인증서의 고유 </a:t>
              </a:r>
              <a:r>
                <a:rPr lang="ko-KR" altLang="en-US" sz="1000" dirty="0" err="1"/>
                <a:t>식별자로</a:t>
              </a:r>
              <a:r>
                <a:rPr lang="ko-KR" altLang="en-US" sz="1000" dirty="0"/>
                <a:t> </a:t>
              </a:r>
              <a:r>
                <a:rPr lang="ko-KR" altLang="en-US" sz="1000" dirty="0" smtClean="0"/>
                <a:t>사용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1560" y="1738908"/>
              <a:ext cx="3240000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err="1" smtClean="0"/>
                <a:t>DnQualifier</a:t>
              </a:r>
              <a:endParaRPr lang="ko-KR" altLang="en-US" sz="11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84305" y="4977172"/>
            <a:ext cx="3744416" cy="540060"/>
            <a:chOff x="611560" y="1738908"/>
            <a:chExt cx="3744416" cy="497550"/>
          </a:xfrm>
        </p:grpSpPr>
        <p:sp>
          <p:nvSpPr>
            <p:cNvPr id="74" name="모서리가 둥근 직사각형 73"/>
            <p:cNvSpPr/>
            <p:nvPr/>
          </p:nvSpPr>
          <p:spPr bwMode="auto">
            <a:xfrm>
              <a:off x="611560" y="1738908"/>
              <a:ext cx="3744416" cy="497550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>
                  <a:ea typeface="맑은 고딕"/>
                </a:rPr>
                <a:t>CEK</a:t>
              </a:r>
              <a:r>
                <a:rPr lang="ko-KR" altLang="en-US" sz="1000" kern="0" dirty="0">
                  <a:ea typeface="맑은 고딕"/>
                </a:rPr>
                <a:t>를 암호화 하는데 사용되는 키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11560" y="1738908"/>
              <a:ext cx="3024336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KEK </a:t>
              </a:r>
              <a:r>
                <a:rPr lang="en-US" altLang="ko-KR" sz="1100" dirty="0"/>
                <a:t>(Key Encryption Key) </a:t>
              </a:r>
              <a:endParaRPr lang="ko-KR" altLang="en-US" sz="11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784305" y="5608231"/>
            <a:ext cx="3744416" cy="503521"/>
            <a:chOff x="611560" y="1738908"/>
            <a:chExt cx="3744416" cy="475109"/>
          </a:xfrm>
        </p:grpSpPr>
        <p:sp>
          <p:nvSpPr>
            <p:cNvPr id="77" name="모서리가 둥근 직사각형 76"/>
            <p:cNvSpPr/>
            <p:nvPr/>
          </p:nvSpPr>
          <p:spPr bwMode="auto">
            <a:xfrm>
              <a:off x="611560" y="1738908"/>
              <a:ext cx="3744416" cy="475109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en-US" altLang="ko-KR" sz="1000" dirty="0"/>
                <a:t>CEK</a:t>
              </a:r>
              <a:r>
                <a:rPr lang="ko-KR" altLang="en-US" sz="1000" dirty="0"/>
                <a:t>를 </a:t>
              </a:r>
              <a:r>
                <a:rPr lang="ko-KR" altLang="en-US" sz="1000" dirty="0" err="1"/>
                <a:t>복호화</a:t>
              </a:r>
              <a:r>
                <a:rPr lang="ko-KR" altLang="en-US" sz="1000" dirty="0"/>
                <a:t> 하는데 사용되는 키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1560" y="1738908"/>
              <a:ext cx="3240000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KDK </a:t>
              </a:r>
              <a:r>
                <a:rPr lang="en-US" altLang="ko-KR" sz="1100" dirty="0"/>
                <a:t>(Key Decryption Key) 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8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1586388"/>
            <a:ext cx="3744416" cy="514355"/>
            <a:chOff x="611560" y="1738907"/>
            <a:chExt cx="3744416" cy="473868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611560" y="1738908"/>
              <a:ext cx="3744416" cy="473867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해쉬를</a:t>
              </a:r>
              <a:r>
                <a:rPr lang="ko-KR" altLang="en-US" sz="1000" kern="0" dirty="0">
                  <a:ea typeface="맑은 고딕"/>
                </a:rPr>
                <a:t> 기반으로 한 키 전달 알고리즘에 사용되는 함수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1560" y="1738907"/>
              <a:ext cx="280831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MGF1 </a:t>
              </a:r>
              <a:r>
                <a:rPr lang="en-US" altLang="ko-KR" sz="1100" dirty="0"/>
                <a:t>(Mask Generation Function 1)</a:t>
              </a:r>
              <a:endParaRPr lang="ko-KR" altLang="en-US" sz="11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51138" y="2228113"/>
            <a:ext cx="3744417" cy="721376"/>
            <a:chOff x="611559" y="1738908"/>
            <a:chExt cx="3744417" cy="680672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611560" y="1738908"/>
              <a:ext cx="3744416" cy="680672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전자메일의 </a:t>
              </a:r>
              <a:r>
                <a:rPr lang="ko-KR" altLang="en-US" sz="1000" kern="0" dirty="0" err="1">
                  <a:ea typeface="맑은 고딕"/>
                </a:rPr>
                <a:t>콘텐츠</a:t>
              </a:r>
              <a:r>
                <a:rPr lang="ko-KR" altLang="en-US" sz="1000" kern="0" dirty="0">
                  <a:ea typeface="맑은 고딕"/>
                </a:rPr>
                <a:t> 타입을 표기하기 위한 인터넷 </a:t>
              </a:r>
              <a:r>
                <a:rPr lang="ko-KR" altLang="en-US" sz="1000" kern="0" dirty="0" smtClean="0">
                  <a:ea typeface="맑은 고딕"/>
                </a:rPr>
                <a:t>표준으로 </a:t>
              </a: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</a:t>
              </a:r>
              <a:r>
                <a:rPr lang="ko-KR" altLang="en-US" sz="1000" kern="0" dirty="0" err="1">
                  <a:ea typeface="맑은 고딕"/>
                </a:rPr>
                <a:t>콘텐츠의</a:t>
              </a:r>
              <a:r>
                <a:rPr lang="ko-KR" altLang="en-US" sz="1000" kern="0" dirty="0">
                  <a:ea typeface="맑은 고딕"/>
                </a:rPr>
                <a:t> 타입을 나타내기 위해 </a:t>
              </a:r>
              <a:r>
                <a:rPr lang="ko-KR" altLang="en-US" sz="1000" kern="0" dirty="0" smtClean="0">
                  <a:ea typeface="맑은 고딕"/>
                </a:rPr>
                <a:t>사용</a:t>
              </a:r>
              <a:endParaRPr lang="ko-KR" altLang="en-US" sz="1000" kern="0" dirty="0">
                <a:ea typeface="맑은 고딕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559" y="1738908"/>
              <a:ext cx="3244798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</a:t>
              </a:r>
              <a:r>
                <a:rPr lang="fr-FR" altLang="ko-KR" sz="1100" dirty="0" smtClean="0"/>
                <a:t>MIME </a:t>
              </a:r>
              <a:r>
                <a:rPr lang="fr-FR" altLang="ko-KR" sz="1100" dirty="0"/>
                <a:t>(Multipurpose Internet Mail Extension) </a:t>
              </a:r>
              <a:endParaRPr lang="ko-KR" altLang="en-US" sz="11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89283" y="2564904"/>
            <a:ext cx="3744416" cy="840198"/>
            <a:chOff x="611560" y="1738908"/>
            <a:chExt cx="3744416" cy="774064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611560" y="1738908"/>
              <a:ext cx="3744416" cy="774064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국제 표준인 </a:t>
              </a:r>
              <a:r>
                <a:rPr lang="en-US" altLang="ko-KR" sz="1000" kern="0" dirty="0">
                  <a:ea typeface="맑은 고딕"/>
                </a:rPr>
                <a:t>IDPF</a:t>
              </a:r>
              <a:r>
                <a:rPr lang="ko-KR" altLang="en-US" sz="1000" kern="0" dirty="0">
                  <a:ea typeface="맑은 고딕"/>
                </a:rPr>
                <a:t>에서 규정한 </a:t>
              </a:r>
              <a:r>
                <a:rPr lang="ko-KR" altLang="en-US" sz="1000" kern="0" dirty="0" err="1">
                  <a:ea typeface="맑은 고딕"/>
                </a:rPr>
                <a:t>전자책</a:t>
              </a:r>
              <a:r>
                <a:rPr lang="ko-KR" altLang="en-US" sz="1000" kern="0" dirty="0">
                  <a:ea typeface="맑은 고딕"/>
                </a:rPr>
                <a:t> 내부의 메타정보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구조 및 </a:t>
              </a:r>
              <a:r>
                <a:rPr lang="ko-KR" altLang="en-US" sz="1000" kern="0" dirty="0" err="1">
                  <a:ea typeface="맑은 고딕"/>
                </a:rPr>
                <a:t>콘텐츠</a:t>
              </a:r>
              <a:r>
                <a:rPr lang="ko-KR" altLang="en-US" sz="1000" kern="0" dirty="0">
                  <a:ea typeface="맑은 고딕"/>
                </a:rPr>
                <a:t> 위치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목차개요 등에 대한 정보를 담고 있는 파일 형식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1738908"/>
              <a:ext cx="2807053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OPF </a:t>
              </a:r>
              <a:r>
                <a:rPr lang="en-US" altLang="ko-KR" sz="1100" dirty="0"/>
                <a:t>(Open Packaging Format)</a:t>
              </a:r>
              <a:endParaRPr lang="ko-KR" altLang="en-US" sz="11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89282" y="1586387"/>
            <a:ext cx="3744417" cy="834500"/>
            <a:chOff x="611559" y="1738908"/>
            <a:chExt cx="3744417" cy="787413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611560" y="1738908"/>
              <a:ext cx="3744416" cy="78741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/>
                <a:t>미국 </a:t>
              </a:r>
              <a:r>
                <a:rPr lang="en-US" altLang="ko-KR" sz="1000" dirty="0"/>
                <a:t>NIST(National Institute of Standard and Technology)</a:t>
              </a:r>
              <a:r>
                <a:rPr lang="ko-KR" altLang="en-US" sz="1000" dirty="0"/>
                <a:t>에서 표준으로 정하고 있는 키 기반의 메시지 인증 </a:t>
              </a:r>
              <a:r>
                <a:rPr lang="ko-KR" altLang="en-US" sz="1000" dirty="0" smtClean="0"/>
                <a:t>알고리즘</a:t>
              </a:r>
              <a:r>
                <a:rPr lang="en-US" altLang="ko-KR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1559" y="1738908"/>
              <a:ext cx="3671150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HMAC </a:t>
              </a:r>
              <a:r>
                <a:rPr lang="en-US" altLang="ko-KR" sz="1100" dirty="0"/>
                <a:t>(Keyed-Hash Message Authentication Code)</a:t>
              </a:r>
              <a:endParaRPr lang="ko-KR" altLang="en-US" sz="11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51138" y="3076860"/>
            <a:ext cx="3744416" cy="856197"/>
            <a:chOff x="611560" y="1738908"/>
            <a:chExt cx="3744416" cy="788803"/>
          </a:xfrm>
        </p:grpSpPr>
        <p:sp>
          <p:nvSpPr>
            <p:cNvPr id="15" name="모서리가 둥근 직사각형 14"/>
            <p:cNvSpPr/>
            <p:nvPr/>
          </p:nvSpPr>
          <p:spPr bwMode="auto">
            <a:xfrm>
              <a:off x="611560" y="1738908"/>
              <a:ext cx="3744416" cy="78880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비대칭키</a:t>
              </a:r>
              <a:r>
                <a:rPr lang="ko-KR" altLang="en-US" sz="1000" kern="0" dirty="0">
                  <a:ea typeface="맑은 고딕"/>
                </a:rPr>
                <a:t> 암호화 방식에서 암호화할 대상의 길이가 작음으로 인해 발생할 수 있는 다양한 해킹 시도의 보안 취약성을 방지하기 위해 사용되는 </a:t>
              </a:r>
              <a:r>
                <a:rPr lang="ko-KR" altLang="en-US" sz="1000" kern="0" dirty="0" err="1">
                  <a:ea typeface="맑은 고딕"/>
                </a:rPr>
                <a:t>패딩</a:t>
              </a:r>
              <a:r>
                <a:rPr lang="ko-KR" altLang="en-US" sz="1000" kern="0" dirty="0">
                  <a:ea typeface="맑은 고딕"/>
                </a:rPr>
                <a:t> </a:t>
              </a:r>
              <a:r>
                <a:rPr lang="ko-KR" altLang="en-US" sz="1000" kern="0" dirty="0" smtClean="0">
                  <a:ea typeface="맑은 고딕"/>
                </a:rPr>
                <a:t>방식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1560" y="1738908"/>
              <a:ext cx="346082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OAEP </a:t>
              </a:r>
              <a:r>
                <a:rPr lang="en-US" altLang="ko-KR" sz="1100" dirty="0"/>
                <a:t>(Optimal Asymmetric Encryption Padding) </a:t>
              </a:r>
              <a:endParaRPr lang="ko-KR" altLang="en-US" sz="11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51138" y="4086588"/>
            <a:ext cx="3744416" cy="638556"/>
            <a:chOff x="611560" y="1738908"/>
            <a:chExt cx="3744416" cy="602525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611560" y="1738908"/>
              <a:ext cx="3744416" cy="60252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 err="1"/>
                <a:t>비대칭키</a:t>
              </a:r>
              <a:r>
                <a:rPr lang="ko-KR" altLang="en-US" sz="1000" dirty="0"/>
                <a:t> 암호화 방식으로 본 표준에서는 </a:t>
              </a:r>
              <a:r>
                <a:rPr lang="en-US" altLang="ko-KR" sz="1000" dirty="0"/>
                <a:t>CEK</a:t>
              </a:r>
              <a:r>
                <a:rPr lang="ko-KR" altLang="en-US" sz="1000" dirty="0"/>
                <a:t>를 암호화하는 알고리즘으로 </a:t>
              </a:r>
              <a:r>
                <a:rPr lang="ko-KR" altLang="en-US" sz="1000" dirty="0" smtClean="0"/>
                <a:t>사용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1560" y="1738908"/>
              <a:ext cx="2596726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RSA 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Rivest</a:t>
              </a:r>
              <a:r>
                <a:rPr lang="en-US" altLang="ko-KR" sz="1100" dirty="0"/>
                <a:t>, Shamir, </a:t>
              </a:r>
              <a:r>
                <a:rPr lang="en-US" altLang="ko-KR" sz="1100" dirty="0" err="1"/>
                <a:t>Adlerman</a:t>
              </a:r>
              <a:r>
                <a:rPr lang="en-US" altLang="ko-KR" sz="1100" dirty="0"/>
                <a:t>) </a:t>
              </a:r>
              <a:endParaRPr lang="ko-KR" altLang="en-US" sz="11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51138" y="4878673"/>
            <a:ext cx="3744416" cy="1142613"/>
            <a:chOff x="611560" y="1738907"/>
            <a:chExt cx="3744416" cy="1052675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611560" y="1738907"/>
              <a:ext cx="3744416" cy="105267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전자서명의 대상이 되는 </a:t>
              </a:r>
              <a:r>
                <a:rPr lang="en-US" altLang="ko-KR" sz="1000" kern="0" dirty="0">
                  <a:ea typeface="맑은 고딕"/>
                </a:rPr>
                <a:t>XML</a:t>
              </a:r>
              <a:r>
                <a:rPr lang="ko-KR" altLang="en-US" sz="1000" kern="0" dirty="0">
                  <a:ea typeface="맑은 고딕"/>
                </a:rPr>
                <a:t>문서는 주석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공백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네임스페이스 등의 영향으로 </a:t>
              </a:r>
              <a:r>
                <a:rPr lang="en-US" altLang="ko-KR" sz="1000" kern="0" dirty="0">
                  <a:ea typeface="맑은 고딕"/>
                </a:rPr>
                <a:t>XML </a:t>
              </a:r>
              <a:r>
                <a:rPr lang="ko-KR" altLang="en-US" sz="1000" kern="0" dirty="0" err="1">
                  <a:ea typeface="맑은 고딕"/>
                </a:rPr>
                <a:t>콘텐츠</a:t>
              </a:r>
              <a:r>
                <a:rPr lang="ko-KR" altLang="en-US" sz="1000" kern="0" dirty="0">
                  <a:ea typeface="맑은 고딕"/>
                </a:rPr>
                <a:t> 내용과는 무관하게 전자서명 검증에 대한 오류가 발생할 가능성이 존재하는데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이를 방지하고자 </a:t>
              </a:r>
              <a:r>
                <a:rPr lang="en-US" altLang="ko-KR" sz="1000" kern="0" dirty="0">
                  <a:ea typeface="맑은 고딕"/>
                </a:rPr>
                <a:t>XML </a:t>
              </a:r>
              <a:r>
                <a:rPr lang="ko-KR" altLang="en-US" sz="1000" kern="0" dirty="0">
                  <a:ea typeface="맑은 고딕"/>
                </a:rPr>
                <a:t>문서를 정규화하는 방법을 표준화 하고 이를 전자서명 생성 및 </a:t>
              </a:r>
              <a:r>
                <a:rPr lang="ko-KR" altLang="en-US" sz="1000" kern="0" dirty="0" err="1">
                  <a:ea typeface="맑은 고딕"/>
                </a:rPr>
                <a:t>검증시</a:t>
              </a:r>
              <a:r>
                <a:rPr lang="ko-KR" altLang="en-US" sz="1000" kern="0" dirty="0">
                  <a:ea typeface="맑은 고딕"/>
                </a:rPr>
                <a:t> 적용하는 </a:t>
              </a:r>
              <a:r>
                <a:rPr lang="ko-KR" altLang="en-US" sz="1000" kern="0" dirty="0" smtClean="0">
                  <a:ea typeface="맑은 고딕"/>
                </a:rPr>
                <a:t>것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1560" y="1738908"/>
              <a:ext cx="166062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Canonicalization 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9281" y="3498703"/>
            <a:ext cx="3744417" cy="650377"/>
            <a:chOff x="611559" y="1738908"/>
            <a:chExt cx="3744417" cy="613679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611560" y="1738908"/>
              <a:ext cx="3744416" cy="613679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base"/>
              <a:r>
                <a:rPr lang="ko-KR" altLang="en-US" sz="1000" dirty="0"/>
                <a:t>전자서명의 대상이 되는 </a:t>
              </a:r>
              <a:r>
                <a:rPr lang="en-US" altLang="ko-KR" sz="1000" dirty="0"/>
                <a:t>XML </a:t>
              </a:r>
              <a:r>
                <a:rPr lang="ko-KR" altLang="en-US" sz="1000" dirty="0" err="1"/>
                <a:t>콘텐츠의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해쉬값을</a:t>
              </a:r>
              <a:r>
                <a:rPr lang="ko-KR" altLang="en-US" sz="1000" dirty="0"/>
                <a:t> 추출하기 전에 사용될 정규화 방법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1559" y="1738908"/>
              <a:ext cx="1150871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Transform</a:t>
              </a:r>
              <a:endParaRPr lang="ko-KR" altLang="en-US" sz="1100" dirty="0"/>
            </a:p>
          </p:txBody>
        </p:sp>
      </p:grpSp>
      <p:sp>
        <p:nvSpPr>
          <p:cNvPr id="32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5&gt;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33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34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용어 정의서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789281" y="5301208"/>
            <a:ext cx="3744417" cy="958899"/>
            <a:chOff x="611559" y="1738907"/>
            <a:chExt cx="3744417" cy="904793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611560" y="1738907"/>
              <a:ext cx="3744416" cy="90479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미국 </a:t>
              </a:r>
              <a:r>
                <a:rPr lang="en-US" altLang="ko-KR" sz="1000" kern="0" dirty="0">
                  <a:ea typeface="맑은 고딕"/>
                </a:rPr>
                <a:t>NIST(National Institute of Standard and Technology)</a:t>
              </a:r>
              <a:r>
                <a:rPr lang="ko-KR" altLang="en-US" sz="1000" kern="0" dirty="0">
                  <a:ea typeface="맑은 고딕"/>
                </a:rPr>
                <a:t>에서 표준으로 정하고 있는 메시지 축약 알고리즘으로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결과 값이 </a:t>
              </a:r>
              <a:r>
                <a:rPr lang="en-US" altLang="ko-KR" sz="1000" kern="0" dirty="0">
                  <a:ea typeface="맑은 고딕"/>
                </a:rPr>
                <a:t>256</a:t>
              </a:r>
              <a:r>
                <a:rPr lang="ko-KR" altLang="en-US" sz="1000" kern="0" dirty="0">
                  <a:ea typeface="맑은 고딕"/>
                </a:rPr>
                <a:t>비트로 출력되며</a:t>
              </a:r>
              <a:r>
                <a:rPr lang="en-US" altLang="ko-KR" sz="1000" kern="0" dirty="0">
                  <a:ea typeface="맑은 고딕"/>
                </a:rPr>
                <a:t>,</a:t>
              </a:r>
              <a:r>
                <a:rPr lang="ko-KR" altLang="en-US" sz="1000" kern="0" dirty="0">
                  <a:ea typeface="맑은 고딕"/>
                </a:rPr>
                <a:t> 전자서명 대상을 만들기 위한 메시지 축약 알고리즘으로 사용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559" y="1738908"/>
              <a:ext cx="3244798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</a:t>
              </a:r>
              <a:r>
                <a:rPr lang="en-US" altLang="ko-KR" sz="1100" dirty="0"/>
                <a:t>SHA256 (Standard Hash Algorithm)</a:t>
              </a:r>
              <a:endParaRPr lang="ko-KR" altLang="en-US" sz="11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789282" y="4221088"/>
            <a:ext cx="3744416" cy="985600"/>
            <a:chOff x="611560" y="1738907"/>
            <a:chExt cx="3744416" cy="908021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611560" y="1738907"/>
              <a:ext cx="3744416" cy="908021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미국 </a:t>
              </a:r>
              <a:r>
                <a:rPr lang="en-US" altLang="ko-KR" sz="1000" kern="0" dirty="0">
                  <a:ea typeface="맑은 고딕"/>
                </a:rPr>
                <a:t>NIST(National Institute of Standard and Technology)</a:t>
              </a:r>
              <a:r>
                <a:rPr lang="ko-KR" altLang="en-US" sz="1000" kern="0" dirty="0">
                  <a:ea typeface="맑은 고딕"/>
                </a:rPr>
                <a:t>에서 표준으로 정하고 있는 메시지 축약 알고리즘으로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결과 값이 </a:t>
              </a:r>
              <a:r>
                <a:rPr lang="en-US" altLang="ko-KR" sz="1000" kern="0" dirty="0">
                  <a:ea typeface="맑은 고딕"/>
                </a:rPr>
                <a:t>160</a:t>
              </a:r>
              <a:r>
                <a:rPr lang="ko-KR" altLang="en-US" sz="1000" kern="0" dirty="0">
                  <a:ea typeface="맑은 고딕"/>
                </a:rPr>
                <a:t>비트로 </a:t>
              </a:r>
              <a:r>
                <a:rPr lang="ko-KR" altLang="en-US" sz="1000" kern="0" dirty="0" smtClean="0">
                  <a:ea typeface="맑은 고딕"/>
                </a:rPr>
                <a:t>출력되며</a:t>
              </a:r>
              <a:r>
                <a:rPr lang="en-US" altLang="ko-KR" sz="1000" kern="0" dirty="0" smtClean="0">
                  <a:ea typeface="맑은 고딕"/>
                </a:rPr>
                <a:t>, </a:t>
              </a:r>
              <a:r>
                <a:rPr lang="en-US" altLang="ko-KR" sz="1000" kern="0" dirty="0" err="1" smtClean="0">
                  <a:ea typeface="맑은 고딕"/>
                </a:rPr>
                <a:t>DnQualifier</a:t>
              </a:r>
              <a:r>
                <a:rPr lang="ko-KR" altLang="en-US" sz="1000" kern="0" dirty="0">
                  <a:ea typeface="맑은 고딕"/>
                </a:rPr>
                <a:t>를 생성하기 위한 메시지 축약 알고리즘으로 </a:t>
              </a:r>
              <a:r>
                <a:rPr lang="ko-KR" altLang="en-US" sz="1000" kern="0" dirty="0" smtClean="0">
                  <a:ea typeface="맑은 고딕"/>
                </a:rPr>
                <a:t>사용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11560" y="1738908"/>
              <a:ext cx="3024336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SHA1 </a:t>
              </a:r>
              <a:r>
                <a:rPr lang="en-US" altLang="ko-KR" sz="1100" dirty="0"/>
                <a:t>(Standard Hash Algorithm)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21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47123" y="1583339"/>
            <a:ext cx="3744416" cy="671968"/>
            <a:chOff x="611560" y="1738907"/>
            <a:chExt cx="3744416" cy="619074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611560" y="1738908"/>
              <a:ext cx="3744416" cy="61907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kern="0" dirty="0">
                  <a:ea typeface="맑은 고딕"/>
                </a:rPr>
                <a:t>ITU-T X.509 </a:t>
              </a:r>
              <a:r>
                <a:rPr lang="ko-KR" altLang="en-US" sz="1000" kern="0" dirty="0">
                  <a:ea typeface="맑은 고딕"/>
                </a:rPr>
                <a:t>표준을 준수하는 인증서로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본 표준에서 전자서명용 인증서로 </a:t>
              </a:r>
              <a:r>
                <a:rPr lang="ko-KR" altLang="en-US" sz="1000" kern="0" dirty="0" smtClean="0">
                  <a:ea typeface="맑은 고딕"/>
                </a:rPr>
                <a:t>사용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1560" y="1738907"/>
              <a:ext cx="1728192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X.509 </a:t>
              </a:r>
              <a:r>
                <a:rPr lang="en-US" altLang="ko-KR" sz="1100" dirty="0"/>
                <a:t>Certificate</a:t>
              </a:r>
              <a:endParaRPr lang="ko-KR" altLang="en-US" sz="11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47122" y="2360377"/>
            <a:ext cx="3744417" cy="1002413"/>
            <a:chOff x="611559" y="1738908"/>
            <a:chExt cx="3744417" cy="945852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611560" y="1738908"/>
              <a:ext cx="3744416" cy="945852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통신 프로토콜을 위한 메시지를 정의하기 위해 사용되는 추상적인 개념의 데이터 표현 방식으로 실질적으로 데이터를 전송하기 위해서는 다양한 형태의 </a:t>
              </a:r>
              <a:r>
                <a:rPr lang="ko-KR" altLang="en-US" sz="1000" kern="0" dirty="0" err="1">
                  <a:ea typeface="맑은 고딕"/>
                </a:rPr>
                <a:t>인코딩</a:t>
              </a:r>
              <a:r>
                <a:rPr lang="ko-KR" altLang="en-US" sz="1000" kern="0" dirty="0">
                  <a:ea typeface="맑은 고딕"/>
                </a:rPr>
                <a:t> 방식이 </a:t>
              </a:r>
              <a:r>
                <a:rPr lang="ko-KR" altLang="en-US" sz="1000" kern="0" dirty="0" smtClean="0">
                  <a:ea typeface="맑은 고딕"/>
                </a:rPr>
                <a:t>사용되며</a:t>
              </a:r>
              <a:r>
                <a:rPr lang="en-US" altLang="ko-KR" sz="1000" kern="0" dirty="0" smtClean="0">
                  <a:ea typeface="맑은 고딕"/>
                </a:rPr>
                <a:t>, X.509 </a:t>
              </a:r>
              <a:r>
                <a:rPr lang="ko-KR" altLang="en-US" sz="1000" kern="0" dirty="0">
                  <a:ea typeface="맑은 고딕"/>
                </a:rPr>
                <a:t>인증서 데이터를 표현하기 위한 방법으로 사용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1559" y="1738908"/>
              <a:ext cx="2884758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</a:t>
              </a:r>
              <a:r>
                <a:rPr lang="fr-FR" altLang="ko-KR" sz="1100" dirty="0" smtClean="0"/>
                <a:t>ASN.1 </a:t>
              </a:r>
              <a:r>
                <a:rPr lang="fr-FR" altLang="ko-KR" sz="1100" dirty="0"/>
                <a:t>(Abstract Syntax Notation.1) </a:t>
              </a:r>
              <a:endParaRPr lang="ko-KR" altLang="en-US" sz="11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7123" y="5851699"/>
            <a:ext cx="3744416" cy="690485"/>
            <a:chOff x="611560" y="1738908"/>
            <a:chExt cx="3744416" cy="636135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611560" y="1738908"/>
              <a:ext cx="3744416" cy="63613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날자와</a:t>
              </a:r>
              <a:r>
                <a:rPr lang="ko-KR" altLang="en-US" sz="1000" kern="0" dirty="0">
                  <a:ea typeface="맑은 고딕"/>
                </a:rPr>
                <a:t> 시간을 표시하는 방식으로 </a:t>
              </a:r>
              <a:r>
                <a:rPr lang="en-US" altLang="ko-KR" sz="1000" kern="0" dirty="0" err="1">
                  <a:ea typeface="맑은 고딕"/>
                </a:rPr>
                <a:t>YYYYMMDDhhmmssZ</a:t>
              </a:r>
              <a:r>
                <a:rPr lang="en-US" altLang="ko-KR" sz="1000" kern="0" dirty="0">
                  <a:ea typeface="맑은 고딕"/>
                </a:rPr>
                <a:t> </a:t>
              </a:r>
              <a:r>
                <a:rPr lang="ko-KR" altLang="en-US" sz="1000" kern="0" dirty="0">
                  <a:ea typeface="맑은 고딕"/>
                </a:rPr>
                <a:t>와 같은 형식으로 </a:t>
              </a:r>
              <a:r>
                <a:rPr lang="ko-KR" altLang="en-US" sz="1000" kern="0" dirty="0" smtClean="0">
                  <a:ea typeface="맑은 고딕"/>
                </a:rPr>
                <a:t>표시됨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1738908"/>
              <a:ext cx="2014965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GT </a:t>
              </a:r>
              <a:r>
                <a:rPr lang="en-US" altLang="ko-KR" sz="1100" dirty="0"/>
                <a:t>(Generalized Time)</a:t>
              </a:r>
              <a:endParaRPr lang="ko-KR" altLang="en-US" sz="11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89282" y="1589298"/>
            <a:ext cx="3744417" cy="660049"/>
            <a:chOff x="611559" y="1738908"/>
            <a:chExt cx="3744417" cy="622805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611560" y="1738908"/>
              <a:ext cx="3744416" cy="62280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/>
                <a:t>인증서 체인상 </a:t>
              </a:r>
              <a:r>
                <a:rPr lang="ko-KR" altLang="en-US" sz="1000" dirty="0" err="1"/>
                <a:t>최하단에</a:t>
              </a:r>
              <a:r>
                <a:rPr lang="ko-KR" altLang="en-US" sz="1000" dirty="0"/>
                <a:t> 존재하는 인증서로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전자서명 확인용과 키 암호화용으로 용도가 </a:t>
              </a:r>
              <a:r>
                <a:rPr lang="ko-KR" altLang="en-US" sz="1000" dirty="0" smtClean="0"/>
                <a:t>분류됨</a:t>
              </a:r>
              <a:endParaRPr lang="ko-KR" altLang="en-US" sz="1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1559" y="1738908"/>
              <a:ext cx="1433566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Leaf </a:t>
              </a:r>
              <a:r>
                <a:rPr lang="ko-KR" altLang="en-US" sz="1100" dirty="0"/>
                <a:t>인증서</a:t>
              </a: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0" y="1"/>
            <a:ext cx="5112568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&lt;</a:t>
            </a:r>
            <a:r>
              <a:rPr lang="ko-KR" altLang="en-US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붙임</a:t>
            </a:r>
            <a:r>
              <a:rPr lang="en-US" altLang="ko-KR" sz="1600" b="1" noProof="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  <a:cs typeface="+mj-cs"/>
              </a:rPr>
              <a:t>5&gt;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grpSp>
        <p:nvGrpSpPr>
          <p:cNvPr id="15" name="그룹 18"/>
          <p:cNvGrpSpPr/>
          <p:nvPr/>
        </p:nvGrpSpPr>
        <p:grpSpPr>
          <a:xfrm>
            <a:off x="467544" y="1034374"/>
            <a:ext cx="2880320" cy="314494"/>
            <a:chOff x="1331639" y="5013177"/>
            <a:chExt cx="2880320" cy="314494"/>
          </a:xfrm>
        </p:grpSpPr>
        <p:grpSp>
          <p:nvGrpSpPr>
            <p:cNvPr id="16" name="그룹 13"/>
            <p:cNvGrpSpPr/>
            <p:nvPr/>
          </p:nvGrpSpPr>
          <p:grpSpPr>
            <a:xfrm>
              <a:off x="1331639" y="5013177"/>
              <a:ext cx="2880320" cy="314494"/>
              <a:chOff x="2931901" y="1587002"/>
              <a:chExt cx="2761709" cy="631301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931901" y="1587002"/>
                <a:ext cx="2761709" cy="6313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30000">
                    <a:srgbClr val="75DBFF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960617" y="1639536"/>
                <a:ext cx="2682748" cy="5426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502399" y="5016791"/>
              <a:ext cx="25655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smtClean="0">
                  <a:latin typeface="나눔고딕" pitchFamily="50" charset="-127"/>
                  <a:ea typeface="나눔고딕" pitchFamily="50" charset="-127"/>
                </a:rPr>
                <a:t>용어 정의서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47122" y="3462256"/>
            <a:ext cx="3744417" cy="648072"/>
            <a:chOff x="611559" y="1738908"/>
            <a:chExt cx="3744417" cy="611504"/>
          </a:xfrm>
        </p:grpSpPr>
        <p:sp>
          <p:nvSpPr>
            <p:cNvPr id="21" name="모서리가 둥근 직사각형 20"/>
            <p:cNvSpPr/>
            <p:nvPr/>
          </p:nvSpPr>
          <p:spPr bwMode="auto">
            <a:xfrm>
              <a:off x="611560" y="1738908"/>
              <a:ext cx="3744416" cy="611504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base"/>
              <a:r>
                <a:rPr lang="en-US" altLang="ko-KR" sz="1000" dirty="0"/>
                <a:t>ASN.1을 </a:t>
              </a:r>
              <a:r>
                <a:rPr lang="en-US" altLang="ko-KR" sz="1000" dirty="0" err="1"/>
                <a:t>인코딩하기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위한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하나의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방식으로</a:t>
              </a:r>
              <a:r>
                <a:rPr lang="en-US" altLang="ko-KR" sz="1000" dirty="0"/>
                <a:t> TLV(Type-Length-Value) </a:t>
              </a:r>
              <a:r>
                <a:rPr lang="en-US" altLang="ko-KR" sz="1000" dirty="0" err="1"/>
                <a:t>형태의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데이터</a:t>
              </a:r>
              <a:r>
                <a:rPr lang="en-US" altLang="ko-KR" sz="1000" dirty="0"/>
                <a:t> </a:t>
              </a:r>
              <a:r>
                <a:rPr lang="en-US" altLang="ko-KR" sz="1000" dirty="0" err="1" smtClean="0"/>
                <a:t>포맷</a:t>
              </a:r>
              <a:r>
                <a:rPr lang="ko-KR" altLang="en-US" sz="1000" dirty="0" smtClean="0"/>
                <a:t>으로 구성</a:t>
              </a:r>
              <a:endParaRPr lang="en-US" altLang="ko-KR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1559" y="1738908"/>
              <a:ext cx="2378602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BER </a:t>
              </a:r>
              <a:r>
                <a:rPr lang="en-US" altLang="ko-KR" sz="1100" dirty="0"/>
                <a:t>(Basic Encoding Rule)</a:t>
              </a:r>
              <a:endParaRPr lang="ko-KR" altLang="en-US" sz="11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47122" y="4209794"/>
            <a:ext cx="3744417" cy="671968"/>
            <a:chOff x="611559" y="1738907"/>
            <a:chExt cx="3744417" cy="619074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611560" y="1738908"/>
              <a:ext cx="3744416" cy="619073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base"/>
              <a:r>
                <a:rPr lang="ko-KR" altLang="en-US" sz="1000" dirty="0"/>
                <a:t>인증서를 발급해 주는 곳으로 </a:t>
              </a:r>
              <a:r>
                <a:rPr lang="ko-KR" altLang="en-US" sz="1000" dirty="0" err="1"/>
                <a:t>촤상위</a:t>
              </a:r>
              <a:r>
                <a:rPr lang="en-US" altLang="ko-KR" sz="1000" dirty="0"/>
                <a:t>(root) </a:t>
              </a:r>
              <a:r>
                <a:rPr lang="ko-KR" altLang="en-US" sz="1000" dirty="0"/>
                <a:t>인증서를 가지고 </a:t>
              </a:r>
              <a:r>
                <a:rPr lang="ko-KR" altLang="en-US" sz="1000" dirty="0" smtClean="0"/>
                <a:t>있음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1559" y="1738907"/>
              <a:ext cx="2024677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CA </a:t>
              </a:r>
              <a:r>
                <a:rPr lang="en-US" altLang="ko-KR" sz="1100" dirty="0"/>
                <a:t>(Certificate Authority)</a:t>
              </a:r>
              <a:endParaRPr lang="ko-KR" altLang="en-US" sz="11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47122" y="4981229"/>
            <a:ext cx="3744417" cy="773471"/>
            <a:chOff x="611559" y="1738907"/>
            <a:chExt cx="3744417" cy="729827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611560" y="1738907"/>
              <a:ext cx="3744416" cy="729827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base"/>
              <a:r>
                <a:rPr lang="ko-KR" altLang="en-US" sz="1000" dirty="0"/>
                <a:t> </a:t>
              </a:r>
              <a:r>
                <a:rPr lang="en-US" altLang="ko-KR" sz="1000" dirty="0"/>
                <a:t>ASN.1</a:t>
              </a:r>
              <a:r>
                <a:rPr lang="ko-KR" altLang="en-US" sz="1000" dirty="0"/>
                <a:t>을 </a:t>
              </a:r>
              <a:r>
                <a:rPr lang="ko-KR" altLang="en-US" sz="1000" dirty="0" err="1"/>
                <a:t>인코딩하기</a:t>
              </a:r>
              <a:r>
                <a:rPr lang="ko-KR" altLang="en-US" sz="1000" dirty="0"/>
                <a:t> 위한 하나의 방식으로 </a:t>
              </a:r>
              <a:r>
                <a:rPr lang="en-US" altLang="ko-KR" sz="1000" dirty="0"/>
                <a:t>BER </a:t>
              </a:r>
              <a:r>
                <a:rPr lang="ko-KR" altLang="en-US" sz="1000" dirty="0"/>
                <a:t>방식의 부분 </a:t>
              </a:r>
              <a:r>
                <a:rPr lang="ko-KR" altLang="en-US" sz="1000" dirty="0" smtClean="0"/>
                <a:t>집합으로</a:t>
              </a:r>
              <a:r>
                <a:rPr lang="en-US" altLang="ko-KR" sz="1000" dirty="0" smtClean="0"/>
                <a:t> </a:t>
              </a:r>
              <a:r>
                <a:rPr lang="en-US" altLang="ko-KR" sz="1000" dirty="0"/>
                <a:t>BER </a:t>
              </a:r>
              <a:r>
                <a:rPr lang="ko-KR" altLang="en-US" sz="1000" dirty="0"/>
                <a:t>방식에서 전송자 옵션 부분이 삭제된 규격이 </a:t>
              </a:r>
              <a:r>
                <a:rPr lang="en-US" altLang="ko-KR" sz="1000" dirty="0"/>
                <a:t>DER </a:t>
              </a:r>
              <a:r>
                <a:rPr lang="ko-KR" altLang="en-US" sz="1000" dirty="0" smtClean="0"/>
                <a:t>방식</a:t>
              </a:r>
              <a:endParaRPr lang="en-US" altLang="ko-KR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559" y="1738908"/>
              <a:ext cx="2600742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DER </a:t>
              </a:r>
              <a:r>
                <a:rPr lang="en-US" altLang="ko-KR" sz="1100" dirty="0"/>
                <a:t>(Distinguished Encoding Rule)</a:t>
              </a:r>
              <a:endParaRPr lang="ko-KR" altLang="en-US" sz="11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9282" y="2337171"/>
            <a:ext cx="3744416" cy="993315"/>
            <a:chOff x="611560" y="1738908"/>
            <a:chExt cx="3744416" cy="915128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611560" y="1738908"/>
              <a:ext cx="3744416" cy="915128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이진 형태의 데이터를 </a:t>
              </a:r>
              <a:r>
                <a:rPr lang="en-US" altLang="ko-KR" sz="1000" kern="0" dirty="0">
                  <a:ea typeface="맑은 고딕"/>
                </a:rPr>
                <a:t>base64 </a:t>
              </a:r>
              <a:r>
                <a:rPr lang="ko-KR" altLang="en-US" sz="1000" kern="0" dirty="0" err="1">
                  <a:ea typeface="맑은 고딕"/>
                </a:rPr>
                <a:t>인코딩을</a:t>
              </a:r>
              <a:r>
                <a:rPr lang="ko-KR" altLang="en-US" sz="1000" kern="0" dirty="0">
                  <a:ea typeface="맑은 고딕"/>
                </a:rPr>
                <a:t> 통해 문자열 형태로 보여주거나 저장하는 형식으로</a:t>
              </a:r>
              <a:r>
                <a:rPr lang="en-US" altLang="ko-KR" sz="1000" kern="0" dirty="0">
                  <a:ea typeface="맑은 고딕"/>
                </a:rPr>
                <a:t>, </a:t>
              </a:r>
              <a:r>
                <a:rPr lang="ko-KR" altLang="en-US" sz="1000" kern="0" dirty="0">
                  <a:ea typeface="맑은 고딕"/>
                </a:rPr>
                <a:t>본 표준에서는 </a:t>
              </a:r>
              <a:r>
                <a:rPr lang="en-US" altLang="ko-KR" sz="1000" kern="0" dirty="0">
                  <a:ea typeface="맑은 고딕"/>
                </a:rPr>
                <a:t>DER </a:t>
              </a:r>
              <a:r>
                <a:rPr lang="ko-KR" altLang="en-US" sz="1000" kern="0" dirty="0">
                  <a:ea typeface="맑은 고딕"/>
                </a:rPr>
                <a:t>포맷의 인증서 이진 데이터를 텍스트 형태의 파일로 저장하기 위한 포맷으로 </a:t>
              </a:r>
              <a:r>
                <a:rPr lang="ko-KR" altLang="en-US" sz="1000" kern="0" dirty="0" smtClean="0">
                  <a:ea typeface="맑은 고딕"/>
                </a:rPr>
                <a:t>사용됨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1560" y="1738908"/>
              <a:ext cx="2441677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PEM </a:t>
              </a:r>
              <a:r>
                <a:rPr lang="en-US" altLang="ko-KR" sz="1100" dirty="0"/>
                <a:t>(Privacy Enhanced Mail)</a:t>
              </a:r>
              <a:endParaRPr lang="ko-KR" altLang="en-US" sz="11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89281" y="3418310"/>
            <a:ext cx="3744417" cy="660049"/>
            <a:chOff x="611559" y="1738908"/>
            <a:chExt cx="3744417" cy="622805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611560" y="1738908"/>
              <a:ext cx="3744416" cy="62280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latinLnBrk="0">
                <a:defRPr/>
              </a:pPr>
              <a:r>
                <a:rPr lang="ko-KR" altLang="en-US" sz="1000" dirty="0"/>
                <a:t>인증서 체인상 </a:t>
              </a:r>
              <a:r>
                <a:rPr lang="ko-KR" altLang="en-US" sz="1000" dirty="0" err="1"/>
                <a:t>최상단에</a:t>
              </a:r>
              <a:r>
                <a:rPr lang="ko-KR" altLang="en-US" sz="1000" dirty="0"/>
                <a:t> 존재하는 인증서로 </a:t>
              </a:r>
              <a:r>
                <a:rPr lang="en-US" altLang="ko-KR" sz="1000" dirty="0"/>
                <a:t>CA</a:t>
              </a:r>
              <a:r>
                <a:rPr lang="ko-KR" altLang="en-US" sz="1000" dirty="0"/>
                <a:t>가 보유하고 있으며</a:t>
              </a:r>
              <a:r>
                <a:rPr lang="en-US" altLang="ko-KR" sz="1000" dirty="0"/>
                <a:t>, signer </a:t>
              </a:r>
              <a:r>
                <a:rPr lang="ko-KR" altLang="en-US" sz="1000" dirty="0"/>
                <a:t>또는 </a:t>
              </a:r>
              <a:r>
                <a:rPr lang="en-US" altLang="ko-KR" sz="1000" dirty="0"/>
                <a:t>leaf </a:t>
              </a:r>
              <a:r>
                <a:rPr lang="ko-KR" altLang="en-US" sz="1000" dirty="0"/>
                <a:t>인증서 서명확인 용도로만 </a:t>
              </a:r>
              <a:r>
                <a:rPr lang="ko-KR" altLang="en-US" sz="1000" dirty="0" smtClean="0"/>
                <a:t>사용</a:t>
              </a:r>
              <a:r>
                <a:rPr lang="ko-KR" altLang="en-US" sz="1000" dirty="0"/>
                <a:t>됨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559" y="1738908"/>
              <a:ext cx="1433566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Root </a:t>
              </a:r>
              <a:r>
                <a:rPr lang="ko-KR" altLang="en-US" sz="1100" dirty="0"/>
                <a:t>인증서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89281" y="4165838"/>
            <a:ext cx="3744417" cy="690487"/>
            <a:chOff x="611559" y="1738908"/>
            <a:chExt cx="3744417" cy="651526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611560" y="1738909"/>
              <a:ext cx="3744416" cy="65152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>
                  <a:ea typeface="맑은 고딕"/>
                </a:rPr>
                <a:t>인증서 체인상의 중간 단계의 인증서로</a:t>
              </a:r>
              <a:r>
                <a:rPr lang="en-US" altLang="ko-KR" sz="1000" kern="0" dirty="0">
                  <a:ea typeface="맑은 고딕"/>
                </a:rPr>
                <a:t>, signer </a:t>
              </a:r>
              <a:r>
                <a:rPr lang="ko-KR" altLang="en-US" sz="1000" kern="0" dirty="0">
                  <a:ea typeface="맑은 고딕"/>
                </a:rPr>
                <a:t>또는 </a:t>
              </a:r>
              <a:r>
                <a:rPr lang="en-US" altLang="ko-KR" sz="1000" kern="0" dirty="0">
                  <a:ea typeface="맑은 고딕"/>
                </a:rPr>
                <a:t>leaf </a:t>
              </a:r>
              <a:r>
                <a:rPr lang="ko-KR" altLang="en-US" sz="1000" kern="0" dirty="0">
                  <a:ea typeface="맑은 고딕"/>
                </a:rPr>
                <a:t>인증서 서명 확인 용도로만 </a:t>
              </a:r>
              <a:r>
                <a:rPr lang="ko-KR" altLang="en-US" sz="1000" kern="0" dirty="0" smtClean="0">
                  <a:ea typeface="맑은 고딕"/>
                </a:rPr>
                <a:t>사용됨</a:t>
              </a:r>
              <a:endParaRPr lang="ko-KR" altLang="en-US" sz="1000" kern="0" dirty="0">
                <a:ea typeface="맑은 고딕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11559" y="1738908"/>
              <a:ext cx="1442498" cy="2160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/>
                <a:t>O </a:t>
              </a:r>
              <a:r>
                <a:rPr lang="fr-FR" altLang="ko-KR" sz="1100" dirty="0" smtClean="0"/>
                <a:t>Signer </a:t>
              </a:r>
              <a:r>
                <a:rPr lang="ko-KR" altLang="en-US" sz="1100" dirty="0"/>
                <a:t>인증서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789281" y="4954009"/>
            <a:ext cx="3744416" cy="690485"/>
            <a:chOff x="611560" y="1738908"/>
            <a:chExt cx="3744416" cy="636135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611560" y="1738908"/>
              <a:ext cx="3744416" cy="636135"/>
            </a:xfrm>
            <a:prstGeom prst="roundRect">
              <a:avLst>
                <a:gd name="adj" fmla="val 1704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88900" sx="101000" sy="101000" algn="ctr" rotWithShape="0">
                <a:prstClr val="black">
                  <a:alpha val="28000"/>
                </a:prstClr>
              </a:outerShdw>
            </a:effectLst>
          </p:spPr>
          <p:txBody>
            <a:bodyPr anchor="b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err="1">
                  <a:ea typeface="맑은 고딕"/>
                </a:rPr>
                <a:t>날자와</a:t>
              </a:r>
              <a:r>
                <a:rPr lang="ko-KR" altLang="en-US" sz="1000" kern="0" dirty="0">
                  <a:ea typeface="맑은 고딕"/>
                </a:rPr>
                <a:t> 시간을 표시하는 방식으로 </a:t>
              </a:r>
              <a:r>
                <a:rPr lang="en-US" altLang="ko-KR" sz="1000" kern="0" dirty="0" err="1">
                  <a:ea typeface="맑은 고딕"/>
                </a:rPr>
                <a:t>YYMMDDhhmmssZ</a:t>
              </a:r>
              <a:r>
                <a:rPr lang="en-US" altLang="ko-KR" sz="1000" kern="0" dirty="0">
                  <a:ea typeface="맑은 고딕"/>
                </a:rPr>
                <a:t> </a:t>
              </a:r>
              <a:r>
                <a:rPr lang="ko-KR" altLang="en-US" sz="1000" kern="0" dirty="0">
                  <a:ea typeface="맑은 고딕"/>
                </a:rPr>
                <a:t>와 같은 형식으로 </a:t>
              </a:r>
              <a:r>
                <a:rPr lang="ko-KR" altLang="en-US" sz="1000" kern="0" dirty="0" smtClean="0">
                  <a:ea typeface="맑은 고딕"/>
                </a:rPr>
                <a:t>표시됨</a:t>
              </a:r>
              <a:endParaRPr kumimoji="0" lang="ko-KR" altLang="en-US" sz="1000" kern="0" dirty="0">
                <a:latin typeface="맑은 고딕"/>
                <a:ea typeface="맑은 고딕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11560" y="1738908"/>
              <a:ext cx="2663037" cy="2160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/>
                <a:t>O </a:t>
              </a:r>
              <a:r>
                <a:rPr lang="en-US" altLang="ko-KR" sz="1100" dirty="0" smtClean="0"/>
                <a:t>UTC </a:t>
              </a:r>
              <a:r>
                <a:rPr lang="en-US" altLang="ko-KR" sz="1100" dirty="0"/>
                <a:t>(Coordinated Universal Time)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651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61"/>
          <p:cNvSpPr txBox="1">
            <a:spLocks noChangeArrowheads="1"/>
          </p:cNvSpPr>
          <p:nvPr/>
        </p:nvSpPr>
        <p:spPr bwMode="gray">
          <a:xfrm>
            <a:off x="3779912" y="4437112"/>
            <a:ext cx="1873703" cy="1133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6600" b="1" dirty="0" smtClean="0">
                <a:latin typeface="나눔고딕" pitchFamily="50" charset="-127"/>
                <a:ea typeface="나눔고딕" pitchFamily="50" charset="-127"/>
              </a:rPr>
              <a:t>Q/A</a:t>
            </a:r>
            <a:endParaRPr lang="ko-KR" altLang="en-US" sz="6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그림 21" descr="q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4000" cy="43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q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4000" cy="439340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476128" y="1197084"/>
            <a:ext cx="4256112" cy="4252204"/>
            <a:chOff x="6443663" y="2514599"/>
            <a:chExt cx="1728787" cy="1727200"/>
          </a:xfrm>
        </p:grpSpPr>
        <p:sp>
          <p:nvSpPr>
            <p:cNvPr id="15" name="Oval 31"/>
            <p:cNvSpPr>
              <a:spLocks noChangeArrowheads="1"/>
            </p:cNvSpPr>
            <p:nvPr/>
          </p:nvSpPr>
          <p:spPr bwMode="gray">
            <a:xfrm>
              <a:off x="6443663" y="2514599"/>
              <a:ext cx="1728787" cy="172720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gamma/>
                    <a:tint val="0"/>
                    <a:invGamma/>
                  </a:srgbClr>
                </a:gs>
                <a:gs pos="50000">
                  <a:srgbClr val="3399FF"/>
                </a:gs>
                <a:gs pos="100000">
                  <a:srgbClr val="33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gray">
            <a:xfrm>
              <a:off x="6443663" y="2514599"/>
              <a:ext cx="1728787" cy="1727200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32001"/>
                  </a:srgbClr>
                </a:gs>
                <a:gs pos="100000">
                  <a:srgbClr val="3399FF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gray">
            <a:xfrm>
              <a:off x="6557962" y="2627312"/>
              <a:ext cx="1501775" cy="1500187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gamma/>
                    <a:shade val="54118"/>
                    <a:invGamma/>
                  </a:srgbClr>
                </a:gs>
                <a:gs pos="50000">
                  <a:srgbClr val="3399FF"/>
                </a:gs>
                <a:gs pos="100000">
                  <a:srgbClr val="3399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gray">
            <a:xfrm>
              <a:off x="6559549" y="2630487"/>
              <a:ext cx="1503363" cy="1500187"/>
            </a:xfrm>
            <a:prstGeom prst="ellipse">
              <a:avLst/>
            </a:prstGeom>
            <a:gradFill rotWithShape="1">
              <a:gsLst>
                <a:gs pos="0">
                  <a:srgbClr val="0244A6"/>
                </a:gs>
                <a:gs pos="100000">
                  <a:srgbClr val="3399FF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gray">
            <a:xfrm>
              <a:off x="6634163" y="2703513"/>
              <a:ext cx="1352550" cy="1349375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6653213" y="2724150"/>
              <a:ext cx="1311275" cy="1309688"/>
              <a:chOff x="4166" y="1706"/>
              <a:chExt cx="1252" cy="1252"/>
            </a:xfrm>
          </p:grpSpPr>
          <p:sp>
            <p:nvSpPr>
              <p:cNvPr id="21" name="Oval 3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2" name="Oval 3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3" name="Oval 3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4" name="Oval 4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25" name="Picture 10" descr="C:\Users\Administrator\Desktop\특징DB_20110715\image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645024"/>
            <a:ext cx="1794073" cy="2085498"/>
          </a:xfrm>
          <a:prstGeom prst="rect">
            <a:avLst/>
          </a:prstGeom>
          <a:noFill/>
        </p:spPr>
      </p:pic>
      <p:grpSp>
        <p:nvGrpSpPr>
          <p:cNvPr id="26" name="그룹 25"/>
          <p:cNvGrpSpPr/>
          <p:nvPr/>
        </p:nvGrpSpPr>
        <p:grpSpPr>
          <a:xfrm>
            <a:off x="4139952" y="4077072"/>
            <a:ext cx="2217886" cy="1524736"/>
            <a:chOff x="8835899" y="2656200"/>
            <a:chExt cx="1623819" cy="1116331"/>
          </a:xfrm>
        </p:grpSpPr>
        <p:pic>
          <p:nvPicPr>
            <p:cNvPr id="27" name="Picture 2" descr="C:\Users\Administrator\Desktop\특징DB_20110715\image_0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310383" y="2656200"/>
              <a:ext cx="1149335" cy="1051222"/>
            </a:xfrm>
            <a:prstGeom prst="rect">
              <a:avLst/>
            </a:prstGeom>
            <a:noFill/>
          </p:spPr>
        </p:pic>
        <p:pic>
          <p:nvPicPr>
            <p:cNvPr id="28" name="Picture 2" descr="C:\Users\Administrator\Desktop\표준인터페이스\Image\image4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35899" y="3236125"/>
              <a:ext cx="693630" cy="536406"/>
            </a:xfrm>
            <a:prstGeom prst="rect">
              <a:avLst/>
            </a:prstGeom>
            <a:noFill/>
          </p:spPr>
        </p:pic>
      </p:grpSp>
      <p:sp>
        <p:nvSpPr>
          <p:cNvPr id="2" name="Oval 33"/>
          <p:cNvSpPr>
            <a:spLocks noChangeArrowheads="1"/>
          </p:cNvSpPr>
          <p:nvPr/>
        </p:nvSpPr>
        <p:spPr bwMode="auto">
          <a:xfrm>
            <a:off x="3217220" y="2708920"/>
            <a:ext cx="2852063" cy="76944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0" lang="en-US" altLang="ko-KR" sz="4000" b="1" dirty="0" smtClean="0">
                <a:solidFill>
                  <a:srgbClr val="002060"/>
                </a:solidFill>
                <a:latin typeface="나눔고딕" pitchFamily="50" charset="-127"/>
                <a:ea typeface="나눔고딕" pitchFamily="50" charset="-127"/>
              </a:rPr>
              <a:t>Thank you!</a:t>
            </a:r>
            <a:endParaRPr kumimoji="0" lang="ko-KR" altLang="en-US" sz="4000" b="1" dirty="0">
              <a:solidFill>
                <a:srgbClr val="0020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추진배경 및 목적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추진 배경</a:t>
            </a:r>
            <a:endParaRPr lang="en-US" altLang="ko-KR" smtClean="0"/>
          </a:p>
          <a:p>
            <a:pPr lvl="1"/>
            <a:r>
              <a:rPr lang="ko-KR" altLang="en-US" smtClean="0"/>
              <a:t>국내전자출판 시장지속적인 발전 </a:t>
            </a:r>
            <a:endParaRPr lang="en-US" altLang="ko-KR" smtClean="0"/>
          </a:p>
          <a:p>
            <a:pPr lvl="1"/>
            <a:r>
              <a:rPr lang="en-US" altLang="ko-KR" smtClean="0">
                <a:latin typeface="+mn-ea"/>
                <a:ea typeface="+mn-ea"/>
              </a:rPr>
              <a:t>2015</a:t>
            </a:r>
            <a:r>
              <a:rPr lang="ko-KR" altLang="en-US" smtClean="0">
                <a:latin typeface="+mn-ea"/>
                <a:ea typeface="+mn-ea"/>
              </a:rPr>
              <a:t>년 연평균 </a:t>
            </a:r>
            <a:r>
              <a:rPr lang="en-US" altLang="ko-KR" smtClean="0">
                <a:latin typeface="+mn-ea"/>
                <a:ea typeface="+mn-ea"/>
              </a:rPr>
              <a:t>67.90% </a:t>
            </a:r>
            <a:r>
              <a:rPr lang="ko-KR" altLang="en-US" smtClean="0">
                <a:latin typeface="+mn-ea"/>
                <a:ea typeface="+mn-ea"/>
              </a:rPr>
              <a:t>성장 예상</a:t>
            </a:r>
            <a:endParaRPr lang="en-US" altLang="ko-KR" smtClean="0">
              <a:latin typeface="+mn-ea"/>
              <a:ea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다양한 전자책 기기의 출시에 따른 </a:t>
            </a:r>
            <a:r>
              <a:rPr lang="en-US" altLang="ko-KR" smtClean="0">
                <a:latin typeface="+mn-ea"/>
              </a:rPr>
              <a:t>DRM </a:t>
            </a:r>
            <a:r>
              <a:rPr lang="ko-KR" altLang="en-US" smtClean="0">
                <a:latin typeface="+mn-ea"/>
              </a:rPr>
              <a:t>호환성 문제 발생</a:t>
            </a:r>
            <a:endParaRPr lang="ko-KR" altLang="en-US" smtClean="0">
              <a:latin typeface="+mn-ea"/>
              <a:ea typeface="+mn-ea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Freeform 18"/>
          <p:cNvSpPr>
            <a:spLocks/>
          </p:cNvSpPr>
          <p:nvPr/>
        </p:nvSpPr>
        <p:spPr bwMode="gray">
          <a:xfrm>
            <a:off x="5694560" y="2926357"/>
            <a:ext cx="2128838" cy="2638425"/>
          </a:xfrm>
          <a:custGeom>
            <a:avLst/>
            <a:gdLst>
              <a:gd name="T0" fmla="*/ 1226 w 1238"/>
              <a:gd name="T1" fmla="*/ 0 h 1662"/>
              <a:gd name="T2" fmla="*/ 1238 w 1238"/>
              <a:gd name="T3" fmla="*/ 1662 h 1662"/>
              <a:gd name="T4" fmla="*/ 0 w 1238"/>
              <a:gd name="T5" fmla="*/ 1662 h 1662"/>
              <a:gd name="T6" fmla="*/ 4 w 1238"/>
              <a:gd name="T7" fmla="*/ 416 h 1662"/>
              <a:gd name="T8" fmla="*/ 0 60000 65536"/>
              <a:gd name="T9" fmla="*/ 0 60000 65536"/>
              <a:gd name="T10" fmla="*/ 0 60000 65536"/>
              <a:gd name="T11" fmla="*/ 0 60000 65536"/>
              <a:gd name="T12" fmla="*/ 0 w 1238"/>
              <a:gd name="T13" fmla="*/ 0 h 1662"/>
              <a:gd name="T14" fmla="*/ 1238 w 1238"/>
              <a:gd name="T15" fmla="*/ 1662 h 16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8" h="1662">
                <a:moveTo>
                  <a:pt x="1226" y="0"/>
                </a:moveTo>
                <a:lnTo>
                  <a:pt x="1238" y="1662"/>
                </a:lnTo>
                <a:lnTo>
                  <a:pt x="0" y="1662"/>
                </a:lnTo>
                <a:lnTo>
                  <a:pt x="4" y="416"/>
                </a:lnTo>
              </a:path>
            </a:pathLst>
          </a:custGeom>
          <a:gradFill rotWithShape="1">
            <a:gsLst>
              <a:gs pos="0">
                <a:srgbClr val="6E934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03163" tIns="51581" rIns="103163" bIns="51581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Freeform 19"/>
          <p:cNvSpPr>
            <a:spLocks/>
          </p:cNvSpPr>
          <p:nvPr/>
        </p:nvSpPr>
        <p:spPr bwMode="gray">
          <a:xfrm>
            <a:off x="3414910" y="3181945"/>
            <a:ext cx="2146300" cy="2640012"/>
          </a:xfrm>
          <a:custGeom>
            <a:avLst/>
            <a:gdLst>
              <a:gd name="T0" fmla="*/ 1158 w 1248"/>
              <a:gd name="T1" fmla="*/ 0 h 1664"/>
              <a:gd name="T2" fmla="*/ 1248 w 1248"/>
              <a:gd name="T3" fmla="*/ 288 h 1664"/>
              <a:gd name="T4" fmla="*/ 1248 w 1248"/>
              <a:gd name="T5" fmla="*/ 1645 h 1664"/>
              <a:gd name="T6" fmla="*/ 0 w 1248"/>
              <a:gd name="T7" fmla="*/ 1664 h 1664"/>
              <a:gd name="T8" fmla="*/ 0 w 1248"/>
              <a:gd name="T9" fmla="*/ 391 h 16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664"/>
              <a:gd name="T17" fmla="*/ 1248 w 1248"/>
              <a:gd name="T18" fmla="*/ 1664 h 16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664">
                <a:moveTo>
                  <a:pt x="1158" y="0"/>
                </a:moveTo>
                <a:lnTo>
                  <a:pt x="1248" y="288"/>
                </a:lnTo>
                <a:lnTo>
                  <a:pt x="1248" y="1645"/>
                </a:lnTo>
                <a:lnTo>
                  <a:pt x="0" y="1664"/>
                </a:lnTo>
                <a:lnTo>
                  <a:pt x="0" y="391"/>
                </a:lnTo>
              </a:path>
            </a:pathLst>
          </a:custGeom>
          <a:gradFill rotWithShape="1">
            <a:gsLst>
              <a:gs pos="0">
                <a:srgbClr val="E49514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03163" tIns="51581" rIns="103163" bIns="51581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1" name="Freeform 20"/>
          <p:cNvSpPr>
            <a:spLocks/>
          </p:cNvSpPr>
          <p:nvPr/>
        </p:nvSpPr>
        <p:spPr bwMode="gray">
          <a:xfrm>
            <a:off x="1113035" y="3412132"/>
            <a:ext cx="2146300" cy="2430463"/>
          </a:xfrm>
          <a:custGeom>
            <a:avLst/>
            <a:gdLst>
              <a:gd name="T0" fmla="*/ 1158 w 1248"/>
              <a:gd name="T1" fmla="*/ 0 h 1531"/>
              <a:gd name="T2" fmla="*/ 1248 w 1248"/>
              <a:gd name="T3" fmla="*/ 346 h 1531"/>
              <a:gd name="T4" fmla="*/ 1248 w 1248"/>
              <a:gd name="T5" fmla="*/ 1531 h 1531"/>
              <a:gd name="T6" fmla="*/ 0 w 1248"/>
              <a:gd name="T7" fmla="*/ 1531 h 1531"/>
              <a:gd name="T8" fmla="*/ 7 w 1248"/>
              <a:gd name="T9" fmla="*/ 420 h 15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1531"/>
              <a:gd name="T17" fmla="*/ 1248 w 1248"/>
              <a:gd name="T18" fmla="*/ 1531 h 15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1531">
                <a:moveTo>
                  <a:pt x="1158" y="0"/>
                </a:moveTo>
                <a:lnTo>
                  <a:pt x="1248" y="346"/>
                </a:lnTo>
                <a:lnTo>
                  <a:pt x="1248" y="1531"/>
                </a:lnTo>
                <a:lnTo>
                  <a:pt x="0" y="1531"/>
                </a:lnTo>
                <a:lnTo>
                  <a:pt x="7" y="420"/>
                </a:lnTo>
              </a:path>
            </a:pathLst>
          </a:custGeom>
          <a:gradFill rotWithShape="1">
            <a:gsLst>
              <a:gs pos="0">
                <a:srgbClr val="5EB4B4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03163" tIns="51581" rIns="103163" bIns="51581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gray">
          <a:xfrm>
            <a:off x="3340298" y="3372445"/>
            <a:ext cx="0" cy="2497137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gray">
          <a:xfrm>
            <a:off x="5627885" y="3372445"/>
            <a:ext cx="0" cy="2497137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gray">
          <a:xfrm>
            <a:off x="7885310" y="3066057"/>
            <a:ext cx="0" cy="2803525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" name="Freeform 24"/>
          <p:cNvSpPr>
            <a:spLocks/>
          </p:cNvSpPr>
          <p:nvPr/>
        </p:nvSpPr>
        <p:spPr bwMode="gray">
          <a:xfrm>
            <a:off x="1087635" y="2145307"/>
            <a:ext cx="7516813" cy="1692275"/>
          </a:xfrm>
          <a:custGeom>
            <a:avLst/>
            <a:gdLst>
              <a:gd name="T0" fmla="*/ 0 w 4371"/>
              <a:gd name="T1" fmla="*/ 845 h 1066"/>
              <a:gd name="T2" fmla="*/ 1523 w 4371"/>
              <a:gd name="T3" fmla="*/ 313 h 1066"/>
              <a:gd name="T4" fmla="*/ 1610 w 4371"/>
              <a:gd name="T5" fmla="*/ 617 h 1066"/>
              <a:gd name="T6" fmla="*/ 2720 w 4371"/>
              <a:gd name="T7" fmla="*/ 243 h 1066"/>
              <a:gd name="T8" fmla="*/ 2784 w 4371"/>
              <a:gd name="T9" fmla="*/ 538 h 1066"/>
              <a:gd name="T10" fmla="*/ 3882 w 4371"/>
              <a:gd name="T11" fmla="*/ 266 h 1066"/>
              <a:gd name="T12" fmla="*/ 3795 w 4371"/>
              <a:gd name="T13" fmla="*/ 0 h 1066"/>
              <a:gd name="T14" fmla="*/ 4371 w 4371"/>
              <a:gd name="T15" fmla="*/ 269 h 1066"/>
              <a:gd name="T16" fmla="*/ 3961 w 4371"/>
              <a:gd name="T17" fmla="*/ 832 h 1066"/>
              <a:gd name="T18" fmla="*/ 3912 w 4371"/>
              <a:gd name="T19" fmla="*/ 542 h 1066"/>
              <a:gd name="T20" fmla="*/ 2594 w 4371"/>
              <a:gd name="T21" fmla="*/ 921 h 1066"/>
              <a:gd name="T22" fmla="*/ 2509 w 4371"/>
              <a:gd name="T23" fmla="*/ 620 h 1066"/>
              <a:gd name="T24" fmla="*/ 1344 w 4371"/>
              <a:gd name="T25" fmla="*/ 968 h 1066"/>
              <a:gd name="T26" fmla="*/ 1280 w 4371"/>
              <a:gd name="T27" fmla="*/ 666 h 1066"/>
              <a:gd name="T28" fmla="*/ 67 w 4371"/>
              <a:gd name="T29" fmla="*/ 1066 h 1066"/>
              <a:gd name="T30" fmla="*/ 0 w 4371"/>
              <a:gd name="T31" fmla="*/ 845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9933"/>
              </a:gs>
            </a:gsLst>
            <a:lin ang="0" scaled="1"/>
          </a:gradFill>
          <a:ln w="9525">
            <a:miter lim="800000"/>
            <a:headEnd/>
            <a:tailEnd/>
          </a:ln>
          <a:scene3d>
            <a:camera prst="legacyPerspectiveTopRight">
              <a:rot lat="600000" lon="20999997" rev="0"/>
            </a:camera>
            <a:lightRig rig="legacyFlat4" dir="b"/>
          </a:scene3d>
          <a:sp3d extrusionH="1635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lIns="103163" tIns="51581" rIns="103163" bIns="51581" anchor="ctr">
            <a:flatTx/>
          </a:bodyPr>
          <a:lstStyle/>
          <a:p>
            <a:pPr algn="ctr" latinLnBrk="0">
              <a:defRPr/>
            </a:pPr>
            <a:endParaRPr lang="ko-KR" altLang="en-US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gray">
          <a:xfrm>
            <a:off x="5705673" y="5994995"/>
            <a:ext cx="2141537" cy="314325"/>
          </a:xfrm>
          <a:prstGeom prst="bevel">
            <a:avLst>
              <a:gd name="adj" fmla="val 5949"/>
            </a:avLst>
          </a:prstGeom>
          <a:solidFill>
            <a:srgbClr val="6E9349"/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r>
              <a:rPr lang="ko-KR" altLang="en-US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스마트 기기</a:t>
            </a:r>
            <a:endParaRPr lang="en-US" altLang="ko-KR" sz="1400" b="0" dirty="0">
              <a:solidFill>
                <a:srgbClr val="FFFF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gray">
          <a:xfrm>
            <a:off x="1113035" y="4063007"/>
            <a:ext cx="2227263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136117" indent="-136117" algn="ctr" latinLnBrk="0">
              <a:spcBef>
                <a:spcPct val="50000"/>
              </a:spcBef>
              <a:buClr>
                <a:srgbClr val="1F3F5F"/>
              </a:buClr>
              <a:buFont typeface="Wingdings" pitchFamily="2" charset="2"/>
              <a:buChar char="v"/>
              <a:defRPr/>
            </a:pPr>
            <a:r>
              <a:rPr lang="ko-KR" altLang="en-US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전자책</a:t>
            </a:r>
            <a:r>
              <a:rPr lang="ko-KR" altLang="en-US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시장 형성기</a:t>
            </a:r>
            <a:endParaRPr lang="en-US" altLang="ko-KR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PC, e-Book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전용단말기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포맷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표준화 난항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시장 형성 실패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algn="ctr" latinLnBrk="0">
              <a:spcBef>
                <a:spcPct val="50000"/>
              </a:spcBef>
              <a:buClr>
                <a:srgbClr val="1F3F5F"/>
              </a:buClr>
              <a:defRPr/>
            </a:pPr>
            <a:endParaRPr lang="ko-KR" altLang="en-US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gray">
          <a:xfrm>
            <a:off x="3394273" y="5994995"/>
            <a:ext cx="2176462" cy="314325"/>
          </a:xfrm>
          <a:prstGeom prst="bevel">
            <a:avLst>
              <a:gd name="adj" fmla="val 5949"/>
            </a:avLst>
          </a:prstGeom>
          <a:solidFill>
            <a:srgbClr val="6E9349"/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r>
              <a:rPr lang="en-US" altLang="ko-KR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전용 단말기</a:t>
            </a:r>
            <a:endParaRPr lang="en-US" altLang="ko-KR" sz="1400" b="0" dirty="0">
              <a:solidFill>
                <a:srgbClr val="FFFF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gray">
          <a:xfrm>
            <a:off x="1113035" y="5994995"/>
            <a:ext cx="2178050" cy="314325"/>
          </a:xfrm>
          <a:prstGeom prst="bevel">
            <a:avLst>
              <a:gd name="adj" fmla="val 5949"/>
            </a:avLst>
          </a:prstGeom>
          <a:solidFill>
            <a:srgbClr val="6E9349"/>
          </a:solidFill>
          <a:ln w="9525">
            <a:noFill/>
            <a:miter lim="800000"/>
            <a:headEnd/>
            <a:tailEnd/>
          </a:ln>
        </p:spPr>
        <p:txBody>
          <a:bodyPr wrap="none" lIns="103163" tIns="51581" rIns="103163" bIns="51581" anchor="ctr"/>
          <a:lstStyle/>
          <a:p>
            <a:pPr algn="ctr" latinLnBrk="0">
              <a:defRPr/>
            </a:pPr>
            <a:r>
              <a:rPr lang="en-US" altLang="ko-KR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PC </a:t>
            </a:r>
            <a:r>
              <a:rPr lang="ko-KR" altLang="en-US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및 전용</a:t>
            </a:r>
            <a:r>
              <a:rPr lang="en-US" altLang="ko-KR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400" b="0" dirty="0">
                <a:solidFill>
                  <a:srgbClr val="FFFFFF"/>
                </a:solidFill>
                <a:latin typeface="+mn-ea"/>
                <a:ea typeface="+mn-ea"/>
                <a:cs typeface="Arial" pitchFamily="34" charset="0"/>
              </a:rPr>
              <a:t>단말기</a:t>
            </a:r>
            <a:endParaRPr lang="en-US" altLang="ko-KR" sz="1400" b="0" dirty="0">
              <a:solidFill>
                <a:srgbClr val="FFFFF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gray">
          <a:xfrm>
            <a:off x="3394273" y="3804245"/>
            <a:ext cx="2233612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40615" rIns="103163" bIns="40615">
            <a:spAutoFit/>
          </a:bodyPr>
          <a:lstStyle/>
          <a:p>
            <a:pPr marL="136117" indent="-136117" algn="ctr" latinLnBrk="0">
              <a:spcBef>
                <a:spcPct val="50000"/>
              </a:spcBef>
              <a:buClr>
                <a:srgbClr val="1F3F5F"/>
              </a:buClr>
              <a:buFont typeface="Wingdings" pitchFamily="2" charset="2"/>
              <a:buChar char="v"/>
              <a:defRPr/>
            </a:pPr>
            <a:r>
              <a:rPr lang="ko-KR" altLang="en-US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전자책</a:t>
            </a:r>
            <a:r>
              <a:rPr lang="ko-KR" altLang="en-US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시장 성장기</a:t>
            </a:r>
            <a:endParaRPr lang="en-US" altLang="ko-KR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아마존 킨들 성공 사례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표준화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(IDPF </a:t>
            </a:r>
            <a:r>
              <a:rPr lang="en-US" altLang="ko-KR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ePub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애플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구글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소니 등 글로벌 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IT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기업들의 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시장 진출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콘텐츠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수급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유통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단말기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그리고 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DRM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에 이르기까지 수직화된 라인업 구성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폐쇄적 유통 플랫폼 구조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gray">
          <a:xfrm>
            <a:off x="5705673" y="3631207"/>
            <a:ext cx="217963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spAutoFit/>
          </a:bodyPr>
          <a:lstStyle/>
          <a:p>
            <a:pPr marL="136117" indent="-136117" algn="ctr" latinLnBrk="0">
              <a:spcBef>
                <a:spcPct val="50000"/>
              </a:spcBef>
              <a:buClr>
                <a:srgbClr val="1F3F5F"/>
              </a:buClr>
              <a:buFont typeface="Wingdings" pitchFamily="2" charset="2"/>
              <a:buChar char="v"/>
              <a:defRPr/>
            </a:pPr>
            <a:r>
              <a:rPr lang="ko-KR" altLang="en-US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전자책</a:t>
            </a:r>
            <a:r>
              <a:rPr lang="ko-KR" altLang="en-US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시장 </a:t>
            </a:r>
            <a:r>
              <a:rPr lang="ko-KR" altLang="en-US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확산기</a:t>
            </a:r>
            <a:endParaRPr lang="en-US" altLang="ko-KR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아이폰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아이패드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갤럭시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S,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갤럭시탭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등 스마트 기기에서의 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e-Book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콘텐츠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이용을</a:t>
            </a:r>
            <a:r>
              <a:rPr lang="en-US" altLang="ko-KR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가능케 하는 </a:t>
            </a:r>
            <a:r>
              <a:rPr lang="ko-KR" altLang="en-US" sz="1000" b="0" dirty="0" err="1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어플</a:t>
            </a: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 공급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latinLnBrk="0">
              <a:spcBef>
                <a:spcPts val="338"/>
              </a:spcBef>
              <a:buClr>
                <a:srgbClr val="1F3F5F"/>
              </a:buClr>
              <a:buFont typeface="Arial" pitchFamily="34" charset="0"/>
              <a:buChar char="•"/>
              <a:defRPr/>
            </a:pPr>
            <a:r>
              <a:rPr lang="ko-KR" altLang="en-US" sz="1000" b="0" dirty="0">
                <a:solidFill>
                  <a:srgbClr val="1C1C1C"/>
                </a:solidFill>
                <a:latin typeface="+mn-ea"/>
                <a:ea typeface="+mn-ea"/>
                <a:cs typeface="Arial" pitchFamily="34" charset="0"/>
              </a:rPr>
              <a:t>망사업자 및 제조업체에 독립적인 개방형 유통 플랫폼 구조</a:t>
            </a:r>
            <a:endParaRPr lang="en-US" altLang="ko-KR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  <a:p>
            <a:pPr marL="136117" indent="-136117" algn="ctr" latinLnBrk="0">
              <a:spcBef>
                <a:spcPct val="50000"/>
              </a:spcBef>
              <a:buClr>
                <a:srgbClr val="1F3F5F"/>
              </a:buClr>
              <a:defRPr/>
            </a:pPr>
            <a:endParaRPr lang="ko-KR" altLang="en-US" sz="1000" b="0" dirty="0">
              <a:solidFill>
                <a:srgbClr val="1C1C1C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540977">
            <a:off x="1305123" y="3267670"/>
            <a:ext cx="1525587" cy="381000"/>
          </a:xfrm>
          <a:prstGeom prst="rect">
            <a:avLst/>
          </a:prstGeom>
          <a:noFill/>
        </p:spPr>
        <p:txBody>
          <a:bodyPr wrap="none" lIns="103163" tIns="51581" rIns="103163" bIns="51581">
            <a:spAutoFit/>
          </a:bodyPr>
          <a:lstStyle/>
          <a:p>
            <a:pPr algn="ctr" latinLnBrk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1998~2001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540977">
            <a:off x="3729235" y="2991445"/>
            <a:ext cx="1525588" cy="381000"/>
          </a:xfrm>
          <a:prstGeom prst="rect">
            <a:avLst/>
          </a:prstGeom>
          <a:noFill/>
        </p:spPr>
        <p:txBody>
          <a:bodyPr wrap="none" lIns="103163" tIns="51581" rIns="103163" bIns="51581">
            <a:spAutoFit/>
          </a:bodyPr>
          <a:lstStyle/>
          <a:p>
            <a:pPr algn="ctr" latinLnBrk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2007~2009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585997">
            <a:off x="6089848" y="2699345"/>
            <a:ext cx="1406525" cy="381000"/>
          </a:xfrm>
          <a:prstGeom prst="rect">
            <a:avLst/>
          </a:prstGeom>
          <a:noFill/>
        </p:spPr>
        <p:txBody>
          <a:bodyPr wrap="none" lIns="103163" tIns="51581" rIns="103163" bIns="51581">
            <a:spAutoFit/>
          </a:bodyPr>
          <a:lstStyle/>
          <a:p>
            <a:pPr algn="ctr" latinLnBrk="0">
              <a:defRPr/>
            </a:pPr>
            <a:r>
              <a:rPr lang="en-US" altLang="ko-KR" sz="18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2010~</a:t>
            </a:r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현재</a:t>
            </a:r>
          </a:p>
        </p:txBody>
      </p:sp>
    </p:spTree>
    <p:extLst>
      <p:ext uri="{BB962C8B-B14F-4D97-AF65-F5344CB8AC3E}">
        <p14:creationId xmlns:p14="http://schemas.microsoft.com/office/powerpoint/2010/main" val="32597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추진배경 및 목적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표준에 맞게 개발되었는지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업계의 요구에 부합하는 최소한의 성능을 갖췄는지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관련 저작권 기술 산업 육성 및 표준화된 기술적 보호조치 이행 기반 제공 필요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" name="그림 24" descr="22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4437112"/>
            <a:ext cx="4657725" cy="1095375"/>
          </a:xfrm>
          <a:prstGeom prst="rect">
            <a:avLst/>
          </a:prstGeom>
        </p:spPr>
      </p:pic>
      <p:sp>
        <p:nvSpPr>
          <p:cNvPr id="26" name="AutoShape 14"/>
          <p:cNvSpPr>
            <a:spLocks noChangeArrowheads="1"/>
          </p:cNvSpPr>
          <p:nvPr/>
        </p:nvSpPr>
        <p:spPr bwMode="auto">
          <a:xfrm rot="10800000">
            <a:off x="3635897" y="4670425"/>
            <a:ext cx="2084388" cy="3603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0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76 w 21600"/>
              <a:gd name="T13" fmla="*/ 3045 h 21600"/>
              <a:gd name="T14" fmla="*/ 18524 w 21600"/>
              <a:gd name="T15" fmla="*/ 185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67" y="21600"/>
                </a:lnTo>
                <a:lnTo>
                  <a:pt x="1903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3175" algn="ctr">
            <a:noFill/>
            <a:miter lim="800000"/>
            <a:headEnd/>
            <a:tailEnd/>
          </a:ln>
        </p:spPr>
        <p:txBody>
          <a:bodyPr lIns="54000" rIns="0" anchor="ctr"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837775" y="4677535"/>
            <a:ext cx="168026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관련 근거 법률 요약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395536" y="4941168"/>
            <a:ext cx="8453437" cy="1336675"/>
          </a:xfrm>
          <a:prstGeom prst="roundRect">
            <a:avLst>
              <a:gd name="adj" fmla="val 9051"/>
            </a:avLst>
          </a:prstGeom>
          <a:solidFill>
            <a:srgbClr val="002060"/>
          </a:solidFill>
          <a:ln w="3175" algn="ctr">
            <a:noFill/>
            <a:round/>
            <a:headEnd/>
            <a:tailEnd/>
          </a:ln>
        </p:spPr>
        <p:txBody>
          <a:bodyPr lIns="54000" rIns="0" anchor="ctr"/>
          <a:lstStyle/>
          <a:p>
            <a:pPr eaLnBrk="0" latinLnBrk="0" hangingPunct="0">
              <a:lnSpc>
                <a:spcPct val="70000"/>
              </a:lnSpc>
              <a:spcBef>
                <a:spcPct val="50000"/>
              </a:spcBef>
            </a:pPr>
            <a:endParaRPr kumimoji="0" lang="ko-KR" altLang="en-US" sz="13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451098" y="5004668"/>
            <a:ext cx="8281988" cy="1222375"/>
          </a:xfrm>
          <a:prstGeom prst="roundRect">
            <a:avLst>
              <a:gd name="adj" fmla="val 8963"/>
            </a:avLst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742950" lvl="1" indent="-285750" algn="l" eaLnBrk="0" latin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endParaRPr kumimoji="0" lang="ko-KR" altLang="en-US" sz="2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1081708" y="5085184"/>
            <a:ext cx="7413889" cy="10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146050" indent="-146050" eaLnBrk="0" latinLnBrk="0" hangingPunct="0">
              <a:lnSpc>
                <a:spcPct val="120000"/>
              </a:lnSpc>
              <a:buClr>
                <a:srgbClr val="E17A09"/>
              </a:buClr>
              <a:buSzPct val="75000"/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위원회는 저작물 등의 이용질서 확립 및 저작물의 공정한 이용 도모를 위한 사업을 수행한다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46050" indent="-146050" eaLnBrk="0" latinLnBrk="0" hangingPunct="0">
              <a:lnSpc>
                <a:spcPct val="120000"/>
              </a:lnSpc>
              <a:buClr>
                <a:srgbClr val="E17A09"/>
              </a:buClr>
              <a:buSzPct val="75000"/>
            </a:pPr>
            <a:endParaRPr kumimoji="0" lang="en-US" altLang="ko-KR" sz="14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46050" indent="-146050" eaLnBrk="0" latinLnBrk="0" hangingPunct="0">
              <a:lnSpc>
                <a:spcPct val="120000"/>
              </a:lnSpc>
              <a:buClr>
                <a:srgbClr val="E17A09"/>
              </a:buClr>
              <a:buSzPct val="75000"/>
            </a:pPr>
            <a:r>
              <a:rPr lang="en-US" altLang="ko-KR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위원회 저작권정보센터는 기술적 보호조치 표준이행에 대한 평가 및 이를 위한 </a:t>
            </a:r>
            <a:endParaRPr kumimoji="0" lang="en-US" altLang="ko-KR" sz="140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146050" indent="-146050" eaLnBrk="0" latinLnBrk="0" hangingPunct="0">
              <a:lnSpc>
                <a:spcPct val="120000"/>
              </a:lnSpc>
              <a:buClr>
                <a:srgbClr val="E17A09"/>
              </a:buClr>
              <a:buSzPct val="75000"/>
            </a:pPr>
            <a:r>
              <a:rPr lang="en-US" altLang="ko-KR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표준 평가 도구 개발업무를 수행할 수 있다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0" lang="en-US" altLang="ko-KR" sz="1400" b="1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868144" y="5949280"/>
            <a:ext cx="2803973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저작권법 제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113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호 및 제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66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조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항 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en-US" altLang="ko-KR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 rot="16200000">
            <a:off x="988273" y="5178273"/>
            <a:ext cx="148424" cy="1062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988273" y="5673573"/>
            <a:ext cx="148424" cy="1062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3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추진배경 및 목적</a:t>
            </a:r>
            <a:r>
              <a:rPr lang="en-US" altLang="ko-KR" smtClean="0"/>
              <a:t>(3/3)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전자책 </a:t>
            </a:r>
            <a:r>
              <a:rPr lang="en-US" altLang="ko-KR" smtClean="0"/>
              <a:t>DRM </a:t>
            </a:r>
            <a:r>
              <a:rPr lang="ko-KR" altLang="en-US" smtClean="0"/>
              <a:t>호환성 기술 현황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123728" y="1988840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단일 </a:t>
            </a:r>
            <a:r>
              <a:rPr lang="en-US" altLang="ko-KR" smtClean="0"/>
              <a:t>DRM </a:t>
            </a:r>
            <a:r>
              <a:rPr lang="ko-KR" altLang="en-US" smtClean="0"/>
              <a:t>표준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04048" y="1967379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OSP </a:t>
            </a:r>
            <a:r>
              <a:rPr lang="ko-KR" altLang="en-US" smtClean="0"/>
              <a:t>사업자의 복수 </a:t>
            </a:r>
            <a:r>
              <a:rPr lang="en-US" altLang="ko-KR" smtClean="0"/>
              <a:t>DRM </a:t>
            </a:r>
            <a:r>
              <a:rPr lang="ko-KR" altLang="en-US" smtClean="0"/>
              <a:t>서버 운영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5576" y="3573016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기기 제조업체의 복수 </a:t>
            </a:r>
            <a:r>
              <a:rPr lang="en-US" altLang="ko-KR" smtClean="0"/>
              <a:t>DRM </a:t>
            </a:r>
            <a:r>
              <a:rPr lang="ko-KR" altLang="en-US" smtClean="0"/>
              <a:t>모듈 탑재</a:t>
            </a: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47864" y="4473116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DRM 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40152" y="3717032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DRM </a:t>
            </a:r>
            <a:r>
              <a:rPr lang="ko-KR" altLang="en-US" smtClean="0"/>
              <a:t>상호 연동 표준 인터페이스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568" y="587727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spcBef>
                <a:spcPts val="0"/>
              </a:spcBef>
              <a:defRPr/>
            </a:pPr>
            <a:r>
              <a:rPr lang="ko-KR" altLang="en-US" dirty="0"/>
              <a:t>다양한 </a:t>
            </a:r>
            <a:r>
              <a:rPr lang="ko-KR" altLang="en-US" dirty="0" smtClean="0"/>
              <a:t>국제 </a:t>
            </a:r>
            <a:r>
              <a:rPr lang="en-US" altLang="ko-KR" dirty="0" smtClean="0"/>
              <a:t>DRM </a:t>
            </a:r>
            <a:r>
              <a:rPr lang="ko-KR" altLang="en-US" dirty="0" smtClean="0"/>
              <a:t>표준화 단체의 </a:t>
            </a:r>
            <a:r>
              <a:rPr lang="ko-KR" altLang="en-US" dirty="0"/>
              <a:t>표준화 활동에도 </a:t>
            </a:r>
            <a:r>
              <a:rPr lang="ko-KR" altLang="en-US" dirty="0" smtClean="0"/>
              <a:t>불구하고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58775" indent="-358775" algn="just">
              <a:spcBef>
                <a:spcPts val="0"/>
              </a:spcBef>
              <a:defRPr/>
            </a:pPr>
            <a:r>
              <a:rPr lang="en-US" altLang="ko-KR" dirty="0" smtClean="0"/>
              <a:t>DRM </a:t>
            </a:r>
            <a:r>
              <a:rPr lang="ko-KR" altLang="en-US" dirty="0"/>
              <a:t>호환성 문제는 현재까지 해결되지 않고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94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기본방안 </a:t>
            </a:r>
            <a:r>
              <a:rPr lang="en-US" altLang="ko-KR" smtClean="0"/>
              <a:t>(1/2)</a:t>
            </a:r>
            <a:endParaRPr lang="ko-KR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95892" y="1916833"/>
            <a:ext cx="1273881" cy="3302933"/>
            <a:chOff x="720" y="1240"/>
            <a:chExt cx="1363" cy="353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3284"/>
            </a:xfrm>
            <a:prstGeom prst="roundRect">
              <a:avLst>
                <a:gd name="adj" fmla="val 17509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>
              <a:off x="741" y="1505"/>
              <a:ext cx="1322" cy="3244"/>
            </a:xfrm>
            <a:prstGeom prst="roundRect">
              <a:avLst>
                <a:gd name="adj" fmla="val 16667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aseline="-25000" dirty="0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752" y="430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752" y="1520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gray">
            <a:xfrm>
              <a:off x="1276" y="1240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400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gray">
            <a:xfrm>
              <a:off x="743" y="1776"/>
              <a:ext cx="1296" cy="2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/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평가 항목 및 기준은 기술의 발전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환경변화에 따라 개선하며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이를 위해 전자출판 업계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학계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연구계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등 다양한 분야의 전문가 의견을 수렴함</a:t>
              </a:r>
              <a:endPara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567492" y="1916832"/>
            <a:ext cx="1273880" cy="3302929"/>
            <a:chOff x="2549071" y="1998569"/>
            <a:chExt cx="1273880" cy="3302929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549071" y="1998569"/>
              <a:ext cx="1273880" cy="3302929"/>
              <a:chOff x="2208" y="1240"/>
              <a:chExt cx="1363" cy="3534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gray">
              <a:xfrm>
                <a:off x="2208" y="1490"/>
                <a:ext cx="1363" cy="3284"/>
              </a:xfrm>
              <a:prstGeom prst="roundRect">
                <a:avLst>
                  <a:gd name="adj" fmla="val 17509"/>
                </a:avLst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gray">
              <a:xfrm>
                <a:off x="2229" y="1505"/>
                <a:ext cx="1322" cy="3254"/>
              </a:xfrm>
              <a:prstGeom prst="roundRect">
                <a:avLst>
                  <a:gd name="adj" fmla="val 16667"/>
                </a:avLst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gray">
              <a:xfrm>
                <a:off x="2240" y="4301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gray">
              <a:xfrm>
                <a:off x="2240" y="1520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gray">
              <a:xfrm>
                <a:off x="2677" y="1296"/>
                <a:ext cx="405" cy="40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681" y="1299"/>
                <a:ext cx="392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686" y="1301"/>
                <a:ext cx="383" cy="38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gray">
              <a:xfrm>
                <a:off x="2690" y="1305"/>
                <a:ext cx="364" cy="3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gray">
              <a:xfrm>
                <a:off x="2712" y="1315"/>
                <a:ext cx="323" cy="29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gray">
              <a:xfrm>
                <a:off x="2764" y="1240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latinLnBrk="0" hangingPunct="0"/>
                <a:r>
                  <a:rPr kumimoji="0" lang="en-US" altLang="ko-KR" sz="240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</p:grpSp>
        <p:sp>
          <p:nvSpPr>
            <p:cNvPr id="19" name="Text Box 17"/>
            <p:cNvSpPr txBox="1">
              <a:spLocks noChangeArrowheads="1"/>
            </p:cNvSpPr>
            <p:nvPr/>
          </p:nvSpPr>
          <p:spPr bwMode="gray">
            <a:xfrm>
              <a:off x="2568650" y="2502835"/>
              <a:ext cx="1211262" cy="15696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/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상호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운용성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평가를 위한 정상 데이터 혹은 비정상 데이터 템플릿을 구축하여 상호 </a:t>
              </a:r>
              <a:r>
                <a:rPr lang="ko-KR" altLang="en-US" sz="1200" b="1" dirty="0" err="1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운용성</a:t>
              </a:r>
              <a:r>
                <a:rPr lang="ko-KR" altLang="en-US" sz="12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검증 시나리오를 통한 평가</a:t>
              </a:r>
              <a:endPara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3946776" y="1916833"/>
            <a:ext cx="1273881" cy="3302933"/>
            <a:chOff x="720" y="1240"/>
            <a:chExt cx="1363" cy="3534"/>
          </a:xfrm>
        </p:grpSpPr>
        <p:sp>
          <p:nvSpPr>
            <p:cNvPr id="31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3284"/>
            </a:xfrm>
            <a:prstGeom prst="roundRect">
              <a:avLst>
                <a:gd name="adj" fmla="val 17509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gray">
            <a:xfrm>
              <a:off x="741" y="1505"/>
              <a:ext cx="1322" cy="3244"/>
            </a:xfrm>
            <a:prstGeom prst="roundRect">
              <a:avLst>
                <a:gd name="adj" fmla="val 16667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aseline="-25000" dirty="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752" y="430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gray">
            <a:xfrm>
              <a:off x="752" y="1520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3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4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4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6" name="Text Box 16"/>
            <p:cNvSpPr txBox="1">
              <a:spLocks noChangeArrowheads="1"/>
            </p:cNvSpPr>
            <p:nvPr/>
          </p:nvSpPr>
          <p:spPr bwMode="gray">
            <a:xfrm>
              <a:off x="1197" y="1240"/>
              <a:ext cx="381" cy="4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sz="24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kumimoji="0" lang="en-US" altLang="ko-KR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2" name="Group 18"/>
          <p:cNvGrpSpPr>
            <a:grpSpLocks/>
          </p:cNvGrpSpPr>
          <p:nvPr/>
        </p:nvGrpSpPr>
        <p:grpSpPr bwMode="auto">
          <a:xfrm>
            <a:off x="5318376" y="1916830"/>
            <a:ext cx="1273880" cy="3302926"/>
            <a:chOff x="2208" y="1240"/>
            <a:chExt cx="1363" cy="3534"/>
          </a:xfrm>
        </p:grpSpPr>
        <p:sp>
          <p:nvSpPr>
            <p:cNvPr id="4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3284"/>
            </a:xfrm>
            <a:prstGeom prst="roundRect">
              <a:avLst>
                <a:gd name="adj" fmla="val 17509"/>
              </a:avLst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2229" y="1505"/>
              <a:ext cx="1322" cy="325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gray">
            <a:xfrm>
              <a:off x="2240" y="430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gray">
            <a:xfrm>
              <a:off x="2240" y="1520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49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50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51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gray">
            <a:xfrm>
              <a:off x="2685" y="1240"/>
              <a:ext cx="381" cy="4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kumimoji="0" lang="en-US" altLang="ko-KR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6666924" y="1916833"/>
            <a:ext cx="1273881" cy="3302933"/>
            <a:chOff x="720" y="1240"/>
            <a:chExt cx="1363" cy="3534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3284"/>
            </a:xfrm>
            <a:prstGeom prst="roundRect">
              <a:avLst>
                <a:gd name="adj" fmla="val 17509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gray">
            <a:xfrm>
              <a:off x="741" y="1505"/>
              <a:ext cx="1322" cy="3244"/>
            </a:xfrm>
            <a:prstGeom prst="roundRect">
              <a:avLst>
                <a:gd name="adj" fmla="val 16667"/>
              </a:avLst>
            </a:prstGeom>
            <a:solidFill>
              <a:srgbClr val="02249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aseline="-25000" dirty="0"/>
            </a:p>
          </p:txBody>
        </p:sp>
        <p:sp>
          <p:nvSpPr>
            <p:cNvPr id="56" name="AutoShape 6"/>
            <p:cNvSpPr>
              <a:spLocks noChangeArrowheads="1"/>
            </p:cNvSpPr>
            <p:nvPr/>
          </p:nvSpPr>
          <p:spPr bwMode="gray">
            <a:xfrm>
              <a:off x="752" y="4301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AutoShape 7"/>
            <p:cNvSpPr>
              <a:spLocks noChangeArrowheads="1"/>
            </p:cNvSpPr>
            <p:nvPr/>
          </p:nvSpPr>
          <p:spPr bwMode="gray">
            <a:xfrm>
              <a:off x="752" y="1520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8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60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1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2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3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4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9" name="Text Box 16"/>
            <p:cNvSpPr txBox="1">
              <a:spLocks noChangeArrowheads="1"/>
            </p:cNvSpPr>
            <p:nvPr/>
          </p:nvSpPr>
          <p:spPr bwMode="gray">
            <a:xfrm>
              <a:off x="1276" y="1240"/>
              <a:ext cx="223" cy="4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latinLnBrk="0" hangingPunct="0"/>
              <a:r>
                <a:rPr kumimoji="0" lang="en-US" altLang="ko-KR" sz="24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kumimoji="0" lang="en-US" altLang="ko-KR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5" name="Text Box 17"/>
          <p:cNvSpPr txBox="1">
            <a:spLocks noChangeArrowheads="1"/>
          </p:cNvSpPr>
          <p:nvPr/>
        </p:nvSpPr>
        <p:spPr bwMode="gray">
          <a:xfrm>
            <a:off x="4001914" y="2420888"/>
            <a:ext cx="1211262" cy="1939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/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평가기관은 신청인에게 성능평가를 위해 필요한 최소한의 정보 공개만을 요구하며 그 외 기술업체의 기업비밀은 보안유지 및 비공개를 원칙으로 함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gray">
          <a:xfrm>
            <a:off x="5371597" y="2424199"/>
            <a:ext cx="1211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/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평가 보고서는 비공개를 원칙으로 신청인에게만 제공함</a:t>
            </a:r>
            <a:endParaRPr lang="ko-KR" alt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gray">
          <a:xfrm>
            <a:off x="6729746" y="2420888"/>
            <a:ext cx="1211262" cy="6467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/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평가 수수료는 없으나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향후 변동 가능함</a:t>
            </a:r>
            <a:endParaRPr lang="ko-KR" altLang="en-US" sz="12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70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기본방안</a:t>
            </a:r>
            <a:r>
              <a:rPr lang="en-US" altLang="ko-KR" smtClean="0"/>
              <a:t>(2/2)</a:t>
            </a:r>
            <a:endParaRPr lang="ko-KR" altLang="en-US"/>
          </a:p>
        </p:txBody>
      </p:sp>
      <p:sp>
        <p:nvSpPr>
          <p:cNvPr id="128" name="AutoShape 4"/>
          <p:cNvSpPr>
            <a:spLocks noChangeArrowheads="1"/>
          </p:cNvSpPr>
          <p:nvPr/>
        </p:nvSpPr>
        <p:spPr bwMode="gray">
          <a:xfrm rot="5400000">
            <a:off x="-449086" y="1947190"/>
            <a:ext cx="3354018" cy="335401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00CC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29" name="AutoShape 5"/>
          <p:cNvSpPr>
            <a:spLocks noChangeArrowheads="1"/>
          </p:cNvSpPr>
          <p:nvPr/>
        </p:nvSpPr>
        <p:spPr bwMode="ltGray">
          <a:xfrm rot="5400000">
            <a:off x="-267625" y="2194745"/>
            <a:ext cx="2852898" cy="2851697"/>
          </a:xfrm>
          <a:custGeom>
            <a:avLst/>
            <a:gdLst>
              <a:gd name="G0" fmla="+- 744 0 0"/>
              <a:gd name="G1" fmla="+- 11756105 0 0"/>
              <a:gd name="G2" fmla="+- 0 0 11756105"/>
              <a:gd name="T0" fmla="*/ 0 256 1"/>
              <a:gd name="T1" fmla="*/ 180 256 1"/>
              <a:gd name="G3" fmla="+- 11756105 T0 T1"/>
              <a:gd name="T2" fmla="*/ 0 256 1"/>
              <a:gd name="T3" fmla="*/ 90 256 1"/>
              <a:gd name="G4" fmla="+- 11756105 T2 T3"/>
              <a:gd name="G5" fmla="*/ G4 2 1"/>
              <a:gd name="T4" fmla="*/ 90 256 1"/>
              <a:gd name="T5" fmla="*/ 0 256 1"/>
              <a:gd name="G6" fmla="+- 11756105 T4 T5"/>
              <a:gd name="G7" fmla="*/ G6 2 1"/>
              <a:gd name="G8" fmla="abs 1175610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"/>
              <a:gd name="G18" fmla="*/ 744 1 2"/>
              <a:gd name="G19" fmla="+- G18 5400 0"/>
              <a:gd name="G20" fmla="cos G19 11756105"/>
              <a:gd name="G21" fmla="sin G19 11756105"/>
              <a:gd name="G22" fmla="+- G20 10800 0"/>
              <a:gd name="G23" fmla="+- G21 10800 0"/>
              <a:gd name="G24" fmla="+- 10800 0 G20"/>
              <a:gd name="G25" fmla="+- 744 10800 0"/>
              <a:gd name="G26" fmla="?: G9 G17 G25"/>
              <a:gd name="G27" fmla="?: G9 0 21600"/>
              <a:gd name="G28" fmla="cos 10800 11756105"/>
              <a:gd name="G29" fmla="sin 10800 11756105"/>
              <a:gd name="G30" fmla="sin 744 11756105"/>
              <a:gd name="G31" fmla="+- G28 10800 0"/>
              <a:gd name="G32" fmla="+- G29 10800 0"/>
              <a:gd name="G33" fmla="+- G30 10800 0"/>
              <a:gd name="G34" fmla="?: G4 0 G31"/>
              <a:gd name="G35" fmla="?: 11756105 G34 0"/>
              <a:gd name="G36" fmla="?: G6 G35 G31"/>
              <a:gd name="G37" fmla="+- 21600 0 G36"/>
              <a:gd name="G38" fmla="?: G4 0 G33"/>
              <a:gd name="G39" fmla="?: 1175610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028 w 21600"/>
              <a:gd name="T15" fmla="*/ 10862 h 21600"/>
              <a:gd name="T16" fmla="*/ 10800 w 21600"/>
              <a:gd name="T17" fmla="*/ 10056 h 21600"/>
              <a:gd name="T18" fmla="*/ 16572 w 21600"/>
              <a:gd name="T19" fmla="*/ 1086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056" y="10807"/>
                </a:moveTo>
                <a:cubicBezTo>
                  <a:pt x="10056" y="10805"/>
                  <a:pt x="10056" y="10802"/>
                  <a:pt x="10056" y="10800"/>
                </a:cubicBezTo>
                <a:cubicBezTo>
                  <a:pt x="10056" y="10389"/>
                  <a:pt x="10389" y="10056"/>
                  <a:pt x="10800" y="10056"/>
                </a:cubicBezTo>
                <a:cubicBezTo>
                  <a:pt x="11210" y="10056"/>
                  <a:pt x="11544" y="10389"/>
                  <a:pt x="11544" y="10800"/>
                </a:cubicBezTo>
                <a:cubicBezTo>
                  <a:pt x="11544" y="10802"/>
                  <a:pt x="11543" y="10805"/>
                  <a:pt x="11543" y="10807"/>
                </a:cubicBezTo>
                <a:lnTo>
                  <a:pt x="21599" y="10916"/>
                </a:lnTo>
                <a:cubicBezTo>
                  <a:pt x="21599" y="10877"/>
                  <a:pt x="21600" y="1083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38"/>
                  <a:pt x="0" y="10877"/>
                  <a:pt x="0" y="10916"/>
                </a:cubicBezTo>
                <a:close/>
              </a:path>
            </a:pathLst>
          </a:custGeom>
          <a:gradFill flip="none" rotWithShape="1">
            <a:gsLst>
              <a:gs pos="0">
                <a:srgbClr val="022490"/>
              </a:gs>
              <a:gs pos="100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1258639" y="3068960"/>
            <a:ext cx="121860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ko-KR" altLang="en-US" sz="2000" b="1" dirty="0" smtClean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평가원칙 </a:t>
            </a:r>
            <a:endParaRPr kumimoji="0" lang="en-US" altLang="ko-KR" sz="2000" b="1" dirty="0" smtClean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ctr" eaLnBrk="0" latinLnBrk="0" hangingPunct="0"/>
            <a:r>
              <a:rPr kumimoji="0" lang="ko-KR" altLang="en-US" sz="2000" b="1" dirty="0" smtClean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및 </a:t>
            </a:r>
            <a:endParaRPr kumimoji="0" lang="en-US" altLang="ko-KR" sz="2000" b="1" dirty="0" smtClean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ctr" eaLnBrk="0" latinLnBrk="0" hangingPunct="0"/>
            <a:r>
              <a:rPr kumimoji="0" lang="ko-KR" altLang="en-US" sz="2000" b="1" dirty="0" smtClean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rPr>
              <a:t>운영방침</a:t>
            </a:r>
            <a:endParaRPr kumimoji="0" lang="en-US" altLang="ko-KR" sz="2000" b="1" dirty="0">
              <a:solidFill>
                <a:schemeClr val="bg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31" name="Group 7"/>
          <p:cNvGrpSpPr>
            <a:grpSpLocks/>
          </p:cNvGrpSpPr>
          <p:nvPr/>
        </p:nvGrpSpPr>
        <p:grpSpPr bwMode="auto">
          <a:xfrm>
            <a:off x="2051720" y="2132860"/>
            <a:ext cx="5761078" cy="401378"/>
            <a:chOff x="1698" y="1437"/>
            <a:chExt cx="4794" cy="334"/>
          </a:xfrm>
        </p:grpSpPr>
        <p:sp>
          <p:nvSpPr>
            <p:cNvPr id="132" name="AutoShape 8"/>
            <p:cNvSpPr>
              <a:spLocks noChangeArrowheads="1"/>
            </p:cNvSpPr>
            <p:nvPr/>
          </p:nvSpPr>
          <p:spPr bwMode="gray">
            <a:xfrm>
              <a:off x="1931" y="1437"/>
              <a:ext cx="4561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33" name="Group 9"/>
            <p:cNvGrpSpPr>
              <a:grpSpLocks/>
            </p:cNvGrpSpPr>
            <p:nvPr/>
          </p:nvGrpSpPr>
          <p:grpSpPr bwMode="auto">
            <a:xfrm>
              <a:off x="1698" y="1447"/>
              <a:ext cx="316" cy="316"/>
              <a:chOff x="1583" y="1494"/>
              <a:chExt cx="526" cy="526"/>
            </a:xfrm>
          </p:grpSpPr>
          <p:sp>
            <p:nvSpPr>
              <p:cNvPr id="136" name="Oval 1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37" name="Oval 1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38" name="Oval 1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39" name="Oval 1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40" name="Oval 1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1719" y="1456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1</a:t>
              </a:r>
            </a:p>
          </p:txBody>
        </p:sp>
        <p:sp>
          <p:nvSpPr>
            <p:cNvPr id="135" name="Text Box 16"/>
            <p:cNvSpPr txBox="1">
              <a:spLocks noChangeArrowheads="1"/>
            </p:cNvSpPr>
            <p:nvPr/>
          </p:nvSpPr>
          <p:spPr bwMode="auto">
            <a:xfrm>
              <a:off x="2064" y="1491"/>
              <a:ext cx="413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b="1" dirty="0" smtClean="0">
                  <a:latin typeface="나눔고딕 Bold" pitchFamily="50" charset="-127"/>
                  <a:ea typeface="나눔고딕 Bold" pitchFamily="50" charset="-127"/>
                </a:rPr>
                <a:t>객관적이고 독립적인 입장을 견지하고 전문가적 주의를 다 한다</a:t>
              </a:r>
              <a:r>
                <a:rPr lang="en-US" altLang="ko-KR" sz="1400" b="1" dirty="0" smtClean="0">
                  <a:latin typeface="나눔고딕 Bold" pitchFamily="50" charset="-127"/>
                  <a:ea typeface="나눔고딕 Bold" pitchFamily="50" charset="-127"/>
                </a:rPr>
                <a:t>.</a:t>
              </a:r>
              <a:endParaRPr lang="ko-KR" altLang="en-US" sz="1400" b="1" dirty="0"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141" name="Group 17"/>
          <p:cNvGrpSpPr>
            <a:grpSpLocks/>
          </p:cNvGrpSpPr>
          <p:nvPr/>
        </p:nvGrpSpPr>
        <p:grpSpPr bwMode="auto">
          <a:xfrm>
            <a:off x="2483768" y="2652035"/>
            <a:ext cx="5328455" cy="400175"/>
            <a:chOff x="1952" y="1896"/>
            <a:chExt cx="4434" cy="333"/>
          </a:xfrm>
        </p:grpSpPr>
        <p:sp>
          <p:nvSpPr>
            <p:cNvPr id="142" name="AutoShape 18"/>
            <p:cNvSpPr>
              <a:spLocks noChangeArrowheads="1"/>
            </p:cNvSpPr>
            <p:nvPr/>
          </p:nvSpPr>
          <p:spPr bwMode="gray">
            <a:xfrm>
              <a:off x="2185" y="1896"/>
              <a:ext cx="420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43" name="Group 19"/>
            <p:cNvGrpSpPr>
              <a:grpSpLocks/>
            </p:cNvGrpSpPr>
            <p:nvPr/>
          </p:nvGrpSpPr>
          <p:grpSpPr bwMode="auto">
            <a:xfrm>
              <a:off x="1952" y="1906"/>
              <a:ext cx="316" cy="316"/>
              <a:chOff x="1583" y="1494"/>
              <a:chExt cx="526" cy="526"/>
            </a:xfrm>
          </p:grpSpPr>
          <p:sp>
            <p:nvSpPr>
              <p:cNvPr id="146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47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48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49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50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44" name="Text Box 25"/>
            <p:cNvSpPr txBox="1">
              <a:spLocks noChangeArrowheads="1"/>
            </p:cNvSpPr>
            <p:nvPr/>
          </p:nvSpPr>
          <p:spPr bwMode="auto">
            <a:xfrm>
              <a:off x="1981" y="1917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2</a:t>
              </a:r>
            </a:p>
          </p:txBody>
        </p:sp>
        <p:sp>
          <p:nvSpPr>
            <p:cNvPr id="145" name="Text Box 26"/>
            <p:cNvSpPr txBox="1">
              <a:spLocks noChangeArrowheads="1"/>
            </p:cNvSpPr>
            <p:nvPr/>
          </p:nvSpPr>
          <p:spPr bwMode="auto">
            <a:xfrm>
              <a:off x="2304" y="1950"/>
              <a:ext cx="320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b="1" dirty="0" smtClean="0">
                  <a:latin typeface="나눔고딕 Bold" pitchFamily="50" charset="-127"/>
                  <a:ea typeface="나눔고딕 Bold" pitchFamily="50" charset="-127"/>
                </a:rPr>
                <a:t>직무를 성실히 수행하고 품위를 유지하여야 한다</a:t>
              </a:r>
              <a:r>
                <a:rPr lang="en-US" altLang="ko-KR" sz="1400" b="1" dirty="0" smtClean="0">
                  <a:latin typeface="나눔고딕 Bold" pitchFamily="50" charset="-127"/>
                  <a:ea typeface="나눔고딕 Bold" pitchFamily="50" charset="-127"/>
                </a:rPr>
                <a:t>.</a:t>
              </a:r>
              <a:endParaRPr lang="ko-KR" altLang="en-US" sz="1400" b="1" dirty="0"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151" name="Group 27"/>
          <p:cNvGrpSpPr>
            <a:grpSpLocks/>
          </p:cNvGrpSpPr>
          <p:nvPr/>
        </p:nvGrpSpPr>
        <p:grpSpPr bwMode="auto">
          <a:xfrm>
            <a:off x="2679914" y="3170009"/>
            <a:ext cx="5161415" cy="402578"/>
            <a:chOff x="2006" y="2354"/>
            <a:chExt cx="4295" cy="335"/>
          </a:xfrm>
        </p:grpSpPr>
        <p:sp>
          <p:nvSpPr>
            <p:cNvPr id="152" name="AutoShape 28"/>
            <p:cNvSpPr>
              <a:spLocks noChangeArrowheads="1"/>
            </p:cNvSpPr>
            <p:nvPr/>
          </p:nvSpPr>
          <p:spPr bwMode="gray">
            <a:xfrm>
              <a:off x="2240" y="2354"/>
              <a:ext cx="4037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53" name="Group 29"/>
            <p:cNvGrpSpPr>
              <a:grpSpLocks/>
            </p:cNvGrpSpPr>
            <p:nvPr/>
          </p:nvGrpSpPr>
          <p:grpSpPr bwMode="auto">
            <a:xfrm>
              <a:off x="2006" y="2364"/>
              <a:ext cx="316" cy="316"/>
              <a:chOff x="1583" y="1494"/>
              <a:chExt cx="526" cy="526"/>
            </a:xfrm>
          </p:grpSpPr>
          <p:sp>
            <p:nvSpPr>
              <p:cNvPr id="156" name="Oval 3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58" name="Oval 3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59" name="Oval 3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60" name="Oval 3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54" name="Text Box 35"/>
            <p:cNvSpPr txBox="1">
              <a:spLocks noChangeArrowheads="1"/>
            </p:cNvSpPr>
            <p:nvPr/>
          </p:nvSpPr>
          <p:spPr bwMode="auto">
            <a:xfrm>
              <a:off x="2035" y="2382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3</a:t>
              </a:r>
            </a:p>
          </p:txBody>
        </p:sp>
        <p:sp>
          <p:nvSpPr>
            <p:cNvPr id="155" name="Text Box 36"/>
            <p:cNvSpPr txBox="1">
              <a:spLocks noChangeArrowheads="1"/>
            </p:cNvSpPr>
            <p:nvPr/>
          </p:nvSpPr>
          <p:spPr bwMode="auto">
            <a:xfrm>
              <a:off x="2352" y="2416"/>
              <a:ext cx="394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b="1" dirty="0" smtClean="0">
                  <a:latin typeface="나눔고딕 Bold" pitchFamily="50" charset="-127"/>
                  <a:ea typeface="나눔고딕 Bold" pitchFamily="50" charset="-127"/>
                </a:rPr>
                <a:t>사실을 은폐하거나 허위로 보고서를 작성하여서는 아니 된다</a:t>
              </a:r>
              <a:r>
                <a:rPr lang="en-US" altLang="ko-KR" sz="1400" b="1" dirty="0" smtClean="0">
                  <a:latin typeface="나눔고딕 Bold" pitchFamily="50" charset="-127"/>
                  <a:ea typeface="나눔고딕 Bold" pitchFamily="50" charset="-127"/>
                </a:rPr>
                <a:t>.</a:t>
              </a:r>
              <a:endParaRPr lang="ko-KR" altLang="en-US" sz="1400" b="1" dirty="0"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161" name="Group 37"/>
          <p:cNvGrpSpPr>
            <a:grpSpLocks/>
          </p:cNvGrpSpPr>
          <p:nvPr/>
        </p:nvGrpSpPr>
        <p:grpSpPr bwMode="auto">
          <a:xfrm>
            <a:off x="2689853" y="3687989"/>
            <a:ext cx="5336867" cy="401377"/>
            <a:chOff x="1952" y="2812"/>
            <a:chExt cx="4441" cy="334"/>
          </a:xfrm>
        </p:grpSpPr>
        <p:sp>
          <p:nvSpPr>
            <p:cNvPr id="162" name="AutoShape 38"/>
            <p:cNvSpPr>
              <a:spLocks noChangeArrowheads="1"/>
            </p:cNvSpPr>
            <p:nvPr/>
          </p:nvSpPr>
          <p:spPr bwMode="gray">
            <a:xfrm>
              <a:off x="2185" y="2812"/>
              <a:ext cx="4030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63" name="Group 39"/>
            <p:cNvGrpSpPr>
              <a:grpSpLocks/>
            </p:cNvGrpSpPr>
            <p:nvPr/>
          </p:nvGrpSpPr>
          <p:grpSpPr bwMode="auto">
            <a:xfrm>
              <a:off x="1952" y="2822"/>
              <a:ext cx="316" cy="316"/>
              <a:chOff x="1583" y="1494"/>
              <a:chExt cx="526" cy="526"/>
            </a:xfrm>
          </p:grpSpPr>
          <p:sp>
            <p:nvSpPr>
              <p:cNvPr id="166" name="Oval 4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67" name="Oval 4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68" name="Oval 4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69" name="Oval 4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70" name="Oval 4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64" name="Text Box 45"/>
            <p:cNvSpPr txBox="1">
              <a:spLocks noChangeArrowheads="1"/>
            </p:cNvSpPr>
            <p:nvPr/>
          </p:nvSpPr>
          <p:spPr bwMode="auto">
            <a:xfrm>
              <a:off x="1965" y="2833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4</a:t>
              </a:r>
            </a:p>
          </p:txBody>
        </p:sp>
        <p:sp>
          <p:nvSpPr>
            <p:cNvPr id="165" name="Text Box 46"/>
            <p:cNvSpPr txBox="1">
              <a:spLocks noChangeArrowheads="1"/>
            </p:cNvSpPr>
            <p:nvPr/>
          </p:nvSpPr>
          <p:spPr bwMode="auto">
            <a:xfrm>
              <a:off x="2304" y="2862"/>
              <a:ext cx="408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b="1" dirty="0" smtClean="0">
                  <a:latin typeface="나눔고딕 Bold" pitchFamily="50" charset="-127"/>
                  <a:ea typeface="나눔고딕 Bold" pitchFamily="50" charset="-127"/>
                </a:rPr>
                <a:t>평가업무와 관련하여 부당하게 이익을 수수하여서는 아니 된다</a:t>
              </a:r>
              <a:r>
                <a:rPr lang="en-US" altLang="ko-KR" sz="1400" b="1" dirty="0" smtClean="0">
                  <a:latin typeface="나눔고딕 Bold" pitchFamily="50" charset="-127"/>
                  <a:ea typeface="나눔고딕 Bold" pitchFamily="50" charset="-127"/>
                </a:rPr>
                <a:t>.</a:t>
              </a:r>
              <a:endParaRPr lang="ko-KR" altLang="en-US" sz="1400" dirty="0"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grpSp>
        <p:nvGrpSpPr>
          <p:cNvPr id="171" name="Group 7"/>
          <p:cNvGrpSpPr>
            <a:grpSpLocks/>
          </p:cNvGrpSpPr>
          <p:nvPr/>
        </p:nvGrpSpPr>
        <p:grpSpPr bwMode="auto">
          <a:xfrm>
            <a:off x="2051720" y="4725144"/>
            <a:ext cx="5829575" cy="401377"/>
            <a:chOff x="1698" y="1437"/>
            <a:chExt cx="4851" cy="334"/>
          </a:xfrm>
        </p:grpSpPr>
        <p:sp>
          <p:nvSpPr>
            <p:cNvPr id="172" name="AutoShape 8"/>
            <p:cNvSpPr>
              <a:spLocks noChangeArrowheads="1"/>
            </p:cNvSpPr>
            <p:nvPr/>
          </p:nvSpPr>
          <p:spPr bwMode="gray">
            <a:xfrm>
              <a:off x="1931" y="1437"/>
              <a:ext cx="4561" cy="334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33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73" name="Group 9"/>
            <p:cNvGrpSpPr>
              <a:grpSpLocks/>
            </p:cNvGrpSpPr>
            <p:nvPr/>
          </p:nvGrpSpPr>
          <p:grpSpPr bwMode="auto">
            <a:xfrm>
              <a:off x="1698" y="1447"/>
              <a:ext cx="316" cy="316"/>
              <a:chOff x="1583" y="1494"/>
              <a:chExt cx="526" cy="526"/>
            </a:xfrm>
          </p:grpSpPr>
          <p:sp>
            <p:nvSpPr>
              <p:cNvPr id="176" name="Oval 1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33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77" name="Oval 1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78" name="Oval 1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79" name="Oval 1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0" name="Oval 14"/>
              <p:cNvSpPr>
                <a:spLocks noChangeArrowheads="1"/>
              </p:cNvSpPr>
              <p:nvPr/>
            </p:nvSpPr>
            <p:spPr bwMode="gray">
              <a:xfrm>
                <a:off x="1657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74" name="Text Box 15"/>
            <p:cNvSpPr txBox="1">
              <a:spLocks noChangeArrowheads="1"/>
            </p:cNvSpPr>
            <p:nvPr/>
          </p:nvSpPr>
          <p:spPr bwMode="auto">
            <a:xfrm>
              <a:off x="1719" y="1443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 smtClean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kumimoji="0" lang="en-US" altLang="ko-KR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sp>
          <p:nvSpPr>
            <p:cNvPr id="175" name="Text Box 16"/>
            <p:cNvSpPr txBox="1">
              <a:spLocks noChangeArrowheads="1"/>
            </p:cNvSpPr>
            <p:nvPr/>
          </p:nvSpPr>
          <p:spPr bwMode="auto">
            <a:xfrm>
              <a:off x="2056" y="1474"/>
              <a:ext cx="4493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1400" b="1" dirty="0" smtClean="0">
                  <a:latin typeface="나눔고딕 Bold" pitchFamily="50" charset="-127"/>
                  <a:ea typeface="나눔고딕 Bold" pitchFamily="50" charset="-127"/>
                </a:rPr>
                <a:t>조직 및 예산의 탄력적 운영을 통한 평가업무의 효율성을 극대화 한다</a:t>
              </a:r>
              <a:r>
                <a:rPr lang="en-US" altLang="ko-KR" sz="1400" b="1" dirty="0" smtClean="0">
                  <a:latin typeface="나눔고딕 Bold" pitchFamily="50" charset="-127"/>
                  <a:ea typeface="나눔고딕 Bold" pitchFamily="50" charset="-127"/>
                </a:rPr>
                <a:t>.</a:t>
              </a:r>
            </a:p>
          </p:txBody>
        </p:sp>
      </p:grpSp>
      <p:grpSp>
        <p:nvGrpSpPr>
          <p:cNvPr id="181" name="Group 17"/>
          <p:cNvGrpSpPr>
            <a:grpSpLocks/>
          </p:cNvGrpSpPr>
          <p:nvPr/>
        </p:nvGrpSpPr>
        <p:grpSpPr bwMode="auto">
          <a:xfrm>
            <a:off x="2483768" y="4207162"/>
            <a:ext cx="5328456" cy="403779"/>
            <a:chOff x="1952" y="1896"/>
            <a:chExt cx="4434" cy="336"/>
          </a:xfrm>
        </p:grpSpPr>
        <p:sp>
          <p:nvSpPr>
            <p:cNvPr id="182" name="AutoShape 18"/>
            <p:cNvSpPr>
              <a:spLocks noChangeArrowheads="1"/>
            </p:cNvSpPr>
            <p:nvPr/>
          </p:nvSpPr>
          <p:spPr bwMode="gray">
            <a:xfrm>
              <a:off x="2185" y="1896"/>
              <a:ext cx="4201" cy="33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CCFF"/>
                </a:gs>
                <a:gs pos="100000">
                  <a:schemeClr val="bg1">
                    <a:alpha val="50000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나눔고딕 Bold" pitchFamily="50" charset="-127"/>
                <a:ea typeface="나눔고딕 Bold" pitchFamily="50" charset="-127"/>
              </a:endParaRPr>
            </a:p>
          </p:txBody>
        </p:sp>
        <p:grpSp>
          <p:nvGrpSpPr>
            <p:cNvPr id="183" name="Group 19"/>
            <p:cNvGrpSpPr>
              <a:grpSpLocks/>
            </p:cNvGrpSpPr>
            <p:nvPr/>
          </p:nvGrpSpPr>
          <p:grpSpPr bwMode="auto">
            <a:xfrm>
              <a:off x="1952" y="1906"/>
              <a:ext cx="316" cy="316"/>
              <a:chOff x="1583" y="1494"/>
              <a:chExt cx="526" cy="526"/>
            </a:xfrm>
          </p:grpSpPr>
          <p:sp>
            <p:nvSpPr>
              <p:cNvPr id="185" name="Oval 20"/>
              <p:cNvSpPr>
                <a:spLocks noChangeArrowheads="1"/>
              </p:cNvSpPr>
              <p:nvPr/>
            </p:nvSpPr>
            <p:spPr bwMode="gray">
              <a:xfrm>
                <a:off x="1583" y="1494"/>
                <a:ext cx="526" cy="526"/>
              </a:xfrm>
              <a:prstGeom prst="ellipse">
                <a:avLst/>
              </a:prstGeom>
              <a:solidFill>
                <a:srgbClr val="00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6" name="Oval 21"/>
              <p:cNvSpPr>
                <a:spLocks noChangeArrowheads="1"/>
              </p:cNvSpPr>
              <p:nvPr/>
            </p:nvSpPr>
            <p:spPr bwMode="gray">
              <a:xfrm>
                <a:off x="1634" y="1547"/>
                <a:ext cx="425" cy="425"/>
              </a:xfrm>
              <a:prstGeom prst="ellipse">
                <a:avLst/>
              </a:prstGeom>
              <a:gradFill rotWithShape="1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7" name="Oval 22"/>
              <p:cNvSpPr>
                <a:spLocks noChangeArrowheads="1"/>
              </p:cNvSpPr>
              <p:nvPr/>
            </p:nvSpPr>
            <p:spPr bwMode="gray">
              <a:xfrm>
                <a:off x="1642" y="1557"/>
                <a:ext cx="406" cy="40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85001"/>
                    </a:srgbClr>
                  </a:gs>
                  <a:gs pos="100000">
                    <a:srgbClr val="FFFF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8" name="Oval 23"/>
              <p:cNvSpPr>
                <a:spLocks noChangeArrowheads="1"/>
              </p:cNvSpPr>
              <p:nvPr/>
            </p:nvSpPr>
            <p:spPr bwMode="gray">
              <a:xfrm>
                <a:off x="1652" y="1582"/>
                <a:ext cx="265" cy="266"/>
              </a:xfrm>
              <a:prstGeom prst="ellipse">
                <a:avLst/>
              </a:prstGeom>
              <a:gradFill rotWithShape="1">
                <a:gsLst>
                  <a:gs pos="0">
                    <a:srgbClr val="E9940B">
                      <a:gamma/>
                      <a:tint val="0"/>
                      <a:invGamma/>
                    </a:srgbClr>
                  </a:gs>
                  <a:gs pos="100000">
                    <a:srgbClr val="E9940B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  <p:sp>
            <p:nvSpPr>
              <p:cNvPr id="189" name="Oval 24"/>
              <p:cNvSpPr>
                <a:spLocks noChangeArrowheads="1"/>
              </p:cNvSpPr>
              <p:nvPr/>
            </p:nvSpPr>
            <p:spPr bwMode="gray">
              <a:xfrm>
                <a:off x="1659" y="1571"/>
                <a:ext cx="366" cy="366"/>
              </a:xfrm>
              <a:prstGeom prst="ellipse">
                <a:avLst/>
              </a:prstGeom>
              <a:gradFill rotWithShape="1">
                <a:gsLst>
                  <a:gs pos="0">
                    <a:srgbClr val="FFFF00">
                      <a:alpha val="0"/>
                    </a:srgbClr>
                  </a:gs>
                  <a:gs pos="100000">
                    <a:srgbClr val="FFFF00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184" name="Text Box 25"/>
            <p:cNvSpPr txBox="1">
              <a:spLocks noChangeArrowheads="1"/>
            </p:cNvSpPr>
            <p:nvPr/>
          </p:nvSpPr>
          <p:spPr bwMode="auto">
            <a:xfrm>
              <a:off x="1973" y="1925"/>
              <a:ext cx="270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kumimoji="0" lang="en-US" altLang="ko-KR" b="1" dirty="0" smtClean="0">
                  <a:solidFill>
                    <a:srgbClr val="000000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kumimoji="0" lang="en-US" altLang="ko-KR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190" name="Text Box 26"/>
          <p:cNvSpPr txBox="1">
            <a:spLocks noChangeArrowheads="1"/>
          </p:cNvSpPr>
          <p:nvPr/>
        </p:nvSpPr>
        <p:spPr bwMode="auto">
          <a:xfrm>
            <a:off x="2906776" y="4178897"/>
            <a:ext cx="4426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/>
            <a:r>
              <a:rPr lang="ko-KR" altLang="en-US" sz="1200" b="1" dirty="0" smtClean="0">
                <a:latin typeface="나눔고딕 Bold" pitchFamily="50" charset="-127"/>
                <a:ea typeface="나눔고딕 Bold" pitchFamily="50" charset="-127"/>
              </a:rPr>
              <a:t>평가업무 수행과정에서 취득한 정보를 신청인의 동의 없이 외부에 </a:t>
            </a:r>
            <a:endParaRPr lang="en-US" altLang="ko-KR" sz="1200" b="1" dirty="0" smtClean="0">
              <a:latin typeface="나눔고딕 Bold" pitchFamily="50" charset="-127"/>
              <a:ea typeface="나눔고딕 Bold" pitchFamily="50" charset="-127"/>
            </a:endParaRPr>
          </a:p>
          <a:p>
            <a:pPr fontAlgn="base"/>
            <a:r>
              <a:rPr lang="ko-KR" altLang="en-US" sz="1200" b="1" dirty="0" smtClean="0">
                <a:latin typeface="나눔고딕 Bold" pitchFamily="50" charset="-127"/>
                <a:ea typeface="나눔고딕 Bold" pitchFamily="50" charset="-127"/>
              </a:rPr>
              <a:t>공개하거나 유출하여서는 아니 된다</a:t>
            </a:r>
            <a:r>
              <a:rPr lang="en-US" altLang="ko-KR" sz="1200" b="1" dirty="0" smtClean="0"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1200" dirty="0"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191" name="그림 190" descr="pap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445544">
            <a:off x="620418" y="4157937"/>
            <a:ext cx="1400703" cy="14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평가 수행 방법</a:t>
            </a:r>
            <a:endParaRPr lang="ko-KR" altLang="en-US"/>
          </a:p>
        </p:txBody>
      </p:sp>
      <p:grpSp>
        <p:nvGrpSpPr>
          <p:cNvPr id="35" name="그룹 135"/>
          <p:cNvGrpSpPr>
            <a:grpSpLocks/>
          </p:cNvGrpSpPr>
          <p:nvPr/>
        </p:nvGrpSpPr>
        <p:grpSpPr bwMode="auto">
          <a:xfrm>
            <a:off x="3782208" y="1988840"/>
            <a:ext cx="4313643" cy="4263172"/>
            <a:chOff x="965702" y="4267199"/>
            <a:chExt cx="4918632" cy="4143764"/>
          </a:xfrm>
        </p:grpSpPr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965702" y="4267199"/>
              <a:ext cx="4918632" cy="4143764"/>
              <a:chOff x="356" y="2253"/>
              <a:chExt cx="3576" cy="2438"/>
            </a:xfrm>
          </p:grpSpPr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 rot="24797">
                <a:off x="356" y="2253"/>
                <a:ext cx="3576" cy="2438"/>
              </a:xfrm>
              <a:prstGeom prst="ellipse">
                <a:avLst/>
              </a:prstGeom>
              <a:gradFill rotWithShape="0">
                <a:gsLst>
                  <a:gs pos="0">
                    <a:srgbClr val="C4DAF8"/>
                  </a:gs>
                  <a:gs pos="50000">
                    <a:srgbClr val="FFFFFF"/>
                  </a:gs>
                  <a:gs pos="100000">
                    <a:srgbClr val="C4DA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latinLnBrk="1">
                  <a:lnSpc>
                    <a:spcPct val="160000"/>
                  </a:lnSpc>
                  <a:spcBef>
                    <a:spcPct val="50000"/>
                  </a:spcBef>
                </a:pPr>
                <a:endParaRPr kumimoji="0" lang="ko-KR" altLang="en-US" sz="11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Oval 36"/>
              <p:cNvSpPr>
                <a:spLocks noChangeArrowheads="1"/>
              </p:cNvSpPr>
              <p:nvPr/>
            </p:nvSpPr>
            <p:spPr bwMode="auto">
              <a:xfrm rot="24797">
                <a:off x="430" y="2268"/>
                <a:ext cx="3428" cy="240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latinLnBrk="1">
                  <a:lnSpc>
                    <a:spcPct val="160000"/>
                  </a:lnSpc>
                  <a:spcBef>
                    <a:spcPct val="50000"/>
                  </a:spcBef>
                </a:pPr>
                <a:endParaRPr kumimoji="0" lang="ko-KR" altLang="en-US" sz="11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1" name="Picture 37"/>
            <p:cNvPicPr>
              <a:picLocks noChangeAspect="1" noChangeArrowheads="1"/>
            </p:cNvPicPr>
            <p:nvPr/>
          </p:nvPicPr>
          <p:blipFill>
            <a:blip r:embed="rId2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494" y="5096752"/>
              <a:ext cx="2543313" cy="2183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2830292" y="5677240"/>
              <a:ext cx="1057259" cy="931579"/>
            </a:xfrm>
            <a:prstGeom prst="ellipse">
              <a:avLst/>
            </a:prstGeom>
            <a:gradFill rotWithShape="0">
              <a:gsLst>
                <a:gs pos="0">
                  <a:srgbClr val="164F88"/>
                </a:gs>
                <a:gs pos="100000">
                  <a:srgbClr val="88A5C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1">
                <a:lnSpc>
                  <a:spcPct val="160000"/>
                </a:lnSpc>
                <a:spcBef>
                  <a:spcPct val="50000"/>
                </a:spcBef>
              </a:pPr>
              <a:endParaRPr kumimoji="0"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523215" y="5173408"/>
              <a:ext cx="789077" cy="56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접수</a:t>
              </a:r>
              <a:endParaRPr lang="en-US" altLang="ko-KR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420255" y="5245231"/>
              <a:ext cx="787488" cy="41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환경 설정</a:t>
              </a:r>
              <a:endParaRPr lang="en-US" altLang="ko-KR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915611" y="5944739"/>
              <a:ext cx="787488" cy="41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기능 평가 측정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385326" y="6738313"/>
              <a:ext cx="858934" cy="56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내역</a:t>
              </a:r>
              <a:endParaRPr lang="en-US" altLang="ko-KR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402553" y="6755772"/>
              <a:ext cx="1012940" cy="56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결과 보고서</a:t>
              </a:r>
              <a:endParaRPr lang="en-US" altLang="ko-KR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생성</a:t>
              </a:r>
              <a:endParaRPr lang="en-US" altLang="ko-KR" sz="105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091366" y="5941968"/>
              <a:ext cx="787488" cy="561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buSzPct val="140000"/>
                <a:buFont typeface="Wingdings" pitchFamily="2" charset="2"/>
                <a:buNone/>
              </a:pPr>
              <a:r>
                <a:rPr lang="ko-KR" altLang="en-US" sz="1050" b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데이터 평가 측정</a:t>
              </a: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823718" y="5191383"/>
              <a:ext cx="778003" cy="101360"/>
            </a:xfrm>
            <a:custGeom>
              <a:avLst/>
              <a:gdLst>
                <a:gd name="T0" fmla="*/ 0 w 765"/>
                <a:gd name="T1" fmla="*/ 0 h 73"/>
                <a:gd name="T2" fmla="*/ 2147483646 w 765"/>
                <a:gd name="T3" fmla="*/ 0 h 73"/>
                <a:gd name="T4" fmla="*/ 2147483646 w 765"/>
                <a:gd name="T5" fmla="*/ 2147483646 h 73"/>
                <a:gd name="T6" fmla="*/ 0 60000 65536"/>
                <a:gd name="T7" fmla="*/ 0 60000 65536"/>
                <a:gd name="T8" fmla="*/ 0 60000 65536"/>
                <a:gd name="T9" fmla="*/ 0 w 765"/>
                <a:gd name="T10" fmla="*/ 0 h 73"/>
                <a:gd name="T11" fmla="*/ 765 w 76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5" h="73">
                  <a:moveTo>
                    <a:pt x="0" y="0"/>
                  </a:moveTo>
                  <a:lnTo>
                    <a:pt x="638" y="0"/>
                  </a:lnTo>
                  <a:lnTo>
                    <a:pt x="765" y="7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 flipH="1">
              <a:off x="4131417" y="5216784"/>
              <a:ext cx="877147" cy="110696"/>
            </a:xfrm>
            <a:custGeom>
              <a:avLst/>
              <a:gdLst>
                <a:gd name="T0" fmla="*/ 0 w 765"/>
                <a:gd name="T1" fmla="*/ 0 h 73"/>
                <a:gd name="T2" fmla="*/ 2147483646 w 765"/>
                <a:gd name="T3" fmla="*/ 0 h 73"/>
                <a:gd name="T4" fmla="*/ 2147483646 w 765"/>
                <a:gd name="T5" fmla="*/ 2147483646 h 73"/>
                <a:gd name="T6" fmla="*/ 0 60000 65536"/>
                <a:gd name="T7" fmla="*/ 0 60000 65536"/>
                <a:gd name="T8" fmla="*/ 0 60000 65536"/>
                <a:gd name="T9" fmla="*/ 0 w 765"/>
                <a:gd name="T10" fmla="*/ 0 h 73"/>
                <a:gd name="T11" fmla="*/ 765 w 765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5" h="73">
                  <a:moveTo>
                    <a:pt x="0" y="0"/>
                  </a:moveTo>
                  <a:lnTo>
                    <a:pt x="638" y="0"/>
                  </a:lnTo>
                  <a:lnTo>
                    <a:pt x="765" y="7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4450880" y="6513127"/>
              <a:ext cx="1235166" cy="124033"/>
            </a:xfrm>
            <a:custGeom>
              <a:avLst/>
              <a:gdLst>
                <a:gd name="T0" fmla="*/ 2147483646 w 1038"/>
                <a:gd name="T1" fmla="*/ 2147483646 h 108"/>
                <a:gd name="T2" fmla="*/ 2147483646 w 1038"/>
                <a:gd name="T3" fmla="*/ 2147483646 h 108"/>
                <a:gd name="T4" fmla="*/ 0 w 1038"/>
                <a:gd name="T5" fmla="*/ 0 h 108"/>
                <a:gd name="T6" fmla="*/ 0 60000 65536"/>
                <a:gd name="T7" fmla="*/ 0 60000 65536"/>
                <a:gd name="T8" fmla="*/ 0 60000 65536"/>
                <a:gd name="T9" fmla="*/ 0 w 1038"/>
                <a:gd name="T10" fmla="*/ 0 h 108"/>
                <a:gd name="T11" fmla="*/ 1038 w 1038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8" h="108">
                  <a:moveTo>
                    <a:pt x="1038" y="105"/>
                  </a:moveTo>
                  <a:lnTo>
                    <a:pt x="116" y="10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844226" y="7185305"/>
              <a:ext cx="914326" cy="134703"/>
            </a:xfrm>
            <a:custGeom>
              <a:avLst/>
              <a:gdLst>
                <a:gd name="T0" fmla="*/ 0 w 768"/>
                <a:gd name="T1" fmla="*/ 2147483646 h 117"/>
                <a:gd name="T2" fmla="*/ 2147483646 w 768"/>
                <a:gd name="T3" fmla="*/ 2147483646 h 117"/>
                <a:gd name="T4" fmla="*/ 2147483646 w 768"/>
                <a:gd name="T5" fmla="*/ 0 h 117"/>
                <a:gd name="T6" fmla="*/ 0 60000 65536"/>
                <a:gd name="T7" fmla="*/ 0 60000 65536"/>
                <a:gd name="T8" fmla="*/ 0 60000 65536"/>
                <a:gd name="T9" fmla="*/ 0 w 768"/>
                <a:gd name="T10" fmla="*/ 0 h 117"/>
                <a:gd name="T11" fmla="*/ 768 w 768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17">
                  <a:moveTo>
                    <a:pt x="0" y="115"/>
                  </a:moveTo>
                  <a:lnTo>
                    <a:pt x="682" y="117"/>
                  </a:lnTo>
                  <a:lnTo>
                    <a:pt x="7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194283" y="6514461"/>
              <a:ext cx="1142907" cy="149373"/>
            </a:xfrm>
            <a:custGeom>
              <a:avLst/>
              <a:gdLst>
                <a:gd name="T0" fmla="*/ 0 w 708"/>
                <a:gd name="T1" fmla="*/ 2147483646 h 129"/>
                <a:gd name="T2" fmla="*/ 2147483646 w 708"/>
                <a:gd name="T3" fmla="*/ 2147483646 h 129"/>
                <a:gd name="T4" fmla="*/ 2147483646 w 708"/>
                <a:gd name="T5" fmla="*/ 0 h 129"/>
                <a:gd name="T6" fmla="*/ 0 60000 65536"/>
                <a:gd name="T7" fmla="*/ 0 60000 65536"/>
                <a:gd name="T8" fmla="*/ 0 60000 65536"/>
                <a:gd name="T9" fmla="*/ 0 w 708"/>
                <a:gd name="T10" fmla="*/ 0 h 129"/>
                <a:gd name="T11" fmla="*/ 708 w 708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8" h="129">
                  <a:moveTo>
                    <a:pt x="0" y="128"/>
                  </a:moveTo>
                  <a:lnTo>
                    <a:pt x="613" y="129"/>
                  </a:lnTo>
                  <a:lnTo>
                    <a:pt x="70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179253" y="4547163"/>
              <a:ext cx="1053402" cy="53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 신청내역 자동 설정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신청 파일 </a:t>
              </a:r>
              <a:r>
                <a:rPr lang="ko-KR" altLang="en-US" sz="900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내려받기</a:t>
              </a:r>
              <a:endPara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1735665" y="4813789"/>
              <a:ext cx="1337735" cy="4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신청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접수 일반 사항 입력 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607858" y="6152606"/>
              <a:ext cx="1178709" cy="4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복호화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항목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전자서명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항목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인증서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항목</a:t>
              </a:r>
              <a:endPara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1083742" y="6182998"/>
              <a:ext cx="1075267" cy="4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암호화 항목</a:t>
              </a:r>
              <a:endPara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전자서명 항목</a:t>
              </a:r>
              <a:endPara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인증서 항목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104059" y="7346681"/>
              <a:ext cx="1703346" cy="4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진행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평가완료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제출완료 구분 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endPara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4029519" y="7185305"/>
              <a:ext cx="1364604" cy="134703"/>
            </a:xfrm>
            <a:custGeom>
              <a:avLst/>
              <a:gdLst>
                <a:gd name="T0" fmla="*/ 2147483646 w 1146"/>
                <a:gd name="T1" fmla="*/ 2147483646 h 117"/>
                <a:gd name="T2" fmla="*/ 2147483646 w 1146"/>
                <a:gd name="T3" fmla="*/ 2147483646 h 117"/>
                <a:gd name="T4" fmla="*/ 0 w 1146"/>
                <a:gd name="T5" fmla="*/ 0 h 117"/>
                <a:gd name="T6" fmla="*/ 0 60000 65536"/>
                <a:gd name="T7" fmla="*/ 0 60000 65536"/>
                <a:gd name="T8" fmla="*/ 0 60000 65536"/>
                <a:gd name="T9" fmla="*/ 0 w 1146"/>
                <a:gd name="T10" fmla="*/ 0 h 117"/>
                <a:gd name="T11" fmla="*/ 1146 w 1146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46" h="117">
                  <a:moveTo>
                    <a:pt x="1146" y="115"/>
                  </a:moveTo>
                  <a:lnTo>
                    <a:pt x="86" y="11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2400"/>
            </a:p>
          </p:txBody>
        </p: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2900442" y="7387904"/>
              <a:ext cx="942568" cy="325730"/>
            </a:xfrm>
            <a:prstGeom prst="ellipse">
              <a:avLst/>
            </a:prstGeom>
            <a:gradFill rotWithShape="0">
              <a:gsLst>
                <a:gs pos="0">
                  <a:schemeClr val="bg1">
                    <a:gamma/>
                    <a:shade val="6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  <a:cs typeface="+mn-cs"/>
                </a:defRPr>
              </a:lvl9pPr>
            </a:lstStyle>
            <a:p>
              <a:pPr algn="ctr">
                <a:lnSpc>
                  <a:spcPct val="160000"/>
                </a:lnSpc>
                <a:spcBef>
                  <a:spcPct val="50000"/>
                </a:spcBef>
                <a:defRPr/>
              </a:pPr>
              <a:endParaRPr kumimoji="0" lang="ko-KR" altLang="en-US" sz="11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1790522" y="7346681"/>
              <a:ext cx="1549123" cy="40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0" bIns="0">
              <a:spAutoFit/>
            </a:bodyPr>
            <a:lstStyle>
              <a:lvl1pPr marL="101600" indent="-101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buFont typeface="Wingdings" pitchFamily="2" charset="2"/>
                <a:buChar char=""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 결과 보고서 생성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요약결과</a:t>
              </a:r>
              <a:r>
                <a:rPr lang="en-US" altLang="ko-KR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상세결과</a:t>
              </a:r>
              <a:endPara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buFont typeface="Wingdings" pitchFamily="2" charset="2"/>
                <a:buChar char=""/>
              </a:pPr>
              <a:r>
                <a:rPr lang="en-US" altLang="ko-KR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표현</a:t>
              </a:r>
            </a:p>
          </p:txBody>
        </p:sp>
        <p:sp>
          <p:nvSpPr>
            <p:cNvPr id="62" name="Rectangle 39"/>
            <p:cNvSpPr>
              <a:spLocks noChangeArrowheads="1"/>
            </p:cNvSpPr>
            <p:nvPr/>
          </p:nvSpPr>
          <p:spPr bwMode="auto">
            <a:xfrm>
              <a:off x="2774461" y="5836308"/>
              <a:ext cx="1168344" cy="58335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/>
              <a:r>
                <a:rPr lang="ko-KR" altLang="en-US" sz="1100" dirty="0" err="1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전자책</a:t>
              </a:r>
              <a:r>
                <a:rPr lang="ko-KR" altLang="en-US" sz="11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1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DRM </a:t>
              </a:r>
            </a:p>
            <a:p>
              <a:pPr algn="ctr"/>
              <a:r>
                <a:rPr lang="ko-KR" altLang="en-US" sz="11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상호 </a:t>
              </a:r>
              <a:r>
                <a:rPr lang="ko-KR" altLang="en-US" sz="1100" dirty="0" err="1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운용성</a:t>
              </a:r>
              <a:r>
                <a:rPr lang="ko-KR" altLang="en-US" sz="1100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평가 시스템</a:t>
              </a:r>
            </a:p>
          </p:txBody>
        </p:sp>
      </p:grpSp>
      <p:sp>
        <p:nvSpPr>
          <p:cNvPr id="68" name="AutoShape 19"/>
          <p:cNvSpPr>
            <a:spLocks noChangeArrowheads="1"/>
          </p:cNvSpPr>
          <p:nvPr/>
        </p:nvSpPr>
        <p:spPr bwMode="gray">
          <a:xfrm>
            <a:off x="361053" y="2301026"/>
            <a:ext cx="2420823" cy="3653019"/>
          </a:xfrm>
          <a:prstGeom prst="roundRect">
            <a:avLst>
              <a:gd name="adj" fmla="val 6018"/>
            </a:avLst>
          </a:prstGeom>
          <a:gradFill flip="none" rotWithShape="1">
            <a:gsLst>
              <a:gs pos="0">
                <a:srgbClr val="0070C0"/>
              </a:gs>
              <a:gs pos="100000">
                <a:schemeClr val="accent5"/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b="1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69" name="AutoShape 20"/>
          <p:cNvSpPr>
            <a:spLocks noChangeArrowheads="1"/>
          </p:cNvSpPr>
          <p:nvPr/>
        </p:nvSpPr>
        <p:spPr bwMode="gray">
          <a:xfrm>
            <a:off x="381130" y="2308296"/>
            <a:ext cx="2377328" cy="3687441"/>
          </a:xfrm>
          <a:prstGeom prst="roundRect">
            <a:avLst>
              <a:gd name="adj" fmla="val 5108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200" b="1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0" name="AutoShape 22"/>
          <p:cNvSpPr>
            <a:spLocks noChangeArrowheads="1"/>
          </p:cNvSpPr>
          <p:nvPr/>
        </p:nvSpPr>
        <p:spPr bwMode="gray">
          <a:xfrm>
            <a:off x="417221" y="2358172"/>
            <a:ext cx="2314005" cy="3551065"/>
          </a:xfrm>
          <a:prstGeom prst="roundRect">
            <a:avLst>
              <a:gd name="adj" fmla="val 453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="1"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62472"/>
              </p:ext>
            </p:extLst>
          </p:nvPr>
        </p:nvGraphicFramePr>
        <p:xfrm>
          <a:off x="433241" y="2676086"/>
          <a:ext cx="2289927" cy="3024697"/>
        </p:xfrm>
        <a:graphic>
          <a:graphicData uri="http://schemas.openxmlformats.org/drawingml/2006/table">
            <a:tbl>
              <a:tblPr/>
              <a:tblGrid>
                <a:gridCol w="371339"/>
                <a:gridCol w="1918588"/>
              </a:tblGrid>
              <a:tr h="615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①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 algn="just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평가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신청 시 인증서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또는 </a:t>
                      </a:r>
                      <a:r>
                        <a:rPr lang="en-US" altLang="ko-KR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ePub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파일을 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②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 algn="just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평가 환경 구축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③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 algn="just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제공된 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ePub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파일의 데이터 평가 측정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50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④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 algn="just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정상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비정상 데이타셋을 통한 기기의 기능 평가 측정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2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⑤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lvl="1" algn="just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평가 도구를 통한 결과 보고서 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667916" y="908720"/>
            <a:ext cx="7349507" cy="903754"/>
            <a:chOff x="395537" y="1052736"/>
            <a:chExt cx="8280400" cy="1368152"/>
          </a:xfrm>
        </p:grpSpPr>
        <p:grpSp>
          <p:nvGrpSpPr>
            <p:cNvPr id="73" name="그룹 4"/>
            <p:cNvGrpSpPr>
              <a:grpSpLocks/>
            </p:cNvGrpSpPr>
            <p:nvPr/>
          </p:nvGrpSpPr>
          <p:grpSpPr bwMode="auto">
            <a:xfrm>
              <a:off x="395537" y="1052736"/>
              <a:ext cx="8280400" cy="1368152"/>
              <a:chOff x="1514960" y="1506739"/>
              <a:chExt cx="2412721" cy="1128663"/>
            </a:xfrm>
          </p:grpSpPr>
          <p:sp>
            <p:nvSpPr>
              <p:cNvPr id="76" name="AutoShape 33"/>
              <p:cNvSpPr>
                <a:spLocks noChangeArrowheads="1"/>
              </p:cNvSpPr>
              <p:nvPr/>
            </p:nvSpPr>
            <p:spPr bwMode="auto">
              <a:xfrm>
                <a:off x="1514960" y="1506739"/>
                <a:ext cx="2412721" cy="1128663"/>
              </a:xfrm>
              <a:prstGeom prst="roundRect">
                <a:avLst>
                  <a:gd name="adj" fmla="val 5440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ctr"/>
                <a:endParaRPr lang="ko-KR" altLang="en-US" sz="160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AutoShape 34"/>
              <p:cNvSpPr>
                <a:spLocks noChangeArrowheads="1"/>
              </p:cNvSpPr>
              <p:nvPr/>
            </p:nvSpPr>
            <p:spPr bwMode="auto">
              <a:xfrm>
                <a:off x="1532125" y="1556219"/>
                <a:ext cx="2378157" cy="1025730"/>
              </a:xfrm>
              <a:prstGeom prst="roundRect">
                <a:avLst>
                  <a:gd name="adj" fmla="val 4153"/>
                </a:avLst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ko-KR" altLang="en-US" sz="160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74" name="모서리가 둥근 직사각형 6"/>
            <p:cNvSpPr/>
            <p:nvPr/>
          </p:nvSpPr>
          <p:spPr bwMode="auto">
            <a:xfrm>
              <a:off x="467544" y="1124743"/>
              <a:ext cx="8136904" cy="1224136"/>
            </a:xfrm>
            <a:prstGeom prst="roundRect">
              <a:avLst>
                <a:gd name="adj" fmla="val 2616"/>
              </a:avLst>
            </a:prstGeom>
            <a:gradFill>
              <a:gsLst>
                <a:gs pos="0">
                  <a:schemeClr val="accent5"/>
                </a:gs>
                <a:gs pos="45000">
                  <a:srgbClr val="0070C0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612998" y="1143467"/>
              <a:ext cx="7878308" cy="1216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전자책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DRM 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상호 </a:t>
              </a:r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운용성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평가시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신청자는 평가 받기를 원하는 </a:t>
              </a:r>
              <a:r>
                <a:rPr lang="en-US" altLang="ko-KR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ePub</a:t>
              </a:r>
              <a:r>
                <a:rPr lang="en-US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파일과 인증서 </a:t>
              </a:r>
              <a:endPara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파일을 제공해야 하며</a:t>
              </a:r>
              <a:r>
                <a:rPr lang="en-US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구축된 정상 </a:t>
              </a:r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데이타셋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및 비정상 </a:t>
              </a:r>
              <a:r>
                <a:rPr lang="ko-KR" altLang="en-US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데이타셋을</a:t>
              </a: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 통하여</a:t>
              </a:r>
              <a:endPara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기기에서의 호환성 여부를 점검함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364414" y="2060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03691" y="19168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68470" y="3495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64814" y="3495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01496" y="54223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55" y="2415007"/>
            <a:ext cx="960375" cy="7125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42" y="3871929"/>
            <a:ext cx="987461" cy="572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202" y="2286164"/>
            <a:ext cx="821402" cy="794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03" y="3865121"/>
            <a:ext cx="1017408" cy="5619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347" y="5661248"/>
            <a:ext cx="627039" cy="6698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984" y="5669397"/>
            <a:ext cx="596075" cy="6367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944" y="5586701"/>
            <a:ext cx="893228" cy="722633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427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평가 절차</a:t>
            </a:r>
            <a:r>
              <a:rPr lang="en-US" altLang="ko-KR" smtClean="0"/>
              <a:t>(1/6)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467139" y="1628800"/>
            <a:ext cx="8281325" cy="4752528"/>
          </a:xfrm>
          <a:prstGeom prst="roundRect">
            <a:avLst>
              <a:gd name="adj" fmla="val 1793"/>
            </a:avLst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outerShdw blurRad="88900" sx="101000" sy="101000" algn="ctr" rotWithShape="0">
              <a:prstClr val="black">
                <a:alpha val="28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01600" h="25400" prst="coolSlant"/>
          </a:sp3d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42" name="그룹 79"/>
          <p:cNvGrpSpPr/>
          <p:nvPr/>
        </p:nvGrpSpPr>
        <p:grpSpPr>
          <a:xfrm>
            <a:off x="539552" y="1052736"/>
            <a:ext cx="1152128" cy="393263"/>
            <a:chOff x="550777" y="1628800"/>
            <a:chExt cx="1872208" cy="393263"/>
          </a:xfrm>
        </p:grpSpPr>
        <p:grpSp>
          <p:nvGrpSpPr>
            <p:cNvPr id="43" name="그룹 13"/>
            <p:cNvGrpSpPr/>
            <p:nvPr/>
          </p:nvGrpSpPr>
          <p:grpSpPr>
            <a:xfrm>
              <a:off x="550777" y="1628800"/>
              <a:ext cx="1872208" cy="393263"/>
              <a:chOff x="2917075" y="1587003"/>
              <a:chExt cx="908225" cy="63130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2917075" y="1587003"/>
                <a:ext cx="908225" cy="631302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b="1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2954221" y="1639538"/>
                <a:ext cx="836148" cy="4344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b="1" dirty="0">
                  <a:solidFill>
                    <a:srgbClr val="0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44" name="TextBox 105"/>
            <p:cNvSpPr txBox="1">
              <a:spLocks noChangeArrowheads="1"/>
            </p:cNvSpPr>
            <p:nvPr/>
          </p:nvSpPr>
          <p:spPr bwMode="auto">
            <a:xfrm>
              <a:off x="720458" y="1655855"/>
              <a:ext cx="101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</a:rPr>
                <a:t>업무절차 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755576" y="1700808"/>
            <a:ext cx="272382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 latinLnBrk="0">
              <a:lnSpc>
                <a:spcPct val="95000"/>
              </a:lnSpc>
              <a:spcBef>
                <a:spcPct val="10000"/>
              </a:spcBef>
              <a:buSzPct val="120000"/>
              <a:buBlip>
                <a:blip r:embed="rId2"/>
              </a:buBlip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한컴바탕" pitchFamily="18" charset="2"/>
              </a:rPr>
              <a:t>신청서 및 평가모듈 제출</a:t>
            </a:r>
            <a:endParaRPr lang="ko-KR" altLang="en-US" b="1" dirty="0">
              <a:latin typeface="나눔고딕" pitchFamily="50" charset="-127"/>
              <a:ea typeface="나눔고딕" pitchFamily="50" charset="-127"/>
              <a:cs typeface="한컴바탕" pitchFamily="18" charset="2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99593" y="1916832"/>
            <a:ext cx="7560839" cy="4274929"/>
            <a:chOff x="683568" y="2060849"/>
            <a:chExt cx="7353168" cy="4157510"/>
          </a:xfrm>
        </p:grpSpPr>
        <p:grpSp>
          <p:nvGrpSpPr>
            <p:cNvPr id="49" name="그룹 48"/>
            <p:cNvGrpSpPr/>
            <p:nvPr/>
          </p:nvGrpSpPr>
          <p:grpSpPr>
            <a:xfrm>
              <a:off x="683568" y="2160222"/>
              <a:ext cx="1470003" cy="1974114"/>
              <a:chOff x="683568" y="2160222"/>
              <a:chExt cx="1713819" cy="2301542"/>
            </a:xfrm>
          </p:grpSpPr>
          <p:sp>
            <p:nvSpPr>
              <p:cNvPr id="75" name="TextBox 74"/>
              <p:cNvSpPr txBox="1"/>
              <p:nvPr/>
            </p:nvSpPr>
            <p:spPr bwMode="auto">
              <a:xfrm>
                <a:off x="769260" y="3823983"/>
                <a:ext cx="1628127" cy="63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신청서 및 합의서 접수</a:t>
                </a:r>
                <a:endParaRPr kumimoji="0" lang="ko-KR" altLang="en-US" sz="1600" kern="0" dirty="0">
                  <a:latin typeface="+mn-ea"/>
                  <a:ea typeface="+mn-ea"/>
                </a:endParaRPr>
              </a:p>
            </p:txBody>
          </p:sp>
          <p:pic>
            <p:nvPicPr>
              <p:cNvPr id="76" name="그림 75" descr="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3568" y="2160222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77" name="그림 76" descr="3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3568" y="2160222"/>
                <a:ext cx="1700239" cy="1700239"/>
              </a:xfrm>
              <a:prstGeom prst="rect">
                <a:avLst/>
              </a:prstGeom>
            </p:spPr>
          </p:pic>
        </p:grpSp>
        <p:pic>
          <p:nvPicPr>
            <p:cNvPr id="50" name="그림 49" descr="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1720" y="2636912"/>
              <a:ext cx="555412" cy="532742"/>
            </a:xfrm>
            <a:prstGeom prst="rect">
              <a:avLst/>
            </a:prstGeom>
          </p:spPr>
        </p:pic>
        <p:pic>
          <p:nvPicPr>
            <p:cNvPr id="51" name="그림 50" descr="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51920" y="2636912"/>
              <a:ext cx="555412" cy="532742"/>
            </a:xfrm>
            <a:prstGeom prst="rect">
              <a:avLst/>
            </a:prstGeom>
          </p:spPr>
        </p:pic>
        <p:pic>
          <p:nvPicPr>
            <p:cNvPr id="52" name="그림 51" descr="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10476">
              <a:off x="5821311" y="3396792"/>
              <a:ext cx="555412" cy="532742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2483767" y="2160222"/>
              <a:ext cx="1543503" cy="1974114"/>
              <a:chOff x="2483076" y="2160222"/>
              <a:chExt cx="1799511" cy="2301542"/>
            </a:xfrm>
          </p:grpSpPr>
          <p:pic>
            <p:nvPicPr>
              <p:cNvPr id="72" name="그림 71" descr="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496654" y="2173800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73" name="그림 72" descr="4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83076" y="2160222"/>
                <a:ext cx="1700239" cy="1700239"/>
              </a:xfrm>
              <a:prstGeom prst="rect">
                <a:avLst/>
              </a:prstGeom>
            </p:spPr>
          </p:pic>
          <p:sp>
            <p:nvSpPr>
              <p:cNvPr id="74" name="TextBox 73"/>
              <p:cNvSpPr txBox="1"/>
              <p:nvPr/>
            </p:nvSpPr>
            <p:spPr bwMode="auto">
              <a:xfrm>
                <a:off x="2654459" y="3823983"/>
                <a:ext cx="1628128" cy="63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평가수행 및 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600" b="1" kern="0" dirty="0" smtClean="0">
                    <a:latin typeface="+mn-ea"/>
                    <a:cs typeface="Arial" pitchFamily="34" charset="0"/>
                  </a:rPr>
                  <a:t>보고서 작성</a:t>
                </a:r>
                <a:endParaRPr kumimoji="0" lang="ko-KR" altLang="en-US" sz="1600" kern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4283968" y="2060849"/>
              <a:ext cx="1470002" cy="2047615"/>
              <a:chOff x="4282585" y="2074531"/>
              <a:chExt cx="1713819" cy="2387235"/>
            </a:xfrm>
          </p:grpSpPr>
          <p:pic>
            <p:nvPicPr>
              <p:cNvPr id="69" name="그림 68" descr="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96163" y="2160222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70" name="그림 69" descr="5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282585" y="2074531"/>
                <a:ext cx="1700239" cy="1700239"/>
              </a:xfrm>
              <a:prstGeom prst="rect">
                <a:avLst/>
              </a:prstGeom>
            </p:spPr>
          </p:pic>
          <p:sp>
            <p:nvSpPr>
              <p:cNvPr id="71" name="TextBox 70"/>
              <p:cNvSpPr txBox="1"/>
              <p:nvPr/>
            </p:nvSpPr>
            <p:spPr bwMode="auto">
              <a:xfrm>
                <a:off x="4368277" y="3823984"/>
                <a:ext cx="1628127" cy="637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평가결과 심의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600" b="1" kern="0" dirty="0" smtClean="0"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1600" b="1" kern="0" dirty="0" smtClean="0">
                    <a:latin typeface="+mn-ea"/>
                    <a:cs typeface="Arial" pitchFamily="34" charset="0"/>
                  </a:rPr>
                  <a:t>기술 위 개최</a:t>
                </a:r>
                <a:r>
                  <a:rPr lang="en-US" altLang="ko-KR" sz="1600" b="1" kern="0" dirty="0" smtClean="0"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1600" kern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5935831" y="4149080"/>
              <a:ext cx="2100905" cy="2069279"/>
              <a:chOff x="5754828" y="2074531"/>
              <a:chExt cx="2449364" cy="2412491"/>
            </a:xfrm>
          </p:grpSpPr>
          <p:pic>
            <p:nvPicPr>
              <p:cNvPr id="66" name="그림 65" descr="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95671" y="2160222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67" name="그림 66" descr="9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167784" y="2074531"/>
                <a:ext cx="1700239" cy="1700239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 bwMode="auto">
              <a:xfrm>
                <a:off x="5754828" y="3823982"/>
                <a:ext cx="2449364" cy="663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심의내용 반영 및 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초안 결과통보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185075" y="4077072"/>
              <a:ext cx="1786477" cy="2123813"/>
              <a:chOff x="7682357" y="1988840"/>
              <a:chExt cx="2082786" cy="2476071"/>
            </a:xfrm>
          </p:grpSpPr>
          <p:pic>
            <p:nvPicPr>
              <p:cNvPr id="63" name="그림 62" descr="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881601" y="2160222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64" name="그림 63" descr="6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881601" y="1988840"/>
                <a:ext cx="1700239" cy="1700239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 bwMode="auto">
              <a:xfrm>
                <a:off x="7682357" y="3801870"/>
                <a:ext cx="2082786" cy="663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평가결과 심의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600" b="1" kern="0" dirty="0" smtClean="0">
                    <a:latin typeface="+mn-ea"/>
                    <a:cs typeface="Arial" pitchFamily="34" charset="0"/>
                  </a:rPr>
                  <a:t>(</a:t>
                </a:r>
                <a:r>
                  <a:rPr lang="ko-KR" altLang="en-US" sz="1600" b="1" kern="0" dirty="0" smtClean="0">
                    <a:latin typeface="+mn-ea"/>
                    <a:cs typeface="Arial" pitchFamily="34" charset="0"/>
                  </a:rPr>
                  <a:t>기술 위 개최</a:t>
                </a:r>
                <a:r>
                  <a:rPr lang="en-US" altLang="ko-KR" sz="1600" b="1" kern="0" dirty="0" smtClean="0">
                    <a:latin typeface="+mn-ea"/>
                    <a:cs typeface="Arial" pitchFamily="34" charset="0"/>
                  </a:rPr>
                  <a:t>)</a:t>
                </a:r>
                <a:endParaRPr kumimoji="0" lang="ko-KR" altLang="en-US" sz="1600" kern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483765" y="4293096"/>
              <a:ext cx="1543502" cy="1798309"/>
              <a:chOff x="9595419" y="2074531"/>
              <a:chExt cx="1799510" cy="2096577"/>
            </a:xfrm>
          </p:grpSpPr>
          <p:pic>
            <p:nvPicPr>
              <p:cNvPr id="60" name="그림 59" descr="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08997" y="2074531"/>
                <a:ext cx="1700239" cy="1700239"/>
              </a:xfrm>
              <a:prstGeom prst="rect">
                <a:avLst/>
              </a:prstGeom>
            </p:spPr>
          </p:pic>
          <p:pic>
            <p:nvPicPr>
              <p:cNvPr id="61" name="그림 60" descr="7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595419" y="2074531"/>
                <a:ext cx="1700239" cy="1700239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 bwMode="auto">
              <a:xfrm>
                <a:off x="9766801" y="3801866"/>
                <a:ext cx="1628128" cy="369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600" b="1" kern="0" dirty="0" smtClean="0">
                    <a:latin typeface="+mn-ea"/>
                    <a:ea typeface="+mn-ea"/>
                    <a:cs typeface="Arial" pitchFamily="34" charset="0"/>
                  </a:rPr>
                  <a:t>결과통보</a:t>
                </a:r>
                <a:endParaRPr kumimoji="0" lang="en-US" altLang="ko-KR" sz="1600" b="1" kern="0" dirty="0" smtClean="0">
                  <a:latin typeface="+mn-ea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58" name="그림 57" descr="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5724128" y="4725144"/>
              <a:ext cx="555412" cy="532742"/>
            </a:xfrm>
            <a:prstGeom prst="rect">
              <a:avLst/>
            </a:prstGeom>
          </p:spPr>
        </p:pic>
        <p:pic>
          <p:nvPicPr>
            <p:cNvPr id="59" name="그림 58" descr="8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3851920" y="4725144"/>
              <a:ext cx="555412" cy="53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55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2277</Words>
  <Application>Microsoft Office PowerPoint</Application>
  <PresentationFormat>화면 슬라이드 쇼(4:3)</PresentationFormat>
  <Paragraphs>425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나눔고딕</vt:lpstr>
      <vt:lpstr>나눔고딕 Bold</vt:lpstr>
      <vt:lpstr>나눔고딕 ExtraBold</vt:lpstr>
      <vt:lpstr>맑은 고딕</vt:lpstr>
      <vt:lpstr>Arial</vt:lpstr>
      <vt:lpstr>Wingdings</vt:lpstr>
      <vt:lpstr>Wingdings 3</vt:lpstr>
      <vt:lpstr>한컴바탕</vt:lpstr>
      <vt:lpstr>Office 테마</vt:lpstr>
      <vt:lpstr>전자책 DRM 상호 운용성 평가</vt:lpstr>
      <vt:lpstr>PowerPoint 프레젠테이션</vt:lpstr>
      <vt:lpstr>1. 추진배경 및 목적(1/3)</vt:lpstr>
      <vt:lpstr>1. 추진배경 및 목적(2/3)</vt:lpstr>
      <vt:lpstr>1. 추진배경 및 목적(3/3)</vt:lpstr>
      <vt:lpstr>2. 기본방안 (1/2)</vt:lpstr>
      <vt:lpstr>2. 기본방안(2/2)</vt:lpstr>
      <vt:lpstr>3. 평가 수행 방법</vt:lpstr>
      <vt:lpstr>4. 평가 절차(1/6)</vt:lpstr>
      <vt:lpstr>4. 평가 절차(2/6)</vt:lpstr>
      <vt:lpstr>4. 평가 절차(3/6)</vt:lpstr>
      <vt:lpstr>4. 평가 절차(4/6)</vt:lpstr>
      <vt:lpstr>4. 평가 절차(5/6)</vt:lpstr>
      <vt:lpstr>4. 평가 절차(6/6)</vt:lpstr>
      <vt:lpstr>5. 평가 항목</vt:lpstr>
      <vt:lpstr>5. 평가 항목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전자책 DRM 상호 운용성 평가</dc:title>
  <dc:creator>신창권</dc:creator>
  <cp:lastModifiedBy>HeeDon Yoon</cp:lastModifiedBy>
  <cp:revision>48</cp:revision>
  <dcterms:created xsi:type="dcterms:W3CDTF">2014-11-17T06:21:31Z</dcterms:created>
  <dcterms:modified xsi:type="dcterms:W3CDTF">2016-11-07T09:40:07Z</dcterms:modified>
</cp:coreProperties>
</file>