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7"/>
  </p:notesMasterIdLst>
  <p:handoutMasterIdLst>
    <p:handoutMasterId r:id="rId28"/>
  </p:handoutMasterIdLst>
  <p:sldIdLst>
    <p:sldId id="256" r:id="rId2"/>
    <p:sldId id="257" r:id="rId3"/>
    <p:sldId id="261" r:id="rId4"/>
    <p:sldId id="259" r:id="rId5"/>
    <p:sldId id="270" r:id="rId6"/>
    <p:sldId id="271" r:id="rId7"/>
    <p:sldId id="265" r:id="rId8"/>
    <p:sldId id="268" r:id="rId9"/>
    <p:sldId id="274" r:id="rId10"/>
    <p:sldId id="272" r:id="rId11"/>
    <p:sldId id="276" r:id="rId12"/>
    <p:sldId id="273" r:id="rId13"/>
    <p:sldId id="277" r:id="rId14"/>
    <p:sldId id="278" r:id="rId15"/>
    <p:sldId id="279" r:id="rId16"/>
    <p:sldId id="282" r:id="rId17"/>
    <p:sldId id="290" r:id="rId18"/>
    <p:sldId id="286" r:id="rId19"/>
    <p:sldId id="269" r:id="rId20"/>
    <p:sldId id="284" r:id="rId21"/>
    <p:sldId id="280" r:id="rId22"/>
    <p:sldId id="281" r:id="rId23"/>
    <p:sldId id="287" r:id="rId24"/>
    <p:sldId id="288" r:id="rId25"/>
    <p:sldId id="289" r:id="rId26"/>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7" userDrawn="1">
          <p15:clr>
            <a:srgbClr val="A4A3A4"/>
          </p15:clr>
        </p15:guide>
        <p15:guide id="2" pos="664"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2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766" autoAdjust="0"/>
  </p:normalViewPr>
  <p:slideViewPr>
    <p:cSldViewPr snapToGrid="0" snapToObjects="1" showGuides="1">
      <p:cViewPr varScale="1">
        <p:scale>
          <a:sx n="101" d="100"/>
          <a:sy n="101" d="100"/>
        </p:scale>
        <p:origin x="936" y="102"/>
      </p:cViewPr>
      <p:guideLst>
        <p:guide orient="horz" pos="1167"/>
        <p:guide pos="66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9" d="100"/>
          <a:sy n="129" d="100"/>
        </p:scale>
        <p:origin x="-4696" y="-10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78143" y="0"/>
            <a:ext cx="2467516"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A3C13CE3-3A26-C94E-A6DF-37EEC36EA463}" type="datetimeFigureOut">
              <a:rPr lang="en-US" smtClean="0"/>
              <a:t>3/4/2019</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65BE2708-58A7-F244-BC93-EC6C4546F276}" type="slidenum">
              <a:rPr lang="en-US" smtClean="0"/>
              <a:t>‹#›</a:t>
            </a:fld>
            <a:endParaRPr lang="en-US"/>
          </a:p>
        </p:txBody>
      </p:sp>
      <p:pic>
        <p:nvPicPr>
          <p:cNvPr id="6" name="Picture 5" descr="RVC_logo_sm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48" y="92257"/>
            <a:ext cx="268374" cy="773624"/>
          </a:xfrm>
          <a:prstGeom prst="rect">
            <a:avLst/>
          </a:prstGeom>
        </p:spPr>
      </p:pic>
    </p:spTree>
    <p:extLst>
      <p:ext uri="{BB962C8B-B14F-4D97-AF65-F5344CB8AC3E}">
        <p14:creationId xmlns:p14="http://schemas.microsoft.com/office/powerpoint/2010/main" val="577010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94C05A9-4E3B-0F46-8F6F-047F5B03A053}" type="datetimeFigureOut">
              <a:rPr lang="en-US" smtClean="0"/>
              <a:t>3/4/2019</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9C981081-EDD3-5643-915B-181B21F7278F}" type="slidenum">
              <a:rPr lang="en-US" smtClean="0"/>
              <a:t>‹#›</a:t>
            </a:fld>
            <a:endParaRPr lang="en-US"/>
          </a:p>
        </p:txBody>
      </p:sp>
    </p:spTree>
    <p:extLst>
      <p:ext uri="{BB962C8B-B14F-4D97-AF65-F5344CB8AC3E}">
        <p14:creationId xmlns:p14="http://schemas.microsoft.com/office/powerpoint/2010/main" val="1421036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https://www.kaggle.com/davidwallach/financial-tweets </a:t>
            </a:r>
            <a:endParaRPr lang="en-GB" dirty="0"/>
          </a:p>
        </p:txBody>
      </p:sp>
      <p:sp>
        <p:nvSpPr>
          <p:cNvPr id="4" name="Slide Number Placeholder 3"/>
          <p:cNvSpPr>
            <a:spLocks noGrp="1"/>
          </p:cNvSpPr>
          <p:nvPr>
            <p:ph type="sldNum" sz="quarter" idx="10"/>
          </p:nvPr>
        </p:nvSpPr>
        <p:spPr/>
        <p:txBody>
          <a:bodyPr/>
          <a:lstStyle/>
          <a:p>
            <a:fld id="{9C981081-EDD3-5643-915B-181B21F7278F}" type="slidenum">
              <a:rPr lang="en-US" smtClean="0"/>
              <a:t>4</a:t>
            </a:fld>
            <a:endParaRPr lang="en-US"/>
          </a:p>
        </p:txBody>
      </p:sp>
    </p:spTree>
    <p:extLst>
      <p:ext uri="{BB962C8B-B14F-4D97-AF65-F5344CB8AC3E}">
        <p14:creationId xmlns:p14="http://schemas.microsoft.com/office/powerpoint/2010/main" val="1372590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7196669" y="1"/>
            <a:ext cx="4705351" cy="3429000"/>
          </a:xfrm>
        </p:spPr>
        <p:txBody>
          <a:bodyPr/>
          <a:lstStyle/>
          <a:p>
            <a:r>
              <a:rPr lang="en-US" smtClean="0"/>
              <a:t>Click icon to add picture</a:t>
            </a:r>
            <a:endParaRPr lang="en-US"/>
          </a:p>
        </p:txBody>
      </p:sp>
      <p:sp>
        <p:nvSpPr>
          <p:cNvPr id="13" name="Rectangle 12"/>
          <p:cNvSpPr/>
          <p:nvPr userDrawn="1"/>
        </p:nvSpPr>
        <p:spPr>
          <a:xfrm>
            <a:off x="11474246" y="1"/>
            <a:ext cx="717756" cy="6861369"/>
          </a:xfrm>
          <a:prstGeom prst="rect">
            <a:avLst/>
          </a:prstGeom>
          <a:solidFill>
            <a:srgbClr val="8F23B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a:p>
        </p:txBody>
      </p:sp>
      <p:sp>
        <p:nvSpPr>
          <p:cNvPr id="2" name="Title 1"/>
          <p:cNvSpPr>
            <a:spLocks noGrp="1"/>
          </p:cNvSpPr>
          <p:nvPr>
            <p:ph type="title" hasCustomPrompt="1"/>
          </p:nvPr>
        </p:nvSpPr>
        <p:spPr/>
        <p:txBody>
          <a:bodyPr/>
          <a:lstStyle>
            <a:lvl1pPr>
              <a:defRPr>
                <a:solidFill>
                  <a:srgbClr val="8F23B3"/>
                </a:solidFill>
              </a:defRPr>
            </a:lvl1pPr>
          </a:lstStyle>
          <a:p>
            <a:r>
              <a:rPr lang="en-GB" dirty="0" smtClean="0"/>
              <a:t>Presentation Title</a:t>
            </a:r>
            <a:endParaRPr lang="en-US" dirty="0"/>
          </a:p>
        </p:txBody>
      </p:sp>
      <p:sp>
        <p:nvSpPr>
          <p:cNvPr id="3" name="Date Placeholder 2"/>
          <p:cNvSpPr>
            <a:spLocks noGrp="1"/>
          </p:cNvSpPr>
          <p:nvPr>
            <p:ph type="dt" sz="half" idx="10"/>
          </p:nvPr>
        </p:nvSpPr>
        <p:spPr/>
        <p:txBody>
          <a:bodyPr/>
          <a:lstStyle/>
          <a:p>
            <a:fld id="{A75CEB3A-9019-0241-A318-2FFD636F3485}" type="datetimeFigureOut">
              <a:rPr lang="en-US" smtClean="0"/>
              <a:t>3/4/2019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92E2082-EBEF-BC4B-BAAB-0003CF8F9B03}" type="slidenum">
              <a:rPr lang="en-US" smtClean="0"/>
              <a:t>‹#›</a:t>
            </a:fld>
            <a:endParaRPr lang="en-US"/>
          </a:p>
        </p:txBody>
      </p:sp>
      <p:sp>
        <p:nvSpPr>
          <p:cNvPr id="10" name="Text Placeholder 9"/>
          <p:cNvSpPr>
            <a:spLocks noGrp="1"/>
          </p:cNvSpPr>
          <p:nvPr>
            <p:ph type="body" sz="quarter" idx="14" hasCustomPrompt="1"/>
          </p:nvPr>
        </p:nvSpPr>
        <p:spPr>
          <a:xfrm>
            <a:off x="1071035" y="4792663"/>
            <a:ext cx="5075767" cy="531812"/>
          </a:xfrm>
        </p:spPr>
        <p:txBody>
          <a:bodyPr>
            <a:normAutofit/>
          </a:bodyPr>
          <a:lstStyle>
            <a:lvl1pPr marL="0" indent="0">
              <a:buFontTx/>
              <a:buNone/>
              <a:defRPr sz="1500" baseline="0"/>
            </a:lvl1pPr>
          </a:lstStyle>
          <a:p>
            <a:pPr lvl="0"/>
            <a:r>
              <a:rPr lang="en-GB" dirty="0" smtClean="0"/>
              <a:t>Your Name</a:t>
            </a:r>
            <a:endParaRPr lang="en-US" dirty="0"/>
          </a:p>
        </p:txBody>
      </p:sp>
      <p:sp>
        <p:nvSpPr>
          <p:cNvPr id="9" name="Vertical Text Placeholder 8"/>
          <p:cNvSpPr>
            <a:spLocks noGrp="1"/>
          </p:cNvSpPr>
          <p:nvPr>
            <p:ph type="body" orient="vert" sz="quarter" idx="15" hasCustomPrompt="1"/>
          </p:nvPr>
        </p:nvSpPr>
        <p:spPr>
          <a:xfrm rot="10800000">
            <a:off x="11582399" y="440640"/>
            <a:ext cx="589808" cy="5915710"/>
          </a:xfrm>
        </p:spPr>
        <p:txBody>
          <a:bodyPr vert="eaVert">
            <a:normAutofit/>
          </a:bodyPr>
          <a:lstStyle>
            <a:lvl1pPr marL="0" indent="0">
              <a:buNone/>
              <a:defRPr sz="15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GB" dirty="0" smtClean="0"/>
              <a:t>Strap Line To Go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32" y="254261"/>
            <a:ext cx="2340723" cy="1390389"/>
          </a:xfrm>
          <a:prstGeom prst="rect">
            <a:avLst/>
          </a:prstGeom>
        </p:spPr>
      </p:pic>
    </p:spTree>
    <p:extLst>
      <p:ext uri="{BB962C8B-B14F-4D97-AF65-F5344CB8AC3E}">
        <p14:creationId xmlns:p14="http://schemas.microsoft.com/office/powerpoint/2010/main" val="2612694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 no 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664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Purple ">
    <p:bg>
      <p:bgPr>
        <a:solidFill>
          <a:srgbClr val="8F23B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0605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Purple">
    <p:bg>
      <p:bgPr>
        <a:solidFill>
          <a:srgbClr val="8F23B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4102" y="2729160"/>
            <a:ext cx="10510969" cy="1143000"/>
          </a:xfrm>
        </p:spPr>
        <p:txBody>
          <a:bodyPr/>
          <a:lstStyle>
            <a:lvl1pPr>
              <a:defRPr>
                <a:solidFill>
                  <a:srgbClr val="FFFFFF"/>
                </a:solidFill>
              </a:defRPr>
            </a:lvl1pPr>
          </a:lstStyle>
          <a:p>
            <a:r>
              <a:rPr lang="en-GB" dirty="0" smtClean="0"/>
              <a:t>Slide Title</a:t>
            </a:r>
            <a:endParaRPr lang="en-US" dirty="0"/>
          </a:p>
        </p:txBody>
      </p:sp>
    </p:spTree>
    <p:extLst>
      <p:ext uri="{BB962C8B-B14F-4D97-AF65-F5344CB8AC3E}">
        <p14:creationId xmlns:p14="http://schemas.microsoft.com/office/powerpoint/2010/main" val="21052495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1433" y="311509"/>
            <a:ext cx="10510969" cy="1143000"/>
          </a:xfrm>
        </p:spPr>
        <p:txBody>
          <a:bodyPr/>
          <a:lstStyle>
            <a:lvl1pPr algn="l">
              <a:defRPr sz="3000">
                <a:solidFill>
                  <a:srgbClr val="8F23B3"/>
                </a:solidFill>
              </a:defRPr>
            </a:lvl1pPr>
          </a:lstStyle>
          <a:p>
            <a:r>
              <a:rPr lang="en-GB" dirty="0" smtClean="0"/>
              <a:t>Slide Title</a:t>
            </a:r>
            <a:endParaRPr lang="en-US" dirty="0"/>
          </a:p>
        </p:txBody>
      </p:sp>
      <p:sp>
        <p:nvSpPr>
          <p:cNvPr id="3" name="Content Placeholder 2"/>
          <p:cNvSpPr>
            <a:spLocks noGrp="1"/>
          </p:cNvSpPr>
          <p:nvPr>
            <p:ph sz="half" idx="1"/>
          </p:nvPr>
        </p:nvSpPr>
        <p:spPr>
          <a:xfrm>
            <a:off x="1071432" y="1857027"/>
            <a:ext cx="10510969" cy="4269139"/>
          </a:xfrm>
        </p:spPr>
        <p:txBody>
          <a:bodyPr/>
          <a:lstStyle>
            <a:lvl1pPr marL="257175" indent="-257175">
              <a:buSzPct val="50000"/>
              <a:buFontTx/>
              <a:buBlip>
                <a:blip r:embed="rId2"/>
              </a:buBlip>
              <a:defRPr sz="2100"/>
            </a:lvl1pPr>
            <a:lvl2pPr marL="557213" indent="-214313">
              <a:buClr>
                <a:srgbClr val="8F23B3"/>
              </a:buClr>
              <a:buFont typeface="Arial"/>
              <a:buChar char="•"/>
              <a:defRPr sz="1800"/>
            </a:lvl2pPr>
            <a:lvl3pPr marL="857250" indent="-171450">
              <a:buClr>
                <a:srgbClr val="8F23B3"/>
              </a:buClr>
              <a:buSzPct val="80000"/>
              <a:buFont typeface="Wingdings" charset="2"/>
              <a:buChar char="§"/>
              <a:defRPr sz="1500"/>
            </a:lvl3pPr>
            <a:lvl4pPr marL="1200150" indent="-171450">
              <a:buClr>
                <a:srgbClr val="8F23B3"/>
              </a:buClr>
              <a:buSzPct val="80000"/>
              <a:buFont typeface="Courier New"/>
              <a:buChar char="o"/>
              <a:defRPr sz="1350"/>
            </a:lvl4pPr>
            <a:lvl5pPr marL="1543050" indent="-171450">
              <a:buClr>
                <a:srgbClr val="8F23B3"/>
              </a:buClr>
              <a:buFont typeface="Lucida Grande"/>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CEB3A-9019-0241-A318-2FFD636F3485}"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E2082-EBEF-BC4B-BAAB-0003CF8F9B03}" type="slidenum">
              <a:rPr lang="en-US" smtClean="0"/>
              <a:t>‹#›</a:t>
            </a:fld>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1031680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creen - Bullets">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7196669" y="369174"/>
            <a:ext cx="4705351" cy="2511425"/>
          </a:xfrm>
        </p:spPr>
        <p:txBody>
          <a:bodyPr/>
          <a:lstStyle/>
          <a:p>
            <a:r>
              <a:rPr lang="en-US" smtClean="0"/>
              <a:t>Click icon to add picture</a:t>
            </a:r>
            <a:endParaRPr lang="en-US"/>
          </a:p>
        </p:txBody>
      </p:sp>
      <p:sp>
        <p:nvSpPr>
          <p:cNvPr id="14" name="Rectangle 13"/>
          <p:cNvSpPr/>
          <p:nvPr userDrawn="1"/>
        </p:nvSpPr>
        <p:spPr>
          <a:xfrm>
            <a:off x="11474246" y="1"/>
            <a:ext cx="717756" cy="6861369"/>
          </a:xfrm>
          <a:prstGeom prst="rect">
            <a:avLst/>
          </a:prstGeom>
          <a:solidFill>
            <a:srgbClr val="8F23B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a:p>
        </p:txBody>
      </p:sp>
      <p:sp>
        <p:nvSpPr>
          <p:cNvPr id="2" name="Title 1"/>
          <p:cNvSpPr>
            <a:spLocks noGrp="1"/>
          </p:cNvSpPr>
          <p:nvPr>
            <p:ph type="title" hasCustomPrompt="1"/>
          </p:nvPr>
        </p:nvSpPr>
        <p:spPr/>
        <p:txBody>
          <a:bodyPr/>
          <a:lstStyle>
            <a:lvl1pPr algn="l">
              <a:defRPr>
                <a:solidFill>
                  <a:srgbClr val="8F23B3"/>
                </a:solidFill>
              </a:defRPr>
            </a:lvl1pPr>
          </a:lstStyle>
          <a:p>
            <a:r>
              <a:rPr lang="en-GB" dirty="0" smtClean="0"/>
              <a:t>Presentation Title</a:t>
            </a:r>
            <a:endParaRPr lang="en-US" dirty="0"/>
          </a:p>
        </p:txBody>
      </p:sp>
      <p:sp>
        <p:nvSpPr>
          <p:cNvPr id="3" name="Content Placeholder 2"/>
          <p:cNvSpPr>
            <a:spLocks noGrp="1"/>
          </p:cNvSpPr>
          <p:nvPr>
            <p:ph idx="1"/>
          </p:nvPr>
        </p:nvSpPr>
        <p:spPr>
          <a:xfrm>
            <a:off x="1071432" y="4576102"/>
            <a:ext cx="10507267" cy="1650950"/>
          </a:xfrm>
        </p:spPr>
        <p:txBody>
          <a:bodyPr/>
          <a:lstStyle>
            <a:lvl1pPr marL="257175" indent="-257175">
              <a:buClr>
                <a:srgbClr val="8F23B3"/>
              </a:buClr>
              <a:buSzPct val="70000"/>
              <a:buFontTx/>
              <a:buBlip>
                <a:blip r:embed="rId2"/>
              </a:buBlip>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CEB3A-9019-0241-A318-2FFD636F3485}"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92E2082-EBEF-BC4B-BAAB-0003CF8F9B03}" type="slidenum">
              <a:rPr lang="en-US" smtClean="0"/>
              <a:t>‹#›</a:t>
            </a:fld>
            <a:endParaRPr lang="en-US"/>
          </a:p>
        </p:txBody>
      </p:sp>
      <p:sp>
        <p:nvSpPr>
          <p:cNvPr id="9" name="Vertical Text Placeholder 8"/>
          <p:cNvSpPr>
            <a:spLocks noGrp="1"/>
          </p:cNvSpPr>
          <p:nvPr>
            <p:ph type="body" orient="vert" sz="quarter" idx="15" hasCustomPrompt="1"/>
          </p:nvPr>
        </p:nvSpPr>
        <p:spPr>
          <a:xfrm rot="10800000">
            <a:off x="11582399" y="440640"/>
            <a:ext cx="589808" cy="5915710"/>
          </a:xfrm>
        </p:spPr>
        <p:txBody>
          <a:bodyPr vert="eaVert">
            <a:normAutofit/>
          </a:bodyPr>
          <a:lstStyle>
            <a:lvl1pPr marL="0" indent="0">
              <a:buNone/>
              <a:defRPr sz="15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GB" dirty="0" smtClean="0"/>
              <a:t>Strap Line To Go Here</a:t>
            </a: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532" y="254261"/>
            <a:ext cx="2340723" cy="1390389"/>
          </a:xfrm>
          <a:prstGeom prst="rect">
            <a:avLst/>
          </a:prstGeom>
        </p:spPr>
      </p:pic>
    </p:spTree>
    <p:extLst>
      <p:ext uri="{BB962C8B-B14F-4D97-AF65-F5344CB8AC3E}">
        <p14:creationId xmlns:p14="http://schemas.microsoft.com/office/powerpoint/2010/main" val="39863329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in - No Bullet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4686" y="1857931"/>
            <a:ext cx="10517713" cy="4319323"/>
          </a:xfrm>
        </p:spPr>
        <p:txBody>
          <a:bodyPr anchor="t" anchorCtr="0"/>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CEB3A-9019-0241-A318-2FFD636F3485}"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E2082-EBEF-BC4B-BAAB-0003CF8F9B03}" type="slidenum">
              <a:rPr lang="en-US" smtClean="0"/>
              <a:t>‹#›</a:t>
            </a:fld>
            <a:endParaRPr lang="en-US"/>
          </a:p>
        </p:txBody>
      </p:sp>
      <p:sp>
        <p:nvSpPr>
          <p:cNvPr id="7" name="Title 1"/>
          <p:cNvSpPr>
            <a:spLocks noGrp="1"/>
          </p:cNvSpPr>
          <p:nvPr>
            <p:ph type="title" hasCustomPrompt="1"/>
          </p:nvPr>
        </p:nvSpPr>
        <p:spPr>
          <a:xfrm>
            <a:off x="1071433" y="311509"/>
            <a:ext cx="10510969" cy="1143000"/>
          </a:xfrm>
        </p:spPr>
        <p:txBody>
          <a:bodyPr/>
          <a:lstStyle>
            <a:lvl1pPr algn="l">
              <a:defRPr sz="3000">
                <a:solidFill>
                  <a:srgbClr val="8F23B3"/>
                </a:solidFill>
              </a:defRPr>
            </a:lvl1pPr>
          </a:lstStyle>
          <a:p>
            <a:r>
              <a:rPr lang="en-GB" dirty="0" smtClean="0"/>
              <a:t>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17494733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4685" y="398105"/>
            <a:ext cx="10553331" cy="1143000"/>
          </a:xfrm>
        </p:spPr>
        <p:txBody>
          <a:bodyPr>
            <a:normAutofit/>
          </a:bodyPr>
          <a:lstStyle>
            <a:lvl1pPr algn="l">
              <a:defRPr sz="3000">
                <a:solidFill>
                  <a:srgbClr val="8F23B3"/>
                </a:solidFill>
              </a:defRPr>
            </a:lvl1pPr>
          </a:lstStyle>
          <a:p>
            <a:r>
              <a:rPr lang="en-GB" dirty="0" smtClean="0"/>
              <a:t>Slide Title</a:t>
            </a:r>
            <a:endParaRPr lang="en-US" dirty="0"/>
          </a:p>
        </p:txBody>
      </p:sp>
      <p:sp>
        <p:nvSpPr>
          <p:cNvPr id="4" name="Content Placeholder 3"/>
          <p:cNvSpPr>
            <a:spLocks noGrp="1"/>
          </p:cNvSpPr>
          <p:nvPr>
            <p:ph sz="half" idx="2"/>
          </p:nvPr>
        </p:nvSpPr>
        <p:spPr>
          <a:xfrm>
            <a:off x="1071433" y="2184825"/>
            <a:ext cx="5010561" cy="367523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488411" y="2184825"/>
            <a:ext cx="5026100" cy="367523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5CEB3A-9019-0241-A318-2FFD636F3485}" type="datetimeFigureOut">
              <a:rPr lang="en-US" smtClean="0"/>
              <a:t>3/4/2019</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E2082-EBEF-BC4B-BAAB-0003CF8F9B03}"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19619949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CEB3A-9019-0241-A318-2FFD636F3485}"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E2082-EBEF-BC4B-BAAB-0003CF8F9B03}"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1807716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7506" y="1870284"/>
            <a:ext cx="6604895" cy="42558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64778" y="1870284"/>
            <a:ext cx="3555908" cy="425587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CEB3A-9019-0241-A318-2FFD636F3485}"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E2082-EBEF-BC4B-BAAB-0003CF8F9B03}" type="slidenum">
              <a:rPr lang="en-US" smtClean="0"/>
              <a:t>‹#›</a:t>
            </a:fld>
            <a:endParaRPr lang="en-US"/>
          </a:p>
        </p:txBody>
      </p:sp>
      <p:sp>
        <p:nvSpPr>
          <p:cNvPr id="8" name="Title 1"/>
          <p:cNvSpPr>
            <a:spLocks noGrp="1"/>
          </p:cNvSpPr>
          <p:nvPr>
            <p:ph type="title" hasCustomPrompt="1"/>
          </p:nvPr>
        </p:nvSpPr>
        <p:spPr>
          <a:xfrm>
            <a:off x="1071433" y="311509"/>
            <a:ext cx="10510969" cy="1143000"/>
          </a:xfrm>
        </p:spPr>
        <p:txBody>
          <a:bodyPr/>
          <a:lstStyle>
            <a:lvl1pPr algn="l">
              <a:defRPr sz="3000">
                <a:solidFill>
                  <a:srgbClr val="8F23B3"/>
                </a:solidFill>
              </a:defRPr>
            </a:lvl1pPr>
          </a:lstStyle>
          <a:p>
            <a:r>
              <a:rPr lang="en-GB" dirty="0" smtClean="0"/>
              <a:t>Slide Title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37327390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CEB3A-9019-0241-A318-2FFD636F3485}"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E2082-EBEF-BC4B-BAAB-0003CF8F9B03}"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42387287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948" y="1825625"/>
            <a:ext cx="5131453" cy="4255880"/>
          </a:xfrm>
        </p:spPr>
        <p:txBody>
          <a:bodyPr/>
          <a:lstStyle>
            <a:lvl1pPr>
              <a:defRPr sz="2400"/>
            </a:lvl1pPr>
            <a:lvl2pPr>
              <a:defRPr sz="2100"/>
            </a:lvl2pPr>
            <a:lvl3pPr>
              <a:defRPr sz="1800"/>
            </a:lvl3pPr>
            <a:lvl4pPr>
              <a:defRPr sz="1500"/>
            </a:lvl4pPr>
            <a:lvl5pPr>
              <a:defRPr sz="13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CEB3A-9019-0241-A318-2FFD636F3485}"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2E2082-EBEF-BC4B-BAAB-0003CF8F9B03}" type="slidenum">
              <a:rPr lang="en-US" smtClean="0"/>
              <a:t>‹#›</a:t>
            </a:fld>
            <a:endParaRPr lang="en-US"/>
          </a:p>
        </p:txBody>
      </p:sp>
      <p:sp>
        <p:nvSpPr>
          <p:cNvPr id="8" name="Title 1"/>
          <p:cNvSpPr>
            <a:spLocks noGrp="1"/>
          </p:cNvSpPr>
          <p:nvPr>
            <p:ph type="title" hasCustomPrompt="1"/>
          </p:nvPr>
        </p:nvSpPr>
        <p:spPr>
          <a:xfrm>
            <a:off x="1071433" y="311509"/>
            <a:ext cx="10510969" cy="1143000"/>
          </a:xfrm>
        </p:spPr>
        <p:txBody>
          <a:bodyPr/>
          <a:lstStyle>
            <a:lvl1pPr algn="l">
              <a:defRPr sz="3000">
                <a:solidFill>
                  <a:srgbClr val="8F23B3"/>
                </a:solidFill>
              </a:defRPr>
            </a:lvl1pPr>
          </a:lstStyle>
          <a:p>
            <a:r>
              <a:rPr lang="en-GB" dirty="0" smtClean="0"/>
              <a:t>Slide Title</a:t>
            </a:r>
            <a:endParaRPr lang="en-US" dirty="0"/>
          </a:p>
        </p:txBody>
      </p:sp>
      <p:sp>
        <p:nvSpPr>
          <p:cNvPr id="9" name="Picture Placeholder 8"/>
          <p:cNvSpPr>
            <a:spLocks noGrp="1"/>
          </p:cNvSpPr>
          <p:nvPr>
            <p:ph type="pic" sz="quarter" idx="13"/>
          </p:nvPr>
        </p:nvSpPr>
        <p:spPr>
          <a:xfrm>
            <a:off x="1054101" y="1825625"/>
            <a:ext cx="5062779" cy="4255880"/>
          </a:xfrm>
        </p:spPr>
        <p:txBody>
          <a:bodyPr/>
          <a:lstStyle/>
          <a:p>
            <a:r>
              <a:rPr lang="en-US" smtClean="0"/>
              <a:t>Click icon to add picture</a:t>
            </a: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255" y="5502141"/>
            <a:ext cx="318619" cy="838471"/>
          </a:xfrm>
          <a:prstGeom prst="rect">
            <a:avLst/>
          </a:prstGeom>
        </p:spPr>
      </p:pic>
    </p:spTree>
    <p:extLst>
      <p:ext uri="{BB962C8B-B14F-4D97-AF65-F5344CB8AC3E}">
        <p14:creationId xmlns:p14="http://schemas.microsoft.com/office/powerpoint/2010/main" val="36357570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1433" y="3429000"/>
            <a:ext cx="10510969"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71432" y="4551156"/>
            <a:ext cx="10507267" cy="155874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71432" y="6356353"/>
            <a:ext cx="2382969" cy="365125"/>
          </a:xfrm>
          <a:prstGeom prst="rect">
            <a:avLst/>
          </a:prstGeom>
        </p:spPr>
        <p:txBody>
          <a:bodyPr vert="horz" lIns="91440" tIns="45720" rIns="91440" bIns="45720" rtlCol="0" anchor="ctr"/>
          <a:lstStyle>
            <a:lvl1pPr algn="l">
              <a:defRPr sz="900">
                <a:solidFill>
                  <a:schemeClr val="tx1">
                    <a:tint val="75000"/>
                  </a:schemeClr>
                </a:solidFill>
                <a:latin typeface="Arial"/>
              </a:defRPr>
            </a:lvl1pPr>
          </a:lstStyle>
          <a:p>
            <a:fld id="{A75CEB3A-9019-0241-A318-2FFD636F3485}" type="datetimeFigureOut">
              <a:rPr lang="en-US" smtClean="0"/>
              <a:pPr/>
              <a:t>3/4/2019</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a:defRPr>
            </a:lvl1pPr>
          </a:lstStyle>
          <a:p>
            <a:fld id="{392E2082-EBEF-BC4B-BAAB-0003CF8F9B03}" type="slidenum">
              <a:rPr lang="en-US" smtClean="0"/>
              <a:pPr/>
              <a:t>‹#›</a:t>
            </a:fld>
            <a:endParaRPr lang="en-US" dirty="0"/>
          </a:p>
        </p:txBody>
      </p:sp>
    </p:spTree>
    <p:extLst>
      <p:ext uri="{BB962C8B-B14F-4D97-AF65-F5344CB8AC3E}">
        <p14:creationId xmlns:p14="http://schemas.microsoft.com/office/powerpoint/2010/main" val="281556705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76" r:id="rId9"/>
    <p:sldLayoutId id="2147483674" r:id="rId10"/>
    <p:sldLayoutId id="2147483675" r:id="rId11"/>
    <p:sldLayoutId id="2147483677" r:id="rId12"/>
  </p:sldLayoutIdLst>
  <p:timing>
    <p:tnLst>
      <p:par>
        <p:cTn id="1" dur="indefinite" restart="never" nodeType="tmRoot"/>
      </p:par>
    </p:tnLst>
  </p:timing>
  <p:txStyles>
    <p:titleStyle>
      <a:lvl1pPr algn="l" defTabSz="342900" rtl="0" eaLnBrk="1" latinLnBrk="0" hangingPunct="1">
        <a:spcBef>
          <a:spcPct val="0"/>
        </a:spcBef>
        <a:buNone/>
        <a:defRPr sz="3300" kern="1200">
          <a:solidFill>
            <a:srgbClr val="8F23B3"/>
          </a:solidFill>
          <a:latin typeface="Palatino Linotype"/>
          <a:ea typeface="+mj-ea"/>
          <a:cs typeface="Palatino Linotype"/>
        </a:defRPr>
      </a:lvl1pPr>
    </p:titleStyle>
    <p:bodyStyle>
      <a:lvl1pPr marL="257175" indent="-257175" algn="l" defTabSz="342900" rtl="0" eaLnBrk="1" latinLnBrk="0" hangingPunct="1">
        <a:spcBef>
          <a:spcPct val="20000"/>
        </a:spcBef>
        <a:buClr>
          <a:srgbClr val="8F23B3"/>
        </a:buClr>
        <a:buSzPct val="70000"/>
        <a:buFontTx/>
        <a:buBlip>
          <a:blip r:embed="rId14"/>
        </a:buBlip>
        <a:defRPr sz="2400" kern="1200">
          <a:solidFill>
            <a:schemeClr val="tx1"/>
          </a:solidFill>
          <a:latin typeface="Arial"/>
          <a:ea typeface="+mn-ea"/>
          <a:cs typeface="+mn-cs"/>
        </a:defRPr>
      </a:lvl1pPr>
      <a:lvl2pPr marL="557213" indent="-214313" algn="l" defTabSz="342900" rtl="0" eaLnBrk="1" latinLnBrk="0" hangingPunct="1">
        <a:spcBef>
          <a:spcPct val="20000"/>
        </a:spcBef>
        <a:buClr>
          <a:srgbClr val="8F23B3"/>
        </a:buClr>
        <a:buFont typeface="Arial"/>
        <a:buChar char="•"/>
        <a:defRPr sz="2100" kern="1200">
          <a:solidFill>
            <a:schemeClr val="tx1"/>
          </a:solidFill>
          <a:latin typeface="Arial"/>
          <a:ea typeface="+mn-ea"/>
          <a:cs typeface="+mn-cs"/>
        </a:defRPr>
      </a:lvl2pPr>
      <a:lvl3pPr marL="857250" indent="-171450" algn="l" defTabSz="342900" rtl="0" eaLnBrk="1" latinLnBrk="0" hangingPunct="1">
        <a:spcBef>
          <a:spcPct val="20000"/>
        </a:spcBef>
        <a:buClr>
          <a:srgbClr val="8F23B3"/>
        </a:buClr>
        <a:buSzPct val="80000"/>
        <a:buFont typeface="Wingdings" charset="2"/>
        <a:buChar char="§"/>
        <a:defRPr sz="1800" kern="1200">
          <a:solidFill>
            <a:schemeClr val="tx1"/>
          </a:solidFill>
          <a:latin typeface="Arial"/>
          <a:ea typeface="+mn-ea"/>
          <a:cs typeface="+mn-cs"/>
        </a:defRPr>
      </a:lvl3pPr>
      <a:lvl4pPr marL="1200150" indent="-171450" algn="l" defTabSz="342900" rtl="0" eaLnBrk="1" latinLnBrk="0" hangingPunct="1">
        <a:spcBef>
          <a:spcPct val="20000"/>
        </a:spcBef>
        <a:buClr>
          <a:srgbClr val="8F23B3"/>
        </a:buClr>
        <a:buSzPct val="80000"/>
        <a:buFont typeface="Courier New"/>
        <a:buChar char="o"/>
        <a:defRPr sz="1500" kern="1200">
          <a:solidFill>
            <a:schemeClr val="tx1"/>
          </a:solidFill>
          <a:latin typeface="Arial"/>
          <a:ea typeface="+mn-ea"/>
          <a:cs typeface="+mn-cs"/>
        </a:defRPr>
      </a:lvl4pPr>
      <a:lvl5pPr marL="1543050" indent="-171450" algn="l" defTabSz="342900" rtl="0" eaLnBrk="1" latinLnBrk="0" hangingPunct="1">
        <a:spcBef>
          <a:spcPct val="20000"/>
        </a:spcBef>
        <a:buClr>
          <a:srgbClr val="8F23B3"/>
        </a:buClr>
        <a:buSzPct val="100000"/>
        <a:buFont typeface="Lucida Grande"/>
        <a:buChar char="-"/>
        <a:defRPr sz="150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urphy@rvc.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dmtoolkit.jisc.ac.uk/research-data-lifecycl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disc.org/standa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rm.gov/policies/datapolicies/formatting-and-file-naming-protocol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hyperlink" Target="http://www.data-archive.ac.uk/create-manage/format/format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pconline.org/our-work/bit-lis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nlm.nih.gov/cde/summary_table_1.html" TargetMode="External"/><Relationship Id="rId2" Type="http://schemas.openxmlformats.org/officeDocument/2006/relationships/hyperlink" Target="http://doi.org/10.5438/0013" TargetMode="External"/><Relationship Id="rId1" Type="http://schemas.openxmlformats.org/officeDocument/2006/relationships/slideLayout" Target="../slideLayouts/slideLayout2.xml"/><Relationship Id="rId4" Type="http://schemas.openxmlformats.org/officeDocument/2006/relationships/hyperlink" Target="http://www.dcc.ac.uk/resources/metadata-standard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3data.org/" TargetMode="External"/><Relationship Id="rId2" Type="http://schemas.openxmlformats.org/officeDocument/2006/relationships/hyperlink" Target="mailto:researchdata@rvc.ac.u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vc.ac.uk/research/about/research-data-management" TargetMode="External"/><Relationship Id="rId2" Type="http://schemas.openxmlformats.org/officeDocument/2006/relationships/hyperlink" Target="https://rdmtoolkit.jisc.ac.uk/rdm-for-researchers/" TargetMode="External"/><Relationship Id="rId1" Type="http://schemas.openxmlformats.org/officeDocument/2006/relationships/slideLayout" Target="../slideLayouts/slideLayout2.xml"/><Relationship Id="rId5" Type="http://schemas.openxmlformats.org/officeDocument/2006/relationships/hyperlink" Target="mailto:mmurphy@rvc.ac.uk" TargetMode="External"/><Relationship Id="rId4" Type="http://schemas.openxmlformats.org/officeDocument/2006/relationships/hyperlink" Target="http://www.re3data.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 to Research Data Management</a:t>
            </a:r>
            <a:endParaRPr lang="en-GB" dirty="0"/>
          </a:p>
        </p:txBody>
      </p:sp>
      <p:sp>
        <p:nvSpPr>
          <p:cNvPr id="4" name="Text Placeholder 3"/>
          <p:cNvSpPr>
            <a:spLocks noGrp="1"/>
          </p:cNvSpPr>
          <p:nvPr>
            <p:ph type="body" sz="quarter" idx="14"/>
          </p:nvPr>
        </p:nvSpPr>
        <p:spPr/>
        <p:txBody>
          <a:bodyPr>
            <a:normAutofit fontScale="92500" lnSpcReduction="10000"/>
          </a:bodyPr>
          <a:lstStyle/>
          <a:p>
            <a:r>
              <a:rPr lang="en-GB" dirty="0" smtClean="0"/>
              <a:t>Michael Murphy</a:t>
            </a:r>
          </a:p>
          <a:p>
            <a:r>
              <a:rPr lang="en-GB" dirty="0" smtClean="0">
                <a:hlinkClick r:id="rId2"/>
              </a:rPr>
              <a:t>mmurphy@rvc.ac.uk</a:t>
            </a:r>
            <a:r>
              <a:rPr lang="en-GB" dirty="0" smtClean="0"/>
              <a:t> </a:t>
            </a:r>
            <a:endParaRPr lang="en-GB" dirty="0"/>
          </a:p>
        </p:txBody>
      </p:sp>
      <p:sp>
        <p:nvSpPr>
          <p:cNvPr id="5" name="Vertical Text Placeholder 4"/>
          <p:cNvSpPr>
            <a:spLocks noGrp="1"/>
          </p:cNvSpPr>
          <p:nvPr>
            <p:ph type="body" orient="vert" sz="quarter" idx="15"/>
          </p:nvPr>
        </p:nvSpPr>
        <p:spPr/>
        <p:txBody>
          <a:bodyPr/>
          <a:lstStyle/>
          <a:p>
            <a:r>
              <a:rPr lang="en-GB" dirty="0" smtClean="0"/>
              <a:t>21-NOV-2018 | G70 HAWKSHEAD</a:t>
            </a:r>
            <a:endParaRPr lang="en-GB" dirty="0"/>
          </a:p>
        </p:txBody>
      </p:sp>
    </p:spTree>
    <p:extLst>
      <p:ext uri="{BB962C8B-B14F-4D97-AF65-F5344CB8AC3E}">
        <p14:creationId xmlns:p14="http://schemas.microsoft.com/office/powerpoint/2010/main" val="254825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data lifecycle</a:t>
            </a:r>
            <a:endParaRPr lang="en-GB" dirty="0"/>
          </a:p>
        </p:txBody>
      </p:sp>
      <p:sp>
        <p:nvSpPr>
          <p:cNvPr id="3" name="Content Placeholder 2"/>
          <p:cNvSpPr>
            <a:spLocks noGrp="1"/>
          </p:cNvSpPr>
          <p:nvPr>
            <p:ph sz="half" idx="1"/>
          </p:nvPr>
        </p:nvSpPr>
        <p:spPr>
          <a:xfrm>
            <a:off x="1033332" y="1724025"/>
            <a:ext cx="5529393" cy="4402141"/>
          </a:xfrm>
        </p:spPr>
        <p:txBody>
          <a:bodyPr>
            <a:normAutofit/>
          </a:bodyPr>
          <a:lstStyle/>
          <a:p>
            <a:r>
              <a:rPr lang="en-GB" dirty="0" smtClean="0"/>
              <a:t>Plan: design data collection strategy</a:t>
            </a:r>
          </a:p>
          <a:p>
            <a:r>
              <a:rPr lang="en-GB" dirty="0" smtClean="0"/>
              <a:t>Create: Collect and capture </a:t>
            </a:r>
          </a:p>
          <a:p>
            <a:r>
              <a:rPr lang="en-GB" dirty="0" smtClean="0"/>
              <a:t>Analyse: Collate, represent..</a:t>
            </a:r>
          </a:p>
          <a:p>
            <a:r>
              <a:rPr lang="en-GB" dirty="0" smtClean="0"/>
              <a:t>Store: Name, document, secure…</a:t>
            </a:r>
          </a:p>
          <a:p>
            <a:r>
              <a:rPr lang="en-GB" dirty="0" smtClean="0"/>
              <a:t>Publish: Deposit, license, describe</a:t>
            </a:r>
          </a:p>
          <a:p>
            <a:r>
              <a:rPr lang="en-GB" dirty="0" smtClean="0"/>
              <a:t>Preserve/curate: Long-term storage, destruction, etc.</a:t>
            </a:r>
          </a:p>
          <a:p>
            <a:pPr marL="0" indent="0" algn="ctr">
              <a:buNone/>
            </a:pPr>
            <a:endParaRPr lang="en-GB" dirty="0"/>
          </a:p>
          <a:p>
            <a:pPr marL="0" indent="0" algn="ctr">
              <a:buNone/>
            </a:pPr>
            <a:endParaRPr lang="en-GB" dirty="0" smtClean="0"/>
          </a:p>
          <a:p>
            <a:pPr marL="0" indent="0" algn="ctr">
              <a:buNone/>
            </a:pPr>
            <a:endParaRPr lang="en-GB" dirty="0"/>
          </a:p>
          <a:p>
            <a:pPr marL="0" indent="0" algn="ctr">
              <a:buNone/>
            </a:pPr>
            <a:endParaRPr lang="en-GB" dirty="0" smtClean="0"/>
          </a:p>
          <a:p>
            <a:pPr marL="0" indent="0" algn="ctr">
              <a:buNone/>
            </a:pPr>
            <a:endParaRPr lang="en-GB" dirty="0"/>
          </a:p>
          <a:p>
            <a:pPr marL="0" indent="0" algn="ctr">
              <a:buNone/>
            </a:pPr>
            <a:endParaRPr lang="en-GB" dirty="0" smtClean="0"/>
          </a:p>
          <a:p>
            <a:pPr marL="0" indent="0" algn="ctr">
              <a:buNone/>
            </a:pPr>
            <a:endParaRPr lang="en-GB" dirty="0" smtClean="0"/>
          </a:p>
          <a:p>
            <a:pPr marL="0" indent="0" algn="ctr">
              <a:buNone/>
            </a:pPr>
            <a:endParaRPr lang="en-GB" dirty="0"/>
          </a:p>
        </p:txBody>
      </p:sp>
      <p:pic>
        <p:nvPicPr>
          <p:cNvPr id="2050" name="Picture 2" descr="https://nyzckj30k1ctdq0c-zippykid.netdna-ssl.com/wp-content/themes/jisc-iag-theme/assets/image-map/plan-desig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311509"/>
            <a:ext cx="5022850" cy="50173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5500" y="5598422"/>
            <a:ext cx="6696075" cy="584775"/>
          </a:xfrm>
          <a:prstGeom prst="rect">
            <a:avLst/>
          </a:prstGeom>
          <a:noFill/>
        </p:spPr>
        <p:txBody>
          <a:bodyPr wrap="square" rtlCol="0">
            <a:spAutoFit/>
          </a:bodyPr>
          <a:lstStyle/>
          <a:p>
            <a:r>
              <a:rPr lang="en-GB" sz="1600" dirty="0"/>
              <a:t>Image credit: </a:t>
            </a:r>
            <a:r>
              <a:rPr lang="en-GB" sz="1600" dirty="0" err="1"/>
              <a:t>JiscRDM</a:t>
            </a:r>
            <a:r>
              <a:rPr lang="en-GB" sz="1600" dirty="0"/>
              <a:t> Toolkit: </a:t>
            </a:r>
            <a:r>
              <a:rPr lang="en-GB" sz="1600" dirty="0">
                <a:hlinkClick r:id="rId3"/>
              </a:rPr>
              <a:t>https://rdmtoolkit.jisc.ac.uk/research-data-lifecycle</a:t>
            </a:r>
            <a:r>
              <a:rPr lang="en-GB" sz="1600" dirty="0" smtClean="0">
                <a:hlinkClick r:id="rId3"/>
              </a:rPr>
              <a:t>/</a:t>
            </a:r>
            <a:r>
              <a:rPr lang="en-GB" sz="1600" dirty="0" smtClean="0"/>
              <a:t> (</a:t>
            </a:r>
            <a:r>
              <a:rPr lang="en-GB" sz="1600" dirty="0"/>
              <a:t>CC-BY-ND)</a:t>
            </a:r>
          </a:p>
        </p:txBody>
      </p:sp>
    </p:spTree>
    <p:extLst>
      <p:ext uri="{BB962C8B-B14F-4D97-AF65-F5344CB8AC3E}">
        <p14:creationId xmlns:p14="http://schemas.microsoft.com/office/powerpoint/2010/main" val="4141381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Planning: things to consider</a:t>
            </a:r>
            <a:endParaRPr lang="en-GB" dirty="0"/>
          </a:p>
        </p:txBody>
      </p:sp>
      <p:sp>
        <p:nvSpPr>
          <p:cNvPr id="3" name="Content Placeholder 2"/>
          <p:cNvSpPr>
            <a:spLocks noGrp="1"/>
          </p:cNvSpPr>
          <p:nvPr>
            <p:ph sz="half" idx="1"/>
          </p:nvPr>
        </p:nvSpPr>
        <p:spPr/>
        <p:txBody>
          <a:bodyPr/>
          <a:lstStyle/>
          <a:p>
            <a:r>
              <a:rPr lang="en-US" dirty="0"/>
              <a:t>Data capture and storage in curation-friendly </a:t>
            </a:r>
            <a:r>
              <a:rPr lang="en-US" i="1" dirty="0"/>
              <a:t>file formats</a:t>
            </a:r>
            <a:r>
              <a:rPr lang="en-US" dirty="0"/>
              <a:t> (open </a:t>
            </a:r>
            <a:r>
              <a:rPr lang="en-US" dirty="0" smtClean="0"/>
              <a:t>formats where possible)</a:t>
            </a:r>
            <a:endParaRPr lang="en-US" dirty="0"/>
          </a:p>
          <a:p>
            <a:r>
              <a:rPr lang="en-US" dirty="0"/>
              <a:t>Recording </a:t>
            </a:r>
            <a:r>
              <a:rPr lang="en-US" i="1" dirty="0"/>
              <a:t>sufficient information</a:t>
            </a:r>
            <a:r>
              <a:rPr lang="en-US" dirty="0"/>
              <a:t> at the time of data capture</a:t>
            </a:r>
          </a:p>
          <a:p>
            <a:pPr lvl="1"/>
            <a:r>
              <a:rPr lang="en-US" dirty="0"/>
              <a:t>Documentation and metadata </a:t>
            </a:r>
            <a:r>
              <a:rPr lang="en-US" dirty="0" smtClean="0"/>
              <a:t>(what the data is, how it was collected, etc.)</a:t>
            </a:r>
          </a:p>
          <a:p>
            <a:r>
              <a:rPr lang="en-US" dirty="0" smtClean="0"/>
              <a:t>Data </a:t>
            </a:r>
            <a:r>
              <a:rPr lang="en-US" dirty="0"/>
              <a:t>storage on </a:t>
            </a:r>
            <a:r>
              <a:rPr lang="en-US" i="1" dirty="0"/>
              <a:t>appropriate </a:t>
            </a:r>
            <a:r>
              <a:rPr lang="en-US" i="1" dirty="0" smtClean="0"/>
              <a:t>media </a:t>
            </a:r>
            <a:r>
              <a:rPr lang="en-US" dirty="0" smtClean="0"/>
              <a:t>(short, medium, long term)</a:t>
            </a:r>
          </a:p>
          <a:p>
            <a:r>
              <a:rPr lang="en-US" dirty="0" smtClean="0"/>
              <a:t>Retention criteria, backup schedule, periodic reviews, etc. </a:t>
            </a:r>
          </a:p>
          <a:p>
            <a:r>
              <a:rPr lang="en-US" dirty="0" smtClean="0"/>
              <a:t>Contributing guidelines (for collaborative projects): where to save, how to name, etc. </a:t>
            </a:r>
          </a:p>
          <a:p>
            <a:r>
              <a:rPr lang="en-US" dirty="0" smtClean="0"/>
              <a:t>Think about long-term preservation of the data as early as possible</a:t>
            </a:r>
            <a:endParaRPr lang="en-US" i="1" dirty="0"/>
          </a:p>
          <a:p>
            <a:pPr marL="0" indent="0">
              <a:buNone/>
            </a:pPr>
            <a:endParaRPr lang="en-GB" dirty="0"/>
          </a:p>
        </p:txBody>
      </p:sp>
    </p:spTree>
    <p:extLst>
      <p:ext uri="{BB962C8B-B14F-4D97-AF65-F5344CB8AC3E}">
        <p14:creationId xmlns:p14="http://schemas.microsoft.com/office/powerpoint/2010/main" val="601861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Create/collect</a:t>
            </a:r>
            <a:endParaRPr lang="en-GB" dirty="0"/>
          </a:p>
        </p:txBody>
      </p:sp>
      <p:sp>
        <p:nvSpPr>
          <p:cNvPr id="3" name="Content Placeholder 2"/>
          <p:cNvSpPr>
            <a:spLocks noGrp="1"/>
          </p:cNvSpPr>
          <p:nvPr>
            <p:ph sz="half" idx="1"/>
          </p:nvPr>
        </p:nvSpPr>
        <p:spPr/>
        <p:txBody>
          <a:bodyPr>
            <a:normAutofit lnSpcReduction="10000"/>
          </a:bodyPr>
          <a:lstStyle/>
          <a:p>
            <a:r>
              <a:rPr lang="en-GB" dirty="0"/>
              <a:t>Think about the best ‘type’ of measurement during collection </a:t>
            </a:r>
            <a:r>
              <a:rPr lang="en-GB" dirty="0" smtClean="0"/>
              <a:t>phase (record information in a way that makes it easier to understand later):</a:t>
            </a:r>
            <a:endParaRPr lang="en-GB" dirty="0"/>
          </a:p>
          <a:p>
            <a:pPr lvl="1"/>
            <a:r>
              <a:rPr lang="en-GB" dirty="0"/>
              <a:t>Nominal (e.g. race, sex)</a:t>
            </a:r>
          </a:p>
          <a:p>
            <a:pPr lvl="1"/>
            <a:r>
              <a:rPr lang="en-GB" dirty="0"/>
              <a:t>Ordinal (e.g. education level, cancer stage)</a:t>
            </a:r>
          </a:p>
          <a:p>
            <a:pPr lvl="1"/>
            <a:r>
              <a:rPr lang="en-GB" dirty="0"/>
              <a:t>Continuous (</a:t>
            </a:r>
            <a:r>
              <a:rPr lang="en-GB" dirty="0" err="1"/>
              <a:t>e.g</a:t>
            </a:r>
            <a:r>
              <a:rPr lang="en-GB" dirty="0"/>
              <a:t> temperature, blood pressure)</a:t>
            </a:r>
          </a:p>
          <a:p>
            <a:pPr marL="0" indent="0">
              <a:buNone/>
            </a:pPr>
            <a:r>
              <a:rPr lang="en-GB" dirty="0" smtClean="0"/>
              <a:t>	</a:t>
            </a:r>
            <a:endParaRPr lang="en-GB" dirty="0"/>
          </a:p>
          <a:p>
            <a:r>
              <a:rPr lang="en-GB" dirty="0"/>
              <a:t>Stay consistent with formatting (e.g. ‘f’ vs. ‘female’, 2017-11-16 vs 16-Nov-17). Think of how the variable name suggests the input value (e.g. ‘Smoker/Non-smoker’ vs. ‘YES/NO’) </a:t>
            </a:r>
            <a:endParaRPr lang="en-GB" dirty="0" smtClean="0"/>
          </a:p>
          <a:p>
            <a:pPr lvl="1"/>
            <a:r>
              <a:rPr lang="en-GB" dirty="0"/>
              <a:t>Broken leg” vs. “Fractured femur” – consistency in collection/recording of data makes it easier to store, to migrate, to analyse, to expose to machine learning, etc.</a:t>
            </a:r>
            <a:endParaRPr lang="en-GB" dirty="0" smtClean="0"/>
          </a:p>
          <a:p>
            <a:pPr lvl="1"/>
            <a:r>
              <a:rPr lang="en-GB" dirty="0" smtClean="0"/>
              <a:t>Is there a standard set of terminology for describing information (e.g. </a:t>
            </a:r>
            <a:r>
              <a:rPr lang="en-GB" dirty="0">
                <a:hlinkClick r:id="rId2"/>
              </a:rPr>
              <a:t>Clinical Data Interchange Standards Consortium (CDISC</a:t>
            </a:r>
            <a:r>
              <a:rPr lang="en-GB" dirty="0" smtClean="0">
                <a:hlinkClick r:id="rId2"/>
              </a:rPr>
              <a:t>)</a:t>
            </a:r>
            <a:r>
              <a:rPr lang="en-GB" dirty="0" smtClean="0"/>
              <a:t>.)</a:t>
            </a:r>
            <a:endParaRPr lang="en-GB" dirty="0"/>
          </a:p>
          <a:p>
            <a:pPr lvl="1"/>
            <a:endParaRPr lang="en-GB" dirty="0"/>
          </a:p>
          <a:p>
            <a:pPr marL="0" indent="0">
              <a:buNone/>
            </a:pPr>
            <a:endParaRPr lang="en-GB" dirty="0"/>
          </a:p>
        </p:txBody>
      </p:sp>
    </p:spTree>
    <p:extLst>
      <p:ext uri="{BB962C8B-B14F-4D97-AF65-F5344CB8AC3E}">
        <p14:creationId xmlns:p14="http://schemas.microsoft.com/office/powerpoint/2010/main" val="3053360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Values </a:t>
            </a:r>
            <a:r>
              <a:rPr lang="en-GB" dirty="0"/>
              <a:t>submitted in the ‘sex’ attribute for sequences and samples that all represent female [in European Nucleotide Archive</a:t>
            </a:r>
            <a:r>
              <a:rPr lang="en-GB" dirty="0" smtClean="0"/>
              <a:t>]</a:t>
            </a:r>
            <a:endParaRPr lang="en-GB" dirty="0"/>
          </a:p>
        </p:txBody>
      </p:sp>
      <p:pic>
        <p:nvPicPr>
          <p:cNvPr id="4" name="Picture 3"/>
          <p:cNvPicPr>
            <a:picLocks noChangeAspect="1"/>
          </p:cNvPicPr>
          <p:nvPr/>
        </p:nvPicPr>
        <p:blipFill>
          <a:blip r:embed="rId2"/>
          <a:stretch>
            <a:fillRect/>
          </a:stretch>
        </p:blipFill>
        <p:spPr>
          <a:xfrm>
            <a:off x="1071433" y="1568882"/>
            <a:ext cx="8923787" cy="4574743"/>
          </a:xfrm>
          <a:prstGeom prst="rect">
            <a:avLst/>
          </a:prstGeom>
        </p:spPr>
      </p:pic>
    </p:spTree>
    <p:extLst>
      <p:ext uri="{BB962C8B-B14F-4D97-AF65-F5344CB8AC3E}">
        <p14:creationId xmlns:p14="http://schemas.microsoft.com/office/powerpoint/2010/main" val="979350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Manage/store: </a:t>
            </a:r>
            <a:br>
              <a:rPr lang="en-GB" dirty="0" smtClean="0"/>
            </a:br>
            <a:r>
              <a:rPr lang="en-GB" dirty="0"/>
              <a:t>	</a:t>
            </a:r>
            <a:r>
              <a:rPr lang="en-GB" dirty="0" smtClean="0"/>
              <a:t>File naming</a:t>
            </a:r>
            <a:endParaRPr lang="en-GB" dirty="0"/>
          </a:p>
        </p:txBody>
      </p:sp>
      <p:sp>
        <p:nvSpPr>
          <p:cNvPr id="3" name="Content Placeholder 2"/>
          <p:cNvSpPr>
            <a:spLocks noGrp="1"/>
          </p:cNvSpPr>
          <p:nvPr>
            <p:ph sz="half" idx="1"/>
          </p:nvPr>
        </p:nvSpPr>
        <p:spPr/>
        <p:txBody>
          <a:bodyPr/>
          <a:lstStyle/>
          <a:p>
            <a:r>
              <a:rPr lang="en-GB" dirty="0"/>
              <a:t>Adopt a convention with your research group.</a:t>
            </a:r>
          </a:p>
          <a:p>
            <a:r>
              <a:rPr lang="en-GB" dirty="0"/>
              <a:t>Include dates.</a:t>
            </a:r>
          </a:p>
          <a:p>
            <a:r>
              <a:rPr lang="en-GB" dirty="0"/>
              <a:t>Use hyphens or underscores not spaces e.g. day-sheet, </a:t>
            </a:r>
            <a:r>
              <a:rPr lang="en-GB" dirty="0" err="1"/>
              <a:t>day_sheet</a:t>
            </a:r>
            <a:endParaRPr lang="en-GB" dirty="0"/>
          </a:p>
          <a:p>
            <a:r>
              <a:rPr lang="en-GB" dirty="0" smtClean="0"/>
              <a:t>File </a:t>
            </a:r>
            <a:r>
              <a:rPr lang="en-GB" dirty="0"/>
              <a:t>naming conventions might be prescribed by the nature of the data</a:t>
            </a:r>
          </a:p>
          <a:p>
            <a:pPr marL="0" indent="0">
              <a:buNone/>
            </a:pPr>
            <a:endParaRPr lang="en-GB"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28231"/>
          <a:stretch/>
        </p:blipFill>
        <p:spPr>
          <a:xfrm>
            <a:off x="6531429" y="3719726"/>
            <a:ext cx="5042319" cy="1811828"/>
          </a:xfrm>
          <a:prstGeom prst="rect">
            <a:avLst/>
          </a:prstGeom>
        </p:spPr>
      </p:pic>
      <p:sp>
        <p:nvSpPr>
          <p:cNvPr id="5" name="Rectangle 4"/>
          <p:cNvSpPr/>
          <p:nvPr/>
        </p:nvSpPr>
        <p:spPr>
          <a:xfrm>
            <a:off x="6696891" y="5524481"/>
            <a:ext cx="5207726" cy="923330"/>
          </a:xfrm>
          <a:prstGeom prst="rect">
            <a:avLst/>
          </a:prstGeom>
        </p:spPr>
        <p:txBody>
          <a:bodyPr wrap="square">
            <a:spAutoFit/>
          </a:bodyPr>
          <a:lstStyle/>
          <a:p>
            <a:r>
              <a:rPr lang="en-GB" dirty="0" smtClean="0"/>
              <a:t>Example from ARM Climate Research Facility </a:t>
            </a:r>
            <a:r>
              <a:rPr lang="en-GB" dirty="0" smtClean="0">
                <a:hlinkClick r:id="rId3"/>
              </a:rPr>
              <a:t>https://www.arm.gov/policies/datapolicies/formatting-and-file-naming-protocols</a:t>
            </a:r>
            <a:r>
              <a:rPr lang="en-GB" dirty="0" smtClean="0"/>
              <a:t> </a:t>
            </a:r>
            <a:endParaRPr lang="en-GB" dirty="0"/>
          </a:p>
        </p:txBody>
      </p:sp>
      <p:pic>
        <p:nvPicPr>
          <p:cNvPr id="6" name="Picture 5"/>
          <p:cNvPicPr>
            <a:picLocks noChangeAspect="1"/>
          </p:cNvPicPr>
          <p:nvPr/>
        </p:nvPicPr>
        <p:blipFill rotWithShape="1">
          <a:blip r:embed="rId4"/>
          <a:srcRect b="39982"/>
          <a:stretch/>
        </p:blipFill>
        <p:spPr>
          <a:xfrm>
            <a:off x="1036319" y="3904610"/>
            <a:ext cx="3622823" cy="2624074"/>
          </a:xfrm>
          <a:prstGeom prst="rect">
            <a:avLst/>
          </a:prstGeom>
        </p:spPr>
      </p:pic>
    </p:spTree>
    <p:extLst>
      <p:ext uri="{BB962C8B-B14F-4D97-AF65-F5344CB8AC3E}">
        <p14:creationId xmlns:p14="http://schemas.microsoft.com/office/powerpoint/2010/main" val="185451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formats and software</a:t>
            </a:r>
            <a:endParaRPr lang="en-GB" dirty="0"/>
          </a:p>
        </p:txBody>
      </p:sp>
      <p:sp>
        <p:nvSpPr>
          <p:cNvPr id="3" name="Content Placeholder 2"/>
          <p:cNvSpPr>
            <a:spLocks noGrp="1"/>
          </p:cNvSpPr>
          <p:nvPr>
            <p:ph sz="half" idx="1"/>
          </p:nvPr>
        </p:nvSpPr>
        <p:spPr/>
        <p:txBody>
          <a:bodyPr/>
          <a:lstStyle/>
          <a:p>
            <a:r>
              <a:rPr lang="en-GB" dirty="0" smtClean="0"/>
              <a:t>Is </a:t>
            </a:r>
            <a:r>
              <a:rPr lang="en-GB" dirty="0"/>
              <a:t>a proprietary programme (e.g. MS Access) required to make use of the file? Is there a non-proprietary alternative?</a:t>
            </a:r>
          </a:p>
          <a:p>
            <a:endParaRPr lang="en-GB" dirty="0"/>
          </a:p>
          <a:p>
            <a:r>
              <a:rPr lang="en-GB" dirty="0"/>
              <a:t>.doc/.</a:t>
            </a:r>
            <a:r>
              <a:rPr lang="en-GB" dirty="0" err="1"/>
              <a:t>docx</a:t>
            </a:r>
            <a:r>
              <a:rPr lang="en-GB" dirty="0"/>
              <a:t> &gt; .</a:t>
            </a:r>
            <a:r>
              <a:rPr lang="en-GB" dirty="0" err="1"/>
              <a:t>odf</a:t>
            </a:r>
            <a:r>
              <a:rPr lang="en-GB" dirty="0"/>
              <a:t>/.rtf</a:t>
            </a:r>
          </a:p>
          <a:p>
            <a:r>
              <a:rPr lang="en-GB" dirty="0"/>
              <a:t>.</a:t>
            </a:r>
            <a:r>
              <a:rPr lang="en-GB" dirty="0" err="1"/>
              <a:t>ai</a:t>
            </a:r>
            <a:r>
              <a:rPr lang="en-GB" dirty="0"/>
              <a:t>/.</a:t>
            </a:r>
            <a:r>
              <a:rPr lang="en-GB" dirty="0" err="1"/>
              <a:t>psd</a:t>
            </a:r>
            <a:r>
              <a:rPr lang="en-GB" dirty="0"/>
              <a:t> &gt; .</a:t>
            </a:r>
            <a:r>
              <a:rPr lang="en-GB" dirty="0" err="1" smtClean="0"/>
              <a:t>tif</a:t>
            </a:r>
            <a:endParaRPr lang="en-GB" dirty="0"/>
          </a:p>
          <a:p>
            <a:r>
              <a:rPr lang="en-GB" dirty="0"/>
              <a:t>.</a:t>
            </a:r>
            <a:r>
              <a:rPr lang="en-GB" dirty="0" err="1"/>
              <a:t>xls</a:t>
            </a:r>
            <a:r>
              <a:rPr lang="en-GB" dirty="0"/>
              <a:t> &gt; .csv</a:t>
            </a:r>
          </a:p>
          <a:p>
            <a:endParaRPr lang="en-GB" dirty="0"/>
          </a:p>
          <a:p>
            <a:r>
              <a:rPr lang="en-GB" dirty="0">
                <a:hlinkClick r:id="rId2"/>
              </a:rPr>
              <a:t>http://</a:t>
            </a:r>
            <a:r>
              <a:rPr lang="en-GB" dirty="0" smtClean="0">
                <a:hlinkClick r:id="rId2"/>
              </a:rPr>
              <a:t>www.data-archive.ac.uk/create-manage/format/formats-table</a:t>
            </a:r>
            <a:r>
              <a:rPr lang="en-GB" dirty="0" smtClean="0"/>
              <a:t> </a:t>
            </a:r>
            <a:endParaRPr lang="en-GB" dirty="0"/>
          </a:p>
          <a:p>
            <a:pPr marL="0" indent="0">
              <a:buNone/>
            </a:pPr>
            <a:endParaRPr lang="en-GB" dirty="0"/>
          </a:p>
        </p:txBody>
      </p:sp>
    </p:spTree>
    <p:extLst>
      <p:ext uri="{BB962C8B-B14F-4D97-AF65-F5344CB8AC3E}">
        <p14:creationId xmlns:p14="http://schemas.microsoft.com/office/powerpoint/2010/main" val="27567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File management: short, medium, long term</a:t>
            </a:r>
            <a:endParaRPr lang="en-GB" dirty="0"/>
          </a:p>
        </p:txBody>
      </p:sp>
      <p:sp>
        <p:nvSpPr>
          <p:cNvPr id="3" name="Content Placeholder 2"/>
          <p:cNvSpPr>
            <a:spLocks noGrp="1"/>
          </p:cNvSpPr>
          <p:nvPr>
            <p:ph sz="half" idx="1"/>
          </p:nvPr>
        </p:nvSpPr>
        <p:spPr/>
        <p:txBody>
          <a:bodyPr/>
          <a:lstStyle/>
          <a:p>
            <a:r>
              <a:rPr lang="en-GB" dirty="0" smtClean="0"/>
              <a:t>H: Drive : RVC storage – personal, secure, backed up, semi-mobile</a:t>
            </a:r>
          </a:p>
          <a:p>
            <a:r>
              <a:rPr lang="en-GB" dirty="0" smtClean="0"/>
              <a:t>Shared drive (e.g. O: or R: drive) : shared, secure, backed up, semi-mobile, allows collaboration among RVC members. </a:t>
            </a:r>
          </a:p>
          <a:p>
            <a:pPr marL="342900" lvl="1" indent="0">
              <a:buNone/>
            </a:pPr>
            <a:endParaRPr lang="en-GB" dirty="0" smtClean="0"/>
          </a:p>
          <a:p>
            <a:r>
              <a:rPr lang="en-GB" dirty="0" smtClean="0"/>
              <a:t>OneDrive : 1TB personal storage (limit on individual file size)</a:t>
            </a:r>
          </a:p>
          <a:p>
            <a:pPr lvl="1"/>
            <a:r>
              <a:rPr lang="en-GB" dirty="0" smtClean="0"/>
              <a:t>Good for sharing within and beyond the college (allows linking with rights management)</a:t>
            </a:r>
          </a:p>
          <a:p>
            <a:pPr lvl="1"/>
            <a:r>
              <a:rPr lang="en-GB" dirty="0" smtClean="0"/>
              <a:t>Not serviced by RVC IT staff (don’t make it your only storage spot)</a:t>
            </a:r>
          </a:p>
          <a:p>
            <a:r>
              <a:rPr lang="en-GB" dirty="0" smtClean="0"/>
              <a:t>Personal device storage (internal/external hard drive)</a:t>
            </a:r>
          </a:p>
          <a:p>
            <a:pPr lvl="1"/>
            <a:r>
              <a:rPr lang="en-GB" dirty="0" smtClean="0"/>
              <a:t>Use encryption (e.g. </a:t>
            </a:r>
            <a:r>
              <a:rPr lang="en-GB" dirty="0" err="1" smtClean="0"/>
              <a:t>VeraCrypt</a:t>
            </a:r>
            <a:r>
              <a:rPr lang="en-GB" dirty="0" smtClean="0"/>
              <a:t>) if storing secure data</a:t>
            </a:r>
          </a:p>
          <a:p>
            <a:pPr lvl="1"/>
            <a:r>
              <a:rPr lang="en-GB" dirty="0" smtClean="0"/>
              <a:t>Not a permanent storage solution</a:t>
            </a:r>
          </a:p>
          <a:p>
            <a:pPr lvl="1"/>
            <a:r>
              <a:rPr lang="en-GB" dirty="0" smtClean="0"/>
              <a:t>If your ‘active’ files and your back up files are in the same room they are not really backed up!!!</a:t>
            </a:r>
          </a:p>
        </p:txBody>
      </p:sp>
    </p:spTree>
    <p:extLst>
      <p:ext uri="{BB962C8B-B14F-4D97-AF65-F5344CB8AC3E}">
        <p14:creationId xmlns:p14="http://schemas.microsoft.com/office/powerpoint/2010/main" val="4114774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GitHub repository for collaborating</a:t>
            </a:r>
            <a:endParaRPr lang="en-GB" dirty="0"/>
          </a:p>
        </p:txBody>
      </p:sp>
      <p:sp>
        <p:nvSpPr>
          <p:cNvPr id="3" name="Content Placeholder 2"/>
          <p:cNvSpPr>
            <a:spLocks noGrp="1"/>
          </p:cNvSpPr>
          <p:nvPr>
            <p:ph sz="half" idx="1"/>
          </p:nvPr>
        </p:nvSpPr>
        <p:spPr/>
        <p:txBody>
          <a:bodyPr/>
          <a:lstStyle/>
          <a:p>
            <a:r>
              <a:rPr lang="en-GB" dirty="0" smtClean="0"/>
              <a:t>Create repository</a:t>
            </a:r>
          </a:p>
          <a:p>
            <a:r>
              <a:rPr lang="en-GB" dirty="0" smtClean="0"/>
              <a:t>Give its contents a licence</a:t>
            </a:r>
          </a:p>
          <a:p>
            <a:r>
              <a:rPr lang="en-GB" dirty="0" smtClean="0"/>
              <a:t>Create a readme file</a:t>
            </a:r>
          </a:p>
          <a:p>
            <a:r>
              <a:rPr lang="en-GB" dirty="0" smtClean="0"/>
              <a:t>Establish contributing guidelines and a code of conduct</a:t>
            </a:r>
          </a:p>
        </p:txBody>
      </p:sp>
    </p:spTree>
    <p:extLst>
      <p:ext uri="{BB962C8B-B14F-4D97-AF65-F5344CB8AC3E}">
        <p14:creationId xmlns:p14="http://schemas.microsoft.com/office/powerpoint/2010/main" val="321657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Preparing data for publication and archiving</a:t>
            </a:r>
            <a:endParaRPr lang="en-GB" dirty="0"/>
          </a:p>
        </p:txBody>
      </p:sp>
      <p:sp>
        <p:nvSpPr>
          <p:cNvPr id="3" name="Content Placeholder 2"/>
          <p:cNvSpPr>
            <a:spLocks noGrp="1"/>
          </p:cNvSpPr>
          <p:nvPr>
            <p:ph sz="half" idx="1"/>
          </p:nvPr>
        </p:nvSpPr>
        <p:spPr/>
        <p:txBody>
          <a:bodyPr/>
          <a:lstStyle/>
          <a:p>
            <a:r>
              <a:rPr lang="en-GB" dirty="0" smtClean="0"/>
              <a:t>Use descriptive file names, with consistent formatting</a:t>
            </a:r>
          </a:p>
          <a:p>
            <a:r>
              <a:rPr lang="en-GB" dirty="0" smtClean="0"/>
              <a:t>Create structured file with essential information (e.g. XML file, README file, </a:t>
            </a:r>
            <a:r>
              <a:rPr lang="en-GB" dirty="0" err="1" smtClean="0"/>
              <a:t>etc</a:t>
            </a:r>
            <a:r>
              <a:rPr lang="en-GB" dirty="0" smtClean="0"/>
              <a:t>)</a:t>
            </a:r>
          </a:p>
          <a:p>
            <a:r>
              <a:rPr lang="en-GB" dirty="0" smtClean="0"/>
              <a:t>Include necessary supplementary information (e.g. readme file, codebook, software information, copies of questionnaire, etc.)</a:t>
            </a:r>
          </a:p>
          <a:p>
            <a:r>
              <a:rPr lang="en-GB" dirty="0" smtClean="0"/>
              <a:t>Choose file formats best suited for long term storage (</a:t>
            </a:r>
            <a:r>
              <a:rPr lang="en-GB" dirty="0"/>
              <a:t>if possible) : </a:t>
            </a:r>
            <a:r>
              <a:rPr lang="en-GB" dirty="0">
                <a:hlinkClick r:id="rId2"/>
              </a:rPr>
              <a:t>http://</a:t>
            </a:r>
            <a:r>
              <a:rPr lang="en-GB" dirty="0" smtClean="0">
                <a:hlinkClick r:id="rId2"/>
              </a:rPr>
              <a:t>dpconline.org/our-work/bit-list</a:t>
            </a:r>
            <a:r>
              <a:rPr lang="en-GB" dirty="0" smtClean="0"/>
              <a:t> </a:t>
            </a:r>
          </a:p>
          <a:p>
            <a:endParaRPr lang="en-GB" dirty="0"/>
          </a:p>
        </p:txBody>
      </p:sp>
    </p:spTree>
    <p:extLst>
      <p:ext uri="{BB962C8B-B14F-4D97-AF65-F5344CB8AC3E}">
        <p14:creationId xmlns:p14="http://schemas.microsoft.com/office/powerpoint/2010/main" val="3806379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understandings of ‘open’</a:t>
            </a:r>
            <a:endParaRPr lang="en-GB" dirty="0"/>
          </a:p>
        </p:txBody>
      </p:sp>
      <p:sp>
        <p:nvSpPr>
          <p:cNvPr id="3" name="Content Placeholder 2"/>
          <p:cNvSpPr>
            <a:spLocks noGrp="1"/>
          </p:cNvSpPr>
          <p:nvPr>
            <p:ph sz="half" idx="1"/>
          </p:nvPr>
        </p:nvSpPr>
        <p:spPr/>
        <p:txBody>
          <a:bodyPr/>
          <a:lstStyle/>
          <a:p>
            <a:r>
              <a:rPr lang="en-GB" dirty="0" smtClean="0"/>
              <a:t>Sharing data is part of research practice: with </a:t>
            </a:r>
            <a:r>
              <a:rPr lang="en-GB" dirty="0"/>
              <a:t>future </a:t>
            </a:r>
            <a:r>
              <a:rPr lang="en-GB" dirty="0" smtClean="0"/>
              <a:t>self, with research team/group, with </a:t>
            </a:r>
            <a:r>
              <a:rPr lang="en-GB" dirty="0"/>
              <a:t>collaborators beyond the institution</a:t>
            </a:r>
          </a:p>
          <a:p>
            <a:r>
              <a:rPr lang="en-GB" dirty="0"/>
              <a:t>By request</a:t>
            </a:r>
          </a:p>
          <a:p>
            <a:r>
              <a:rPr lang="en-GB" dirty="0"/>
              <a:t>Shared within a community</a:t>
            </a:r>
          </a:p>
          <a:p>
            <a:r>
              <a:rPr lang="en-GB" dirty="0"/>
              <a:t>Linked to a </a:t>
            </a:r>
            <a:r>
              <a:rPr lang="en-GB" dirty="0" smtClean="0"/>
              <a:t>publication (supplementary materials)</a:t>
            </a:r>
            <a:endParaRPr lang="en-GB" dirty="0"/>
          </a:p>
          <a:p>
            <a:r>
              <a:rPr lang="en-GB" dirty="0"/>
              <a:t>Open data in a </a:t>
            </a:r>
            <a:r>
              <a:rPr lang="en-GB" dirty="0" smtClean="0"/>
              <a:t>repository</a:t>
            </a:r>
          </a:p>
          <a:p>
            <a:r>
              <a:rPr lang="en-GB" dirty="0"/>
              <a:t>Compiled data </a:t>
            </a:r>
            <a:r>
              <a:rPr lang="en-GB" dirty="0" smtClean="0"/>
              <a:t>(e.g. European </a:t>
            </a:r>
            <a:r>
              <a:rPr lang="en-GB" dirty="0"/>
              <a:t>Nucleotide </a:t>
            </a:r>
            <a:r>
              <a:rPr lang="en-GB" dirty="0" smtClean="0"/>
              <a:t>Archive)</a:t>
            </a:r>
            <a:endParaRPr lang="en-GB" dirty="0"/>
          </a:p>
          <a:p>
            <a:pPr marL="0" indent="0">
              <a:buNone/>
            </a:pPr>
            <a:endParaRPr lang="en-GB" dirty="0"/>
          </a:p>
        </p:txBody>
      </p:sp>
    </p:spTree>
    <p:extLst>
      <p:ext uri="{BB962C8B-B14F-4D97-AF65-F5344CB8AC3E}">
        <p14:creationId xmlns:p14="http://schemas.microsoft.com/office/powerpoint/2010/main" val="1959504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an hour or so you will. . . </a:t>
            </a:r>
            <a:endParaRPr lang="en-GB" dirty="0"/>
          </a:p>
        </p:txBody>
      </p:sp>
      <p:sp>
        <p:nvSpPr>
          <p:cNvPr id="3" name="Content Placeholder 2"/>
          <p:cNvSpPr>
            <a:spLocks noGrp="1"/>
          </p:cNvSpPr>
          <p:nvPr>
            <p:ph sz="half" idx="1"/>
          </p:nvPr>
        </p:nvSpPr>
        <p:spPr/>
        <p:txBody>
          <a:bodyPr>
            <a:normAutofit/>
          </a:bodyPr>
          <a:lstStyle/>
          <a:p>
            <a:pPr marL="342891" indent="-342891">
              <a:lnSpc>
                <a:spcPct val="100000"/>
              </a:lnSpc>
              <a:spcAft>
                <a:spcPts val="600"/>
              </a:spcAft>
            </a:pPr>
            <a:r>
              <a:rPr lang="en-GB" dirty="0" smtClean="0"/>
              <a:t>Know </a:t>
            </a:r>
            <a:r>
              <a:rPr lang="en-GB" dirty="0"/>
              <a:t>how to document and organise your </a:t>
            </a:r>
            <a:r>
              <a:rPr lang="en-GB" dirty="0" smtClean="0"/>
              <a:t>data </a:t>
            </a:r>
            <a:r>
              <a:rPr lang="en-GB" dirty="0" smtClean="0"/>
              <a:t>Be </a:t>
            </a:r>
            <a:r>
              <a:rPr lang="en-GB" dirty="0"/>
              <a:t>aware of the risk of poor data security and know </a:t>
            </a:r>
            <a:r>
              <a:rPr lang="en-GB" dirty="0" smtClean="0"/>
              <a:t>how to </a:t>
            </a:r>
            <a:r>
              <a:rPr lang="en-GB" dirty="0"/>
              <a:t>store/transport your data safely and securely.</a:t>
            </a:r>
          </a:p>
          <a:p>
            <a:pPr marL="342891" indent="-342891">
              <a:lnSpc>
                <a:spcPct val="100000"/>
              </a:lnSpc>
              <a:spcAft>
                <a:spcPts val="600"/>
              </a:spcAft>
            </a:pPr>
            <a:r>
              <a:rPr lang="en-GB" dirty="0" smtClean="0"/>
              <a:t>Understand </a:t>
            </a:r>
            <a:r>
              <a:rPr lang="en-GB" dirty="0"/>
              <a:t>the opportunities and benefits of </a:t>
            </a:r>
            <a:r>
              <a:rPr lang="en-GB" dirty="0" smtClean="0"/>
              <a:t>sharing your </a:t>
            </a:r>
            <a:r>
              <a:rPr lang="en-GB" dirty="0"/>
              <a:t>research data.</a:t>
            </a:r>
          </a:p>
          <a:p>
            <a:pPr marL="342891" indent="-342891">
              <a:lnSpc>
                <a:spcPct val="100000"/>
              </a:lnSpc>
              <a:spcAft>
                <a:spcPts val="600"/>
              </a:spcAft>
            </a:pPr>
            <a:r>
              <a:rPr lang="en-GB" dirty="0" smtClean="0"/>
              <a:t>Have set up a GitHub repository. </a:t>
            </a:r>
          </a:p>
          <a:p>
            <a:pPr marL="342891" indent="-342891">
              <a:lnSpc>
                <a:spcPct val="100000"/>
              </a:lnSpc>
              <a:spcAft>
                <a:spcPts val="600"/>
              </a:spcAft>
            </a:pPr>
            <a:r>
              <a:rPr lang="en-GB" dirty="0" smtClean="0"/>
              <a:t>Have made a ‘deposit’ on a public data repository. </a:t>
            </a:r>
          </a:p>
          <a:p>
            <a:pPr marL="342891" indent="-342891">
              <a:spcAft>
                <a:spcPts val="600"/>
              </a:spcAft>
            </a:pPr>
            <a:r>
              <a:rPr lang="en-GB" dirty="0"/>
              <a:t>Be able to create and implement a suitable Data Management Plan for your research data</a:t>
            </a:r>
            <a:r>
              <a:rPr lang="en-GB" dirty="0" smtClean="0"/>
              <a:t>.</a:t>
            </a:r>
            <a:endParaRPr lang="en-GB" dirty="0"/>
          </a:p>
        </p:txBody>
      </p:sp>
    </p:spTree>
    <p:extLst>
      <p:ext uri="{BB962C8B-B14F-4D97-AF65-F5344CB8AC3E}">
        <p14:creationId xmlns:p14="http://schemas.microsoft.com/office/powerpoint/2010/main" val="2234764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RVC storage specs</a:t>
            </a:r>
            <a:endParaRPr lang="en-GB" dirty="0"/>
          </a:p>
        </p:txBody>
      </p:sp>
      <p:sp>
        <p:nvSpPr>
          <p:cNvPr id="3" name="Content Placeholder 2"/>
          <p:cNvSpPr>
            <a:spLocks noGrp="1"/>
          </p:cNvSpPr>
          <p:nvPr>
            <p:ph sz="half" idx="1"/>
          </p:nvPr>
        </p:nvSpPr>
        <p:spPr/>
        <p:txBody>
          <a:bodyPr/>
          <a:lstStyle/>
          <a:p>
            <a:r>
              <a:rPr lang="en-GB" dirty="0"/>
              <a:t>Secure storage HH and Camden.</a:t>
            </a:r>
          </a:p>
          <a:p>
            <a:r>
              <a:rPr lang="en-GB" dirty="0"/>
              <a:t>Up to 2 hours of battery backup in each data centre.</a:t>
            </a:r>
          </a:p>
          <a:p>
            <a:r>
              <a:rPr lang="en-GB" dirty="0"/>
              <a:t>500TB = 500,000GB Usable storage.</a:t>
            </a:r>
          </a:p>
          <a:p>
            <a:r>
              <a:rPr lang="en-GB" dirty="0"/>
              <a:t>130TB allocated O:\Research_Storage and R:\Research_Storage (Access to authorised users ONLY).</a:t>
            </a:r>
          </a:p>
          <a:p>
            <a:r>
              <a:rPr lang="en-GB" dirty="0"/>
              <a:t>Hourly backups (0000, 0600, 1200, 1800) (5 backup copies retained).</a:t>
            </a:r>
          </a:p>
          <a:p>
            <a:r>
              <a:rPr lang="en-GB" dirty="0"/>
              <a:t>Daily backup 0010 (5 backup copies retained).</a:t>
            </a:r>
          </a:p>
          <a:p>
            <a:r>
              <a:rPr lang="en-GB" dirty="0"/>
              <a:t>Weekly – Sundays 0015 (16 backup copies retained).</a:t>
            </a:r>
          </a:p>
          <a:p>
            <a:r>
              <a:rPr lang="en-GB" dirty="0"/>
              <a:t>Long-term data retention on backup tape cartridges (10 years).</a:t>
            </a:r>
          </a:p>
          <a:p>
            <a:r>
              <a:rPr lang="en-GB" dirty="0"/>
              <a:t>Data is also mirrored between HH and CM storage systems, on hourly basis.</a:t>
            </a:r>
          </a:p>
          <a:p>
            <a:r>
              <a:rPr lang="en-GB" dirty="0"/>
              <a:t>2 virus scanning servers</a:t>
            </a:r>
            <a:r>
              <a:rPr lang="en-GB" dirty="0" smtClean="0"/>
              <a:t>.</a:t>
            </a:r>
            <a:endParaRPr lang="en-GB" dirty="0"/>
          </a:p>
        </p:txBody>
      </p:sp>
    </p:spTree>
    <p:extLst>
      <p:ext uri="{BB962C8B-B14F-4D97-AF65-F5344CB8AC3E}">
        <p14:creationId xmlns:p14="http://schemas.microsoft.com/office/powerpoint/2010/main" val="1246472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Metadata</a:t>
            </a:r>
            <a:endParaRPr lang="en-GB" dirty="0"/>
          </a:p>
        </p:txBody>
      </p:sp>
      <p:sp>
        <p:nvSpPr>
          <p:cNvPr id="3" name="Content Placeholder 2"/>
          <p:cNvSpPr>
            <a:spLocks noGrp="1"/>
          </p:cNvSpPr>
          <p:nvPr>
            <p:ph sz="half" idx="1"/>
          </p:nvPr>
        </p:nvSpPr>
        <p:spPr/>
        <p:txBody>
          <a:bodyPr/>
          <a:lstStyle/>
          <a:p>
            <a:r>
              <a:rPr lang="en-GB" dirty="0"/>
              <a:t>A formal description of a dataset which conforms to a particular </a:t>
            </a:r>
            <a:r>
              <a:rPr lang="en-GB" dirty="0" smtClean="0"/>
              <a:t>structure (describes content and context of a set of files)</a:t>
            </a:r>
          </a:p>
          <a:p>
            <a:endParaRPr lang="en-GB" dirty="0" smtClean="0"/>
          </a:p>
          <a:p>
            <a:r>
              <a:rPr lang="en-GB" sz="2000" dirty="0"/>
              <a:t>DataCite Schema for the Publication and Citation of Research Data -</a:t>
            </a:r>
            <a:r>
              <a:rPr lang="en-GB" sz="2000" dirty="0">
                <a:hlinkClick r:id="rId2"/>
              </a:rPr>
              <a:t>http://doi.org/10.5438/0013</a:t>
            </a:r>
            <a:r>
              <a:rPr lang="en-GB" sz="2000" dirty="0"/>
              <a:t> : a list of core metadata properties chosen for an accurate and consistent identification of a resource for citation and retrieval purposes </a:t>
            </a:r>
            <a:endParaRPr lang="en-GB" sz="2000" dirty="0" smtClean="0"/>
          </a:p>
          <a:p>
            <a:pPr marL="0" indent="0">
              <a:buNone/>
            </a:pPr>
            <a:endParaRPr lang="en-GB" sz="2000" dirty="0"/>
          </a:p>
          <a:p>
            <a:r>
              <a:rPr lang="en-GB" dirty="0"/>
              <a:t>Discipline-specific metadata schema:</a:t>
            </a:r>
          </a:p>
          <a:p>
            <a:pPr lvl="1"/>
            <a:r>
              <a:rPr lang="en-GB" dirty="0"/>
              <a:t>FAIRsharing.org (recommendations by funder, discipline, journal)</a:t>
            </a:r>
          </a:p>
          <a:p>
            <a:pPr lvl="1"/>
            <a:r>
              <a:rPr lang="en-GB" dirty="0"/>
              <a:t>NIH Common Data Elements: </a:t>
            </a:r>
            <a:r>
              <a:rPr lang="en-GB" dirty="0">
                <a:hlinkClick r:id="rId3"/>
              </a:rPr>
              <a:t>https://</a:t>
            </a:r>
            <a:r>
              <a:rPr lang="en-GB" dirty="0" smtClean="0">
                <a:hlinkClick r:id="rId3"/>
              </a:rPr>
              <a:t>www.nlm.nih.gov/cde/summary_table_1.html</a:t>
            </a:r>
            <a:r>
              <a:rPr lang="en-GB" dirty="0" smtClean="0"/>
              <a:t>  </a:t>
            </a:r>
            <a:endParaRPr lang="en-GB" dirty="0"/>
          </a:p>
          <a:p>
            <a:pPr lvl="1"/>
            <a:r>
              <a:rPr lang="en-GB" dirty="0"/>
              <a:t>DCC list: </a:t>
            </a:r>
            <a:r>
              <a:rPr lang="en-GB" dirty="0">
                <a:hlinkClick r:id="rId4"/>
              </a:rPr>
              <a:t>http://</a:t>
            </a:r>
            <a:r>
              <a:rPr lang="en-GB" dirty="0" smtClean="0">
                <a:hlinkClick r:id="rId4"/>
              </a:rPr>
              <a:t>www.dcc.ac.uk/resources/metadata-standards</a:t>
            </a:r>
            <a:r>
              <a:rPr lang="en-GB" dirty="0" smtClean="0"/>
              <a:t>  </a:t>
            </a:r>
            <a:endParaRPr lang="en-GB" dirty="0"/>
          </a:p>
          <a:p>
            <a:endParaRPr lang="en-GB" dirty="0" smtClean="0"/>
          </a:p>
          <a:p>
            <a:endParaRPr lang="en-GB" dirty="0"/>
          </a:p>
        </p:txBody>
      </p:sp>
    </p:spTree>
    <p:extLst>
      <p:ext uri="{BB962C8B-B14F-4D97-AF65-F5344CB8AC3E}">
        <p14:creationId xmlns:p14="http://schemas.microsoft.com/office/powerpoint/2010/main" val="145029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Description/documentation</a:t>
            </a:r>
            <a:endParaRPr lang="en-GB" dirty="0"/>
          </a:p>
        </p:txBody>
      </p:sp>
      <p:sp>
        <p:nvSpPr>
          <p:cNvPr id="3" name="Content Placeholder 2"/>
          <p:cNvSpPr>
            <a:spLocks noGrp="1"/>
          </p:cNvSpPr>
          <p:nvPr>
            <p:ph sz="half" idx="1"/>
          </p:nvPr>
        </p:nvSpPr>
        <p:spPr/>
        <p:txBody>
          <a:bodyPr/>
          <a:lstStyle/>
          <a:p>
            <a:r>
              <a:rPr lang="en-GB" dirty="0"/>
              <a:t>Elements to </a:t>
            </a:r>
            <a:r>
              <a:rPr lang="en-GB" dirty="0" smtClean="0"/>
              <a:t>capture:</a:t>
            </a:r>
          </a:p>
          <a:p>
            <a:pPr marL="457200" indent="-457200">
              <a:buAutoNum type="arabicPeriod"/>
            </a:pPr>
            <a:r>
              <a:rPr lang="en-GB" dirty="0" smtClean="0"/>
              <a:t>Project </a:t>
            </a:r>
            <a:r>
              <a:rPr lang="en-GB" dirty="0"/>
              <a:t>information: research question/hypotheses, data capture and analysis methods, sampling frame used (e.g. geographic location and time period), instruments and measures </a:t>
            </a:r>
            <a:r>
              <a:rPr lang="en-GB" dirty="0" smtClean="0"/>
              <a:t>used.</a:t>
            </a:r>
          </a:p>
          <a:p>
            <a:pPr marL="457200" indent="-457200">
              <a:buAutoNum type="arabicPeriod"/>
            </a:pPr>
            <a:r>
              <a:rPr lang="en-GB" dirty="0" smtClean="0"/>
              <a:t>Description </a:t>
            </a:r>
            <a:r>
              <a:rPr lang="en-GB" dirty="0"/>
              <a:t>of individual files within the dataset: context in which it was created (e.g. geographic location and time period), audit trail of activities performed when capturing, processing, and analysing contained content, relationship between files and project as a whole, copyright claims and licencing </a:t>
            </a:r>
            <a:r>
              <a:rPr lang="en-GB" dirty="0" smtClean="0"/>
              <a:t>info.</a:t>
            </a:r>
          </a:p>
          <a:p>
            <a:pPr marL="457200" indent="-457200">
              <a:buAutoNum type="arabicPeriod"/>
            </a:pPr>
            <a:r>
              <a:rPr lang="en-GB" dirty="0" smtClean="0"/>
              <a:t>Codebook</a:t>
            </a:r>
            <a:r>
              <a:rPr lang="en-GB" dirty="0"/>
              <a:t>: information necessary to understand variables contains within the data, including variable description. </a:t>
            </a:r>
          </a:p>
          <a:p>
            <a:endParaRPr lang="en-GB" dirty="0"/>
          </a:p>
        </p:txBody>
      </p:sp>
    </p:spTree>
    <p:extLst>
      <p:ext uri="{BB962C8B-B14F-4D97-AF65-F5344CB8AC3E}">
        <p14:creationId xmlns:p14="http://schemas.microsoft.com/office/powerpoint/2010/main" val="64250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Publishing a dataset</a:t>
            </a:r>
            <a:endParaRPr lang="en-GB" dirty="0"/>
          </a:p>
        </p:txBody>
      </p:sp>
      <p:sp>
        <p:nvSpPr>
          <p:cNvPr id="3" name="Content Placeholder 2"/>
          <p:cNvSpPr>
            <a:spLocks noGrp="1"/>
          </p:cNvSpPr>
          <p:nvPr>
            <p:ph sz="half" idx="1"/>
          </p:nvPr>
        </p:nvSpPr>
        <p:spPr/>
        <p:txBody>
          <a:bodyPr/>
          <a:lstStyle/>
          <a:p>
            <a:r>
              <a:rPr lang="en-GB" dirty="0" smtClean="0"/>
              <a:t>Again: different types of sharing are possible</a:t>
            </a:r>
          </a:p>
          <a:p>
            <a:pPr lvl="1"/>
            <a:r>
              <a:rPr lang="en-GB" dirty="0" smtClean="0"/>
              <a:t>Shared within article</a:t>
            </a:r>
          </a:p>
          <a:p>
            <a:pPr lvl="1"/>
            <a:r>
              <a:rPr lang="en-GB" dirty="0" smtClean="0"/>
              <a:t>Shared on request</a:t>
            </a:r>
          </a:p>
          <a:p>
            <a:pPr lvl="1"/>
            <a:r>
              <a:rPr lang="en-GB" dirty="0" smtClean="0"/>
              <a:t>Shared in repository (publish/assign persistent ID)</a:t>
            </a:r>
          </a:p>
          <a:p>
            <a:r>
              <a:rPr lang="en-GB" dirty="0" smtClean="0"/>
              <a:t>RVC repository (</a:t>
            </a:r>
            <a:r>
              <a:rPr lang="en-GB" dirty="0" smtClean="0">
                <a:hlinkClick r:id="rId2"/>
              </a:rPr>
              <a:t>researchdata@rvc.ac.uk</a:t>
            </a:r>
            <a:r>
              <a:rPr lang="en-GB" dirty="0" smtClean="0"/>
              <a:t>).</a:t>
            </a:r>
          </a:p>
          <a:p>
            <a:r>
              <a:rPr lang="en-GB" dirty="0" err="1" smtClean="0"/>
              <a:t>Figshare</a:t>
            </a:r>
            <a:r>
              <a:rPr lang="en-GB" dirty="0" smtClean="0"/>
              <a:t> (free commercial repository)</a:t>
            </a:r>
          </a:p>
          <a:p>
            <a:r>
              <a:rPr lang="en-GB" dirty="0" err="1" smtClean="0"/>
              <a:t>Zenodo</a:t>
            </a:r>
            <a:r>
              <a:rPr lang="en-GB" dirty="0" smtClean="0"/>
              <a:t> (free public repository, EU funded/maintained)</a:t>
            </a:r>
          </a:p>
          <a:p>
            <a:r>
              <a:rPr lang="en-GB" dirty="0"/>
              <a:t>Subject </a:t>
            </a:r>
            <a:r>
              <a:rPr lang="en-GB" dirty="0" smtClean="0"/>
              <a:t>repositories: re3data </a:t>
            </a:r>
            <a:r>
              <a:rPr lang="en-GB" dirty="0">
                <a:hlinkClick r:id="rId3"/>
              </a:rPr>
              <a:t>https://www.re3data.org</a:t>
            </a:r>
            <a:r>
              <a:rPr lang="en-GB" dirty="0" smtClean="0">
                <a:hlinkClick r:id="rId3"/>
              </a:rPr>
              <a:t>/</a:t>
            </a:r>
            <a:endParaRPr lang="en-GB" dirty="0"/>
          </a:p>
        </p:txBody>
      </p:sp>
    </p:spTree>
    <p:extLst>
      <p:ext uri="{BB962C8B-B14F-4D97-AF65-F5344CB8AC3E}">
        <p14:creationId xmlns:p14="http://schemas.microsoft.com/office/powerpoint/2010/main" val="3405391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and resources</a:t>
            </a:r>
            <a:endParaRPr lang="en-GB" dirty="0"/>
          </a:p>
        </p:txBody>
      </p:sp>
      <p:sp>
        <p:nvSpPr>
          <p:cNvPr id="3" name="Content Placeholder 2"/>
          <p:cNvSpPr>
            <a:spLocks noGrp="1"/>
          </p:cNvSpPr>
          <p:nvPr>
            <p:ph sz="half" idx="1"/>
          </p:nvPr>
        </p:nvSpPr>
        <p:spPr/>
        <p:txBody>
          <a:bodyPr/>
          <a:lstStyle/>
          <a:p>
            <a:r>
              <a:rPr lang="en-GB" dirty="0"/>
              <a:t>ORCID: get yourself an ID @ orcid.org </a:t>
            </a:r>
            <a:endParaRPr lang="en-GB" dirty="0" smtClean="0"/>
          </a:p>
          <a:p>
            <a:r>
              <a:rPr lang="en-GB" dirty="0" smtClean="0"/>
              <a:t>GitHub: repository for active projects that supports collaboration + version control</a:t>
            </a:r>
            <a:endParaRPr lang="en-GB" dirty="0"/>
          </a:p>
          <a:p>
            <a:r>
              <a:rPr lang="en-GB" dirty="0"/>
              <a:t>Digital Curation Centre: online Data Management Plan tool</a:t>
            </a:r>
          </a:p>
          <a:p>
            <a:r>
              <a:rPr lang="en-GB" dirty="0" err="1"/>
              <a:t>JiscRDM</a:t>
            </a:r>
            <a:r>
              <a:rPr lang="en-GB" dirty="0"/>
              <a:t> toolkit: </a:t>
            </a:r>
            <a:r>
              <a:rPr lang="en-GB" dirty="0">
                <a:hlinkClick r:id="rId2"/>
              </a:rPr>
              <a:t>https://rdmtoolkit.jisc.ac.uk/rdm-for-researchers</a:t>
            </a:r>
            <a:r>
              <a:rPr lang="en-GB" dirty="0" smtClean="0">
                <a:hlinkClick r:id="rId2"/>
              </a:rPr>
              <a:t>/</a:t>
            </a:r>
            <a:r>
              <a:rPr lang="en-GB" dirty="0" smtClean="0"/>
              <a:t> </a:t>
            </a:r>
            <a:endParaRPr lang="en-GB" dirty="0"/>
          </a:p>
          <a:p>
            <a:r>
              <a:rPr lang="en-GB" dirty="0"/>
              <a:t>RVC RDM site @ </a:t>
            </a:r>
            <a:r>
              <a:rPr lang="en-GB" dirty="0" smtClean="0">
                <a:hlinkClick r:id="rId3"/>
              </a:rPr>
              <a:t>http://rvc.ac.uk/research/about/research-data-management</a:t>
            </a:r>
            <a:r>
              <a:rPr lang="en-GB" dirty="0" smtClean="0"/>
              <a:t> </a:t>
            </a:r>
            <a:endParaRPr lang="en-GB" dirty="0"/>
          </a:p>
          <a:p>
            <a:r>
              <a:rPr lang="en-GB" dirty="0">
                <a:hlinkClick r:id="rId4"/>
              </a:rPr>
              <a:t>http://www.re3data.org</a:t>
            </a:r>
            <a:r>
              <a:rPr lang="en-GB" dirty="0" smtClean="0">
                <a:hlinkClick r:id="rId4"/>
              </a:rPr>
              <a:t>/</a:t>
            </a:r>
            <a:r>
              <a:rPr lang="en-GB" dirty="0" smtClean="0"/>
              <a:t> : </a:t>
            </a:r>
            <a:r>
              <a:rPr lang="en-GB" dirty="0"/>
              <a:t>search or browse by subject </a:t>
            </a:r>
            <a:endParaRPr lang="en-GB" dirty="0" smtClean="0"/>
          </a:p>
          <a:p>
            <a:r>
              <a:rPr lang="en-GB" dirty="0" smtClean="0"/>
              <a:t>Let’s talk (</a:t>
            </a:r>
            <a:r>
              <a:rPr lang="en-GB" dirty="0" smtClean="0">
                <a:hlinkClick r:id="rId5"/>
              </a:rPr>
              <a:t>mmurphy@rvc.ac.uk</a:t>
            </a:r>
            <a:r>
              <a:rPr lang="en-GB" dirty="0" smtClean="0"/>
              <a:t>) </a:t>
            </a:r>
            <a:endParaRPr lang="en-GB" dirty="0"/>
          </a:p>
        </p:txBody>
      </p:sp>
    </p:spTree>
    <p:extLst>
      <p:ext uri="{BB962C8B-B14F-4D97-AF65-F5344CB8AC3E}">
        <p14:creationId xmlns:p14="http://schemas.microsoft.com/office/powerpoint/2010/main" val="4292998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DMP </a:t>
            </a:r>
            <a:r>
              <a:rPr lang="en-GB" dirty="0" smtClean="0"/>
              <a:t>: what to capture</a:t>
            </a:r>
            <a:endParaRPr lang="en-GB" dirty="0"/>
          </a:p>
        </p:txBody>
      </p:sp>
      <p:sp>
        <p:nvSpPr>
          <p:cNvPr id="3" name="Content Placeholder 2"/>
          <p:cNvSpPr>
            <a:spLocks noGrp="1"/>
          </p:cNvSpPr>
          <p:nvPr>
            <p:ph sz="half" idx="1"/>
          </p:nvPr>
        </p:nvSpPr>
        <p:spPr/>
        <p:txBody>
          <a:bodyPr/>
          <a:lstStyle/>
          <a:p>
            <a:r>
              <a:rPr lang="en-GB" dirty="0" smtClean="0"/>
              <a:t>Data types: estimate </a:t>
            </a:r>
            <a:r>
              <a:rPr lang="en-GB" dirty="0"/>
              <a:t>of the volume and type of data that </a:t>
            </a:r>
            <a:r>
              <a:rPr lang="en-GB" dirty="0" smtClean="0"/>
              <a:t>you expect </a:t>
            </a:r>
            <a:r>
              <a:rPr lang="en-GB" dirty="0"/>
              <a:t>to generate (e.g. experimental measurements</a:t>
            </a:r>
            <a:r>
              <a:rPr lang="en-GB" dirty="0" smtClean="0"/>
              <a:t>, models </a:t>
            </a:r>
            <a:r>
              <a:rPr lang="en-GB" dirty="0"/>
              <a:t>or images). BBSRC encourages </a:t>
            </a:r>
            <a:r>
              <a:rPr lang="en-GB" dirty="0" smtClean="0"/>
              <a:t> researchers to outline </a:t>
            </a:r>
            <a:r>
              <a:rPr lang="en-GB" dirty="0"/>
              <a:t>all research </a:t>
            </a:r>
            <a:r>
              <a:rPr lang="en-GB" dirty="0" smtClean="0"/>
              <a:t>data…</a:t>
            </a:r>
          </a:p>
          <a:p>
            <a:r>
              <a:rPr lang="en-GB" dirty="0" smtClean="0"/>
              <a:t>Data formats and metadata standards: </a:t>
            </a:r>
            <a:r>
              <a:rPr lang="en-GB" dirty="0"/>
              <a:t>m</a:t>
            </a:r>
            <a:r>
              <a:rPr lang="en-GB" dirty="0" smtClean="0"/>
              <a:t>etadata </a:t>
            </a:r>
            <a:r>
              <a:rPr lang="en-GB" dirty="0"/>
              <a:t>is ‘data about data’ or ‘cataloguing information’ that enables data users to find and/or use a digital </a:t>
            </a:r>
            <a:r>
              <a:rPr lang="en-GB" dirty="0" smtClean="0"/>
              <a:t>output….briefly </a:t>
            </a:r>
            <a:r>
              <a:rPr lang="en-GB" dirty="0"/>
              <a:t>outline plans for documentation, both to meet your own needs (i.e. to ensure that you can find what you want, when you need it) and those of later users. </a:t>
            </a:r>
            <a:endParaRPr lang="en-GB" dirty="0" smtClean="0"/>
          </a:p>
          <a:p>
            <a:r>
              <a:rPr lang="en-GB" dirty="0" smtClean="0"/>
              <a:t>Secondary uses: describe </a:t>
            </a:r>
            <a:r>
              <a:rPr lang="en-GB" dirty="0"/>
              <a:t>the re-use potential </a:t>
            </a:r>
            <a:r>
              <a:rPr lang="en-GB" dirty="0" smtClean="0"/>
              <a:t>of </a:t>
            </a:r>
            <a:r>
              <a:rPr lang="en-GB" dirty="0"/>
              <a:t>the dataset or </a:t>
            </a:r>
            <a:r>
              <a:rPr lang="en-GB" dirty="0" smtClean="0"/>
              <a:t>model.</a:t>
            </a:r>
          </a:p>
          <a:p>
            <a:r>
              <a:rPr lang="en-GB" dirty="0"/>
              <a:t>Data sharing: </a:t>
            </a:r>
            <a:r>
              <a:rPr lang="en-GB" dirty="0" smtClean="0"/>
              <a:t>sharing </a:t>
            </a:r>
            <a:r>
              <a:rPr lang="en-GB" dirty="0"/>
              <a:t>via an appropriate, established repository </a:t>
            </a:r>
            <a:r>
              <a:rPr lang="en-GB" dirty="0" smtClean="0"/>
              <a:t>is expected </a:t>
            </a:r>
            <a:r>
              <a:rPr lang="en-GB" dirty="0"/>
              <a:t>in research areas where such </a:t>
            </a:r>
            <a:r>
              <a:rPr lang="en-GB" dirty="0" smtClean="0"/>
              <a:t>repositories exist…</a:t>
            </a:r>
          </a:p>
          <a:p>
            <a:r>
              <a:rPr lang="en-GB" dirty="0" smtClean="0"/>
              <a:t>Timeframe: when will you make data available? E.g. on publication of an article? </a:t>
            </a:r>
            <a:endParaRPr lang="en-GB" dirty="0"/>
          </a:p>
        </p:txBody>
      </p:sp>
    </p:spTree>
    <p:extLst>
      <p:ext uri="{BB962C8B-B14F-4D97-AF65-F5344CB8AC3E}">
        <p14:creationId xmlns:p14="http://schemas.microsoft.com/office/powerpoint/2010/main" val="1659153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data defined</a:t>
            </a:r>
          </a:p>
        </p:txBody>
      </p:sp>
      <p:sp>
        <p:nvSpPr>
          <p:cNvPr id="3" name="Content Placeholder 2"/>
          <p:cNvSpPr>
            <a:spLocks noGrp="1"/>
          </p:cNvSpPr>
          <p:nvPr>
            <p:ph sz="half" idx="1"/>
          </p:nvPr>
        </p:nvSpPr>
        <p:spPr/>
        <p:txBody>
          <a:bodyPr>
            <a:normAutofit lnSpcReduction="10000"/>
          </a:bodyPr>
          <a:lstStyle/>
          <a:p>
            <a:r>
              <a:rPr lang="en-GB" i="1" dirty="0" smtClean="0"/>
              <a:t>The </a:t>
            </a:r>
            <a:r>
              <a:rPr lang="en-GB" i="1" dirty="0"/>
              <a:t>data, records, files or other evidence, irrespective of their content or form (</a:t>
            </a:r>
            <a:r>
              <a:rPr lang="en-GB" i="1" dirty="0" err="1"/>
              <a:t>eg</a:t>
            </a:r>
            <a:r>
              <a:rPr lang="en-GB" i="1" dirty="0"/>
              <a:t> in print, digital, physical or other forms), </a:t>
            </a:r>
            <a:r>
              <a:rPr lang="en-GB" b="1" i="1" dirty="0"/>
              <a:t>that comprise a research project’s observations findings or outcomes, including primary materials and analysed </a:t>
            </a:r>
            <a:r>
              <a:rPr lang="en-GB" b="1" i="1" dirty="0" smtClean="0"/>
              <a:t>data</a:t>
            </a:r>
            <a:r>
              <a:rPr lang="en-GB" i="1" dirty="0" smtClean="0"/>
              <a:t> </a:t>
            </a:r>
            <a:r>
              <a:rPr lang="en-GB" dirty="0"/>
              <a:t>(Monash </a:t>
            </a:r>
            <a:r>
              <a:rPr lang="en-GB" dirty="0" smtClean="0"/>
              <a:t>University)</a:t>
            </a:r>
          </a:p>
          <a:p>
            <a:r>
              <a:rPr lang="en-GB" i="1" dirty="0" smtClean="0"/>
              <a:t>evidence </a:t>
            </a:r>
            <a:r>
              <a:rPr lang="en-GB" i="1" dirty="0"/>
              <a:t>that underpins the answer to the research question, and </a:t>
            </a:r>
            <a:r>
              <a:rPr lang="en-GB" i="1" dirty="0" smtClean="0"/>
              <a:t>can be used to validate findings regardless of its form (e.g. print, digital, or physical). . . might </a:t>
            </a:r>
            <a:r>
              <a:rPr lang="en-GB" i="1" dirty="0"/>
              <a:t>be </a:t>
            </a:r>
            <a:r>
              <a:rPr lang="en-GB" i="1" dirty="0" smtClean="0"/>
              <a:t>quantitative information </a:t>
            </a:r>
            <a:r>
              <a:rPr lang="en-GB" i="1" dirty="0"/>
              <a:t>or qualitative statements collected by researchers in the course of their work </a:t>
            </a:r>
            <a:r>
              <a:rPr lang="en-GB" i="1" dirty="0" smtClean="0"/>
              <a:t>by </a:t>
            </a:r>
            <a:r>
              <a:rPr lang="en-GB" b="1" i="1" dirty="0" smtClean="0"/>
              <a:t>experimentation</a:t>
            </a:r>
            <a:r>
              <a:rPr lang="en-GB" b="1" i="1" dirty="0"/>
              <a:t>, observation, modelling, interview or other methods, or information derived from </a:t>
            </a:r>
            <a:r>
              <a:rPr lang="en-GB" b="1" i="1" dirty="0" smtClean="0"/>
              <a:t>existing evidence</a:t>
            </a:r>
            <a:r>
              <a:rPr lang="en-GB" i="1" dirty="0"/>
              <a:t>. Data may be raw or primary (e.g. direct from measurement or collection) or derived from </a:t>
            </a:r>
            <a:r>
              <a:rPr lang="en-GB" i="1" dirty="0" smtClean="0"/>
              <a:t>primary data </a:t>
            </a:r>
            <a:r>
              <a:rPr lang="en-GB" i="1" dirty="0"/>
              <a:t>for subsequent analysis or interpretation (e.g. cleaned up or as an extract from a larger data set), </a:t>
            </a:r>
            <a:r>
              <a:rPr lang="en-GB" i="1" dirty="0" smtClean="0"/>
              <a:t>or derived </a:t>
            </a:r>
            <a:r>
              <a:rPr lang="en-GB" i="1" dirty="0"/>
              <a:t>from existing sources where the rights may be held by others</a:t>
            </a:r>
            <a:r>
              <a:rPr lang="en-GB" i="1" dirty="0" smtClean="0"/>
              <a:t>. </a:t>
            </a:r>
            <a:r>
              <a:rPr lang="en-GB" dirty="0" smtClean="0"/>
              <a:t>(Concordat on Open Research Data, 2016)</a:t>
            </a:r>
            <a:endParaRPr lang="en-GB" i="1" dirty="0" smtClean="0"/>
          </a:p>
          <a:p>
            <a:endParaRPr lang="en-GB" dirty="0"/>
          </a:p>
          <a:p>
            <a:endParaRPr lang="en-GB" dirty="0"/>
          </a:p>
        </p:txBody>
      </p:sp>
    </p:spTree>
    <p:extLst>
      <p:ext uri="{BB962C8B-B14F-4D97-AF65-F5344CB8AC3E}">
        <p14:creationId xmlns:p14="http://schemas.microsoft.com/office/powerpoint/2010/main" val="4046544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research data</a:t>
            </a:r>
            <a:endParaRPr lang="en-GB" dirty="0"/>
          </a:p>
        </p:txBody>
      </p:sp>
      <p:sp>
        <p:nvSpPr>
          <p:cNvPr id="3" name="Content Placeholder 2"/>
          <p:cNvSpPr>
            <a:spLocks noGrp="1"/>
          </p:cNvSpPr>
          <p:nvPr>
            <p:ph sz="half" idx="1"/>
          </p:nvPr>
        </p:nvSpPr>
        <p:spPr>
          <a:xfrm>
            <a:off x="871407" y="1857027"/>
            <a:ext cx="3643443" cy="4269139"/>
          </a:xfrm>
        </p:spPr>
        <p:txBody>
          <a:bodyPr/>
          <a:lstStyle/>
          <a:p>
            <a:r>
              <a:rPr lang="en-GB" dirty="0" smtClean="0"/>
              <a:t>Photographs</a:t>
            </a:r>
            <a:endParaRPr lang="en-GB" dirty="0"/>
          </a:p>
          <a:p>
            <a:r>
              <a:rPr lang="en-GB" dirty="0"/>
              <a:t>Results from experiments</a:t>
            </a:r>
          </a:p>
          <a:p>
            <a:r>
              <a:rPr lang="en-GB" dirty="0"/>
              <a:t>Government records</a:t>
            </a:r>
          </a:p>
          <a:p>
            <a:r>
              <a:rPr lang="en-GB" dirty="0"/>
              <a:t>GIS data</a:t>
            </a:r>
          </a:p>
          <a:p>
            <a:r>
              <a:rPr lang="en-GB" dirty="0"/>
              <a:t>Simulation data</a:t>
            </a:r>
          </a:p>
          <a:p>
            <a:r>
              <a:rPr lang="en-GB" dirty="0"/>
              <a:t>Log data</a:t>
            </a:r>
          </a:p>
          <a:p>
            <a:r>
              <a:rPr lang="en-GB" dirty="0"/>
              <a:t>Field notes</a:t>
            </a:r>
          </a:p>
          <a:p>
            <a:r>
              <a:rPr lang="en-GB" dirty="0" smtClean="0"/>
              <a:t>Software</a:t>
            </a:r>
          </a:p>
          <a:p>
            <a:r>
              <a:rPr lang="en-GB" dirty="0" smtClean="0"/>
              <a:t>Code</a:t>
            </a:r>
            <a:endParaRPr lang="en-GB" dirty="0"/>
          </a:p>
          <a:p>
            <a:r>
              <a:rPr lang="en-GB" dirty="0" smtClean="0"/>
              <a:t>Interviews/ </a:t>
            </a:r>
            <a:r>
              <a:rPr lang="en-GB" dirty="0"/>
              <a:t>questionnaires</a:t>
            </a:r>
          </a:p>
          <a:p>
            <a:endParaRPr lang="en-GB" dirty="0"/>
          </a:p>
        </p:txBody>
      </p:sp>
      <p:sp>
        <p:nvSpPr>
          <p:cNvPr id="6" name="Content Placeholder 2"/>
          <p:cNvSpPr txBox="1">
            <a:spLocks/>
          </p:cNvSpPr>
          <p:nvPr/>
        </p:nvSpPr>
        <p:spPr>
          <a:xfrm>
            <a:off x="4514850" y="1857026"/>
            <a:ext cx="4032727" cy="4524724"/>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Clr>
                <a:srgbClr val="8F23B3"/>
              </a:buClr>
              <a:buSzPct val="50000"/>
              <a:buFontTx/>
              <a:buBlip>
                <a:blip r:embed="rId3"/>
              </a:buBlip>
              <a:defRPr sz="2100" kern="1200">
                <a:solidFill>
                  <a:schemeClr val="tx1"/>
                </a:solidFill>
                <a:latin typeface="Arial"/>
                <a:ea typeface="+mn-ea"/>
                <a:cs typeface="+mn-cs"/>
              </a:defRPr>
            </a:lvl1pPr>
            <a:lvl2pPr marL="557213" indent="-214313" algn="l" defTabSz="342900" rtl="0" eaLnBrk="1" latinLnBrk="0" hangingPunct="1">
              <a:spcBef>
                <a:spcPct val="20000"/>
              </a:spcBef>
              <a:buClr>
                <a:srgbClr val="8F23B3"/>
              </a:buClr>
              <a:buFont typeface="Arial"/>
              <a:buChar char="•"/>
              <a:defRPr sz="1800" kern="1200">
                <a:solidFill>
                  <a:schemeClr val="tx1"/>
                </a:solidFill>
                <a:latin typeface="Arial"/>
                <a:ea typeface="+mn-ea"/>
                <a:cs typeface="+mn-cs"/>
              </a:defRPr>
            </a:lvl2pPr>
            <a:lvl3pPr marL="857250" indent="-171450" algn="l" defTabSz="342900" rtl="0" eaLnBrk="1" latinLnBrk="0" hangingPunct="1">
              <a:spcBef>
                <a:spcPct val="20000"/>
              </a:spcBef>
              <a:buClr>
                <a:srgbClr val="8F23B3"/>
              </a:buClr>
              <a:buSzPct val="80000"/>
              <a:buFont typeface="Wingdings" charset="2"/>
              <a:buChar char="§"/>
              <a:defRPr sz="1500" kern="1200">
                <a:solidFill>
                  <a:schemeClr val="tx1"/>
                </a:solidFill>
                <a:latin typeface="Arial"/>
                <a:ea typeface="+mn-ea"/>
                <a:cs typeface="+mn-cs"/>
              </a:defRPr>
            </a:lvl3pPr>
            <a:lvl4pPr marL="1200150" indent="-171450" algn="l" defTabSz="342900" rtl="0" eaLnBrk="1" latinLnBrk="0" hangingPunct="1">
              <a:spcBef>
                <a:spcPct val="20000"/>
              </a:spcBef>
              <a:buClr>
                <a:srgbClr val="8F23B3"/>
              </a:buClr>
              <a:buSzPct val="80000"/>
              <a:buFont typeface="Courier New"/>
              <a:buChar char="o"/>
              <a:defRPr sz="1350" kern="1200">
                <a:solidFill>
                  <a:schemeClr val="tx1"/>
                </a:solidFill>
                <a:latin typeface="Arial"/>
                <a:ea typeface="+mn-ea"/>
                <a:cs typeface="+mn-cs"/>
              </a:defRPr>
            </a:lvl4pPr>
            <a:lvl5pPr marL="1543050" indent="-171450" algn="l" defTabSz="342900" rtl="0" eaLnBrk="1" latinLnBrk="0" hangingPunct="1">
              <a:spcBef>
                <a:spcPct val="20000"/>
              </a:spcBef>
              <a:buClr>
                <a:srgbClr val="8F23B3"/>
              </a:buClr>
              <a:buSzPct val="100000"/>
              <a:buFont typeface="Lucida Grande"/>
              <a:buChar char="-"/>
              <a:defRPr sz="135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35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r>
              <a:rPr lang="en-GB" dirty="0" smtClean="0"/>
              <a:t>Tweets</a:t>
            </a:r>
          </a:p>
          <a:p>
            <a:r>
              <a:rPr lang="en-GB" dirty="0" smtClean="0"/>
              <a:t>Quantitative data</a:t>
            </a:r>
          </a:p>
          <a:p>
            <a:r>
              <a:rPr lang="en-GB" dirty="0" smtClean="0"/>
              <a:t>Metadata</a:t>
            </a:r>
          </a:p>
          <a:p>
            <a:r>
              <a:rPr lang="en-GB" dirty="0" smtClean="0"/>
              <a:t>Compiled data</a:t>
            </a:r>
          </a:p>
          <a:p>
            <a:r>
              <a:rPr lang="en-GB" dirty="0" smtClean="0"/>
              <a:t>Graphs/visualisations </a:t>
            </a:r>
          </a:p>
          <a:p>
            <a:r>
              <a:rPr lang="en-GB" dirty="0"/>
              <a:t>Physical objects: </a:t>
            </a:r>
            <a:r>
              <a:rPr lang="en-GB" dirty="0" smtClean="0"/>
              <a:t>e.g. bone/tissue/blood/</a:t>
            </a:r>
            <a:r>
              <a:rPr lang="en-GB" dirty="0" err="1" smtClean="0"/>
              <a:t>etc</a:t>
            </a:r>
            <a:r>
              <a:rPr lang="en-GB" dirty="0" smtClean="0"/>
              <a:t> </a:t>
            </a:r>
            <a:r>
              <a:rPr lang="en-GB" dirty="0"/>
              <a:t>samples</a:t>
            </a:r>
          </a:p>
          <a:p>
            <a:r>
              <a:rPr lang="en-GB" dirty="0" smtClean="0"/>
              <a:t>Information derived from samples</a:t>
            </a:r>
          </a:p>
          <a:p>
            <a:r>
              <a:rPr lang="en-GB" dirty="0" smtClean="0"/>
              <a:t>CT scans</a:t>
            </a:r>
          </a:p>
          <a:p>
            <a:r>
              <a:rPr lang="en-GB" dirty="0" smtClean="0"/>
              <a:t>R scripts</a:t>
            </a:r>
          </a:p>
          <a:p>
            <a:endParaRPr lang="en-GB" dirty="0"/>
          </a:p>
        </p:txBody>
      </p:sp>
      <p:sp>
        <p:nvSpPr>
          <p:cNvPr id="7" name="Content Placeholder 2"/>
          <p:cNvSpPr txBox="1">
            <a:spLocks/>
          </p:cNvSpPr>
          <p:nvPr/>
        </p:nvSpPr>
        <p:spPr>
          <a:xfrm>
            <a:off x="8754763" y="1857027"/>
            <a:ext cx="3437237" cy="4269139"/>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Clr>
                <a:srgbClr val="8F23B3"/>
              </a:buClr>
              <a:buSzPct val="50000"/>
              <a:buFontTx/>
              <a:buBlip>
                <a:blip r:embed="rId3"/>
              </a:buBlip>
              <a:defRPr sz="2100" kern="1200">
                <a:solidFill>
                  <a:schemeClr val="tx1"/>
                </a:solidFill>
                <a:latin typeface="Arial"/>
                <a:ea typeface="+mn-ea"/>
                <a:cs typeface="+mn-cs"/>
              </a:defRPr>
            </a:lvl1pPr>
            <a:lvl2pPr marL="557213" indent="-214313" algn="l" defTabSz="342900" rtl="0" eaLnBrk="1" latinLnBrk="0" hangingPunct="1">
              <a:spcBef>
                <a:spcPct val="20000"/>
              </a:spcBef>
              <a:buClr>
                <a:srgbClr val="8F23B3"/>
              </a:buClr>
              <a:buFont typeface="Arial"/>
              <a:buChar char="•"/>
              <a:defRPr sz="1800" kern="1200">
                <a:solidFill>
                  <a:schemeClr val="tx1"/>
                </a:solidFill>
                <a:latin typeface="Arial"/>
                <a:ea typeface="+mn-ea"/>
                <a:cs typeface="+mn-cs"/>
              </a:defRPr>
            </a:lvl2pPr>
            <a:lvl3pPr marL="857250" indent="-171450" algn="l" defTabSz="342900" rtl="0" eaLnBrk="1" latinLnBrk="0" hangingPunct="1">
              <a:spcBef>
                <a:spcPct val="20000"/>
              </a:spcBef>
              <a:buClr>
                <a:srgbClr val="8F23B3"/>
              </a:buClr>
              <a:buSzPct val="80000"/>
              <a:buFont typeface="Wingdings" charset="2"/>
              <a:buChar char="§"/>
              <a:defRPr sz="1500" kern="1200">
                <a:solidFill>
                  <a:schemeClr val="tx1"/>
                </a:solidFill>
                <a:latin typeface="Arial"/>
                <a:ea typeface="+mn-ea"/>
                <a:cs typeface="+mn-cs"/>
              </a:defRPr>
            </a:lvl3pPr>
            <a:lvl4pPr marL="1200150" indent="-171450" algn="l" defTabSz="342900" rtl="0" eaLnBrk="1" latinLnBrk="0" hangingPunct="1">
              <a:spcBef>
                <a:spcPct val="20000"/>
              </a:spcBef>
              <a:buClr>
                <a:srgbClr val="8F23B3"/>
              </a:buClr>
              <a:buSzPct val="80000"/>
              <a:buFont typeface="Courier New"/>
              <a:buChar char="o"/>
              <a:defRPr sz="1350" kern="1200">
                <a:solidFill>
                  <a:schemeClr val="tx1"/>
                </a:solidFill>
                <a:latin typeface="Arial"/>
                <a:ea typeface="+mn-ea"/>
                <a:cs typeface="+mn-cs"/>
              </a:defRPr>
            </a:lvl4pPr>
            <a:lvl5pPr marL="1543050" indent="-171450" algn="l" defTabSz="342900" rtl="0" eaLnBrk="1" latinLnBrk="0" hangingPunct="1">
              <a:spcBef>
                <a:spcPct val="20000"/>
              </a:spcBef>
              <a:buClr>
                <a:srgbClr val="8F23B3"/>
              </a:buClr>
              <a:buSzPct val="100000"/>
              <a:buFont typeface="Lucida Grande"/>
              <a:buChar char="-"/>
              <a:defRPr sz="135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35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endParaRPr lang="en-GB" dirty="0" smtClean="0"/>
          </a:p>
          <a:p>
            <a:endParaRPr lang="en-GB" dirty="0"/>
          </a:p>
        </p:txBody>
      </p:sp>
      <p:sp>
        <p:nvSpPr>
          <p:cNvPr id="8" name="Content Placeholder 2"/>
          <p:cNvSpPr txBox="1">
            <a:spLocks/>
          </p:cNvSpPr>
          <p:nvPr/>
        </p:nvSpPr>
        <p:spPr>
          <a:xfrm>
            <a:off x="8467725" y="1856677"/>
            <a:ext cx="4032727" cy="4524724"/>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Clr>
                <a:srgbClr val="8F23B3"/>
              </a:buClr>
              <a:buSzPct val="50000"/>
              <a:buFontTx/>
              <a:buBlip>
                <a:blip r:embed="rId3"/>
              </a:buBlip>
              <a:defRPr sz="2100" kern="1200">
                <a:solidFill>
                  <a:schemeClr val="tx1"/>
                </a:solidFill>
                <a:latin typeface="Arial"/>
                <a:ea typeface="+mn-ea"/>
                <a:cs typeface="+mn-cs"/>
              </a:defRPr>
            </a:lvl1pPr>
            <a:lvl2pPr marL="557213" indent="-214313" algn="l" defTabSz="342900" rtl="0" eaLnBrk="1" latinLnBrk="0" hangingPunct="1">
              <a:spcBef>
                <a:spcPct val="20000"/>
              </a:spcBef>
              <a:buClr>
                <a:srgbClr val="8F23B3"/>
              </a:buClr>
              <a:buFont typeface="Arial"/>
              <a:buChar char="•"/>
              <a:defRPr sz="1800" kern="1200">
                <a:solidFill>
                  <a:schemeClr val="tx1"/>
                </a:solidFill>
                <a:latin typeface="Arial"/>
                <a:ea typeface="+mn-ea"/>
                <a:cs typeface="+mn-cs"/>
              </a:defRPr>
            </a:lvl2pPr>
            <a:lvl3pPr marL="857250" indent="-171450" algn="l" defTabSz="342900" rtl="0" eaLnBrk="1" latinLnBrk="0" hangingPunct="1">
              <a:spcBef>
                <a:spcPct val="20000"/>
              </a:spcBef>
              <a:buClr>
                <a:srgbClr val="8F23B3"/>
              </a:buClr>
              <a:buSzPct val="80000"/>
              <a:buFont typeface="Wingdings" charset="2"/>
              <a:buChar char="§"/>
              <a:defRPr sz="1500" kern="1200">
                <a:solidFill>
                  <a:schemeClr val="tx1"/>
                </a:solidFill>
                <a:latin typeface="Arial"/>
                <a:ea typeface="+mn-ea"/>
                <a:cs typeface="+mn-cs"/>
              </a:defRPr>
            </a:lvl3pPr>
            <a:lvl4pPr marL="1200150" indent="-171450" algn="l" defTabSz="342900" rtl="0" eaLnBrk="1" latinLnBrk="0" hangingPunct="1">
              <a:spcBef>
                <a:spcPct val="20000"/>
              </a:spcBef>
              <a:buClr>
                <a:srgbClr val="8F23B3"/>
              </a:buClr>
              <a:buSzPct val="80000"/>
              <a:buFont typeface="Courier New"/>
              <a:buChar char="o"/>
              <a:defRPr sz="1350" kern="1200">
                <a:solidFill>
                  <a:schemeClr val="tx1"/>
                </a:solidFill>
                <a:latin typeface="Arial"/>
                <a:ea typeface="+mn-ea"/>
                <a:cs typeface="+mn-cs"/>
              </a:defRPr>
            </a:lvl4pPr>
            <a:lvl5pPr marL="1543050" indent="-171450" algn="l" defTabSz="342900" rtl="0" eaLnBrk="1" latinLnBrk="0" hangingPunct="1">
              <a:spcBef>
                <a:spcPct val="20000"/>
              </a:spcBef>
              <a:buClr>
                <a:srgbClr val="8F23B3"/>
              </a:buClr>
              <a:buSzPct val="100000"/>
              <a:buFont typeface="Lucida Grande"/>
              <a:buChar char="-"/>
              <a:defRPr sz="1350" kern="1200">
                <a:solidFill>
                  <a:schemeClr val="tx1"/>
                </a:solidFill>
                <a:latin typeface="Arial"/>
                <a:ea typeface="+mn-ea"/>
                <a:cs typeface="+mn-cs"/>
              </a:defRPr>
            </a:lvl5pPr>
            <a:lvl6pPr marL="1885950" indent="-171450" algn="l" defTabSz="342900" rtl="0" eaLnBrk="1" latinLnBrk="0" hangingPunct="1">
              <a:spcBef>
                <a:spcPct val="20000"/>
              </a:spcBef>
              <a:buFont typeface="Arial"/>
              <a:buChar char="•"/>
              <a:defRPr sz="135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35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35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350" kern="1200">
                <a:solidFill>
                  <a:schemeClr val="tx1"/>
                </a:solidFill>
                <a:latin typeface="+mn-lt"/>
                <a:ea typeface="+mn-ea"/>
                <a:cs typeface="+mn-cs"/>
              </a:defRPr>
            </a:lvl9pPr>
          </a:lstStyle>
          <a:p>
            <a:r>
              <a:rPr lang="en-GB" dirty="0" smtClean="0"/>
              <a:t>Blood/Tissue samples</a:t>
            </a:r>
          </a:p>
          <a:p>
            <a:r>
              <a:rPr lang="en-GB" dirty="0" smtClean="0"/>
              <a:t>Spreadsheets</a:t>
            </a:r>
          </a:p>
          <a:p>
            <a:r>
              <a:rPr lang="en-GB" dirty="0" err="1" smtClean="0"/>
              <a:t>MatLab</a:t>
            </a:r>
            <a:endParaRPr lang="en-GB" dirty="0" smtClean="0"/>
          </a:p>
          <a:p>
            <a:r>
              <a:rPr lang="en-GB" dirty="0" err="1" smtClean="0"/>
              <a:t>GraphPrism</a:t>
            </a:r>
            <a:endParaRPr lang="en-GB" dirty="0" smtClean="0"/>
          </a:p>
          <a:p>
            <a:r>
              <a:rPr lang="en-GB" dirty="0" smtClean="0"/>
              <a:t>Commercial data</a:t>
            </a:r>
          </a:p>
          <a:p>
            <a:endParaRPr lang="en-GB" dirty="0" smtClean="0"/>
          </a:p>
          <a:p>
            <a:endParaRPr lang="en-GB" dirty="0"/>
          </a:p>
        </p:txBody>
      </p:sp>
    </p:spTree>
    <p:extLst>
      <p:ext uri="{BB962C8B-B14F-4D97-AF65-F5344CB8AC3E}">
        <p14:creationId xmlns:p14="http://schemas.microsoft.com/office/powerpoint/2010/main" val="498727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of research data</a:t>
            </a:r>
            <a:endParaRPr lang="en-GB" dirty="0"/>
          </a:p>
        </p:txBody>
      </p:sp>
      <p:sp>
        <p:nvSpPr>
          <p:cNvPr id="3" name="Content Placeholder 2"/>
          <p:cNvSpPr>
            <a:spLocks noGrp="1"/>
          </p:cNvSpPr>
          <p:nvPr>
            <p:ph sz="half" idx="1"/>
          </p:nvPr>
        </p:nvSpPr>
        <p:spPr/>
        <p:txBody>
          <a:bodyPr/>
          <a:lstStyle/>
          <a:p>
            <a:pPr fontAlgn="base"/>
            <a:r>
              <a:rPr lang="en-GB" b="1" dirty="0"/>
              <a:t>Observational</a:t>
            </a:r>
            <a:r>
              <a:rPr lang="en-GB" dirty="0"/>
              <a:t>: data captured in real time that is usually unique and irreplaceable (remote sensing data, survey data, field recordings, sample data)</a:t>
            </a:r>
          </a:p>
          <a:p>
            <a:pPr fontAlgn="base"/>
            <a:r>
              <a:rPr lang="en-GB" b="1" dirty="0"/>
              <a:t>Experimental</a:t>
            </a:r>
            <a:r>
              <a:rPr lang="en-GB" dirty="0"/>
              <a:t>: data captured from lab equipment that is often reproducible (gene sequences, chromatograms, magnetic field data)</a:t>
            </a:r>
          </a:p>
          <a:p>
            <a:pPr fontAlgn="base"/>
            <a:r>
              <a:rPr lang="en-GB" b="1" dirty="0"/>
              <a:t>Models or simulation</a:t>
            </a:r>
            <a:r>
              <a:rPr lang="en-GB" dirty="0"/>
              <a:t>: data generated from test models where model and metadata may be more important than output data from the model. </a:t>
            </a:r>
          </a:p>
          <a:p>
            <a:pPr fontAlgn="base"/>
            <a:r>
              <a:rPr lang="en-GB" b="1" dirty="0"/>
              <a:t>Derived or compiled</a:t>
            </a:r>
            <a:r>
              <a:rPr lang="en-GB" dirty="0"/>
              <a:t>: resulting from processing or combining ‘raw’ data (text and data mining, compiled databases, 3D models)</a:t>
            </a:r>
          </a:p>
          <a:p>
            <a:pPr fontAlgn="base"/>
            <a:r>
              <a:rPr lang="en-GB" b="1" dirty="0"/>
              <a:t>Reference or canonical</a:t>
            </a:r>
            <a:r>
              <a:rPr lang="en-GB" dirty="0"/>
              <a:t>: a static or organic conglomeration or collection of datasets, probably published and curated (gene sequence databanks</a:t>
            </a:r>
            <a:r>
              <a:rPr lang="en-GB" dirty="0" smtClean="0"/>
              <a:t>)</a:t>
            </a:r>
            <a:endParaRPr lang="en-GB" dirty="0"/>
          </a:p>
        </p:txBody>
      </p:sp>
    </p:spTree>
    <p:extLst>
      <p:ext uri="{BB962C8B-B14F-4D97-AF65-F5344CB8AC3E}">
        <p14:creationId xmlns:p14="http://schemas.microsoft.com/office/powerpoint/2010/main" val="331748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Data Management</a:t>
            </a:r>
            <a:endParaRPr lang="en-GB" dirty="0"/>
          </a:p>
        </p:txBody>
      </p:sp>
      <p:sp>
        <p:nvSpPr>
          <p:cNvPr id="3" name="Content Placeholder 2"/>
          <p:cNvSpPr>
            <a:spLocks noGrp="1"/>
          </p:cNvSpPr>
          <p:nvPr>
            <p:ph sz="half" idx="1"/>
          </p:nvPr>
        </p:nvSpPr>
        <p:spPr/>
        <p:txBody>
          <a:bodyPr/>
          <a:lstStyle/>
          <a:p>
            <a:r>
              <a:rPr lang="en-GB" dirty="0"/>
              <a:t>The </a:t>
            </a:r>
            <a:r>
              <a:rPr lang="en-GB" dirty="0" smtClean="0"/>
              <a:t>‘organisation </a:t>
            </a:r>
            <a:r>
              <a:rPr lang="en-GB" dirty="0"/>
              <a:t>of data, from its entry to the </a:t>
            </a:r>
            <a:r>
              <a:rPr lang="en-GB" b="1" dirty="0"/>
              <a:t>research cycle </a:t>
            </a:r>
            <a:r>
              <a:rPr lang="en-GB" dirty="0"/>
              <a:t>through to the dissemination and archiving of valuable results</a:t>
            </a:r>
            <a:r>
              <a:rPr lang="en-GB" dirty="0" smtClean="0"/>
              <a:t>.’</a:t>
            </a:r>
          </a:p>
          <a:p>
            <a:r>
              <a:rPr lang="en-GB" dirty="0"/>
              <a:t>‘Digital curation’ - </a:t>
            </a:r>
            <a:r>
              <a:rPr lang="en-GB" dirty="0" smtClean="0"/>
              <a:t>active management of </a:t>
            </a:r>
            <a:r>
              <a:rPr lang="en-GB" dirty="0"/>
              <a:t>data for as long as it continues to be of scholarly, scientific, research and/or administrative interest, with the aim of supporting reproducibility of results, reuse of and adding value to that data, managing it from its point of creation until it is determined not to be useful, and  ensuring its long-term accessibility and preservation, authenticity and integrity</a:t>
            </a:r>
            <a:r>
              <a:rPr lang="en-GB" dirty="0" smtClean="0"/>
              <a:t>.”</a:t>
            </a:r>
            <a:endParaRPr lang="en-GB" dirty="0"/>
          </a:p>
          <a:p>
            <a:endParaRPr lang="en-GB" dirty="0" smtClean="0"/>
          </a:p>
          <a:p>
            <a:pPr marL="0" indent="0">
              <a:buNone/>
            </a:pPr>
            <a:endParaRPr lang="en-GB" dirty="0"/>
          </a:p>
        </p:txBody>
      </p:sp>
    </p:spTree>
    <p:extLst>
      <p:ext uri="{BB962C8B-B14F-4D97-AF65-F5344CB8AC3E}">
        <p14:creationId xmlns:p14="http://schemas.microsoft.com/office/powerpoint/2010/main" val="3292693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Policy context</a:t>
            </a:r>
            <a:endParaRPr lang="en-GB" dirty="0"/>
          </a:p>
        </p:txBody>
      </p:sp>
      <p:sp>
        <p:nvSpPr>
          <p:cNvPr id="3" name="Content Placeholder 2"/>
          <p:cNvSpPr>
            <a:spLocks noGrp="1"/>
          </p:cNvSpPr>
          <p:nvPr>
            <p:ph sz="half" idx="1"/>
          </p:nvPr>
        </p:nvSpPr>
        <p:spPr>
          <a:xfrm>
            <a:off x="1071432" y="1685577"/>
            <a:ext cx="10510969" cy="4269139"/>
          </a:xfrm>
        </p:spPr>
        <p:txBody>
          <a:bodyPr/>
          <a:lstStyle/>
          <a:p>
            <a:r>
              <a:rPr lang="en-GB" dirty="0" smtClean="0"/>
              <a:t>‘open science’ initiatives: data curation, sharing, ideas of publicly funded research outputs being available publicly, journal policies</a:t>
            </a:r>
          </a:p>
          <a:p>
            <a:r>
              <a:rPr lang="en-GB" dirty="0" smtClean="0"/>
              <a:t>‘reproducibility crisis’: high profile instances of malpractice</a:t>
            </a:r>
          </a:p>
          <a:p>
            <a:pPr lvl="1"/>
            <a:r>
              <a:rPr lang="en-GB" dirty="0" smtClean="0"/>
              <a:t>Fraud</a:t>
            </a:r>
          </a:p>
          <a:p>
            <a:pPr lvl="1"/>
            <a:r>
              <a:rPr lang="en-GB" dirty="0" smtClean="0"/>
              <a:t>Failures of replication</a:t>
            </a:r>
          </a:p>
          <a:p>
            <a:pPr lvl="1"/>
            <a:r>
              <a:rPr lang="en-GB" dirty="0" smtClean="0"/>
              <a:t>Statistical fallacies</a:t>
            </a:r>
          </a:p>
          <a:p>
            <a:pPr lvl="1"/>
            <a:r>
              <a:rPr lang="en-GB" dirty="0" smtClean="0"/>
              <a:t>‘Information entropy’</a:t>
            </a:r>
          </a:p>
          <a:p>
            <a:endParaRPr lang="en-GB" dirty="0" smtClean="0"/>
          </a:p>
          <a:p>
            <a:pPr marL="0" indent="0">
              <a:buNone/>
            </a:pPr>
            <a:endParaRPr lang="en-GB" dirty="0"/>
          </a:p>
        </p:txBody>
      </p:sp>
      <p:pic>
        <p:nvPicPr>
          <p:cNvPr id="8" name="Picture 7"/>
          <p:cNvPicPr>
            <a:picLocks noChangeAspect="1"/>
          </p:cNvPicPr>
          <p:nvPr/>
        </p:nvPicPr>
        <p:blipFill>
          <a:blip r:embed="rId2"/>
          <a:stretch>
            <a:fillRect/>
          </a:stretch>
        </p:blipFill>
        <p:spPr>
          <a:xfrm>
            <a:off x="4943477" y="2809875"/>
            <a:ext cx="4581525" cy="5086350"/>
          </a:xfrm>
          <a:prstGeom prst="rect">
            <a:avLst/>
          </a:prstGeom>
        </p:spPr>
      </p:pic>
    </p:spTree>
    <p:extLst>
      <p:ext uri="{BB962C8B-B14F-4D97-AF65-F5344CB8AC3E}">
        <p14:creationId xmlns:p14="http://schemas.microsoft.com/office/powerpoint/2010/main" val="1163070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Concordat on Open </a:t>
            </a:r>
            <a:r>
              <a:rPr lang="en-GB" dirty="0" smtClean="0"/>
              <a:t>Data (10 principles)</a:t>
            </a:r>
            <a:endParaRPr lang="en-GB" dirty="0"/>
          </a:p>
        </p:txBody>
      </p:sp>
      <p:sp>
        <p:nvSpPr>
          <p:cNvPr id="3" name="Content Placeholder 2"/>
          <p:cNvSpPr>
            <a:spLocks noGrp="1"/>
          </p:cNvSpPr>
          <p:nvPr>
            <p:ph sz="half" idx="1"/>
          </p:nvPr>
        </p:nvSpPr>
        <p:spPr>
          <a:xfrm>
            <a:off x="1071432" y="1704975"/>
            <a:ext cx="10510969" cy="4857750"/>
          </a:xfrm>
        </p:spPr>
        <p:txBody>
          <a:bodyPr>
            <a:normAutofit/>
          </a:bodyPr>
          <a:lstStyle/>
          <a:p>
            <a:pPr marL="457200" indent="-457200">
              <a:buAutoNum type="arabicPeriod"/>
            </a:pPr>
            <a:r>
              <a:rPr lang="en-GB" dirty="0" smtClean="0"/>
              <a:t>Open </a:t>
            </a:r>
            <a:r>
              <a:rPr lang="en-GB" dirty="0"/>
              <a:t>access to research data is an enabler of high quality research, </a:t>
            </a:r>
            <a:r>
              <a:rPr lang="en-GB" dirty="0" smtClean="0"/>
              <a:t>a facilitator </a:t>
            </a:r>
            <a:r>
              <a:rPr lang="en-GB" dirty="0"/>
              <a:t>of innovation and safeguards good research </a:t>
            </a:r>
            <a:r>
              <a:rPr lang="en-GB" dirty="0" smtClean="0"/>
              <a:t>practice</a:t>
            </a:r>
          </a:p>
          <a:p>
            <a:pPr marL="457200" indent="-457200">
              <a:buAutoNum type="arabicPeriod"/>
            </a:pPr>
            <a:r>
              <a:rPr lang="en-GB" dirty="0" smtClean="0"/>
              <a:t>Any restrictions on sharing must be justified and justifiable.</a:t>
            </a:r>
          </a:p>
          <a:p>
            <a:pPr marL="457200" indent="-457200">
              <a:buAutoNum type="arabicPeriod"/>
            </a:pPr>
            <a:r>
              <a:rPr lang="en-GB" dirty="0" smtClean="0"/>
              <a:t>Associated costs are the responsibility of funders, institutions, researchers, publishers, etc.</a:t>
            </a:r>
          </a:p>
          <a:p>
            <a:pPr marL="457200" indent="-457200">
              <a:buAutoNum type="arabicPeriod"/>
            </a:pPr>
            <a:r>
              <a:rPr lang="en-GB" dirty="0" smtClean="0"/>
              <a:t>Creators have right to reasonable first use.</a:t>
            </a:r>
          </a:p>
          <a:p>
            <a:pPr marL="457200" indent="-457200">
              <a:buAutoNum type="arabicPeriod"/>
            </a:pPr>
            <a:r>
              <a:rPr lang="en-GB" dirty="0"/>
              <a:t>Use of others’ data </a:t>
            </a:r>
            <a:r>
              <a:rPr lang="en-GB" dirty="0" smtClean="0"/>
              <a:t>must be legal, ethical.</a:t>
            </a:r>
          </a:p>
          <a:p>
            <a:pPr marL="457200" indent="-457200">
              <a:buAutoNum type="arabicPeriod"/>
            </a:pPr>
            <a:r>
              <a:rPr lang="en-GB" dirty="0" smtClean="0"/>
              <a:t>Planning starts at the beginning of a project.</a:t>
            </a:r>
          </a:p>
          <a:p>
            <a:pPr marL="457200" indent="-457200">
              <a:buAutoNum type="arabicPeriod"/>
            </a:pPr>
            <a:r>
              <a:rPr lang="en-GB" dirty="0" smtClean="0"/>
              <a:t>Data curation is vital to make data (re)useful and to prepare it for preservation.</a:t>
            </a:r>
          </a:p>
          <a:p>
            <a:pPr marL="457200" indent="-457200">
              <a:buAutoNum type="arabicPeriod"/>
            </a:pPr>
            <a:r>
              <a:rPr lang="en-GB" dirty="0"/>
              <a:t>Data supporting publications should be accessible by the publication </a:t>
            </a:r>
            <a:r>
              <a:rPr lang="en-GB" dirty="0" smtClean="0"/>
              <a:t>date.</a:t>
            </a:r>
          </a:p>
          <a:p>
            <a:pPr marL="457200" indent="-457200">
              <a:buAutoNum type="arabicPeriod"/>
            </a:pPr>
            <a:r>
              <a:rPr lang="en-GB" dirty="0" smtClean="0"/>
              <a:t>Support for data management skills is the responsibility or funders, institutions, publishers, etc.</a:t>
            </a:r>
          </a:p>
          <a:p>
            <a:pPr marL="457200" indent="-457200">
              <a:buAutoNum type="arabicPeriod"/>
            </a:pPr>
            <a:r>
              <a:rPr lang="en-GB" dirty="0" smtClean="0"/>
              <a:t>Regular reviews of policy and progress. </a:t>
            </a:r>
            <a:endParaRPr lang="en-GB" dirty="0"/>
          </a:p>
        </p:txBody>
      </p:sp>
    </p:spTree>
    <p:extLst>
      <p:ext uri="{BB962C8B-B14F-4D97-AF65-F5344CB8AC3E}">
        <p14:creationId xmlns:p14="http://schemas.microsoft.com/office/powerpoint/2010/main" val="709735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RVC policy (abridged)</a:t>
            </a:r>
            <a:endParaRPr lang="en-GB" dirty="0"/>
          </a:p>
        </p:txBody>
      </p:sp>
      <p:sp>
        <p:nvSpPr>
          <p:cNvPr id="3" name="Content Placeholder 2"/>
          <p:cNvSpPr>
            <a:spLocks noGrp="1"/>
          </p:cNvSpPr>
          <p:nvPr>
            <p:ph sz="half" idx="1"/>
          </p:nvPr>
        </p:nvSpPr>
        <p:spPr/>
        <p:txBody>
          <a:bodyPr/>
          <a:lstStyle/>
          <a:p>
            <a:r>
              <a:rPr lang="en-GB" dirty="0">
                <a:cs typeface="Arial" pitchFamily="34" charset="0"/>
              </a:rPr>
              <a:t>The College is committed to the ethos of open access to research data, within the parameters of intellectual property protection and contractual requirements.</a:t>
            </a:r>
          </a:p>
          <a:p>
            <a:r>
              <a:rPr lang="en-GB" dirty="0">
                <a:cs typeface="Arial" pitchFamily="34" charset="0"/>
              </a:rPr>
              <a:t>Responsibility for research data management and the creation of data management plan lies primarily with Principal Investigators (PIs) as part of their project management responsibilities.</a:t>
            </a:r>
          </a:p>
          <a:p>
            <a:r>
              <a:rPr lang="en-GB" dirty="0">
                <a:cs typeface="Arial" pitchFamily="34" charset="0"/>
              </a:rPr>
              <a:t>All new research proposals must include research data management plans addressing data capture, management, integrity, confidentiality, retention, sharing and publication. </a:t>
            </a:r>
          </a:p>
          <a:p>
            <a:r>
              <a:rPr lang="en-GB" dirty="0">
                <a:cs typeface="Arial" pitchFamily="34" charset="0"/>
              </a:rPr>
              <a:t>The College will provide mechanisms and services for storage, backup, registration, deposit and retention of research data assets, supporting future access after project completion.  </a:t>
            </a:r>
          </a:p>
        </p:txBody>
      </p:sp>
    </p:spTree>
    <p:extLst>
      <p:ext uri="{BB962C8B-B14F-4D97-AF65-F5344CB8AC3E}">
        <p14:creationId xmlns:p14="http://schemas.microsoft.com/office/powerpoint/2010/main" val="2263960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VC-Template">
  <a:themeElements>
    <a:clrScheme name="RVC">
      <a:dk1>
        <a:sysClr val="windowText" lastClr="000000"/>
      </a:dk1>
      <a:lt1>
        <a:sysClr val="window" lastClr="FFFFFF"/>
      </a:lt1>
      <a:dk2>
        <a:srgbClr val="1F497D"/>
      </a:dk2>
      <a:lt2>
        <a:srgbClr val="EEECE1"/>
      </a:lt2>
      <a:accent1>
        <a:srgbClr val="A2AD00"/>
      </a:accent1>
      <a:accent2>
        <a:srgbClr val="007D57"/>
      </a:accent2>
      <a:accent3>
        <a:srgbClr val="009AA6"/>
      </a:accent3>
      <a:accent4>
        <a:srgbClr val="0083BE"/>
      </a:accent4>
      <a:accent5>
        <a:srgbClr val="4BACC6"/>
      </a:accent5>
      <a:accent6>
        <a:srgbClr val="D31245"/>
      </a:accent6>
      <a:hlink>
        <a:srgbClr val="F7403A"/>
      </a:hlink>
      <a:folHlink>
        <a:srgbClr val="FFA100"/>
      </a:folHlink>
    </a:clrScheme>
    <a:fontScheme name="RVC Fonts">
      <a:majorFont>
        <a:latin typeface="Palatino Linotyp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CF835B49-34D8-48EE-AD8C-266EE481B444}" vid="{FA7A3AEB-CD5C-41EA-A4B9-80E9799C8C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RVC PowerPoint 16-9-nostripe</Template>
  <TotalTime>9172</TotalTime>
  <Words>1960</Words>
  <Application>Microsoft Office PowerPoint</Application>
  <PresentationFormat>Widescreen</PresentationFormat>
  <Paragraphs>194</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Lucida Grande</vt:lpstr>
      <vt:lpstr>Palatino Linotype</vt:lpstr>
      <vt:lpstr>Wingdings</vt:lpstr>
      <vt:lpstr>RVC-Template</vt:lpstr>
      <vt:lpstr>Intro to Research Data Management</vt:lpstr>
      <vt:lpstr>In an hour or so you will. . . </vt:lpstr>
      <vt:lpstr>Research data defined</vt:lpstr>
      <vt:lpstr>Examples of research data</vt:lpstr>
      <vt:lpstr>Categories of research data</vt:lpstr>
      <vt:lpstr>Research Data Management</vt:lpstr>
      <vt:lpstr>Policy context</vt:lpstr>
      <vt:lpstr>Concordat on Open Data (10 principles)</vt:lpstr>
      <vt:lpstr>RVC policy (abridged)</vt:lpstr>
      <vt:lpstr>Research data lifecycle</vt:lpstr>
      <vt:lpstr>1. Planning: things to consider</vt:lpstr>
      <vt:lpstr>2. Create/collect</vt:lpstr>
      <vt:lpstr>Values submitted in the ‘sex’ attribute for sequences and samples that all represent female [in European Nucleotide Archive]</vt:lpstr>
      <vt:lpstr>3. Manage/store:   File naming</vt:lpstr>
      <vt:lpstr>File formats and software</vt:lpstr>
      <vt:lpstr>3. File management: short, medium, long term</vt:lpstr>
      <vt:lpstr>GitHub repository for collaborating</vt:lpstr>
      <vt:lpstr>4. Preparing data for publication and archiving</vt:lpstr>
      <vt:lpstr>Different understandings of ‘open’</vt:lpstr>
      <vt:lpstr>RVC storage specs</vt:lpstr>
      <vt:lpstr>Metadata</vt:lpstr>
      <vt:lpstr>Description/documentation</vt:lpstr>
      <vt:lpstr>5. Publishing a dataset</vt:lpstr>
      <vt:lpstr>Tools and resources</vt:lpstr>
      <vt:lpstr>DMP : what to capture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Research Data Management</dc:title>
  <dc:creator>Murphy, Michael</dc:creator>
  <cp:lastModifiedBy>Murphy, Michael</cp:lastModifiedBy>
  <cp:revision>49</cp:revision>
  <cp:lastPrinted>2019-03-04T14:11:04Z</cp:lastPrinted>
  <dcterms:created xsi:type="dcterms:W3CDTF">2018-11-20T10:40:06Z</dcterms:created>
  <dcterms:modified xsi:type="dcterms:W3CDTF">2019-03-04T14:12:10Z</dcterms:modified>
</cp:coreProperties>
</file>