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d45f693f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d45f693f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e5b944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e5b944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08b45805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08b45805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d45f693f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d45f693f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d45f693f5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d45f693f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d45f693f5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d45f693f5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d45f693f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d45f693f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d45f693f5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d45f693f5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d45f693f5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d45f693f5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d45f693f5_8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d45f693f5_8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d8960f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d8960f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d45f693f5_8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d45f693f5_8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d45f693f5_8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d45f693f5_8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d45f693f5_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d45f693f5_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d45f693f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d45f693f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e5b9448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e5b9448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d45f693f5_9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d45f693f5_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d45f693f5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d45f693f5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608b45805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608b45805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608b45805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608b45805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d8960f6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d8960f6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d8960f6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d8960f6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fd8960f6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fd8960f6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d8960f6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d8960f6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e5d36c7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e5d36c7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d45f693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d45f693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d45f693f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d45f693f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d45f693f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d45f693f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rgbClr val="F0F6FC"/>
                </a:solidFill>
                <a:latin typeface="Arial"/>
                <a:ea typeface="Arial"/>
                <a:cs typeface="Arial"/>
                <a:sym typeface="Arial"/>
              </a:rPr>
              <a:t>PC網路聊天室(TCP/IP)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8190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B11170008 </a:t>
            </a:r>
            <a:r>
              <a:rPr lang="zh-TW" sz="1600"/>
              <a:t>沈政光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B11170025 林俊鋐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等待連接畫面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5" name="Google Shape;205;p2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06" name="Google Shape;206;p22" title="擷取.PNG"/>
          <p:cNvPicPr preferRelativeResize="0"/>
          <p:nvPr/>
        </p:nvPicPr>
        <p:blipFill rotWithShape="1">
          <a:blip r:embed="rId3">
            <a:alphaModFix/>
          </a:blip>
          <a:srcRect b="337" l="0" r="0" t="327"/>
          <a:stretch/>
        </p:blipFill>
        <p:spPr>
          <a:xfrm>
            <a:off x="4572006" y="1591975"/>
            <a:ext cx="4585693" cy="2757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2348"/>
            <a:ext cx="4585700" cy="2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 title="擷取.PNG"/>
          <p:cNvPicPr preferRelativeResize="0"/>
          <p:nvPr/>
        </p:nvPicPr>
        <p:blipFill rotWithShape="1">
          <a:blip r:embed="rId5">
            <a:alphaModFix/>
          </a:blip>
          <a:srcRect b="377" l="0" r="0" t="367"/>
          <a:stretch/>
        </p:blipFill>
        <p:spPr>
          <a:xfrm>
            <a:off x="0" y="1602350"/>
            <a:ext cx="4591500" cy="275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伺服器確認</a:t>
            </a:r>
            <a:r>
              <a:rPr lang="zh-TW"/>
              <a:t>連接畫面</a:t>
            </a:r>
            <a:endParaRPr/>
          </a:p>
        </p:txBody>
      </p:sp>
      <p:sp>
        <p:nvSpPr>
          <p:cNvPr id="214" name="Google Shape;214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5" name="Google Shape;215;p2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16" name="Google Shape;216;p23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169" r="169" t="0"/>
          <a:stretch/>
        </p:blipFill>
        <p:spPr>
          <a:xfrm>
            <a:off x="1077450" y="991625"/>
            <a:ext cx="6826550" cy="40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客戶端遭拒絕</a:t>
            </a:r>
            <a:r>
              <a:rPr lang="zh-TW"/>
              <a:t>連接畫面</a:t>
            </a:r>
            <a:endParaRPr/>
          </a:p>
        </p:txBody>
      </p:sp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3" name="Google Shape;223;p2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24" name="Google Shape;224;p24" title="擷取.PNG"/>
          <p:cNvPicPr preferRelativeResize="0"/>
          <p:nvPr/>
        </p:nvPicPr>
        <p:blipFill rotWithShape="1">
          <a:blip r:embed="rId3">
            <a:alphaModFix/>
          </a:blip>
          <a:srcRect b="0" l="39" r="39" t="0"/>
          <a:stretch/>
        </p:blipFill>
        <p:spPr>
          <a:xfrm>
            <a:off x="1077450" y="991625"/>
            <a:ext cx="6826550" cy="40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連接成功</a:t>
            </a:r>
            <a:r>
              <a:rPr lang="zh-TW"/>
              <a:t>畫面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31" name="Google Shape;231;p2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32" name="Google Shape;232;p25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709" r="709" t="0"/>
          <a:stretch/>
        </p:blipFill>
        <p:spPr>
          <a:xfrm>
            <a:off x="0" y="1567550"/>
            <a:ext cx="4571999" cy="2754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7550"/>
            <a:ext cx="4572000" cy="27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聊天室畫面</a:t>
            </a:r>
            <a:endParaRPr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0" name="Google Shape;240;p2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41" name="Google Shape;241;p26" title="擷取.PNG"/>
          <p:cNvPicPr preferRelativeResize="0"/>
          <p:nvPr/>
        </p:nvPicPr>
        <p:blipFill rotWithShape="1">
          <a:blip r:embed="rId3">
            <a:alphaModFix/>
          </a:blip>
          <a:srcRect b="0" l="475" r="465" t="0"/>
          <a:stretch/>
        </p:blipFill>
        <p:spPr>
          <a:xfrm>
            <a:off x="0" y="1502150"/>
            <a:ext cx="4557320" cy="31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 title="擷取.PNG"/>
          <p:cNvPicPr preferRelativeResize="0"/>
          <p:nvPr/>
        </p:nvPicPr>
        <p:blipFill rotWithShape="1">
          <a:blip r:embed="rId4">
            <a:alphaModFix/>
          </a:blip>
          <a:srcRect b="534" l="0" r="0" t="534"/>
          <a:stretch/>
        </p:blipFill>
        <p:spPr>
          <a:xfrm>
            <a:off x="4522200" y="1484825"/>
            <a:ext cx="4621801" cy="313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快捷文字及傳送/接收文字</a:t>
            </a:r>
            <a:endParaRPr/>
          </a:p>
        </p:txBody>
      </p:sp>
      <p:sp>
        <p:nvSpPr>
          <p:cNvPr id="248" name="Google Shape;248;p2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49" name="Google Shape;249;p2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50" name="Google Shape;250;p27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258" r="258" t="0"/>
          <a:stretch/>
        </p:blipFill>
        <p:spPr>
          <a:xfrm>
            <a:off x="14675" y="1567550"/>
            <a:ext cx="4557321" cy="313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7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0" l="79" r="69" t="0"/>
          <a:stretch/>
        </p:blipFill>
        <p:spPr>
          <a:xfrm>
            <a:off x="4522200" y="1567550"/>
            <a:ext cx="4621801" cy="313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紀錄傳送文字字數</a:t>
            </a:r>
            <a:endParaRPr/>
          </a:p>
        </p:txBody>
      </p:sp>
      <p:sp>
        <p:nvSpPr>
          <p:cNvPr id="257" name="Google Shape;257;p2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8" name="Google Shape;258;p2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59" name="Google Shape;259;p28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495" r="495" t="0"/>
          <a:stretch/>
        </p:blipFill>
        <p:spPr>
          <a:xfrm>
            <a:off x="1054350" y="1022400"/>
            <a:ext cx="5991424" cy="41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350" y="1040568"/>
            <a:ext cx="5991426" cy="4084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表情選單及傳送</a:t>
            </a:r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7" name="Google Shape;267;p2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68" name="Google Shape;2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274" y="900525"/>
            <a:ext cx="5902326" cy="42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清除聊天室</a:t>
            </a:r>
            <a:endParaRPr/>
          </a:p>
        </p:txBody>
      </p:sp>
      <p:sp>
        <p:nvSpPr>
          <p:cNvPr id="274" name="Google Shape;274;p30"/>
          <p:cNvSpPr txBox="1"/>
          <p:nvPr>
            <p:ph idx="1" type="body"/>
          </p:nvPr>
        </p:nvSpPr>
        <p:spPr>
          <a:xfrm>
            <a:off x="109950" y="14653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清除前</a:t>
            </a:r>
            <a:endParaRPr sz="1600"/>
          </a:p>
        </p:txBody>
      </p:sp>
      <p:sp>
        <p:nvSpPr>
          <p:cNvPr id="275" name="Google Shape;275;p30"/>
          <p:cNvSpPr txBox="1"/>
          <p:nvPr>
            <p:ph idx="2" type="body"/>
          </p:nvPr>
        </p:nvSpPr>
        <p:spPr>
          <a:xfrm>
            <a:off x="4571996" y="14653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600"/>
              <a:t>清除後</a:t>
            </a:r>
            <a:endParaRPr sz="1600"/>
          </a:p>
        </p:txBody>
      </p:sp>
      <p:pic>
        <p:nvPicPr>
          <p:cNvPr id="276" name="Google Shape;276;p30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386" r="386" t="0"/>
          <a:stretch/>
        </p:blipFill>
        <p:spPr>
          <a:xfrm>
            <a:off x="0" y="1842800"/>
            <a:ext cx="4557320" cy="31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406" l="0" r="0" t="416"/>
          <a:stretch/>
        </p:blipFill>
        <p:spPr>
          <a:xfrm>
            <a:off x="4522200" y="1842800"/>
            <a:ext cx="4621801" cy="31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輸入圖片連結視窗</a:t>
            </a:r>
            <a:endParaRPr/>
          </a:p>
        </p:txBody>
      </p:sp>
      <p:sp>
        <p:nvSpPr>
          <p:cNvPr id="283" name="Google Shape;283;p3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84" name="Google Shape;284;p3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85" name="Google Shape;2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625" y="865800"/>
            <a:ext cx="6570751" cy="427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研究目的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699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1.掌握 TCP/IP 通訊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：學習 TCP 連線的建立與維持，以及封包交換的實作細節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2.實作主從式架構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：由一台主機擔任伺服器進行監聽，客戶端與之建立直接連線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3.實現圖文即時通訊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：開發包含文字、表情符號及圖片傳輸的完整聊天功能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4.應用多執行緒技術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：確保網路通訊不會造成使用者介面 (UI) 操作的卡頓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861271" y="44787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連結錯誤提示</a:t>
            </a:r>
            <a:endParaRPr/>
          </a:p>
        </p:txBody>
      </p:sp>
      <p:sp>
        <p:nvSpPr>
          <p:cNvPr id="291" name="Google Shape;291;p3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92" name="Google Shape;292;p3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93" name="Google Shape;293;p32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2776" r="2776" t="0"/>
          <a:stretch/>
        </p:blipFill>
        <p:spPr>
          <a:xfrm>
            <a:off x="1093200" y="921538"/>
            <a:ext cx="6110849" cy="42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預覽即將傳送圖片</a:t>
            </a:r>
            <a:endParaRPr/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0" name="Google Shape;300;p33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01" name="Google Shape;3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451" y="909012"/>
            <a:ext cx="6471826" cy="422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傳送圖片成功及接收端畫面</a:t>
            </a:r>
            <a:endParaRPr/>
          </a:p>
        </p:txBody>
      </p:sp>
      <p:sp>
        <p:nvSpPr>
          <p:cNvPr id="307" name="Google Shape;307;p3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08" name="Google Shape;308;p3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09" name="Google Shape;309;p34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0" l="2507" r="2498" t="0"/>
          <a:stretch/>
        </p:blipFill>
        <p:spPr>
          <a:xfrm>
            <a:off x="14675" y="1567550"/>
            <a:ext cx="4557321" cy="31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4" title="螢幕擷取畫面 2025-05-26 162545.png"/>
          <p:cNvPicPr preferRelativeResize="0"/>
          <p:nvPr/>
        </p:nvPicPr>
        <p:blipFill rotWithShape="1">
          <a:blip r:embed="rId4">
            <a:alphaModFix/>
          </a:blip>
          <a:srcRect b="317" l="0" r="0" t="308"/>
          <a:stretch/>
        </p:blipFill>
        <p:spPr>
          <a:xfrm>
            <a:off x="4522200" y="1567550"/>
            <a:ext cx="4621801" cy="31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檢視</a:t>
            </a:r>
            <a:r>
              <a:rPr lang="zh-TW"/>
              <a:t>圖片</a:t>
            </a:r>
            <a:r>
              <a:rPr lang="zh-TW"/>
              <a:t>介面</a:t>
            </a:r>
            <a:endParaRPr/>
          </a:p>
        </p:txBody>
      </p:sp>
      <p:sp>
        <p:nvSpPr>
          <p:cNvPr id="316" name="Google Shape;316;p3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7" name="Google Shape;317;p3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18" name="Google Shape;3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9150" y="841525"/>
            <a:ext cx="6639272" cy="43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檢視圖片介面</a:t>
            </a:r>
            <a:r>
              <a:rPr lang="zh-TW"/>
              <a:t>(可放大縮小)</a:t>
            </a:r>
            <a:endParaRPr/>
          </a:p>
        </p:txBody>
      </p:sp>
      <p:sp>
        <p:nvSpPr>
          <p:cNvPr id="324" name="Google Shape;324;p3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5" name="Google Shape;325;p3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26" name="Google Shape;326;p36" title="螢幕擷取畫面 2025-05-26 162545.png"/>
          <p:cNvPicPr preferRelativeResize="0"/>
          <p:nvPr/>
        </p:nvPicPr>
        <p:blipFill rotWithShape="1">
          <a:blip r:embed="rId3">
            <a:alphaModFix/>
          </a:blip>
          <a:srcRect b="49" l="0" r="0" t="49"/>
          <a:stretch/>
        </p:blipFill>
        <p:spPr>
          <a:xfrm>
            <a:off x="1199150" y="841525"/>
            <a:ext cx="6639272" cy="43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聊天室內</a:t>
            </a:r>
            <a:r>
              <a:rPr lang="zh-TW"/>
              <a:t>斷開連接</a:t>
            </a:r>
            <a:endParaRPr/>
          </a:p>
        </p:txBody>
      </p:sp>
      <p:sp>
        <p:nvSpPr>
          <p:cNvPr id="332" name="Google Shape;332;p3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33" name="Google Shape;333;p37"/>
          <p:cNvSpPr txBox="1"/>
          <p:nvPr>
            <p:ph idx="2" type="body"/>
          </p:nvPr>
        </p:nvSpPr>
        <p:spPr>
          <a:xfrm>
            <a:off x="1243846" y="8634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客戶端確認斷線後會跳回登入畫面   伺服器端則不會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34" name="Google Shape;334;p37" title="擷取.PNG"/>
          <p:cNvPicPr preferRelativeResize="0"/>
          <p:nvPr/>
        </p:nvPicPr>
        <p:blipFill rotWithShape="1">
          <a:blip r:embed="rId3">
            <a:alphaModFix/>
          </a:blip>
          <a:srcRect b="119" l="0" r="0" t="119"/>
          <a:stretch/>
        </p:blipFill>
        <p:spPr>
          <a:xfrm>
            <a:off x="0" y="1502704"/>
            <a:ext cx="4557325" cy="312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7" title="擷取.PNG"/>
          <p:cNvPicPr preferRelativeResize="0"/>
          <p:nvPr/>
        </p:nvPicPr>
        <p:blipFill rotWithShape="1">
          <a:blip r:embed="rId4">
            <a:alphaModFix/>
          </a:blip>
          <a:srcRect b="0" l="5728" r="5728" t="0"/>
          <a:stretch/>
        </p:blipFill>
        <p:spPr>
          <a:xfrm>
            <a:off x="4572000" y="1496225"/>
            <a:ext cx="4557320" cy="313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斷開連線後提示對方及限制操作</a:t>
            </a:r>
            <a:endParaRPr/>
          </a:p>
        </p:txBody>
      </p:sp>
      <p:sp>
        <p:nvSpPr>
          <p:cNvPr id="341" name="Google Shape;341;p3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42" name="Google Shape;342;p3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43" name="Google Shape;3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925" y="1660712"/>
            <a:ext cx="4692599" cy="30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60700"/>
            <a:ext cx="4508926" cy="30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從伺服器停止監聽&amp;確認是否與當前聊天室斷線</a:t>
            </a:r>
            <a:endParaRPr/>
          </a:p>
        </p:txBody>
      </p:sp>
      <p:sp>
        <p:nvSpPr>
          <p:cNvPr id="350" name="Google Shape;350;p3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51" name="Google Shape;351;p3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52" name="Google Shape;352;p39" title="擷取.PNG"/>
          <p:cNvPicPr preferRelativeResize="0"/>
          <p:nvPr/>
        </p:nvPicPr>
        <p:blipFill rotWithShape="1">
          <a:blip r:embed="rId3">
            <a:alphaModFix/>
          </a:blip>
          <a:srcRect b="0" l="4120" r="4120" t="0"/>
          <a:stretch/>
        </p:blipFill>
        <p:spPr>
          <a:xfrm>
            <a:off x="4451400" y="1660712"/>
            <a:ext cx="4692598" cy="30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9" title="擷取.PNG"/>
          <p:cNvPicPr preferRelativeResize="0"/>
          <p:nvPr/>
        </p:nvPicPr>
        <p:blipFill rotWithShape="1">
          <a:blip r:embed="rId4">
            <a:alphaModFix/>
          </a:blip>
          <a:srcRect b="0" l="5822" r="5822" t="0"/>
          <a:stretch/>
        </p:blipFill>
        <p:spPr>
          <a:xfrm>
            <a:off x="0" y="1660700"/>
            <a:ext cx="4508925" cy="305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伺服器端直接關閉程式確認</a:t>
            </a:r>
            <a:endParaRPr/>
          </a:p>
        </p:txBody>
      </p:sp>
      <p:sp>
        <p:nvSpPr>
          <p:cNvPr id="359" name="Google Shape;359;p4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60" name="Google Shape;360;p4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61" name="Google Shape;361;p40" title="擷取.PNG"/>
          <p:cNvPicPr preferRelativeResize="0"/>
          <p:nvPr/>
        </p:nvPicPr>
        <p:blipFill rotWithShape="1">
          <a:blip r:embed="rId3">
            <a:alphaModFix/>
          </a:blip>
          <a:srcRect b="0" l="3488" r="3488" t="0"/>
          <a:stretch/>
        </p:blipFill>
        <p:spPr>
          <a:xfrm>
            <a:off x="1199150" y="841525"/>
            <a:ext cx="6639272" cy="430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總結</a:t>
            </a:r>
            <a:endParaRPr/>
          </a:p>
        </p:txBody>
      </p:sp>
      <p:sp>
        <p:nvSpPr>
          <p:cNvPr id="367" name="Google Shape;367;p41"/>
          <p:cNvSpPr txBox="1"/>
          <p:nvPr>
            <p:ph idx="1" type="body"/>
          </p:nvPr>
        </p:nvSpPr>
        <p:spPr>
          <a:xfrm>
            <a:off x="1297500" y="1567550"/>
            <a:ext cx="692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1.成功實作一套基於 TCP/IP 的主從式 (Client-Server) 網路聊天室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2.具備客戶端與伺服器的雙向即時通訊能力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3.支援文字、表情符號、本地圖片與圖片 URL 的多元訊息傳輸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4.運用背景執行緒處理網路事件，確保 UI 介面流暢不卡頓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5.深化了對 TCP 資料流、Base64 編碼與 WinForms 事件驅動的實踐理解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預期貢獻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6994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1.強化實務程式設計能力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：熟悉 C# 在網路與 UI 整合的開發實踐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2.建立可執行的聊天室雛型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：產出一個功能性的主從式聊天室，可作為學習與教學範例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3.深化網路核心概念理解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：透過實作，真正理解 TCP 資料流與封包處理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latin typeface="Arial"/>
                <a:ea typeface="Arial"/>
                <a:cs typeface="Arial"/>
                <a:sym typeface="Arial"/>
              </a:rPr>
              <a:t>4.驗證圖片通訊可行架構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：提供一套完整的圖片選取、轉碼、傳輸及互動檢視的解決方案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>
            <p:ph idx="2" type="body"/>
          </p:nvPr>
        </p:nvSpPr>
        <p:spPr>
          <a:xfrm>
            <a:off x="388321" y="39397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研究背景與動機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36425" y="1176550"/>
            <a:ext cx="692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即時通訊 的普及化：現今網路技術成熟，即時通訊已滲透至生活與工作的各個層面，從個人社交到企業協作，其應用無所不在，這促使我們去探討其背後的底層通訊技術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深化對核心技術的理解：本研究的核心動機，是透過親手實作來深入探討作為網際網路基石的 TCP/IP 協定，希望將抽象的網路理論轉化為具體的程式碼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以專案驗證學習：我們選擇建立一個主從式 (Client-Server) 聊天室作為實踐的載體，以此挑戰在真實情境中，如何處理連線、資料交換與多用戶等工程問題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發揮技術：採用 C# 與 Windows Forms 進行開發，旨在發揮此技術在桌面應用上的穩定性、易用性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與</a:t>
            </a:r>
            <a:r>
              <a:rPr lang="zh-TW" sz="1600">
                <a:latin typeface="Arial"/>
                <a:ea typeface="Arial"/>
                <a:cs typeface="Arial"/>
                <a:sym typeface="Arial"/>
              </a:rPr>
              <a:t> .NET 框架支援，特別是在處理專案關鍵的多執行緒與資料串流功能上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問題陳述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402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1.連線管理與併發處理：伺服器需能穩定處理多個客戶端的同時連線，並採用有效的非同步機制避免阻塞，同時需設計穩健的連線建立、確認與斷線流程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2.資料傳輸的定義與實現：需定義可靠的通訊協定以區分文字與圖片，並實現圖片資料從編碼、傳輸到解碼的完整且正確的流程，確保資料不毀損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3.使用者介面的流暢性：如何在進行背景網路通訊的同時，確保使用者介面能維持即時回應、不發生畫面凍結，是對多執行緒程式設計的一大考驗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600">
                <a:latin typeface="Arial"/>
                <a:ea typeface="Arial"/>
                <a:cs typeface="Arial"/>
                <a:sym typeface="Arial"/>
              </a:rPr>
              <a:t>4.錯誤處理與使用者體驗：需設計清晰的錯誤提示（如連線失敗、傳輸錯誤）與操作回饋，以提升系統的整體健壯性與易用性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系統流程圖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8" name="Google Shape;168;p1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登入介面(啟動程式後介面)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02075" y="16540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/>
              <a:t>左圖為伺服器畫面                                     </a:t>
            </a:r>
            <a:endParaRPr sz="200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2124050"/>
            <a:ext cx="4572072" cy="27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24050"/>
            <a:ext cx="4572000" cy="273631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>
            <p:ph idx="2" type="body"/>
          </p:nvPr>
        </p:nvSpPr>
        <p:spPr>
          <a:xfrm>
            <a:off x="4571996" y="16540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右圖為客戶端畫面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124050"/>
            <a:ext cx="4572000" cy="2743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輸入IP位置及閘道進行連線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1150"/>
            <a:ext cx="4552938" cy="27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89" y="1506852"/>
            <a:ext cx="4552950" cy="272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9050" y="1497713"/>
            <a:ext cx="4572000" cy="274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1501163"/>
            <a:ext cx="4552950" cy="273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未</a:t>
            </a:r>
            <a:r>
              <a:rPr lang="zh-TW"/>
              <a:t>輸入IP</a:t>
            </a:r>
            <a:r>
              <a:rPr lang="zh-TW"/>
              <a:t>或</a:t>
            </a:r>
            <a:r>
              <a:rPr lang="zh-TW"/>
              <a:t>閘道</a:t>
            </a:r>
            <a:r>
              <a:rPr lang="zh-TW"/>
              <a:t>提示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01150"/>
            <a:ext cx="4543304" cy="273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300" y="1511475"/>
            <a:ext cx="4577848" cy="27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