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d45f693f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d45f693f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5b944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5b944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08b45805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08b45805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d45f693f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d45f693f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d45f693f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d45f693f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d45f693f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d45f693f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d45f693f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d45f693f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d45f693f5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d45f693f5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d45f693f5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d45f693f5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d45f693f5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d45f693f5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d8960f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d8960f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d45f693f5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d45f693f5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d45f693f5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d45f693f5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d45f693f5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d45f693f5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d45f693f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d45f693f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5b9448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5b9448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d45f693f5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d45f693f5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d45f693f5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d45f693f5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08b4580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608b4580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08b4580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608b4580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fd8960f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fd8960f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d8960f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d8960f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d8960f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d8960f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d8960f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d8960f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e5d36c7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e5d36c7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d45f69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d45f69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d45f693f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d45f693f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d45f693f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d45f693f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PC網路聊天室(TCP/IP)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8190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B11170008 </a:t>
            </a:r>
            <a:r>
              <a:rPr lang="zh-TW" sz="1600"/>
              <a:t>沈政光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B11170025 林俊鋐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等待連接畫面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6" name="Google Shape;206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7" name="Google Shape;207;p22" title="擷取.PNG"/>
          <p:cNvPicPr preferRelativeResize="0"/>
          <p:nvPr/>
        </p:nvPicPr>
        <p:blipFill rotWithShape="1">
          <a:blip r:embed="rId3">
            <a:alphaModFix/>
          </a:blip>
          <a:srcRect b="337" l="0" r="0" t="327"/>
          <a:stretch/>
        </p:blipFill>
        <p:spPr>
          <a:xfrm>
            <a:off x="4572006" y="1591975"/>
            <a:ext cx="4585693" cy="27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2348"/>
            <a:ext cx="4585700" cy="2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 title="擷取.PNG"/>
          <p:cNvPicPr preferRelativeResize="0"/>
          <p:nvPr/>
        </p:nvPicPr>
        <p:blipFill rotWithShape="1">
          <a:blip r:embed="rId5">
            <a:alphaModFix/>
          </a:blip>
          <a:srcRect b="377" l="0" r="0" t="367"/>
          <a:stretch/>
        </p:blipFill>
        <p:spPr>
          <a:xfrm>
            <a:off x="0" y="1602350"/>
            <a:ext cx="4591500" cy="275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伺服器確認</a:t>
            </a:r>
            <a:r>
              <a:rPr lang="zh-TW"/>
              <a:t>連接畫面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6" name="Google Shape;216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7" name="Google Shape;217;p23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169" r="169" t="0"/>
          <a:stretch/>
        </p:blipFill>
        <p:spPr>
          <a:xfrm>
            <a:off x="1077450" y="991625"/>
            <a:ext cx="6826550" cy="40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客戶端遭拒絕</a:t>
            </a:r>
            <a:r>
              <a:rPr lang="zh-TW"/>
              <a:t>連接畫面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4" name="Google Shape;224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5" name="Google Shape;225;p24" title="擷取.PNG"/>
          <p:cNvPicPr preferRelativeResize="0"/>
          <p:nvPr/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1077450" y="991625"/>
            <a:ext cx="6826550" cy="40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連接成功</a:t>
            </a:r>
            <a:r>
              <a:rPr lang="zh-TW"/>
              <a:t>畫面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2" name="Google Shape;232;p2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3" name="Google Shape;233;p25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709" r="709" t="0"/>
          <a:stretch/>
        </p:blipFill>
        <p:spPr>
          <a:xfrm>
            <a:off x="0" y="1567550"/>
            <a:ext cx="4571999" cy="275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550"/>
            <a:ext cx="4572000" cy="27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聊天室畫面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1" name="Google Shape;241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2" name="Google Shape;242;p26" title="擷取.PNG"/>
          <p:cNvPicPr preferRelativeResize="0"/>
          <p:nvPr/>
        </p:nvPicPr>
        <p:blipFill rotWithShape="1">
          <a:blip r:embed="rId3">
            <a:alphaModFix/>
          </a:blip>
          <a:srcRect b="0" l="475" r="465" t="0"/>
          <a:stretch/>
        </p:blipFill>
        <p:spPr>
          <a:xfrm>
            <a:off x="0" y="1502150"/>
            <a:ext cx="4557320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 title="擷取.PNG"/>
          <p:cNvPicPr preferRelativeResize="0"/>
          <p:nvPr/>
        </p:nvPicPr>
        <p:blipFill rotWithShape="1">
          <a:blip r:embed="rId4">
            <a:alphaModFix/>
          </a:blip>
          <a:srcRect b="534" l="0" r="0" t="534"/>
          <a:stretch/>
        </p:blipFill>
        <p:spPr>
          <a:xfrm>
            <a:off x="4522200" y="1484825"/>
            <a:ext cx="4621801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快捷文字及傳送/接收文字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0" name="Google Shape;250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1" name="Google Shape;251;p27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58" r="258" t="0"/>
          <a:stretch/>
        </p:blipFill>
        <p:spPr>
          <a:xfrm>
            <a:off x="14675" y="1567550"/>
            <a:ext cx="4557321" cy="313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0" l="79" r="69" t="0"/>
          <a:stretch/>
        </p:blipFill>
        <p:spPr>
          <a:xfrm>
            <a:off x="4522200" y="1567550"/>
            <a:ext cx="4621801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紀錄傳送文字字數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9" name="Google Shape;259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0" name="Google Shape;260;p28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495" r="495" t="0"/>
          <a:stretch/>
        </p:blipFill>
        <p:spPr>
          <a:xfrm>
            <a:off x="1054350" y="1022400"/>
            <a:ext cx="5991424" cy="41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350" y="1040568"/>
            <a:ext cx="5991426" cy="4084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表情選單及傳送</a:t>
            </a:r>
            <a:endParaRPr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8" name="Google Shape;268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74" y="900525"/>
            <a:ext cx="5902326" cy="4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清除聊天室</a:t>
            </a:r>
            <a:endParaRPr/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109950" y="14653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清除前</a:t>
            </a:r>
            <a:endParaRPr sz="1600"/>
          </a:p>
        </p:txBody>
      </p:sp>
      <p:sp>
        <p:nvSpPr>
          <p:cNvPr id="276" name="Google Shape;276;p30"/>
          <p:cNvSpPr txBox="1"/>
          <p:nvPr>
            <p:ph idx="2" type="body"/>
          </p:nvPr>
        </p:nvSpPr>
        <p:spPr>
          <a:xfrm>
            <a:off x="4571996" y="14653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清除後</a:t>
            </a:r>
            <a:endParaRPr sz="1600"/>
          </a:p>
        </p:txBody>
      </p:sp>
      <p:pic>
        <p:nvPicPr>
          <p:cNvPr id="277" name="Google Shape;277;p30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386" r="386" t="0"/>
          <a:stretch/>
        </p:blipFill>
        <p:spPr>
          <a:xfrm>
            <a:off x="0" y="1842800"/>
            <a:ext cx="4557320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406" l="0" r="0" t="416"/>
          <a:stretch/>
        </p:blipFill>
        <p:spPr>
          <a:xfrm>
            <a:off x="4522200" y="1842800"/>
            <a:ext cx="462180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輸入圖片連結視窗</a:t>
            </a:r>
            <a:endParaRPr/>
          </a:p>
        </p:txBody>
      </p:sp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5" name="Google Shape;285;p3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625" y="865800"/>
            <a:ext cx="6570751" cy="42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研究目的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699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1.掌握 TCP/IP 通訊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：學習 TCP 連線的建立與維持，以及封包交換的實作細節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2.實作主從式架構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：由一台主機擔任伺服器進行監聽，客戶端與之建立直接連線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3.實現圖文即時通訊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：開發包含文字、表情符號及圖片傳輸的完整聊天功能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4.應用多執行緒技術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：確保網路通訊不會造成使用者介面 (UI) 操作的卡頓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861271" y="44787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連結錯誤提示</a:t>
            </a:r>
            <a:endParaRPr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3" name="Google Shape;293;p3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4" name="Google Shape;294;p32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776" r="2776" t="0"/>
          <a:stretch/>
        </p:blipFill>
        <p:spPr>
          <a:xfrm>
            <a:off x="1093200" y="921538"/>
            <a:ext cx="6110849" cy="42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預覽即將傳送圖片</a:t>
            </a:r>
            <a:endParaRPr/>
          </a:p>
        </p:txBody>
      </p:sp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1" name="Google Shape;301;p3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51" y="909012"/>
            <a:ext cx="6471826" cy="42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傳送圖片成功及接收端畫面</a:t>
            </a:r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9" name="Google Shape;309;p3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0" name="Google Shape;310;p34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507" r="2498" t="0"/>
          <a:stretch/>
        </p:blipFill>
        <p:spPr>
          <a:xfrm>
            <a:off x="14675" y="1567550"/>
            <a:ext cx="4557321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4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317" l="0" r="0" t="308"/>
          <a:stretch/>
        </p:blipFill>
        <p:spPr>
          <a:xfrm>
            <a:off x="4522200" y="1567550"/>
            <a:ext cx="462180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</a:t>
            </a:r>
            <a:r>
              <a:rPr lang="zh-TW"/>
              <a:t>圖片</a:t>
            </a:r>
            <a:r>
              <a:rPr lang="zh-TW"/>
              <a:t>介面</a:t>
            </a:r>
            <a:endParaRPr/>
          </a:p>
        </p:txBody>
      </p:sp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8" name="Google Shape;318;p3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9" name="Google Shape;3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檢視圖片介面</a:t>
            </a:r>
            <a:r>
              <a:rPr lang="zh-TW"/>
              <a:t>(可放大縮小)</a:t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6" name="Google Shape;326;p3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27" name="Google Shape;327;p36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聊天室內</a:t>
            </a:r>
            <a:r>
              <a:rPr lang="zh-TW"/>
              <a:t>斷開連接</a:t>
            </a:r>
            <a:endParaRPr/>
          </a:p>
        </p:txBody>
      </p:sp>
      <p:sp>
        <p:nvSpPr>
          <p:cNvPr id="333" name="Google Shape;333;p3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4" name="Google Shape;334;p37"/>
          <p:cNvSpPr txBox="1"/>
          <p:nvPr>
            <p:ph idx="2" type="body"/>
          </p:nvPr>
        </p:nvSpPr>
        <p:spPr>
          <a:xfrm>
            <a:off x="1243846" y="8634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客戶端確認斷線後會跳回登入畫面   伺服器端則不會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35" name="Google Shape;335;p37" title="擷取.PNG"/>
          <p:cNvPicPr preferRelativeResize="0"/>
          <p:nvPr/>
        </p:nvPicPr>
        <p:blipFill rotWithShape="1">
          <a:blip r:embed="rId3">
            <a:alphaModFix/>
          </a:blip>
          <a:srcRect b="119" l="0" r="0" t="119"/>
          <a:stretch/>
        </p:blipFill>
        <p:spPr>
          <a:xfrm>
            <a:off x="0" y="1502704"/>
            <a:ext cx="4557325" cy="312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7" title="擷取.PNG"/>
          <p:cNvPicPr preferRelativeResize="0"/>
          <p:nvPr/>
        </p:nvPicPr>
        <p:blipFill rotWithShape="1">
          <a:blip r:embed="rId4">
            <a:alphaModFix/>
          </a:blip>
          <a:srcRect b="0" l="5728" r="5728" t="0"/>
          <a:stretch/>
        </p:blipFill>
        <p:spPr>
          <a:xfrm>
            <a:off x="4572000" y="1496225"/>
            <a:ext cx="4557320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斷開連線後提示對方及限制操作</a:t>
            </a:r>
            <a:endParaRPr/>
          </a:p>
        </p:txBody>
      </p:sp>
      <p:sp>
        <p:nvSpPr>
          <p:cNvPr id="342" name="Google Shape;342;p3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3" name="Google Shape;343;p3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4" name="Google Shape;3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25" y="1660712"/>
            <a:ext cx="4692599" cy="3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60700"/>
            <a:ext cx="4508926" cy="30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從伺服器停止監聽&amp;確認是否與當前聊天室斷線</a:t>
            </a:r>
            <a:endParaRPr/>
          </a:p>
        </p:txBody>
      </p:sp>
      <p:sp>
        <p:nvSpPr>
          <p:cNvPr id="351" name="Google Shape;351;p3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2" name="Google Shape;352;p3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53" name="Google Shape;353;p39" title="擷取.PNG"/>
          <p:cNvPicPr preferRelativeResize="0"/>
          <p:nvPr/>
        </p:nvPicPr>
        <p:blipFill rotWithShape="1">
          <a:blip r:embed="rId3">
            <a:alphaModFix/>
          </a:blip>
          <a:srcRect b="0" l="4120" r="4120" t="0"/>
          <a:stretch/>
        </p:blipFill>
        <p:spPr>
          <a:xfrm>
            <a:off x="4451400" y="1660712"/>
            <a:ext cx="4692598" cy="3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9" title="擷取.PNG"/>
          <p:cNvPicPr preferRelativeResize="0"/>
          <p:nvPr/>
        </p:nvPicPr>
        <p:blipFill rotWithShape="1">
          <a:blip r:embed="rId4">
            <a:alphaModFix/>
          </a:blip>
          <a:srcRect b="0" l="5822" r="5822" t="0"/>
          <a:stretch/>
        </p:blipFill>
        <p:spPr>
          <a:xfrm>
            <a:off x="0" y="1660700"/>
            <a:ext cx="4508925" cy="305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伺服器端直接關閉程式確認</a:t>
            </a:r>
            <a:endParaRPr/>
          </a:p>
        </p:txBody>
      </p:sp>
      <p:sp>
        <p:nvSpPr>
          <p:cNvPr id="360" name="Google Shape;360;p4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61" name="Google Shape;361;p4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2" name="Google Shape;362;p40" title="擷取.PNG"/>
          <p:cNvPicPr preferRelativeResize="0"/>
          <p:nvPr/>
        </p:nvPicPr>
        <p:blipFill rotWithShape="1">
          <a:blip r:embed="rId3">
            <a:alphaModFix/>
          </a:blip>
          <a:srcRect b="0" l="3488" r="3488" t="0"/>
          <a:stretch/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總結</a:t>
            </a:r>
            <a:endParaRPr/>
          </a:p>
        </p:txBody>
      </p:sp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1297500" y="1567550"/>
            <a:ext cx="692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1.成功實作一套基於 TCP/IP 的主從式 (Client-Server) 網路聊天室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2.具備客戶端與伺服器的雙向即時通訊能力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3.支援文字、表情符號、本地圖片與圖片 URL 的多元訊息傳輸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4.運用背景執行緒處理網路事件，確保 UI 介面流暢不卡頓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5.深化了對 TCP 資料流、Base64 編碼與 WinForms 事件驅動的實踐理解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預期貢獻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699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1.強化實務程式設計能力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：熟悉 C# 在網路與 UI 整合的開發實踐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2.建立可執行的聊天室雛型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：產出一個功能性的主從式聊天室，可作為學習與教學範例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3.深化網路核心概念理解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：透過實作，真正理解 TCP 資料流與封包處理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4.驗證圖片通訊可行架構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：提供一套完整的圖片選取、轉碼、傳輸及互動檢視的解決方案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388321" y="39397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研究背景與動機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36425" y="1176550"/>
            <a:ext cx="692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即時通訊 的普及化：現今網路技術成熟，即時通訊已滲透至生活與工作的各個層面，從個人社交到企業協作，其應用無所不在，這促使我們去探討其背後的底層通訊技術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深化對核心技術的理解：本研究的核心動機，是透過親手實作來深入探討作為網際網路基石的 TCP/IP 協定，希望將抽象的網路理論轉化為具體的程式碼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以專案驗證學習：我們選擇建立一個主從式 (Client-Server) 聊天室作為實踐的載體，以此挑戰在真實情境中，如何處理連線、資料交換與多用戶等工程問題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發揮技術：採用 C# 與 Windows Forms 進行開發，旨在發揮此技術在桌面應用上的穩定性、易用性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 .NET 框架支援，特別是在處理專案關鍵的多執行緒與資料串流功能上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問題陳述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402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1.連線管理與併發處理：伺服器需能穩定處理多個客戶端的同時連線，並採用有效的非同步機制避免阻塞，同時需設計穩健的連線建立、確認與斷線流程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2.資料傳輸的定義與實現：需定義可靠的通訊協定以區分文字與圖片，並實現圖片資料從編碼、傳輸到解碼的完整且正確的流程，確保資料不毀損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3.使用者介面的流暢性：如何在進行背景網路通訊的同時，確保使用者介面能維持即時回應、不發生畫面凍結，是對多執行緒程式設計的一大考驗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4.錯誤處理與使用者體驗：需設計清晰的錯誤提示（如連線失敗、傳輸錯誤）與操作回饋，以提升系統的整體健壯性與易用性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系統流程圖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826" y="0"/>
            <a:ext cx="2930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登入介面(啟動程式後介面)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02075" y="1654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左圖為伺服器畫面                                     </a:t>
            </a:r>
            <a:endParaRPr sz="20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124050"/>
            <a:ext cx="4572072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4050"/>
            <a:ext cx="4572000" cy="27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4571996" y="1654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右圖為客戶端畫面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24050"/>
            <a:ext cx="4572000" cy="274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輸入IP位置及閘道進行連線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150"/>
            <a:ext cx="4552938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9" y="1506852"/>
            <a:ext cx="4552950" cy="272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050" y="1497713"/>
            <a:ext cx="4572000" cy="27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501163"/>
            <a:ext cx="4552950" cy="273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</a:t>
            </a:r>
            <a:r>
              <a:rPr lang="zh-TW"/>
              <a:t>輸入IP</a:t>
            </a:r>
            <a:r>
              <a:rPr lang="zh-TW"/>
              <a:t>或</a:t>
            </a:r>
            <a:r>
              <a:rPr lang="zh-TW"/>
              <a:t>閘道</a:t>
            </a:r>
            <a:r>
              <a:rPr lang="zh-TW"/>
              <a:t>提示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150"/>
            <a:ext cx="4543304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300" y="1511475"/>
            <a:ext cx="4577848" cy="27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