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d45f693f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d45f693f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5b944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5b944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d45f693f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d45f693f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d45f693f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d45f693f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d45f693f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d45f693f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d45f693f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d45f693f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d45f693f5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d45f693f5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d45f693f5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d45f693f5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d45f693f5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d45f693f5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d45f693f5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d45f693f5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d8960f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d8960f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d45f693f5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d45f693f5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d45f693f5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d45f693f5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d45f693f5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d45f693f5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d45f693f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d45f693f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5b9448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5b9448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d45f693f5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d45f693f5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d45f693f5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d45f693f5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fd8960f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fd8960f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d8960f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d8960f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d8960f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d8960f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d8960f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d8960f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e5d36c7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e5d36c7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d45f69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d45f69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d45f693f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d45f693f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d45f693f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d45f693f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PC網路聊天室(TCP/IP)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8190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B11170008 </a:t>
            </a:r>
            <a:r>
              <a:rPr lang="zh-TW" sz="1600"/>
              <a:t>沈政光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B11170025 林俊鋐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等待連接畫面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3" name="Google Shape;203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1591975"/>
            <a:ext cx="4585693" cy="27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2348"/>
            <a:ext cx="4585700" cy="2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02350"/>
            <a:ext cx="4591499" cy="27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伺服器確認</a:t>
            </a:r>
            <a:r>
              <a:rPr lang="zh-TW"/>
              <a:t>連接畫面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3" name="Google Shape;213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4" name="Google Shape;214;p23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169" r="169" t="0"/>
          <a:stretch/>
        </p:blipFill>
        <p:spPr>
          <a:xfrm>
            <a:off x="1077450" y="991625"/>
            <a:ext cx="6826550" cy="40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連接成功</a:t>
            </a:r>
            <a:r>
              <a:rPr lang="zh-TW"/>
              <a:t>畫面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1" name="Google Shape;221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2" name="Google Shape;222;p24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709" r="709" t="0"/>
          <a:stretch/>
        </p:blipFill>
        <p:spPr>
          <a:xfrm>
            <a:off x="0" y="1567550"/>
            <a:ext cx="4571999" cy="275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7550"/>
            <a:ext cx="4572000" cy="27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聊天室畫面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0" name="Google Shape;230;p2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1" name="Google Shape;231;p25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748" r="748" t="0"/>
          <a:stretch/>
        </p:blipFill>
        <p:spPr>
          <a:xfrm>
            <a:off x="0" y="1502150"/>
            <a:ext cx="4557321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0" l="544" r="544" t="0"/>
          <a:stretch/>
        </p:blipFill>
        <p:spPr>
          <a:xfrm>
            <a:off x="4522200" y="1484825"/>
            <a:ext cx="4621801" cy="3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快捷文字及傳送/接收文字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9" name="Google Shape;239;p2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0" name="Google Shape;240;p26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58" r="258" t="0"/>
          <a:stretch/>
        </p:blipFill>
        <p:spPr>
          <a:xfrm>
            <a:off x="14675" y="1567550"/>
            <a:ext cx="4557321" cy="313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0" l="79" r="69" t="0"/>
          <a:stretch/>
        </p:blipFill>
        <p:spPr>
          <a:xfrm>
            <a:off x="4522200" y="1567550"/>
            <a:ext cx="4621801" cy="3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紀錄傳送文字字數</a:t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8" name="Google Shape;248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9" name="Google Shape;249;p27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495" r="495" t="0"/>
          <a:stretch/>
        </p:blipFill>
        <p:spPr>
          <a:xfrm>
            <a:off x="1054350" y="1022400"/>
            <a:ext cx="5991424" cy="41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限制傳送文字字數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6" name="Google Shape;256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7" name="Google Shape;257;p28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308" r="308" t="0"/>
          <a:stretch/>
        </p:blipFill>
        <p:spPr>
          <a:xfrm>
            <a:off x="1081550" y="1014550"/>
            <a:ext cx="6002824" cy="412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表情選單及傳送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4" name="Google Shape;264;p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274" y="900525"/>
            <a:ext cx="5902326" cy="4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清除聊天室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109950" y="14653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清除前</a:t>
            </a:r>
            <a:endParaRPr sz="1600"/>
          </a:p>
        </p:txBody>
      </p:sp>
      <p:sp>
        <p:nvSpPr>
          <p:cNvPr id="272" name="Google Shape;272;p30"/>
          <p:cNvSpPr txBox="1"/>
          <p:nvPr>
            <p:ph idx="2" type="body"/>
          </p:nvPr>
        </p:nvSpPr>
        <p:spPr>
          <a:xfrm>
            <a:off x="4571996" y="14653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清除後</a:t>
            </a:r>
            <a:endParaRPr sz="1600"/>
          </a:p>
        </p:txBody>
      </p:sp>
      <p:pic>
        <p:nvPicPr>
          <p:cNvPr id="273" name="Google Shape;273;p30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386" r="386" t="0"/>
          <a:stretch/>
        </p:blipFill>
        <p:spPr>
          <a:xfrm>
            <a:off x="0" y="1842800"/>
            <a:ext cx="4557320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406" l="0" r="0" t="416"/>
          <a:stretch/>
        </p:blipFill>
        <p:spPr>
          <a:xfrm>
            <a:off x="4522200" y="1842800"/>
            <a:ext cx="462180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輸入圖片連結視窗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1" name="Google Shape;281;p3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625" y="865800"/>
            <a:ext cx="6570751" cy="42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研究目的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699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本研究旨在設計與實作一個基於C#語言和Windows Forms介面的PC網路聊天室，採用TCP/IP協定進行通訊 。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核心目標包括深入理解TCP/IP的運作原理（如連線導向、可靠傳輸）、實現客戶端/伺服器（Client/Server）架構、應用多執行緒技術處理併發連線，並開發具備基本聊天功能（如客戶端連線斷線、訊息收發與顯示）的圖形化使用者介面 。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861271" y="44787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連結錯誤提示</a:t>
            </a:r>
            <a:endParaRPr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9" name="Google Shape;289;p3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0" name="Google Shape;290;p32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776" r="2776" t="0"/>
          <a:stretch/>
        </p:blipFill>
        <p:spPr>
          <a:xfrm>
            <a:off x="1093200" y="921538"/>
            <a:ext cx="6110849" cy="42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預覽即將傳送圖片</a:t>
            </a:r>
            <a:endParaRPr/>
          </a:p>
        </p:txBody>
      </p:sp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7" name="Google Shape;297;p3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51" y="909012"/>
            <a:ext cx="6471826" cy="42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傳送圖片成功及接收端畫面</a:t>
            </a:r>
            <a:endParaRPr/>
          </a:p>
        </p:txBody>
      </p:sp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5" name="Google Shape;305;p3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6" name="Google Shape;306;p34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507" r="2498" t="0"/>
          <a:stretch/>
        </p:blipFill>
        <p:spPr>
          <a:xfrm>
            <a:off x="14675" y="1567550"/>
            <a:ext cx="4557321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4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317" l="0" r="0" t="308"/>
          <a:stretch/>
        </p:blipFill>
        <p:spPr>
          <a:xfrm>
            <a:off x="4522200" y="1567550"/>
            <a:ext cx="462180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</a:t>
            </a:r>
            <a:r>
              <a:rPr lang="zh-TW"/>
              <a:t>圖片</a:t>
            </a:r>
            <a:r>
              <a:rPr lang="zh-TW"/>
              <a:t>介面</a:t>
            </a:r>
            <a:endParaRPr/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4" name="Google Shape;314;p3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150" y="841525"/>
            <a:ext cx="6639272" cy="43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檢視圖片介面</a:t>
            </a:r>
            <a:r>
              <a:rPr lang="zh-TW"/>
              <a:t>(可放大縮小)</a:t>
            </a:r>
            <a:endParaRPr/>
          </a:p>
        </p:txBody>
      </p:sp>
      <p:sp>
        <p:nvSpPr>
          <p:cNvPr id="321" name="Google Shape;321;p3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2" name="Google Shape;322;p3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23" name="Google Shape;323;p36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1199150" y="841525"/>
            <a:ext cx="6639272" cy="43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斷開連接</a:t>
            </a:r>
            <a:endParaRPr/>
          </a:p>
        </p:txBody>
      </p:sp>
      <p:sp>
        <p:nvSpPr>
          <p:cNvPr id="329" name="Google Shape;329;p3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0" name="Google Shape;330;p37"/>
          <p:cNvSpPr txBox="1"/>
          <p:nvPr>
            <p:ph idx="2" type="body"/>
          </p:nvPr>
        </p:nvSpPr>
        <p:spPr>
          <a:xfrm>
            <a:off x="4606321" y="11664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確認斷線後跳回登入畫面</a:t>
            </a:r>
            <a:endParaRPr sz="1600"/>
          </a:p>
        </p:txBody>
      </p:sp>
      <p:pic>
        <p:nvPicPr>
          <p:cNvPr id="331" name="Google Shape;3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704"/>
            <a:ext cx="4557324" cy="3121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7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0" l="6347" r="6347" t="0"/>
          <a:stretch/>
        </p:blipFill>
        <p:spPr>
          <a:xfrm>
            <a:off x="4572000" y="1496225"/>
            <a:ext cx="455732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斷開連線後提示對方及限制操作</a:t>
            </a:r>
            <a:endParaRPr/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9" name="Google Shape;339;p3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40" name="Google Shape;3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25" y="1660712"/>
            <a:ext cx="4692599" cy="30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60700"/>
            <a:ext cx="4508926" cy="30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總結</a:t>
            </a:r>
            <a:endParaRPr/>
          </a:p>
        </p:txBody>
      </p:sp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1297500" y="1567550"/>
            <a:ext cx="692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我們的專案P2P聊天室，是基於TCP/IP協定，使用C#語言&amp;Windows Forms應用程式開發的即時通訊應用。程式包含伺服器和客戶端，讓使用者能在區域網路內一對一溝通。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核心功能包括</a:t>
            </a:r>
            <a:r>
              <a:rPr b="1" lang="zh-TW">
                <a:latin typeface="Arial"/>
                <a:ea typeface="Arial"/>
                <a:cs typeface="Arial"/>
                <a:sym typeface="Arial"/>
              </a:rPr>
              <a:t>連線管理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，伺服器IP與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設定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埠號監聽，客戶端輸入資訊連線，雙方有確認和超時機制，並能主動斷線。其次是</a:t>
            </a:r>
            <a:r>
              <a:rPr b="1" lang="zh-TW">
                <a:latin typeface="Arial"/>
                <a:ea typeface="Arial"/>
                <a:cs typeface="Arial"/>
                <a:sym typeface="Arial"/>
              </a:rPr>
              <a:t>即時文字聊天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，可支援500字元內的訊息傳輸，並提供表情符號及快捷訊息功能。另外，也支援</a:t>
            </a:r>
            <a:r>
              <a:rPr b="1" lang="zh-TW">
                <a:latin typeface="Arial"/>
                <a:ea typeface="Arial"/>
                <a:cs typeface="Arial"/>
                <a:sym typeface="Arial"/>
              </a:rPr>
              <a:t>圖片分享與檢視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，可傳送本機圖片或網路圖片URL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（限制5MB）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，接收的圖片可在獨立視窗中縮放、平移及儲存。</a:t>
            </a:r>
            <a:br>
              <a:rPr lang="zh-TW"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latin typeface="Arial"/>
                <a:ea typeface="Arial"/>
                <a:cs typeface="Arial"/>
                <a:sym typeface="Arial"/>
              </a:rPr>
              <a:t>技術上，採用.NET Framework，並透過</a:t>
            </a:r>
            <a:r>
              <a:rPr lang="zh-TW">
                <a:latin typeface="Roboto Mono"/>
                <a:ea typeface="Roboto Mono"/>
                <a:cs typeface="Roboto Mono"/>
                <a:sym typeface="Roboto Mono"/>
              </a:rPr>
              <a:t>TcpClient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TW">
                <a:latin typeface="Roboto Mono"/>
                <a:ea typeface="Roboto Mono"/>
                <a:cs typeface="Roboto Mono"/>
                <a:sym typeface="Roboto Mono"/>
              </a:rPr>
              <a:t>TcpListener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處理TCP網路通訊。為確保UI流暢，訊息接收在獨立執行緒中處理。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此專案旨在透過實作深化對TCP/IP通訊、客戶端/伺服器架構及多執行緒技術的理解，並提升相關開發實踐能力。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預期貢獻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699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本研究預期能提升研究者在C#程式設計、Windows Forms開發、TCP/IP網路編程及多執行緒應用方面的綜合實踐能力 。同時，將產出一個功能性的PC網路聊天室原型系統，可作為TCP/IP通訊的學習與演示實例 。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此外，研究過程將深化對客戶端/伺服器模型等網路核心概念的理解，並為解決開發過程中可能遇到的技術挑戰（如併發處理、UI回應）提供可參考的方案 。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388321" y="39397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研究背景與動機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692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隨著資訊科技發展與網際網路普及，即時通訊已成為現代溝通的關鍵方式 。PC平台的網路聊天室作為即時通訊的經典形式，其底層技術對理解複雜網路應用具有學習價值 。本研究的動機在於深入探討網路通訊技術，特別是TCP/IP協定在實際應用中的運作，並透過C#語言及Windows Forms建構聊天室，以結合理論與實踐，提升軟體開發能力 。</a:t>
            </a:r>
            <a:endParaRPr b="1"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問題陳述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在開發PC網路聊天室的過程中，預計面臨的主要技術挑戰包括：如何在客戶端與伺服器間建立並維護穩定可靠的TCP連線，並處理網路不穩或斷線情況 ；伺服器端如何處理多個客戶端的併發連線與訊息，避免阻塞 ；如何確保訊息即時準確地傳遞並在客戶端介面更新 ；如何定義客戶端與伺服器間的資料交換格式並進行有效序列化/反序列化 ；如何在網路通訊時保持客戶端GUI的流暢回應，避免UI執行緒阻塞 ；以及如何設計健壯的錯誤處理機制以應對各種異常情況 。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系統架構圖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0140"/>
            <a:ext cx="9144000" cy="366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登入介面(啟動程式後介面)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02075" y="1654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左圖為伺服器畫面                                     </a:t>
            </a:r>
            <a:endParaRPr sz="20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124050"/>
            <a:ext cx="4572072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24050"/>
            <a:ext cx="4572000" cy="27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4571996" y="1654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右圖為客戶端畫面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輸入IP位置及閘道進行連線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150"/>
            <a:ext cx="4552938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9" y="1506852"/>
            <a:ext cx="4552950" cy="2724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</a:t>
            </a:r>
            <a:r>
              <a:rPr lang="zh-TW"/>
              <a:t>輸入IP</a:t>
            </a:r>
            <a:r>
              <a:rPr lang="zh-TW"/>
              <a:t>或</a:t>
            </a:r>
            <a:r>
              <a:rPr lang="zh-TW"/>
              <a:t>閘道</a:t>
            </a:r>
            <a:r>
              <a:rPr lang="zh-TW"/>
              <a:t>提示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150"/>
            <a:ext cx="4543304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300" y="1511475"/>
            <a:ext cx="4577848" cy="27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