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embeddedFontLst>
    <p:embeddedFont>
      <p:font typeface="Montserrat" panose="020B0604020202020204" charset="0"/>
      <p:regular r:id="rId29"/>
      <p:bold r:id="rId30"/>
      <p:italic r:id="rId31"/>
      <p:boldItalic r:id="rId32"/>
    </p:embeddedFont>
    <p:embeddedFont>
      <p:font typeface="Lato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9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7115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66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45f693f5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d45f693f5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81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e5b9448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e5b9448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05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d45f693f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d45f693f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529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d45f693f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d45f693f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30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d45f693f5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d45f693f5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70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d45f693f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d45f693f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63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d45f693f5_7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d45f693f5_7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4906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d45f693f5_7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d45f693f5_7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3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d45f693f5_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d45f693f5_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19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d45f693f5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d45f693f5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695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8960f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8960f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444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d45f693f5_8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d45f693f5_8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602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d45f693f5_8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d45f693f5_8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356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d45f693f5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d45f693f5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148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5b9448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5b9448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6147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d45f693f5_9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d45f693f5_9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541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d45f693f5_9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d45f693f5_9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033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fd8960f6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fd8960f6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015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d8960f6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d8960f6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94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8960f6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8960f6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0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d8960f6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d8960f6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482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5d36c7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5d36c7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72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d45f693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d45f693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57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d45f693f5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d45f693f5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03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d45f693f5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d45f693f5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21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dirty="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PC網路聊天室(TCP/IP)</a:t>
            </a:r>
            <a:endParaRPr sz="48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8190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B11170008 沈政光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B11170025 林俊鋐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等待連接畫面</a:t>
            </a: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6" y="1591975"/>
            <a:ext cx="4585693" cy="27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2348"/>
            <a:ext cx="4585700" cy="2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02350"/>
            <a:ext cx="4591499" cy="27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伺服器確認連接畫面</a:t>
            </a:r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12" name="Google Shape;212;p2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13" name="Google Shape;213;p2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169" r="169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連接成功畫面</a:t>
            </a:r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21" name="Google Shape;221;p2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0" y="1567550"/>
            <a:ext cx="4571999" cy="275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0" cy="2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聊天室畫面</a:t>
            </a:r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30" name="Google Shape;230;p2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748" r="748"/>
          <a:stretch/>
        </p:blipFill>
        <p:spPr>
          <a:xfrm>
            <a:off x="0" y="15021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l="544" r="544"/>
          <a:stretch/>
        </p:blipFill>
        <p:spPr>
          <a:xfrm>
            <a:off x="4522200" y="1484825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快捷文字及傳送/接收文字</a:t>
            </a:r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38" name="Google Shape;238;p2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39" name="Google Shape;239;p2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258" r="258"/>
          <a:stretch/>
        </p:blipFill>
        <p:spPr>
          <a:xfrm>
            <a:off x="14675" y="1567550"/>
            <a:ext cx="4557321" cy="31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l="79" r="69"/>
          <a:stretch/>
        </p:blipFill>
        <p:spPr>
          <a:xfrm>
            <a:off x="4522200" y="1567550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紀錄傳送文字字數</a:t>
            </a:r>
            <a:endParaRPr/>
          </a:p>
        </p:txBody>
      </p:sp>
      <p:sp>
        <p:nvSpPr>
          <p:cNvPr id="246" name="Google Shape;246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47" name="Google Shape;247;p2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48" name="Google Shape;248;p27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495" r="495"/>
          <a:stretch/>
        </p:blipFill>
        <p:spPr>
          <a:xfrm>
            <a:off x="1054350" y="1022400"/>
            <a:ext cx="5991424" cy="4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350" y="1040568"/>
            <a:ext cx="5991426" cy="408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表情選單及傳送</a:t>
            </a:r>
            <a:endParaRPr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4" y="900525"/>
            <a:ext cx="5902326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清除聊天室</a:t>
            </a:r>
            <a:endParaRPr/>
          </a:p>
        </p:txBody>
      </p:sp>
      <p:sp>
        <p:nvSpPr>
          <p:cNvPr id="263" name="Google Shape;263;p29"/>
          <p:cNvSpPr txBox="1">
            <a:spLocks noGrp="1"/>
          </p:cNvSpPr>
          <p:nvPr>
            <p:ph type="body" idx="1"/>
          </p:nvPr>
        </p:nvSpPr>
        <p:spPr>
          <a:xfrm>
            <a:off x="109950" y="146530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清除前</a:t>
            </a:r>
            <a:endParaRPr sz="1600"/>
          </a:p>
        </p:txBody>
      </p:sp>
      <p:sp>
        <p:nvSpPr>
          <p:cNvPr id="264" name="Google Shape;264;p29"/>
          <p:cNvSpPr txBox="1">
            <a:spLocks noGrp="1"/>
          </p:cNvSpPr>
          <p:nvPr>
            <p:ph type="body" idx="2"/>
          </p:nvPr>
        </p:nvSpPr>
        <p:spPr>
          <a:xfrm>
            <a:off x="4571996" y="146530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清除後</a:t>
            </a:r>
            <a:endParaRPr sz="1600"/>
          </a:p>
        </p:txBody>
      </p:sp>
      <p:pic>
        <p:nvPicPr>
          <p:cNvPr id="265" name="Google Shape;265;p29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386" r="386"/>
          <a:stretch/>
        </p:blipFill>
        <p:spPr>
          <a:xfrm>
            <a:off x="0" y="184280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9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t="416" b="406"/>
          <a:stretch/>
        </p:blipFill>
        <p:spPr>
          <a:xfrm>
            <a:off x="4522200" y="184280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輸入圖片連結視窗</a:t>
            </a:r>
            <a:endParaRPr/>
          </a:p>
        </p:txBody>
      </p:sp>
      <p:sp>
        <p:nvSpPr>
          <p:cNvPr id="272" name="Google Shape;272;p3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73" name="Google Shape;273;p30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25" y="865800"/>
            <a:ext cx="6570751" cy="4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連結錯誤提示</a:t>
            </a: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82" name="Google Shape;282;p31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2776" r="2776"/>
          <a:stretch/>
        </p:blipFill>
        <p:spPr>
          <a:xfrm>
            <a:off x="1093200" y="921538"/>
            <a:ext cx="6110849" cy="4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dirty="0">
                <a:latin typeface="Arial"/>
                <a:ea typeface="Arial"/>
                <a:cs typeface="Arial"/>
                <a:sym typeface="Arial"/>
              </a:rPr>
              <a:t>1.掌握 TCP/IP 通訊</a:t>
            </a: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：學習 TCP 連線的建立與維持，以及封包交換的實作細節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dirty="0">
                <a:latin typeface="Arial"/>
                <a:ea typeface="Arial"/>
                <a:cs typeface="Arial"/>
                <a:sym typeface="Arial"/>
              </a:rPr>
              <a:t>2.實作主從式架構</a:t>
            </a: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：由一台主機擔任伺服器進行監聽，客戶端與之建立直接連線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dirty="0">
                <a:latin typeface="Arial"/>
                <a:ea typeface="Arial"/>
                <a:cs typeface="Arial"/>
                <a:sym typeface="Arial"/>
              </a:rPr>
              <a:t>3.實現圖文即時通訊</a:t>
            </a: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：開發包含文字、表情符號及圖片傳輸的完整聊天功能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dirty="0">
                <a:latin typeface="Arial"/>
                <a:ea typeface="Arial"/>
                <a:cs typeface="Arial"/>
                <a:sym typeface="Arial"/>
              </a:rPr>
              <a:t>4.應用多執行緒技術</a:t>
            </a: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：確保網路通訊不會造成使用者介面 (UI) 操作的卡頓 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2"/>
          </p:nvPr>
        </p:nvSpPr>
        <p:spPr>
          <a:xfrm>
            <a:off x="861271" y="44787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預覽即將傳送圖片</a:t>
            </a:r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89" name="Google Shape;289;p32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90" name="Google Shape;2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1" y="909012"/>
            <a:ext cx="6471826" cy="4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傳送圖片成功及接收端畫面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98" name="Google Shape;298;p3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l="2507" r="2498"/>
          <a:stretch/>
        </p:blipFill>
        <p:spPr>
          <a:xfrm>
            <a:off x="14675" y="15675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3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t="308" b="317"/>
          <a:stretch/>
        </p:blipFill>
        <p:spPr>
          <a:xfrm>
            <a:off x="4522200" y="156755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檢視圖片介面</a:t>
            </a:r>
            <a:endParaRPr/>
          </a:p>
        </p:txBody>
      </p:sp>
      <p:sp>
        <p:nvSpPr>
          <p:cNvPr id="305" name="Google Shape;305;p3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06" name="Google Shape;306;p3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07" name="Google Shape;3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檢視圖片介面(可放大縮小)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14" name="Google Shape;314;p3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15" name="Google Shape;315;p3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t="49" b="49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斷開連接</a:t>
            </a:r>
            <a:endParaRPr/>
          </a:p>
        </p:txBody>
      </p:sp>
      <p:sp>
        <p:nvSpPr>
          <p:cNvPr id="321" name="Google Shape;321;p3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2"/>
          </p:nvPr>
        </p:nvSpPr>
        <p:spPr>
          <a:xfrm>
            <a:off x="4606321" y="11664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確認斷線後跳回登入畫面</a:t>
            </a:r>
            <a:endParaRPr sz="1600"/>
          </a:p>
        </p:txBody>
      </p:sp>
      <p:pic>
        <p:nvPicPr>
          <p:cNvPr id="323" name="Google Shape;3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2704"/>
            <a:ext cx="4557324" cy="312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l="6347" r="6347"/>
          <a:stretch/>
        </p:blipFill>
        <p:spPr>
          <a:xfrm>
            <a:off x="4572000" y="1496225"/>
            <a:ext cx="455732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斷開連線後提示對方及限制操作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32" name="Google Shape;3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25" y="1660712"/>
            <a:ext cx="4692599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0700"/>
            <a:ext cx="4508926" cy="3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總結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1.成功實作一套基於 TCP/IP 的主從式 (Client-Server) 網路聊天室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2.具備客戶端與伺服器的雙向即時通訊能力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3.支援文字、表情符號、本地圖片與圖片 URL 的多元訊息傳輸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4.運用背景執行緒處理網路事件，確保 UI 介面流暢不卡頓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5.深化了對 TCP 資料流、Base64 編碼與 WinForms 事件驅動的實踐理解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mtClean="0"/>
              <a:t>預期貢獻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smtClean="0">
                <a:latin typeface="Arial"/>
                <a:ea typeface="Arial"/>
                <a:cs typeface="Arial"/>
                <a:sym typeface="Arial"/>
              </a:rPr>
              <a:t>1.強化實務程式設計能力</a:t>
            </a:r>
            <a:r>
              <a:rPr lang="zh-TW" sz="1600" smtClean="0">
                <a:latin typeface="Arial"/>
                <a:ea typeface="Arial"/>
                <a:cs typeface="Arial"/>
                <a:sym typeface="Arial"/>
              </a:rPr>
              <a:t>：熟悉 C# 在網路與 UI 整合的開發實踐 </a:t>
            </a:r>
            <a:endParaRPr sz="160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smtClean="0">
                <a:latin typeface="Arial"/>
                <a:ea typeface="Arial"/>
                <a:cs typeface="Arial"/>
                <a:sym typeface="Arial"/>
              </a:rPr>
              <a:t>2.建立可執行的聊天室雛型</a:t>
            </a:r>
            <a:r>
              <a:rPr lang="zh-TW" sz="1600" smtClean="0">
                <a:latin typeface="Arial"/>
                <a:ea typeface="Arial"/>
                <a:cs typeface="Arial"/>
                <a:sym typeface="Arial"/>
              </a:rPr>
              <a:t>：產出一個功能性的主從式聊天室，可作為學習與教學範例 </a:t>
            </a:r>
            <a:endParaRPr sz="160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smtClean="0">
                <a:latin typeface="Arial"/>
                <a:ea typeface="Arial"/>
                <a:cs typeface="Arial"/>
                <a:sym typeface="Arial"/>
              </a:rPr>
              <a:t>3.深化網路核心概念理解</a:t>
            </a:r>
            <a:r>
              <a:rPr lang="zh-TW" sz="1600" smtClean="0">
                <a:latin typeface="Arial"/>
                <a:ea typeface="Arial"/>
                <a:cs typeface="Arial"/>
                <a:sym typeface="Arial"/>
              </a:rPr>
              <a:t>：透過實作，真正理解 TCP 資料流與封包處理 </a:t>
            </a:r>
            <a:endParaRPr sz="160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 b="1" smtClean="0">
                <a:latin typeface="Arial"/>
                <a:ea typeface="Arial"/>
                <a:cs typeface="Arial"/>
                <a:sym typeface="Arial"/>
              </a:rPr>
              <a:t>4.驗證圖片通訊可行架構</a:t>
            </a:r>
            <a:r>
              <a:rPr lang="zh-TW" sz="1600" smtClean="0">
                <a:latin typeface="Arial"/>
                <a:ea typeface="Arial"/>
                <a:cs typeface="Arial"/>
                <a:sym typeface="Arial"/>
              </a:rPr>
              <a:t>：提供一套完整的圖片選取、轉碼、傳輸及互動檢視的解決方案 </a:t>
            </a:r>
            <a:endParaRPr sz="160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388321" y="393977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mtClean="0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研究背景與動機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36425" y="1176550"/>
            <a:ext cx="6920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即時通訊 的普及化：現今網路技術成熟，即時通訊已滲透至生活與工作的各個層面，從個人社交到企業協作，其應用無所不在，這促使我們去探討其背後的底層通訊技術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深化對核心技術的理解：本研究的核心動機，是透過親手實作來深入探討作為網際網路基石的 TCP/IP 協定，希望將抽象的網路理論轉化為具體的程式碼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以專案驗證學習：我們選擇建立一個主從式 (Client-Server) 聊天室作為實踐的載體，以此挑戰在真實情境中，如何處理連線、資料交換與多用戶等工程問題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發揮技術：採用 C# 與 Windows Forms 進行開發，旨在發揮此技術在桌面應用上的穩定性、易用性與 .NET 框架支援，特別是在處理專案關鍵的多執行緒與資料串流功能上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問題陳述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4023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1.連線管理與併發處理：伺服器需能穩定處理多個客戶端的同時連線，並採用有效的非同步機制避免阻塞，同時需設計穩健的連線建立、確認與斷線流程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2.資料傳輸的定義與實現：需定義可靠的通訊協定以區分文字與圖片，並實現圖片資料從編碼、傳輸到解碼的完整且正確的流程，確保資料不毀損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3.使用者介面的流暢性：如何在進行背景網路通訊的同時，確保使用者介面能維持即時回應、不發生畫面凍結，是對多執行緒程式設計的一大考驗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4.錯誤處理與使用者體驗：需設計清晰的錯誤提示（如連線失敗、傳輸錯誤）與操作回饋，以提升系統的整體健壯性與易用性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系統流程圖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380" y="0"/>
            <a:ext cx="2483239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登入介面(啟動程式後介面)</a:t>
            </a:r>
            <a:endParaRPr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02075" y="165402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左圖為伺服器畫面                                     </a:t>
            </a:r>
            <a:endParaRPr sz="2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124050"/>
            <a:ext cx="4572072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4050"/>
            <a:ext cx="4572000" cy="27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>
            <a:spLocks noGrp="1"/>
          </p:cNvSpPr>
          <p:nvPr>
            <p:ph type="body" idx="2"/>
          </p:nvPr>
        </p:nvSpPr>
        <p:spPr>
          <a:xfrm>
            <a:off x="4571996" y="165402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右圖為客戶端畫面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輸入IP位置及閘道進行連線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52938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506852"/>
            <a:ext cx="4552950" cy="2724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未輸入IP或閘道提示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43304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0" y="1511475"/>
            <a:ext cx="4577848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如螢幕大小 (16:9)</PresentationFormat>
  <Paragraphs>56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Montserrat</vt:lpstr>
      <vt:lpstr>Lato</vt:lpstr>
      <vt:lpstr>Focus</vt:lpstr>
      <vt:lpstr>PC網路聊天室(TCP/IP)</vt:lpstr>
      <vt:lpstr>研究目的</vt:lpstr>
      <vt:lpstr>預期貢獻</vt:lpstr>
      <vt:lpstr>研究背景與動機</vt:lpstr>
      <vt:lpstr>問題陳述 </vt:lpstr>
      <vt:lpstr>系統流程圖</vt:lpstr>
      <vt:lpstr>登入介面(啟動程式後介面)</vt:lpstr>
      <vt:lpstr>輸入IP位置及閘道進行連線</vt:lpstr>
      <vt:lpstr>未輸入IP或閘道提示</vt:lpstr>
      <vt:lpstr>等待連接畫面</vt:lpstr>
      <vt:lpstr>伺服器確認連接畫面</vt:lpstr>
      <vt:lpstr>連接成功畫面</vt:lpstr>
      <vt:lpstr>聊天室畫面</vt:lpstr>
      <vt:lpstr>快捷文字及傳送/接收文字</vt:lpstr>
      <vt:lpstr>紀錄傳送文字字數</vt:lpstr>
      <vt:lpstr>表情選單及傳送</vt:lpstr>
      <vt:lpstr>清除聊天室</vt:lpstr>
      <vt:lpstr>輸入圖片連結視窗</vt:lpstr>
      <vt:lpstr>連結錯誤提示</vt:lpstr>
      <vt:lpstr>預覽即將傳送圖片</vt:lpstr>
      <vt:lpstr>傳送圖片成功及接收端畫面</vt:lpstr>
      <vt:lpstr>檢視圖片介面</vt:lpstr>
      <vt:lpstr>檢視圖片介面(可放大縮小)</vt:lpstr>
      <vt:lpstr>斷開連接</vt:lpstr>
      <vt:lpstr>斷開連線後提示對方及限制操作</vt:lpstr>
      <vt:lpstr>總結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PC網路聊天室(TCP/IP)</dc:title>
  <cp:lastModifiedBy>Slime</cp:lastModifiedBy>
  <cp:revision>1</cp:revision>
  <dcterms:modified xsi:type="dcterms:W3CDTF">2025-06-07T07:04:35Z</dcterms:modified>
</cp:coreProperties>
</file>