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2" r:id="rId5"/>
    <p:sldMasterId id="2147483677" r:id="rId6"/>
    <p:sldMasterId id="2147483676" r:id="rId7"/>
  </p:sldMasterIdLst>
  <p:notesMasterIdLst>
    <p:notesMasterId r:id="rId27"/>
  </p:notesMasterIdLst>
  <p:sldIdLst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7" r:id="rId16"/>
    <p:sldId id="312" r:id="rId17"/>
    <p:sldId id="313" r:id="rId18"/>
    <p:sldId id="314" r:id="rId19"/>
    <p:sldId id="315" r:id="rId20"/>
    <p:sldId id="316" r:id="rId21"/>
    <p:sldId id="298" r:id="rId22"/>
    <p:sldId id="300" r:id="rId23"/>
    <p:sldId id="301" r:id="rId24"/>
    <p:sldId id="302" r:id="rId25"/>
    <p:sldId id="303" r:id="rId2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0DB"/>
    <a:srgbClr val="292A37"/>
    <a:srgbClr val="14D7D5"/>
    <a:srgbClr val="FB2C35"/>
    <a:srgbClr val="333333"/>
    <a:srgbClr val="E95F15"/>
    <a:srgbClr val="C32451"/>
    <a:srgbClr val="F6CF18"/>
    <a:srgbClr val="34A3D7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9"/>
    <p:restoredTop sz="85306"/>
  </p:normalViewPr>
  <p:slideViewPr>
    <p:cSldViewPr>
      <p:cViewPr>
        <p:scale>
          <a:sx n="78" d="100"/>
          <a:sy n="78" d="100"/>
        </p:scale>
        <p:origin x="24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3188F-74F4-7A41-9CFF-649E932BCE61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1DFCC-29BE-3944-89E7-E9E4825126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15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Benoemen: dit is ook een Python refresher!</a:t>
            </a:r>
          </a:p>
          <a:p>
            <a:r>
              <a:rPr lang="en-NL" dirty="0"/>
              <a:t>Rustig doorlopen en bespreken: wat gebeurt er in deze code?</a:t>
            </a:r>
          </a:p>
          <a:p>
            <a:endParaRPr lang="en-NL" dirty="0"/>
          </a:p>
          <a:p>
            <a:r>
              <a:rPr lang="en-NL" dirty="0"/>
              <a:t>Houd de 00_Jupyter_Notebooks op eigen scherm erbij</a:t>
            </a:r>
          </a:p>
          <a:p>
            <a:r>
              <a:rPr lang="en-NL" dirty="0"/>
              <a:t>Vul de 00_Jupyter_Notebooks_empty in.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DFCC-29BE-3944-89E7-E9E48251266C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174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DFCC-29BE-3944-89E7-E9E48251266C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960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B542D-C414-7E4B-8295-A747806CD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4650" y="-517525"/>
            <a:ext cx="3429000" cy="3431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4C409-973F-E448-BFF0-21C516F7F3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36734" y="2913685"/>
            <a:ext cx="1213832" cy="1214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6D579-3905-7B48-A3B3-CCF1ED1B3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6820" y="2307439"/>
            <a:ext cx="882650" cy="883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7734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 - With Sphe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1430001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5CB5B-F111-C246-B638-E9E175CB4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9250" y="-1320745"/>
            <a:ext cx="9677400" cy="9683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7D9CC8-272A-4344-847B-0AA2DAD51B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3898" y="9618054"/>
            <a:ext cx="3035503" cy="303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2D890-E3DA-0848-8E88-CFFAFAE1A5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1649" y="5845522"/>
            <a:ext cx="1076613" cy="1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6000">
              <a:schemeClr val="accent3"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4C03C-81CA-9E46-B4DC-C41A9536A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44550" y="7865779"/>
            <a:ext cx="4038600" cy="4041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2E859-6CC3-1140-BA81-6BA2D5096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850" y="8931767"/>
            <a:ext cx="1524000" cy="1524982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533A6AA-9984-284B-B154-A71C80B05A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154E06-88B9-D743-9CF9-9FABDB932F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0250" y="3445080"/>
            <a:ext cx="634378" cy="6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0">
              <a:schemeClr val="accent3">
                <a:lumMod val="67000"/>
              </a:schemeClr>
            </a:gs>
            <a:gs pos="46000">
              <a:schemeClr val="accent3"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5747068"/>
            <a:ext cx="9448800" cy="914400"/>
          </a:xfrm>
          <a:prstGeom prst="rect">
            <a:avLst/>
          </a:prstGeom>
        </p:spPr>
        <p:txBody>
          <a:bodyPr/>
          <a:lstStyle>
            <a:lvl1pPr>
              <a:defRPr sz="54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Subtitle is possible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4283075"/>
            <a:ext cx="11963400" cy="122999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115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Basic title.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2E98C71-4BC5-264A-8D83-239356E1EC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55018-A055-7947-86B9-ACF32EF7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10F66D-17D7-6048-96BC-6384CCD485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511CD83-73B3-274E-949A-4C2915207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5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32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851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5832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5089D9E5-A6A4-ED47-92A5-FE63409CC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486C0C3A-ED59-E54F-B384-8081388E58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214B293-9E47-3B4E-94B7-C3B09F5ED3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A93E5E0C-627E-964B-9E8B-EF09359926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590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4444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5747068"/>
            <a:ext cx="9448800" cy="914400"/>
          </a:xfrm>
          <a:prstGeom prst="rect">
            <a:avLst/>
          </a:prstGeom>
        </p:spPr>
        <p:txBody>
          <a:bodyPr/>
          <a:lstStyle>
            <a:lvl1pPr>
              <a:defRPr sz="5400" b="0" i="0">
                <a:solidFill>
                  <a:schemeClr val="accent4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Subtitle is possible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4283075"/>
            <a:ext cx="11963400" cy="122999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115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Basic title.</a:t>
            </a:r>
          </a:p>
        </p:txBody>
      </p:sp>
    </p:spTree>
    <p:extLst>
      <p:ext uri="{BB962C8B-B14F-4D97-AF65-F5344CB8AC3E}">
        <p14:creationId xmlns:p14="http://schemas.microsoft.com/office/powerpoint/2010/main" val="39761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31799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 - With Sphe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1430001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277D6-9DF8-9D4A-86D0-2C2E3A03F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0381" y="3904790"/>
            <a:ext cx="8414702" cy="8420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736FA-5324-2D4F-8E70-A417EAECB2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9804" y="1954681"/>
            <a:ext cx="2251646" cy="2253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0EC9-2F17-BB42-81DF-32A6DCE41E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1450" y="1487541"/>
            <a:ext cx="634378" cy="634787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0C4D130-E5FD-504F-94FC-AE03A9D5AA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1D76A2A-AE65-F847-B70F-4C55CC634CC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974850" y="3444875"/>
            <a:ext cx="13944598" cy="5257800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073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D3D6C21A-497A-1341-A368-1630732E6B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</a:t>
            </a:r>
          </a:p>
        </p:txBody>
      </p:sp>
    </p:spTree>
    <p:extLst>
      <p:ext uri="{BB962C8B-B14F-4D97-AF65-F5344CB8AC3E}">
        <p14:creationId xmlns:p14="http://schemas.microsoft.com/office/powerpoint/2010/main" val="30346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35AD188-497D-E544-9109-218E13FE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BDAA796-68CE-1944-87A8-178A13455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8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55018-A055-7947-86B9-ACF32EF7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83FDD-0377-AF42-97D2-3BEED6C20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850" y="4024251"/>
            <a:ext cx="1564506" cy="1565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0DCB7-D78D-6E47-8D00-6B40B66A2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925" y="3716437"/>
            <a:ext cx="582789" cy="583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75C55-2CF1-9748-BE4A-3F7172CA1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2450" y="6566656"/>
            <a:ext cx="457200" cy="457494"/>
          </a:xfrm>
          <a:prstGeom prst="rect">
            <a:avLst/>
          </a:prstGeom>
        </p:spPr>
      </p:pic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36EA336E-6204-2446-812F-8365F13F78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Subbullet</a:t>
            </a:r>
            <a:r>
              <a:rPr lang="en-US" dirty="0"/>
              <a:t> smaller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9819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023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FA2B71EC-1C95-0C49-B41E-EE1D27358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7CB8D65-CF80-4541-AF11-D21C3BE19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36578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wadwdw</a:t>
            </a:r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826973-F098-224C-AFB8-A25FB1EB84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063794-E903-F44A-8478-62908DA8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1BD25D8-4064-454B-9034-9C5EF5C6C0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84D4CCE6-A5C2-2747-B408-794165275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929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wadwdw</a:t>
            </a:r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826973-F098-224C-AFB8-A25FB1EB84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063794-E903-F44A-8478-62908DA8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1BD25D8-4064-454B-9034-9C5EF5C6C0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84D4CCE6-A5C2-2747-B408-794165275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19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937684"/>
            <a:ext cx="7620001" cy="3810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Subbullet</a:t>
            </a:r>
            <a:r>
              <a:rPr lang="en-US" dirty="0"/>
              <a:t> small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030199" cy="13716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4278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54B91F7-194A-BB47-924F-BE0BF0362EB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F59D0-6B0F-5E47-88AD-BFE81A2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9" r:id="rId3"/>
    <p:sldLayoutId id="2147483670" r:id="rId4"/>
    <p:sldLayoutId id="2147483671" r:id="rId5"/>
    <p:sldLayoutId id="2147483674" r:id="rId6"/>
    <p:sldLayoutId id="214748370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eaLnBrk="1" hangingPunct="1">
        <a:defRPr sz="3600" b="1" i="0">
          <a:solidFill>
            <a:schemeClr val="accent1"/>
          </a:solidFill>
          <a:latin typeface="Campton Book" pitchFamily="2" charset="0"/>
          <a:ea typeface="+mj-ea"/>
          <a:cs typeface="+mj-cs"/>
        </a:defRPr>
      </a:lvl1pPr>
    </p:titleStyle>
    <p:bodyStyle>
      <a:lvl1pPr marL="0" eaLnBrk="1" hangingPunct="1">
        <a:defRPr sz="7200" b="1" i="0">
          <a:solidFill>
            <a:schemeClr val="accent1"/>
          </a:solidFill>
          <a:latin typeface="Campton Book" pitchFamily="2" charset="0"/>
          <a:ea typeface="+mn-ea"/>
          <a:cs typeface="+mn-cs"/>
        </a:defRPr>
      </a:lvl1pPr>
      <a:lvl2pPr marL="1143000" indent="-685800" eaLnBrk="1" hangingPunct="1">
        <a:buClr>
          <a:schemeClr val="accent1"/>
        </a:buClr>
        <a:buFont typeface="Courier New" panose="02070309020205020404" pitchFamily="49" charset="0"/>
        <a:buChar char="o"/>
        <a:defRPr sz="2800" b="0" i="0">
          <a:latin typeface="Campton Book" pitchFamily="2" charset="0"/>
          <a:ea typeface="+mn-ea"/>
          <a:cs typeface="+mn-cs"/>
        </a:defRPr>
      </a:lvl2pPr>
      <a:lvl3pPr marL="1485900" indent="-571500" eaLnBrk="1" hangingPunct="1">
        <a:buClr>
          <a:schemeClr val="accent1"/>
        </a:buClr>
        <a:buFont typeface="Courier New" panose="02070309020205020404" pitchFamily="49" charset="0"/>
        <a:buChar char="o"/>
        <a:defRPr sz="2400" b="0" i="0">
          <a:latin typeface="Campton Book" pitchFamily="2" charset="0"/>
          <a:ea typeface="+mn-ea"/>
          <a:cs typeface="+mn-cs"/>
        </a:defRPr>
      </a:lvl3pPr>
      <a:lvl4pPr marL="1828800" indent="-457200" eaLnBrk="1" hangingPunct="1">
        <a:buFont typeface="Courier New" panose="02070309020205020404" pitchFamily="49" charset="0"/>
        <a:buChar char="o"/>
        <a:defRPr sz="2800" b="1" i="0">
          <a:latin typeface="Campton Book" pitchFamily="2" charset="0"/>
          <a:ea typeface="+mn-ea"/>
          <a:cs typeface="+mn-cs"/>
        </a:defRPr>
      </a:lvl4pPr>
      <a:lvl5pPr marL="2171700" indent="-342900" eaLnBrk="1" hangingPunct="1">
        <a:buFont typeface="Courier New" panose="02070309020205020404" pitchFamily="49" charset="0"/>
        <a:buChar char="o"/>
        <a:defRPr sz="2000" b="1" i="0">
          <a:latin typeface="Campton Book" pitchFamily="2" charset="0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54B91F7-194A-BB47-924F-BE0BF0362EB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F59D0-6B0F-5E47-88AD-BFE81A2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626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sz="3600" b="1" i="0">
          <a:solidFill>
            <a:schemeClr val="accent1"/>
          </a:solidFill>
          <a:latin typeface="Campton Book" pitchFamily="2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accent1"/>
          </a:solidFill>
          <a:latin typeface="Campton Book" pitchFamily="2" charset="0"/>
          <a:ea typeface="+mn-ea"/>
          <a:cs typeface="+mn-cs"/>
        </a:defRPr>
      </a:lvl1pPr>
      <a:lvl2pPr marL="1143000" indent="-685800">
        <a:buClr>
          <a:schemeClr val="accent1"/>
        </a:buClr>
        <a:buFont typeface="Courier New" panose="02070309020205020404" pitchFamily="49" charset="0"/>
        <a:buChar char="o"/>
        <a:defRPr sz="1800" b="0" i="0">
          <a:latin typeface="Campton Book" pitchFamily="2" charset="0"/>
          <a:ea typeface="+mn-ea"/>
          <a:cs typeface="+mn-cs"/>
        </a:defRPr>
      </a:lvl2pPr>
      <a:lvl3pPr marL="1485900" indent="-571500">
        <a:buClr>
          <a:schemeClr val="accent1"/>
        </a:buClr>
        <a:buFont typeface="Courier New" panose="02070309020205020404" pitchFamily="49" charset="0"/>
        <a:buChar char="o"/>
        <a:defRPr sz="1400" b="0" i="0">
          <a:latin typeface="Campton Book" pitchFamily="2" charset="0"/>
          <a:ea typeface="+mn-ea"/>
          <a:cs typeface="+mn-cs"/>
        </a:defRPr>
      </a:lvl3pPr>
      <a:lvl4pPr marL="1828800" indent="-457200">
        <a:buFont typeface="Courier New" panose="02070309020205020404" pitchFamily="49" charset="0"/>
        <a:buChar char="o"/>
        <a:defRPr sz="2800" b="1" i="0">
          <a:latin typeface="Campton Book" pitchFamily="2" charset="0"/>
          <a:ea typeface="+mn-ea"/>
          <a:cs typeface="+mn-cs"/>
        </a:defRPr>
      </a:lvl4pPr>
      <a:lvl5pPr marL="2171700" indent="-342900">
        <a:buFont typeface="Courier New" panose="02070309020205020404" pitchFamily="49" charset="0"/>
        <a:buChar char="o"/>
        <a:defRPr sz="2000" b="1" i="0"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7F5291-BD2C-3E4A-8C37-1961173565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8350420-2766-424A-BFBA-5DB86A9F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1616075"/>
            <a:ext cx="17338675" cy="857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75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67" r:id="rId4"/>
    <p:sldLayoutId id="2147483681" r:id="rId5"/>
    <p:sldLayoutId id="2147483685" r:id="rId6"/>
    <p:sldLayoutId id="2147483690" r:id="rId7"/>
    <p:sldLayoutId id="2147483682" r:id="rId8"/>
    <p:sldLayoutId id="2147483686" r:id="rId9"/>
    <p:sldLayoutId id="2147483687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b="1" i="0">
          <a:solidFill>
            <a:srgbClr val="FB2C35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accent2"/>
          </a:solidFill>
          <a:latin typeface="Campton Book" pitchFamily="2" charset="0"/>
          <a:ea typeface="+mn-ea"/>
          <a:cs typeface="+mn-cs"/>
        </a:defRPr>
      </a:lvl1pPr>
      <a:lvl2pPr marL="457200">
        <a:defRPr sz="4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2pPr>
      <a:lvl3pPr marL="914400">
        <a:defRPr sz="4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3pPr>
      <a:lvl4pPr marL="1371600">
        <a:defRPr sz="2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4pPr>
      <a:lvl5pPr marL="1828800">
        <a:defRPr sz="2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4083FD-42AF-584A-A566-6A7D719857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4"/>
            <a:ext cx="2540005" cy="630652"/>
          </a:xfrm>
          <a:prstGeom prst="rect">
            <a:avLst/>
          </a:pr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F6EC5D2-DB37-4F4C-BE7F-AA1BD89B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1616075"/>
            <a:ext cx="17338675" cy="857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70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b="1" i="0">
          <a:solidFill>
            <a:srgbClr val="FB2C35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1pPr>
      <a:lvl2pPr marL="457200">
        <a:defRPr sz="4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2pPr>
      <a:lvl3pPr marL="914400">
        <a:defRPr sz="4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3pPr>
      <a:lvl4pPr marL="1371600">
        <a:defRPr sz="2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4pPr>
      <a:lvl5pPr marL="1828800">
        <a:defRPr sz="2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47DEEC-D0DD-46B4-D183-AC9F4B354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50" y="6684491"/>
            <a:ext cx="12973744" cy="914400"/>
          </a:xfrm>
        </p:spPr>
        <p:txBody>
          <a:bodyPr>
            <a:normAutofit fontScale="92500"/>
          </a:bodyPr>
          <a:lstStyle/>
          <a:p>
            <a:r>
              <a:rPr lang="en-NL" dirty="0"/>
              <a:t>Voor Data Scientists en Data Engineers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C22A-F5FE-BFA6-C7E3-7836621CB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4850" y="4283075"/>
            <a:ext cx="14773944" cy="1229995"/>
          </a:xfrm>
        </p:spPr>
        <p:txBody>
          <a:bodyPr>
            <a:noAutofit/>
          </a:bodyPr>
          <a:lstStyle/>
          <a:p>
            <a:r>
              <a:rPr lang="en-NL" dirty="0"/>
              <a:t>Python Fundamentals.</a:t>
            </a:r>
          </a:p>
        </p:txBody>
      </p:sp>
    </p:spTree>
    <p:extLst>
      <p:ext uri="{BB962C8B-B14F-4D97-AF65-F5344CB8AC3E}">
        <p14:creationId xmlns:p14="http://schemas.microsoft.com/office/powerpoint/2010/main" val="12827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DC927A-79F4-2907-3A74-14437EFA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Datatypes in Python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E752183-8FDA-8054-DBDF-2350372C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62" y="3665538"/>
            <a:ext cx="11783381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57835-79A4-0468-27D7-959D05578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Tab completion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Nieuwe cell: Escape gevolgd door a (above) of b (below) of dd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Shift Tab to see arguments and information about methods, functions 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? or ?? to get extra help and info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650597-8515-0AA3-B2CB-A5C3D42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Jupyter: 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5195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58F89-D6D8-E378-1EBA-0B6A24E9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49" y="3521075"/>
            <a:ext cx="15926073" cy="46482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inlezen		pd.read_csv()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inspectie		df.info()   df.head()    df.describe()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selectie		df[df.column == ‘value’]   df.loc[df.column == ‘value’, :]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wrangling		df[‘column’].fillna()   df.drop_duplicates()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joinen			df.merge(df2, how=‘inner’, on=‘column_name’)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visualisatie	px.scatter(df, x, 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CB6AF-9BC7-56F6-8932-7264CAC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Pandas intro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DE85671-FCC3-0042-7E3F-82137C35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14" y="8751019"/>
            <a:ext cx="11905671" cy="2089825"/>
          </a:xfrm>
          <a:prstGeom prst="rect">
            <a:avLst/>
          </a:prstGeom>
        </p:spPr>
      </p:pic>
      <p:pic>
        <p:nvPicPr>
          <p:cNvPr id="6" name="Picture 2" descr="pandas (software) - Wikipedia">
            <a:extLst>
              <a:ext uri="{FF2B5EF4-FFF2-40B4-BE49-F238E27FC236}">
                <a16:creationId xmlns:a16="http://schemas.microsoft.com/office/drawing/2014/main" id="{39960561-9210-D5A9-02AA-DD030C17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410" y="46850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6C9326-0DD6-8C29-D881-022E4600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Pandas: the DataFrame (df)</a:t>
            </a:r>
          </a:p>
        </p:txBody>
      </p:sp>
      <p:pic>
        <p:nvPicPr>
          <p:cNvPr id="4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D6BEB46-49D5-4BD2-CDD4-28C65E19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4" r="1" b="6953"/>
          <a:stretch/>
        </p:blipFill>
        <p:spPr>
          <a:xfrm>
            <a:off x="1974850" y="3494435"/>
            <a:ext cx="16133799" cy="60800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00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F0327-F679-B6B1-950B-725CC03B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Pandas: the Series</a:t>
            </a:r>
          </a:p>
        </p:txBody>
      </p:sp>
      <p:pic>
        <p:nvPicPr>
          <p:cNvPr id="4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543DEDC-B86B-8714-7CDA-5C1CDD96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3292475"/>
            <a:ext cx="12443563" cy="72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E8C024-7F27-4349-9CCD-AE7C7F3F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dirty="0"/>
              <a:t>Next slides contains elements you can </a:t>
            </a:r>
            <a:r>
              <a:rPr lang="en-US" dirty="0">
                <a:solidFill>
                  <a:schemeClr val="accent2"/>
                </a:solidFill>
              </a:rPr>
              <a:t>copy and paste with the ‘format’ tool.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918E-B467-DF49-A39B-65818DE83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0000" lnSpcReduction="20000"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17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50" y="3887164"/>
            <a:ext cx="7315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photo doesn’t always have to be circular or rounded. It can also contain 50% or less/more on the side as a separator. 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Photo Side.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C77E2D-2F14-844F-93D2-ACE5F043F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L" dirty="0"/>
              <a:t>Big photo covering the side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3441C0-E738-8A49-9A9F-56A3B95A5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02C53C2-3A32-9B4A-84B5-489354441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Big photo covering the side</a:t>
            </a:r>
          </a:p>
          <a:p>
            <a:endParaRPr lang="en-NL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9C29F57-E96F-D448-8730-227A993029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659330-BB04-F246-890F-886F51B27F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2" name="Picture 1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C3D217-62DF-7249-A78B-68122277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91" y="0"/>
            <a:ext cx="11309350" cy="11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circular photo, make sure that you have a square photo and simply copy the formatting of the sample to your required photo. If the photo isn’t squared yet, read below on how to do that.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Photo Circular.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EF3-3F21-324F-8696-709868BA8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4849" y="7199895"/>
            <a:ext cx="7620000" cy="3179180"/>
          </a:xfrm>
        </p:spPr>
        <p:txBody>
          <a:bodyPr>
            <a:normAutofit/>
          </a:bodyPr>
          <a:lstStyle/>
          <a:p>
            <a:r>
              <a:rPr lang="en-US" dirty="0"/>
              <a:t>Paste your photo</a:t>
            </a:r>
            <a:endParaRPr lang="en-NL" dirty="0"/>
          </a:p>
          <a:p>
            <a:pPr lvl="1">
              <a:buClr>
                <a:schemeClr val="accent2"/>
              </a:buClr>
            </a:pPr>
            <a:r>
              <a:rPr lang="en-US" sz="1800" dirty="0"/>
              <a:t>Ideal situation would be a 1:1/square photo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If not, you can crop it with the instructions below</a:t>
            </a:r>
            <a:endParaRPr lang="en-NL" sz="1800" dirty="0"/>
          </a:p>
          <a:p>
            <a:r>
              <a:rPr lang="en-NL" dirty="0"/>
              <a:t>Go to Picture Format &gt; Crop &gt; Square 1:1</a:t>
            </a:r>
          </a:p>
          <a:p>
            <a:r>
              <a:rPr lang="en-NL" dirty="0"/>
              <a:t>Copy and paste the formatting from the sample on the right to the new one.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C8102B-027E-5246-80BB-629161893B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How do you do this?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14FCEF-93E6-174B-9FC8-3D3B7B2AE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74849" y="6416675"/>
            <a:ext cx="7619998" cy="596096"/>
          </a:xfrm>
        </p:spPr>
        <p:txBody>
          <a:bodyPr/>
          <a:lstStyle/>
          <a:p>
            <a:r>
              <a:rPr lang="en-NL" dirty="0"/>
              <a:t>How to crop on 1:1 ratio</a:t>
            </a:r>
          </a:p>
          <a:p>
            <a:endParaRPr lang="en-NL" dirty="0"/>
          </a:p>
        </p:txBody>
      </p:sp>
      <p:pic>
        <p:nvPicPr>
          <p:cNvPr id="12" name="Picture 1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C3D217-62DF-7249-A78B-68122277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250" y="1448763"/>
            <a:ext cx="8031183" cy="8031183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34635-15DA-2E4E-8466-A7CC1614D286}"/>
              </a:ext>
            </a:extLst>
          </p:cNvPr>
          <p:cNvSpPr/>
          <p:nvPr/>
        </p:nvSpPr>
        <p:spPr>
          <a:xfrm>
            <a:off x="20510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43D443-E2BF-4348-AD8F-10DD2ACD59A0}"/>
              </a:ext>
            </a:extLst>
          </p:cNvPr>
          <p:cNvSpPr/>
          <p:nvPr/>
        </p:nvSpPr>
        <p:spPr>
          <a:xfrm>
            <a:off x="106616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4451" y="4150488"/>
            <a:ext cx="6095999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vlakken</a:t>
            </a:r>
            <a:r>
              <a:rPr lang="en-US" dirty="0"/>
              <a:t> achter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, of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die </a:t>
            </a:r>
            <a:r>
              <a:rPr lang="en-US" dirty="0" err="1"/>
              <a:t>kadering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 (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Drop Shadow Element.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EF3-3F21-324F-8696-709868BA8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8852" y="4151896"/>
            <a:ext cx="7620000" cy="1981200"/>
          </a:xfrm>
        </p:spPr>
        <p:txBody>
          <a:bodyPr/>
          <a:lstStyle/>
          <a:p>
            <a:r>
              <a:rPr lang="en-US" dirty="0"/>
              <a:t>Bullet 1</a:t>
            </a:r>
            <a:endParaRPr lang="en-NL" dirty="0"/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  <a:endParaRPr lang="en-NL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C17A5-7244-6146-809B-61E660B1A4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450" y="3403399"/>
            <a:ext cx="7619998" cy="596096"/>
          </a:xfrm>
        </p:spPr>
        <p:txBody>
          <a:bodyPr/>
          <a:lstStyle/>
          <a:p>
            <a:r>
              <a:rPr lang="en-NL" dirty="0"/>
              <a:t>Drop Shadow</a:t>
            </a:r>
          </a:p>
          <a:p>
            <a:endParaRPr lang="en-NL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383B1-DB26-ED4D-8A6D-20E85783D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8852" y="3368675"/>
            <a:ext cx="7619998" cy="596096"/>
          </a:xfrm>
        </p:spPr>
        <p:txBody>
          <a:bodyPr/>
          <a:lstStyle/>
          <a:p>
            <a:r>
              <a:rPr lang="en-NL" dirty="0"/>
              <a:t>Just a sample</a:t>
            </a:r>
          </a:p>
        </p:txBody>
      </p:sp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7C924D-BDEB-AE47-9F47-74B884E9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5050" y="5578475"/>
            <a:ext cx="3669899" cy="3669899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8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FA5125-8F61-AA4E-B105-0FEC449C0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a big bullet</a:t>
            </a:r>
            <a:endParaRPr lang="en-NL" dirty="0"/>
          </a:p>
          <a:p>
            <a:r>
              <a:rPr lang="en-US" dirty="0"/>
              <a:t>Another one</a:t>
            </a:r>
            <a:endParaRPr lang="en-NL" dirty="0"/>
          </a:p>
          <a:p>
            <a:pPr lvl="1"/>
            <a:r>
              <a:rPr lang="en-US" dirty="0"/>
              <a:t>Sub bullet</a:t>
            </a:r>
            <a:endParaRPr lang="en-NL" dirty="0"/>
          </a:p>
          <a:p>
            <a:pPr lvl="1"/>
            <a:r>
              <a:rPr lang="en-US" dirty="0"/>
              <a:t>Another sub bullet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3B5338E-FCE6-9942-8215-6B3602E6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92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BBCAD9-C095-E854-CDC6-F2681792E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49" y="3521074"/>
            <a:ext cx="13944599" cy="6735783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Welkom, introductie, kennismaking</a:t>
            </a:r>
          </a:p>
          <a:p>
            <a:r>
              <a:rPr lang="en-NL" dirty="0"/>
              <a:t>Hoogover uitleg: wat is Python? Wat is Pandas?</a:t>
            </a:r>
          </a:p>
          <a:p>
            <a:r>
              <a:rPr lang="en-NL" dirty="0"/>
              <a:t>Jupyter Notebook</a:t>
            </a:r>
          </a:p>
          <a:p>
            <a:r>
              <a:rPr lang="en-NL" dirty="0"/>
              <a:t>Inlezen</a:t>
            </a:r>
          </a:p>
          <a:p>
            <a:r>
              <a:rPr lang="en-NL" dirty="0"/>
              <a:t>Inspectie en verkennen van data</a:t>
            </a:r>
          </a:p>
          <a:p>
            <a:r>
              <a:rPr lang="en-NL" dirty="0"/>
              <a:t>Selectie en filteren</a:t>
            </a:r>
          </a:p>
          <a:p>
            <a:r>
              <a:rPr lang="en-NL" dirty="0"/>
              <a:t>Data wrangling</a:t>
            </a:r>
          </a:p>
          <a:p>
            <a:r>
              <a:rPr lang="en-NL" dirty="0"/>
              <a:t>Joins</a:t>
            </a:r>
          </a:p>
          <a:p>
            <a:r>
              <a:rPr lang="en-NL" dirty="0"/>
              <a:t>Visualisatie</a:t>
            </a:r>
          </a:p>
          <a:p>
            <a:r>
              <a:rPr lang="en-NL" dirty="0"/>
              <a:t>Eigen functies</a:t>
            </a:r>
          </a:p>
          <a:p>
            <a:r>
              <a:rPr lang="en-NL" dirty="0"/>
              <a:t>Installatie en opzet van Jupyter, Python en Pandas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26CCE-F8AD-FC6C-0D97-45F1E328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Onderwerpen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4770A22A-EDE7-0723-E0E0-84687C72D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3915" y="1448763"/>
            <a:ext cx="8031183" cy="8031183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6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34635-15DA-2E4E-8466-A7CC1614D286}"/>
              </a:ext>
            </a:extLst>
          </p:cNvPr>
          <p:cNvSpPr/>
          <p:nvPr/>
        </p:nvSpPr>
        <p:spPr>
          <a:xfrm>
            <a:off x="20510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43D443-E2BF-4348-AD8F-10DD2ACD59A0}"/>
              </a:ext>
            </a:extLst>
          </p:cNvPr>
          <p:cNvSpPr/>
          <p:nvPr/>
        </p:nvSpPr>
        <p:spPr>
          <a:xfrm>
            <a:off x="106616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4451" y="4150488"/>
            <a:ext cx="6095999" cy="1981200"/>
          </a:xfrm>
        </p:spPr>
        <p:txBody>
          <a:bodyPr/>
          <a:lstStyle/>
          <a:p>
            <a:r>
              <a:rPr lang="en-NL" dirty="0"/>
              <a:t>Waar werk je?</a:t>
            </a:r>
          </a:p>
          <a:p>
            <a:r>
              <a:rPr lang="en-NL" dirty="0"/>
              <a:t>Welke software?</a:t>
            </a:r>
          </a:p>
          <a:p>
            <a:r>
              <a:rPr lang="en-NL" dirty="0"/>
              <a:t>Gebruik je al Python?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C17A5-7244-6146-809B-61E660B1A4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450" y="3403399"/>
            <a:ext cx="7619998" cy="596096"/>
          </a:xfrm>
        </p:spPr>
        <p:txBody>
          <a:bodyPr/>
          <a:lstStyle/>
          <a:p>
            <a:r>
              <a:rPr lang="en-NL" dirty="0"/>
              <a:t>Waar sta je nu?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383B1-DB26-ED4D-8A6D-20E85783D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8852" y="3368675"/>
            <a:ext cx="7619998" cy="596096"/>
          </a:xfrm>
        </p:spPr>
        <p:txBody>
          <a:bodyPr/>
          <a:lstStyle/>
          <a:p>
            <a:r>
              <a:rPr lang="en-NL" dirty="0"/>
              <a:t>Wat is je leerdoel?</a:t>
            </a:r>
          </a:p>
        </p:txBody>
      </p:sp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7C924D-BDEB-AE47-9F47-74B884E9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5050" y="5578475"/>
            <a:ext cx="3669899" cy="3669899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2DADF-D074-3B7D-A3E8-9C9FD19D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Leesbare code</a:t>
            </a:r>
          </a:p>
          <a:p>
            <a:r>
              <a:rPr lang="en-NL" dirty="0"/>
              <a:t>Snel te schrijven</a:t>
            </a:r>
          </a:p>
          <a:p>
            <a:r>
              <a:rPr lang="en-NL" dirty="0"/>
              <a:t>Efficiënte libraries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1DF86-6893-E130-BE29-4F6ED4BB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Python + Pandas?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07B7-AAB1-8DFB-5BC3-1BA73302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aar ook handig om snel een API aan te spreken</a:t>
            </a:r>
          </a:p>
          <a:p>
            <a:r>
              <a:rPr lang="en-NL" dirty="0"/>
              <a:t>.. </a:t>
            </a:r>
            <a:r>
              <a:rPr lang="en-GB" dirty="0"/>
              <a:t>o</a:t>
            </a:r>
            <a:r>
              <a:rPr lang="en-NL" dirty="0"/>
              <a:t>f een website te scrapen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9A0A-5E71-B3B7-43B8-07367E4E91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 dirty="0"/>
              <a:t>Koalas / PySpark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6B14CE-395A-B75B-520B-8DCCF8330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DC393-695C-BE90-27AE-8991E584D9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Eating the World!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5EFABE-0879-DEB5-D49A-044244E0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 dirty="0"/>
              <a:t>Data-analyse, ML, wrangling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981023-4C88-E85E-47FB-411FBA3434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 dirty="0"/>
              <a:t>Spark, Databricks, 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259FF7-626F-FC8E-DBC2-B92AB1226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NL" dirty="0"/>
              <a:t>Leuk om iets nieuws te leren</a:t>
            </a:r>
          </a:p>
        </p:txBody>
      </p:sp>
    </p:spTree>
    <p:extLst>
      <p:ext uri="{BB962C8B-B14F-4D97-AF65-F5344CB8AC3E}">
        <p14:creationId xmlns:p14="http://schemas.microsoft.com/office/powerpoint/2010/main" val="39880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A9E75-DE7C-2B21-BA64-541028FD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Dus ook langzamer</a:t>
            </a:r>
          </a:p>
          <a:p>
            <a:r>
              <a:rPr lang="en-NL" dirty="0"/>
              <a:t>... ”premature optimization is the root of all evil” (</a:t>
            </a:r>
            <a:r>
              <a:rPr lang="en-NL"/>
              <a:t>Donald Knuth)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1E1D8-AF36-0876-A392-9BCE296F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50" y="1448763"/>
            <a:ext cx="15854064" cy="1066800"/>
          </a:xfrm>
        </p:spPr>
        <p:txBody>
          <a:bodyPr/>
          <a:lstStyle/>
          <a:p>
            <a:r>
              <a:rPr lang="en-NL" dirty="0"/>
              <a:t>Waarom GEEN Python / Pandas?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098D2-D4C6-852F-BE0E-90728D67E0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L" dirty="0"/>
              <a:t>Voor echt grote datasets gedistribueerde oplossingen (Spark / Dask)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59B82-8635-20E5-A35E-000A90041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82296-CFC0-6519-E628-02854BF89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45B018-7B43-23BF-6553-9BF9677A93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Higher-level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5F50D-416F-0861-6328-079DEE4182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 dirty="0"/>
              <a:t>Pandas: alles in-memory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8281B9-0EA9-31B6-3E1F-5A08DE8353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 dirty="0"/>
              <a:t>Niet geschikt voor mobile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F9B35-B0C9-2A24-D9B7-EE3953235E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6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0007AC-F0A4-336D-7147-7447A595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Wegen naar Python</a:t>
            </a:r>
          </a:p>
        </p:txBody>
      </p:sp>
      <p:pic>
        <p:nvPicPr>
          <p:cNvPr id="4" name="Picture 3" descr="Text, map&#10;&#10;Description automatically generated">
            <a:extLst>
              <a:ext uri="{FF2B5EF4-FFF2-40B4-BE49-F238E27FC236}">
                <a16:creationId xmlns:a16="http://schemas.microsoft.com/office/drawing/2014/main" id="{77DD5B43-232D-F115-C93B-CFC7E3AF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18" y="3854475"/>
            <a:ext cx="11377264" cy="6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508D9-B732-6DCF-560D-7BBF384E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Python Data-ecosysteem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4D59C0-4C49-0A7D-C56B-99C135459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/>
          <a:stretch/>
        </p:blipFill>
        <p:spPr>
          <a:xfrm>
            <a:off x="5443538" y="4119707"/>
            <a:ext cx="7848872" cy="6941837"/>
          </a:xfrm>
          <a:prstGeom prst="rect">
            <a:avLst/>
          </a:prstGeom>
          <a:effectLst/>
        </p:spPr>
      </p:pic>
      <p:pic>
        <p:nvPicPr>
          <p:cNvPr id="5" name="Picture 2" descr="Apache Airflow - Wikipedia">
            <a:extLst>
              <a:ext uri="{FF2B5EF4-FFF2-40B4-BE49-F238E27FC236}">
                <a16:creationId xmlns:a16="http://schemas.microsoft.com/office/drawing/2014/main" id="{9D7B8572-6942-6454-11FA-D33797E8E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92" y="7105439"/>
            <a:ext cx="2253606" cy="8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DDAD52D-AF3F-41F5-AF9F-AC10BFD4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53" y="3597931"/>
            <a:ext cx="1310169" cy="152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704BF301-51EB-0FD5-E98A-A457B2DF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607" y="3726976"/>
            <a:ext cx="2253606" cy="12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42402C-E388-ACFE-2D67-A1FDE19F2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Intro Jupyter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Jupyter Notebook, Jupyter Lab, VS Code, Google Colab,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D6493-8D03-7576-BD94-CBF759B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Jupyter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8F7AB3-8095-8D83-1F4F-42EFC35A9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1" b="-3"/>
          <a:stretch/>
        </p:blipFill>
        <p:spPr>
          <a:xfrm>
            <a:off x="1339082" y="5870699"/>
            <a:ext cx="4783038" cy="298421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FDD86D-D805-2A9C-8F90-25EBAE23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3" r="-2" b="-2"/>
          <a:stretch/>
        </p:blipFill>
        <p:spPr>
          <a:xfrm>
            <a:off x="7461788" y="5870699"/>
            <a:ext cx="4783038" cy="2984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74D61E-8CD9-CA96-A73B-4EDFC5D11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563" y="5870700"/>
            <a:ext cx="5050216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C6CF83-2244-3177-AD5D-51E379B5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50" y="326083"/>
            <a:ext cx="16574144" cy="1066800"/>
          </a:xfrm>
        </p:spPr>
        <p:txBody>
          <a:bodyPr/>
          <a:lstStyle/>
          <a:p>
            <a:r>
              <a:rPr lang="en-NL" dirty="0"/>
              <a:t>Eerste stappen met Jupyter in Colab</a:t>
            </a:r>
          </a:p>
        </p:txBody>
      </p:sp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E87ECFA-C9C0-47AD-AC70-2C9B0CEC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46"/>
          <a:stretch/>
        </p:blipFill>
        <p:spPr>
          <a:xfrm>
            <a:off x="1411090" y="1622227"/>
            <a:ext cx="17820727" cy="9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tell Corporate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E8306F96-6750-4730-8663-BC2D4BD1B88D}"/>
    </a:ext>
  </a:extLst>
</a:theme>
</file>

<file path=ppt/theme/theme2.xml><?xml version="1.0" encoding="utf-8"?>
<a:theme xmlns:a="http://schemas.openxmlformats.org/drawingml/2006/main" name="Wortell Corporate - Small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AC71CE3C-C6A9-4BDB-A878-6C4B0F309EB5}"/>
    </a:ext>
  </a:extLst>
</a:theme>
</file>

<file path=ppt/theme/theme3.xml><?xml version="1.0" encoding="utf-8"?>
<a:theme xmlns:a="http://schemas.openxmlformats.org/drawingml/2006/main" name="Wortell Dark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28CB7AA8-B5E8-4D0B-B381-D575D32795E4}"/>
    </a:ext>
  </a:extLst>
</a:theme>
</file>

<file path=ppt/theme/theme4.xml><?xml version="1.0" encoding="utf-8"?>
<a:theme xmlns:a="http://schemas.openxmlformats.org/drawingml/2006/main" name="Wortell Green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F4BCB3C4-5F96-4AB4-9133-65038C8C6A7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6B1734C12E24CB64A844E098AC668" ma:contentTypeVersion="5" ma:contentTypeDescription="Create a new document." ma:contentTypeScope="" ma:versionID="a1c12080447b4060ec6bdbedf1c12a1b">
  <xsd:schema xmlns:xsd="http://www.w3.org/2001/XMLSchema" xmlns:xs="http://www.w3.org/2001/XMLSchema" xmlns:p="http://schemas.microsoft.com/office/2006/metadata/properties" xmlns:ns2="03c9e960-e011-48ce-96a3-157fa4d8142c" xmlns:ns3="259a414f-a7a1-4594-87b8-277a7fd441c6" targetNamespace="http://schemas.microsoft.com/office/2006/metadata/properties" ma:root="true" ma:fieldsID="f8d1e431ca53589ff59659c2c94bebc1" ns2:_="" ns3:_="">
    <xsd:import namespace="03c9e960-e011-48ce-96a3-157fa4d8142c"/>
    <xsd:import namespace="259a414f-a7a1-4594-87b8-277a7fd441c6"/>
    <xsd:element name="properties">
      <xsd:complexType>
        <xsd:sequence>
          <xsd:element name="documentManagement">
            <xsd:complexType>
              <xsd:all>
                <xsd:element ref="ns2:Thumbnail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9e960-e011-48ce-96a3-157fa4d8142c" elementFormDefault="qualified">
    <xsd:import namespace="http://schemas.microsoft.com/office/2006/documentManagement/types"/>
    <xsd:import namespace="http://schemas.microsoft.com/office/infopath/2007/PartnerControls"/>
    <xsd:element name="Thumbnail" ma:index="8" nillable="true" ma:displayName="Thumbnail" ma:internalName="Thumbnail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a414f-a7a1-4594-87b8-277a7fd441c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03c9e960-e011-48ce-96a3-157fa4d8142c" xsi:nil="true"/>
    <SharedWithUsers xmlns="259a414f-a7a1-4594-87b8-277a7fd441c6">
      <UserInfo>
        <DisplayName>Marjolein Siegmund</DisplayName>
        <AccountId>170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A00BCBC-53ED-4B2D-93A3-F44ACA53E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9e960-e011-48ce-96a3-157fa4d8142c"/>
    <ds:schemaRef ds:uri="259a414f-a7a1-4594-87b8-277a7fd44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C3DBDD-D09C-4189-B32D-91A362E3B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01818-D338-42C2-955F-72CD31804AAE}">
  <ds:schemaRefs>
    <ds:schemaRef ds:uri="03c9e960-e011-48ce-96a3-157fa4d8142c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259a414f-a7a1-4594-87b8-277a7fd44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Wortell Corporate</Template>
  <TotalTime>405</TotalTime>
  <Words>631</Words>
  <Application>Microsoft Macintosh PowerPoint</Application>
  <PresentationFormat>Custom</PresentationFormat>
  <Paragraphs>93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Campton Book</vt:lpstr>
      <vt:lpstr>Courier New</vt:lpstr>
      <vt:lpstr>Myriad Pro</vt:lpstr>
      <vt:lpstr>Wortell Corporate</vt:lpstr>
      <vt:lpstr>Wortell Corporate - Small</vt:lpstr>
      <vt:lpstr>Wortell Dark</vt:lpstr>
      <vt:lpstr>Wortell Green</vt:lpstr>
      <vt:lpstr>PowerPoint Presentation</vt:lpstr>
      <vt:lpstr>Onderwerpen</vt:lpstr>
      <vt:lpstr>Introductie.</vt:lpstr>
      <vt:lpstr>Waarom Python + Pandas?</vt:lpstr>
      <vt:lpstr>Waarom GEEN Python / Pandas?</vt:lpstr>
      <vt:lpstr>Wegen naar Python</vt:lpstr>
      <vt:lpstr>Het Python Data-ecosysteem</vt:lpstr>
      <vt:lpstr>Jupyter</vt:lpstr>
      <vt:lpstr>Eerste stappen met Jupyter in Colab</vt:lpstr>
      <vt:lpstr>Datatypes in Python</vt:lpstr>
      <vt:lpstr>Jupyter: tips &amp; tricks</vt:lpstr>
      <vt:lpstr>Pandas intro</vt:lpstr>
      <vt:lpstr>Pandas: the DataFrame (df)</vt:lpstr>
      <vt:lpstr>Pandas: the Series</vt:lpstr>
      <vt:lpstr>PowerPoint Presentation</vt:lpstr>
      <vt:lpstr>Photo Side.</vt:lpstr>
      <vt:lpstr>Photo Circular.</vt:lpstr>
      <vt:lpstr>Drop Shadow Element.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Koos van Strien</dc:creator>
  <cp:keywords/>
  <dc:description/>
  <cp:lastModifiedBy>Koos van Strien</cp:lastModifiedBy>
  <cp:revision>4</cp:revision>
  <dcterms:created xsi:type="dcterms:W3CDTF">2022-10-17T14:17:38Z</dcterms:created>
  <dcterms:modified xsi:type="dcterms:W3CDTF">2022-10-19T06:20:04Z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2017-02-24T10:00:00Z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2017-02-24T10:00:00Z</vt:filetime>
  </property>
  <property fmtid="{D5CDD505-2E9C-101B-9397-08002B2CF9AE}" pid="5" name="ContentTypeId">
    <vt:lpwstr>0x0101006566B1734C12E24CB64A844E098AC668</vt:lpwstr>
  </property>
  <property fmtid="{D5CDD505-2E9C-101B-9397-08002B2CF9AE}" pid="6" name="MSIP_Label_6ade84ad-3c6b-4480-bb7a-7694e5cb1e58_Enabled">
    <vt:lpwstr>True</vt:lpwstr>
  </property>
  <property fmtid="{D5CDD505-2E9C-101B-9397-08002B2CF9AE}" pid="7" name="MSIP_Label_6ade84ad-3c6b-4480-bb7a-7694e5cb1e58_SiteId">
    <vt:lpwstr>b1a6616c-9473-4cab-82b6-b6affeed3e12</vt:lpwstr>
  </property>
  <property fmtid="{D5CDD505-2E9C-101B-9397-08002B2CF9AE}" pid="8" name="MSIP_Label_6ade84ad-3c6b-4480-bb7a-7694e5cb1e58_Owner">
    <vt:lpwstr>thomas.widdershoven@wortell.nl</vt:lpwstr>
  </property>
  <property fmtid="{D5CDD505-2E9C-101B-9397-08002B2CF9AE}" pid="9" name="MSIP_Label_6ade84ad-3c6b-4480-bb7a-7694e5cb1e58_SetDate">
    <vt:lpwstr>2020-05-01T13:24:16.9280442Z</vt:lpwstr>
  </property>
  <property fmtid="{D5CDD505-2E9C-101B-9397-08002B2CF9AE}" pid="10" name="MSIP_Label_6ade84ad-3c6b-4480-bb7a-7694e5cb1e58_Name">
    <vt:lpwstr>Intern</vt:lpwstr>
  </property>
  <property fmtid="{D5CDD505-2E9C-101B-9397-08002B2CF9AE}" pid="11" name="MSIP_Label_6ade84ad-3c6b-4480-bb7a-7694e5cb1e58_Application">
    <vt:lpwstr>Microsoft Azure Information Protection</vt:lpwstr>
  </property>
  <property fmtid="{D5CDD505-2E9C-101B-9397-08002B2CF9AE}" pid="12" name="MSIP_Label_6ade84ad-3c6b-4480-bb7a-7694e5cb1e58_ActionId">
    <vt:lpwstr>ebab8335-d406-46ea-b4e2-ff52c5954187</vt:lpwstr>
  </property>
  <property fmtid="{D5CDD505-2E9C-101B-9397-08002B2CF9AE}" pid="13" name="MSIP_Label_6ade84ad-3c6b-4480-bb7a-7694e5cb1e58_Extended_MSFT_Method">
    <vt:lpwstr>Automatic</vt:lpwstr>
  </property>
  <property fmtid="{D5CDD505-2E9C-101B-9397-08002B2CF9AE}" pid="14" name="Sensitivity">
    <vt:lpwstr>Intern</vt:lpwstr>
  </property>
</Properties>
</file>