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EF9F-61B7-5E4B-BC6D-2102A93331F1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1C677-0ACA-2848-B097-79AE91E69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1C677-0ACA-2848-B097-79AE91E69F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9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FC55-8F93-4698-9082-0E8461957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B4AF2-C4E4-49EF-A3BB-67F101A8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4BC5D-BE01-4544-AE1C-0D70DB82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55E9-76C7-4A29-BF21-AC5285E4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5934-7167-48D3-9C5D-2B218401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076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C620-24C8-443D-BE58-0F1C6F2F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E5DBF-435C-4C19-B64B-EEBFA18CF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C3855-18D2-4804-9E4E-8C19CA17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6412-B17C-4E97-8938-97F2A958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4733-3A40-457C-B598-96A2CD0F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529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FA6982-09C3-4331-8D36-4D0D62839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99E99-D115-483B-A6F6-7C0DDAA79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C4DA-38C5-4B14-B6F0-415F63A9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121D-399B-41D6-9C60-5B57AFC3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15A12-594E-4ACB-A301-7FE2AD15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100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8E6E-1C1E-416E-AC09-03334D1E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961C-51DC-4BE1-B808-348A94231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70D75-00F2-4E91-854D-C84915FC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6C1F-6A9D-4AE0-A0B0-EA8C11F9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163AB-6A01-4CF0-AC57-C5EBC35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9620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FFFE-0ABC-4A9A-8C28-1AD99D95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53B02-6490-46A9-9230-18FD0B793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9F20-DFC0-492E-B585-365029F1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F57E-0574-4536-A377-3B7EB157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37EF-DFAC-4311-832A-090E4546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632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6989-C098-4417-B7B4-436AAAF9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5A9D-7631-4C89-A402-209F952A4D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0536E-D72A-4474-B3E6-234290B2E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BF086-FF63-481E-B38D-61FD6593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309E-0B9B-4E53-B23B-F314E4F6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62251-F564-4279-A917-D258D1A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03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AA3E-5162-4444-86F8-267EF3E9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6F31-E8C3-494B-B25F-370E7AF7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78AD8-35D9-468D-9007-983795EE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2B2DE-DF09-46C5-990D-4D337B965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C2680-EBCF-4993-88E5-5A5333A1D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659EC-2457-49B3-B233-BD0A366A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ACB0F-E199-494B-8E37-EC5E61DD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05690-2AFE-48CA-967A-A5FD5B09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64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58F3-39DD-4E25-BC9E-DF5470CA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D5586-BAAE-4962-BCDB-04B7BC08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44F9D-9815-4C7A-9236-99D68C80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260BB-A7E7-4F75-A9E6-3CE18785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35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01E98-67DB-44AA-8087-D8A9D014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391DC-01F3-41BA-9739-B545A589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843B-8F47-4C24-A004-0E021D7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192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8137-6041-4271-AC6A-B0E8669A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4AB36-ECDD-4A57-A904-FD2BF187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6E054-1595-4601-8772-9C2C05DA9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43303-CB06-484F-8DE6-D67E7A23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ED301-46FC-43E9-967A-3372F58E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EE398-BAFB-458C-B561-7A773491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02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8C70-2D46-4B9D-95F3-3C44C3C6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C2985-C431-4BDA-AE0D-E3A0596C7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6A40-0F99-4BFF-B76E-C8E0125C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BCE62-CF08-4DCA-849D-782A63C8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48033-F28C-43BA-B698-74993920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B74D8-CE27-49E3-AD25-69A8CBFC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299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1E8BF-55BC-4AED-8675-BC757A4B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0F82-4C4F-457E-AEFE-3D4E8372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D32F-62C2-4420-ACCC-0DA7E7900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325F-DB4A-447C-8952-C0C0F572C4AF}" type="datetimeFigureOut">
              <a:rPr lang="en-NL" smtClean="0"/>
              <a:t>6/4/19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6796-0144-4D41-939C-1577D4D6E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179B-7CED-47A7-BE72-23EF6F20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BF2C-DF65-48FF-8F87-1106FC7A095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17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61B2-71A2-4AEA-AC84-60C1D7AB8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SELECT, SORT and FILTER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B03E3-2801-403B-9FEC-871F1FEC5B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 Server for Data Analysts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8488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32336-3320-4152-85B7-782B0D05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sorts rows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E1B5E-E917-413B-9256-145AA057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all products, order by weight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[Production].[Product]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 BY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[Weight]</a:t>
            </a:r>
          </a:p>
          <a:p>
            <a:r>
              <a:rPr lang="en-US" dirty="0"/>
              <a:t>ASC or DESC determines the sort direction</a:t>
            </a:r>
          </a:p>
          <a:p>
            <a:pPr lvl="1"/>
            <a:r>
              <a:rPr lang="en-US" dirty="0"/>
              <a:t>By default, ordering is ascending</a:t>
            </a:r>
          </a:p>
          <a:p>
            <a:r>
              <a:rPr lang="en-US" dirty="0"/>
              <a:t>Combined with the TOP-clause you can return the 10 heaviest products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[Production].[Product]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 BY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[Weight]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1463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984CD6-C9C2-418D-91A3-9D93C33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E7613-BB09-47E9-AB62-70C2632E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columns from a table</a:t>
            </a:r>
          </a:p>
          <a:p>
            <a:r>
              <a:rPr lang="en-US" dirty="0"/>
              <a:t>Filtering rows</a:t>
            </a:r>
          </a:p>
          <a:p>
            <a:r>
              <a:rPr lang="en-US" dirty="0"/>
              <a:t>Sorting rows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5325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89D9-FD0F-4335-9CBE-E24ACDF8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rows in a table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E8E6-9418-4ED9-85C4-C9C61C6C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in SSMS or Azure Data Studio</a:t>
            </a:r>
          </a:p>
          <a:p>
            <a:pPr lvl="1"/>
            <a:r>
              <a:rPr lang="en-US" dirty="0"/>
              <a:t>Using SELECT to query data from a table</a:t>
            </a:r>
          </a:p>
          <a:p>
            <a:pPr lvl="1"/>
            <a:r>
              <a:rPr lang="en-US" dirty="0"/>
              <a:t>The * expression</a:t>
            </a:r>
          </a:p>
          <a:p>
            <a:pPr lvl="1"/>
            <a:r>
              <a:rPr lang="en-US" dirty="0"/>
              <a:t>Trying out different expressions</a:t>
            </a:r>
          </a:p>
          <a:p>
            <a:pPr lvl="1"/>
            <a:r>
              <a:rPr lang="en-US" dirty="0"/>
              <a:t>GUI tricks: Top 1000</a:t>
            </a:r>
          </a:p>
          <a:p>
            <a:pPr lvl="2"/>
            <a:r>
              <a:rPr lang="en-US" dirty="0"/>
              <a:t>The TOP clause</a:t>
            </a:r>
          </a:p>
          <a:p>
            <a:pPr lvl="2"/>
            <a:r>
              <a:rPr lang="en-US" dirty="0"/>
              <a:t>Delimiters for object names</a:t>
            </a:r>
          </a:p>
          <a:p>
            <a:pPr lvl="1"/>
            <a:endParaRPr lang="en-US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7560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2CF6-F37F-4D1E-9563-7A259410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SELECT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E207-DE04-410C-817E-200F77AC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Objectives: </a:t>
            </a:r>
          </a:p>
          <a:p>
            <a:pPr lvl="1"/>
            <a:r>
              <a:rPr lang="en-US" dirty="0"/>
              <a:t>Get acquainted with SSMS or Azure Data Studio GUI</a:t>
            </a:r>
          </a:p>
          <a:p>
            <a:pPr lvl="1"/>
            <a:r>
              <a:rPr lang="en-US" dirty="0"/>
              <a:t>Learn a bit about the </a:t>
            </a:r>
            <a:r>
              <a:rPr lang="en-US" dirty="0" err="1"/>
              <a:t>AdventureWorks</a:t>
            </a:r>
            <a:r>
              <a:rPr lang="en-US" dirty="0"/>
              <a:t> database</a:t>
            </a:r>
          </a:p>
          <a:p>
            <a:r>
              <a:rPr lang="en-US" dirty="0"/>
              <a:t>Get 500 rows from the Product table. </a:t>
            </a:r>
          </a:p>
          <a:p>
            <a:pPr lvl="1"/>
            <a:r>
              <a:rPr lang="en-US" dirty="0"/>
              <a:t>Select only columns </a:t>
            </a:r>
            <a:r>
              <a:rPr lang="en-US" dirty="0" err="1"/>
              <a:t>ProductId</a:t>
            </a:r>
            <a:r>
              <a:rPr lang="en-US" dirty="0"/>
              <a:t>, Name, </a:t>
            </a:r>
            <a:r>
              <a:rPr lang="en-US" dirty="0" err="1"/>
              <a:t>ProductNumber</a:t>
            </a:r>
            <a:r>
              <a:rPr lang="en-US" dirty="0"/>
              <a:t> and Color</a:t>
            </a:r>
          </a:p>
          <a:p>
            <a:r>
              <a:rPr lang="en-US" dirty="0"/>
              <a:t>Select all columns from the </a:t>
            </a:r>
            <a:r>
              <a:rPr lang="en-US" dirty="0" err="1"/>
              <a:t>ProductSubcategory</a:t>
            </a:r>
            <a:r>
              <a:rPr lang="en-US" dirty="0"/>
              <a:t> table. Write by hand, use the * syntax for all columns</a:t>
            </a:r>
          </a:p>
          <a:p>
            <a:pPr lvl="1"/>
            <a:r>
              <a:rPr lang="en-US" dirty="0"/>
              <a:t>When working in SSMS: Replace the ‘*’ in the previous expression by copy-pasting the column list </a:t>
            </a:r>
          </a:p>
          <a:p>
            <a:r>
              <a:rPr lang="en-US" dirty="0"/>
              <a:t>Select the product category names</a:t>
            </a:r>
          </a:p>
          <a:p>
            <a:r>
              <a:rPr lang="en-US" dirty="0"/>
              <a:t>Select all colors from products. How many rows do you get?</a:t>
            </a:r>
          </a:p>
          <a:p>
            <a:r>
              <a:rPr lang="en-US" dirty="0"/>
              <a:t>Use SELECT DISTINCT instead of SELECT to get only the unique colors. How many different colors do we have in our inventory?</a:t>
            </a:r>
          </a:p>
        </p:txBody>
      </p:sp>
    </p:spTree>
    <p:extLst>
      <p:ext uri="{BB962C8B-B14F-4D97-AF65-F5344CB8AC3E}">
        <p14:creationId xmlns:p14="http://schemas.microsoft.com/office/powerpoint/2010/main" val="144303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534D-0A6C-4CAA-B077-2E312E67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filters rows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0C9D3-6293-4E50-B644-601F2097C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endParaRPr lang="en-US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[Production].[Product]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Color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'Black’</a:t>
            </a:r>
            <a:endParaRPr lang="en-US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212121"/>
                </a:solidFill>
                <a:latin typeface="Consolas" panose="020B0609020204030204" pitchFamily="49" charset="0"/>
              </a:rPr>
            </a:br>
            <a:r>
              <a:rPr lang="en-US" i="1" dirty="0"/>
              <a:t>Selects only the rows with Black products</a:t>
            </a:r>
            <a:endParaRPr lang="en-US" i="1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5538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97EE-15F8-4502-8AA7-EC263FE3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WHERE expressions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B742-452A-4662-BCE0-8A09D9803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match:</a:t>
            </a:r>
          </a:p>
          <a:p>
            <a:pPr lvl="1"/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12121"/>
                </a:solidFill>
                <a:latin typeface="Consolas" panose="020B0609020204030204" pitchFamily="49" charset="0"/>
              </a:rPr>
              <a:t>Color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'Black'</a:t>
            </a:r>
            <a:endParaRPr lang="nl-NL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/ </a:t>
            </a:r>
            <a:r>
              <a:rPr lang="nl-NL" dirty="0" err="1"/>
              <a:t>greater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:</a:t>
            </a:r>
          </a:p>
          <a:p>
            <a:pPr lvl="1"/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 [</a:t>
            </a:r>
            <a:r>
              <a:rPr lang="nl-NL" dirty="0" err="1">
                <a:solidFill>
                  <a:srgbClr val="212121"/>
                </a:solidFill>
                <a:latin typeface="Consolas" panose="020B0609020204030204" pitchFamily="49" charset="0"/>
              </a:rPr>
              <a:t>Weight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] 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nl-NL" dirty="0"/>
          </a:p>
          <a:p>
            <a:r>
              <a:rPr lang="nl-NL" dirty="0" err="1"/>
              <a:t>Pattern</a:t>
            </a:r>
            <a:r>
              <a:rPr lang="nl-NL" dirty="0"/>
              <a:t> match (NOT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approximate</a:t>
            </a:r>
            <a:r>
              <a:rPr lang="nl-NL" dirty="0"/>
              <a:t> match!):</a:t>
            </a:r>
          </a:p>
          <a:p>
            <a:pPr lvl="1"/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 [Name]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LIKE</a:t>
            </a:r>
            <a:r>
              <a:rPr lang="nl-NL" dirty="0">
                <a:solidFill>
                  <a:srgbClr val="212121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'Road%'</a:t>
            </a:r>
            <a:endParaRPr lang="nl-NL" dirty="0">
              <a:solidFill>
                <a:srgbClr val="212121"/>
              </a:solidFill>
              <a:latin typeface="Consolas" panose="020B0609020204030204" pitchFamily="49" charset="0"/>
            </a:endParaRPr>
          </a:p>
          <a:p>
            <a:pPr lvl="2"/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start </a:t>
            </a:r>
            <a:r>
              <a:rPr lang="nl-NL" dirty="0" err="1"/>
              <a:t>with</a:t>
            </a:r>
            <a:r>
              <a:rPr lang="nl-NL" dirty="0"/>
              <a:t> “Road”, no matter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follows</a:t>
            </a:r>
            <a:endParaRPr lang="nl-NL" dirty="0"/>
          </a:p>
          <a:p>
            <a:pPr lvl="3"/>
            <a:r>
              <a:rPr lang="nl-NL" dirty="0"/>
              <a:t>“Road End Caps” is </a:t>
            </a:r>
            <a:r>
              <a:rPr lang="nl-NL" dirty="0" err="1"/>
              <a:t>matched</a:t>
            </a:r>
            <a:r>
              <a:rPr lang="nl-NL" dirty="0"/>
              <a:t>, as is “Road-350-W </a:t>
            </a:r>
            <a:r>
              <a:rPr lang="nl-NL" dirty="0" err="1"/>
              <a:t>Yellow</a:t>
            </a:r>
            <a:r>
              <a:rPr lang="nl-NL" dirty="0"/>
              <a:t>, 42”</a:t>
            </a:r>
          </a:p>
          <a:p>
            <a:pPr lvl="3"/>
            <a:r>
              <a:rPr lang="nl-NL" dirty="0" err="1"/>
              <a:t>Obviously</a:t>
            </a:r>
            <a:r>
              <a:rPr lang="nl-NL" dirty="0"/>
              <a:t>, “</a:t>
            </a:r>
            <a:r>
              <a:rPr lang="nl-NL" dirty="0" err="1"/>
              <a:t>Roam</a:t>
            </a:r>
            <a:r>
              <a:rPr lang="nl-NL" dirty="0"/>
              <a:t>”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matched</a:t>
            </a:r>
            <a:endParaRPr lang="nl-NL" dirty="0"/>
          </a:p>
          <a:p>
            <a:r>
              <a:rPr lang="en-US" dirty="0"/>
              <a:t>More on LIKE later 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948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7CA0-A253-4D3F-96B8-19447BB1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WHERE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F11EB-200E-4A44-A354-BF1E8ED6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Select all products with the color ‘Red’</a:t>
            </a:r>
          </a:p>
          <a:p>
            <a:r>
              <a:rPr lang="en-US" dirty="0"/>
              <a:t>Select all products with a weight larger than or equal to 2.24 LBs (LB = pound, this is around 1.016 kgs or kilograms)</a:t>
            </a:r>
          </a:p>
          <a:p>
            <a:pPr lvl="1"/>
            <a:r>
              <a:rPr lang="en-US" dirty="0"/>
              <a:t>You should get 167 rows, not 193, 197 or 164!</a:t>
            </a:r>
          </a:p>
          <a:p>
            <a:r>
              <a:rPr lang="en-US" dirty="0"/>
              <a:t>Look up what the name of the </a:t>
            </a:r>
            <a:r>
              <a:rPr lang="en-US" dirty="0" err="1"/>
              <a:t>ProductCategory</a:t>
            </a:r>
            <a:r>
              <a:rPr lang="en-US" dirty="0"/>
              <a:t> is for the following products (you’ll need two or three separate queries for this exercise):</a:t>
            </a:r>
          </a:p>
          <a:p>
            <a:pPr lvl="1"/>
            <a:r>
              <a:rPr lang="en-US" dirty="0"/>
              <a:t>Adjustable Race (Id 1)</a:t>
            </a:r>
          </a:p>
          <a:p>
            <a:pPr lvl="1"/>
            <a:r>
              <a:rPr lang="en-US" dirty="0"/>
              <a:t>Rear Derailleur (Id 894)</a:t>
            </a:r>
          </a:p>
          <a:p>
            <a:pPr lvl="1"/>
            <a:r>
              <a:rPr lang="en-US" dirty="0"/>
              <a:t>HL Bottom Bracket (Id 996)</a:t>
            </a:r>
          </a:p>
          <a:p>
            <a:r>
              <a:rPr lang="en-US" dirty="0"/>
              <a:t>Select all product subcategories starting with ‘Mountain’</a:t>
            </a:r>
          </a:p>
          <a:p>
            <a:r>
              <a:rPr lang="en-US" dirty="0"/>
              <a:t>Use the NOT keyword to select all products that are not red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9197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B218-E048-4AC4-B241-48870649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LIKE: pattern matching in SQL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CB9AD0-272A-4C9D-86F2-0A2051444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78471"/>
              </p:ext>
            </p:extLst>
          </p:nvPr>
        </p:nvGraphicFramePr>
        <p:xfrm>
          <a:off x="838200" y="1367155"/>
          <a:ext cx="10515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930800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6522642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22696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35577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369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construct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Ex. requirement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LIKE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pattern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8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Arbitrary number of arbitrary characters</a:t>
                      </a:r>
                      <a:endParaRPr lang="en-NL" dirty="0"/>
                    </a:p>
                    <a:p>
                      <a:pPr lv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%</a:t>
                      </a:r>
                      <a:endParaRPr lang="en-NL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products, names starting with ‘Mountain’</a:t>
                      </a:r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LIKE ‘Mountain%’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Mountain bike, mountain frame, mountain…</a:t>
                      </a:r>
                    </a:p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7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Arbitrary character, Exactly one 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 up someone called “Alexandra” or “Alexandre”, but not “Alexandria”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LIKE ‘</a:t>
                      </a:r>
                      <a:r>
                        <a:rPr lang="en-US" dirty="0" err="1"/>
                        <a:t>Alexandr</a:t>
                      </a:r>
                      <a:r>
                        <a:rPr lang="en-US" dirty="0"/>
                        <a:t>_’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Alexandra, Alexandre, Alexandr1</a:t>
                      </a:r>
                    </a:p>
                    <a:p>
                      <a:r>
                        <a:rPr lang="en-US" dirty="0"/>
                        <a:t>Not: Alexandria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1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 character, exactly one 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abcd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Look up someone called “Alexandra” or “Alexandre”, and no one else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LIKE ‘</a:t>
                      </a:r>
                      <a:r>
                        <a:rPr lang="en-US" dirty="0" err="1"/>
                        <a:t>Alexandr</a:t>
                      </a:r>
                      <a:r>
                        <a:rPr lang="en-US" dirty="0"/>
                        <a:t>[</a:t>
                      </a:r>
                      <a:r>
                        <a:rPr lang="en-US" dirty="0" err="1"/>
                        <a:t>ea</a:t>
                      </a:r>
                      <a:r>
                        <a:rPr lang="en-US" dirty="0"/>
                        <a:t>]’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Alexandra, Alexandre</a:t>
                      </a:r>
                    </a:p>
                    <a:p>
                      <a:r>
                        <a:rPr lang="en-US" dirty="0"/>
                        <a:t>Not: Alexandr1, Alexandria, 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9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Range of characters, exactly one 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[a-z], [a-e], [0-9]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 only product numbers matching AAAA-99</a:t>
                      </a:r>
                      <a:r>
                        <a:rPr lang="en-US" sz="1600" dirty="0"/>
                        <a:t> (four letters, dash, two digits)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ProductNumber</a:t>
                      </a:r>
                      <a:r>
                        <a:rPr lang="en-US" sz="1400" dirty="0"/>
                        <a:t> LIKE </a:t>
                      </a:r>
                    </a:p>
                    <a:p>
                      <a:r>
                        <a:rPr lang="en-US" sz="1200" dirty="0"/>
                        <a:t>‘[A-Z][A-Z]-[0-9][0-9][0-9][0-9]’</a:t>
                      </a:r>
                      <a:endParaRPr lang="en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AR-5381,</a:t>
                      </a:r>
                    </a:p>
                    <a:p>
                      <a:r>
                        <a:rPr lang="en-US" dirty="0"/>
                        <a:t>BA-8327</a:t>
                      </a:r>
                    </a:p>
                    <a:p>
                      <a:r>
                        <a:rPr lang="en-US" dirty="0"/>
                        <a:t>NOT: BAE-1234, BA-12345, BA1234,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2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59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FB69-CF14-4CAA-BBF4-3B075807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practice - LIKE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EBE6-53A7-48B2-836B-AE65078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products where names start with ‘L’ and end with ‘m’ (4)</a:t>
            </a:r>
          </a:p>
          <a:p>
            <a:r>
              <a:rPr lang="en-US" dirty="0"/>
              <a:t>Select products where names start with ‘L’ , contain an ‘o’ and end with ‘m’ (3)</a:t>
            </a:r>
          </a:p>
          <a:p>
            <a:r>
              <a:rPr lang="en-US" dirty="0"/>
              <a:t>Select product numbers with letter-digit patterns like ‘FR-R92B-58’ (176)</a:t>
            </a:r>
          </a:p>
          <a:p>
            <a:r>
              <a:rPr lang="en-US" dirty="0"/>
              <a:t>Select product numbers that start with two letters and end with two digits (463)</a:t>
            </a:r>
          </a:p>
          <a:p>
            <a:r>
              <a:rPr lang="en-US" dirty="0"/>
              <a:t>Select product numbers that start with two letters and end with two digits, and contain exactly two dashes (177)</a:t>
            </a:r>
          </a:p>
        </p:txBody>
      </p:sp>
    </p:spTree>
    <p:extLst>
      <p:ext uri="{BB962C8B-B14F-4D97-AF65-F5344CB8AC3E}">
        <p14:creationId xmlns:p14="http://schemas.microsoft.com/office/powerpoint/2010/main" val="246893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E08F4C1E6CE04FB487E03DAD13B117" ma:contentTypeVersion="14" ma:contentTypeDescription="Create a new document." ma:contentTypeScope="" ma:versionID="450cf58d35a869aadedd2b3741fa4800">
  <xsd:schema xmlns:xsd="http://www.w3.org/2001/XMLSchema" xmlns:xs="http://www.w3.org/2001/XMLSchema" xmlns:p="http://schemas.microsoft.com/office/2006/metadata/properties" xmlns:ns2="906b1803-8a11-4915-ac24-76ff97c2e11a" xmlns:ns3="1758ab4f-a954-409b-a161-3e68bbe258cb" targetNamespace="http://schemas.microsoft.com/office/2006/metadata/properties" ma:root="true" ma:fieldsID="fa83d345bdf82bc706663a701ae649f7" ns2:_="" ns3:_="">
    <xsd:import namespace="906b1803-8a11-4915-ac24-76ff97c2e11a"/>
    <xsd:import namespace="1758ab4f-a954-409b-a161-3e68bbe258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b1803-8a11-4915-ac24-76ff97c2e1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fba3170-89ad-411c-9f01-2d731c5b0c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8ab4f-a954-409b-a161-3e68bbe258cb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6b1803-8a11-4915-ac24-76ff97c2e11a">
      <Terms xmlns="http://schemas.microsoft.com/office/infopath/2007/PartnerControls"/>
    </lcf76f155ced4ddcb4097134ff3c332f>
    <SharedWithUsers xmlns="1758ab4f-a954-409b-a161-3e68bbe258cb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F7F8291-EDC1-4795-9B94-592C8EF06AC6}"/>
</file>

<file path=customXml/itemProps2.xml><?xml version="1.0" encoding="utf-8"?>
<ds:datastoreItem xmlns:ds="http://schemas.openxmlformats.org/officeDocument/2006/customXml" ds:itemID="{DBF06C0B-EB35-4B4C-86E7-4B82C562DABB}"/>
</file>

<file path=customXml/itemProps3.xml><?xml version="1.0" encoding="utf-8"?>
<ds:datastoreItem xmlns:ds="http://schemas.openxmlformats.org/officeDocument/2006/customXml" ds:itemID="{E3903091-EC14-4F54-99FB-F5EBC8445E21}"/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732</Words>
  <Application>Microsoft Macintosh PowerPoint</Application>
  <PresentationFormat>Widescreen</PresentationFormat>
  <Paragraphs>102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SELECT, SORT and FILTER</vt:lpstr>
      <vt:lpstr>Lessons</vt:lpstr>
      <vt:lpstr>Selecting rows in a table</vt:lpstr>
      <vt:lpstr>Quick practice - SELECT</vt:lpstr>
      <vt:lpstr>WHERE filters rows</vt:lpstr>
      <vt:lpstr>Different types of WHERE expressions</vt:lpstr>
      <vt:lpstr>Quick Practice - WHERE</vt:lpstr>
      <vt:lpstr>LIKE: pattern matching in SQL</vt:lpstr>
      <vt:lpstr>Quick practice - LIKE</vt:lpstr>
      <vt:lpstr>ORDER BY sorts 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Koos van Strien</dc:creator>
  <cp:lastModifiedBy>Koos van Strien</cp:lastModifiedBy>
  <cp:revision>13</cp:revision>
  <dcterms:created xsi:type="dcterms:W3CDTF">2019-05-29T06:09:21Z</dcterms:created>
  <dcterms:modified xsi:type="dcterms:W3CDTF">2019-06-04T10:45:54Z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0x010100ABE08F4C1E6CE04FB487E03DAD13B117</vt:lpwstr>
  </property>
  <property fmtid="{D5CDD505-2E9C-101B-9397-08002B2CF9AE}" pid="3" name="Order">
    <vt:r8>5159500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GUID">
    <vt:lpwstr>3eb5e6a6-14eb-468b-878d-6993d613de46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SharedWithUsers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MediaServiceImageTags">
    <vt:lpwstr/>
  </property>
</Properties>
</file>