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4"/>
    <p:sldMasterId id="2147483703" r:id="rId5"/>
    <p:sldMasterId id="2147483716" r:id="rId6"/>
  </p:sldMasterIdLst>
  <p:notesMasterIdLst>
    <p:notesMasterId r:id="rId21"/>
  </p:notesMasterIdLst>
  <p:sldIdLst>
    <p:sldId id="256" r:id="rId7"/>
    <p:sldId id="277" r:id="rId8"/>
    <p:sldId id="278" r:id="rId9"/>
    <p:sldId id="263" r:id="rId10"/>
    <p:sldId id="264" r:id="rId11"/>
    <p:sldId id="268" r:id="rId12"/>
    <p:sldId id="266" r:id="rId13"/>
    <p:sldId id="270" r:id="rId14"/>
    <p:sldId id="271" r:id="rId15"/>
    <p:sldId id="265" r:id="rId16"/>
    <p:sldId id="276" r:id="rId17"/>
    <p:sldId id="275" r:id="rId18"/>
    <p:sldId id="274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F8EADC-095A-4583-9C97-69133D952782}">
          <p14:sldIdLst>
            <p14:sldId id="256"/>
            <p14:sldId id="277"/>
            <p14:sldId id="278"/>
            <p14:sldId id="263"/>
            <p14:sldId id="264"/>
            <p14:sldId id="268"/>
            <p14:sldId id="266"/>
            <p14:sldId id="270"/>
            <p14:sldId id="271"/>
            <p14:sldId id="265"/>
            <p14:sldId id="276"/>
            <p14:sldId id="275"/>
            <p14:sldId id="274"/>
          </p14:sldIdLst>
        </p14:section>
        <p14:section name="Do not delete this required slide" id="{54BC213B-4056-4F9A-9101-72588D1609E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Keller" initials="JK" lastIdx="1" clrIdx="0">
    <p:extLst>
      <p:ext uri="{19B8F6BF-5375-455C-9EA6-DF929625EA0E}">
        <p15:presenceInfo xmlns:p15="http://schemas.microsoft.com/office/powerpoint/2012/main" userId="S::josephkeller@churchofjesuschrist.org::51476b23-3f91-4a78-98c1-fbfe990f05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250"/>
    <a:srgbClr val="E85C2B"/>
    <a:srgbClr val="A9ADAE"/>
    <a:srgbClr val="D0D3D3"/>
    <a:srgbClr val="003255"/>
    <a:srgbClr val="1D3D56"/>
    <a:srgbClr val="B82925"/>
    <a:srgbClr val="B4B7BE"/>
    <a:srgbClr val="202844"/>
    <a:srgbClr val="EF4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D8E4C-DAD9-2D35-7DBC-C62460B7720C}" v="64" dt="2019-08-22T14:57:24.921"/>
    <p1510:client id="{57048B89-8346-E742-8CD2-9A6AD73C0BBC}" v="1" dt="2019-08-21T19:46:03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41169"/>
            <a:ext cx="12192000" cy="5340696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838200" y="3179263"/>
            <a:ext cx="10515600" cy="1179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>
                <a:solidFill>
                  <a:srgbClr val="003255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759" y="222060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9905" y="241169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85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96856"/>
            <a:ext cx="617220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9110"/>
            <a:ext cx="3932237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68649"/>
            <a:ext cx="2628900" cy="42083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68649"/>
            <a:ext cx="7734300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1BCB-7388-8044-AF22-9AD20596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62AC-AB32-F343-AFA1-21FCA3AA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D9BB-9849-3049-9B33-C107AB80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C9A6-F473-E549-92CA-756F9452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655D-1362-BA49-83B3-5E8099E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72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CC1C-B4AB-3F41-8E3A-D1475CBD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8525-AE2C-984F-935C-4FC8E07F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17BD-95DD-5B4A-8EDD-7C15DF3C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A5DA-BB93-1F48-9DB4-C3166662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F247-7D2D-EB4E-AF2D-200CF1A1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389-B709-D849-A868-3020F6C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3D3F-04D5-0E44-AD1C-E20223AB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107-2FBA-0646-9875-16890050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9482-FA92-B54D-898A-DC939B36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C7B2-CEAC-644F-8206-E6AB9EF1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9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3A98-2352-2143-8B33-4F918904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9E0D-EA78-FB43-B3F1-C1106CB33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B3897-0157-9D4B-8B8E-C67E5414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4F673-9FF2-B340-9B2C-31E41C9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23AC-739A-1645-9085-348B6D6B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1844-2141-DB44-A5F0-3F2C6B5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5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1FD-B99E-C647-8F26-8F9D38F3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B989-6CAB-A242-B639-BEC6A9D52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9A7C7-4F50-2A48-9FEE-A2DB18E2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5420B-EB30-464E-9DFE-C0A1FA28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D456F-4216-4B42-A83D-D0942D1F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76478-6F51-F34D-8481-A862DDA7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353E1-7AED-2D4D-909A-83780A79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0E65-BDBD-534F-BFE7-302ADF26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2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23EB-BDA8-5648-8670-0439E54E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7C1F1-3D0B-784E-A411-8545142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0A8FE-CDAE-7E46-9D06-9A005E12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291B-2AD4-9D42-A132-C8B46B73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0E69-87AF-DB43-A5B8-D34B5776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EEB2E-A10B-AE45-9873-C31F9F2F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B457-467F-9649-AA71-60F67EF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9225" y="6282634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601371" y="6301743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5BE-CFFF-E345-A429-EAA8CD61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F03B-F384-4048-AA3F-F4CE31F5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10C3-7AD3-734B-BCC6-9FD1456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62F83-C8EF-8240-9788-F08C4BD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50DB-D262-C440-ABEF-3361ECD7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9463-ED63-C741-9DC6-3412DD13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FDF6-2131-4247-972C-6EA2532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1C86-3EB8-C148-96AB-62CE76F39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0A153-B868-F646-B474-E17F8F0F8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32D9-2BCA-7F44-AEC1-A468D1A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9CA09-57D9-AD4C-9D82-B977DFC1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67955-2235-164D-B687-750B3C41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5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7543-A131-C64E-9569-16255D1D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99EF7-08A6-864E-B4E1-49BDE8CD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C5F1-E7CD-1945-A0BD-F60A04E9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5BF1-1FB5-424B-B929-86B6EB93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6D9E-8320-9A4C-BA73-AC7E21C1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E6F17-FFDF-9B43-A704-08B12F9C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F876-D075-F249-853A-9454D33B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430C-A9E5-884E-A13E-63E531BE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9AC4-07DB-F440-A24D-276ADDDD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269E-1FBE-F84C-B737-0B83E38F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5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DF80-4758-4DEF-87E7-C8302FE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92C65-D062-4EF9-8D4E-44CA5BEB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4F504-3710-4003-885C-669680A1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40A01-CA23-4AE6-8D82-15324493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3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12192000" cy="31559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884752"/>
            <a:ext cx="12192000" cy="973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1130103"/>
            <a:ext cx="11039192" cy="1518897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43200"/>
            <a:ext cx="10515600" cy="4642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57058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9565" y="2669211"/>
            <a:ext cx="10456031" cy="154498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tx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1159565" y="4500462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4494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-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722914"/>
            <a:ext cx="12192000" cy="31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95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3894639"/>
            <a:ext cx="11039192" cy="1873940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058" y="6299426"/>
            <a:ext cx="9011135" cy="275744"/>
          </a:xfrm>
          <a:prstGeom prst="rect">
            <a:avLst/>
          </a:prstGeom>
        </p:spPr>
        <p:txBody>
          <a:bodyPr anchor="t"/>
          <a:lstStyle>
            <a:lvl1pPr algn="ct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Confidential—for headquarters use only   |  © 2017 by Intellectual Reserve, Inc. All Rights Reserved. PD#88888888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41512" y="5702008"/>
            <a:ext cx="10515600" cy="3836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7879" y="935936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245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2673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791331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5735292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- Image Background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1210865" y="1210865"/>
            <a:ext cx="6858000" cy="443626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60848" y="3894082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336250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805120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8263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4400" b="1" i="0" kern="1200" dirty="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E85C2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4300733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24052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1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4087"/>
            <a:ext cx="5188225" cy="137491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974" y="3364707"/>
            <a:ext cx="5188225" cy="147705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96000" y="1219200"/>
            <a:ext cx="3114675" cy="441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356725" y="1219200"/>
            <a:ext cx="2828925" cy="20208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9342438" y="3429000"/>
            <a:ext cx="2843212" cy="22098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04878543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5 - Image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8540"/>
            <a:ext cx="9801640" cy="689113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400"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782690"/>
            <a:ext cx="9808266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44865" y="1210866"/>
            <a:ext cx="6858000" cy="4436269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92153" y="1484933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8347817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295877"/>
            <a:ext cx="1018761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Fifth level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761209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617299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943101"/>
            <a:ext cx="10187610" cy="3704114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494467" y="1171469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 cap="all" spc="0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2510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217" y="378387"/>
            <a:ext cx="10187609" cy="142461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 longer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217" y="1895762"/>
            <a:ext cx="10187610" cy="3672301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75909143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86" y="377253"/>
            <a:ext cx="9826488" cy="769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546" y="1281852"/>
            <a:ext cx="5045897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7556" y="1281852"/>
            <a:ext cx="4996744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9559271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70" y="378388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083459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25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0016" y="6282891"/>
            <a:ext cx="423024" cy="43832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34700" cy="5181600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723791" y="5793638"/>
            <a:ext cx="9820509" cy="354402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64018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507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1" y="457200"/>
            <a:ext cx="4902739" cy="5329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519425" y="5793637"/>
            <a:ext cx="49929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14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12085" y="639337"/>
            <a:ext cx="4832215" cy="5146866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712085" y="5793637"/>
            <a:ext cx="48322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09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mall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" y="1219200"/>
            <a:ext cx="1886768" cy="20120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57351" y="1219199"/>
            <a:ext cx="8486950" cy="4567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3429000"/>
            <a:ext cx="1887538" cy="334963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2pPr>
            <a:lvl3pPr marL="9144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3pPr>
            <a:lvl4pPr marL="13716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4pPr>
            <a:lvl5pPr marL="18288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05272752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3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29" y="457200"/>
            <a:ext cx="4860471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28" y="2027582"/>
            <a:ext cx="4860471" cy="4103947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224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744411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44001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177017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59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solidFill>
            <a:srgbClr val="14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429" y="2576669"/>
            <a:ext cx="5499140" cy="7246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12192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0B61F-2948-C849-877F-7F2E79FAB9AB}"/>
              </a:ext>
            </a:extLst>
          </p:cNvPr>
          <p:cNvSpPr txBox="1"/>
          <p:nvPr userDrawn="1"/>
        </p:nvSpPr>
        <p:spPr>
          <a:xfrm>
            <a:off x="3703982" y="3531054"/>
            <a:ext cx="4784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kern="1200">
                <a:solidFill>
                  <a:srgbClr val="A9ADAE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</a:t>
            </a:r>
            <a:r>
              <a:rPr lang="en-US" sz="1100">
                <a:solidFill>
                  <a:srgbClr val="A9AD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87482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736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7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98996190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037"/>
            <a:ext cx="12192000" cy="3159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04" y="2554159"/>
            <a:ext cx="5842692" cy="174968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269216" y="6152109"/>
            <a:ext cx="3653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i="0">
                <a:solidFill>
                  <a:schemeClr val="bg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© 2017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36854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5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6254"/>
            <a:ext cx="6172200" cy="370479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6454"/>
            <a:ext cx="3932237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12192000" cy="1690688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B4B7BE"/>
              </a:solidFill>
              <a:latin typeface="Calibri 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702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25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4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20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90A17-B030-9440-95AE-7A6F6A63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C30D-B48A-6649-B27B-40A6D063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9758-F670-7C43-9EC8-D56A414D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BDA0-DDD4-1B45-ACB4-365828DE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86FD-AF2D-0B40-A059-26B00606E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3338" y="442498"/>
            <a:ext cx="10200861" cy="769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338" y="1287462"/>
            <a:ext cx="10200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61718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accent1"/>
          </a:solidFill>
          <a:latin typeface="Palatino Regular" charset="0"/>
          <a:ea typeface="Palatino Regular" charset="0"/>
          <a:cs typeface="Palatino Regular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800" b="1" i="0" kern="1200">
          <a:solidFill>
            <a:schemeClr val="accent1"/>
          </a:solidFill>
          <a:latin typeface="Palatino Bold" charset="0"/>
          <a:ea typeface="Palatino Bold" charset="0"/>
          <a:cs typeface="Palatino Bold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1248">
          <p15:clr>
            <a:srgbClr val="F26B43"/>
          </p15:clr>
        </p15:guide>
        <p15:guide id="5" pos="2112">
          <p15:clr>
            <a:srgbClr val="F26B43"/>
          </p15:clr>
        </p15:guide>
        <p15:guide id="6" pos="2976">
          <p15:clr>
            <a:srgbClr val="F26B43"/>
          </p15:clr>
        </p15:guide>
        <p15:guide id="7" pos="4704">
          <p15:clr>
            <a:srgbClr val="F26B43"/>
          </p15:clr>
        </p15:guide>
        <p15:guide id="8" pos="5568">
          <p15:clr>
            <a:srgbClr val="F26B43"/>
          </p15:clr>
        </p15:guide>
        <p15:guide id="9" pos="6432">
          <p15:clr>
            <a:srgbClr val="F26B43"/>
          </p15:clr>
        </p15:guide>
        <p15:guide id="10" pos="7272">
          <p15:clr>
            <a:srgbClr val="F26B43"/>
          </p15:clr>
        </p15:guide>
        <p15:guide id="11" orient="horz" pos="1680">
          <p15:clr>
            <a:srgbClr val="F26B43"/>
          </p15:clr>
        </p15:guide>
        <p15:guide id="12" orient="horz" pos="1224">
          <p15:clr>
            <a:srgbClr val="F26B43"/>
          </p15:clr>
        </p15:guide>
        <p15:guide id="13" orient="horz" pos="768">
          <p15:clr>
            <a:srgbClr val="F26B43"/>
          </p15:clr>
        </p15:guide>
        <p15:guide id="14" orient="horz" pos="288">
          <p15:clr>
            <a:srgbClr val="F26B43"/>
          </p15:clr>
        </p15:guide>
        <p15:guide id="15" orient="horz" pos="2616">
          <p15:clr>
            <a:srgbClr val="F26B43"/>
          </p15:clr>
        </p15:guide>
        <p15:guide id="16" orient="horz" pos="3096">
          <p15:clr>
            <a:srgbClr val="F26B43"/>
          </p15:clr>
        </p15:guide>
        <p15:guide id="17" orient="horz" pos="3552">
          <p15:clr>
            <a:srgbClr val="F26B43"/>
          </p15:clr>
        </p15:guide>
        <p15:guide id="1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xamarin/xamarin-form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Search?term=xamarin&amp;lang-en=true" TargetMode="External"/><Relationship Id="rId3" Type="http://schemas.openxmlformats.org/officeDocument/2006/relationships/hyperlink" Target="https://docs.microsoft.com/en-us/xamarin/get-started/quickstarts/" TargetMode="External"/><Relationship Id="rId7" Type="http://schemas.openxmlformats.org/officeDocument/2006/relationships/hyperlink" Target="https://dotnet.microsoft.com/apps/xamarin/xamarin-forms" TargetMode="External"/><Relationship Id="rId12" Type="http://schemas.openxmlformats.org/officeDocument/2006/relationships/image" Target="../media/image21.png"/><Relationship Id="rId2" Type="http://schemas.openxmlformats.org/officeDocument/2006/relationships/hyperlink" Target="https://github.com/worthingtonjg/Sort20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learn/xamarin" TargetMode="External"/><Relationship Id="rId11" Type="http://schemas.openxmlformats.org/officeDocument/2006/relationships/hyperlink" Target="https://github.com/xamarin/Essentials" TargetMode="External"/><Relationship Id="rId5" Type="http://schemas.openxmlformats.org/officeDocument/2006/relationships/hyperlink" Target="https://docs.microsoft.com/en-us/xamarin/#pivot=xamarin-forms" TargetMode="External"/><Relationship Id="rId10" Type="http://schemas.openxmlformats.org/officeDocument/2006/relationships/hyperlink" Target="https://github.com/xamarin" TargetMode="External"/><Relationship Id="rId4" Type="http://schemas.openxmlformats.org/officeDocument/2006/relationships/hyperlink" Target="https://docs.microsoft.com/en-us/xamarin/#pivot=get-started" TargetMode="External"/><Relationship Id="rId9" Type="http://schemas.openxmlformats.org/officeDocument/2006/relationships/hyperlink" Target="https://github.com/xamarin/Xamarin.Form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bscorekeeper.azurewebsites.net/stats" TargetMode="External"/><Relationship Id="rId2" Type="http://schemas.openxmlformats.org/officeDocument/2006/relationships/hyperlink" Target="https://rbscorekeeper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bscorekeeper.azurewebsites.net/swagg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marin.com/produc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921139" y="3198895"/>
            <a:ext cx="10515600" cy="117967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"/>
                <a:cs typeface="Arial"/>
              </a:rPr>
              <a:t>Xamarin Forms</a:t>
            </a:r>
            <a:br>
              <a:rPr lang="en-US" sz="6000" dirty="0">
                <a:latin typeface="Arial"/>
                <a:cs typeface="Arial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Android and IOS Mobile App Development With C#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4297" y="5805996"/>
            <a:ext cx="104612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Jon Worthington</a:t>
            </a:r>
            <a:endParaRPr lang="en-US" dirty="0"/>
          </a:p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October 8, 2019</a:t>
            </a:r>
            <a:endParaRPr lang="en-US" sz="2400" dirty="0">
              <a:solidFill>
                <a:srgbClr val="2028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CB45-2D1A-4984-A2CA-734933E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vs Xamarin Forms?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B48DD-F2B6-4222-9176-9FDB800B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25" y="2177426"/>
            <a:ext cx="977401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E03B-468F-4FA1-9B22-DC89CB35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– Custom Renderers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A6FD-0BB0-4F79-83A3-20D2A1D80D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28800"/>
            <a:ext cx="4659702" cy="4356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 Renderers</a:t>
            </a:r>
          </a:p>
          <a:p>
            <a:r>
              <a:rPr lang="en-US" dirty="0"/>
              <a:t>Effects</a:t>
            </a:r>
          </a:p>
          <a:p>
            <a:r>
              <a:rPr lang="en-US" dirty="0"/>
              <a:t>Plugins</a:t>
            </a:r>
          </a:p>
          <a:p>
            <a:r>
              <a:rPr lang="en-US" dirty="0"/>
              <a:t>Dependency Service</a:t>
            </a:r>
          </a:p>
          <a:p>
            <a:r>
              <a:rPr lang="en-US" dirty="0"/>
              <a:t>Xamarin Essentials</a:t>
            </a:r>
          </a:p>
          <a:p>
            <a:r>
              <a:rPr lang="en-US" dirty="0" err="1"/>
              <a:t>OnPlatform</a:t>
            </a:r>
            <a:r>
              <a:rPr lang="en-US" dirty="0"/>
              <a:t> XAML syntax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A60FE7-E2E6-4774-BA7C-7AE5D647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51" y="1718565"/>
            <a:ext cx="59150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21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4E23-7194-4CD9-94D2-1D0908F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AAE7-5F3F-4C09-B3ED-56F61EC905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2737945" cy="43561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Pages</a:t>
            </a:r>
          </a:p>
          <a:p>
            <a:pPr lvl="1"/>
            <a:r>
              <a:rPr lang="en-US" b="1" dirty="0" err="1"/>
              <a:t>ContentPage</a:t>
            </a:r>
            <a:endParaRPr lang="en-US" b="1" dirty="0"/>
          </a:p>
          <a:p>
            <a:pPr lvl="1"/>
            <a:r>
              <a:rPr lang="en-US" dirty="0" err="1"/>
              <a:t>MasterDetailPage</a:t>
            </a:r>
            <a:endParaRPr lang="en-US" dirty="0"/>
          </a:p>
          <a:p>
            <a:pPr lvl="1"/>
            <a:r>
              <a:rPr lang="en-US" dirty="0" err="1"/>
              <a:t>NavigationPage</a:t>
            </a:r>
            <a:endParaRPr lang="en-US" dirty="0"/>
          </a:p>
          <a:p>
            <a:pPr lvl="1"/>
            <a:r>
              <a:rPr lang="en-US" b="1" dirty="0" err="1"/>
              <a:t>TabbedPage</a:t>
            </a:r>
            <a:endParaRPr lang="en-US" b="1" dirty="0"/>
          </a:p>
          <a:p>
            <a:pPr lvl="1"/>
            <a:r>
              <a:rPr lang="en-US" dirty="0" err="1"/>
              <a:t>CarouselPage</a:t>
            </a:r>
            <a:endParaRPr lang="en-US" dirty="0"/>
          </a:p>
          <a:p>
            <a:pPr lvl="1"/>
            <a:r>
              <a:rPr lang="en-US" dirty="0" err="1"/>
              <a:t>TemplatedPage</a:t>
            </a:r>
            <a:endParaRPr lang="en-US" dirty="0"/>
          </a:p>
          <a:p>
            <a:r>
              <a:rPr lang="en-US" dirty="0"/>
              <a:t>Layouts</a:t>
            </a:r>
          </a:p>
          <a:p>
            <a:pPr lvl="1"/>
            <a:r>
              <a:rPr lang="en-US" dirty="0" err="1"/>
              <a:t>ContentPresenter</a:t>
            </a:r>
            <a:endParaRPr lang="en-US" dirty="0"/>
          </a:p>
          <a:p>
            <a:pPr lvl="1"/>
            <a:r>
              <a:rPr lang="en-US" dirty="0" err="1"/>
              <a:t>ContentView</a:t>
            </a:r>
            <a:endParaRPr lang="en-US" dirty="0"/>
          </a:p>
          <a:p>
            <a:pPr lvl="1"/>
            <a:r>
              <a:rPr lang="en-US" dirty="0" err="1"/>
              <a:t>ScrollView</a:t>
            </a:r>
            <a:endParaRPr lang="en-US" dirty="0"/>
          </a:p>
          <a:p>
            <a:pPr lvl="1"/>
            <a:r>
              <a:rPr lang="en-US" dirty="0"/>
              <a:t>Frame</a:t>
            </a:r>
          </a:p>
          <a:p>
            <a:pPr lvl="1"/>
            <a:r>
              <a:rPr lang="en-US" dirty="0" err="1"/>
              <a:t>TemplatedView</a:t>
            </a:r>
            <a:endParaRPr lang="en-US" dirty="0"/>
          </a:p>
          <a:p>
            <a:pPr lvl="1"/>
            <a:r>
              <a:rPr lang="en-US" b="1" dirty="0" err="1"/>
              <a:t>StackLayout</a:t>
            </a:r>
            <a:endParaRPr lang="en-US" b="1" dirty="0"/>
          </a:p>
          <a:p>
            <a:pPr lvl="1"/>
            <a:r>
              <a:rPr lang="en-US" dirty="0" err="1"/>
              <a:t>AbsoluteLayout</a:t>
            </a:r>
            <a:endParaRPr lang="en-US" dirty="0"/>
          </a:p>
          <a:p>
            <a:pPr lvl="1"/>
            <a:r>
              <a:rPr lang="en-US" dirty="0" err="1"/>
              <a:t>RelativeLayout</a:t>
            </a:r>
            <a:endParaRPr lang="en-US" dirty="0"/>
          </a:p>
          <a:p>
            <a:pPr lvl="1"/>
            <a:r>
              <a:rPr lang="en-US" b="1" dirty="0"/>
              <a:t>Grid</a:t>
            </a:r>
          </a:p>
          <a:p>
            <a:pPr lvl="1"/>
            <a:r>
              <a:rPr lang="en-US" dirty="0" err="1"/>
              <a:t>FlexLayout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0AFD3A-661F-4D06-867D-06E65675F4D5}"/>
              </a:ext>
            </a:extLst>
          </p:cNvPr>
          <p:cNvSpPr txBox="1">
            <a:spLocks/>
          </p:cNvSpPr>
          <p:nvPr/>
        </p:nvSpPr>
        <p:spPr>
          <a:xfrm>
            <a:off x="3436883" y="1828800"/>
            <a:ext cx="2829910" cy="4356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Views</a:t>
            </a:r>
          </a:p>
          <a:p>
            <a:pPr lvl="1"/>
            <a:r>
              <a:rPr lang="en-US" b="1" dirty="0"/>
              <a:t>Label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 err="1"/>
              <a:t>BoxView</a:t>
            </a:r>
            <a:endParaRPr lang="en-US" dirty="0"/>
          </a:p>
          <a:p>
            <a:pPr lvl="1"/>
            <a:r>
              <a:rPr lang="en-US" b="1" dirty="0"/>
              <a:t>WebView</a:t>
            </a:r>
          </a:p>
          <a:p>
            <a:pPr lvl="1"/>
            <a:r>
              <a:rPr lang="en-US" dirty="0" err="1"/>
              <a:t>OpenGLView</a:t>
            </a:r>
            <a:endParaRPr lang="en-US" dirty="0"/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b="1" dirty="0"/>
              <a:t>Button</a:t>
            </a:r>
          </a:p>
          <a:p>
            <a:pPr lvl="1"/>
            <a:r>
              <a:rPr lang="en-US" b="1" dirty="0" err="1"/>
              <a:t>ImageButton</a:t>
            </a:r>
            <a:endParaRPr lang="en-US" b="1" dirty="0"/>
          </a:p>
          <a:p>
            <a:pPr lvl="1"/>
            <a:r>
              <a:rPr lang="en-US" dirty="0" err="1"/>
              <a:t>SearchBar</a:t>
            </a:r>
            <a:endParaRPr lang="en-US" dirty="0"/>
          </a:p>
          <a:p>
            <a:pPr lvl="1"/>
            <a:r>
              <a:rPr lang="en-US" b="1" dirty="0" err="1"/>
              <a:t>CheckBox</a:t>
            </a:r>
            <a:endParaRPr lang="en-US" b="1" dirty="0"/>
          </a:p>
          <a:p>
            <a:pPr lvl="1"/>
            <a:r>
              <a:rPr lang="en-US" dirty="0"/>
              <a:t>Slider</a:t>
            </a:r>
          </a:p>
          <a:p>
            <a:pPr lvl="1"/>
            <a:r>
              <a:rPr lang="en-US" dirty="0"/>
              <a:t>Stepper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 err="1"/>
              <a:t>DatePicker</a:t>
            </a:r>
            <a:endParaRPr lang="en-US" dirty="0"/>
          </a:p>
          <a:p>
            <a:pPr lvl="1"/>
            <a:r>
              <a:rPr lang="en-US" dirty="0" err="1"/>
              <a:t>TimePicker</a:t>
            </a:r>
            <a:endParaRPr lang="en-US" dirty="0"/>
          </a:p>
          <a:p>
            <a:pPr lvl="1"/>
            <a:r>
              <a:rPr lang="en-US" b="1" dirty="0"/>
              <a:t>Entry</a:t>
            </a:r>
          </a:p>
          <a:p>
            <a:pPr lvl="1"/>
            <a:r>
              <a:rPr lang="en-US" dirty="0"/>
              <a:t>Editor</a:t>
            </a:r>
          </a:p>
          <a:p>
            <a:pPr lvl="1"/>
            <a:r>
              <a:rPr lang="en-US" b="1" dirty="0" err="1"/>
              <a:t>ActivityIndicator</a:t>
            </a:r>
            <a:endParaRPr lang="en-US" b="1" dirty="0"/>
          </a:p>
          <a:p>
            <a:pPr lvl="1"/>
            <a:r>
              <a:rPr lang="en-US" dirty="0" err="1"/>
              <a:t>ProgressBar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B5FF5-E1DC-4909-96AE-73B034972D49}"/>
              </a:ext>
            </a:extLst>
          </p:cNvPr>
          <p:cNvSpPr txBox="1">
            <a:spLocks/>
          </p:cNvSpPr>
          <p:nvPr/>
        </p:nvSpPr>
        <p:spPr>
          <a:xfrm>
            <a:off x="5814848" y="1828800"/>
            <a:ext cx="3442138" cy="4356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Views that display collections</a:t>
            </a:r>
          </a:p>
          <a:p>
            <a:pPr lvl="1"/>
            <a:r>
              <a:rPr lang="en-US" dirty="0" err="1"/>
              <a:t>CollectionView</a:t>
            </a:r>
            <a:endParaRPr lang="en-US" dirty="0"/>
          </a:p>
          <a:p>
            <a:pPr lvl="1"/>
            <a:r>
              <a:rPr lang="en-US" b="1" dirty="0" err="1"/>
              <a:t>ListView</a:t>
            </a:r>
            <a:endParaRPr lang="en-US" b="1" dirty="0"/>
          </a:p>
          <a:p>
            <a:pPr lvl="1"/>
            <a:r>
              <a:rPr lang="en-US" dirty="0"/>
              <a:t>Picker</a:t>
            </a:r>
          </a:p>
          <a:p>
            <a:pPr lvl="1"/>
            <a:r>
              <a:rPr lang="en-US" dirty="0" err="1"/>
              <a:t>TableView</a:t>
            </a:r>
            <a:endParaRPr lang="en-US" dirty="0"/>
          </a:p>
          <a:p>
            <a:r>
              <a:rPr lang="en-US" dirty="0"/>
              <a:t>Cells</a:t>
            </a:r>
          </a:p>
          <a:p>
            <a:pPr lvl="1"/>
            <a:r>
              <a:rPr lang="en-US" b="1" dirty="0" err="1"/>
              <a:t>TextCell</a:t>
            </a:r>
            <a:endParaRPr lang="en-US" b="1" dirty="0"/>
          </a:p>
          <a:p>
            <a:pPr lvl="1"/>
            <a:r>
              <a:rPr lang="en-US" dirty="0" err="1"/>
              <a:t>ImageCell</a:t>
            </a:r>
            <a:endParaRPr lang="en-US" dirty="0"/>
          </a:p>
          <a:p>
            <a:pPr lvl="1"/>
            <a:r>
              <a:rPr lang="en-US" dirty="0" err="1"/>
              <a:t>SwitchCell</a:t>
            </a:r>
            <a:endParaRPr lang="en-US" dirty="0"/>
          </a:p>
          <a:p>
            <a:pPr lvl="1"/>
            <a:r>
              <a:rPr lang="en-US" dirty="0" err="1"/>
              <a:t>EntryCell</a:t>
            </a:r>
            <a:endParaRPr lang="en-US" dirty="0"/>
          </a:p>
          <a:p>
            <a:pPr lvl="1"/>
            <a:r>
              <a:rPr lang="en-US" b="1" dirty="0" err="1"/>
              <a:t>ViewCell</a:t>
            </a:r>
            <a:endParaRPr lang="en-US" b="1" dirty="0"/>
          </a:p>
          <a:p>
            <a:r>
              <a:rPr lang="en-US" dirty="0"/>
              <a:t>Application Fundamentals</a:t>
            </a:r>
          </a:p>
          <a:p>
            <a:pPr lvl="1"/>
            <a:r>
              <a:rPr lang="en-US" b="1" dirty="0"/>
              <a:t>App Class</a:t>
            </a:r>
          </a:p>
          <a:p>
            <a:pPr lvl="1"/>
            <a:r>
              <a:rPr lang="en-US" b="1" dirty="0"/>
              <a:t>App Life Cycle</a:t>
            </a:r>
          </a:p>
          <a:p>
            <a:pPr lvl="1"/>
            <a:r>
              <a:rPr lang="en-US" b="1" dirty="0"/>
              <a:t>Data Binding</a:t>
            </a:r>
          </a:p>
          <a:p>
            <a:pPr lvl="1"/>
            <a:r>
              <a:rPr lang="en-US" b="1" dirty="0"/>
              <a:t>Messaging Center</a:t>
            </a:r>
          </a:p>
          <a:p>
            <a:pPr lvl="1"/>
            <a:r>
              <a:rPr lang="en-US" b="1" dirty="0"/>
              <a:t>Navigation</a:t>
            </a:r>
          </a:p>
          <a:p>
            <a:pPr lvl="1"/>
            <a:r>
              <a:rPr lang="en-US" b="1" dirty="0"/>
              <a:t>Application Permissions</a:t>
            </a:r>
          </a:p>
          <a:p>
            <a:pPr lvl="1"/>
            <a:r>
              <a:rPr lang="en-US" b="1" dirty="0"/>
              <a:t>Manifests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Application 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2EEF4-EB78-4F24-A509-A135E1883009}"/>
              </a:ext>
            </a:extLst>
          </p:cNvPr>
          <p:cNvSpPr txBox="1">
            <a:spLocks/>
          </p:cNvSpPr>
          <p:nvPr/>
        </p:nvSpPr>
        <p:spPr>
          <a:xfrm>
            <a:off x="8757745" y="1828800"/>
            <a:ext cx="3294993" cy="4356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Much more …</a:t>
            </a:r>
          </a:p>
          <a:p>
            <a:pPr lvl="1"/>
            <a:r>
              <a:rPr lang="en-US" dirty="0" err="1"/>
              <a:t>Accesibility</a:t>
            </a:r>
            <a:endParaRPr lang="en-US" dirty="0"/>
          </a:p>
          <a:p>
            <a:pPr lvl="1"/>
            <a:r>
              <a:rPr lang="en-US" dirty="0"/>
              <a:t>Deep Indexing</a:t>
            </a:r>
          </a:p>
          <a:p>
            <a:pPr lvl="1"/>
            <a:r>
              <a:rPr lang="en-US" dirty="0"/>
              <a:t>Behaviors</a:t>
            </a:r>
          </a:p>
          <a:p>
            <a:pPr lvl="1"/>
            <a:r>
              <a:rPr lang="en-US" dirty="0"/>
              <a:t>Gestures</a:t>
            </a:r>
          </a:p>
          <a:p>
            <a:pPr lvl="1"/>
            <a:r>
              <a:rPr lang="en-US" dirty="0"/>
              <a:t>Localization</a:t>
            </a:r>
          </a:p>
          <a:p>
            <a:pPr lvl="1"/>
            <a:r>
              <a:rPr lang="en-US" dirty="0"/>
              <a:t>Shell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Triggers</a:t>
            </a:r>
          </a:p>
          <a:p>
            <a:pPr lvl="1"/>
            <a:r>
              <a:rPr lang="en-US" dirty="0"/>
              <a:t>Xamarin Essentials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r>
              <a:rPr lang="en-US" dirty="0"/>
              <a:t>Theming</a:t>
            </a:r>
          </a:p>
          <a:p>
            <a:pPr lvl="1"/>
            <a:r>
              <a:rPr lang="en-US" dirty="0"/>
              <a:t>Visual</a:t>
            </a:r>
          </a:p>
          <a:p>
            <a:pPr lvl="1"/>
            <a:r>
              <a:rPr lang="en-US" dirty="0"/>
              <a:t>Visual State Manager</a:t>
            </a:r>
          </a:p>
          <a:p>
            <a:pPr lvl="1"/>
            <a:r>
              <a:rPr lang="en-US" dirty="0"/>
              <a:t>Device Class</a:t>
            </a:r>
          </a:p>
          <a:p>
            <a:pPr lvl="1"/>
            <a:r>
              <a:rPr lang="en-US" dirty="0"/>
              <a:t>Native views</a:t>
            </a:r>
          </a:p>
          <a:p>
            <a:pPr lvl="1"/>
            <a:r>
              <a:rPr lang="en-US" dirty="0"/>
              <a:t>Platform Specifics</a:t>
            </a:r>
          </a:p>
          <a:p>
            <a:pPr lvl="1"/>
            <a:r>
              <a:rPr lang="en-US" dirty="0"/>
              <a:t>Fast Renderers</a:t>
            </a:r>
          </a:p>
          <a:p>
            <a:pPr lvl="1"/>
            <a:r>
              <a:rPr lang="en-US" dirty="0"/>
              <a:t>Effects </a:t>
            </a:r>
          </a:p>
          <a:p>
            <a:pPr lvl="1"/>
            <a:r>
              <a:rPr lang="en-US" dirty="0"/>
              <a:t>Dependency Service</a:t>
            </a:r>
          </a:p>
          <a:p>
            <a:pPr lvl="1"/>
            <a:r>
              <a:rPr lang="en-US" dirty="0"/>
              <a:t>Custom Renderers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6EA8F-F8B7-44F2-8B3D-BD5DAB75725B}"/>
              </a:ext>
            </a:extLst>
          </p:cNvPr>
          <p:cNvSpPr/>
          <p:nvPr/>
        </p:nvSpPr>
        <p:spPr>
          <a:xfrm>
            <a:off x="2975741" y="6132466"/>
            <a:ext cx="658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https://docs.microsoft.com/en-us/xamarin/xamarin-forms/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8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AFCF-CC6D-4687-93C2-CEDDED3D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 -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0F03-3A54-4B2C-AAC4-E9C7FE7027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6250858" cy="4356100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err="1"/>
              <a:t>Github</a:t>
            </a:r>
            <a:br>
              <a:rPr lang="en-US" b="1" dirty="0"/>
            </a:br>
            <a:r>
              <a:rPr lang="en-US" dirty="0">
                <a:hlinkClick r:id="rId2"/>
              </a:rPr>
              <a:t>https://github.com/worthingtonjg/Sort2019</a:t>
            </a:r>
            <a:endParaRPr lang="en-US" b="1" dirty="0"/>
          </a:p>
          <a:p>
            <a:r>
              <a:rPr lang="en-US" b="1" dirty="0"/>
              <a:t>Quick Starts</a:t>
            </a:r>
            <a:br>
              <a:rPr lang="en-US" b="1" dirty="0"/>
            </a:br>
            <a:r>
              <a:rPr lang="en-US" dirty="0">
                <a:hlinkClick r:id="rId3"/>
              </a:rPr>
              <a:t>https://docs.microsoft.com/en-us/xamarin/get-started/quickstarts/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https://docs.microsoft.com/en-us/xamarin/#pivot=get-started</a:t>
            </a:r>
            <a:br>
              <a:rPr lang="en-US" dirty="0"/>
            </a:br>
            <a:r>
              <a:rPr lang="en-US" dirty="0">
                <a:hlinkClick r:id="rId5"/>
              </a:rPr>
              <a:t>https://docs.microsoft.com/en-us/xamarin/#pivot=xamarin-forms</a:t>
            </a:r>
            <a:r>
              <a:rPr lang="en-US" dirty="0"/>
              <a:t> </a:t>
            </a:r>
          </a:p>
          <a:p>
            <a:r>
              <a:rPr lang="en-US" b="1" dirty="0"/>
              <a:t>Learn Xamarin / Xamarin Forms</a:t>
            </a:r>
            <a:br>
              <a:rPr lang="en-US" dirty="0"/>
            </a:br>
            <a:r>
              <a:rPr lang="en-US" dirty="0">
                <a:hlinkClick r:id="rId6"/>
              </a:rPr>
              <a:t>https://dotnet.microsoft.com/learn/xamarin</a:t>
            </a:r>
            <a:br>
              <a:rPr lang="en-US" dirty="0"/>
            </a:br>
            <a:r>
              <a:rPr lang="en-US" dirty="0">
                <a:hlinkClick r:id="rId7"/>
              </a:rPr>
              <a:t>https://dotnet.microsoft.com/apps/xamarin/xamarin-forms</a:t>
            </a:r>
            <a:endParaRPr lang="en-US" dirty="0"/>
          </a:p>
          <a:p>
            <a:r>
              <a:rPr lang="en-US" b="1" dirty="0"/>
              <a:t>Xamarin Videos</a:t>
            </a:r>
            <a:br>
              <a:rPr lang="en-US" dirty="0"/>
            </a:br>
            <a:r>
              <a:rPr lang="en-US" dirty="0">
                <a:hlinkClick r:id="rId8"/>
              </a:rPr>
              <a:t>https://channel9.msdn.com/Search?term=xamarin&amp;lang-en=true</a:t>
            </a:r>
            <a:endParaRPr lang="en-US" dirty="0"/>
          </a:p>
          <a:p>
            <a:r>
              <a:rPr lang="en-US" b="1" dirty="0"/>
              <a:t>Git Hub Repositories</a:t>
            </a:r>
            <a:br>
              <a:rPr lang="en-US" b="1" dirty="0"/>
            </a:br>
            <a:r>
              <a:rPr lang="en-US" dirty="0">
                <a:hlinkClick r:id="rId9"/>
              </a:rPr>
              <a:t>https://github.com/xamarin/Xamarin.Forms</a:t>
            </a:r>
            <a:br>
              <a:rPr lang="en-US" dirty="0"/>
            </a:br>
            <a:r>
              <a:rPr lang="en-US" dirty="0">
                <a:hlinkClick r:id="rId10"/>
              </a:rPr>
              <a:t>https://github.com/xamarin</a:t>
            </a:r>
            <a:br>
              <a:rPr lang="en-US" dirty="0"/>
            </a:br>
            <a:r>
              <a:rPr lang="en-US" dirty="0">
                <a:hlinkClick r:id="rId11"/>
              </a:rPr>
              <a:t>https://github.com/xamarin/Essentials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36A53-F6F0-4651-992B-5F742E9904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8558" y="2556028"/>
            <a:ext cx="4763165" cy="1381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05CA33-BE56-4D9D-88C6-75E1A956E4C9}"/>
              </a:ext>
            </a:extLst>
          </p:cNvPr>
          <p:cNvSpPr/>
          <p:nvPr/>
        </p:nvSpPr>
        <p:spPr>
          <a:xfrm>
            <a:off x="7458263" y="4006850"/>
            <a:ext cx="4163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Jon Worthington </a:t>
            </a:r>
          </a:p>
          <a:p>
            <a:r>
              <a:rPr lang="en-US" dirty="0"/>
              <a:t>worthingtonjg@churchofjesuschrist.org </a:t>
            </a:r>
          </a:p>
          <a:p>
            <a:r>
              <a:rPr lang="en-US" dirty="0"/>
              <a:t>Ext: 25275</a:t>
            </a:r>
          </a:p>
        </p:txBody>
      </p:sp>
    </p:spTree>
    <p:extLst>
      <p:ext uri="{BB962C8B-B14F-4D97-AF65-F5344CB8AC3E}">
        <p14:creationId xmlns:p14="http://schemas.microsoft.com/office/powerpoint/2010/main" val="376781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2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4E23-7194-4CD9-94D2-1D0908F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AAE7-5F3F-4C09-B3ED-56F61EC905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920663" cy="4356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presentation will mainly be a coding demo</a:t>
            </a:r>
          </a:p>
          <a:p>
            <a:r>
              <a:rPr lang="en-US" dirty="0"/>
              <a:t>We will be using C# to build a cross platform Android and iOS application</a:t>
            </a:r>
          </a:p>
          <a:p>
            <a:r>
              <a:rPr lang="en-US" dirty="0"/>
              <a:t>We will spend 5 minutes showing the final application we will be building</a:t>
            </a:r>
          </a:p>
          <a:p>
            <a:r>
              <a:rPr lang="en-US" dirty="0"/>
              <a:t>We will spend 5 minutes for slides introducing Xamarin Forms</a:t>
            </a:r>
          </a:p>
          <a:p>
            <a:r>
              <a:rPr lang="en-US" dirty="0"/>
              <a:t>The remaining time will be spent in C# creating the Demo Racquetball Score Keeper Application for iOS and Android</a:t>
            </a:r>
          </a:p>
          <a:p>
            <a:r>
              <a:rPr lang="en-US" dirty="0"/>
              <a:t>We may go a few minutes long – if we do feel free to leave if you need to.  But lunch is next – so you shouldn’t miss your next class if you decide to stay.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DAC-A467-4454-853F-9CD00A4A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Racquetball Score 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C628-92BC-4315-8B59-2D50CC3456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https://rbscorekeeper.azurewebsites.net</a:t>
            </a:r>
            <a:br>
              <a:rPr lang="en-US" dirty="0"/>
            </a:br>
            <a:r>
              <a:rPr lang="en-US" dirty="0">
                <a:hlinkClick r:id="rId3"/>
              </a:rPr>
              <a:t>https://rbscorekeeper.azurewebsites.net/stats</a:t>
            </a:r>
            <a:br>
              <a:rPr lang="en-US" dirty="0"/>
            </a:br>
            <a:r>
              <a:rPr lang="en-US" dirty="0">
                <a:hlinkClick r:id="rId4"/>
              </a:rPr>
              <a:t>https://rbscorekeeper.azurewebsites.net/swagger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Show Phone App</a:t>
            </a:r>
          </a:p>
        </p:txBody>
      </p:sp>
    </p:spTree>
    <p:extLst>
      <p:ext uri="{BB962C8B-B14F-4D97-AF65-F5344CB8AC3E}">
        <p14:creationId xmlns:p14="http://schemas.microsoft.com/office/powerpoint/2010/main" val="115815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90D8-D4C8-4F67-9AC6-B67D5BED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Xamarin?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7E5C8-52B3-4AFF-B96C-7FCCDBEF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51" y="1637314"/>
            <a:ext cx="9173497" cy="4577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B338-C8CF-408E-ADF8-48D0C8AEC12B}"/>
              </a:ext>
            </a:extLst>
          </p:cNvPr>
          <p:cNvSpPr/>
          <p:nvPr/>
        </p:nvSpPr>
        <p:spPr>
          <a:xfrm>
            <a:off x="7034845" y="812092"/>
            <a:ext cx="381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https://www.xamarin.com/products</a:t>
            </a:r>
            <a:r>
              <a:rPr lang="en-US" dirty="0"/>
              <a:t> 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4C1143C6-7E33-4C20-92BD-37C30E3FBCA4}"/>
              </a:ext>
            </a:extLst>
          </p:cNvPr>
          <p:cNvSpPr/>
          <p:nvPr/>
        </p:nvSpPr>
        <p:spPr>
          <a:xfrm>
            <a:off x="2821858" y="4188542"/>
            <a:ext cx="668594" cy="251405"/>
          </a:xfrm>
          <a:prstGeom prst="roundRect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EAAB-4FA9-4BE2-A2DF-4C2B33E6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0510A-CAFF-47C4-A93D-CE654441B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45372"/>
            <a:ext cx="11049000" cy="9048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065716B-3EA4-475B-AD8C-B5C7FA64A1BC}"/>
              </a:ext>
            </a:extLst>
          </p:cNvPr>
          <p:cNvGrpSpPr/>
          <p:nvPr/>
        </p:nvGrpSpPr>
        <p:grpSpPr>
          <a:xfrm>
            <a:off x="571500" y="2485256"/>
            <a:ext cx="5493054" cy="3038475"/>
            <a:chOff x="368300" y="2357437"/>
            <a:chExt cx="5493054" cy="30384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0C52A3-ED3D-4741-8658-EBF3CCD92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83"/>
            <a:stretch/>
          </p:blipFill>
          <p:spPr>
            <a:xfrm>
              <a:off x="368300" y="2357437"/>
              <a:ext cx="5493054" cy="303847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09350B-8FFA-4CAE-BA59-B0DF4C30743E}"/>
                </a:ext>
              </a:extLst>
            </p:cNvPr>
            <p:cNvCxnSpPr/>
            <p:nvPr/>
          </p:nvCxnSpPr>
          <p:spPr>
            <a:xfrm flipV="1">
              <a:off x="2438400" y="3924300"/>
              <a:ext cx="3048000" cy="25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F37FA6-0B82-4F8D-AE5E-EAECD22F7EB6}"/>
                </a:ext>
              </a:extLst>
            </p:cNvPr>
            <p:cNvCxnSpPr/>
            <p:nvPr/>
          </p:nvCxnSpPr>
          <p:spPr>
            <a:xfrm>
              <a:off x="673100" y="4376271"/>
              <a:ext cx="17653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7DDC47-2D25-4E5F-A926-709A836BAFFD}"/>
              </a:ext>
            </a:extLst>
          </p:cNvPr>
          <p:cNvGrpSpPr/>
          <p:nvPr/>
        </p:nvGrpSpPr>
        <p:grpSpPr>
          <a:xfrm>
            <a:off x="3080713" y="3370149"/>
            <a:ext cx="5478463" cy="3032125"/>
            <a:chOff x="2877513" y="3242330"/>
            <a:chExt cx="5478463" cy="30321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55EDA4-DC1B-4137-B9FD-B8D548118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07" b="3535"/>
            <a:stretch/>
          </p:blipFill>
          <p:spPr>
            <a:xfrm>
              <a:off x="2877513" y="3242330"/>
              <a:ext cx="5478463" cy="30321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6F993D-8610-40B7-BC46-27352A2FFDC6}"/>
                </a:ext>
              </a:extLst>
            </p:cNvPr>
            <p:cNvCxnSpPr/>
            <p:nvPr/>
          </p:nvCxnSpPr>
          <p:spPr>
            <a:xfrm>
              <a:off x="6477000" y="4660900"/>
              <a:ext cx="1568314" cy="747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321FD1-22E0-4BB6-AA86-7967C1580E3D}"/>
                </a:ext>
              </a:extLst>
            </p:cNvPr>
            <p:cNvCxnSpPr/>
            <p:nvPr/>
          </p:nvCxnSpPr>
          <p:spPr>
            <a:xfrm>
              <a:off x="3178243" y="5067312"/>
              <a:ext cx="1241357" cy="373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03FDA1-8966-4E63-87D6-419B9D6A6D71}"/>
                </a:ext>
              </a:extLst>
            </p:cNvPr>
            <p:cNvCxnSpPr/>
            <p:nvPr/>
          </p:nvCxnSpPr>
          <p:spPr>
            <a:xfrm>
              <a:off x="4419600" y="5487427"/>
              <a:ext cx="3797300" cy="373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C733DD-D2BE-47BF-A291-BBC807879400}"/>
              </a:ext>
            </a:extLst>
          </p:cNvPr>
          <p:cNvGrpSpPr/>
          <p:nvPr/>
        </p:nvGrpSpPr>
        <p:grpSpPr>
          <a:xfrm>
            <a:off x="6531968" y="3845744"/>
            <a:ext cx="5486400" cy="2924175"/>
            <a:chOff x="6328768" y="3717925"/>
            <a:chExt cx="5486400" cy="29241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E36F70-59E9-459E-A6C4-F3808B634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8768" y="3717925"/>
              <a:ext cx="5486400" cy="29241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21F4EA-F623-4B4C-9C1B-1998C4AA662B}"/>
                </a:ext>
              </a:extLst>
            </p:cNvPr>
            <p:cNvCxnSpPr/>
            <p:nvPr/>
          </p:nvCxnSpPr>
          <p:spPr>
            <a:xfrm>
              <a:off x="6477000" y="5866370"/>
              <a:ext cx="1382229" cy="48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259A3A-D47B-4336-BAB0-886AB9A69835}"/>
                </a:ext>
              </a:extLst>
            </p:cNvPr>
            <p:cNvCxnSpPr/>
            <p:nvPr/>
          </p:nvCxnSpPr>
          <p:spPr>
            <a:xfrm flipV="1">
              <a:off x="8648700" y="5439802"/>
              <a:ext cx="1969700" cy="1409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FC5676-88A6-49B7-B5CB-3A466FA6CA9B}"/>
                </a:ext>
              </a:extLst>
            </p:cNvPr>
            <p:cNvCxnSpPr/>
            <p:nvPr/>
          </p:nvCxnSpPr>
          <p:spPr>
            <a:xfrm>
              <a:off x="8795089" y="5067312"/>
              <a:ext cx="262221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2BD653-0A3E-4514-8E03-875F595223D3}"/>
                </a:ext>
              </a:extLst>
            </p:cNvPr>
            <p:cNvCxnSpPr/>
            <p:nvPr/>
          </p:nvCxnSpPr>
          <p:spPr>
            <a:xfrm flipV="1">
              <a:off x="6477000" y="5446849"/>
              <a:ext cx="1219200" cy="1271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99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1DBB-0913-4CEA-8719-337E4B2E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History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B639-08EA-4557-9A5A-CD1AC7546D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728158" cy="4356100"/>
          </a:xfrm>
        </p:spPr>
        <p:txBody>
          <a:bodyPr>
            <a:normAutofit/>
          </a:bodyPr>
          <a:lstStyle/>
          <a:p>
            <a:r>
              <a:rPr lang="en-US" dirty="0"/>
              <a:t>2011 – Xamarin Created</a:t>
            </a:r>
          </a:p>
          <a:p>
            <a:r>
              <a:rPr lang="en-US" dirty="0"/>
              <a:t>2014 – Xamarin Forms</a:t>
            </a:r>
          </a:p>
          <a:p>
            <a:r>
              <a:rPr lang="en-US" dirty="0"/>
              <a:t>2016 – Xamarin acquired by Microsoft</a:t>
            </a:r>
          </a:p>
          <a:p>
            <a:r>
              <a:rPr lang="en-US" dirty="0"/>
              <a:t>2017 – Visual Studio for Mac released</a:t>
            </a:r>
          </a:p>
          <a:p>
            <a:r>
              <a:rPr lang="en-US" dirty="0"/>
              <a:t>2018 – Xamarin Forms 4 Released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7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2CF-A3BA-4268-AFA6-49938BD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Xamarin?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201C-65A8-4B29-8AB2-7258F2AA82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5830004" cy="4356100"/>
          </a:xfrm>
        </p:spPr>
        <p:txBody>
          <a:bodyPr>
            <a:normAutofit fontScale="92500"/>
          </a:bodyPr>
          <a:lstStyle/>
          <a:p>
            <a:r>
              <a:rPr lang="en-US" dirty="0"/>
              <a:t>Use a </a:t>
            </a:r>
            <a:r>
              <a:rPr lang="en-US" b="1" dirty="0"/>
              <a:t>single team </a:t>
            </a:r>
          </a:p>
          <a:p>
            <a:r>
              <a:rPr lang="en-US" dirty="0"/>
              <a:t>Use a single </a:t>
            </a:r>
            <a:r>
              <a:rPr lang="en-US" b="1" dirty="0"/>
              <a:t>C# </a:t>
            </a:r>
            <a:r>
              <a:rPr lang="en-US" dirty="0"/>
              <a:t>codebase</a:t>
            </a:r>
          </a:p>
          <a:p>
            <a:r>
              <a:rPr lang="en-US" dirty="0"/>
              <a:t>100% native API access</a:t>
            </a:r>
          </a:p>
          <a:p>
            <a:r>
              <a:rPr lang="en-US" b="1" dirty="0"/>
              <a:t>Native</a:t>
            </a:r>
            <a:r>
              <a:rPr lang="en-US" dirty="0"/>
              <a:t> performance </a:t>
            </a:r>
          </a:p>
          <a:p>
            <a:r>
              <a:rPr lang="en-US" b="1" dirty="0"/>
              <a:t>Native</a:t>
            </a:r>
            <a:r>
              <a:rPr lang="en-US" dirty="0"/>
              <a:t> user experience</a:t>
            </a:r>
          </a:p>
          <a:p>
            <a:r>
              <a:rPr lang="en-US" dirty="0"/>
              <a:t>Xamarin is </a:t>
            </a:r>
            <a:r>
              <a:rPr lang="en-US" b="1" dirty="0"/>
              <a:t>open-source</a:t>
            </a:r>
            <a:r>
              <a:rPr lang="en-US" dirty="0"/>
              <a:t> and free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25BDE-52DB-424E-AB77-0DC30B88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04" y="2196847"/>
            <a:ext cx="532521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0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19E7-2F41-45C8-8064-1F00A831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Xamarin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23235-ED92-42D3-9067-ED9C3754F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5454445" cy="4356100"/>
          </a:xfrm>
        </p:spPr>
        <p:txBody>
          <a:bodyPr>
            <a:normAutofit/>
          </a:bodyPr>
          <a:lstStyle/>
          <a:p>
            <a:r>
              <a:rPr lang="en-US" dirty="0"/>
              <a:t>Xamarin </a:t>
            </a:r>
            <a:r>
              <a:rPr lang="en-US" b="1" dirty="0"/>
              <a:t>built on top of Mono</a:t>
            </a:r>
          </a:p>
          <a:p>
            <a:r>
              <a:rPr lang="en-US" dirty="0"/>
              <a:t>C# Bindings for </a:t>
            </a:r>
            <a:r>
              <a:rPr lang="en-US" u="sng" dirty="0"/>
              <a:t>every</a:t>
            </a:r>
            <a:r>
              <a:rPr lang="en-US" dirty="0"/>
              <a:t> API on iOS and 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DFBEC-57B1-4DB5-BD75-04F2A263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799" y="2468348"/>
            <a:ext cx="538237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4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E59F-DA08-4532-B5A0-185533A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Applications </a:t>
            </a:r>
            <a:r>
              <a:rPr lang="en-US" u="sng" dirty="0"/>
              <a:t>are</a:t>
            </a:r>
            <a:r>
              <a:rPr lang="en-US" dirty="0"/>
              <a:t>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2684-1C76-4A05-9211-16F36A2D7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6701589" cy="4356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Xamarin applications are compiled, the result is are native application packages: </a:t>
            </a:r>
          </a:p>
          <a:p>
            <a:r>
              <a:rPr lang="en-US" b="1" dirty="0"/>
              <a:t>iOS = .</a:t>
            </a:r>
            <a:r>
              <a:rPr lang="en-US" b="1" dirty="0" err="1"/>
              <a:t>ipa</a:t>
            </a:r>
            <a:r>
              <a:rPr lang="en-US" b="1" dirty="0"/>
              <a:t> file</a:t>
            </a:r>
          </a:p>
          <a:p>
            <a:r>
              <a:rPr lang="en-US" b="1" dirty="0"/>
              <a:t>Android = .</a:t>
            </a:r>
            <a:r>
              <a:rPr lang="en-US" b="1" dirty="0" err="1"/>
              <a:t>apk</a:t>
            </a:r>
            <a:r>
              <a:rPr lang="en-US" b="1" dirty="0"/>
              <a:t> file</a:t>
            </a:r>
          </a:p>
          <a:p>
            <a:r>
              <a:rPr lang="en-US" dirty="0"/>
              <a:t>These files are </a:t>
            </a:r>
            <a:r>
              <a:rPr lang="en-US" b="1" dirty="0"/>
              <a:t>indistinguishable</a:t>
            </a:r>
            <a:r>
              <a:rPr lang="en-US" dirty="0"/>
              <a:t> from application packages built with the platform’s default IDEs and are deployed in the exact same way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23391-6F2F-46D4-8815-6128B656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547" y="1828801"/>
            <a:ext cx="4122318" cy="2183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2A700-6EF1-4ECC-8E2D-00DE26A6C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547" y="4006850"/>
            <a:ext cx="4122318" cy="21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mal Blue">
  <a:themeElements>
    <a:clrScheme name="LDS Formal">
      <a:dk1>
        <a:srgbClr val="000000"/>
      </a:dk1>
      <a:lt1>
        <a:srgbClr val="FFFFFF"/>
      </a:lt1>
      <a:dk2>
        <a:srgbClr val="003057"/>
      </a:dk2>
      <a:lt2>
        <a:srgbClr val="E7E6E6"/>
      </a:lt2>
      <a:accent1>
        <a:srgbClr val="003057"/>
      </a:accent1>
      <a:accent2>
        <a:srgbClr val="6E0D33"/>
      </a:accent2>
      <a:accent3>
        <a:srgbClr val="235C34"/>
      </a:accent3>
      <a:accent4>
        <a:srgbClr val="D35312"/>
      </a:accent4>
      <a:accent5>
        <a:srgbClr val="51575B"/>
      </a:accent5>
      <a:accent6>
        <a:srgbClr val="016183"/>
      </a:accent6>
      <a:hlink>
        <a:srgbClr val="0563C1"/>
      </a:hlink>
      <a:folHlink>
        <a:srgbClr val="8F144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DS_GlobalTemplate_Formal_9-25-17-JS-ALT" id="{F83C99DF-F27F-5645-8A05-55E4F1EF88E4}" vid="{E5DE87A7-8053-0140-A90F-EA18D9C2EA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4BB1C3862D146BD28E10908B259ED" ma:contentTypeVersion="4" ma:contentTypeDescription="Create a new document." ma:contentTypeScope="" ma:versionID="b315abf136073b747c02fd5933a7e625">
  <xsd:schema xmlns:xsd="http://www.w3.org/2001/XMLSchema" xmlns:xs="http://www.w3.org/2001/XMLSchema" xmlns:p="http://schemas.microsoft.com/office/2006/metadata/properties" xmlns:ns2="f32cd541-61f1-447c-8fae-7915de1545ce" xmlns:ns3="6d4fdb20-2939-4370-9847-a035aab9d673" targetNamespace="http://schemas.microsoft.com/office/2006/metadata/properties" ma:root="true" ma:fieldsID="d186982b151e14f251be648c5e1ebc67" ns2:_="" ns3:_="">
    <xsd:import namespace="f32cd541-61f1-447c-8fae-7915de1545ce"/>
    <xsd:import namespace="6d4fdb20-2939-4370-9847-a035aab9d6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cd541-61f1-447c-8fae-7915de154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fdb20-2939-4370-9847-a035aab9d6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0E7FE9-56EC-445A-8DDD-440A1079F32A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32cd541-61f1-447c-8fae-7915de1545ce"/>
    <ds:schemaRef ds:uri="http://purl.org/dc/elements/1.1/"/>
    <ds:schemaRef ds:uri="http://schemas.microsoft.com/office/2006/metadata/properties"/>
    <ds:schemaRef ds:uri="http://schemas.microsoft.com/office/2006/documentManagement/types"/>
    <ds:schemaRef ds:uri="6d4fdb20-2939-4370-9847-a035aab9d67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73D40F7-F704-48B0-A670-576FE32B9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9E32E-B6B6-4935-B5FB-63CEFCACC507}">
  <ds:schemaRefs>
    <ds:schemaRef ds:uri="6d4fdb20-2939-4370-9847-a035aab9d673"/>
    <ds:schemaRef ds:uri="f32cd541-61f1-447c-8fae-7915de1545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427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Calibri Regular</vt:lpstr>
      <vt:lpstr>Palatino Bold</vt:lpstr>
      <vt:lpstr>Palatino Regular</vt:lpstr>
      <vt:lpstr>Zoram ldsLat</vt:lpstr>
      <vt:lpstr>Zoram ldsLat Light</vt:lpstr>
      <vt:lpstr>Arial</vt:lpstr>
      <vt:lpstr>Arial Bold</vt:lpstr>
      <vt:lpstr>Calibri</vt:lpstr>
      <vt:lpstr>Calibri Light</vt:lpstr>
      <vt:lpstr>Cambria</vt:lpstr>
      <vt:lpstr>Webdings</vt:lpstr>
      <vt:lpstr>Office Theme</vt:lpstr>
      <vt:lpstr>Custom Design</vt:lpstr>
      <vt:lpstr>Formal Blue</vt:lpstr>
      <vt:lpstr>Xamarin Forms Android and IOS Mobile App Development With C#</vt:lpstr>
      <vt:lpstr>What we will be covering</vt:lpstr>
      <vt:lpstr>Racquetball Score Keeper</vt:lpstr>
      <vt:lpstr>What is Xamarin?</vt:lpstr>
      <vt:lpstr>Native?</vt:lpstr>
      <vt:lpstr>Short History Lesson</vt:lpstr>
      <vt:lpstr>Why Xamarin?</vt:lpstr>
      <vt:lpstr>How does Xamarin Work?</vt:lpstr>
      <vt:lpstr>Xamarin Applications are Native</vt:lpstr>
      <vt:lpstr>Xamarin vs Xamarin Forms?</vt:lpstr>
      <vt:lpstr>Xamarin Forms – Custom Renderers</vt:lpstr>
      <vt:lpstr>Demo Time</vt:lpstr>
      <vt:lpstr>Thanks for Coming -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SORT Presentation Template</dc:title>
  <dc:creator>Chris Helmantoler</dc:creator>
  <cp:lastModifiedBy>Jonathan Worthington</cp:lastModifiedBy>
  <cp:revision>23</cp:revision>
  <dcterms:created xsi:type="dcterms:W3CDTF">2019-08-05T22:14:55Z</dcterms:created>
  <dcterms:modified xsi:type="dcterms:W3CDTF">2019-10-02T22:08:21Z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0x010100AA54BB1C3862D146BD28E10908B259ED</vt:lpwstr>
  </property>
  <property fmtid="{D5CDD505-2E9C-101B-9397-08002B2CF9AE}" pid="3" name="MSIP_Label_bdc3d3d8-6bdc-485e-b6f2-a0ac58658b4a_Enabled">
    <vt:lpwstr>True</vt:lpwstr>
  </property>
  <property fmtid="{D5CDD505-2E9C-101B-9397-08002B2CF9AE}" pid="4" name="MSIP_Label_bdc3d3d8-6bdc-485e-b6f2-a0ac58658b4a_SiteId">
    <vt:lpwstr>61e6eeb3-5fd7-4aaa-ae3c-61e8deb09b79</vt:lpwstr>
  </property>
  <property fmtid="{D5CDD505-2E9C-101B-9397-08002B2CF9AE}" pid="5" name="MSIP_Label_bdc3d3d8-6bdc-485e-b6f2-a0ac58658b4a_Owner">
    <vt:lpwstr>Chrishelmantoler@churchofjesuschrist.org</vt:lpwstr>
  </property>
  <property fmtid="{D5CDD505-2E9C-101B-9397-08002B2CF9AE}" pid="6" name="MSIP_Label_bdc3d3d8-6bdc-485e-b6f2-a0ac58658b4a_SetDate">
    <vt:lpwstr>2019-08-14T16:12:52.6876907Z</vt:lpwstr>
  </property>
  <property fmtid="{D5CDD505-2E9C-101B-9397-08002B2CF9AE}" pid="7" name="MSIP_Label_bdc3d3d8-6bdc-485e-b6f2-a0ac58658b4a_Name">
    <vt:lpwstr>Internal Use</vt:lpwstr>
  </property>
  <property fmtid="{D5CDD505-2E9C-101B-9397-08002B2CF9AE}" pid="8" name="MSIP_Label_bdc3d3d8-6bdc-485e-b6f2-a0ac58658b4a_Application">
    <vt:lpwstr>Microsoft Azure Information Protection</vt:lpwstr>
  </property>
  <property fmtid="{D5CDD505-2E9C-101B-9397-08002B2CF9AE}" pid="9" name="MSIP_Label_bdc3d3d8-6bdc-485e-b6f2-a0ac58658b4a_Extended_MSFT_Method">
    <vt:lpwstr>Automatic</vt:lpwstr>
  </property>
  <property fmtid="{D5CDD505-2E9C-101B-9397-08002B2CF9AE}" pid="10" name="MSIP_Label_03ef5274-90b8-4b3f-8a76-b4c36a43e904_Enabled">
    <vt:lpwstr>True</vt:lpwstr>
  </property>
  <property fmtid="{D5CDD505-2E9C-101B-9397-08002B2CF9AE}" pid="11" name="MSIP_Label_03ef5274-90b8-4b3f-8a76-b4c36a43e904_SiteId">
    <vt:lpwstr>61e6eeb3-5fd7-4aaa-ae3c-61e8deb09b79</vt:lpwstr>
  </property>
  <property fmtid="{D5CDD505-2E9C-101B-9397-08002B2CF9AE}" pid="12" name="MSIP_Label_03ef5274-90b8-4b3f-8a76-b4c36a43e904_Owner">
    <vt:lpwstr>Chrishelmantoler@churchofjesuschrist.org</vt:lpwstr>
  </property>
  <property fmtid="{D5CDD505-2E9C-101B-9397-08002B2CF9AE}" pid="13" name="MSIP_Label_03ef5274-90b8-4b3f-8a76-b4c36a43e904_SetDate">
    <vt:lpwstr>2019-08-14T16:12:52.6876907Z</vt:lpwstr>
  </property>
  <property fmtid="{D5CDD505-2E9C-101B-9397-08002B2CF9AE}" pid="14" name="MSIP_Label_03ef5274-90b8-4b3f-8a76-b4c36a43e904_Name">
    <vt:lpwstr>Not Encrypted</vt:lpwstr>
  </property>
  <property fmtid="{D5CDD505-2E9C-101B-9397-08002B2CF9AE}" pid="15" name="MSIP_Label_03ef5274-90b8-4b3f-8a76-b4c36a43e904_Application">
    <vt:lpwstr>Microsoft Azure Information Protection</vt:lpwstr>
  </property>
  <property fmtid="{D5CDD505-2E9C-101B-9397-08002B2CF9AE}" pid="16" name="MSIP_Label_03ef5274-90b8-4b3f-8a76-b4c36a43e904_Parent">
    <vt:lpwstr>bdc3d3d8-6bdc-485e-b6f2-a0ac58658b4a</vt:lpwstr>
  </property>
  <property fmtid="{D5CDD505-2E9C-101B-9397-08002B2CF9AE}" pid="17" name="MSIP_Label_03ef5274-90b8-4b3f-8a76-b4c36a43e904_Extended_MSFT_Method">
    <vt:lpwstr>Automatic</vt:lpwstr>
  </property>
  <property fmtid="{D5CDD505-2E9C-101B-9397-08002B2CF9AE}" pid="18" name="Classification">
    <vt:lpwstr>Internal Use Not Encrypted</vt:lpwstr>
  </property>
</Properties>
</file>