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56"/>
  </p:notesMasterIdLst>
  <p:handoutMasterIdLst>
    <p:handoutMasterId r:id="rId57"/>
  </p:handoutMasterIdLst>
  <p:sldIdLst>
    <p:sldId id="280" r:id="rId2"/>
    <p:sldId id="330" r:id="rId3"/>
    <p:sldId id="279" r:id="rId4"/>
    <p:sldId id="282" r:id="rId5"/>
    <p:sldId id="281" r:id="rId6"/>
    <p:sldId id="289" r:id="rId7"/>
    <p:sldId id="298" r:id="rId8"/>
    <p:sldId id="299" r:id="rId9"/>
    <p:sldId id="300" r:id="rId10"/>
    <p:sldId id="284" r:id="rId11"/>
    <p:sldId id="285" r:id="rId12"/>
    <p:sldId id="286" r:id="rId13"/>
    <p:sldId id="287" r:id="rId14"/>
    <p:sldId id="288" r:id="rId15"/>
    <p:sldId id="292" r:id="rId16"/>
    <p:sldId id="327" r:id="rId17"/>
    <p:sldId id="294" r:id="rId18"/>
    <p:sldId id="308" r:id="rId19"/>
    <p:sldId id="329" r:id="rId20"/>
    <p:sldId id="293" r:id="rId21"/>
    <p:sldId id="283" r:id="rId22"/>
    <p:sldId id="291" r:id="rId23"/>
    <p:sldId id="301" r:id="rId24"/>
    <p:sldId id="290" r:id="rId25"/>
    <p:sldId id="305" r:id="rId26"/>
    <p:sldId id="306" r:id="rId27"/>
    <p:sldId id="320" r:id="rId28"/>
    <p:sldId id="321" r:id="rId29"/>
    <p:sldId id="322" r:id="rId30"/>
    <p:sldId id="323" r:id="rId31"/>
    <p:sldId id="324" r:id="rId32"/>
    <p:sldId id="325" r:id="rId33"/>
    <p:sldId id="307" r:id="rId34"/>
    <p:sldId id="309" r:id="rId35"/>
    <p:sldId id="310" r:id="rId36"/>
    <p:sldId id="311" r:id="rId37"/>
    <p:sldId id="335" r:id="rId38"/>
    <p:sldId id="326" r:id="rId39"/>
    <p:sldId id="331" r:id="rId40"/>
    <p:sldId id="332" r:id="rId41"/>
    <p:sldId id="333" r:id="rId42"/>
    <p:sldId id="334" r:id="rId43"/>
    <p:sldId id="303" r:id="rId44"/>
    <p:sldId id="312" r:id="rId45"/>
    <p:sldId id="304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296" r:id="rId54"/>
    <p:sldId id="302" r:id="rId55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" id="{9810C302-A7DC-4AAB-B853-04062C0F3144}">
          <p14:sldIdLst>
            <p14:sldId id="280"/>
            <p14:sldId id="330"/>
            <p14:sldId id="279"/>
            <p14:sldId id="282"/>
            <p14:sldId id="281"/>
          </p14:sldIdLst>
        </p14:section>
        <p14:section name="WebAssembly Crash Course" id="{FD69C871-8768-4576-A0A2-3DF0B70151F2}">
          <p14:sldIdLst>
            <p14:sldId id="289"/>
            <p14:sldId id="298"/>
            <p14:sldId id="299"/>
            <p14:sldId id="300"/>
          </p14:sldIdLst>
        </p14:section>
        <p14:section name="How Blazor Works" id="{CF6438C1-FDE7-4ECB-91E9-E00F7F3E7686}">
          <p14:sldIdLst>
            <p14:sldId id="284"/>
            <p14:sldId id="285"/>
            <p14:sldId id="286"/>
            <p14:sldId id="287"/>
            <p14:sldId id="288"/>
            <p14:sldId id="292"/>
          </p14:sldIdLst>
        </p14:section>
        <p14:section name="Demo - New Project" id="{F3DAAD9D-DD11-4FB4-9812-CBBD7837CD01}">
          <p14:sldIdLst>
            <p14:sldId id="327"/>
            <p14:sldId id="294"/>
            <p14:sldId id="308"/>
            <p14:sldId id="329"/>
            <p14:sldId id="293"/>
          </p14:sldIdLst>
        </p14:section>
        <p14:section name="Features" id="{551A1125-408D-4979-A9BC-54D6E0CB4A16}">
          <p14:sldIdLst>
            <p14:sldId id="283"/>
            <p14:sldId id="291"/>
            <p14:sldId id="301"/>
          </p14:sldIdLst>
        </p14:section>
        <p14:section name="Roadmap" id="{E4006223-FB7E-4AB8-A33F-B8F860CB7207}">
          <p14:sldIdLst>
            <p14:sldId id="290"/>
            <p14:sldId id="305"/>
            <p14:sldId id="306"/>
            <p14:sldId id="320"/>
            <p14:sldId id="321"/>
            <p14:sldId id="322"/>
            <p14:sldId id="323"/>
            <p14:sldId id="324"/>
            <p14:sldId id="325"/>
            <p14:sldId id="307"/>
          </p14:sldIdLst>
        </p14:section>
        <p14:section name="FAQ" id="{B914CB3C-5770-4D4F-B009-9679F96AFA99}">
          <p14:sldIdLst>
            <p14:sldId id="309"/>
            <p14:sldId id="310"/>
            <p14:sldId id="311"/>
          </p14:sldIdLst>
        </p14:section>
        <p14:section name="Examples" id="{818242C1-E5FA-4BA0-A2BD-5F055CEF237A}">
          <p14:sldIdLst>
            <p14:sldId id="335"/>
            <p14:sldId id="326"/>
            <p14:sldId id="331"/>
            <p14:sldId id="332"/>
            <p14:sldId id="333"/>
            <p14:sldId id="334"/>
            <p14:sldId id="303"/>
            <p14:sldId id="312"/>
            <p14:sldId id="304"/>
            <p14:sldId id="313"/>
            <p14:sldId id="314"/>
            <p14:sldId id="315"/>
            <p14:sldId id="316"/>
            <p14:sldId id="317"/>
            <p14:sldId id="318"/>
            <p14:sldId id="319"/>
            <p14:sldId id="29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AF"/>
    <a:srgbClr val="D9D9D9"/>
    <a:srgbClr val="004568"/>
    <a:srgbClr val="FCCDB6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186" autoAdjust="0"/>
  </p:normalViewPr>
  <p:slideViewPr>
    <p:cSldViewPr snapToGrid="0">
      <p:cViewPr varScale="1">
        <p:scale>
          <a:sx n="125" d="100"/>
          <a:sy n="125" d="100"/>
        </p:scale>
        <p:origin x="163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218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9T10:11:35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434 0,'-9'2,"0"-1,0 2,1-1,-1 1,0 0,-5 3,-11 4,-5 3,0 0,-21 14,15-8,27-13,0-1,0 1,1 1,-1 0,1 0,1 0,0 1,0 0,-5 9,-7 11,2 1,-6 15,3-5,15-27,0 0,0 0,2 0,0 1,0 0,1 0,0-1,1 3,0 14,1 0,1-1,2 6,-2-29,0-1,0 1,1-1,-1 0,1 1,0-1,1 0,-1 0,1 0,0 0,0-1,0 1,0-1,1 0,-1 0,1 0,0 0,2 1,-1 0,2-1,-1 1,0-1,1 0,-1-1,1 1,0-1,-1-1,1 1,0-1,7 0,88-2,-102 1</inkml:trace>
  <inkml:trace contextRef="#ctx0" brushRef="#br0" timeOffset="1325.24">309 523,'-3'5,"1"-1,0 1,1 0,-1 0,1 0,0 0,0 1,0 2,0-2,-1 11,0 1,1-1,1 13,0-19,1 1,-2-1,0 0,0 0,-1 0,0 0,0 0,-2-1,1 1,-1 0,3-10</inkml:trace>
  <inkml:trace contextRef="#ctx0" brushRef="#br0" timeOffset="2346.371">401 497,'8'8,"0"0,1-1,-1 0,2 0,-1-1,1 0,-1 0,2-1,-1 0,0-1,2 0,-12-4,1 0,-1 0,1 0,-1 1,1-1,-1 0,1 0,-1 1,1-1,-1 0,1 1,-1-1,0 0,1 1,-1-1,1 1,-1-1,0 1,1-1,-1 1,0-1,0 1,0-1,1 1,-1-1,0 1,0-1,0 1,0 0,0-1,0 1,0 0,-8 21,-22 19,28-39,-90 93,39-44,53-50</inkml:trace>
  <inkml:trace contextRef="#ctx0" brushRef="#br0" timeOffset="3775.776">434 497,'0'-2,"0"1,-1-1,1 1,-1 0,0-1,1 1,-1 0,0 0,0-1,0 1,0 0,0 0,0 0,0 0,0 0,0 0,0 1,0-1,-1 0,1 0,0 1,-1-1,1 1,0-1,-1 1,1 0,-1 0,1-1,-42-4,0 9,26-1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9T10:11:42.9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125 0,'15'0,"0"1,1 0,-1 1,0 1,-1 1,1 0,0 0,-1 2,0-1,0 2,-1 0,0 1,0 0,0 1,-1 0,-1 1,0 0,0 1,-1 1,0-1,-1 1,0 1,-1 0,3 7,-7-11,0 1,-1-1,0 1,0 0,-1 0,0 0,-1 1,-1-1,1 0,-1 0,-1 1,0-1,-1 0,0 0,0 0,-4 8,1-2,0-1,-2 0,1 0,-2-1,0 0,-1-1,0 1,-1-2,-1 1,-5 4,-4 2,0-2,-1 0,-14 8,29-20,-1-1,1-1,-1 1,0-1,0 0,0-1,-1 0,1 0,-1-1,1 1,-1-2,1 1,-1-1,0 0,0-1,7 1,1 0</inkml:trace>
  <inkml:trace contextRef="#ctx0" brushRef="#br0" timeOffset="721.818">145 417,'0'286,"0"-282</inkml:trace>
  <inkml:trace contextRef="#ctx0" brushRef="#br0" timeOffset="1717.41">151 384,'-46'42,"30"-28,0 1,1 0,0 1,1 0,1 1,-2 3,15-18,0 0,0 0,0 0,0 0,0-1,0 1,0 0,1 0,-1 0,1-1,-1 1,1 0,0 0,-1-1,1 1,0-1,0 1,0 0,0-1,1 0,-1 1,0-1,1 0,0 1,39 36,-36-34,21 19,-9-7,1-2,0 0,1 0,18 8,-33-20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9T10:12:02.7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339 0,'-3'83,"-4"-1,-6 15,2-13,4-4,5 70,1-58,-4 16,-11 41,3-47,5 2,5 90,9 177,2 49,20-177,-4-56,22 338,-38-403,-6 35,-2-134,-11 260,-11 0,-18 29,32-224,4 0,5 13,-1-18,-3 0,-9 46,5-52,3 0,4 0,3 13,-1-45,11 131,-26 69,-1 12,14-254</inkml:trace>
  <inkml:trace contextRef="#ctx0" brushRef="#br0" timeOffset="1343.706">81 5854,'61'2,"-2"2,1 3,16 5,-74-12,0 0,0 0,1 0,-1 1,0-1,0 1,0-1,0 1,0 0,0 0,0 0,0 0,-1 0,1 0,0 0,0 1,-1-1,1 1,-1-1,1 1,-1 0,0-1,0 1,0 0,0 0,0 0,0 0,0 0,0 0,-1 0,1 0,-1 0,0 0,1 0,-1 0,0 1,0-1,-1 0,1 0,0 0,-1 0,0 2,-4 10,0 0,-1 0,-1-1,0 0,-1 0,-3 2,-14 28,17-21,6-15,0-1,0 1,-1-1,1 0,-2 0,1 0,-1-1,1 1,-1-1,-4 4,4-10,0 0,0-1,0 1,0-1,0 0,1-1,-1 1,0 0,1-1,0 0,-3-3,6 6,-38-31,4 4,2-2,-12-14,36 35,1-1,-1 0,2 0,-1-1,1 0,1 0,0-1,0 1,1-1,0 0,0-3,3 8,1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#section=data-r15&amp;hw=ph&amp;test=plaintext&amp;l=hra0a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2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4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2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6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17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69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39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24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52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1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7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https://www.techempower.com/benchmarks/#section=data-r15&amp;hw=ph&amp;test=plaintext&amp;l=hra0al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4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42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0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7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1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7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6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3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19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4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8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93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50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140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0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682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9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132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01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42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11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9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644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20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4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732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97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17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85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7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0.png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-status.mozilla.org/#web-assembl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.microsoft.com/fwlink/?linkid=870389" TargetMode="External"/><Relationship Id="rId5" Type="http://schemas.openxmlformats.org/officeDocument/2006/relationships/hyperlink" Target="https://visualstudio.com/preview" TargetMode="External"/><Relationship Id="rId4" Type="http://schemas.openxmlformats.org/officeDocument/2006/relationships/hyperlink" Target="https://dotnet.microsoft.com/download/dotnet-core/3.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dk/issues/294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rian_jablonsk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github.com/bjablonsky" TargetMode="External"/><Relationship Id="rId4" Type="http://schemas.openxmlformats.org/officeDocument/2006/relationships/hyperlink" Target="https://www.brianjablonsky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AspNetCore/tree/master/src/Components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-blazor.com/" TargetMode="External"/><Relationship Id="rId5" Type="http://schemas.openxmlformats.org/officeDocument/2006/relationships/hyperlink" Target="http://blog.stevensanderson.com/2018/02/06/blazor-intro/" TargetMode="External"/><Relationship Id="rId4" Type="http://schemas.openxmlformats.org/officeDocument/2006/relationships/hyperlink" Target="http://blazor.net/doc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81649E-E633-4538-A579-2DBFFDD56103}"/>
              </a:ext>
            </a:extLst>
          </p:cNvPr>
          <p:cNvSpPr txBox="1"/>
          <p:nvPr/>
        </p:nvSpPr>
        <p:spPr>
          <a:xfrm>
            <a:off x="3090860" y="953155"/>
            <a:ext cx="6010275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 err="1"/>
              <a:t>Blazor</a:t>
            </a:r>
            <a:endParaRPr lang="en-US" sz="11500" b="1" dirty="0"/>
          </a:p>
          <a:p>
            <a:pPr algn="ctr"/>
            <a:r>
              <a:rPr lang="en-US" sz="3600" dirty="0"/>
              <a:t>An experimental .NET framework for the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B9E99-BFEC-4843-A15E-A9373AE84D61}"/>
              </a:ext>
            </a:extLst>
          </p:cNvPr>
          <p:cNvSpPr txBox="1"/>
          <p:nvPr/>
        </p:nvSpPr>
        <p:spPr>
          <a:xfrm>
            <a:off x="4792565" y="5124450"/>
            <a:ext cx="260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Brian Jablonsky</a:t>
            </a:r>
          </a:p>
        </p:txBody>
      </p:sp>
    </p:spTree>
    <p:extLst>
      <p:ext uri="{BB962C8B-B14F-4D97-AF65-F5344CB8AC3E}">
        <p14:creationId xmlns:p14="http://schemas.microsoft.com/office/powerpoint/2010/main" val="64635045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509370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C# and Razor code files are compiled into .NET assemblies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Assemblies and .NET runtime are downloaded on the browser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/>
              <a:t>Blazor</a:t>
            </a:r>
            <a:r>
              <a:rPr lang="en-US" sz="3200" dirty="0"/>
              <a:t> uses JavaScript to bootstrap the .NET runtime (Mono) loading the required assembly references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/>
              <a:t>Blazor</a:t>
            </a:r>
            <a:r>
              <a:rPr lang="en-US" sz="3200" dirty="0"/>
              <a:t> allows DOM manipulation/browser API calls from the .NET runtime via JavaScript interoperability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094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C# and Razor code files are compiled into .NET assemblies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BB9CD-993F-480F-8657-EC5CB40AC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" r="67824"/>
          <a:stretch/>
        </p:blipFill>
        <p:spPr>
          <a:xfrm>
            <a:off x="8356281" y="2680993"/>
            <a:ext cx="2286000" cy="290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99257-0BA1-4DE0-9A07-883FD2C67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" y="2680993"/>
            <a:ext cx="71913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22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US" sz="3200" dirty="0"/>
              <a:t>Assemblies and .NET runtime are downloaded on the browser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D84CA-4C35-47E5-95D7-E36828757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4" y="2392235"/>
            <a:ext cx="5657850" cy="113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D9FE1-041A-49D6-A30E-FF893935D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86" y="3525710"/>
            <a:ext cx="6067425" cy="173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8B227-3F0E-4BBC-9418-230D0D97D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286" y="5091112"/>
            <a:ext cx="6048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86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 startAt="3"/>
            </a:pPr>
            <a:r>
              <a:rPr lang="en-US" sz="3200" dirty="0" err="1"/>
              <a:t>Blazor</a:t>
            </a:r>
            <a:r>
              <a:rPr lang="en-US" sz="3200" dirty="0"/>
              <a:t> uses JavaScript to bootstrap the .NET runtime loading the required assembly 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BFA1B-89FF-4997-B6C2-60563956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2752725"/>
            <a:ext cx="113538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60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 startAt="3"/>
            </a:pPr>
            <a:r>
              <a:rPr lang="en-US" sz="3200" dirty="0" err="1"/>
              <a:t>Blazor</a:t>
            </a:r>
            <a:r>
              <a:rPr lang="en-US" sz="3200" dirty="0"/>
              <a:t> uses JavaScript to bootstrap the .NET runtime loading the required assembly references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BA82F-9748-4A9C-9956-FA5992B3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4" y="2635819"/>
            <a:ext cx="9658351" cy="42221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0843F-1FBF-445C-BBBA-66C1F9C25941}"/>
              </a:ext>
            </a:extLst>
          </p:cNvPr>
          <p:cNvCxnSpPr>
            <a:cxnSpLocks/>
          </p:cNvCxnSpPr>
          <p:nvPr/>
        </p:nvCxnSpPr>
        <p:spPr>
          <a:xfrm>
            <a:off x="1266824" y="3956178"/>
            <a:ext cx="4086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AF8EBFE-11C6-4E71-8027-89489D0A3B97}"/>
                  </a:ext>
                </a:extLst>
              </p14:cNvPr>
              <p14:cNvContentPartPr/>
              <p14:nvPr/>
            </p14:nvContentPartPr>
            <p14:xfrm>
              <a:off x="2677313" y="3812216"/>
              <a:ext cx="189360" cy="286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F8EBFE-11C6-4E71-8027-89489D0A3B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8657" y="3803216"/>
                <a:ext cx="207034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E196494-C42D-4B00-9508-6B270EBC217A}"/>
                  </a:ext>
                </a:extLst>
              </p14:cNvPr>
              <p14:cNvContentPartPr/>
              <p14:nvPr/>
            </p14:nvContentPartPr>
            <p14:xfrm>
              <a:off x="3569753" y="4043336"/>
              <a:ext cx="167040" cy="26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E196494-C42D-4B00-9508-6B270EBC21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1113" y="4034348"/>
                <a:ext cx="184680" cy="279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71C85D6-601A-414E-8FB5-3E89A94D92F1}"/>
                  </a:ext>
                </a:extLst>
              </p14:cNvPr>
              <p14:cNvContentPartPr/>
              <p14:nvPr/>
            </p14:nvContentPartPr>
            <p14:xfrm>
              <a:off x="2711513" y="4302821"/>
              <a:ext cx="139680" cy="2222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71C85D6-601A-414E-8FB5-3E89A94D92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2873" y="4293821"/>
                <a:ext cx="157320" cy="22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6170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 startAt="4"/>
            </a:pPr>
            <a:r>
              <a:rPr lang="en-US" sz="3200" dirty="0" err="1"/>
              <a:t>Blazor</a:t>
            </a:r>
            <a:r>
              <a:rPr lang="en-US" sz="3200" dirty="0"/>
              <a:t> allows DOM manipulation/browser API calls from the .NET runtime via JavaScript interoperability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1A0B96-654A-4190-BCC7-1AB66F7D5D99}"/>
              </a:ext>
            </a:extLst>
          </p:cNvPr>
          <p:cNvGrpSpPr/>
          <p:nvPr/>
        </p:nvGrpSpPr>
        <p:grpSpPr>
          <a:xfrm>
            <a:off x="1444989" y="3138257"/>
            <a:ext cx="9302020" cy="2918844"/>
            <a:chOff x="810531" y="3069677"/>
            <a:chExt cx="9302020" cy="291884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5EA8AA8-C117-47CE-9F80-9CB858BB76BC}"/>
                </a:ext>
              </a:extLst>
            </p:cNvPr>
            <p:cNvCxnSpPr>
              <a:cxnSpLocks/>
            </p:cNvCxnSpPr>
            <p:nvPr/>
          </p:nvCxnSpPr>
          <p:spPr>
            <a:xfrm>
              <a:off x="373679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C07866E-9C40-410A-A2FA-549AE7EDD0E2}"/>
                </a:ext>
              </a:extLst>
            </p:cNvPr>
            <p:cNvSpPr/>
            <p:nvPr/>
          </p:nvSpPr>
          <p:spPr>
            <a:xfrm>
              <a:off x="2488523" y="3069677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8C4BB1-4812-4751-9E11-D3DCB0B4A1B1}"/>
                </a:ext>
              </a:extLst>
            </p:cNvPr>
            <p:cNvSpPr txBox="1"/>
            <p:nvPr/>
          </p:nvSpPr>
          <p:spPr>
            <a:xfrm>
              <a:off x="3993412" y="3157938"/>
              <a:ext cx="1383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 Tree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F0B0AE-AA27-4153-8318-7F2EF16428CC}"/>
                </a:ext>
              </a:extLst>
            </p:cNvPr>
            <p:cNvSpPr/>
            <p:nvPr/>
          </p:nvSpPr>
          <p:spPr>
            <a:xfrm>
              <a:off x="563310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r>
                <a:rPr lang="en-US" dirty="0"/>
                <a:t> JavaScript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1A2A63-DB29-4531-96E2-C1FB9EE66F94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3EE839-C903-4E15-BE43-9BEBA613E255}"/>
                </a:ext>
              </a:extLst>
            </p:cNvPr>
            <p:cNvSpPr txBox="1"/>
            <p:nvPr/>
          </p:nvSpPr>
          <p:spPr>
            <a:xfrm>
              <a:off x="7089600" y="317037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8A555BD-94C9-4AA7-A036-FF71B7A6716C}"/>
                </a:ext>
              </a:extLst>
            </p:cNvPr>
            <p:cNvSpPr/>
            <p:nvPr/>
          </p:nvSpPr>
          <p:spPr>
            <a:xfrm>
              <a:off x="882098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B35746-BFF4-421C-AA97-5C447E972AF9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3736791" y="4009731"/>
              <a:ext cx="2542097" cy="7222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9440EB-BADB-4827-9164-25EC9E504D09}"/>
                </a:ext>
              </a:extLst>
            </p:cNvPr>
            <p:cNvSpPr txBox="1"/>
            <p:nvPr/>
          </p:nvSpPr>
          <p:spPr>
            <a:xfrm>
              <a:off x="5090404" y="4282658"/>
              <a:ext cx="151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Trigger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A801264-28B3-48FF-9677-C9CB789F66E4}"/>
                </a:ext>
              </a:extLst>
            </p:cNvPr>
            <p:cNvSpPr/>
            <p:nvPr/>
          </p:nvSpPr>
          <p:spPr>
            <a:xfrm>
              <a:off x="2488523" y="4282658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1B85BD-90E0-4514-BCCD-656518C333F6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736791" y="4752685"/>
              <a:ext cx="1896314" cy="75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6AB46D-C753-4CFF-A303-D8658C7B5175}"/>
                </a:ext>
              </a:extLst>
            </p:cNvPr>
            <p:cNvSpPr txBox="1"/>
            <p:nvPr/>
          </p:nvSpPr>
          <p:spPr>
            <a:xfrm>
              <a:off x="3774570" y="5362348"/>
              <a:ext cx="160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UI Differences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989E93B-540F-4698-A251-9FBBA48DD414}"/>
                </a:ext>
              </a:extLst>
            </p:cNvPr>
            <p:cNvSpPr/>
            <p:nvPr/>
          </p:nvSpPr>
          <p:spPr>
            <a:xfrm>
              <a:off x="563310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r>
                <a:rPr lang="en-US" dirty="0"/>
                <a:t> JavaScript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F9E23C5-8E91-49D5-82B7-6078398FAF1A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550606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277178-0409-401C-9545-5189A2046C1D}"/>
                </a:ext>
              </a:extLst>
            </p:cNvPr>
            <p:cNvSpPr txBox="1"/>
            <p:nvPr/>
          </p:nvSpPr>
          <p:spPr>
            <a:xfrm>
              <a:off x="7089600" y="514916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DF9D3A9-4DFC-4BE7-8468-0901D2131F3A}"/>
                </a:ext>
              </a:extLst>
            </p:cNvPr>
            <p:cNvSpPr/>
            <p:nvPr/>
          </p:nvSpPr>
          <p:spPr>
            <a:xfrm>
              <a:off x="882098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AFA895-0A8C-4503-A9DE-58B9E374740D}"/>
                </a:ext>
              </a:extLst>
            </p:cNvPr>
            <p:cNvSpPr txBox="1"/>
            <p:nvPr/>
          </p:nvSpPr>
          <p:spPr>
            <a:xfrm>
              <a:off x="810531" y="4568019"/>
              <a:ext cx="156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8738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9EA9CB-66FF-484C-B22E-41999E74F680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433161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Setup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584775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compatible browser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https://platform-status.mozilla.org/#web-assembly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.NET Core 3.0 Preview 2 SDK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3.0.100-preview-010184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https://dotnet.microsoft.com/download/dotnet-core/3.0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Visual Studio 2019 Preview 2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https://visualstudio.com/preview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sz="3200" dirty="0" err="1"/>
              <a:t>Blazor</a:t>
            </a:r>
            <a:r>
              <a:rPr lang="fr-FR" sz="3200" dirty="0"/>
              <a:t> </a:t>
            </a:r>
            <a:r>
              <a:rPr lang="fr-FR" sz="3200" dirty="0" err="1"/>
              <a:t>Language</a:t>
            </a:r>
            <a:r>
              <a:rPr lang="fr-FR" sz="3200" dirty="0"/>
              <a:t> Services extension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fr-FR" sz="3200" dirty="0">
                <a:hlinkClick r:id="rId6"/>
              </a:rPr>
              <a:t>https://go.microsoft.com/fwlink/?linkid=870389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698560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Setup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Visual Studio Code/command line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B3FAE-A9FB-412E-98F7-0B296FABFA4B}"/>
              </a:ext>
            </a:extLst>
          </p:cNvPr>
          <p:cNvSpPr txBox="1"/>
          <p:nvPr/>
        </p:nvSpPr>
        <p:spPr>
          <a:xfrm>
            <a:off x="864782" y="2217906"/>
            <a:ext cx="10419906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dotnet new 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Microsoft.AspNetCore.Blazor.Templates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::0.8.0-preview-19104-04</a:t>
            </a:r>
          </a:p>
          <a:p>
            <a:pPr marL="0" lvl="2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dotnet new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blazor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2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dotnet build</a:t>
            </a:r>
          </a:p>
          <a:p>
            <a:pPr marL="0" lvl="2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2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(current bug fix: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https://github.com/dotnet/sdk/issues/2948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cd ..</a:t>
            </a:r>
          </a:p>
          <a:p>
            <a:pPr marL="0"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dotnet new console -o ConsoleApp1</a:t>
            </a:r>
          </a:p>
          <a:p>
            <a:pPr marL="0"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cd -</a:t>
            </a:r>
          </a:p>
          <a:p>
            <a:pPr marL="0" lvl="2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dotnet run</a:t>
            </a:r>
          </a:p>
        </p:txBody>
      </p:sp>
    </p:spTree>
    <p:extLst>
      <p:ext uri="{BB962C8B-B14F-4D97-AF65-F5344CB8AC3E}">
        <p14:creationId xmlns:p14="http://schemas.microsoft.com/office/powerpoint/2010/main" val="24070436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Setup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Visual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464A5-7587-448C-875D-801D15125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110" y="2162213"/>
            <a:ext cx="7619778" cy="445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45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3333-3F7B-456A-A039-84B185FE4D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357636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Brian Jablonsky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brian_jablonsky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https://www.brianjablonsky.com/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https://github.com/bjablonsky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.NET Developer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8+ years of professional experience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Co-organizer of NYC .NET Dev User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02" y="1417366"/>
            <a:ext cx="2600325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New Project</a:t>
            </a:r>
          </a:p>
        </p:txBody>
      </p:sp>
    </p:spTree>
    <p:extLst>
      <p:ext uri="{BB962C8B-B14F-4D97-AF65-F5344CB8AC3E}">
        <p14:creationId xmlns:p14="http://schemas.microsoft.com/office/powerpoint/2010/main" val="156649555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483209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Full Stack development using C# and .NET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.NET advantages: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High Performance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Scalability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Maintainability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Cross Platform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212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7B82A-911B-4FC0-8726-BE2EA099309F}"/>
              </a:ext>
            </a:extLst>
          </p:cNvPr>
          <p:cNvSpPr txBox="1"/>
          <p:nvPr/>
        </p:nvSpPr>
        <p:spPr>
          <a:xfrm>
            <a:off x="0" y="1050758"/>
            <a:ext cx="12191999" cy="5401479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Component model for building composable UI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Routing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Layouts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Forms and validation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Dependency injection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JavaScript interop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Live reloading in the browser during development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Server-side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391859860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7B82A-911B-4FC0-8726-BE2EA099309F}"/>
              </a:ext>
            </a:extLst>
          </p:cNvPr>
          <p:cNvSpPr txBox="1"/>
          <p:nvPr/>
        </p:nvSpPr>
        <p:spPr>
          <a:xfrm>
            <a:off x="0" y="1050758"/>
            <a:ext cx="12191999" cy="361637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Full .NET debugging both in browsers and in the IDE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Rich IntelliSense and tooling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Ability to run on older (non-</a:t>
            </a:r>
            <a:r>
              <a:rPr lang="en-US" sz="3200" dirty="0" err="1"/>
              <a:t>WebAssembly</a:t>
            </a:r>
            <a:r>
              <a:rPr lang="en-US" sz="3200" dirty="0"/>
              <a:t>) browsers via asm.js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Publishing and app size trimming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37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CDBB0-CBD3-46FF-B02E-CDADB6AC1894}"/>
              </a:ext>
            </a:extLst>
          </p:cNvPr>
          <p:cNvSpPr txBox="1"/>
          <p:nvPr/>
        </p:nvSpPr>
        <p:spPr>
          <a:xfrm>
            <a:off x="0" y="1050758"/>
            <a:ext cx="12191999" cy="338554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March 2017 – </a:t>
            </a:r>
            <a:r>
              <a:rPr lang="en-US" sz="3200" dirty="0" err="1"/>
              <a:t>WebAssembly</a:t>
            </a:r>
            <a:r>
              <a:rPr lang="en-US" sz="3200" dirty="0"/>
              <a:t> announces 1.0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August 2017 – Mono announces prototype </a:t>
            </a:r>
            <a:r>
              <a:rPr lang="en-US" sz="3200" dirty="0" err="1"/>
              <a:t>WebAssembly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February 2018 – </a:t>
            </a:r>
            <a:r>
              <a:rPr lang="en-US" sz="3200" dirty="0" err="1"/>
              <a:t>Blazor</a:t>
            </a:r>
            <a:r>
              <a:rPr lang="en-US" sz="3200" dirty="0"/>
              <a:t> is publicly available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84650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CDBB0-CBD3-46FF-B02E-CDADB6AC1894}"/>
              </a:ext>
            </a:extLst>
          </p:cNvPr>
          <p:cNvSpPr txBox="1"/>
          <p:nvPr/>
        </p:nvSpPr>
        <p:spPr>
          <a:xfrm>
            <a:off x="0" y="1050758"/>
            <a:ext cx="12191999" cy="584775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March 22, 2018 – </a:t>
            </a:r>
            <a:r>
              <a:rPr lang="en-US" sz="3200" dirty="0" err="1"/>
              <a:t>Blazor</a:t>
            </a:r>
            <a:r>
              <a:rPr lang="en-US" sz="3200" dirty="0"/>
              <a:t> 0.1.0 is released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 @page with custom route template on components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Standard BCL </a:t>
            </a:r>
            <a:r>
              <a:rPr lang="en-US" sz="3200" dirty="0" err="1"/>
              <a:t>HttpClient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Add ASP.NET Core hosted project template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VS </a:t>
            </a:r>
            <a:r>
              <a:rPr lang="en-US" sz="3200" dirty="0" err="1"/>
              <a:t>Blazor</a:t>
            </a:r>
            <a:r>
              <a:rPr lang="en-US" sz="3200" dirty="0"/>
              <a:t> editor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Basic JavaScript interop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Publishing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Development host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Compilation</a:t>
            </a:r>
          </a:p>
        </p:txBody>
      </p:sp>
    </p:spTree>
    <p:extLst>
      <p:ext uri="{BB962C8B-B14F-4D97-AF65-F5344CB8AC3E}">
        <p14:creationId xmlns:p14="http://schemas.microsoft.com/office/powerpoint/2010/main" val="400616322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289310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April 17, 2018 – </a:t>
            </a:r>
            <a:r>
              <a:rPr lang="en-US" sz="3200" dirty="0" err="1"/>
              <a:t>Blazor</a:t>
            </a:r>
            <a:r>
              <a:rPr lang="en-US" sz="3200" dirty="0"/>
              <a:t> 0.2.0 is released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Improved event handling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Build reusable component libraries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Improved JavaScript interop</a:t>
            </a:r>
          </a:p>
        </p:txBody>
      </p:sp>
    </p:spTree>
    <p:extLst>
      <p:ext uri="{BB962C8B-B14F-4D97-AF65-F5344CB8AC3E}">
        <p14:creationId xmlns:p14="http://schemas.microsoft.com/office/powerpoint/2010/main" val="350229829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289310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May 2, 2018 – </a:t>
            </a:r>
            <a:r>
              <a:rPr lang="en-US" sz="3200" dirty="0" err="1"/>
              <a:t>Blazor</a:t>
            </a:r>
            <a:r>
              <a:rPr lang="en-US" sz="3200" dirty="0"/>
              <a:t> 0.3.0 is released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Async event handlers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Component and element refs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Better encapsulation of component parameters</a:t>
            </a:r>
          </a:p>
        </p:txBody>
      </p:sp>
    </p:spTree>
    <p:extLst>
      <p:ext uri="{BB962C8B-B14F-4D97-AF65-F5344CB8AC3E}">
        <p14:creationId xmlns:p14="http://schemas.microsoft.com/office/powerpoint/2010/main" val="178410447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338554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June 7, 2018 – </a:t>
            </a:r>
            <a:r>
              <a:rPr lang="en-US" sz="3200" dirty="0" err="1"/>
              <a:t>Blazor</a:t>
            </a:r>
            <a:r>
              <a:rPr lang="en-US" sz="3200" dirty="0"/>
              <a:t> 0.4.0 is released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Event payloads for common even types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Send/receive binary HTTP using </a:t>
            </a:r>
            <a:r>
              <a:rPr lang="en-US" sz="3200" dirty="0" err="1"/>
              <a:t>HttpClient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Binding to numeric types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JS interop improvements</a:t>
            </a:r>
          </a:p>
        </p:txBody>
      </p:sp>
    </p:spTree>
    <p:extLst>
      <p:ext uri="{BB962C8B-B14F-4D97-AF65-F5344CB8AC3E}">
        <p14:creationId xmlns:p14="http://schemas.microsoft.com/office/powerpoint/2010/main" val="15760490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289310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August 10, 2018 – </a:t>
            </a:r>
            <a:r>
              <a:rPr lang="en-US" sz="3200" dirty="0" err="1"/>
              <a:t>Blazor</a:t>
            </a:r>
            <a:r>
              <a:rPr lang="en-US" sz="3200" dirty="0"/>
              <a:t> 0.5.0 is released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Server-side </a:t>
            </a:r>
            <a:r>
              <a:rPr lang="en-US" sz="3200" dirty="0" err="1"/>
              <a:t>Blazor</a:t>
            </a:r>
            <a:r>
              <a:rPr lang="en-US" sz="3200" dirty="0"/>
              <a:t> (more on this later)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JS Interop improvements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Basic debugging in Chrome for client-side </a:t>
            </a:r>
            <a:r>
              <a:rPr lang="en-US" sz="3200" dirty="0" err="1"/>
              <a:t>Blazor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81200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597086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</a:t>
            </a:r>
            <a:r>
              <a:rPr lang="en-US" sz="3200" dirty="0" err="1"/>
              <a:t>Blazor</a:t>
            </a:r>
            <a:r>
              <a:rPr lang="en-US" sz="3200" dirty="0"/>
              <a:t>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Crash Course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How </a:t>
            </a:r>
            <a:r>
              <a:rPr lang="en-US" sz="3200" dirty="0" err="1"/>
              <a:t>Blazor</a:t>
            </a:r>
            <a:r>
              <a:rPr lang="en-US" sz="3200" dirty="0"/>
              <a:t> Works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Why?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Features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Roadmap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FAQ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Code Examples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387798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October 2, 2018 – </a:t>
            </a:r>
            <a:r>
              <a:rPr lang="en-US" sz="3200" dirty="0" err="1"/>
              <a:t>Blazor</a:t>
            </a:r>
            <a:r>
              <a:rPr lang="en-US" sz="3200" dirty="0"/>
              <a:t> 0.6.0 is released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Templated components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Refactored server-side </a:t>
            </a:r>
            <a:r>
              <a:rPr lang="en-US" sz="3200" dirty="0" err="1"/>
              <a:t>Blazor</a:t>
            </a:r>
            <a:r>
              <a:rPr lang="en-US" sz="3200" dirty="0"/>
              <a:t> to support Azure </a:t>
            </a:r>
            <a:r>
              <a:rPr lang="en-US" sz="3200" dirty="0" err="1"/>
              <a:t>SignalR</a:t>
            </a:r>
            <a:r>
              <a:rPr lang="en-US" sz="3200" dirty="0"/>
              <a:t> Service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Announcement of moving server-side </a:t>
            </a:r>
            <a:r>
              <a:rPr lang="en-US" sz="3200" dirty="0" err="1"/>
              <a:t>Blazor</a:t>
            </a:r>
            <a:r>
              <a:rPr lang="en-US" sz="3200" dirty="0"/>
              <a:t> into .NET Core 3.0 – “Razor Components”</a:t>
            </a:r>
          </a:p>
        </p:txBody>
      </p:sp>
    </p:spTree>
    <p:extLst>
      <p:ext uri="{BB962C8B-B14F-4D97-AF65-F5344CB8AC3E}">
        <p14:creationId xmlns:p14="http://schemas.microsoft.com/office/powerpoint/2010/main" val="188206296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2400657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November 15, 2018 – </a:t>
            </a:r>
            <a:r>
              <a:rPr lang="en-US" sz="3200" dirty="0" err="1"/>
              <a:t>Blazor</a:t>
            </a:r>
            <a:r>
              <a:rPr lang="en-US" sz="3200" dirty="0"/>
              <a:t> 0.7.0 is released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Cascading values and parameter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Client-side debugging improvements</a:t>
            </a:r>
          </a:p>
        </p:txBody>
      </p:sp>
    </p:spTree>
    <p:extLst>
      <p:ext uri="{BB962C8B-B14F-4D97-AF65-F5344CB8AC3E}">
        <p14:creationId xmlns:p14="http://schemas.microsoft.com/office/powerpoint/2010/main" val="114147947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338554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February 5, 2018 – </a:t>
            </a:r>
            <a:r>
              <a:rPr lang="en-US" sz="3200" dirty="0" err="1"/>
              <a:t>Blazor</a:t>
            </a:r>
            <a:r>
              <a:rPr lang="en-US" sz="3200" dirty="0"/>
              <a:t> 0.8.0 is released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Server-side </a:t>
            </a:r>
            <a:r>
              <a:rPr lang="en-US" sz="3200" dirty="0" err="1"/>
              <a:t>Blazor</a:t>
            </a:r>
            <a:r>
              <a:rPr lang="en-US" sz="3200" dirty="0"/>
              <a:t> officially called Razor Components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 to host Razor Components in browser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Runtime improvements</a:t>
            </a:r>
          </a:p>
        </p:txBody>
      </p:sp>
    </p:spTree>
    <p:extLst>
      <p:ext uri="{BB962C8B-B14F-4D97-AF65-F5344CB8AC3E}">
        <p14:creationId xmlns:p14="http://schemas.microsoft.com/office/powerpoint/2010/main" val="82916496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387798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Future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ASP.NET Core Razor Components (aka server-side </a:t>
            </a:r>
            <a:r>
              <a:rPr lang="en-US" sz="3200" dirty="0" err="1"/>
              <a:t>Blazor</a:t>
            </a:r>
            <a:r>
              <a:rPr lang="en-US" sz="3200" dirty="0"/>
              <a:t>) will ship with .NET Core 3.0 (sometime 2019)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Better debugging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Make startup/loading faster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Make code run faster</a:t>
            </a:r>
          </a:p>
        </p:txBody>
      </p:sp>
    </p:spTree>
    <p:extLst>
      <p:ext uri="{BB962C8B-B14F-4D97-AF65-F5344CB8AC3E}">
        <p14:creationId xmlns:p14="http://schemas.microsoft.com/office/powerpoint/2010/main" val="31183710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4108817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Does </a:t>
            </a:r>
            <a:r>
              <a:rPr lang="en-US" sz="3200" dirty="0" err="1"/>
              <a:t>Blazor</a:t>
            </a:r>
            <a:r>
              <a:rPr lang="en-US" sz="3200" dirty="0"/>
              <a:t> compile my entire .NET assembly into </a:t>
            </a:r>
            <a:r>
              <a:rPr lang="en-US" sz="3200" dirty="0" err="1"/>
              <a:t>WebAssembly</a:t>
            </a:r>
            <a:r>
              <a:rPr lang="en-US" sz="3200" dirty="0"/>
              <a:t>?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No. 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Only .NET runtime is compiled into </a:t>
            </a:r>
            <a:r>
              <a:rPr lang="en-US" sz="3200" dirty="0" err="1"/>
              <a:t>WebAssembly</a:t>
            </a:r>
            <a:r>
              <a:rPr lang="en-US" sz="3200" dirty="0"/>
              <a:t>.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Could be support for full static ahead-of-time compilation into </a:t>
            </a:r>
            <a:r>
              <a:rPr lang="en-US" sz="3200" dirty="0" err="1"/>
              <a:t>WebAssembly</a:t>
            </a:r>
            <a:r>
              <a:rPr lang="en-US" sz="3200" dirty="0"/>
              <a:t>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64828630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312393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Won’t the app size huge for the .NET runtime?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Not really.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Runs on full Mono Desktop profile right now.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Plans to reduce size by using custom profile.</a:t>
            </a:r>
          </a:p>
        </p:txBody>
      </p:sp>
    </p:spTree>
    <p:extLst>
      <p:ext uri="{BB962C8B-B14F-4D97-AF65-F5344CB8AC3E}">
        <p14:creationId xmlns:p14="http://schemas.microsoft.com/office/powerpoint/2010/main" val="340985485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255454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Can I use </a:t>
            </a:r>
            <a:r>
              <a:rPr lang="en-US" sz="3200" dirty="0" err="1"/>
              <a:t>Blazor</a:t>
            </a:r>
            <a:r>
              <a:rPr lang="en-US" sz="3200" dirty="0"/>
              <a:t> without .NET backend?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Yup.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Can be deployed as set of static files.</a:t>
            </a:r>
          </a:p>
        </p:txBody>
      </p:sp>
    </p:spTree>
    <p:extLst>
      <p:ext uri="{BB962C8B-B14F-4D97-AF65-F5344CB8AC3E}">
        <p14:creationId xmlns:p14="http://schemas.microsoft.com/office/powerpoint/2010/main" val="233123584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9EA9CB-66FF-484C-B22E-41999E74F680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/>
              <a:t>Demos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207878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Project Types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584775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Client-side </a:t>
            </a:r>
            <a:r>
              <a:rPr lang="en-US" sz="3200" dirty="0" err="1"/>
              <a:t>Blazor</a:t>
            </a:r>
            <a:r>
              <a:rPr lang="en-US" sz="3200" dirty="0"/>
              <a:t> – Standalone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Creates a static client-side </a:t>
            </a:r>
            <a:r>
              <a:rPr lang="en-US" sz="3200" dirty="0" err="1"/>
              <a:t>Blazor</a:t>
            </a:r>
            <a:r>
              <a:rPr lang="en-US" sz="3200" dirty="0"/>
              <a:t> app which can be hosted by any web server (standard JS/HTML/CSS)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Client-side </a:t>
            </a:r>
            <a:r>
              <a:rPr lang="en-US" sz="3200" dirty="0" err="1"/>
              <a:t>Blazor</a:t>
            </a:r>
            <a:r>
              <a:rPr lang="en-US" sz="3200" dirty="0"/>
              <a:t> – ASP.NET Core backend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Creates a client-side </a:t>
            </a:r>
            <a:r>
              <a:rPr lang="en-US" sz="3200" dirty="0" err="1"/>
              <a:t>Blazor</a:t>
            </a:r>
            <a:r>
              <a:rPr lang="en-US" sz="3200" dirty="0"/>
              <a:t> app which is backed by ASP.NET Core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Server-side </a:t>
            </a:r>
            <a:r>
              <a:rPr lang="en-US" sz="3200" dirty="0" err="1"/>
              <a:t>Blazor</a:t>
            </a:r>
            <a:r>
              <a:rPr lang="en-US" sz="3200" dirty="0"/>
              <a:t> (Razor Components)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Creates a server-side </a:t>
            </a:r>
            <a:r>
              <a:rPr lang="en-US" sz="3200" dirty="0" err="1"/>
              <a:t>Blazor</a:t>
            </a:r>
            <a:r>
              <a:rPr lang="en-US" sz="3200" dirty="0"/>
              <a:t> app which is backed by ASP.NET Core and renders the components on the backend providing UI updates via </a:t>
            </a:r>
            <a:r>
              <a:rPr lang="en-US" sz="3200" dirty="0" err="1"/>
              <a:t>SignalR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237895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Server-side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Traditional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8BE90-1850-4726-82AD-C1CA0D58E87C}"/>
              </a:ext>
            </a:extLst>
          </p:cNvPr>
          <p:cNvSpPr/>
          <p:nvPr/>
        </p:nvSpPr>
        <p:spPr>
          <a:xfrm>
            <a:off x="4562856" y="2810321"/>
            <a:ext cx="3066288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B9FBA-B0C6-452A-9FB8-F8831517B6AB}"/>
              </a:ext>
            </a:extLst>
          </p:cNvPr>
          <p:cNvSpPr/>
          <p:nvPr/>
        </p:nvSpPr>
        <p:spPr>
          <a:xfrm>
            <a:off x="4843272" y="3594379"/>
            <a:ext cx="2493264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UI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6A518-F492-41D4-884D-35E3ABC0B266}"/>
              </a:ext>
            </a:extLst>
          </p:cNvPr>
          <p:cNvSpPr/>
          <p:nvPr/>
        </p:nvSpPr>
        <p:spPr>
          <a:xfrm>
            <a:off x="5038344" y="4274083"/>
            <a:ext cx="2097024" cy="1097280"/>
          </a:xfrm>
          <a:prstGeom prst="rect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947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DANGER, WILL ROBINSON!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4381501" y="2336393"/>
            <a:ext cx="7810499" cy="4324261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is still experimental!(*)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0.1.0 was released March 22, 2018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Current version is 0.8.0 released February 5, 2019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*</a:t>
            </a:r>
            <a:r>
              <a:rPr lang="en-US" sz="1400" dirty="0"/>
              <a:t>(Client-size </a:t>
            </a:r>
            <a:r>
              <a:rPr lang="en-US" sz="1400" dirty="0" err="1"/>
              <a:t>Blazor</a:t>
            </a:r>
            <a:r>
              <a:rPr lang="en-US" sz="1400" dirty="0"/>
              <a:t> is still considered experimental. Server-side </a:t>
            </a:r>
            <a:r>
              <a:rPr lang="en-US" sz="1400" dirty="0" err="1"/>
              <a:t>Blazor</a:t>
            </a:r>
            <a:r>
              <a:rPr lang="en-US" sz="1400" dirty="0"/>
              <a:t>, renamed to Razor Components, will ship with .NET Core 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73E3F-F92F-4651-B87A-0AFB69210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1381125"/>
            <a:ext cx="4095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837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Server-side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Server-side rendering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2B67A-4FFB-4088-96F6-E9F7F10E4F6D}"/>
              </a:ext>
            </a:extLst>
          </p:cNvPr>
          <p:cNvSpPr/>
          <p:nvPr/>
        </p:nvSpPr>
        <p:spPr>
          <a:xfrm>
            <a:off x="3360848" y="2810321"/>
            <a:ext cx="5711142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F4CA3-0C97-4A8B-A270-ED4390C41F10}"/>
              </a:ext>
            </a:extLst>
          </p:cNvPr>
          <p:cNvSpPr/>
          <p:nvPr/>
        </p:nvSpPr>
        <p:spPr>
          <a:xfrm>
            <a:off x="5992368" y="3594379"/>
            <a:ext cx="2746248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Web 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85E2F-53C3-498B-A60E-A84F07D1B6E5}"/>
              </a:ext>
            </a:extLst>
          </p:cNvPr>
          <p:cNvSpPr/>
          <p:nvPr/>
        </p:nvSpPr>
        <p:spPr>
          <a:xfrm>
            <a:off x="6217919" y="4274083"/>
            <a:ext cx="2310385" cy="1097280"/>
          </a:xfrm>
          <a:prstGeom prst="rect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Blazor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06FD9-D603-4C2C-A562-B38C9D0A0D88}"/>
              </a:ext>
            </a:extLst>
          </p:cNvPr>
          <p:cNvSpPr/>
          <p:nvPr/>
        </p:nvSpPr>
        <p:spPr>
          <a:xfrm>
            <a:off x="3657051" y="3594379"/>
            <a:ext cx="1110021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UI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C4C92262-3BD5-4DF2-B7DE-CF77EA20127E}"/>
              </a:ext>
            </a:extLst>
          </p:cNvPr>
          <p:cNvSpPr/>
          <p:nvPr/>
        </p:nvSpPr>
        <p:spPr>
          <a:xfrm>
            <a:off x="4824709" y="4515268"/>
            <a:ext cx="1110021" cy="191237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6656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Server-side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Server-side rendering using </a:t>
            </a:r>
            <a:r>
              <a:rPr lang="en-US" sz="3200" dirty="0" err="1"/>
              <a:t>SignalR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6DA3A7-5E1F-4458-B30A-5466CC9BC2CE}"/>
              </a:ext>
            </a:extLst>
          </p:cNvPr>
          <p:cNvSpPr/>
          <p:nvPr/>
        </p:nvSpPr>
        <p:spPr>
          <a:xfrm>
            <a:off x="5929292" y="2810321"/>
            <a:ext cx="3386537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dotnet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F5F62-546C-4482-A4DD-661B84E92D85}"/>
              </a:ext>
            </a:extLst>
          </p:cNvPr>
          <p:cNvSpPr/>
          <p:nvPr/>
        </p:nvSpPr>
        <p:spPr>
          <a:xfrm>
            <a:off x="6236208" y="3594379"/>
            <a:ext cx="2746248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ASP.NET 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5700E-7761-4615-9F9C-593AA41015FB}"/>
              </a:ext>
            </a:extLst>
          </p:cNvPr>
          <p:cNvSpPr/>
          <p:nvPr/>
        </p:nvSpPr>
        <p:spPr>
          <a:xfrm>
            <a:off x="6461759" y="4274083"/>
            <a:ext cx="2310385" cy="1097280"/>
          </a:xfrm>
          <a:prstGeom prst="rect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Blazor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97B0D-5A4A-44B8-B0BB-22AA6A5887EA}"/>
              </a:ext>
            </a:extLst>
          </p:cNvPr>
          <p:cNvSpPr/>
          <p:nvPr/>
        </p:nvSpPr>
        <p:spPr>
          <a:xfrm>
            <a:off x="2940487" y="2810321"/>
            <a:ext cx="1452365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B450FBB2-1024-4ECF-9378-31CFBA00453C}"/>
              </a:ext>
            </a:extLst>
          </p:cNvPr>
          <p:cNvSpPr/>
          <p:nvPr/>
        </p:nvSpPr>
        <p:spPr>
          <a:xfrm>
            <a:off x="4510233" y="3931186"/>
            <a:ext cx="1306284" cy="679701"/>
          </a:xfrm>
          <a:prstGeom prst="leftRightArrow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824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Server-side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289310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Trade-offs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Latency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No Offline Support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32690673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4370427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Fundamental building block of web apps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Components are self-contained UI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Includes HTML and logic to inject data or respond to events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They can be nested, reused, and shared between projects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Written using C#/Razor and HTML</a:t>
            </a:r>
          </a:p>
        </p:txBody>
      </p:sp>
    </p:spTree>
    <p:extLst>
      <p:ext uri="{BB962C8B-B14F-4D97-AF65-F5344CB8AC3E}">
        <p14:creationId xmlns:p14="http://schemas.microsoft.com/office/powerpoint/2010/main" val="238780516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85973668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Layouts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486287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Layouts are really just components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Defined in a Razor template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Must implement the </a:t>
            </a:r>
            <a:r>
              <a:rPr lang="en-US" sz="3200" dirty="0" err="1"/>
              <a:t>Microsoft.AspNetCore.Blazor.Layouts.ILayoutComponent</a:t>
            </a:r>
            <a:r>
              <a:rPr lang="en-US" sz="3200" dirty="0"/>
              <a:t> component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Adds a Body property that contains the content to be rendered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Allows for nested layouts</a:t>
            </a:r>
          </a:p>
        </p:txBody>
      </p:sp>
    </p:spTree>
    <p:extLst>
      <p:ext uri="{BB962C8B-B14F-4D97-AF65-F5344CB8AC3E}">
        <p14:creationId xmlns:p14="http://schemas.microsoft.com/office/powerpoint/2010/main" val="213141632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258473171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Routes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4370427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Handles internal routing of pages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Router is configured in </a:t>
            </a:r>
            <a:r>
              <a:rPr lang="en-US" sz="3200" dirty="0" err="1"/>
              <a:t>App.cshtml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Uses the @Page directive defined in the Pages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Can have multiple routes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Can contain parameters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062039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294496329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Data Binding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683264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Supports one-way and two-way data binding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Binding using the bind= attribute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 for binding data types: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Int, float, long, double, decimal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String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DateTime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Enums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Bool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If you need another type, you must provide a getter/setter.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96115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361637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 .NET web framework that runs in the browser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Use C#/Razor to author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Runs on a .NET runtime implemented in </a:t>
            </a:r>
            <a:r>
              <a:rPr lang="en-US" sz="3200" dirty="0" err="1"/>
              <a:t>WebAssembly</a:t>
            </a:r>
            <a:endParaRPr lang="en-US" sz="32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Browser + Razor = </a:t>
            </a:r>
            <a:r>
              <a:rPr lang="en-US" sz="3200" dirty="0" err="1"/>
              <a:t>Blazor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338533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146073140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JavaScript Interop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338554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Supports calling JavaScript from inside </a:t>
            </a:r>
            <a:r>
              <a:rPr lang="en-US" sz="3200" dirty="0" err="1"/>
              <a:t>Blazor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uses registered functions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Supports calling C# from JavaScript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7667743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JavaScript Interop</a:t>
            </a:r>
          </a:p>
        </p:txBody>
      </p:sp>
    </p:spTree>
    <p:extLst>
      <p:ext uri="{BB962C8B-B14F-4D97-AF65-F5344CB8AC3E}">
        <p14:creationId xmlns:p14="http://schemas.microsoft.com/office/powerpoint/2010/main" val="51386953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8B916-7626-49DC-9E16-DADF5338786B}"/>
              </a:ext>
            </a:extLst>
          </p:cNvPr>
          <p:cNvSpPr txBox="1"/>
          <p:nvPr/>
        </p:nvSpPr>
        <p:spPr>
          <a:xfrm>
            <a:off x="0" y="1296979"/>
            <a:ext cx="12191999" cy="5103822"/>
          </a:xfrm>
          <a:prstGeom prst="rect">
            <a:avLst/>
          </a:prstGeom>
          <a:noFill/>
        </p:spPr>
        <p:txBody>
          <a:bodyPr wrap="square" lIns="0" tIns="457200" rIns="0" bIns="457200" rtlCol="0" anchor="ctr">
            <a:noAutofit/>
          </a:bodyPr>
          <a:lstStyle/>
          <a:p>
            <a:pPr marL="0" lvl="2" algn="ctr"/>
            <a:r>
              <a:rPr lang="en-US" sz="13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7917150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E766A-E396-4361-A6D3-70910CC7AFFD}"/>
              </a:ext>
            </a:extLst>
          </p:cNvPr>
          <p:cNvSpPr txBox="1"/>
          <p:nvPr/>
        </p:nvSpPr>
        <p:spPr>
          <a:xfrm>
            <a:off x="0" y="1050758"/>
            <a:ext cx="12191999" cy="584775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GitHub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https://github.com/aspnet/AspNetCore/tree/master/src/Components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Blazor.net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http://blazor.net/docs/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Steve Sanderson’s Intro to </a:t>
            </a:r>
            <a:r>
              <a:rPr lang="en-US" sz="3200" dirty="0" err="1"/>
              <a:t>Blazor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http://blog.stevensanderson.com/2018/02/06/blazor-intro/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Learn </a:t>
            </a:r>
            <a:r>
              <a:rPr lang="en-US" sz="3200" dirty="0" err="1"/>
              <a:t>Blazor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http://learn-blazor.com/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Crash Course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06557-6398-4134-BD1D-DE9F2FAA70A0}"/>
              </a:ext>
            </a:extLst>
          </p:cNvPr>
          <p:cNvSpPr txBox="1"/>
          <p:nvPr/>
        </p:nvSpPr>
        <p:spPr>
          <a:xfrm>
            <a:off x="0" y="1050758"/>
            <a:ext cx="12191999" cy="353943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(</a:t>
            </a:r>
            <a:r>
              <a:rPr lang="en-US" sz="3200" dirty="0" err="1"/>
              <a:t>wasm</a:t>
            </a:r>
            <a:r>
              <a:rPr lang="en-US" sz="3200" dirty="0"/>
              <a:t>) is a binary instruction format for a stack-based virtual machine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New type of code that can be run in a browser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Developed out of performance problems from JavaScript</a:t>
            </a:r>
          </a:p>
        </p:txBody>
      </p:sp>
    </p:spTree>
    <p:extLst>
      <p:ext uri="{BB962C8B-B14F-4D97-AF65-F5344CB8AC3E}">
        <p14:creationId xmlns:p14="http://schemas.microsoft.com/office/powerpoint/2010/main" val="36349321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Crash Course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06557-6398-4134-BD1D-DE9F2FAA70A0}"/>
              </a:ext>
            </a:extLst>
          </p:cNvPr>
          <p:cNvSpPr txBox="1"/>
          <p:nvPr/>
        </p:nvSpPr>
        <p:spPr>
          <a:xfrm>
            <a:off x="0" y="1050758"/>
            <a:ext cx="12191999" cy="584775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Goals: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Fast, efficient, and portable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Wasm</a:t>
            </a:r>
            <a:r>
              <a:rPr lang="en-US" sz="3200" dirty="0"/>
              <a:t> code can be executed at near-native speed in the browser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Readable and </a:t>
            </a:r>
            <a:r>
              <a:rPr lang="en-US" sz="3200" dirty="0" err="1"/>
              <a:t>debuggable</a:t>
            </a:r>
            <a:endParaRPr lang="en-US" sz="3200" dirty="0"/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Wasm</a:t>
            </a:r>
            <a:r>
              <a:rPr lang="en-US" sz="3200" dirty="0"/>
              <a:t> code is a low-level assembly language but is in a human-readable text format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Secure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3200" dirty="0"/>
              <a:t>Designed to run in a safe, sandboxed execution environment like JavaScript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7543168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Crash Course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06557-6398-4134-BD1D-DE9F2FAA70A0}"/>
              </a:ext>
            </a:extLst>
          </p:cNvPr>
          <p:cNvSpPr txBox="1"/>
          <p:nvPr/>
        </p:nvSpPr>
        <p:spPr>
          <a:xfrm>
            <a:off x="0" y="1050758"/>
            <a:ext cx="12191999" cy="5740033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The web platform consists of two parts:</a:t>
            </a:r>
          </a:p>
          <a:p>
            <a:pPr marL="1885950" lvl="3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A virtual machine to run code</a:t>
            </a:r>
          </a:p>
          <a:p>
            <a:pPr marL="1885950" lvl="3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Set of APIs to control the browser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Traditionally, the browser’s VM has only been able to load JavaScript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adds an additional VM to run a compact binary format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46298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Crash Course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06557-6398-4134-BD1D-DE9F2FAA70A0}"/>
              </a:ext>
            </a:extLst>
          </p:cNvPr>
          <p:cNvSpPr txBox="1"/>
          <p:nvPr/>
        </p:nvSpPr>
        <p:spPr>
          <a:xfrm>
            <a:off x="0" y="1050758"/>
            <a:ext cx="12191999" cy="3046988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is not meant to replace JavaScript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Intended to be a compilation target of source languages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can’t directly access the DOM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E0C187-660E-4D41-9BD8-2C468090C8FC}"/>
              </a:ext>
            </a:extLst>
          </p:cNvPr>
          <p:cNvGrpSpPr/>
          <p:nvPr/>
        </p:nvGrpSpPr>
        <p:grpSpPr>
          <a:xfrm>
            <a:off x="990600" y="4467224"/>
            <a:ext cx="10072451" cy="1495425"/>
            <a:chOff x="990600" y="3952874"/>
            <a:chExt cx="10072451" cy="149542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DCC53D-F939-497D-8ADF-03658A6939A3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4676775"/>
              <a:ext cx="29908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E77663B-C8DD-4046-AC68-32BC8BF13832}"/>
                </a:ext>
              </a:extLst>
            </p:cNvPr>
            <p:cNvSpPr/>
            <p:nvPr/>
          </p:nvSpPr>
          <p:spPr>
            <a:xfrm>
              <a:off x="990600" y="3952874"/>
              <a:ext cx="1985728" cy="14954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C/C++/C# source code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68B131-1268-482E-BF8A-A4FE3D9787CA}"/>
                </a:ext>
              </a:extLst>
            </p:cNvPr>
            <p:cNvSpPr/>
            <p:nvPr/>
          </p:nvSpPr>
          <p:spPr>
            <a:xfrm>
              <a:off x="3729037" y="4387465"/>
              <a:ext cx="1985728" cy="62624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compiler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97D3F9-46A2-43C2-83BD-DBACFBE02D8D}"/>
                </a:ext>
              </a:extLst>
            </p:cNvPr>
            <p:cNvSpPr/>
            <p:nvPr/>
          </p:nvSpPr>
          <p:spPr>
            <a:xfrm>
              <a:off x="6486524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module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F8E95E-F42D-4472-9F2D-A668BBEBCDBC}"/>
                </a:ext>
              </a:extLst>
            </p:cNvPr>
            <p:cNvSpPr/>
            <p:nvPr/>
          </p:nvSpPr>
          <p:spPr>
            <a:xfrm>
              <a:off x="9077324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683B3D-0DD1-40AB-BCC9-E1F9157BB8D8}"/>
                </a:ext>
              </a:extLst>
            </p:cNvPr>
            <p:cNvSpPr/>
            <p:nvPr/>
          </p:nvSpPr>
          <p:spPr>
            <a:xfrm>
              <a:off x="9298662" y="4566584"/>
              <a:ext cx="1543050" cy="767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JavaScript “glue” code</a:t>
              </a:r>
            </a:p>
          </p:txBody>
        </p:sp>
        <p:sp>
          <p:nvSpPr>
            <p:cNvPr id="12" name="Plus Sign 11">
              <a:extLst>
                <a:ext uri="{FF2B5EF4-FFF2-40B4-BE49-F238E27FC236}">
                  <a16:creationId xmlns:a16="http://schemas.microsoft.com/office/drawing/2014/main" id="{11DB74F9-645C-409F-B51C-FA9A74E47637}"/>
                </a:ext>
              </a:extLst>
            </p:cNvPr>
            <p:cNvSpPr/>
            <p:nvPr/>
          </p:nvSpPr>
          <p:spPr>
            <a:xfrm>
              <a:off x="8611774" y="4523145"/>
              <a:ext cx="354881" cy="35488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1877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777</TotalTime>
  <Words>1519</Words>
  <Application>Microsoft Office PowerPoint</Application>
  <PresentationFormat>Widescreen</PresentationFormat>
  <Paragraphs>345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Segoe UI</vt:lpstr>
      <vt:lpstr>Segoe UI Light</vt:lpstr>
      <vt:lpstr>Segoe UI Semibold</vt:lpstr>
      <vt:lpstr>Simple</vt:lpstr>
      <vt:lpstr>PowerPoint Presentation</vt:lpstr>
      <vt:lpstr>About Me</vt:lpstr>
      <vt:lpstr>Overview</vt:lpstr>
      <vt:lpstr>DANGER, WILL ROBINSON!</vt:lpstr>
      <vt:lpstr>What is Blazor?</vt:lpstr>
      <vt:lpstr>WebAssembly Crash Course</vt:lpstr>
      <vt:lpstr>WebAssembly Crash Course</vt:lpstr>
      <vt:lpstr>WebAssembly Crash Course</vt:lpstr>
      <vt:lpstr>WebAssembly Crash Course</vt:lpstr>
      <vt:lpstr>How Blazor Works</vt:lpstr>
      <vt:lpstr>How Blazor Works</vt:lpstr>
      <vt:lpstr>How Blazor Works</vt:lpstr>
      <vt:lpstr>How Blazor Works</vt:lpstr>
      <vt:lpstr>How Blazor Works</vt:lpstr>
      <vt:lpstr>How Blazor Works</vt:lpstr>
      <vt:lpstr>PowerPoint Presentation</vt:lpstr>
      <vt:lpstr>Setup</vt:lpstr>
      <vt:lpstr>Setup</vt:lpstr>
      <vt:lpstr>Setup</vt:lpstr>
      <vt:lpstr>Code Example</vt:lpstr>
      <vt:lpstr>Why?</vt:lpstr>
      <vt:lpstr>Features</vt:lpstr>
      <vt:lpstr>Features</vt:lpstr>
      <vt:lpstr>Roadmap</vt:lpstr>
      <vt:lpstr>Roadmap</vt:lpstr>
      <vt:lpstr>Roadmap</vt:lpstr>
      <vt:lpstr>Roadmap</vt:lpstr>
      <vt:lpstr>Roadmap</vt:lpstr>
      <vt:lpstr>Roadmap</vt:lpstr>
      <vt:lpstr>Roadmap</vt:lpstr>
      <vt:lpstr>Roadmap</vt:lpstr>
      <vt:lpstr>Roadmap</vt:lpstr>
      <vt:lpstr>Roadmap</vt:lpstr>
      <vt:lpstr>FAQ</vt:lpstr>
      <vt:lpstr>FAQ</vt:lpstr>
      <vt:lpstr>FAQ</vt:lpstr>
      <vt:lpstr>PowerPoint Presentation</vt:lpstr>
      <vt:lpstr>Blazor Project Types</vt:lpstr>
      <vt:lpstr>Server-side Blazor</vt:lpstr>
      <vt:lpstr>Server-side Blazor</vt:lpstr>
      <vt:lpstr>Server-side Blazor</vt:lpstr>
      <vt:lpstr>Server-side Blazor</vt:lpstr>
      <vt:lpstr>Components</vt:lpstr>
      <vt:lpstr>Code Example</vt:lpstr>
      <vt:lpstr>Layouts</vt:lpstr>
      <vt:lpstr>Code Example</vt:lpstr>
      <vt:lpstr>Routes</vt:lpstr>
      <vt:lpstr>Code Example</vt:lpstr>
      <vt:lpstr>Data Binding</vt:lpstr>
      <vt:lpstr>Code Example</vt:lpstr>
      <vt:lpstr>JavaScript Interop</vt:lpstr>
      <vt:lpstr>Code Example</vt:lpstr>
      <vt:lpstr>Questions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59</cp:revision>
  <dcterms:created xsi:type="dcterms:W3CDTF">2018-04-19T08:38:52Z</dcterms:created>
  <dcterms:modified xsi:type="dcterms:W3CDTF">2019-03-01T06:54:54Z</dcterms:modified>
  <cp:category/>
</cp:coreProperties>
</file>