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85" r:id="rId3"/>
    <p:sldId id="259" r:id="rId4"/>
    <p:sldId id="322" r:id="rId5"/>
    <p:sldId id="257" r:id="rId6"/>
    <p:sldId id="262" r:id="rId7"/>
    <p:sldId id="287" r:id="rId8"/>
    <p:sldId id="296" r:id="rId9"/>
    <p:sldId id="308" r:id="rId10"/>
    <p:sldId id="286" r:id="rId11"/>
    <p:sldId id="289" r:id="rId12"/>
    <p:sldId id="291" r:id="rId13"/>
    <p:sldId id="303" r:id="rId14"/>
    <p:sldId id="304" r:id="rId15"/>
    <p:sldId id="330" r:id="rId16"/>
    <p:sldId id="292" r:id="rId17"/>
    <p:sldId id="294" r:id="rId18"/>
    <p:sldId id="297" r:id="rId19"/>
    <p:sldId id="295" r:id="rId20"/>
    <p:sldId id="311" r:id="rId21"/>
    <p:sldId id="290" r:id="rId22"/>
    <p:sldId id="310" r:id="rId23"/>
    <p:sldId id="300" r:id="rId24"/>
    <p:sldId id="302" r:id="rId25"/>
    <p:sldId id="327" r:id="rId26"/>
    <p:sldId id="299" r:id="rId27"/>
    <p:sldId id="326" r:id="rId28"/>
    <p:sldId id="323" r:id="rId29"/>
    <p:sldId id="328" r:id="rId30"/>
    <p:sldId id="331" r:id="rId31"/>
    <p:sldId id="332" r:id="rId32"/>
    <p:sldId id="319" r:id="rId33"/>
    <p:sldId id="309" r:id="rId34"/>
    <p:sldId id="312" r:id="rId35"/>
    <p:sldId id="306" r:id="rId36"/>
    <p:sldId id="329" r:id="rId37"/>
    <p:sldId id="313" r:id="rId38"/>
    <p:sldId id="318" r:id="rId39"/>
    <p:sldId id="325" r:id="rId40"/>
    <p:sldId id="314" r:id="rId41"/>
    <p:sldId id="31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5" autoAdjust="0"/>
    <p:restoredTop sz="73231" autoAdjust="0"/>
  </p:normalViewPr>
  <p:slideViewPr>
    <p:cSldViewPr snapToGrid="0">
      <p:cViewPr varScale="1">
        <p:scale>
          <a:sx n="83" d="100"/>
          <a:sy n="83" d="100"/>
        </p:scale>
        <p:origin x="1371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CD144-51BA-4820-9918-637BE801CCE3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55C74-1B06-4D11-B742-AD179A863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0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ToDoMVC</a:t>
            </a:r>
            <a:endParaRPr lang="en-US" dirty="0"/>
          </a:p>
          <a:p>
            <a:r>
              <a:rPr lang="en-US" dirty="0"/>
              <a:t>Electron</a:t>
            </a:r>
          </a:p>
          <a:p>
            <a:r>
              <a:rPr lang="en-US" dirty="0"/>
              <a:t>Build before</a:t>
            </a:r>
          </a:p>
          <a:p>
            <a:r>
              <a:rPr lang="en-US" dirty="0"/>
              <a:t>Delete Local </a:t>
            </a:r>
            <a:r>
              <a:rPr lang="en-US" dirty="0" err="1"/>
              <a:t>Sotrage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55C74-1B06-4D11-B742-AD179A8635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45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52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87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165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323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93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067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80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697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071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70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82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94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411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237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Install </a:t>
            </a:r>
            <a:r>
              <a:rPr lang="en-US" dirty="0" err="1"/>
              <a:t>Cloudcrate.AspNetCore.Blazor.Browser.Storage</a:t>
            </a:r>
            <a:endParaRPr lang="en-US" dirty="0"/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services</a:t>
            </a:r>
            <a:r>
              <a:rPr lang="en-US" dirty="0" err="1"/>
              <a:t>.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AddStorage</a:t>
            </a:r>
            <a:r>
              <a:rPr lang="en-US" dirty="0"/>
              <a:t>(); </a:t>
            </a:r>
            <a:br>
              <a:rPr lang="en-US" dirty="0"/>
            </a:br>
            <a:r>
              <a:rPr lang="en-US" dirty="0"/>
              <a:t>@inject </a:t>
            </a:r>
            <a:r>
              <a:rPr lang="en-US" dirty="0" err="1"/>
              <a:t>LocalStorage</a:t>
            </a:r>
            <a:r>
              <a:rPr lang="en-US" dirty="0"/>
              <a:t> Storage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152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274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323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752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736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1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882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945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425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332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662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211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479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284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237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540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03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051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556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44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37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5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21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47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77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037D-2E4B-4320-9CE4-C34CBA0F6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E5DFC-04D3-45BB-A6C6-898A1E021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C28AA-AE4F-4672-816E-3B1CF12CB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9397C-8D29-4D60-96C2-8824DF3EB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C94F5-5D89-48E8-8D77-1735157C6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2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EFB09-8CC2-4EA6-BFD7-B8439DC8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A4E99C-2756-49F9-AABB-7FB683F39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E4C1C-A37C-41A4-B0FC-3D848A45D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5A67F-0317-40C9-ABB1-3E585385F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385FC-5B73-4BC7-802D-A6643BC41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939DEB-2C92-49CE-9D13-C9E952BB86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961E9-D50D-422B-9527-A227D80A0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90A81-EF41-4A6C-A908-144634BE7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250FF-A6DA-4B88-8ACC-525A4F6D5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32DE4-DE62-4A7F-9A40-324B07871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2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5C888-49B1-494B-8CF7-7BEDED395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8560D-5704-4D9D-8A5B-059A0D8B3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BB68A-A368-49DA-80CE-F033CFE8A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229B-B979-4079-B045-ABE5C0841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86577-91B6-44C9-8031-3064772C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64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9A584-5470-4E0F-8535-BDFD16A53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3BE0A-D6B0-4318-BBF2-D1DD2C71B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61826-D09F-4AD7-A6A8-DDE53711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BEEB5-6699-4815-A6B7-38419D320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310A6-E72B-40AC-A7D8-85F7D1873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31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92383-A324-499C-8FF6-FB51A207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093FB-9ABE-444F-A71B-EED6831A7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E3ED2-FD8F-4AD3-AAC3-D5E06473F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948D0-9A0C-4E7F-A80A-0AEDAF30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74063-FE4F-4E3B-86F0-9D085BFAB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3E467-4346-4011-87EC-128CA9A7C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0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58D34-768C-40FB-9F61-5E4E23E70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AD763-D468-4ED7-944B-619FC5867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6D1BD4-74E2-4A50-AEB9-109C57788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3B7C58-0A95-4FCA-9B79-E4AC07C7C1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F0620D-26B0-4890-B6B7-FD672708A2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CA7496-7729-4C43-9E07-BD2CC97A0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6E55CD-C3FE-4B53-9C97-8FBCF9BCA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E2C968-B04B-48AD-A242-AD3379D31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06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F09AB-3B4B-4899-BC2E-9CB657E37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746CD6-1883-49B9-98B5-0CCFA8E38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AE2F99-55AF-4914-A309-85A57CE7A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1C9B54-1667-4EDB-9D54-2E7B31488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8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7965D8-9029-4D32-864D-A27A96208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D8917-61F6-4A36-8DAC-8555D85EF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C1188-44F2-4DAA-94BF-E88BE5CBE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08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FDC0-D45C-4B8C-A122-F139FA5A1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1BC2F-101F-451F-9B98-ED85DE617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B3581-40ED-4AAB-8C05-09A929E6F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BCE45-DEBB-41A0-A2C2-AE1A48AF5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72BC5-1727-4B78-9B2B-2B64053F9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DE74B-C950-4B9F-9539-DBF54EBB7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65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11E09-097A-4A5A-A0FD-B2199E04C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EFD58B-9955-4F92-A179-72DE65F5E2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BC98F-8A62-4F69-9741-6D30B63AB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55E7A-CE87-4FA0-A976-D8E112F8A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7B9B0-0AFE-4103-8311-F77216B15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513F9-8320-419C-844C-3685A9A3E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89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0D29E7-3C35-4B26-BE91-698B68606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816AE-FEBA-4FC9-AD99-C7A079220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7DAD5-66F6-41DE-91A3-E921F15E8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549D9-69E0-4A21-8E90-4EEA789D8B17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28CFF-111C-440D-AACF-6DB3C773F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CAEAF-2792-4CD5-8E35-A9C93DFC2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9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aspnet/blazor-now-in-official-preview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aspnet/blazor-now-in-official-preview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aspnet/blazor-now-in-official-preview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npm-inc/this-year-in-javascript-2018-in-review-and-npms-predictions-for-2019-3a3d7e5298ef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echempower.com/benchmarks/#section=data-r17&amp;hw=ph&amp;test=plaintext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log.stevensanderson.com/2018/02/06/blazor-intro/" TargetMode="Externa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pnet/Blazor/issues/835#issuecomment-389044165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ottsauber/BlazorToDoMVC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eveSandersonMS/BlazorElectronExperiment.Sample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eveSandersonMS/BlazorElectronExperiment.Sample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lerik.com/blazor-ui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evexpress.com/blazor-razor-components/" TargetMode="External"/><Relationship Id="rId4" Type="http://schemas.openxmlformats.org/officeDocument/2006/relationships/hyperlink" Target="https://www.syncfusion.com/aspnet-core-blazor-component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luralsight.com/library/courses/javascript-development-environment/table-of-contents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luralsight.com/library/courses/javascript-development-environment/table-of-contents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jpeg"/><Relationship Id="rId17" Type="http://schemas.openxmlformats.org/officeDocument/2006/relationships/image" Target="../media/image17.jpeg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jpe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1.png"/><Relationship Id="rId3" Type="http://schemas.openxmlformats.org/officeDocument/2006/relationships/image" Target="../media/image32.jpe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eg"/><Relationship Id="rId11" Type="http://schemas.openxmlformats.org/officeDocument/2006/relationships/image" Target="../media/image40.png"/><Relationship Id="rId5" Type="http://schemas.openxmlformats.org/officeDocument/2006/relationships/image" Target="../media/image34.jpeg"/><Relationship Id="rId15" Type="http://schemas.openxmlformats.org/officeDocument/2006/relationships/image" Target="../media/image43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aspnet.blazor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blazor.net/" TargetMode="External"/><Relationship Id="rId7" Type="http://schemas.openxmlformats.org/officeDocument/2006/relationships/hyperlink" Target="https://github.com/appcypher/awesome-wasm-langs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basso/awesome-wasm" TargetMode="External"/><Relationship Id="rId5" Type="http://schemas.openxmlformats.org/officeDocument/2006/relationships/hyperlink" Target="https://github.com/aspnet/blazor" TargetMode="External"/><Relationship Id="rId4" Type="http://schemas.openxmlformats.org/officeDocument/2006/relationships/hyperlink" Target="https://learn-blazor.net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ottsauber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marketplace.visualstudio.com/items?itemName=ScottSauber.blazorsnippets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jpeg"/><Relationship Id="rId17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jpe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luralsight.com/library/courses/javascript-development-environment/table-of-content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3FAE2-6E66-4C7C-A2C0-6E8CD126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321" y="1122363"/>
            <a:ext cx="11440275" cy="2843462"/>
          </a:xfrm>
        </p:spPr>
        <p:txBody>
          <a:bodyPr>
            <a:normAutofit fontScale="90000"/>
          </a:bodyPr>
          <a:lstStyle/>
          <a:p>
            <a:r>
              <a:rPr lang="en-US" sz="8500" b="1" dirty="0" err="1"/>
              <a:t>Blazor</a:t>
            </a:r>
            <a:br>
              <a:rPr lang="en-US" b="1" dirty="0"/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C# running in the browser via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WebAssembly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953F1-B0E1-4D6E-BD54-9E855454C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440891"/>
            <a:ext cx="12192000" cy="2440112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Scott Sauber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Slides up at scottsauber.com</a:t>
            </a:r>
          </a:p>
        </p:txBody>
      </p:sp>
      <p:pic>
        <p:nvPicPr>
          <p:cNvPr id="1026" name="Picture 2" descr="https://aspnet.gallerycdn.vsassets.io/extensions/aspnet/blazor/16.0.19216.3/1555627488230/Microsoft.VisualStudio.Services.Icons.Default">
            <a:extLst>
              <a:ext uri="{FF2B5EF4-FFF2-40B4-BE49-F238E27FC236}">
                <a16:creationId xmlns:a16="http://schemas.microsoft.com/office/drawing/2014/main" id="{1BDFEC83-3383-4653-808F-A8E61ED33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310" y="116887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7B02918-7B41-4D19-8A0A-F72E567DB45C}"/>
              </a:ext>
            </a:extLst>
          </p:cNvPr>
          <p:cNvGrpSpPr/>
          <p:nvPr/>
        </p:nvGrpSpPr>
        <p:grpSpPr>
          <a:xfrm>
            <a:off x="9994831" y="6185410"/>
            <a:ext cx="2106544" cy="474323"/>
            <a:chOff x="9994831" y="6185410"/>
            <a:chExt cx="2106544" cy="474323"/>
          </a:xfrm>
        </p:grpSpPr>
        <p:pic>
          <p:nvPicPr>
            <p:cNvPr id="3074" name="Picture 2" descr="Image result for twitter logo">
              <a:extLst>
                <a:ext uri="{FF2B5EF4-FFF2-40B4-BE49-F238E27FC236}">
                  <a16:creationId xmlns:a16="http://schemas.microsoft.com/office/drawing/2014/main" id="{8073F514-030E-4282-8969-F85D528FBE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67602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7FC2C140-06A1-40C4-BC0A-1D079DF53C48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7" name="Picture 2" descr="Image result for twitter logo">
              <a:extLst>
                <a:ext uri="{FF2B5EF4-FFF2-40B4-BE49-F238E27FC236}">
                  <a16:creationId xmlns:a16="http://schemas.microsoft.com/office/drawing/2014/main" id="{1BF9454D-2D47-4A2F-B393-2CA1C9DD0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90606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82509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Web Assembly (WASM)?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4799"/>
          </a:xfrm>
        </p:spPr>
        <p:txBody>
          <a:bodyPr>
            <a:normAutofit/>
          </a:bodyPr>
          <a:lstStyle/>
          <a:p>
            <a:r>
              <a:rPr lang="en-US" dirty="0" err="1"/>
              <a:t>WebAssembly</a:t>
            </a:r>
            <a:r>
              <a:rPr lang="en-US" dirty="0"/>
              <a:t> (WASM) is a low-level binary format language that can be run in modern web browsers that runs at near-native speeds.</a:t>
            </a:r>
          </a:p>
          <a:p>
            <a:r>
              <a:rPr lang="en-US" dirty="0"/>
              <a:t>Compilation Target for other languages</a:t>
            </a:r>
          </a:p>
          <a:p>
            <a:r>
              <a:rPr lang="en-US" dirty="0"/>
              <a:t>Browser standard</a:t>
            </a:r>
          </a:p>
          <a:p>
            <a:r>
              <a:rPr lang="en-US" dirty="0"/>
              <a:t>No more JS monopoly</a:t>
            </a:r>
          </a:p>
        </p:txBody>
      </p:sp>
      <p:pic>
        <p:nvPicPr>
          <p:cNvPr id="4098" name="Picture 2" descr="Image result for webassembly logo">
            <a:extLst>
              <a:ext uri="{FF2B5EF4-FFF2-40B4-BE49-F238E27FC236}">
                <a16:creationId xmlns:a16="http://schemas.microsoft.com/office/drawing/2014/main" id="{00D34D61-338E-46C0-BA20-F4522F423D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51" b="21200"/>
          <a:stretch/>
        </p:blipFill>
        <p:spPr bwMode="auto">
          <a:xfrm>
            <a:off x="8253121" y="4720675"/>
            <a:ext cx="3656339" cy="189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14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48FF3B-4387-4063-BC2C-7D983BE54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29" y="1349896"/>
            <a:ext cx="9165031" cy="53211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Is WASM Ready?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7C3B561-3634-46D5-BC81-F7B2A6705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3263477"/>
            <a:ext cx="9677873" cy="876882"/>
          </a:xfr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dirty="0"/>
              <a:t>And you can </a:t>
            </a:r>
            <a:r>
              <a:rPr lang="en-US" sz="4400" dirty="0" err="1"/>
              <a:t>polyfill</a:t>
            </a:r>
            <a:r>
              <a:rPr lang="en-US" sz="4400" dirty="0"/>
              <a:t> WASM with asm.js!</a:t>
            </a:r>
          </a:p>
        </p:txBody>
      </p:sp>
    </p:spTree>
    <p:extLst>
      <p:ext uri="{BB962C8B-B14F-4D97-AF65-F5344CB8AC3E}">
        <p14:creationId xmlns:p14="http://schemas.microsoft.com/office/powerpoint/2010/main" val="196381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Blazor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4799"/>
          </a:xfrm>
        </p:spPr>
        <p:txBody>
          <a:bodyPr>
            <a:normAutofit/>
          </a:bodyPr>
          <a:lstStyle/>
          <a:p>
            <a:r>
              <a:rPr lang="en-US" dirty="0" err="1"/>
              <a:t>Blazor</a:t>
            </a:r>
            <a:r>
              <a:rPr lang="en-US" dirty="0"/>
              <a:t> is a .NET SPA framework (</a:t>
            </a:r>
            <a:r>
              <a:rPr lang="en-US" dirty="0">
                <a:hlinkClick r:id="rId3"/>
              </a:rPr>
              <a:t>currently in Preview</a:t>
            </a:r>
            <a:r>
              <a:rPr lang="en-US" dirty="0"/>
              <a:t>) maintained by Microsoft using C# and HTML that runs </a:t>
            </a:r>
            <a:r>
              <a:rPr lang="en-US" i="1" u="sng" dirty="0"/>
              <a:t>in the browser</a:t>
            </a:r>
            <a:r>
              <a:rPr lang="en-US" i="1" dirty="0"/>
              <a:t> </a:t>
            </a:r>
            <a:r>
              <a:rPr lang="en-US" dirty="0"/>
              <a:t>via </a:t>
            </a:r>
            <a:r>
              <a:rPr lang="en-US" dirty="0" err="1"/>
              <a:t>WebAssembly</a:t>
            </a:r>
            <a:r>
              <a:rPr lang="en-US" dirty="0"/>
              <a:t>….</a:t>
            </a:r>
          </a:p>
        </p:txBody>
      </p:sp>
      <p:pic>
        <p:nvPicPr>
          <p:cNvPr id="8" name="Picture 2" descr="https://aspnet.gallerycdn.vsassets.io/extensions/aspnet/blazor/16.0.19216.3/1555627488230/Microsoft.VisualStudio.Services.Icons.Default">
            <a:extLst>
              <a:ext uri="{FF2B5EF4-FFF2-40B4-BE49-F238E27FC236}">
                <a16:creationId xmlns:a16="http://schemas.microsoft.com/office/drawing/2014/main" id="{BC9E7DB0-3357-408C-B451-1B364815B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954" y="4698522"/>
            <a:ext cx="1960965" cy="1960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32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Wait a second….</a:t>
            </a:r>
          </a:p>
        </p:txBody>
      </p:sp>
      <p:pic>
        <p:nvPicPr>
          <p:cNvPr id="2050" name="Picture 2" descr="Image result for silverlight">
            <a:extLst>
              <a:ext uri="{FF2B5EF4-FFF2-40B4-BE49-F238E27FC236}">
                <a16:creationId xmlns:a16="http://schemas.microsoft.com/office/drawing/2014/main" id="{0B652C62-8DAD-4ED2-B61A-E9A22C520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040" y="2169005"/>
            <a:ext cx="2857500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EDA2ED6-B6D2-4105-BE22-41C9FD07BBA8}"/>
              </a:ext>
            </a:extLst>
          </p:cNvPr>
          <p:cNvCxnSpPr>
            <a:cxnSpLocks/>
          </p:cNvCxnSpPr>
          <p:nvPr/>
        </p:nvCxnSpPr>
        <p:spPr>
          <a:xfrm>
            <a:off x="3845027" y="1756651"/>
            <a:ext cx="4270983" cy="400972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E6EF995-1D2B-43FC-9B10-0A98A84DB182}"/>
              </a:ext>
            </a:extLst>
          </p:cNvPr>
          <p:cNvCxnSpPr>
            <a:cxnSpLocks/>
          </p:cNvCxnSpPr>
          <p:nvPr/>
        </p:nvCxnSpPr>
        <p:spPr>
          <a:xfrm flipH="1">
            <a:off x="3668961" y="1688497"/>
            <a:ext cx="4242587" cy="407788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2318AD1-45DD-445F-802E-1126DC1B5D5F}"/>
              </a:ext>
            </a:extLst>
          </p:cNvPr>
          <p:cNvSpPr txBox="1"/>
          <p:nvPr/>
        </p:nvSpPr>
        <p:spPr>
          <a:xfrm>
            <a:off x="1806082" y="5935081"/>
            <a:ext cx="8655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It’s a Standard, not a plugin!</a:t>
            </a:r>
          </a:p>
        </p:txBody>
      </p:sp>
    </p:spTree>
    <p:extLst>
      <p:ext uri="{BB962C8B-B14F-4D97-AF65-F5344CB8AC3E}">
        <p14:creationId xmlns:p14="http://schemas.microsoft.com/office/powerpoint/2010/main" val="403095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Blazor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4799"/>
          </a:xfrm>
        </p:spPr>
        <p:txBody>
          <a:bodyPr>
            <a:normAutofit/>
          </a:bodyPr>
          <a:lstStyle/>
          <a:p>
            <a:r>
              <a:rPr lang="en-US" dirty="0" err="1"/>
              <a:t>Blazor</a:t>
            </a:r>
            <a:r>
              <a:rPr lang="en-US" dirty="0"/>
              <a:t> is a .NET SPA framework (</a:t>
            </a:r>
            <a:r>
              <a:rPr lang="en-US" dirty="0">
                <a:hlinkClick r:id="rId3"/>
              </a:rPr>
              <a:t>currently in Preview</a:t>
            </a:r>
            <a:r>
              <a:rPr lang="en-US" dirty="0"/>
              <a:t>) maintained by Microsoft using C# and HTML that runs </a:t>
            </a:r>
            <a:r>
              <a:rPr lang="en-US" i="1" u="sng" dirty="0"/>
              <a:t>in the browser</a:t>
            </a:r>
            <a:r>
              <a:rPr lang="en-US" i="1" dirty="0"/>
              <a:t> </a:t>
            </a:r>
            <a:r>
              <a:rPr lang="en-US" dirty="0"/>
              <a:t>via </a:t>
            </a:r>
            <a:r>
              <a:rPr lang="en-US" dirty="0" err="1"/>
              <a:t>WebAssembly</a:t>
            </a:r>
            <a:r>
              <a:rPr lang="en-US" dirty="0"/>
              <a:t>….</a:t>
            </a:r>
          </a:p>
          <a:p>
            <a:r>
              <a:rPr lang="en-US" dirty="0"/>
              <a:t>Uses Razor syntax</a:t>
            </a:r>
          </a:p>
          <a:p>
            <a:pPr lvl="1"/>
            <a:r>
              <a:rPr lang="en-US" dirty="0"/>
              <a:t>Browser + L + Razor = </a:t>
            </a:r>
            <a:r>
              <a:rPr lang="en-US" dirty="0" err="1"/>
              <a:t>Blazor</a:t>
            </a:r>
            <a:endParaRPr lang="en-US" dirty="0"/>
          </a:p>
          <a:p>
            <a:r>
              <a:rPr lang="en-US" dirty="0"/>
              <a:t>Uses component-based architecture</a:t>
            </a:r>
          </a:p>
          <a:p>
            <a:r>
              <a:rPr lang="en-US" dirty="0"/>
              <a:t>Runs on top of Mono</a:t>
            </a:r>
          </a:p>
          <a:p>
            <a:pPr lvl="1"/>
            <a:r>
              <a:rPr lang="en-US" dirty="0" err="1"/>
              <a:t>Blazor</a:t>
            </a:r>
            <a:r>
              <a:rPr lang="en-US" dirty="0"/>
              <a:t> == UI Framework == MVC or Web Forms</a:t>
            </a:r>
          </a:p>
          <a:p>
            <a:pPr lvl="1"/>
            <a:r>
              <a:rPr lang="en-US" dirty="0"/>
              <a:t>Mono == Runtime == .NET Framework or .NET Core</a:t>
            </a:r>
          </a:p>
          <a:p>
            <a:r>
              <a:rPr lang="en-US" dirty="0"/>
              <a:t>Development led by Steve Sanderson, of </a:t>
            </a:r>
            <a:r>
              <a:rPr lang="en-US" dirty="0" err="1"/>
              <a:t>KnockoutJS</a:t>
            </a:r>
            <a:r>
              <a:rPr lang="en-US" dirty="0"/>
              <a:t> fame</a:t>
            </a:r>
          </a:p>
        </p:txBody>
      </p:sp>
      <p:pic>
        <p:nvPicPr>
          <p:cNvPr id="4" name="Picture 2" descr="https://aspnet.gallerycdn.vsassets.io/extensions/aspnet/blazor/16.0.19216.3/1555627488230/Microsoft.VisualStudio.Services.Icons.Default">
            <a:extLst>
              <a:ext uri="{FF2B5EF4-FFF2-40B4-BE49-F238E27FC236}">
                <a16:creationId xmlns:a16="http://schemas.microsoft.com/office/drawing/2014/main" id="{14531E61-5A22-4477-950C-E86D5B484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954" y="4698522"/>
            <a:ext cx="1960965" cy="1960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01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43249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Was Experimental – Now Committed &amp; Preview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4799"/>
          </a:xfrm>
        </p:spPr>
        <p:txBody>
          <a:bodyPr>
            <a:normAutofit/>
          </a:bodyPr>
          <a:lstStyle/>
          <a:p>
            <a:r>
              <a:rPr lang="en-US" dirty="0"/>
              <a:t>“... With this newest </a:t>
            </a:r>
            <a:r>
              <a:rPr lang="en-US" dirty="0" err="1"/>
              <a:t>Blazor</a:t>
            </a:r>
            <a:r>
              <a:rPr lang="en-US" dirty="0"/>
              <a:t> release we’re pleased to announce that </a:t>
            </a:r>
            <a:r>
              <a:rPr lang="en-US" b="1" dirty="0" err="1"/>
              <a:t>Blazor</a:t>
            </a:r>
            <a:r>
              <a:rPr lang="en-US" b="1" dirty="0"/>
              <a:t> is now in official preview!</a:t>
            </a:r>
            <a:r>
              <a:rPr lang="en-US" dirty="0"/>
              <a:t> </a:t>
            </a:r>
            <a:r>
              <a:rPr lang="en-US" dirty="0" err="1"/>
              <a:t>Blazor</a:t>
            </a:r>
            <a:r>
              <a:rPr lang="en-US" dirty="0"/>
              <a:t> is no longer experimental and we are committing to ship it as a supported web UI framework including support for running client-side in the browser on </a:t>
            </a:r>
            <a:r>
              <a:rPr lang="en-US" dirty="0" err="1"/>
              <a:t>WebAssembly</a:t>
            </a:r>
            <a:r>
              <a:rPr lang="en-US" dirty="0"/>
              <a:t>…”</a:t>
            </a:r>
          </a:p>
          <a:p>
            <a:pPr marL="0" indent="0">
              <a:buNone/>
            </a:pPr>
            <a:r>
              <a:rPr lang="en-US" dirty="0"/>
              <a:t>				 	</a:t>
            </a:r>
          </a:p>
          <a:p>
            <a:pPr marL="0" indent="0">
              <a:buNone/>
            </a:pPr>
            <a:r>
              <a:rPr lang="en-US" dirty="0"/>
              <a:t>					.</a:t>
            </a:r>
            <a:r>
              <a:rPr lang="en-US" dirty="0">
                <a:hlinkClick r:id="rId3"/>
              </a:rPr>
              <a:t>NET Core 3.0 Preview 4 announcement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36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 I can write C# in the Browser!?!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4799"/>
          </a:xfrm>
        </p:spPr>
        <p:txBody>
          <a:bodyPr>
            <a:normAutofit/>
          </a:bodyPr>
          <a:lstStyle/>
          <a:p>
            <a:r>
              <a:rPr lang="en-US" dirty="0" err="1"/>
              <a:t>Blazor</a:t>
            </a:r>
            <a:r>
              <a:rPr lang="en-US" dirty="0"/>
              <a:t> is .NET Standard 2 compliant</a:t>
            </a:r>
          </a:p>
          <a:p>
            <a:r>
              <a:rPr lang="en-US" dirty="0"/>
              <a:t>However, not all .NET Standard 2 API’s are implemented running in browser make sense</a:t>
            </a:r>
          </a:p>
          <a:p>
            <a:pPr lvl="1"/>
            <a:r>
              <a:rPr lang="en-US" dirty="0"/>
              <a:t>Examples</a:t>
            </a:r>
          </a:p>
          <a:p>
            <a:pPr lvl="2"/>
            <a:r>
              <a:rPr lang="en-US" dirty="0" err="1"/>
              <a:t>System.Net.Mail</a:t>
            </a:r>
            <a:endParaRPr lang="en-US" dirty="0"/>
          </a:p>
          <a:p>
            <a:pPr lvl="2"/>
            <a:r>
              <a:rPr lang="en-US" dirty="0"/>
              <a:t>System.IO</a:t>
            </a:r>
          </a:p>
          <a:p>
            <a:pPr lvl="1"/>
            <a:r>
              <a:rPr lang="en-US" dirty="0"/>
              <a:t>These throw Platform Not Supported exceptions</a:t>
            </a:r>
          </a:p>
          <a:p>
            <a:r>
              <a:rPr lang="en-US" dirty="0"/>
              <a:t>But a lot do make sense</a:t>
            </a:r>
          </a:p>
          <a:p>
            <a:pPr lvl="1"/>
            <a:r>
              <a:rPr lang="en-US" dirty="0" err="1"/>
              <a:t>HttpClient</a:t>
            </a:r>
            <a:r>
              <a:rPr lang="en-US" dirty="0"/>
              <a:t> =&gt; AJAX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2B454B-5230-4A44-802F-555D09027C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02"/>
          <a:stretch/>
        </p:blipFill>
        <p:spPr>
          <a:xfrm>
            <a:off x="8137527" y="3429000"/>
            <a:ext cx="3669213" cy="237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805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Blazor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Provides Calling C# from JS + vice versa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4799"/>
          </a:xfrm>
        </p:spPr>
        <p:txBody>
          <a:bodyPr>
            <a:normAutofit/>
          </a:bodyPr>
          <a:lstStyle/>
          <a:p>
            <a:r>
              <a:rPr lang="en-US" dirty="0"/>
              <a:t>C# Wrappers on top of JS API’s</a:t>
            </a:r>
          </a:p>
          <a:p>
            <a:pPr lvl="1"/>
            <a:r>
              <a:rPr lang="en-US" dirty="0" err="1"/>
              <a:t>LocalStorage</a:t>
            </a:r>
            <a:endParaRPr lang="en-US" dirty="0"/>
          </a:p>
          <a:p>
            <a:pPr lvl="1"/>
            <a:r>
              <a:rPr lang="en-US" dirty="0" err="1"/>
              <a:t>PaymentRequest</a:t>
            </a:r>
            <a:endParaRPr lang="en-US" dirty="0"/>
          </a:p>
          <a:p>
            <a:pPr lvl="1"/>
            <a:r>
              <a:rPr lang="en-US" dirty="0"/>
              <a:t>Or any </a:t>
            </a:r>
            <a:r>
              <a:rPr lang="en-US" dirty="0" err="1"/>
              <a:t>npm</a:t>
            </a:r>
            <a:r>
              <a:rPr lang="en-US" dirty="0"/>
              <a:t> library</a:t>
            </a:r>
          </a:p>
          <a:p>
            <a:r>
              <a:rPr lang="en-US" dirty="0"/>
              <a:t>C# maps to JS pretty well</a:t>
            </a:r>
          </a:p>
          <a:p>
            <a:pPr lvl="1"/>
            <a:r>
              <a:rPr lang="en-US" dirty="0" err="1"/>
              <a:t>async</a:t>
            </a:r>
            <a:r>
              <a:rPr lang="en-US" dirty="0"/>
              <a:t>/await</a:t>
            </a:r>
          </a:p>
          <a:p>
            <a:pPr lvl="1"/>
            <a:r>
              <a:rPr lang="en-US" dirty="0"/>
              <a:t>Task =&gt; Promise</a:t>
            </a:r>
          </a:p>
        </p:txBody>
      </p:sp>
    </p:spTree>
    <p:extLst>
      <p:ext uri="{BB962C8B-B14F-4D97-AF65-F5344CB8AC3E}">
        <p14:creationId xmlns:p14="http://schemas.microsoft.com/office/powerpoint/2010/main" val="170455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would you be interested in this?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448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C# is a fantastic language</a:t>
            </a:r>
          </a:p>
          <a:p>
            <a:pPr lvl="1"/>
            <a:r>
              <a:rPr lang="en-US" dirty="0"/>
              <a:t>…not that JavaScript isn’t…but statically typed languages are winning (see: TS, Flow, Reason, etc.)</a:t>
            </a:r>
          </a:p>
          <a:p>
            <a:pPr lvl="2"/>
            <a:r>
              <a:rPr lang="en-US" dirty="0">
                <a:hlinkClick r:id="rId3"/>
              </a:rPr>
              <a:t>46% of respondents to </a:t>
            </a:r>
            <a:r>
              <a:rPr lang="en-US" dirty="0" err="1">
                <a:hlinkClick r:id="rId3"/>
              </a:rPr>
              <a:t>npm</a:t>
            </a:r>
            <a:r>
              <a:rPr lang="en-US" dirty="0">
                <a:hlinkClick r:id="rId3"/>
              </a:rPr>
              <a:t> survey are using TypeScript</a:t>
            </a:r>
            <a:endParaRPr lang="en-US" dirty="0"/>
          </a:p>
          <a:p>
            <a:r>
              <a:rPr lang="en-US" dirty="0"/>
              <a:t>ASP.NET Core performance</a:t>
            </a:r>
          </a:p>
          <a:p>
            <a:pPr lvl="1"/>
            <a:r>
              <a:rPr lang="en-US" dirty="0">
                <a:hlinkClick r:id="rId4"/>
              </a:rPr>
              <a:t>#7 on </a:t>
            </a:r>
            <a:r>
              <a:rPr lang="en-US" dirty="0" err="1">
                <a:hlinkClick r:id="rId4"/>
              </a:rPr>
              <a:t>TechEmpower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8x faster than Node, 1.5x faster than </a:t>
            </a:r>
            <a:r>
              <a:rPr lang="en-US" dirty="0" err="1"/>
              <a:t>Netty</a:t>
            </a:r>
            <a:r>
              <a:rPr lang="en-US" dirty="0"/>
              <a:t> (Java), 47x faster than Django (Python), 7x faster than Kotlin, etc.</a:t>
            </a:r>
          </a:p>
          <a:p>
            <a:r>
              <a:rPr lang="en-US" dirty="0"/>
              <a:t>Share logic with existing .NET backend</a:t>
            </a:r>
          </a:p>
          <a:p>
            <a:pPr lvl="1"/>
            <a:r>
              <a:rPr lang="en-US" dirty="0"/>
              <a:t>Validation logic</a:t>
            </a:r>
          </a:p>
          <a:p>
            <a:pPr lvl="1"/>
            <a:r>
              <a:rPr lang="en-US" dirty="0"/>
              <a:t>Models from Server when retrieve from the Client</a:t>
            </a:r>
          </a:p>
          <a:p>
            <a:r>
              <a:rPr lang="en-US" dirty="0"/>
              <a:t>Consolidate frontend and backend teams under one language</a:t>
            </a:r>
          </a:p>
        </p:txBody>
      </p:sp>
    </p:spTree>
    <p:extLst>
      <p:ext uri="{BB962C8B-B14F-4D97-AF65-F5344CB8AC3E}">
        <p14:creationId xmlns:p14="http://schemas.microsoft.com/office/powerpoint/2010/main" val="369255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Demo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4799"/>
          </a:xfrm>
        </p:spPr>
        <p:txBody>
          <a:bodyPr>
            <a:normAutofit/>
          </a:bodyPr>
          <a:lstStyle/>
          <a:p>
            <a:r>
              <a:rPr lang="en-US" dirty="0"/>
              <a:t>Hello World on </a:t>
            </a:r>
            <a:r>
              <a:rPr lang="en-US" dirty="0" err="1"/>
              <a:t>Blazor</a:t>
            </a:r>
            <a:endParaRPr lang="en-US" dirty="0"/>
          </a:p>
          <a:p>
            <a:r>
              <a:rPr lang="en-US" dirty="0"/>
              <a:t>Component Architecture</a:t>
            </a:r>
          </a:p>
          <a:p>
            <a:r>
              <a:rPr lang="en-US" dirty="0"/>
              <a:t>Dependency Injection</a:t>
            </a:r>
          </a:p>
          <a:p>
            <a:r>
              <a:rPr lang="en-US" dirty="0"/>
              <a:t>Sharing logic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CE445E-C0FE-47E4-9298-941C1BBF405A}"/>
              </a:ext>
            </a:extLst>
          </p:cNvPr>
          <p:cNvGrpSpPr/>
          <p:nvPr/>
        </p:nvGrpSpPr>
        <p:grpSpPr>
          <a:xfrm>
            <a:off x="9994831" y="6185410"/>
            <a:ext cx="2106544" cy="474323"/>
            <a:chOff x="9994831" y="6185410"/>
            <a:chExt cx="2106544" cy="474323"/>
          </a:xfrm>
        </p:grpSpPr>
        <p:pic>
          <p:nvPicPr>
            <p:cNvPr id="5" name="Picture 2" descr="Image result for twitter logo">
              <a:extLst>
                <a:ext uri="{FF2B5EF4-FFF2-40B4-BE49-F238E27FC236}">
                  <a16:creationId xmlns:a16="http://schemas.microsoft.com/office/drawing/2014/main" id="{86B7D17B-B002-4353-ABCE-795F134899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67602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8107752F-85DD-4024-9AE4-BC0D5BE6CF43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7" name="Picture 2" descr="Image result for twitter logo">
              <a:extLst>
                <a:ext uri="{FF2B5EF4-FFF2-40B4-BE49-F238E27FC236}">
                  <a16:creationId xmlns:a16="http://schemas.microsoft.com/office/drawing/2014/main" id="{9E656F8F-D32D-4023-8F8C-A844BB5C3A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90606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69959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Mostly targeted for .NET developers</a:t>
            </a:r>
          </a:p>
          <a:p>
            <a:r>
              <a:rPr lang="en-US" dirty="0"/>
              <a:t>JS Developers interested in </a:t>
            </a:r>
            <a:r>
              <a:rPr lang="en-US" dirty="0" err="1"/>
              <a:t>WebAssembly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CD141A4-9066-4BD8-8F0F-653DCECAB847}"/>
              </a:ext>
            </a:extLst>
          </p:cNvPr>
          <p:cNvGrpSpPr/>
          <p:nvPr/>
        </p:nvGrpSpPr>
        <p:grpSpPr>
          <a:xfrm>
            <a:off x="9994831" y="6185410"/>
            <a:ext cx="2106544" cy="474323"/>
            <a:chOff x="9994831" y="6185410"/>
            <a:chExt cx="2106544" cy="474323"/>
          </a:xfrm>
        </p:grpSpPr>
        <p:pic>
          <p:nvPicPr>
            <p:cNvPr id="5" name="Picture 2" descr="Image result for twitter logo">
              <a:extLst>
                <a:ext uri="{FF2B5EF4-FFF2-40B4-BE49-F238E27FC236}">
                  <a16:creationId xmlns:a16="http://schemas.microsoft.com/office/drawing/2014/main" id="{672BF3AC-DFB6-4B57-9A2B-515820DF8F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67602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9DA2B4CB-38FE-4C6E-8BEE-075F81D8685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7" name="Picture 2" descr="Image result for twitter logo">
              <a:extLst>
                <a:ext uri="{FF2B5EF4-FFF2-40B4-BE49-F238E27FC236}">
                  <a16:creationId xmlns:a16="http://schemas.microsoft.com/office/drawing/2014/main" id="{0BB52451-3888-4422-8D59-A9454DEC21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90606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6410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Rapid Fire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4799"/>
          </a:xfrm>
        </p:spPr>
        <p:txBody>
          <a:bodyPr>
            <a:normAutofit/>
          </a:bodyPr>
          <a:lstStyle/>
          <a:p>
            <a:r>
              <a:rPr lang="en-US" dirty="0"/>
              <a:t>How big is it?</a:t>
            </a:r>
          </a:p>
          <a:p>
            <a:pPr lvl="1"/>
            <a:r>
              <a:rPr lang="en-US" dirty="0"/>
              <a:t>2.4MB</a:t>
            </a:r>
          </a:p>
          <a:p>
            <a:pPr lvl="1"/>
            <a:r>
              <a:rPr lang="en-US" dirty="0"/>
              <a:t>Very little work done thus far to optimize</a:t>
            </a:r>
          </a:p>
          <a:p>
            <a:r>
              <a:rPr lang="en-US" dirty="0"/>
              <a:t>Do WASM files cache like JS and CSS files?</a:t>
            </a:r>
          </a:p>
          <a:p>
            <a:pPr lvl="1"/>
            <a:r>
              <a:rPr lang="en-US" dirty="0"/>
              <a:t>Yes</a:t>
            </a:r>
          </a:p>
          <a:p>
            <a:r>
              <a:rPr lang="en-US" dirty="0"/>
              <a:t>How does it work under the hood?</a:t>
            </a:r>
          </a:p>
        </p:txBody>
      </p:sp>
    </p:spTree>
    <p:extLst>
      <p:ext uri="{BB962C8B-B14F-4D97-AF65-F5344CB8AC3E}">
        <p14:creationId xmlns:p14="http://schemas.microsoft.com/office/powerpoint/2010/main" val="396396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How does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Blazor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work?</a:t>
            </a:r>
          </a:p>
        </p:txBody>
      </p:sp>
      <p:pic>
        <p:nvPicPr>
          <p:cNvPr id="5124" name="Picture 4" descr="Diagram showing interpreted mode">
            <a:extLst>
              <a:ext uri="{FF2B5EF4-FFF2-40B4-BE49-F238E27FC236}">
                <a16:creationId xmlns:a16="http://schemas.microsoft.com/office/drawing/2014/main" id="{6B0C411E-C2F6-4F03-855A-5D94A7A97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186" y="2583801"/>
            <a:ext cx="4678892" cy="361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Diagram showing AOT mode">
            <a:extLst>
              <a:ext uri="{FF2B5EF4-FFF2-40B4-BE49-F238E27FC236}">
                <a16:creationId xmlns:a16="http://schemas.microsoft.com/office/drawing/2014/main" id="{0DBBAEFA-950D-42EF-AFF9-F6D674D77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479" y="2577756"/>
            <a:ext cx="4093870" cy="361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5C0BF38-D6A7-4FD7-AB23-B1386A527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21626" cy="6676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Today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17C3B23-5E5F-43CA-891E-F12C3CAC859D}"/>
              </a:ext>
            </a:extLst>
          </p:cNvPr>
          <p:cNvSpPr txBox="1">
            <a:spLocks/>
          </p:cNvSpPr>
          <p:nvPr/>
        </p:nvSpPr>
        <p:spPr>
          <a:xfrm>
            <a:off x="7114479" y="1690688"/>
            <a:ext cx="4882007" cy="586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Future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1D1F9C-8DF0-4C04-A2D3-AFF8FF4FEE3C}"/>
              </a:ext>
            </a:extLst>
          </p:cNvPr>
          <p:cNvSpPr txBox="1"/>
          <p:nvPr/>
        </p:nvSpPr>
        <p:spPr>
          <a:xfrm>
            <a:off x="10438927" y="6308209"/>
            <a:ext cx="874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067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Mono?  Why not .NET Core?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4799"/>
          </a:xfrm>
        </p:spPr>
        <p:txBody>
          <a:bodyPr>
            <a:normAutofit/>
          </a:bodyPr>
          <a:lstStyle/>
          <a:p>
            <a:r>
              <a:rPr lang="en-US" dirty="0"/>
              <a:t>Already Client-side-focused</a:t>
            </a:r>
          </a:p>
          <a:p>
            <a:pPr lvl="1"/>
            <a:r>
              <a:rPr lang="en-US" dirty="0"/>
              <a:t>Xamarin, Unity, etc.</a:t>
            </a:r>
          </a:p>
          <a:p>
            <a:pPr lvl="1"/>
            <a:r>
              <a:rPr lang="en-US" dirty="0"/>
              <a:t>.NET Core is Server-side-focused</a:t>
            </a:r>
          </a:p>
          <a:p>
            <a:r>
              <a:rPr lang="en-US" dirty="0"/>
              <a:t>Already developed for unique platforms (iOS, </a:t>
            </a:r>
            <a:r>
              <a:rPr lang="en-US" dirty="0" err="1"/>
              <a:t>watchOS</a:t>
            </a:r>
            <a:r>
              <a:rPr lang="en-US" dirty="0"/>
              <a:t>, PS4, etc.)</a:t>
            </a:r>
          </a:p>
          <a:p>
            <a:r>
              <a:rPr lang="en-US" dirty="0"/>
              <a:t>Already had linker (DLL trimmer/tree shaker) for Xamarin</a:t>
            </a:r>
          </a:p>
          <a:p>
            <a:r>
              <a:rPr lang="en-US" dirty="0"/>
              <a:t>They got it working first</a:t>
            </a:r>
          </a:p>
          <a:p>
            <a:r>
              <a:rPr lang="en-US" dirty="0">
                <a:hlinkClick r:id="rId3"/>
              </a:rPr>
              <a:t>Long term they want to consolidate on .NET Core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34B43C-CCBD-410E-8E3E-AFD5638C920C}"/>
              </a:ext>
            </a:extLst>
          </p:cNvPr>
          <p:cNvGrpSpPr/>
          <p:nvPr/>
        </p:nvGrpSpPr>
        <p:grpSpPr>
          <a:xfrm>
            <a:off x="9994831" y="6185410"/>
            <a:ext cx="2106544" cy="474323"/>
            <a:chOff x="9994831" y="6185410"/>
            <a:chExt cx="2106544" cy="474323"/>
          </a:xfrm>
        </p:grpSpPr>
        <p:pic>
          <p:nvPicPr>
            <p:cNvPr id="5" name="Picture 2" descr="Image result for twitter logo">
              <a:extLst>
                <a:ext uri="{FF2B5EF4-FFF2-40B4-BE49-F238E27FC236}">
                  <a16:creationId xmlns:a16="http://schemas.microsoft.com/office/drawing/2014/main" id="{E9B7EA8E-2CA2-4B21-837A-1ECA3FD430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67602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0D56C261-13FD-42CE-AB17-E20CE252284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7" name="Picture 2" descr="Image result for twitter logo">
              <a:extLst>
                <a:ext uri="{FF2B5EF4-FFF2-40B4-BE49-F238E27FC236}">
                  <a16:creationId xmlns:a16="http://schemas.microsoft.com/office/drawing/2014/main" id="{0A9C4638-351E-4F43-8F6E-1582E66F0D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90606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6973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Demo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4799"/>
          </a:xfrm>
        </p:spPr>
        <p:txBody>
          <a:bodyPr>
            <a:normAutofit/>
          </a:bodyPr>
          <a:lstStyle/>
          <a:p>
            <a:r>
              <a:rPr lang="en-US" dirty="0" err="1"/>
              <a:t>LocalStorage</a:t>
            </a:r>
            <a:r>
              <a:rPr lang="en-US" dirty="0"/>
              <a:t> C# Wrapper</a:t>
            </a:r>
          </a:p>
          <a:p>
            <a:r>
              <a:rPr lang="en-US" dirty="0"/>
              <a:t>Code: </a:t>
            </a:r>
            <a:r>
              <a:rPr lang="en-US" dirty="0">
                <a:hlinkClick r:id="rId3"/>
              </a:rPr>
              <a:t>https://github.com/scottsauber/BlazorToDoMVC</a:t>
            </a:r>
            <a:r>
              <a:rPr lang="en-US" dirty="0"/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B37FEED-5053-43B3-9470-6E9426039134}"/>
              </a:ext>
            </a:extLst>
          </p:cNvPr>
          <p:cNvGrpSpPr/>
          <p:nvPr/>
        </p:nvGrpSpPr>
        <p:grpSpPr>
          <a:xfrm>
            <a:off x="9994831" y="6185410"/>
            <a:ext cx="2106544" cy="474323"/>
            <a:chOff x="9994831" y="6185410"/>
            <a:chExt cx="2106544" cy="474323"/>
          </a:xfrm>
        </p:grpSpPr>
        <p:pic>
          <p:nvPicPr>
            <p:cNvPr id="5" name="Picture 2" descr="Image result for twitter logo">
              <a:extLst>
                <a:ext uri="{FF2B5EF4-FFF2-40B4-BE49-F238E27FC236}">
                  <a16:creationId xmlns:a16="http://schemas.microsoft.com/office/drawing/2014/main" id="{CAA585A0-E16B-40AC-9203-54D7CC6385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67602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619E10D6-1ACD-41AD-A7C4-6F30AE63F02B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7" name="Picture 2" descr="Image result for twitter logo">
              <a:extLst>
                <a:ext uri="{FF2B5EF4-FFF2-40B4-BE49-F238E27FC236}">
                  <a16:creationId xmlns:a16="http://schemas.microsoft.com/office/drawing/2014/main" id="{918C1B91-F020-4E34-B682-F942708BEB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90606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68730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else can we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4799"/>
          </a:xfrm>
        </p:spPr>
        <p:txBody>
          <a:bodyPr>
            <a:normAutofit/>
          </a:bodyPr>
          <a:lstStyle/>
          <a:p>
            <a:r>
              <a:rPr lang="en-US" dirty="0" err="1"/>
              <a:t>Blazor’s</a:t>
            </a:r>
            <a:r>
              <a:rPr lang="en-US" dirty="0"/>
              <a:t> component model is de-coupled from the Browser</a:t>
            </a:r>
          </a:p>
          <a:p>
            <a:r>
              <a:rPr lang="en-US" dirty="0"/>
              <a:t>…so…</a:t>
            </a:r>
          </a:p>
        </p:txBody>
      </p:sp>
    </p:spTree>
    <p:extLst>
      <p:ext uri="{BB962C8B-B14F-4D97-AF65-F5344CB8AC3E}">
        <p14:creationId xmlns:p14="http://schemas.microsoft.com/office/powerpoint/2010/main" val="56931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else can we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4799"/>
          </a:xfrm>
        </p:spPr>
        <p:txBody>
          <a:bodyPr>
            <a:normAutofit/>
          </a:bodyPr>
          <a:lstStyle/>
          <a:p>
            <a:r>
              <a:rPr lang="en-US" dirty="0" err="1"/>
              <a:t>Blazor</a:t>
            </a:r>
            <a:r>
              <a:rPr lang="en-US" dirty="0"/>
              <a:t> on Electron</a:t>
            </a:r>
          </a:p>
          <a:p>
            <a:pPr lvl="1"/>
            <a:r>
              <a:rPr lang="en-US" dirty="0"/>
              <a:t>Cross-platform desktop framework.  Write once, run anywhere.</a:t>
            </a:r>
          </a:p>
          <a:p>
            <a:pPr lvl="1"/>
            <a:r>
              <a:rPr lang="en-US" dirty="0">
                <a:hlinkClick r:id="rId3"/>
              </a:rPr>
              <a:t>Proof of Concept Running on .NET Core</a:t>
            </a:r>
            <a:endParaRPr lang="en-US" dirty="0"/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Faster Code Execution</a:t>
            </a:r>
          </a:p>
          <a:p>
            <a:pPr lvl="1"/>
            <a:r>
              <a:rPr lang="en-US" dirty="0"/>
              <a:t>Full Debugger in VS</a:t>
            </a:r>
          </a:p>
          <a:p>
            <a:pPr lvl="1"/>
            <a:r>
              <a:rPr lang="en-US" dirty="0"/>
              <a:t>.NET Core instead of Mono</a:t>
            </a:r>
          </a:p>
          <a:p>
            <a:pPr lvl="1"/>
            <a:r>
              <a:rPr lang="en-US" dirty="0"/>
              <a:t>Access to Desktop API’s</a:t>
            </a:r>
          </a:p>
        </p:txBody>
      </p:sp>
    </p:spTree>
    <p:extLst>
      <p:ext uri="{BB962C8B-B14F-4D97-AF65-F5344CB8AC3E}">
        <p14:creationId xmlns:p14="http://schemas.microsoft.com/office/powerpoint/2010/main" val="245107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Demo 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4799"/>
          </a:xfrm>
        </p:spPr>
        <p:txBody>
          <a:bodyPr>
            <a:normAutofit/>
          </a:bodyPr>
          <a:lstStyle/>
          <a:p>
            <a:r>
              <a:rPr lang="en-US" dirty="0" err="1"/>
              <a:t>Blazor</a:t>
            </a:r>
            <a:r>
              <a:rPr lang="en-US" dirty="0"/>
              <a:t> on Electron</a:t>
            </a:r>
          </a:p>
          <a:p>
            <a:pPr lvl="1"/>
            <a:r>
              <a:rPr lang="en-US" dirty="0" err="1"/>
              <a:t>Electron.App</a:t>
            </a:r>
            <a:endParaRPr lang="en-US" dirty="0"/>
          </a:p>
          <a:p>
            <a:r>
              <a:rPr lang="en-US" dirty="0"/>
              <a:t>Code: </a:t>
            </a:r>
            <a:r>
              <a:rPr lang="en-US" dirty="0">
                <a:hlinkClick r:id="rId3"/>
              </a:rPr>
              <a:t>https://github.com/SteveSandersonMS/BlazorElectronExperiment.Sample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B02D55C-6B90-4139-951D-1EAE0B073631}"/>
              </a:ext>
            </a:extLst>
          </p:cNvPr>
          <p:cNvGrpSpPr/>
          <p:nvPr/>
        </p:nvGrpSpPr>
        <p:grpSpPr>
          <a:xfrm>
            <a:off x="9994831" y="6185410"/>
            <a:ext cx="2106544" cy="474323"/>
            <a:chOff x="9994831" y="6185410"/>
            <a:chExt cx="2106544" cy="474323"/>
          </a:xfrm>
        </p:grpSpPr>
        <p:pic>
          <p:nvPicPr>
            <p:cNvPr id="5" name="Picture 2" descr="Image result for twitter logo">
              <a:extLst>
                <a:ext uri="{FF2B5EF4-FFF2-40B4-BE49-F238E27FC236}">
                  <a16:creationId xmlns:a16="http://schemas.microsoft.com/office/drawing/2014/main" id="{43313D12-A1C6-419D-95F7-90BD8E7F76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67602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3C751747-D96F-41F1-9935-80FC750795A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7" name="Picture 2" descr="Image result for twitter logo">
              <a:extLst>
                <a:ext uri="{FF2B5EF4-FFF2-40B4-BE49-F238E27FC236}">
                  <a16:creationId xmlns:a16="http://schemas.microsoft.com/office/drawing/2014/main" id="{899F1C71-9477-4870-A0D7-140B0E70ED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90606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282701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else can we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4799"/>
          </a:xfrm>
        </p:spPr>
        <p:txBody>
          <a:bodyPr>
            <a:normAutofit/>
          </a:bodyPr>
          <a:lstStyle/>
          <a:p>
            <a:r>
              <a:rPr lang="en-US" dirty="0" err="1"/>
              <a:t>Blazor</a:t>
            </a:r>
            <a:r>
              <a:rPr lang="en-US" dirty="0"/>
              <a:t> on the Server</a:t>
            </a:r>
          </a:p>
          <a:p>
            <a:pPr lvl="1"/>
            <a:r>
              <a:rPr lang="en-US" dirty="0"/>
              <a:t>Feels client-side</a:t>
            </a:r>
          </a:p>
          <a:p>
            <a:pPr lvl="1"/>
            <a:r>
              <a:rPr lang="en-US" dirty="0"/>
              <a:t>Changes streamed via WebSocket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Small bundle (~400KB)</a:t>
            </a:r>
          </a:p>
          <a:p>
            <a:pPr lvl="1"/>
            <a:r>
              <a:rPr lang="en-US" dirty="0"/>
              <a:t>Code runs on .NET Core server, no constraints</a:t>
            </a:r>
          </a:p>
          <a:p>
            <a:pPr lvl="1"/>
            <a:r>
              <a:rPr lang="en-US" dirty="0"/>
              <a:t>Full Debugger in VS</a:t>
            </a:r>
          </a:p>
          <a:p>
            <a:r>
              <a:rPr lang="en-US" dirty="0"/>
              <a:t>Why not?</a:t>
            </a:r>
          </a:p>
          <a:p>
            <a:pPr lvl="1"/>
            <a:r>
              <a:rPr lang="en-US" dirty="0"/>
              <a:t>More load on server</a:t>
            </a:r>
          </a:p>
          <a:p>
            <a:pPr lvl="1"/>
            <a:r>
              <a:rPr lang="en-US" dirty="0"/>
              <a:t>Does not support disconnects</a:t>
            </a:r>
          </a:p>
        </p:txBody>
      </p:sp>
    </p:spTree>
    <p:extLst>
      <p:ext uri="{BB962C8B-B14F-4D97-AF65-F5344CB8AC3E}">
        <p14:creationId xmlns:p14="http://schemas.microsoft.com/office/powerpoint/2010/main" val="98609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Demo #4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4799"/>
          </a:xfrm>
        </p:spPr>
        <p:txBody>
          <a:bodyPr>
            <a:normAutofit/>
          </a:bodyPr>
          <a:lstStyle/>
          <a:p>
            <a:r>
              <a:rPr lang="en-US" dirty="0" err="1"/>
              <a:t>Blazor</a:t>
            </a:r>
            <a:r>
              <a:rPr lang="en-US" dirty="0"/>
              <a:t> on the Server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4A61EE-263A-46DE-8BDF-6C14852E98C2}"/>
              </a:ext>
            </a:extLst>
          </p:cNvPr>
          <p:cNvGrpSpPr/>
          <p:nvPr/>
        </p:nvGrpSpPr>
        <p:grpSpPr>
          <a:xfrm>
            <a:off x="9994831" y="6185410"/>
            <a:ext cx="2106544" cy="474323"/>
            <a:chOff x="9994831" y="6185410"/>
            <a:chExt cx="2106544" cy="474323"/>
          </a:xfrm>
        </p:grpSpPr>
        <p:pic>
          <p:nvPicPr>
            <p:cNvPr id="5" name="Picture 2" descr="Image result for twitter logo">
              <a:extLst>
                <a:ext uri="{FF2B5EF4-FFF2-40B4-BE49-F238E27FC236}">
                  <a16:creationId xmlns:a16="http://schemas.microsoft.com/office/drawing/2014/main" id="{48E432F5-585D-40A8-BC28-5B0044D3AD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67602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2EFA1218-D29E-4457-8362-0624900CF226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7" name="Picture 2" descr="Image result for twitter logo">
              <a:extLst>
                <a:ext uri="{FF2B5EF4-FFF2-40B4-BE49-F238E27FC236}">
                  <a16:creationId xmlns:a16="http://schemas.microsoft.com/office/drawing/2014/main" id="{7BAF09A2-F5FD-4DE8-A27A-6A90BC0CD1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90606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60858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Blazor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3</a:t>
            </a:r>
            <a:r>
              <a:rPr lang="en-US" baseline="30000" dirty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party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4799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Telerik</a:t>
            </a:r>
            <a:endParaRPr lang="en-US" dirty="0"/>
          </a:p>
          <a:p>
            <a:r>
              <a:rPr lang="en-US" dirty="0" err="1">
                <a:hlinkClick r:id="rId4"/>
              </a:rPr>
              <a:t>Syncfusion</a:t>
            </a:r>
            <a:endParaRPr lang="en-US" dirty="0"/>
          </a:p>
          <a:p>
            <a:r>
              <a:rPr lang="en-US" dirty="0">
                <a:hlinkClick r:id="rId5"/>
              </a:rPr>
              <a:t>DevExpress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161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291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416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dirty="0" err="1"/>
              <a:t>WebAssembly</a:t>
            </a:r>
            <a:r>
              <a:rPr lang="en-US" dirty="0"/>
              <a:t>?</a:t>
            </a:r>
          </a:p>
          <a:p>
            <a:r>
              <a:rPr lang="en-US" dirty="0"/>
              <a:t>What is </a:t>
            </a:r>
            <a:r>
              <a:rPr lang="en-US" dirty="0" err="1"/>
              <a:t>Blazor</a:t>
            </a:r>
            <a:r>
              <a:rPr lang="en-US" dirty="0"/>
              <a:t>?</a:t>
            </a:r>
          </a:p>
          <a:p>
            <a:r>
              <a:rPr lang="en-US" dirty="0"/>
              <a:t>How does </a:t>
            </a:r>
            <a:r>
              <a:rPr lang="en-US" dirty="0" err="1"/>
              <a:t>Blazor</a:t>
            </a:r>
            <a:r>
              <a:rPr lang="en-US" dirty="0"/>
              <a:t> work?</a:t>
            </a:r>
          </a:p>
          <a:p>
            <a:r>
              <a:rPr lang="en-US" dirty="0"/>
              <a:t>Demos</a:t>
            </a:r>
          </a:p>
          <a:p>
            <a:r>
              <a:rPr lang="en-US" dirty="0"/>
              <a:t>Questions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4500E0-2FF8-46BF-9838-F425E46C81DB}"/>
              </a:ext>
            </a:extLst>
          </p:cNvPr>
          <p:cNvGrpSpPr/>
          <p:nvPr/>
        </p:nvGrpSpPr>
        <p:grpSpPr>
          <a:xfrm>
            <a:off x="9994831" y="6191161"/>
            <a:ext cx="2106544" cy="474323"/>
            <a:chOff x="9994831" y="6185410"/>
            <a:chExt cx="2106544" cy="474323"/>
          </a:xfrm>
        </p:grpSpPr>
        <p:pic>
          <p:nvPicPr>
            <p:cNvPr id="5" name="Picture 2" descr="Image result for twitter logo">
              <a:extLst>
                <a:ext uri="{FF2B5EF4-FFF2-40B4-BE49-F238E27FC236}">
                  <a16:creationId xmlns:a16="http://schemas.microsoft.com/office/drawing/2014/main" id="{E040EF92-9EFB-4292-926F-F24D33F4A3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67602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295E837E-72C9-4DA8-82FF-4EC6F27E57E2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7" name="Picture 2" descr="Image result for twitter logo">
              <a:extLst>
                <a:ext uri="{FF2B5EF4-FFF2-40B4-BE49-F238E27FC236}">
                  <a16:creationId xmlns:a16="http://schemas.microsoft.com/office/drawing/2014/main" id="{10DA58F4-70A6-4895-BC58-22CB6C0C0D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90606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406082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Current Status - What’s there?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042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Component Model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Layouts</a:t>
            </a:r>
          </a:p>
          <a:p>
            <a:r>
              <a:rPr lang="en-US" dirty="0"/>
              <a:t>Dependency Injection</a:t>
            </a:r>
          </a:p>
          <a:p>
            <a:r>
              <a:rPr lang="en-US" dirty="0"/>
              <a:t>JS interop</a:t>
            </a:r>
          </a:p>
          <a:p>
            <a:r>
              <a:rPr lang="en-US" dirty="0"/>
              <a:t>Share Components between projects</a:t>
            </a:r>
          </a:p>
          <a:p>
            <a:r>
              <a:rPr lang="en-US" dirty="0"/>
              <a:t>Debugging in Chrome – Shift + ALT + D</a:t>
            </a:r>
          </a:p>
          <a:p>
            <a:r>
              <a:rPr lang="en-US" dirty="0"/>
              <a:t>Forms and Validation</a:t>
            </a:r>
          </a:p>
          <a:p>
            <a:r>
              <a:rPr lang="en-US" dirty="0"/>
              <a:t>VS and some VS Code support</a:t>
            </a:r>
          </a:p>
          <a:p>
            <a:r>
              <a:rPr lang="en-US" dirty="0" err="1"/>
              <a:t>Blazor</a:t>
            </a:r>
            <a:r>
              <a:rPr lang="en-US" dirty="0"/>
              <a:t> Server-Side</a:t>
            </a:r>
          </a:p>
          <a:p>
            <a:r>
              <a:rPr lang="en-US" dirty="0"/>
              <a:t>Server Side Rendering</a:t>
            </a:r>
          </a:p>
        </p:txBody>
      </p:sp>
    </p:spTree>
    <p:extLst>
      <p:ext uri="{BB962C8B-B14F-4D97-AF65-F5344CB8AC3E}">
        <p14:creationId xmlns:p14="http://schemas.microsoft.com/office/powerpoint/2010/main" val="14380659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Current Status - What’s coming?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04262"/>
          </a:xfrm>
        </p:spPr>
        <p:txBody>
          <a:bodyPr>
            <a:normAutofit/>
          </a:bodyPr>
          <a:lstStyle/>
          <a:p>
            <a:r>
              <a:rPr lang="en-US" dirty="0"/>
              <a:t>Better tooling</a:t>
            </a:r>
          </a:p>
          <a:p>
            <a:r>
              <a:rPr lang="en-US" dirty="0"/>
              <a:t>Hot reloading</a:t>
            </a:r>
          </a:p>
          <a:p>
            <a:r>
              <a:rPr lang="en-US" dirty="0"/>
              <a:t>AOT</a:t>
            </a:r>
          </a:p>
          <a:p>
            <a:r>
              <a:rPr lang="en-US" dirty="0"/>
              <a:t>Smaller bundle size</a:t>
            </a:r>
          </a:p>
          <a:p>
            <a:r>
              <a:rPr lang="en-US" dirty="0" err="1"/>
              <a:t>AuthN</a:t>
            </a:r>
            <a:r>
              <a:rPr lang="en-US" dirty="0"/>
              <a:t> + </a:t>
            </a:r>
            <a:r>
              <a:rPr lang="en-US" dirty="0" err="1"/>
              <a:t>AuthZ</a:t>
            </a:r>
            <a:r>
              <a:rPr lang="en-US" dirty="0"/>
              <a:t> work</a:t>
            </a:r>
          </a:p>
          <a:p>
            <a:r>
              <a:rPr lang="en-US" dirty="0"/>
              <a:t>Debugging in VS</a:t>
            </a:r>
          </a:p>
        </p:txBody>
      </p:sp>
    </p:spTree>
    <p:extLst>
      <p:ext uri="{BB962C8B-B14F-4D97-AF65-F5344CB8AC3E}">
        <p14:creationId xmlns:p14="http://schemas.microsoft.com/office/powerpoint/2010/main" val="11553624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4ECAED-CBE5-46A0-9372-949E39F2C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4066" y="6388429"/>
            <a:ext cx="9207934" cy="4695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Source: Cory House’s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hlinkClick r:id="rId3"/>
              </a:rPr>
              <a:t>Building a JavaScript Development Environment Pluralsight course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8091B7-6FB8-40FF-83DB-147216DB76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192"/>
          <a:stretch/>
        </p:blipFill>
        <p:spPr>
          <a:xfrm>
            <a:off x="1144713" y="692725"/>
            <a:ext cx="9365666" cy="495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1389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4ECAED-CBE5-46A0-9372-949E39F2C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4066" y="6388429"/>
            <a:ext cx="9207934" cy="4695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Source: Cory House’s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hlinkClick r:id="rId3"/>
              </a:rPr>
              <a:t>Building a JavaScript Development Environment Pluralsight course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8091B7-6FB8-40FF-83DB-147216DB76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192"/>
          <a:stretch/>
        </p:blipFill>
        <p:spPr>
          <a:xfrm>
            <a:off x="1144713" y="699705"/>
            <a:ext cx="9365666" cy="495972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FF82B1-A64A-49BF-8873-BA69111804F9}"/>
              </a:ext>
            </a:extLst>
          </p:cNvPr>
          <p:cNvCxnSpPr/>
          <p:nvPr/>
        </p:nvCxnSpPr>
        <p:spPr>
          <a:xfrm>
            <a:off x="1396133" y="2689674"/>
            <a:ext cx="2306072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A8BC33-D725-492C-86B7-C6E28371BAC0}"/>
              </a:ext>
            </a:extLst>
          </p:cNvPr>
          <p:cNvCxnSpPr>
            <a:cxnSpLocks/>
          </p:cNvCxnSpPr>
          <p:nvPr/>
        </p:nvCxnSpPr>
        <p:spPr>
          <a:xfrm>
            <a:off x="1597598" y="2931284"/>
            <a:ext cx="2666628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513AC9A-3D6E-4EB4-AE70-4F1E7270CCB9}"/>
              </a:ext>
            </a:extLst>
          </p:cNvPr>
          <p:cNvCxnSpPr>
            <a:cxnSpLocks/>
          </p:cNvCxnSpPr>
          <p:nvPr/>
        </p:nvCxnSpPr>
        <p:spPr>
          <a:xfrm>
            <a:off x="1597598" y="3408184"/>
            <a:ext cx="891354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C582CA4-8804-4B24-8380-9170BD3A4258}"/>
              </a:ext>
            </a:extLst>
          </p:cNvPr>
          <p:cNvCxnSpPr>
            <a:cxnSpLocks/>
          </p:cNvCxnSpPr>
          <p:nvPr/>
        </p:nvCxnSpPr>
        <p:spPr>
          <a:xfrm>
            <a:off x="1597598" y="3627492"/>
            <a:ext cx="1163444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13BCC53-B7EC-46EC-AE7F-5D971ADC73C9}"/>
              </a:ext>
            </a:extLst>
          </p:cNvPr>
          <p:cNvCxnSpPr>
            <a:cxnSpLocks/>
          </p:cNvCxnSpPr>
          <p:nvPr/>
        </p:nvCxnSpPr>
        <p:spPr>
          <a:xfrm>
            <a:off x="1597598" y="3891404"/>
            <a:ext cx="2622023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52E5E24-380C-4875-9CF0-73711C4FB1BB}"/>
              </a:ext>
            </a:extLst>
          </p:cNvPr>
          <p:cNvCxnSpPr>
            <a:cxnSpLocks/>
          </p:cNvCxnSpPr>
          <p:nvPr/>
        </p:nvCxnSpPr>
        <p:spPr>
          <a:xfrm>
            <a:off x="1597598" y="4592444"/>
            <a:ext cx="2622023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C7D3583-D491-4D21-BCF7-E50DD631341F}"/>
              </a:ext>
            </a:extLst>
          </p:cNvPr>
          <p:cNvCxnSpPr>
            <a:cxnSpLocks/>
          </p:cNvCxnSpPr>
          <p:nvPr/>
        </p:nvCxnSpPr>
        <p:spPr>
          <a:xfrm>
            <a:off x="1597598" y="4842231"/>
            <a:ext cx="2622023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D0A8FBC-425E-4923-A317-7EDCA95BEC0F}"/>
              </a:ext>
            </a:extLst>
          </p:cNvPr>
          <p:cNvCxnSpPr>
            <a:cxnSpLocks/>
          </p:cNvCxnSpPr>
          <p:nvPr/>
        </p:nvCxnSpPr>
        <p:spPr>
          <a:xfrm>
            <a:off x="1642203" y="5319504"/>
            <a:ext cx="2622023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52C7B0A-FA37-4EE3-9C3B-15E024E809C0}"/>
              </a:ext>
            </a:extLst>
          </p:cNvPr>
          <p:cNvCxnSpPr>
            <a:cxnSpLocks/>
          </p:cNvCxnSpPr>
          <p:nvPr/>
        </p:nvCxnSpPr>
        <p:spPr>
          <a:xfrm>
            <a:off x="1477908" y="4364960"/>
            <a:ext cx="1131477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F26C59F-EDEF-45FC-921A-4FA85D566DE8}"/>
              </a:ext>
            </a:extLst>
          </p:cNvPr>
          <p:cNvCxnSpPr>
            <a:cxnSpLocks/>
          </p:cNvCxnSpPr>
          <p:nvPr/>
        </p:nvCxnSpPr>
        <p:spPr>
          <a:xfrm>
            <a:off x="1630308" y="5074921"/>
            <a:ext cx="1527717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F991681-EFED-4E2D-992E-C4722792A4CB}"/>
              </a:ext>
            </a:extLst>
          </p:cNvPr>
          <p:cNvCxnSpPr>
            <a:cxnSpLocks/>
          </p:cNvCxnSpPr>
          <p:nvPr/>
        </p:nvCxnSpPr>
        <p:spPr>
          <a:xfrm>
            <a:off x="4568283" y="1458208"/>
            <a:ext cx="1527717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052D1B-97AD-42A3-A644-3072C1F8BD65}"/>
              </a:ext>
            </a:extLst>
          </p:cNvPr>
          <p:cNvCxnSpPr>
            <a:cxnSpLocks/>
          </p:cNvCxnSpPr>
          <p:nvPr/>
        </p:nvCxnSpPr>
        <p:spPr>
          <a:xfrm>
            <a:off x="4710409" y="1728761"/>
            <a:ext cx="2938701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F0908B4-2055-47C8-B192-23B4A263C518}"/>
              </a:ext>
            </a:extLst>
          </p:cNvPr>
          <p:cNvCxnSpPr>
            <a:cxnSpLocks/>
          </p:cNvCxnSpPr>
          <p:nvPr/>
        </p:nvCxnSpPr>
        <p:spPr>
          <a:xfrm flipV="1">
            <a:off x="4626649" y="2168529"/>
            <a:ext cx="1399144" cy="5447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2BA90E0-2E26-491C-B1EC-59FFE6D05D35}"/>
              </a:ext>
            </a:extLst>
          </p:cNvPr>
          <p:cNvCxnSpPr>
            <a:cxnSpLocks/>
          </p:cNvCxnSpPr>
          <p:nvPr/>
        </p:nvCxnSpPr>
        <p:spPr>
          <a:xfrm>
            <a:off x="4626649" y="2427779"/>
            <a:ext cx="2005320" cy="339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0666BD0-6143-4228-A238-834660E67AEB}"/>
              </a:ext>
            </a:extLst>
          </p:cNvPr>
          <p:cNvCxnSpPr>
            <a:cxnSpLocks/>
          </p:cNvCxnSpPr>
          <p:nvPr/>
        </p:nvCxnSpPr>
        <p:spPr>
          <a:xfrm flipV="1">
            <a:off x="4626649" y="2688367"/>
            <a:ext cx="1906148" cy="1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C1EA0B8-AFE1-4B60-AC40-41BCDBEC9236}"/>
              </a:ext>
            </a:extLst>
          </p:cNvPr>
          <p:cNvCxnSpPr>
            <a:cxnSpLocks/>
          </p:cNvCxnSpPr>
          <p:nvPr/>
        </p:nvCxnSpPr>
        <p:spPr>
          <a:xfrm>
            <a:off x="4626649" y="2927892"/>
            <a:ext cx="2005320" cy="339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27A02F1-8E47-45C3-9B2A-9BF80ED30A26}"/>
              </a:ext>
            </a:extLst>
          </p:cNvPr>
          <p:cNvCxnSpPr>
            <a:cxnSpLocks/>
          </p:cNvCxnSpPr>
          <p:nvPr/>
        </p:nvCxnSpPr>
        <p:spPr>
          <a:xfrm>
            <a:off x="4626649" y="3163762"/>
            <a:ext cx="2005320" cy="339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35B93A3-1DAE-4CFF-914F-0373A6D33A00}"/>
              </a:ext>
            </a:extLst>
          </p:cNvPr>
          <p:cNvCxnSpPr>
            <a:cxnSpLocks/>
          </p:cNvCxnSpPr>
          <p:nvPr/>
        </p:nvCxnSpPr>
        <p:spPr>
          <a:xfrm>
            <a:off x="7936639" y="4109761"/>
            <a:ext cx="2005320" cy="339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0ED25C5-CDF5-4E75-9B7B-661FF0F68087}"/>
              </a:ext>
            </a:extLst>
          </p:cNvPr>
          <p:cNvCxnSpPr>
            <a:cxnSpLocks/>
          </p:cNvCxnSpPr>
          <p:nvPr/>
        </p:nvCxnSpPr>
        <p:spPr>
          <a:xfrm>
            <a:off x="7936639" y="4361568"/>
            <a:ext cx="2005320" cy="339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6C3E4C4-22AC-4500-A00C-32320B5B0E8F}"/>
              </a:ext>
            </a:extLst>
          </p:cNvPr>
          <p:cNvCxnSpPr>
            <a:cxnSpLocks/>
          </p:cNvCxnSpPr>
          <p:nvPr/>
        </p:nvCxnSpPr>
        <p:spPr>
          <a:xfrm>
            <a:off x="7936639" y="4604248"/>
            <a:ext cx="2005320" cy="339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CF95FBC-5E65-4193-9524-4521CD9D4E76}"/>
              </a:ext>
            </a:extLst>
          </p:cNvPr>
          <p:cNvCxnSpPr>
            <a:cxnSpLocks/>
          </p:cNvCxnSpPr>
          <p:nvPr/>
        </p:nvCxnSpPr>
        <p:spPr>
          <a:xfrm>
            <a:off x="4577063" y="1973340"/>
            <a:ext cx="2005320" cy="339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A139E7F-FC8C-42F5-A4EE-D1345364EA83}"/>
              </a:ext>
            </a:extLst>
          </p:cNvPr>
          <p:cNvCxnSpPr>
            <a:cxnSpLocks/>
          </p:cNvCxnSpPr>
          <p:nvPr/>
        </p:nvCxnSpPr>
        <p:spPr>
          <a:xfrm>
            <a:off x="7876707" y="4838839"/>
            <a:ext cx="2005320" cy="339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DEAD1C9-934E-4F42-8A89-CFE0906A4189}"/>
              </a:ext>
            </a:extLst>
          </p:cNvPr>
          <p:cNvCxnSpPr>
            <a:cxnSpLocks/>
          </p:cNvCxnSpPr>
          <p:nvPr/>
        </p:nvCxnSpPr>
        <p:spPr>
          <a:xfrm>
            <a:off x="7936639" y="2190123"/>
            <a:ext cx="2005320" cy="339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FF0F441-E1A4-4D59-9CCD-945CFFD2D45E}"/>
              </a:ext>
            </a:extLst>
          </p:cNvPr>
          <p:cNvCxnSpPr>
            <a:cxnSpLocks/>
          </p:cNvCxnSpPr>
          <p:nvPr/>
        </p:nvCxnSpPr>
        <p:spPr>
          <a:xfrm>
            <a:off x="7936639" y="2424714"/>
            <a:ext cx="2005320" cy="339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0A98F92-FC4B-4514-8D3B-920C64C9A48F}"/>
              </a:ext>
            </a:extLst>
          </p:cNvPr>
          <p:cNvCxnSpPr>
            <a:cxnSpLocks/>
          </p:cNvCxnSpPr>
          <p:nvPr/>
        </p:nvCxnSpPr>
        <p:spPr>
          <a:xfrm>
            <a:off x="1597597" y="4131233"/>
            <a:ext cx="2622023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10CFD5E-16B0-4601-A3F2-7D48FB702C05}"/>
              </a:ext>
            </a:extLst>
          </p:cNvPr>
          <p:cNvCxnSpPr>
            <a:cxnSpLocks/>
          </p:cNvCxnSpPr>
          <p:nvPr/>
        </p:nvCxnSpPr>
        <p:spPr>
          <a:xfrm>
            <a:off x="1477908" y="3172585"/>
            <a:ext cx="2622023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7ECEE3-B15D-4A3F-88C4-E800B8341A48}"/>
              </a:ext>
            </a:extLst>
          </p:cNvPr>
          <p:cNvSpPr txBox="1"/>
          <p:nvPr/>
        </p:nvSpPr>
        <p:spPr>
          <a:xfrm>
            <a:off x="1280772" y="2333694"/>
            <a:ext cx="6528546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The remainder of these you’ve likely already decided on the backend!</a:t>
            </a:r>
          </a:p>
        </p:txBody>
      </p:sp>
    </p:spTree>
    <p:extLst>
      <p:ext uri="{BB962C8B-B14F-4D97-AF65-F5344CB8AC3E}">
        <p14:creationId xmlns:p14="http://schemas.microsoft.com/office/powerpoint/2010/main" val="131554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Current State of the SPA Front End</a:t>
            </a:r>
          </a:p>
        </p:txBody>
      </p:sp>
      <p:pic>
        <p:nvPicPr>
          <p:cNvPr id="1026" name="Picture 2" descr="Image result for react logo">
            <a:extLst>
              <a:ext uri="{FF2B5EF4-FFF2-40B4-BE49-F238E27FC236}">
                <a16:creationId xmlns:a16="http://schemas.microsoft.com/office/drawing/2014/main" id="{3331AA8F-7BB0-4020-926B-9E0ACD01D1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3" r="15772"/>
          <a:stretch/>
        </p:blipFill>
        <p:spPr bwMode="auto">
          <a:xfrm>
            <a:off x="2644596" y="3096881"/>
            <a:ext cx="1073649" cy="1145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gular logo">
            <a:extLst>
              <a:ext uri="{FF2B5EF4-FFF2-40B4-BE49-F238E27FC236}">
                <a16:creationId xmlns:a16="http://schemas.microsoft.com/office/drawing/2014/main" id="{9F5446F5-6F44-48D0-AB1B-A95AC9F45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900" y="3075128"/>
            <a:ext cx="119062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vue logo">
            <a:extLst>
              <a:ext uri="{FF2B5EF4-FFF2-40B4-BE49-F238E27FC236}">
                <a16:creationId xmlns:a16="http://schemas.microsoft.com/office/drawing/2014/main" id="{25AADA37-F807-4F24-87D8-01AE95FEA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941" y="3372042"/>
            <a:ext cx="871067" cy="752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urelia logo">
            <a:extLst>
              <a:ext uri="{FF2B5EF4-FFF2-40B4-BE49-F238E27FC236}">
                <a16:creationId xmlns:a16="http://schemas.microsoft.com/office/drawing/2014/main" id="{94FB2385-8C2D-4747-8C72-52AC4D2CF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9534" y="3239185"/>
            <a:ext cx="952499" cy="92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ember logo">
            <a:extLst>
              <a:ext uri="{FF2B5EF4-FFF2-40B4-BE49-F238E27FC236}">
                <a16:creationId xmlns:a16="http://schemas.microsoft.com/office/drawing/2014/main" id="{4E8890A4-EA1F-4EA6-A669-8ACA1D057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849" y="3373492"/>
            <a:ext cx="1966859" cy="74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es6 logo">
            <a:extLst>
              <a:ext uri="{FF2B5EF4-FFF2-40B4-BE49-F238E27FC236}">
                <a16:creationId xmlns:a16="http://schemas.microsoft.com/office/drawing/2014/main" id="{6874421A-C955-4CB8-A68F-37D20242A2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2"/>
          <a:stretch/>
        </p:blipFill>
        <p:spPr bwMode="auto">
          <a:xfrm>
            <a:off x="2566054" y="1497601"/>
            <a:ext cx="1113902" cy="111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F1A43AF-08E7-482D-B887-B0EAC0751A25}"/>
              </a:ext>
            </a:extLst>
          </p:cNvPr>
          <p:cNvSpPr txBox="1"/>
          <p:nvPr/>
        </p:nvSpPr>
        <p:spPr>
          <a:xfrm>
            <a:off x="133562" y="1880583"/>
            <a:ext cx="1900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Pick a Language: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1D9E0A-AA14-4FB9-A1B9-BE303F5C7F97}"/>
              </a:ext>
            </a:extLst>
          </p:cNvPr>
          <p:cNvSpPr txBox="1"/>
          <p:nvPr/>
        </p:nvSpPr>
        <p:spPr>
          <a:xfrm>
            <a:off x="0" y="3509744"/>
            <a:ext cx="2034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Pick a Framework:</a:t>
            </a:r>
          </a:p>
        </p:txBody>
      </p:sp>
      <p:pic>
        <p:nvPicPr>
          <p:cNvPr id="1044" name="Picture 20" descr="Image result for typescript logo">
            <a:extLst>
              <a:ext uri="{FF2B5EF4-FFF2-40B4-BE49-F238E27FC236}">
                <a16:creationId xmlns:a16="http://schemas.microsoft.com/office/drawing/2014/main" id="{29E8EC2F-B01A-4D7C-9838-0D88214C1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054" y="1497601"/>
            <a:ext cx="1113902" cy="111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F58A435-3C5E-415A-BA78-9777FCB4474D}"/>
              </a:ext>
            </a:extLst>
          </p:cNvPr>
          <p:cNvSpPr txBox="1"/>
          <p:nvPr/>
        </p:nvSpPr>
        <p:spPr>
          <a:xfrm>
            <a:off x="133562" y="5299982"/>
            <a:ext cx="1900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Pick your tools:</a:t>
            </a:r>
          </a:p>
        </p:txBody>
      </p:sp>
      <p:pic>
        <p:nvPicPr>
          <p:cNvPr id="1052" name="Picture 28" descr="Image result for Facebook Flow logo">
            <a:extLst>
              <a:ext uri="{FF2B5EF4-FFF2-40B4-BE49-F238E27FC236}">
                <a16:creationId xmlns:a16="http://schemas.microsoft.com/office/drawing/2014/main" id="{23AAB42B-74A4-4969-8456-8453820683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28" b="25872"/>
          <a:stretch/>
        </p:blipFill>
        <p:spPr bwMode="auto">
          <a:xfrm>
            <a:off x="5409327" y="1521144"/>
            <a:ext cx="2443543" cy="109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Image result for elm logo">
            <a:extLst>
              <a:ext uri="{FF2B5EF4-FFF2-40B4-BE49-F238E27FC236}">
                <a16:creationId xmlns:a16="http://schemas.microsoft.com/office/drawing/2014/main" id="{681E5BE7-2CB5-4D65-A9CA-97E76901F6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6" t="7929" r="21148" b="13830"/>
          <a:stretch/>
        </p:blipFill>
        <p:spPr bwMode="auto">
          <a:xfrm>
            <a:off x="8059066" y="1430800"/>
            <a:ext cx="1188062" cy="118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2" descr="Image result for ReasonML logo">
            <a:extLst>
              <a:ext uri="{FF2B5EF4-FFF2-40B4-BE49-F238E27FC236}">
                <a16:creationId xmlns:a16="http://schemas.microsoft.com/office/drawing/2014/main" id="{D2D70858-BF26-48AD-9467-B044FEBC3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8417" y="1497601"/>
            <a:ext cx="1115932" cy="111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Image result for clojure and clojurescript">
            <a:extLst>
              <a:ext uri="{FF2B5EF4-FFF2-40B4-BE49-F238E27FC236}">
                <a16:creationId xmlns:a16="http://schemas.microsoft.com/office/drawing/2014/main" id="{9D848F7D-B86E-4BE7-85D0-407C2DD1A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3408" y="1430800"/>
            <a:ext cx="1211471" cy="1205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https://raw.githubusercontent.com/webpack/media/master/logo/icon-square-big.png">
            <a:extLst>
              <a:ext uri="{FF2B5EF4-FFF2-40B4-BE49-F238E27FC236}">
                <a16:creationId xmlns:a16="http://schemas.microsoft.com/office/drawing/2014/main" id="{05071BA0-585F-44F7-A88A-6DF8ECB1E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827" y="4721930"/>
            <a:ext cx="1483654" cy="1483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Image result for gulp logo">
            <a:extLst>
              <a:ext uri="{FF2B5EF4-FFF2-40B4-BE49-F238E27FC236}">
                <a16:creationId xmlns:a16="http://schemas.microsoft.com/office/drawing/2014/main" id="{E02453C6-4AB4-4F92-ACB2-4CB22D6B0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518" y="4546310"/>
            <a:ext cx="1685454" cy="168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BBF0B1C-4290-43C1-9D88-DCC14F0089DD}"/>
              </a:ext>
            </a:extLst>
          </p:cNvPr>
          <p:cNvCxnSpPr/>
          <p:nvPr/>
        </p:nvCxnSpPr>
        <p:spPr>
          <a:xfrm>
            <a:off x="-87330" y="2794570"/>
            <a:ext cx="1231871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5A87DA-817D-4B15-BCB4-1A473631821F}"/>
              </a:ext>
            </a:extLst>
          </p:cNvPr>
          <p:cNvCxnSpPr/>
          <p:nvPr/>
        </p:nvCxnSpPr>
        <p:spPr>
          <a:xfrm>
            <a:off x="-1711" y="4621660"/>
            <a:ext cx="1231871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0" name="Picture 46" descr="Image result for browserify logo">
            <a:extLst>
              <a:ext uri="{FF2B5EF4-FFF2-40B4-BE49-F238E27FC236}">
                <a16:creationId xmlns:a16="http://schemas.microsoft.com/office/drawing/2014/main" id="{61CFE6DB-442F-4F92-B60A-AF08BF9D9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950" y="4879404"/>
            <a:ext cx="1484696" cy="1253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 descr="https://ih1.redbubble.net/image.370343333.1917/flat,800x800,070,f.jpg">
            <a:extLst>
              <a:ext uri="{FF2B5EF4-FFF2-40B4-BE49-F238E27FC236}">
                <a16:creationId xmlns:a16="http://schemas.microsoft.com/office/drawing/2014/main" id="{CC51752F-2EE8-433B-A6DF-5A08D569D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708" y="4879404"/>
            <a:ext cx="1580488" cy="124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3A43EEF-9F6B-44C8-9370-21619BA46F62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13131" t="14029" r="7271" b="25774"/>
          <a:stretch/>
        </p:blipFill>
        <p:spPr>
          <a:xfrm>
            <a:off x="7965289" y="5220174"/>
            <a:ext cx="2566973" cy="694563"/>
          </a:xfrm>
          <a:prstGeom prst="rect">
            <a:avLst/>
          </a:prstGeom>
        </p:spPr>
      </p:pic>
      <p:pic>
        <p:nvPicPr>
          <p:cNvPr id="24" name="Picture 4" descr="Image result for airbnb">
            <a:extLst>
              <a:ext uri="{FF2B5EF4-FFF2-40B4-BE49-F238E27FC236}">
                <a16:creationId xmlns:a16="http://schemas.microsoft.com/office/drawing/2014/main" id="{8B23A133-27B0-44DE-80BB-61E1BB72A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963" y="6205584"/>
            <a:ext cx="615461" cy="615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@standard">
            <a:extLst>
              <a:ext uri="{FF2B5EF4-FFF2-40B4-BE49-F238E27FC236}">
                <a16:creationId xmlns:a16="http://schemas.microsoft.com/office/drawing/2014/main" id="{BD240FC1-ECAC-41B2-BBF6-930314CB2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970" y="6216568"/>
            <a:ext cx="615461" cy="615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A2BEC6A-8184-4856-AECB-015FB524187F}"/>
              </a:ext>
            </a:extLst>
          </p:cNvPr>
          <p:cNvSpPr txBox="1"/>
          <p:nvPr/>
        </p:nvSpPr>
        <p:spPr>
          <a:xfrm>
            <a:off x="9366069" y="5914738"/>
            <a:ext cx="114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Common</a:t>
            </a:r>
          </a:p>
        </p:txBody>
      </p:sp>
      <p:pic>
        <p:nvPicPr>
          <p:cNvPr id="27" name="Picture 10" descr="Google">
            <a:extLst>
              <a:ext uri="{FF2B5EF4-FFF2-40B4-BE49-F238E27FC236}">
                <a16:creationId xmlns:a16="http://schemas.microsoft.com/office/drawing/2014/main" id="{216D9009-D710-4B1E-AC7B-08DFF6D1D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5431" y="6295671"/>
            <a:ext cx="1247052" cy="457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Image result for prettier js">
            <a:extLst>
              <a:ext uri="{FF2B5EF4-FFF2-40B4-BE49-F238E27FC236}">
                <a16:creationId xmlns:a16="http://schemas.microsoft.com/office/drawing/2014/main" id="{B43D6C0A-DECB-4D12-99AB-E39820E4E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858" y="4965127"/>
            <a:ext cx="1134277" cy="1134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vanillajs">
            <a:extLst>
              <a:ext uri="{FF2B5EF4-FFF2-40B4-BE49-F238E27FC236}">
                <a16:creationId xmlns:a16="http://schemas.microsoft.com/office/drawing/2014/main" id="{0E63CDD6-5741-4931-BFAD-4A0E17E3C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5924" y="3184327"/>
            <a:ext cx="585489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9579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539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Future State of the Front End? (besides JS)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1A43AF-08E7-482D-B887-B0EAC0751A25}"/>
              </a:ext>
            </a:extLst>
          </p:cNvPr>
          <p:cNvSpPr txBox="1"/>
          <p:nvPr/>
        </p:nvSpPr>
        <p:spPr>
          <a:xfrm>
            <a:off x="133562" y="1880583"/>
            <a:ext cx="1900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Pick a Language: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1D9E0A-AA14-4FB9-A1B9-BE303F5C7F97}"/>
              </a:ext>
            </a:extLst>
          </p:cNvPr>
          <p:cNvSpPr txBox="1"/>
          <p:nvPr/>
        </p:nvSpPr>
        <p:spPr>
          <a:xfrm>
            <a:off x="0" y="3509744"/>
            <a:ext cx="2034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Pick a Framework: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58A435-3C5E-415A-BA78-9777FCB4474D}"/>
              </a:ext>
            </a:extLst>
          </p:cNvPr>
          <p:cNvSpPr txBox="1"/>
          <p:nvPr/>
        </p:nvSpPr>
        <p:spPr>
          <a:xfrm>
            <a:off x="133562" y="5299982"/>
            <a:ext cx="1900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Pick your tools: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BBF0B1C-4290-43C1-9D88-DCC14F0089DD}"/>
              </a:ext>
            </a:extLst>
          </p:cNvPr>
          <p:cNvCxnSpPr/>
          <p:nvPr/>
        </p:nvCxnSpPr>
        <p:spPr>
          <a:xfrm>
            <a:off x="-87330" y="2794570"/>
            <a:ext cx="1231871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5A87DA-817D-4B15-BCB4-1A473631821F}"/>
              </a:ext>
            </a:extLst>
          </p:cNvPr>
          <p:cNvCxnSpPr/>
          <p:nvPr/>
        </p:nvCxnSpPr>
        <p:spPr>
          <a:xfrm>
            <a:off x="-1711" y="4621660"/>
            <a:ext cx="1231871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Image result for c# logo">
            <a:extLst>
              <a:ext uri="{FF2B5EF4-FFF2-40B4-BE49-F238E27FC236}">
                <a16:creationId xmlns:a16="http://schemas.microsoft.com/office/drawing/2014/main" id="{6532F54C-2C35-4BE9-AC31-10B68D238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184" y="1535366"/>
            <a:ext cx="1088061" cy="1088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java logo">
            <a:extLst>
              <a:ext uri="{FF2B5EF4-FFF2-40B4-BE49-F238E27FC236}">
                <a16:creationId xmlns:a16="http://schemas.microsoft.com/office/drawing/2014/main" id="{D1E3540F-3FFD-4607-B7AB-D9FB9CCB5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481" y="1531647"/>
            <a:ext cx="1653908" cy="92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python logo">
            <a:extLst>
              <a:ext uri="{FF2B5EF4-FFF2-40B4-BE49-F238E27FC236}">
                <a16:creationId xmlns:a16="http://schemas.microsoft.com/office/drawing/2014/main" id="{EC4251DE-A3E1-4845-9394-248E50580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625" y="1569085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Image result for golang logo">
            <a:extLst>
              <a:ext uri="{FF2B5EF4-FFF2-40B4-BE49-F238E27FC236}">
                <a16:creationId xmlns:a16="http://schemas.microsoft.com/office/drawing/2014/main" id="{0EF02126-816C-48A3-8F2B-E458D6184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188" y="1594135"/>
            <a:ext cx="892320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Image result for rust language logo">
            <a:extLst>
              <a:ext uri="{FF2B5EF4-FFF2-40B4-BE49-F238E27FC236}">
                <a16:creationId xmlns:a16="http://schemas.microsoft.com/office/drawing/2014/main" id="{9924D47F-1428-4C5C-9252-036FB52FE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470" y="1491835"/>
            <a:ext cx="1106954" cy="110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Image result for c++ logo">
            <a:extLst>
              <a:ext uri="{FF2B5EF4-FFF2-40B4-BE49-F238E27FC236}">
                <a16:creationId xmlns:a16="http://schemas.microsoft.com/office/drawing/2014/main" id="{89F8676D-6B8C-4912-BCB4-8F099D241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023" y="1528190"/>
            <a:ext cx="897262" cy="100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279BAB0-8117-4A6A-97AF-5B137B637F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56296" y="4937769"/>
            <a:ext cx="1235836" cy="1239983"/>
          </a:xfrm>
          <a:prstGeom prst="rect">
            <a:avLst/>
          </a:prstGeom>
        </p:spPr>
      </p:pic>
      <p:pic>
        <p:nvPicPr>
          <p:cNvPr id="5124" name="Picture 4" descr="https://upload.wikimedia.org/wikipedia/commons/thumb/d/d5/IntelliJ_IDEA_Logo.svg/1200px-IntelliJ_IDEA_Logo.svg.png">
            <a:extLst>
              <a:ext uri="{FF2B5EF4-FFF2-40B4-BE49-F238E27FC236}">
                <a16:creationId xmlns:a16="http://schemas.microsoft.com/office/drawing/2014/main" id="{228255BB-2CED-48A0-851E-E85BA94F6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854" y="4881981"/>
            <a:ext cx="1295771" cy="129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mage result for cobol logo">
            <a:extLst>
              <a:ext uri="{FF2B5EF4-FFF2-40B4-BE49-F238E27FC236}">
                <a16:creationId xmlns:a16="http://schemas.microsoft.com/office/drawing/2014/main" id="{7C071C18-E1E6-41FF-B164-9462C2409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8941" y="112913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Image result for vs code logo">
            <a:extLst>
              <a:ext uri="{FF2B5EF4-FFF2-40B4-BE49-F238E27FC236}">
                <a16:creationId xmlns:a16="http://schemas.microsoft.com/office/drawing/2014/main" id="{EA1D8555-F272-44A6-9170-E1B7FA63B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719" y="4881982"/>
            <a:ext cx="1301169" cy="1295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D8AD61-5731-478D-8906-8A6A79A5E930}"/>
              </a:ext>
            </a:extLst>
          </p:cNvPr>
          <p:cNvSpPr txBox="1"/>
          <p:nvPr/>
        </p:nvSpPr>
        <p:spPr>
          <a:xfrm>
            <a:off x="7923055" y="3578792"/>
            <a:ext cx="2404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  <p:pic>
        <p:nvPicPr>
          <p:cNvPr id="21" name="Picture 2" descr="https://aspnet.gallerycdn.vsassets.io/extensions/aspnet/blazor/16.0.19216.3/1555627488230/Microsoft.VisualStudio.Services.Icons.Default">
            <a:extLst>
              <a:ext uri="{FF2B5EF4-FFF2-40B4-BE49-F238E27FC236}">
                <a16:creationId xmlns:a16="http://schemas.microsoft.com/office/drawing/2014/main" id="{6A4FE585-B675-4486-9068-A795E8FAE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184" y="309851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FD1E50-FFF0-4E32-8583-D3E1F29E49F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72413" y="3065715"/>
            <a:ext cx="1046976" cy="13177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1BA722-35B6-4C43-B986-C9B82C7128C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644583" y="3346538"/>
            <a:ext cx="1893887" cy="73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21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9" grpId="0"/>
      <p:bldP spid="22" grpId="0"/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4799"/>
          </a:xfrm>
        </p:spPr>
        <p:txBody>
          <a:bodyPr>
            <a:normAutofit/>
          </a:bodyPr>
          <a:lstStyle/>
          <a:p>
            <a:r>
              <a:rPr lang="en-US" dirty="0"/>
              <a:t>Currently 3.0 preview4</a:t>
            </a:r>
          </a:p>
          <a:p>
            <a:r>
              <a:rPr lang="en-US" dirty="0"/>
              <a:t>Client-side </a:t>
            </a:r>
            <a:r>
              <a:rPr lang="en-US" dirty="0" err="1"/>
              <a:t>Blazor</a:t>
            </a:r>
            <a:r>
              <a:rPr lang="en-US" dirty="0"/>
              <a:t> is NO LONGER experimental and will be shipped sometime in the future.</a:t>
            </a:r>
          </a:p>
          <a:p>
            <a:r>
              <a:rPr lang="en-US" dirty="0"/>
              <a:t>Server-side </a:t>
            </a:r>
            <a:r>
              <a:rPr lang="en-US" dirty="0" err="1"/>
              <a:t>Blazor</a:t>
            </a:r>
            <a:r>
              <a:rPr lang="en-US" dirty="0"/>
              <a:t> will ship with .NET Core 3.0 later this year.</a:t>
            </a:r>
          </a:p>
        </p:txBody>
      </p:sp>
    </p:spTree>
    <p:extLst>
      <p:ext uri="{BB962C8B-B14F-4D97-AF65-F5344CB8AC3E}">
        <p14:creationId xmlns:p14="http://schemas.microsoft.com/office/powerpoint/2010/main" val="335983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4799"/>
          </a:xfrm>
        </p:spPr>
        <p:txBody>
          <a:bodyPr>
            <a:normAutofit/>
          </a:bodyPr>
          <a:lstStyle/>
          <a:p>
            <a:r>
              <a:rPr lang="en-US" dirty="0"/>
              <a:t>WASM is AWSM</a:t>
            </a:r>
          </a:p>
          <a:p>
            <a:r>
              <a:rPr lang="en-US" dirty="0"/>
              <a:t>Potential of </a:t>
            </a:r>
            <a:r>
              <a:rPr lang="en-US" dirty="0" err="1"/>
              <a:t>Blazor</a:t>
            </a:r>
            <a:endParaRPr lang="en-US" dirty="0"/>
          </a:p>
          <a:p>
            <a:r>
              <a:rPr lang="en-US" dirty="0"/>
              <a:t>WASM has potential to radically disrupt </a:t>
            </a:r>
            <a:r>
              <a:rPr lang="en-US" dirty="0" err="1"/>
              <a:t>WebDev</a:t>
            </a:r>
            <a:endParaRPr lang="en-US" dirty="0"/>
          </a:p>
          <a:p>
            <a:r>
              <a:rPr lang="en-US" dirty="0"/>
              <a:t>Start thinking about “would this code run ok in the browser?”</a:t>
            </a:r>
          </a:p>
          <a:p>
            <a:pPr lvl="1"/>
            <a:r>
              <a:rPr lang="en-US" dirty="0"/>
              <a:t>Separate domain + input validation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55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How do I get started?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76127"/>
          </a:xfrm>
        </p:spPr>
        <p:txBody>
          <a:bodyPr>
            <a:normAutofit/>
          </a:bodyPr>
          <a:lstStyle/>
          <a:p>
            <a:r>
              <a:rPr lang="en-US" dirty="0"/>
              <a:t>Today:</a:t>
            </a:r>
          </a:p>
          <a:p>
            <a:pPr lvl="1"/>
            <a:r>
              <a:rPr lang="en-US" dirty="0"/>
              <a:t>.NET Core 3.0 Preview 4 SDK (3.0.100-preview4-011223)</a:t>
            </a:r>
          </a:p>
          <a:p>
            <a:pPr lvl="1"/>
            <a:r>
              <a:rPr lang="en-US" dirty="0"/>
              <a:t>Visual Studio 2019 (Preview 4 or later) with the ASP.NET and web development workload selected.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hlinkClick r:id="rId3"/>
              </a:rPr>
              <a:t>latest </a:t>
            </a:r>
            <a:r>
              <a:rPr lang="en-US" dirty="0" err="1">
                <a:hlinkClick r:id="rId3"/>
              </a:rPr>
              <a:t>Blazor</a:t>
            </a:r>
            <a:r>
              <a:rPr lang="en-US" dirty="0">
                <a:hlinkClick r:id="rId3"/>
              </a:rPr>
              <a:t> extension</a:t>
            </a:r>
            <a:r>
              <a:rPr lang="en-US" dirty="0"/>
              <a:t> from the Visual Studio Marketplace.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Blazor</a:t>
            </a:r>
            <a:r>
              <a:rPr lang="en-US" dirty="0"/>
              <a:t> templates on the command-line:</a:t>
            </a:r>
          </a:p>
          <a:p>
            <a:pPr lvl="2"/>
            <a:r>
              <a:rPr lang="en-US" dirty="0"/>
              <a:t>dotnet new 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Microsoft.AspNetCore.Blazor.Templates</a:t>
            </a:r>
            <a:r>
              <a:rPr lang="en-US" dirty="0"/>
              <a:t>::3.0.0-preview4-19216-03</a:t>
            </a:r>
          </a:p>
          <a:p>
            <a:r>
              <a:rPr lang="en-US" dirty="0"/>
              <a:t>Future:</a:t>
            </a:r>
          </a:p>
          <a:p>
            <a:pPr lvl="1"/>
            <a:r>
              <a:rPr lang="en-US" dirty="0"/>
              <a:t>NET Core 3.0+</a:t>
            </a:r>
          </a:p>
          <a:p>
            <a:pPr lvl="1"/>
            <a:r>
              <a:rPr lang="en-US" dirty="0"/>
              <a:t>VS/</a:t>
            </a:r>
            <a:r>
              <a:rPr lang="en-US" dirty="0" err="1"/>
              <a:t>VSCode</a:t>
            </a:r>
            <a:r>
              <a:rPr lang="en-US" dirty="0"/>
              <a:t>/whatever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DF6E3DE-023D-4135-98F0-3960DEE01643}"/>
              </a:ext>
            </a:extLst>
          </p:cNvPr>
          <p:cNvSpPr txBox="1">
            <a:spLocks/>
          </p:cNvSpPr>
          <p:nvPr/>
        </p:nvSpPr>
        <p:spPr>
          <a:xfrm>
            <a:off x="-1" y="6163821"/>
            <a:ext cx="3272287" cy="4743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Slides at scottsauber.com</a:t>
            </a:r>
          </a:p>
        </p:txBody>
      </p:sp>
    </p:spTree>
    <p:extLst>
      <p:ext uri="{BB962C8B-B14F-4D97-AF65-F5344CB8AC3E}">
        <p14:creationId xmlns:p14="http://schemas.microsoft.com/office/powerpoint/2010/main" val="17593618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76127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https://blazor.net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Microsoft Documentation</a:t>
            </a:r>
          </a:p>
          <a:p>
            <a:r>
              <a:rPr lang="en-US" dirty="0">
                <a:hlinkClick r:id="rId4"/>
              </a:rPr>
              <a:t>https://learn-blazor.net</a:t>
            </a:r>
            <a:endParaRPr lang="en-US" dirty="0"/>
          </a:p>
          <a:p>
            <a:pPr lvl="1"/>
            <a:r>
              <a:rPr lang="en-US" dirty="0"/>
              <a:t>Community-led Documentation</a:t>
            </a:r>
          </a:p>
          <a:p>
            <a:r>
              <a:rPr lang="en-US" dirty="0">
                <a:hlinkClick r:id="rId5"/>
              </a:rPr>
              <a:t>https://github.com/aspnet/blazor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Blazor</a:t>
            </a:r>
            <a:r>
              <a:rPr lang="en-US" dirty="0"/>
              <a:t> Source Code</a:t>
            </a:r>
          </a:p>
          <a:p>
            <a:r>
              <a:rPr lang="en-US" dirty="0">
                <a:hlinkClick r:id="rId6"/>
              </a:rPr>
              <a:t>https://github.com/mbasso/awesome-wasm</a:t>
            </a:r>
            <a:r>
              <a:rPr lang="en-US" dirty="0"/>
              <a:t> and </a:t>
            </a:r>
            <a:r>
              <a:rPr lang="en-US" dirty="0">
                <a:hlinkClick r:id="rId7"/>
              </a:rPr>
              <a:t>https://github.com/appcypher/awesome-wasm-langs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Lists of what other languages are doing with WASM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DF6E3DE-023D-4135-98F0-3960DEE01643}"/>
              </a:ext>
            </a:extLst>
          </p:cNvPr>
          <p:cNvSpPr txBox="1">
            <a:spLocks/>
          </p:cNvSpPr>
          <p:nvPr/>
        </p:nvSpPr>
        <p:spPr>
          <a:xfrm>
            <a:off x="-1" y="6163821"/>
            <a:ext cx="3272287" cy="4743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Slides at scottsauber.com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448B7A5-803A-4066-9178-D371EE6CD894}"/>
              </a:ext>
            </a:extLst>
          </p:cNvPr>
          <p:cNvGrpSpPr/>
          <p:nvPr/>
        </p:nvGrpSpPr>
        <p:grpSpPr>
          <a:xfrm>
            <a:off x="9994831" y="6185410"/>
            <a:ext cx="2106544" cy="474323"/>
            <a:chOff x="9994831" y="6185410"/>
            <a:chExt cx="2106544" cy="474323"/>
          </a:xfrm>
        </p:grpSpPr>
        <p:pic>
          <p:nvPicPr>
            <p:cNvPr id="6" name="Picture 2" descr="Image result for twitter logo">
              <a:extLst>
                <a:ext uri="{FF2B5EF4-FFF2-40B4-BE49-F238E27FC236}">
                  <a16:creationId xmlns:a16="http://schemas.microsoft.com/office/drawing/2014/main" id="{8030FF0D-3681-4A9C-A17C-FC15C2424B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67602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F799789F-9AED-483F-B4EA-544A1F5E815D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8" name="Picture 2" descr="Image result for twitter logo">
              <a:extLst>
                <a:ext uri="{FF2B5EF4-FFF2-40B4-BE49-F238E27FC236}">
                  <a16:creationId xmlns:a16="http://schemas.microsoft.com/office/drawing/2014/main" id="{94E6C102-AE72-4D4D-8650-5D1D732EFA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90606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94943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Differentiate what is </a:t>
            </a:r>
            <a:r>
              <a:rPr lang="en-US" dirty="0" err="1"/>
              <a:t>Blazor</a:t>
            </a:r>
            <a:r>
              <a:rPr lang="en-US" dirty="0"/>
              <a:t> vs </a:t>
            </a:r>
            <a:r>
              <a:rPr lang="en-US" dirty="0" err="1"/>
              <a:t>WebAssembly</a:t>
            </a:r>
            <a:endParaRPr lang="en-US" dirty="0"/>
          </a:p>
          <a:p>
            <a:r>
              <a:rPr lang="en-US" dirty="0"/>
              <a:t>Get excited for the future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D3B474D-1671-4ECC-A45C-35A735CA08D0}"/>
              </a:ext>
            </a:extLst>
          </p:cNvPr>
          <p:cNvGrpSpPr/>
          <p:nvPr/>
        </p:nvGrpSpPr>
        <p:grpSpPr>
          <a:xfrm>
            <a:off x="9994831" y="6185410"/>
            <a:ext cx="2106544" cy="474323"/>
            <a:chOff x="9994831" y="6185410"/>
            <a:chExt cx="2106544" cy="474323"/>
          </a:xfrm>
        </p:grpSpPr>
        <p:pic>
          <p:nvPicPr>
            <p:cNvPr id="9" name="Picture 2" descr="Image result for twitter logo">
              <a:extLst>
                <a:ext uri="{FF2B5EF4-FFF2-40B4-BE49-F238E27FC236}">
                  <a16:creationId xmlns:a16="http://schemas.microsoft.com/office/drawing/2014/main" id="{56712D6F-5D90-4238-8D87-117F9C4FE2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67602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Subtitle 2">
              <a:extLst>
                <a:ext uri="{FF2B5EF4-FFF2-40B4-BE49-F238E27FC236}">
                  <a16:creationId xmlns:a16="http://schemas.microsoft.com/office/drawing/2014/main" id="{A6A6CDFE-5B1C-4529-A90A-A191E80C65EA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1" name="Picture 2" descr="Image result for twitter logo">
              <a:extLst>
                <a:ext uri="{FF2B5EF4-FFF2-40B4-BE49-F238E27FC236}">
                  <a16:creationId xmlns:a16="http://schemas.microsoft.com/office/drawing/2014/main" id="{E6416196-82CA-4364-BC23-750223E097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90606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411536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1360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pic>
        <p:nvPicPr>
          <p:cNvPr id="6" name="Picture 2" descr="Image result for twitter logo">
            <a:extLst>
              <a:ext uri="{FF2B5EF4-FFF2-40B4-BE49-F238E27FC236}">
                <a16:creationId xmlns:a16="http://schemas.microsoft.com/office/drawing/2014/main" id="{D76E44B5-6341-4AE2-9B3D-17414ECD6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603" y="6268238"/>
            <a:ext cx="380116" cy="30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E59A66B3-7923-48CE-86FF-E583484BE360}"/>
              </a:ext>
            </a:extLst>
          </p:cNvPr>
          <p:cNvSpPr txBox="1">
            <a:spLocks/>
          </p:cNvSpPr>
          <p:nvPr/>
        </p:nvSpPr>
        <p:spPr>
          <a:xfrm>
            <a:off x="10080661" y="6185410"/>
            <a:ext cx="1981200" cy="474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scottsauber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6BB6FE8F-EC38-433F-A579-D4D82EF00A63}"/>
              </a:ext>
            </a:extLst>
          </p:cNvPr>
          <p:cNvSpPr txBox="1">
            <a:spLocks/>
          </p:cNvSpPr>
          <p:nvPr/>
        </p:nvSpPr>
        <p:spPr>
          <a:xfrm>
            <a:off x="-1" y="6163821"/>
            <a:ext cx="3272287" cy="4743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Slides at scottsauber.com</a:t>
            </a:r>
          </a:p>
        </p:txBody>
      </p:sp>
    </p:spTree>
    <p:extLst>
      <p:ext uri="{BB962C8B-B14F-4D97-AF65-F5344CB8AC3E}">
        <p14:creationId xmlns:p14="http://schemas.microsoft.com/office/powerpoint/2010/main" val="42751091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1360"/>
          </a:xfrm>
        </p:spPr>
        <p:txBody>
          <a:bodyPr/>
          <a:lstStyle/>
          <a:p>
            <a:pPr algn="ctr"/>
            <a:r>
              <a:rPr lang="en-US" dirty="0"/>
              <a:t>Thanks!</a:t>
            </a:r>
          </a:p>
        </p:txBody>
      </p:sp>
      <p:pic>
        <p:nvPicPr>
          <p:cNvPr id="3" name="Picture 2" descr="Image result for twitter logo">
            <a:extLst>
              <a:ext uri="{FF2B5EF4-FFF2-40B4-BE49-F238E27FC236}">
                <a16:creationId xmlns:a16="http://schemas.microsoft.com/office/drawing/2014/main" id="{B0471F33-AFC8-4CE1-92BF-749D64E05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603" y="6280036"/>
            <a:ext cx="380116" cy="30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4184FF6C-4AA9-429C-B52D-9525325CFF8E}"/>
              </a:ext>
            </a:extLst>
          </p:cNvPr>
          <p:cNvSpPr txBox="1">
            <a:spLocks/>
          </p:cNvSpPr>
          <p:nvPr/>
        </p:nvSpPr>
        <p:spPr>
          <a:xfrm>
            <a:off x="10080661" y="6197208"/>
            <a:ext cx="1981200" cy="474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scottsauber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9A92A2E-3190-43CE-AAD1-9068B3CB7084}"/>
              </a:ext>
            </a:extLst>
          </p:cNvPr>
          <p:cNvSpPr txBox="1">
            <a:spLocks/>
          </p:cNvSpPr>
          <p:nvPr/>
        </p:nvSpPr>
        <p:spPr>
          <a:xfrm>
            <a:off x="-1" y="6163821"/>
            <a:ext cx="3272287" cy="4743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Slides at scottsauber.com</a:t>
            </a:r>
          </a:p>
        </p:txBody>
      </p:sp>
    </p:spTree>
    <p:extLst>
      <p:ext uri="{BB962C8B-B14F-4D97-AF65-F5344CB8AC3E}">
        <p14:creationId xmlns:p14="http://schemas.microsoft.com/office/powerpoint/2010/main" val="1671817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Who am I?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Consultant at Lean </a:t>
            </a:r>
            <a:r>
              <a:rPr lang="en-US" dirty="0" err="1"/>
              <a:t>TECHniques</a:t>
            </a:r>
            <a:endParaRPr lang="en-US" dirty="0"/>
          </a:p>
          <a:p>
            <a:r>
              <a:rPr lang="en-US" dirty="0"/>
              <a:t>.NET/JS Developer</a:t>
            </a:r>
          </a:p>
          <a:p>
            <a:r>
              <a:rPr lang="en-US" dirty="0"/>
              <a:t>React fanboy</a:t>
            </a:r>
          </a:p>
          <a:p>
            <a:r>
              <a:rPr lang="en-US" dirty="0"/>
              <a:t>Actually enjoys JavaScript</a:t>
            </a:r>
          </a:p>
          <a:p>
            <a:r>
              <a:rPr lang="en-US" dirty="0"/>
              <a:t>Blog primarily on ASP.NET Core on </a:t>
            </a:r>
            <a:r>
              <a:rPr lang="en-US" dirty="0">
                <a:hlinkClick r:id="rId3"/>
              </a:rPr>
              <a:t>scottsauber.com</a:t>
            </a:r>
            <a:endParaRPr lang="en-US" dirty="0"/>
          </a:p>
          <a:p>
            <a:r>
              <a:rPr lang="en-US" dirty="0"/>
              <a:t>Author of </a:t>
            </a:r>
            <a:r>
              <a:rPr lang="en-US" dirty="0" err="1">
                <a:hlinkClick r:id="rId4"/>
              </a:rPr>
              <a:t>Blazor</a:t>
            </a:r>
            <a:r>
              <a:rPr lang="en-US" dirty="0">
                <a:hlinkClick r:id="rId4"/>
              </a:rPr>
              <a:t> Snippets for VS Code 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C8C74B2-84F9-4E7A-80C1-095806EA96E0}"/>
              </a:ext>
            </a:extLst>
          </p:cNvPr>
          <p:cNvGrpSpPr/>
          <p:nvPr/>
        </p:nvGrpSpPr>
        <p:grpSpPr>
          <a:xfrm>
            <a:off x="9994831" y="6185410"/>
            <a:ext cx="2106544" cy="474323"/>
            <a:chOff x="9994831" y="6185410"/>
            <a:chExt cx="2106544" cy="474323"/>
          </a:xfrm>
        </p:grpSpPr>
        <p:pic>
          <p:nvPicPr>
            <p:cNvPr id="9" name="Picture 2" descr="Image result for twitter logo">
              <a:extLst>
                <a:ext uri="{FF2B5EF4-FFF2-40B4-BE49-F238E27FC236}">
                  <a16:creationId xmlns:a16="http://schemas.microsoft.com/office/drawing/2014/main" id="{FE1F7B35-E892-4F1B-988B-37E6F1D8DE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67602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Subtitle 2">
              <a:extLst>
                <a:ext uri="{FF2B5EF4-FFF2-40B4-BE49-F238E27FC236}">
                  <a16:creationId xmlns:a16="http://schemas.microsoft.com/office/drawing/2014/main" id="{50BD0A96-4FF3-431A-9711-547AF777CC1F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1" name="Picture 2" descr="Image result for twitter logo">
              <a:extLst>
                <a:ext uri="{FF2B5EF4-FFF2-40B4-BE49-F238E27FC236}">
                  <a16:creationId xmlns:a16="http://schemas.microsoft.com/office/drawing/2014/main" id="{0EEEDB88-E849-438C-8ACD-B63F0C01B8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90606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5481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Current State of the SPA Front End</a:t>
            </a:r>
          </a:p>
        </p:txBody>
      </p:sp>
      <p:pic>
        <p:nvPicPr>
          <p:cNvPr id="1026" name="Picture 2" descr="Image result for react logo">
            <a:extLst>
              <a:ext uri="{FF2B5EF4-FFF2-40B4-BE49-F238E27FC236}">
                <a16:creationId xmlns:a16="http://schemas.microsoft.com/office/drawing/2014/main" id="{3331AA8F-7BB0-4020-926B-9E0ACD01D1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3" r="15772"/>
          <a:stretch/>
        </p:blipFill>
        <p:spPr bwMode="auto">
          <a:xfrm>
            <a:off x="2644596" y="3096881"/>
            <a:ext cx="1073649" cy="1145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gular logo">
            <a:extLst>
              <a:ext uri="{FF2B5EF4-FFF2-40B4-BE49-F238E27FC236}">
                <a16:creationId xmlns:a16="http://schemas.microsoft.com/office/drawing/2014/main" id="{9F5446F5-6F44-48D0-AB1B-A95AC9F45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900" y="3075128"/>
            <a:ext cx="119062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vue logo">
            <a:extLst>
              <a:ext uri="{FF2B5EF4-FFF2-40B4-BE49-F238E27FC236}">
                <a16:creationId xmlns:a16="http://schemas.microsoft.com/office/drawing/2014/main" id="{25AADA37-F807-4F24-87D8-01AE95FEA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941" y="3372042"/>
            <a:ext cx="871067" cy="752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urelia logo">
            <a:extLst>
              <a:ext uri="{FF2B5EF4-FFF2-40B4-BE49-F238E27FC236}">
                <a16:creationId xmlns:a16="http://schemas.microsoft.com/office/drawing/2014/main" id="{94FB2385-8C2D-4747-8C72-52AC4D2CF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9534" y="3239185"/>
            <a:ext cx="952499" cy="92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ember logo">
            <a:extLst>
              <a:ext uri="{FF2B5EF4-FFF2-40B4-BE49-F238E27FC236}">
                <a16:creationId xmlns:a16="http://schemas.microsoft.com/office/drawing/2014/main" id="{4E8890A4-EA1F-4EA6-A669-8ACA1D057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849" y="3373492"/>
            <a:ext cx="1966859" cy="74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es6 logo">
            <a:extLst>
              <a:ext uri="{FF2B5EF4-FFF2-40B4-BE49-F238E27FC236}">
                <a16:creationId xmlns:a16="http://schemas.microsoft.com/office/drawing/2014/main" id="{6874421A-C955-4CB8-A68F-37D20242A2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2"/>
          <a:stretch/>
        </p:blipFill>
        <p:spPr bwMode="auto">
          <a:xfrm>
            <a:off x="2566054" y="1497601"/>
            <a:ext cx="1113902" cy="111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F1A43AF-08E7-482D-B887-B0EAC0751A25}"/>
              </a:ext>
            </a:extLst>
          </p:cNvPr>
          <p:cNvSpPr txBox="1"/>
          <p:nvPr/>
        </p:nvSpPr>
        <p:spPr>
          <a:xfrm>
            <a:off x="133562" y="1880583"/>
            <a:ext cx="1900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Pick a Language: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1D9E0A-AA14-4FB9-A1B9-BE303F5C7F97}"/>
              </a:ext>
            </a:extLst>
          </p:cNvPr>
          <p:cNvSpPr txBox="1"/>
          <p:nvPr/>
        </p:nvSpPr>
        <p:spPr>
          <a:xfrm>
            <a:off x="133562" y="3529121"/>
            <a:ext cx="2034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Pick a Framework:</a:t>
            </a:r>
          </a:p>
        </p:txBody>
      </p:sp>
      <p:pic>
        <p:nvPicPr>
          <p:cNvPr id="1044" name="Picture 20" descr="Image result for typescript logo">
            <a:extLst>
              <a:ext uri="{FF2B5EF4-FFF2-40B4-BE49-F238E27FC236}">
                <a16:creationId xmlns:a16="http://schemas.microsoft.com/office/drawing/2014/main" id="{29E8EC2F-B01A-4D7C-9838-0D88214C1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054" y="1497601"/>
            <a:ext cx="1113902" cy="111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F58A435-3C5E-415A-BA78-9777FCB4474D}"/>
              </a:ext>
            </a:extLst>
          </p:cNvPr>
          <p:cNvSpPr txBox="1"/>
          <p:nvPr/>
        </p:nvSpPr>
        <p:spPr>
          <a:xfrm>
            <a:off x="133562" y="5299982"/>
            <a:ext cx="1900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Pick your tools:</a:t>
            </a:r>
          </a:p>
        </p:txBody>
      </p:sp>
      <p:pic>
        <p:nvPicPr>
          <p:cNvPr id="1052" name="Picture 28" descr="Image result for Facebook Flow logo">
            <a:extLst>
              <a:ext uri="{FF2B5EF4-FFF2-40B4-BE49-F238E27FC236}">
                <a16:creationId xmlns:a16="http://schemas.microsoft.com/office/drawing/2014/main" id="{23AAB42B-74A4-4969-8456-8453820683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28" b="25872"/>
          <a:stretch/>
        </p:blipFill>
        <p:spPr bwMode="auto">
          <a:xfrm>
            <a:off x="5409327" y="1521144"/>
            <a:ext cx="2443543" cy="109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Image result for elm logo">
            <a:extLst>
              <a:ext uri="{FF2B5EF4-FFF2-40B4-BE49-F238E27FC236}">
                <a16:creationId xmlns:a16="http://schemas.microsoft.com/office/drawing/2014/main" id="{681E5BE7-2CB5-4D65-A9CA-97E76901F6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6" t="7929" r="21148" b="13830"/>
          <a:stretch/>
        </p:blipFill>
        <p:spPr bwMode="auto">
          <a:xfrm>
            <a:off x="8059066" y="1430800"/>
            <a:ext cx="1188062" cy="118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2" descr="Image result for ReasonML logo">
            <a:extLst>
              <a:ext uri="{FF2B5EF4-FFF2-40B4-BE49-F238E27FC236}">
                <a16:creationId xmlns:a16="http://schemas.microsoft.com/office/drawing/2014/main" id="{D2D70858-BF26-48AD-9467-B044FEBC3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8417" y="1497601"/>
            <a:ext cx="1115932" cy="111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Image result for clojure and clojurescript">
            <a:extLst>
              <a:ext uri="{FF2B5EF4-FFF2-40B4-BE49-F238E27FC236}">
                <a16:creationId xmlns:a16="http://schemas.microsoft.com/office/drawing/2014/main" id="{9D848F7D-B86E-4BE7-85D0-407C2DD1A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3408" y="1430800"/>
            <a:ext cx="1211471" cy="1205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https://raw.githubusercontent.com/webpack/media/master/logo/icon-square-big.png">
            <a:extLst>
              <a:ext uri="{FF2B5EF4-FFF2-40B4-BE49-F238E27FC236}">
                <a16:creationId xmlns:a16="http://schemas.microsoft.com/office/drawing/2014/main" id="{05071BA0-585F-44F7-A88A-6DF8ECB1E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827" y="4721930"/>
            <a:ext cx="1483654" cy="1483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Image result for gulp logo">
            <a:extLst>
              <a:ext uri="{FF2B5EF4-FFF2-40B4-BE49-F238E27FC236}">
                <a16:creationId xmlns:a16="http://schemas.microsoft.com/office/drawing/2014/main" id="{E02453C6-4AB4-4F92-ACB2-4CB22D6B0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518" y="4546310"/>
            <a:ext cx="1685454" cy="168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BBF0B1C-4290-43C1-9D88-DCC14F0089DD}"/>
              </a:ext>
            </a:extLst>
          </p:cNvPr>
          <p:cNvCxnSpPr/>
          <p:nvPr/>
        </p:nvCxnSpPr>
        <p:spPr>
          <a:xfrm>
            <a:off x="-87330" y="2794570"/>
            <a:ext cx="1231871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5A87DA-817D-4B15-BCB4-1A473631821F}"/>
              </a:ext>
            </a:extLst>
          </p:cNvPr>
          <p:cNvCxnSpPr/>
          <p:nvPr/>
        </p:nvCxnSpPr>
        <p:spPr>
          <a:xfrm>
            <a:off x="-1711" y="4621660"/>
            <a:ext cx="1231871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0" name="Picture 46" descr="Image result for browserify logo">
            <a:extLst>
              <a:ext uri="{FF2B5EF4-FFF2-40B4-BE49-F238E27FC236}">
                <a16:creationId xmlns:a16="http://schemas.microsoft.com/office/drawing/2014/main" id="{61CFE6DB-442F-4F92-B60A-AF08BF9D9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950" y="4879404"/>
            <a:ext cx="1484696" cy="1253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 descr="https://ih1.redbubble.net/image.370343333.1917/flat,800x800,070,f.jpg">
            <a:extLst>
              <a:ext uri="{FF2B5EF4-FFF2-40B4-BE49-F238E27FC236}">
                <a16:creationId xmlns:a16="http://schemas.microsoft.com/office/drawing/2014/main" id="{CC51752F-2EE8-433B-A6DF-5A08D569D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708" y="4879404"/>
            <a:ext cx="1580488" cy="124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3A43EEF-9F6B-44C8-9370-21619BA46F62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13131" t="14029" r="7271" b="25774"/>
          <a:stretch/>
        </p:blipFill>
        <p:spPr>
          <a:xfrm>
            <a:off x="7965289" y="5220174"/>
            <a:ext cx="2566973" cy="694563"/>
          </a:xfrm>
          <a:prstGeom prst="rect">
            <a:avLst/>
          </a:prstGeom>
        </p:spPr>
      </p:pic>
      <p:pic>
        <p:nvPicPr>
          <p:cNvPr id="24" name="Picture 4" descr="Image result for airbnb">
            <a:extLst>
              <a:ext uri="{FF2B5EF4-FFF2-40B4-BE49-F238E27FC236}">
                <a16:creationId xmlns:a16="http://schemas.microsoft.com/office/drawing/2014/main" id="{8B23A133-27B0-44DE-80BB-61E1BB72A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963" y="6205584"/>
            <a:ext cx="615461" cy="615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@standard">
            <a:extLst>
              <a:ext uri="{FF2B5EF4-FFF2-40B4-BE49-F238E27FC236}">
                <a16:creationId xmlns:a16="http://schemas.microsoft.com/office/drawing/2014/main" id="{BD240FC1-ECAC-41B2-BBF6-930314CB2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970" y="6216568"/>
            <a:ext cx="615461" cy="615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A2BEC6A-8184-4856-AECB-015FB524187F}"/>
              </a:ext>
            </a:extLst>
          </p:cNvPr>
          <p:cNvSpPr txBox="1"/>
          <p:nvPr/>
        </p:nvSpPr>
        <p:spPr>
          <a:xfrm>
            <a:off x="9366069" y="5914738"/>
            <a:ext cx="114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Common</a:t>
            </a:r>
          </a:p>
        </p:txBody>
      </p:sp>
      <p:pic>
        <p:nvPicPr>
          <p:cNvPr id="27" name="Picture 10" descr="Google">
            <a:extLst>
              <a:ext uri="{FF2B5EF4-FFF2-40B4-BE49-F238E27FC236}">
                <a16:creationId xmlns:a16="http://schemas.microsoft.com/office/drawing/2014/main" id="{216D9009-D710-4B1E-AC7B-08DFF6D1D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5431" y="6295671"/>
            <a:ext cx="1247052" cy="457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Image result for prettier js">
            <a:extLst>
              <a:ext uri="{FF2B5EF4-FFF2-40B4-BE49-F238E27FC236}">
                <a16:creationId xmlns:a16="http://schemas.microsoft.com/office/drawing/2014/main" id="{B43D6C0A-DECB-4D12-99AB-E39820E4E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858" y="4965127"/>
            <a:ext cx="1134277" cy="1134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vanillajs">
            <a:extLst>
              <a:ext uri="{FF2B5EF4-FFF2-40B4-BE49-F238E27FC236}">
                <a16:creationId xmlns:a16="http://schemas.microsoft.com/office/drawing/2014/main" id="{0E63CDD6-5741-4931-BFAD-4A0E17E3C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5924" y="3184327"/>
            <a:ext cx="585489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23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/>
      <p:bldP spid="22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4ECAED-CBE5-46A0-9372-949E39F2C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4066" y="6388429"/>
            <a:ext cx="9207934" cy="4695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Source: Cory House’s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hlinkClick r:id="rId3"/>
              </a:rPr>
              <a:t>Building a JavaScript Development Environment Pluralsight course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8091B7-6FB8-40FF-83DB-147216DB76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192"/>
          <a:stretch/>
        </p:blipFill>
        <p:spPr>
          <a:xfrm>
            <a:off x="1144713" y="692725"/>
            <a:ext cx="9365666" cy="495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45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At the end of the day….</a:t>
            </a:r>
          </a:p>
        </p:txBody>
      </p:sp>
      <p:pic>
        <p:nvPicPr>
          <p:cNvPr id="1026" name="Picture 2" descr="Image result for javascript logo">
            <a:extLst>
              <a:ext uri="{FF2B5EF4-FFF2-40B4-BE49-F238E27FC236}">
                <a16:creationId xmlns:a16="http://schemas.microsoft.com/office/drawing/2014/main" id="{61A1CFB0-26EE-497C-AF48-FA823E2C8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682" y="1690688"/>
            <a:ext cx="4810636" cy="481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619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Whole host of people don’t like JS</a:t>
            </a:r>
          </a:p>
          <a:p>
            <a:pPr lvl="1"/>
            <a:r>
              <a:rPr lang="en-US" dirty="0"/>
              <a:t>Dynamically typed</a:t>
            </a:r>
          </a:p>
          <a:p>
            <a:pPr lvl="1"/>
            <a:r>
              <a:rPr lang="en-US" dirty="0"/>
              <a:t>Less integration, more stitching</a:t>
            </a:r>
          </a:p>
          <a:p>
            <a:pPr lvl="1"/>
            <a:r>
              <a:rPr lang="en-US" dirty="0"/>
              <a:t>Browser support</a:t>
            </a:r>
          </a:p>
          <a:p>
            <a:pPr lvl="1"/>
            <a:r>
              <a:rPr lang="en-US" dirty="0"/>
              <a:t>Moves too fast, lots of choice, intimidating</a:t>
            </a:r>
          </a:p>
          <a:p>
            <a:pPr lvl="1"/>
            <a:r>
              <a:rPr lang="en-US" dirty="0" err="1"/>
              <a:t>node_modules</a:t>
            </a:r>
            <a:endParaRPr lang="en-US" dirty="0"/>
          </a:p>
          <a:p>
            <a:r>
              <a:rPr lang="en-US" dirty="0"/>
              <a:t>SPA’s are more expensive to maintain</a:t>
            </a:r>
          </a:p>
          <a:p>
            <a:pPr lvl="1"/>
            <a:r>
              <a:rPr lang="en-US" dirty="0"/>
              <a:t>Front-end + Back-end team</a:t>
            </a:r>
          </a:p>
          <a:p>
            <a:pPr lvl="1"/>
            <a:r>
              <a:rPr lang="en-US" dirty="0"/>
              <a:t>Training up full stack to be great at both (very difficult)</a:t>
            </a:r>
          </a:p>
          <a:p>
            <a:r>
              <a:rPr lang="en-US" dirty="0"/>
              <a:t>When using a different language than JS on the backend…</a:t>
            </a:r>
          </a:p>
          <a:p>
            <a:pPr lvl="1"/>
            <a:r>
              <a:rPr lang="en-US" dirty="0"/>
              <a:t>Duplicate Business Logic (like validation) or just have server</a:t>
            </a:r>
          </a:p>
          <a:p>
            <a:pPr lvl="1"/>
            <a:r>
              <a:rPr lang="en-US" dirty="0"/>
              <a:t>No IDE/compiler help between backend models + front end making AJAX calls</a:t>
            </a:r>
          </a:p>
          <a:p>
            <a:pPr lvl="2"/>
            <a:r>
              <a:rPr lang="en-US" dirty="0"/>
              <a:t>Unless bringing in yet another tool</a:t>
            </a:r>
          </a:p>
        </p:txBody>
      </p:sp>
    </p:spTree>
    <p:extLst>
      <p:ext uri="{BB962C8B-B14F-4D97-AF65-F5344CB8AC3E}">
        <p14:creationId xmlns:p14="http://schemas.microsoft.com/office/powerpoint/2010/main" val="345782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40933</TotalTime>
  <Words>1338</Words>
  <Application>Microsoft Office PowerPoint</Application>
  <PresentationFormat>Widescreen</PresentationFormat>
  <Paragraphs>285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Blazor C# running in the browser via WebAssembly</vt:lpstr>
      <vt:lpstr>Audience</vt:lpstr>
      <vt:lpstr>Agenda</vt:lpstr>
      <vt:lpstr>Purpose</vt:lpstr>
      <vt:lpstr>Who am I? </vt:lpstr>
      <vt:lpstr>Current State of the SPA Front End</vt:lpstr>
      <vt:lpstr>PowerPoint Presentation</vt:lpstr>
      <vt:lpstr>At the end of the day….</vt:lpstr>
      <vt:lpstr>Problems</vt:lpstr>
      <vt:lpstr>What is Web Assembly (WASM)?</vt:lpstr>
      <vt:lpstr>Is WASM Ready?</vt:lpstr>
      <vt:lpstr>What is Blazor?</vt:lpstr>
      <vt:lpstr>Wait a second….</vt:lpstr>
      <vt:lpstr>What is Blazor?</vt:lpstr>
      <vt:lpstr>Was Experimental – Now Committed &amp; Preview</vt:lpstr>
      <vt:lpstr>So I can write C# in the Browser!?!</vt:lpstr>
      <vt:lpstr>Blazor Provides Calling C# from JS + vice versa</vt:lpstr>
      <vt:lpstr>Why would you be interested in this?</vt:lpstr>
      <vt:lpstr>Demo #1</vt:lpstr>
      <vt:lpstr>Rapid Fire Questions</vt:lpstr>
      <vt:lpstr>How does Blazor work?</vt:lpstr>
      <vt:lpstr>Why Mono?  Why not .NET Core?</vt:lpstr>
      <vt:lpstr>Demo #2</vt:lpstr>
      <vt:lpstr>What else can we do?</vt:lpstr>
      <vt:lpstr>What else can we do?</vt:lpstr>
      <vt:lpstr>Demo #3</vt:lpstr>
      <vt:lpstr>What else can we do?</vt:lpstr>
      <vt:lpstr>Demo #4</vt:lpstr>
      <vt:lpstr>Blazor 3rd party Components</vt:lpstr>
      <vt:lpstr>Current Status - What’s there?</vt:lpstr>
      <vt:lpstr>Current Status - What’s coming?</vt:lpstr>
      <vt:lpstr>PowerPoint Presentation</vt:lpstr>
      <vt:lpstr>PowerPoint Presentation</vt:lpstr>
      <vt:lpstr>Current State of the SPA Front End</vt:lpstr>
      <vt:lpstr>Future State of the Front End? (besides JS)</vt:lpstr>
      <vt:lpstr>Future</vt:lpstr>
      <vt:lpstr>Takeaways</vt:lpstr>
      <vt:lpstr>How do I get started?</vt:lpstr>
      <vt:lpstr>Resources</vt:lpstr>
      <vt:lpstr>Questions?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Blazor: C# running in the browser via WebAssembly</dc:title>
  <dc:creator>Scott Sauber</dc:creator>
  <cp:lastModifiedBy>Scott Sauber</cp:lastModifiedBy>
  <cp:revision>41</cp:revision>
  <dcterms:created xsi:type="dcterms:W3CDTF">2018-06-02T19:36:58Z</dcterms:created>
  <dcterms:modified xsi:type="dcterms:W3CDTF">2019-05-03T03:34:16Z</dcterms:modified>
</cp:coreProperties>
</file>