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0"/>
  </p:notesMasterIdLst>
  <p:sldIdLst>
    <p:sldId id="256" r:id="rId2"/>
    <p:sldId id="262" r:id="rId3"/>
    <p:sldId id="260" r:id="rId4"/>
    <p:sldId id="263" r:id="rId5"/>
    <p:sldId id="265" r:id="rId6"/>
    <p:sldId id="264" r:id="rId7"/>
    <p:sldId id="268" r:id="rId8"/>
    <p:sldId id="269" r:id="rId9"/>
    <p:sldId id="270" r:id="rId10"/>
    <p:sldId id="271" r:id="rId11"/>
    <p:sldId id="273" r:id="rId12"/>
    <p:sldId id="275" r:id="rId13"/>
    <p:sldId id="276" r:id="rId14"/>
    <p:sldId id="272" r:id="rId15"/>
    <p:sldId id="266" r:id="rId16"/>
    <p:sldId id="274" r:id="rId17"/>
    <p:sldId id="261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844"/>
    <a:srgbClr val="EF483E"/>
    <a:srgbClr val="96BAC6"/>
    <a:srgbClr val="51576D"/>
    <a:srgbClr val="9498A5"/>
    <a:srgbClr val="FFFFFF"/>
    <a:srgbClr val="C2205A"/>
    <a:srgbClr val="23708A"/>
    <a:srgbClr val="94165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43"/>
  </p:normalViewPr>
  <p:slideViewPr>
    <p:cSldViewPr snapToGrid="0" snapToObjects="1">
      <p:cViewPr varScale="1">
        <p:scale>
          <a:sx n="159" d="100"/>
          <a:sy n="159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52B6C-D4C9-47F9-89DC-3AEEFB041037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74765-C008-40A8-B747-576FD6EF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14474"/>
            <a:ext cx="12192000" cy="5340696"/>
          </a:xfrm>
          <a:prstGeom prst="rect">
            <a:avLst/>
          </a:prstGeom>
          <a:solidFill>
            <a:srgbClr val="202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46" y="-14474"/>
            <a:ext cx="5824654" cy="5355170"/>
          </a:xfrm>
          <a:prstGeom prst="rect">
            <a:avLst/>
          </a:prstGeom>
        </p:spPr>
      </p:pic>
      <p:sp>
        <p:nvSpPr>
          <p:cNvPr id="18" name="Date Placeholder 1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838200" y="3179263"/>
            <a:ext cx="10515600" cy="1179673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/>
          <a:srcRect t="549"/>
          <a:stretch/>
        </p:blipFill>
        <p:spPr>
          <a:xfrm>
            <a:off x="198638" y="221805"/>
            <a:ext cx="441267" cy="43883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58058" y="19171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ckwell" charset="0"/>
                <a:ea typeface="Rockwell" charset="0"/>
                <a:cs typeface="Rockwell" charset="0"/>
              </a:rPr>
              <a:t>SORT 2016</a:t>
            </a:r>
          </a:p>
        </p:txBody>
      </p:sp>
    </p:spTree>
    <p:extLst>
      <p:ext uri="{BB962C8B-B14F-4D97-AF65-F5344CB8AC3E}">
        <p14:creationId xmlns:p14="http://schemas.microsoft.com/office/powerpoint/2010/main" val="122676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96856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896856"/>
            <a:ext cx="6172200" cy="396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9110"/>
            <a:ext cx="3932237" cy="2899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90315" y="6252541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844"/>
                </a:solidFill>
                <a:latin typeface="Rockwell" charset="0"/>
                <a:ea typeface="Rockwell" charset="0"/>
                <a:cs typeface="Rockwell" charset="0"/>
              </a:rPr>
              <a:t>SORT 2016</a:t>
            </a:r>
          </a:p>
        </p:txBody>
      </p:sp>
    </p:spTree>
    <p:extLst>
      <p:ext uri="{BB962C8B-B14F-4D97-AF65-F5344CB8AC3E}">
        <p14:creationId xmlns:p14="http://schemas.microsoft.com/office/powerpoint/2010/main" val="2400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Rockwell" charset="0"/>
                <a:ea typeface="Rockwell" charset="0"/>
                <a:cs typeface="Rockwell" charset="0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Helam Slab ldsLat" charset="0"/>
                <a:ea typeface="Helam Slab ldsLat" charset="0"/>
                <a:cs typeface="Helam Slab ldsLat" charset="0"/>
              </a:rPr>
              <a:t>Slide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12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68649"/>
            <a:ext cx="2628900" cy="42083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68649"/>
            <a:ext cx="7734300" cy="42083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10515600" cy="435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0490315" y="6252541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844"/>
                </a:solidFill>
                <a:latin typeface="Rockwell" charset="0"/>
                <a:ea typeface="Rockwell" charset="0"/>
                <a:cs typeface="Rockwell" charset="0"/>
              </a:rPr>
              <a:t>SORT 2016</a:t>
            </a:r>
          </a:p>
        </p:txBody>
      </p:sp>
    </p:spTree>
    <p:extLst>
      <p:ext uri="{BB962C8B-B14F-4D97-AF65-F5344CB8AC3E}">
        <p14:creationId xmlns:p14="http://schemas.microsoft.com/office/powerpoint/2010/main" val="26776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4400" b="0" i="0" kern="1200" dirty="0">
                <a:solidFill>
                  <a:schemeClr val="tx1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 smtClean="0">
                <a:solidFill>
                  <a:srgbClr val="F5604E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490315" y="6252541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844"/>
                </a:solidFill>
                <a:latin typeface="Rockwell" charset="0"/>
                <a:ea typeface="Rockwell" charset="0"/>
                <a:cs typeface="Rockwell" charset="0"/>
              </a:rPr>
              <a:t>SORT 2016</a:t>
            </a:r>
          </a:p>
        </p:txBody>
      </p:sp>
    </p:spTree>
    <p:extLst>
      <p:ext uri="{BB962C8B-B14F-4D97-AF65-F5344CB8AC3E}">
        <p14:creationId xmlns:p14="http://schemas.microsoft.com/office/powerpoint/2010/main" val="139900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90315" y="6252541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844"/>
                </a:solidFill>
                <a:latin typeface="Rockwell" charset="0"/>
                <a:ea typeface="Rockwell" charset="0"/>
                <a:cs typeface="Rockwell" charset="0"/>
              </a:rPr>
              <a:t>SORT 2016</a:t>
            </a:r>
          </a:p>
        </p:txBody>
      </p:sp>
    </p:spTree>
    <p:extLst>
      <p:ext uri="{BB962C8B-B14F-4D97-AF65-F5344CB8AC3E}">
        <p14:creationId xmlns:p14="http://schemas.microsoft.com/office/powerpoint/2010/main" val="29759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0490315" y="6252541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844"/>
                </a:solidFill>
                <a:latin typeface="Rockwell" charset="0"/>
                <a:ea typeface="Rockwell" charset="0"/>
                <a:cs typeface="Rockwell" charset="0"/>
              </a:rPr>
              <a:t>SORT 2016</a:t>
            </a:r>
          </a:p>
        </p:txBody>
      </p:sp>
    </p:spTree>
    <p:extLst>
      <p:ext uri="{BB962C8B-B14F-4D97-AF65-F5344CB8AC3E}">
        <p14:creationId xmlns:p14="http://schemas.microsoft.com/office/powerpoint/2010/main" val="15133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490315" y="6252541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844"/>
                </a:solidFill>
                <a:latin typeface="Rockwell" charset="0"/>
                <a:ea typeface="Rockwell" charset="0"/>
                <a:cs typeface="Rockwell" charset="0"/>
              </a:rPr>
              <a:t>SORT 2016</a:t>
            </a:r>
          </a:p>
        </p:txBody>
      </p:sp>
    </p:spTree>
    <p:extLst>
      <p:ext uri="{BB962C8B-B14F-4D97-AF65-F5344CB8AC3E}">
        <p14:creationId xmlns:p14="http://schemas.microsoft.com/office/powerpoint/2010/main" val="78830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0490315" y="6252541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844"/>
                </a:solidFill>
                <a:latin typeface="Rockwell" charset="0"/>
                <a:ea typeface="Rockwell" charset="0"/>
                <a:cs typeface="Rockwell" charset="0"/>
              </a:rPr>
              <a:t>SORT 2016</a:t>
            </a:r>
          </a:p>
        </p:txBody>
      </p:sp>
    </p:spTree>
    <p:extLst>
      <p:ext uri="{BB962C8B-B14F-4D97-AF65-F5344CB8AC3E}">
        <p14:creationId xmlns:p14="http://schemas.microsoft.com/office/powerpoint/2010/main" val="117008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solidFill>
            <a:srgbClr val="202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30" y="2171056"/>
            <a:ext cx="5499140" cy="129686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53398"/>
            <a:ext cx="12192000" cy="1811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4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6254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156254"/>
            <a:ext cx="6172200" cy="370479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6454"/>
            <a:ext cx="3932237" cy="2112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90315" y="6252541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844"/>
                </a:solidFill>
                <a:latin typeface="Rockwell" charset="0"/>
                <a:ea typeface="Rockwell" charset="0"/>
                <a:cs typeface="Rockwell" charset="0"/>
              </a:rPr>
              <a:t>SORT 2016</a:t>
            </a:r>
          </a:p>
        </p:txBody>
      </p:sp>
    </p:spTree>
    <p:extLst>
      <p:ext uri="{BB962C8B-B14F-4D97-AF65-F5344CB8AC3E}">
        <p14:creationId xmlns:p14="http://schemas.microsoft.com/office/powerpoint/2010/main" val="115010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-8715"/>
            <a:ext cx="12192000" cy="1690688"/>
          </a:xfrm>
          <a:prstGeom prst="rect">
            <a:avLst/>
          </a:prstGeom>
          <a:solidFill>
            <a:srgbClr val="202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Helam Slab ldsLat" charset="0"/>
                <a:ea typeface="Helam Slab ldsLat" charset="0"/>
                <a:cs typeface="Helam Slab ldsLat" charset="0"/>
              </a:rPr>
              <a:t>Slide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096B5631-8577-E648-B608-389A859B729B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A09CE456-DC3F-2E47-839C-98A99A24FD6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74" y="-8791"/>
            <a:ext cx="1911625" cy="175754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67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702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ockwell" charset="0"/>
          <a:ea typeface="Rockwell" charset="0"/>
          <a:cs typeface="Rockwell" charset="0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Clr>
          <a:srgbClr val="F5604E"/>
        </a:buClr>
        <a:buSzPct val="75000"/>
        <a:buFont typeface="Webdings" panose="05030102010509060703" pitchFamily="18" charset="2"/>
        <a:buChar char="&lt;"/>
        <a:defRPr sz="28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604E"/>
        </a:buClr>
        <a:buSzPct val="75000"/>
        <a:buFont typeface="Webdings" panose="05030102010509060703" pitchFamily="18" charset="2"/>
        <a:buChar char="&lt;"/>
        <a:defRPr sz="24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604E"/>
        </a:buClr>
        <a:buFont typeface="Webdings" panose="05030102010509060703" pitchFamily="18" charset="2"/>
        <a:buChar char="&lt;"/>
        <a:defRPr sz="20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604E"/>
        </a:buClr>
        <a:buFont typeface="Webdings" panose="05030102010509060703" pitchFamily="18" charset="2"/>
        <a:buChar char="&lt;"/>
        <a:defRPr sz="18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604E"/>
        </a:buClr>
        <a:buFont typeface="Webdings" panose="05030102010509060703" pitchFamily="18" charset="2"/>
        <a:buChar char="&lt;"/>
        <a:defRPr sz="18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hannel9.msdn.com/Events/Visual-Studio/Visual-Studio-Live-Redmond-2016/T03" TargetMode="External"/><Relationship Id="rId3" Type="http://schemas.openxmlformats.org/officeDocument/2006/relationships/hyperlink" Target="https://github.com/worthingtonjg/inspirational" TargetMode="External"/><Relationship Id="rId7" Type="http://schemas.openxmlformats.org/officeDocument/2006/relationships/hyperlink" Target="https://github.com/xamarin/recipes" TargetMode="External"/><Relationship Id="rId2" Type="http://schemas.openxmlformats.org/officeDocument/2006/relationships/hyperlink" Target="http://www.xamarin.com/download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xamarin/xamarin-android" TargetMode="External"/><Relationship Id="rId5" Type="http://schemas.openxmlformats.org/officeDocument/2006/relationships/hyperlink" Target="https://github.com/xamarin/XamarinComponents" TargetMode="External"/><Relationship Id="rId10" Type="http://schemas.openxmlformats.org/officeDocument/2006/relationships/hyperlink" Target="mailto:worthingtonjg@ldschurch.org" TargetMode="External"/><Relationship Id="rId4" Type="http://schemas.openxmlformats.org/officeDocument/2006/relationships/hyperlink" Target="https://github.com/xamarin/ios-samples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amarin.com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838200" y="3769099"/>
            <a:ext cx="10515600" cy="1179673"/>
          </a:xfrm>
        </p:spPr>
        <p:txBody>
          <a:bodyPr>
            <a:noAutofit/>
          </a:bodyPr>
          <a:lstStyle/>
          <a:p>
            <a:r>
              <a:rPr lang="en-US" sz="6000" dirty="0">
                <a:latin typeface="Rockwell" charset="0"/>
                <a:ea typeface="Rockwell" charset="0"/>
                <a:cs typeface="Rockwell" charset="0"/>
              </a:rPr>
              <a:t>Xamarin</a:t>
            </a:r>
            <a:br>
              <a:rPr lang="en-US" dirty="0">
                <a:latin typeface="Rockwell" charset="0"/>
                <a:ea typeface="Rockwell" charset="0"/>
                <a:cs typeface="Rockwell" charset="0"/>
              </a:rPr>
            </a:br>
            <a:r>
              <a:rPr lang="en-US" sz="3600" dirty="0">
                <a:solidFill>
                  <a:srgbClr val="EF483E"/>
                </a:solidFill>
                <a:latin typeface="Rockwell" charset="0"/>
                <a:ea typeface="Rockwell" charset="0"/>
                <a:cs typeface="Rockwell" charset="0"/>
              </a:rPr>
              <a:t>Native Cross Platform Development with C#</a:t>
            </a:r>
            <a:endParaRPr lang="en-US" dirty="0">
              <a:solidFill>
                <a:srgbClr val="EF483E"/>
              </a:solidFill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4298" y="5805996"/>
            <a:ext cx="4546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02844"/>
                </a:solidFill>
                <a:latin typeface="Calibri Regular" charset="0"/>
              </a:rPr>
              <a:t>Jon Worthington</a:t>
            </a:r>
          </a:p>
          <a:p>
            <a:r>
              <a:rPr lang="en-US" sz="2400" dirty="0">
                <a:solidFill>
                  <a:srgbClr val="202844"/>
                </a:solidFill>
                <a:latin typeface="Calibri Regular" charset="0"/>
              </a:rPr>
              <a:t>October 11, 2016</a:t>
            </a:r>
          </a:p>
        </p:txBody>
      </p:sp>
    </p:spTree>
    <p:extLst>
      <p:ext uri="{BB962C8B-B14F-4D97-AF65-F5344CB8AC3E}">
        <p14:creationId xmlns:p14="http://schemas.microsoft.com/office/powerpoint/2010/main" val="99884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Share up to 70% of your code in most cases</a:t>
            </a:r>
          </a:p>
          <a:p>
            <a:r>
              <a:rPr lang="en-US" dirty="0"/>
              <a:t>Allows you to leverage platform specific code</a:t>
            </a:r>
          </a:p>
          <a:p>
            <a:r>
              <a:rPr lang="en-US" dirty="0"/>
              <a:t>Or do everything in Xamarin Forms and have 100% shared code.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Sharing Stats</a:t>
            </a:r>
          </a:p>
        </p:txBody>
      </p:sp>
      <p:pic>
        <p:nvPicPr>
          <p:cNvPr id="1026" name="Picture 2" descr="Image result for xamarin code sharing sta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628" y="2739055"/>
            <a:ext cx="4610743" cy="252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54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Xamarin.iOS and Xamarin.Android are both built on top of Mono – an open source version of the .Net Framework.</a:t>
            </a:r>
          </a:p>
          <a:p>
            <a:r>
              <a:rPr lang="en-US" dirty="0"/>
              <a:t>C# Bindings for </a:t>
            </a:r>
            <a:r>
              <a:rPr lang="en-US" u="sng" dirty="0"/>
              <a:t>every</a:t>
            </a:r>
            <a:r>
              <a:rPr lang="en-US" dirty="0"/>
              <a:t> single API on iOS and Android have been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Xamarin work?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60077"/>
            <a:ext cx="5181600" cy="288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3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iOS, Xamarin’s Ahead of Time (AOT) Compiler compiles Xamarin applications directly to native ARM assembly code.</a:t>
            </a:r>
          </a:p>
          <a:p>
            <a:r>
              <a:rPr lang="en-US" dirty="0"/>
              <a:t>When Xamarin applications are compiled, the result is an Application package:</a:t>
            </a:r>
          </a:p>
          <a:p>
            <a:pPr lvl="1"/>
            <a:r>
              <a:rPr lang="en-US" dirty="0"/>
              <a:t>iOS - .app file</a:t>
            </a:r>
          </a:p>
          <a:p>
            <a:r>
              <a:rPr lang="en-US" dirty="0"/>
              <a:t>These files are indistinguishable from application packages built with the platform’s default IDEs and are deployed in the exact same way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Xamarin work?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2922" y="2457283"/>
            <a:ext cx="4050877" cy="21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6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On Android, Xamarin’s Compiler compiles down to Intermediate Language (IL), which is then Just-in-Time (JIT) compiled to native assembly when the application launches.</a:t>
            </a:r>
          </a:p>
          <a:p>
            <a:r>
              <a:rPr lang="en-US" dirty="0"/>
              <a:t>When Xamarin applications are compiled, the result is an Application package:</a:t>
            </a:r>
          </a:p>
          <a:p>
            <a:pPr lvl="1"/>
            <a:r>
              <a:rPr lang="en-US" dirty="0"/>
              <a:t>Android - .apk file</a:t>
            </a:r>
          </a:p>
          <a:p>
            <a:r>
              <a:rPr lang="en-US" dirty="0"/>
              <a:t>These files are indistinguishable from application packages built with the platform’s default IDEs and are deployed in the exact same way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Xamarin work?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062536" y="2650247"/>
            <a:ext cx="4102767" cy="219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8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Same day support for new versions of iOS</a:t>
            </a:r>
          </a:p>
          <a:p>
            <a:r>
              <a:rPr lang="en-US" dirty="0"/>
              <a:t>Near same day support for new versions of Android.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– Always up-today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08005"/>
            <a:ext cx="5181600" cy="27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5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is Open Source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71178" y="1953926"/>
            <a:ext cx="7649643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2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IDE: Visual Studio vs. Xamarin Studio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80599" y="2587427"/>
            <a:ext cx="8430802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84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785936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hlinkClick r:id="rId2"/>
              </a:rPr>
              <a:t>https://www.visualstudio.com/vs/community/</a:t>
            </a:r>
          </a:p>
          <a:p>
            <a:r>
              <a:rPr lang="en-US" dirty="0">
                <a:hlinkClick r:id="rId2"/>
              </a:rPr>
              <a:t>http://www.xamarin.com/download</a:t>
            </a:r>
            <a:endParaRPr lang="en-US" dirty="0"/>
          </a:p>
          <a:p>
            <a:r>
              <a:rPr lang="en-US" dirty="0">
                <a:hlinkClick r:id="rId3"/>
              </a:rPr>
              <a:t>https://developer.xamarin.com/guides/</a:t>
            </a:r>
          </a:p>
          <a:p>
            <a:r>
              <a:rPr lang="en-US" dirty="0">
                <a:hlinkClick r:id="rId3"/>
              </a:rPr>
              <a:t>https://university.xamarin.com/self-guided</a:t>
            </a:r>
          </a:p>
          <a:p>
            <a:r>
              <a:rPr lang="en-US" dirty="0">
                <a:hlinkClick r:id="rId4"/>
              </a:rPr>
              <a:t>https://github.com/xamarin/ios-samples</a:t>
            </a:r>
            <a:endParaRPr lang="en-US" dirty="0"/>
          </a:p>
          <a:p>
            <a:r>
              <a:rPr lang="en-US" dirty="0">
                <a:hlinkClick r:id="rId5"/>
              </a:rPr>
              <a:t>https://github.com/xamarin/XamarinComponents</a:t>
            </a:r>
            <a:endParaRPr lang="en-US" dirty="0"/>
          </a:p>
          <a:p>
            <a:r>
              <a:rPr lang="en-US" dirty="0">
                <a:hlinkClick r:id="rId6"/>
              </a:rPr>
              <a:t>https://github.com/xamarin/xamarin-android</a:t>
            </a:r>
            <a:endParaRPr lang="en-US" dirty="0"/>
          </a:p>
          <a:p>
            <a:r>
              <a:rPr lang="en-US" dirty="0">
                <a:hlinkClick r:id="rId7"/>
              </a:rPr>
              <a:t>https://github.com/xamarin/recipes</a:t>
            </a:r>
            <a:endParaRPr lang="en-US" dirty="0"/>
          </a:p>
          <a:p>
            <a:r>
              <a:rPr lang="en-US" u="sng" dirty="0">
                <a:hlinkClick r:id="rId8"/>
              </a:rPr>
              <a:t>https://channel9.msdn.com/Events/Visual-Studio/Visual-Studio-Live-Redmond-2016/T03</a:t>
            </a:r>
            <a:endParaRPr lang="en-US" dirty="0"/>
          </a:p>
          <a:p>
            <a:r>
              <a:rPr lang="en-US" dirty="0">
                <a:hlinkClick r:id="rId3"/>
              </a:rPr>
              <a:t>https://github.com/worthingtonjg/inspirational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Coming!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6172200" y="2914657"/>
            <a:ext cx="5181600" cy="2173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5831" y="4926932"/>
            <a:ext cx="3705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Jon Worthington</a:t>
            </a:r>
          </a:p>
          <a:p>
            <a:r>
              <a:rPr lang="en-US" dirty="0">
                <a:hlinkClick r:id="rId10"/>
              </a:rPr>
              <a:t>worthingtonjg@ldschurch.org</a:t>
            </a:r>
            <a:endParaRPr lang="en-US" dirty="0"/>
          </a:p>
          <a:p>
            <a:r>
              <a:rPr lang="en-US" dirty="0"/>
              <a:t>Ext: 25275</a:t>
            </a:r>
          </a:p>
        </p:txBody>
      </p:sp>
    </p:spTree>
    <p:extLst>
      <p:ext uri="{BB962C8B-B14F-4D97-AF65-F5344CB8AC3E}">
        <p14:creationId xmlns:p14="http://schemas.microsoft.com/office/powerpoint/2010/main" val="209698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181347" cy="21387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Xamarin allows developers to build </a:t>
            </a:r>
            <a:r>
              <a:rPr lang="en-US" b="1" dirty="0"/>
              <a:t>native</a:t>
            </a:r>
            <a:r>
              <a:rPr lang="en-US" dirty="0"/>
              <a:t> apps for Android, iOS, and Windows using a shared C# codebase.  Use the same IDE, language, and APIs everywhere.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Xamarin?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53" y="3617076"/>
            <a:ext cx="7583904" cy="31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5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Xamarin cost?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On March 18</a:t>
            </a:r>
            <a:r>
              <a:rPr lang="en-US" baseline="30000" dirty="0"/>
              <a:t>th</a:t>
            </a:r>
            <a:r>
              <a:rPr lang="en-US" dirty="0"/>
              <a:t>, 2016 Microsoft Acquired Xamarin and made it free and open-source for everybody.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13924" y="3485087"/>
            <a:ext cx="4548664" cy="24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Xamarin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Visual Studio 2015 Installer on Windows</a:t>
            </a:r>
          </a:p>
          <a:p>
            <a:r>
              <a:rPr lang="en-US" dirty="0">
                <a:hlinkClick r:id="rId2"/>
              </a:rPr>
              <a:t>http://www.xamarin.com/download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5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Use a single team and single C# codebase for all your mobile apps</a:t>
            </a:r>
          </a:p>
          <a:p>
            <a:r>
              <a:rPr lang="en-US" dirty="0"/>
              <a:t>You get 100% native API access to iOS, Android and Windows.</a:t>
            </a:r>
          </a:p>
          <a:p>
            <a:r>
              <a:rPr lang="en-US" dirty="0"/>
              <a:t>Anything you can do in Object-C, Swift, or Java can be done in C# natively with Xamarin.</a:t>
            </a:r>
          </a:p>
          <a:p>
            <a:r>
              <a:rPr lang="en-US" dirty="0"/>
              <a:t>Native performance</a:t>
            </a:r>
          </a:p>
          <a:p>
            <a:r>
              <a:rPr lang="en-US" dirty="0"/>
              <a:t>Xamarin is fully open-source and free to use.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Xamarin?</a:t>
            </a:r>
          </a:p>
        </p:txBody>
      </p:sp>
      <p:pic>
        <p:nvPicPr>
          <p:cNvPr id="5" name="Content Placeholder 4" descr="http://www.softwebsolutions.com/wp-content/uploads/2014/11/xamarin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72605"/>
            <a:ext cx="5181600" cy="3457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07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Native?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want your app to look and feel correct on each platform.</a:t>
            </a:r>
          </a:p>
          <a:p>
            <a:r>
              <a:rPr lang="en-US" dirty="0"/>
              <a:t>You don’t just want it to feel “like” that platform – it needs to “be” that platform.</a:t>
            </a:r>
          </a:p>
          <a:p>
            <a:r>
              <a:rPr lang="en-US" dirty="0"/>
              <a:t>You want access to every API, library and device specific asset on that platform.</a:t>
            </a:r>
          </a:p>
          <a:p>
            <a:r>
              <a:rPr lang="en-US" dirty="0"/>
              <a:t>You want native performance and want to be able to get down to the bare metal of each platform.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9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Requires a separate team of developers for each OS, each using different tools.</a:t>
            </a:r>
          </a:p>
          <a:p>
            <a:r>
              <a:rPr lang="en-US" dirty="0"/>
              <a:t>Requires you to build the app once for each platform.</a:t>
            </a:r>
          </a:p>
          <a:p>
            <a:r>
              <a:rPr lang="en-US" dirty="0"/>
              <a:t>There is no shared code.</a:t>
            </a:r>
          </a:p>
          <a:p>
            <a:r>
              <a:rPr lang="en-US" dirty="0"/>
              <a:t>Can get really expensive really fast.</a:t>
            </a:r>
          </a:p>
          <a:p>
            <a:r>
              <a:rPr lang="en-US" dirty="0"/>
              <a:t>All teams must work together.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Silo Approach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31635"/>
            <a:ext cx="5181600" cy="273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4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 really native</a:t>
            </a:r>
          </a:p>
          <a:p>
            <a:r>
              <a:rPr lang="en-US" dirty="0"/>
              <a:t>Often uses an embedded web browser to simulate a native experience.</a:t>
            </a:r>
          </a:p>
          <a:p>
            <a:r>
              <a:rPr lang="en-US" dirty="0"/>
              <a:t>Not actually using the native </a:t>
            </a:r>
            <a:r>
              <a:rPr lang="en-US" dirty="0" err="1"/>
              <a:t>api</a:t>
            </a:r>
            <a:r>
              <a:rPr lang="en-US" dirty="0"/>
              <a:t>.</a:t>
            </a:r>
          </a:p>
          <a:p>
            <a:r>
              <a:rPr lang="en-US" dirty="0"/>
              <a:t>Hard to get native 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once, run anywhere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42506"/>
            <a:ext cx="5181600" cy="27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Xamarin allows you to use C# for your entire codebase across iOS, Android and Windows.</a:t>
            </a:r>
          </a:p>
          <a:p>
            <a:r>
              <a:rPr lang="en-US" dirty="0"/>
              <a:t>You have 100% Native API access</a:t>
            </a:r>
          </a:p>
          <a:p>
            <a:r>
              <a:rPr lang="en-US" dirty="0"/>
              <a:t>Native Performance</a:t>
            </a:r>
          </a:p>
          <a:p>
            <a:r>
              <a:rPr lang="en-US" dirty="0"/>
              <a:t>You can share C# logic</a:t>
            </a:r>
          </a:p>
          <a:p>
            <a:r>
              <a:rPr lang="en-US" dirty="0"/>
              <a:t>But still have platform specific UI layers that “are” that platform.</a:t>
            </a:r>
          </a:p>
          <a:p>
            <a:r>
              <a:rPr lang="en-US" dirty="0"/>
              <a:t>Xamarin gives you a purely native application.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Xamarin’s Approach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08496"/>
            <a:ext cx="5181600" cy="27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7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hurch Fonts">
      <a:majorFont>
        <a:latin typeface="Helam Slab ldsLat"/>
        <a:ea typeface=""/>
        <a:cs typeface=""/>
      </a:majorFont>
      <a:minorFont>
        <a:latin typeface="Zoram ldsL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RT 2016 Template" id="{F091F595-6777-0B41-B389-EE7EEA4D1BE4}" vid="{B6626DF8-13AF-9B4F-AD09-9ED6A14569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SORT 2016 Xamarin</Template>
  <TotalTime>54</TotalTime>
  <Words>641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Regular</vt:lpstr>
      <vt:lpstr>Helam Slab ldsLat</vt:lpstr>
      <vt:lpstr>Rockwell</vt:lpstr>
      <vt:lpstr>Webdings</vt:lpstr>
      <vt:lpstr>Zoram ldsLat</vt:lpstr>
      <vt:lpstr>Office Theme</vt:lpstr>
      <vt:lpstr>Xamarin Native Cross Platform Development with C#</vt:lpstr>
      <vt:lpstr>What is Xamarin?</vt:lpstr>
      <vt:lpstr>What does Xamarin cost?</vt:lpstr>
      <vt:lpstr>Get Xamarin Today</vt:lpstr>
      <vt:lpstr>Why Xamarin?</vt:lpstr>
      <vt:lpstr>Why Native?</vt:lpstr>
      <vt:lpstr>Silo Approach</vt:lpstr>
      <vt:lpstr>Write once, run anywhere</vt:lpstr>
      <vt:lpstr>Xamarin’s Approach</vt:lpstr>
      <vt:lpstr>Code Sharing Stats</vt:lpstr>
      <vt:lpstr>How does Xamarin work?</vt:lpstr>
      <vt:lpstr>How does Xamarin work?</vt:lpstr>
      <vt:lpstr>How does Xamarin work?</vt:lpstr>
      <vt:lpstr>Xamarin – Always up-today</vt:lpstr>
      <vt:lpstr>Xamarin is Open Source</vt:lpstr>
      <vt:lpstr>IDE: Visual Studio vs. Xamarin Studio</vt:lpstr>
      <vt:lpstr>Demo Time</vt:lpstr>
      <vt:lpstr>Thanks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Native Cross Platform Development with C#</dc:title>
  <dc:creator>Jonathan Worthington</dc:creator>
  <cp:lastModifiedBy>Jonathan Worthington</cp:lastModifiedBy>
  <cp:revision>11</cp:revision>
  <dcterms:created xsi:type="dcterms:W3CDTF">2016-08-26T19:44:19Z</dcterms:created>
  <dcterms:modified xsi:type="dcterms:W3CDTF">2016-10-04T19:34:24Z</dcterms:modified>
</cp:coreProperties>
</file>