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93" r:id="rId2"/>
    <p:sldId id="294" r:id="rId3"/>
    <p:sldId id="295" r:id="rId4"/>
    <p:sldId id="296" r:id="rId5"/>
    <p:sldId id="297" r:id="rId6"/>
    <p:sldId id="298" r:id="rId7"/>
    <p:sldId id="299"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27"/>
  </p:normalViewPr>
  <p:slideViewPr>
    <p:cSldViewPr snapToGrid="0">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5F229-D53B-3F49-BBEE-F931A2F6BD93}" type="datetimeFigureOut">
              <a:rPr lang="en-US" smtClean="0"/>
              <a:t>12/3/22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263CA-41A2-D543-93A8-DBC9D7AD525F}" type="slidenum">
              <a:rPr lang="en-US" smtClean="0"/>
              <a:t>‹#›</a:t>
            </a:fld>
            <a:endParaRPr lang="en-US"/>
          </a:p>
        </p:txBody>
      </p:sp>
    </p:spTree>
    <p:extLst>
      <p:ext uri="{BB962C8B-B14F-4D97-AF65-F5344CB8AC3E}">
        <p14:creationId xmlns:p14="http://schemas.microsoft.com/office/powerpoint/2010/main" val="271659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6" name="Google Shape;133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5" name="Google Shape;134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6" name="Google Shape;135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4" name="Google Shape;137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3" name="Google Shape;138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5" name="Google Shape;139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74FA-AF74-7193-5FFA-3A33FA069E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AD25E11-E5A1-C22D-5A03-C60CF903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68A55C2-8B2D-A660-FDFB-628850118214}"/>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050A56CB-8D3A-6FBE-CACF-1BA15E47D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F7FA8-2ACF-219F-CDA9-5EE2D866EE03}"/>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3884142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741A-449A-8692-1353-F9A6697520C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EAF656-678A-2EAF-0D2A-050655EFA41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9EEA1D-2730-E3BF-3190-FD3A8AED49FD}"/>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D7A4958F-6BE5-E92B-DF4E-C2863A8EA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AFDE3-FD22-520D-CE3F-8436CA7F0678}"/>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97117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A3041-2C79-F381-A4DA-739217F8D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BBC8A8-6929-3D0A-E35D-FDCF9987ED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D2BAEF-1B6D-3DC3-1DC8-D504BD005E75}"/>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05464ECF-3E10-504B-B372-C2477D785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57ED4-27C2-74D3-3625-D7234F11A64E}"/>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362374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uthor's Text">
  <p:cSld name="Author's Text">
    <p:spTree>
      <p:nvGrpSpPr>
        <p:cNvPr id="1" name="Shape 23"/>
        <p:cNvGrpSpPr/>
        <p:nvPr/>
      </p:nvGrpSpPr>
      <p:grpSpPr>
        <a:xfrm>
          <a:off x="0" y="0"/>
          <a:ext cx="0" cy="0"/>
          <a:chOff x="0" y="0"/>
          <a:chExt cx="0" cy="0"/>
        </a:xfrm>
      </p:grpSpPr>
      <p:sp>
        <p:nvSpPr>
          <p:cNvPr id="24" name="Google Shape;24;p56"/>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 name="Google Shape;25;p56"/>
          <p:cNvSpPr txBox="1">
            <a:spLocks noGrp="1"/>
          </p:cNvSpPr>
          <p:nvPr>
            <p:ph type="body" idx="1"/>
          </p:nvPr>
        </p:nvSpPr>
        <p:spPr>
          <a:xfrm>
            <a:off x="1937237" y="5528948"/>
            <a:ext cx="8317525" cy="1146175"/>
          </a:xfrm>
          <a:prstGeom prst="rect">
            <a:avLst/>
          </a:prstGeom>
          <a:solidFill>
            <a:srgbClr val="38241D">
              <a:alpha val="89803"/>
            </a:srgbClr>
          </a:solidFill>
          <a:ln>
            <a:noFill/>
          </a:ln>
        </p:spPr>
        <p:txBody>
          <a:bodyPr spcFirstLastPara="1" wrap="square" lIns="252000"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Quattrocento Sans"/>
                <a:ea typeface="Quattrocento Sans"/>
                <a:cs typeface="Quattrocento Sans"/>
                <a:sym typeface="Quattrocento Sans"/>
              </a:defRPr>
            </a:lvl1pPr>
            <a:lvl2pPr marL="914400" lvl="1" indent="-228600" algn="l">
              <a:lnSpc>
                <a:spcPct val="90000"/>
              </a:lnSpc>
              <a:spcBef>
                <a:spcPts val="500"/>
              </a:spcBef>
              <a:spcAft>
                <a:spcPts val="0"/>
              </a:spcAft>
              <a:buClr>
                <a:schemeClr val="lt1"/>
              </a:buClr>
              <a:buSzPts val="1350"/>
              <a:buNone/>
              <a:defRPr sz="1350">
                <a:solidFill>
                  <a:schemeClr val="lt1"/>
                </a:solidFill>
              </a:defRPr>
            </a:lvl2pPr>
            <a:lvl3pPr marL="1371600" lvl="2" indent="-228600" algn="l">
              <a:lnSpc>
                <a:spcPct val="90000"/>
              </a:lnSpc>
              <a:spcBef>
                <a:spcPts val="500"/>
              </a:spcBef>
              <a:spcAft>
                <a:spcPts val="0"/>
              </a:spcAft>
              <a:buClr>
                <a:schemeClr val="lt1"/>
              </a:buClr>
              <a:buSzPts val="1350"/>
              <a:buNone/>
              <a:defRPr sz="1350">
                <a:solidFill>
                  <a:schemeClr val="lt1"/>
                </a:solidFill>
              </a:defRPr>
            </a:lvl3pPr>
            <a:lvl4pPr marL="1828800" lvl="3" indent="-228600" algn="l">
              <a:lnSpc>
                <a:spcPct val="90000"/>
              </a:lnSpc>
              <a:spcBef>
                <a:spcPts val="500"/>
              </a:spcBef>
              <a:spcAft>
                <a:spcPts val="0"/>
              </a:spcAft>
              <a:buClr>
                <a:schemeClr val="lt1"/>
              </a:buClr>
              <a:buSzPts val="1350"/>
              <a:buNone/>
              <a:defRPr sz="1350">
                <a:solidFill>
                  <a:schemeClr val="lt1"/>
                </a:solidFill>
              </a:defRPr>
            </a:lvl4pPr>
            <a:lvl5pPr marL="2286000" lvl="4" indent="-228600" algn="l">
              <a:lnSpc>
                <a:spcPct val="90000"/>
              </a:lnSpc>
              <a:spcBef>
                <a:spcPts val="500"/>
              </a:spcBef>
              <a:spcAft>
                <a:spcPts val="0"/>
              </a:spcAft>
              <a:buClr>
                <a:schemeClr val="lt1"/>
              </a:buClr>
              <a:buSzPts val="1350"/>
              <a:buNone/>
              <a:defRPr sz="13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59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28B9-BF03-4106-4B00-D92F28F187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005BBA-162F-48CC-8CDC-A99071BD23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051D5D-4C6F-8ABA-8B53-F85753B69E6F}"/>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3FD108ED-B3F7-9ADD-EBEC-6CC3D0886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DFF0F-C06F-D7D9-BB26-9E2B39F764EE}"/>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12299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87E2-E9F8-F8B6-2C99-01D38F5E54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F5C35A-80E2-C6AC-F6E0-E54D0B6C6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1EBC1-2ADE-2550-06A2-11FF72AD4839}"/>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7C9F3A07-F33C-99BC-627E-AD9C1FD30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072FC-5303-5E32-83F2-23C4584A4531}"/>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28554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6802-005B-BCC1-31E8-E4CEDCAA5A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E3025B-C1EC-94FB-83F8-1704CFE861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CCC7B48-8A15-A443-71B6-2CEE9915E1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D60991-5E67-741B-11A2-32B1B41B661C}"/>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6" name="Footer Placeholder 5">
            <a:extLst>
              <a:ext uri="{FF2B5EF4-FFF2-40B4-BE49-F238E27FC236}">
                <a16:creationId xmlns:a16="http://schemas.microsoft.com/office/drawing/2014/main" id="{E241975C-C7AE-F704-CF9E-2EBDE35A9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FA6D1-9769-1050-0D4A-CAA01A9F2BB5}"/>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412489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AD34-3048-931C-A364-8375CC3E5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6550E33-032F-DC74-C163-78BCF9694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154B69-2958-FC4F-EE41-1A00589574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4D683E9-B159-22A9-E339-C7D4C662C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7F7864C-DAB7-7C98-2AE5-8985E42149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62DF12-FB4F-A685-8A8C-5A30C3DF277E}"/>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8" name="Footer Placeholder 7">
            <a:extLst>
              <a:ext uri="{FF2B5EF4-FFF2-40B4-BE49-F238E27FC236}">
                <a16:creationId xmlns:a16="http://schemas.microsoft.com/office/drawing/2014/main" id="{B6FEDC4C-30E9-CBCD-8A6F-044436F191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A6BC6-3BB8-EDCE-7E5B-E8377F420770}"/>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361054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A9BB-D267-E67D-2CB6-DBED655D8B4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2F18708-1A85-869D-5680-48891C4FF0E2}"/>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4" name="Footer Placeholder 3">
            <a:extLst>
              <a:ext uri="{FF2B5EF4-FFF2-40B4-BE49-F238E27FC236}">
                <a16:creationId xmlns:a16="http://schemas.microsoft.com/office/drawing/2014/main" id="{86B2F1E2-46E4-80A2-0379-5F50A65557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9CA74-6C8A-B82B-E93D-9097B4526D09}"/>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336791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246B2-4457-18B6-7929-C8D31DF249A4}"/>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3" name="Footer Placeholder 2">
            <a:extLst>
              <a:ext uri="{FF2B5EF4-FFF2-40B4-BE49-F238E27FC236}">
                <a16:creationId xmlns:a16="http://schemas.microsoft.com/office/drawing/2014/main" id="{27184283-D957-3940-70B5-447DB89AE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4FDF9B-EC60-3A78-4804-A2C4591FBF9B}"/>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8936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5899-131A-F089-97B9-60B1BEAD2F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1BCD4D-054E-32C5-64BD-1F81D5577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46C4F3B-A71A-D31A-838F-AD8BC6544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D2CA1-5257-2DCE-23B1-9D46FEEB6796}"/>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6" name="Footer Placeholder 5">
            <a:extLst>
              <a:ext uri="{FF2B5EF4-FFF2-40B4-BE49-F238E27FC236}">
                <a16:creationId xmlns:a16="http://schemas.microsoft.com/office/drawing/2014/main" id="{1ECD017C-E76B-A7A1-B948-FB31D7860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D3EF5-0A0C-BA4C-30A1-20C4AC2BD6F3}"/>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17168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F5EA-00F4-B6AF-D398-F0304534CA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4D4A23A-5465-7910-FEB0-4CF18EB93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633EA2-1AE8-F9D0-A647-0EC14ADC4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0D5770-9329-34D6-7FBC-D9B20EF7797B}"/>
              </a:ext>
            </a:extLst>
          </p:cNvPr>
          <p:cNvSpPr>
            <a:spLocks noGrp="1"/>
          </p:cNvSpPr>
          <p:nvPr>
            <p:ph type="dt" sz="half" idx="10"/>
          </p:nvPr>
        </p:nvSpPr>
        <p:spPr/>
        <p:txBody>
          <a:bodyPr/>
          <a:lstStyle/>
          <a:p>
            <a:fld id="{7BB8E1A5-344B-9B43-9B88-9F63D45419A8}" type="datetimeFigureOut">
              <a:rPr lang="en-US" smtClean="0"/>
              <a:t>12/3/22</a:t>
            </a:fld>
            <a:endParaRPr lang="en-US"/>
          </a:p>
        </p:txBody>
      </p:sp>
      <p:sp>
        <p:nvSpPr>
          <p:cNvPr id="6" name="Footer Placeholder 5">
            <a:extLst>
              <a:ext uri="{FF2B5EF4-FFF2-40B4-BE49-F238E27FC236}">
                <a16:creationId xmlns:a16="http://schemas.microsoft.com/office/drawing/2014/main" id="{CA824067-C05C-5B51-6525-295BA0D46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EE771-348E-3B87-A775-CD66E5752CB0}"/>
              </a:ext>
            </a:extLst>
          </p:cNvPr>
          <p:cNvSpPr>
            <a:spLocks noGrp="1"/>
          </p:cNvSpPr>
          <p:nvPr>
            <p:ph type="sldNum" sz="quarter" idx="12"/>
          </p:nvPr>
        </p:nvSpPr>
        <p:spPr/>
        <p:txBody>
          <a:bodyPr/>
          <a:lstStyle/>
          <a:p>
            <a:fld id="{1FBB41DB-875A-4343-B4B8-BB787602F7E1}" type="slidenum">
              <a:rPr lang="en-US" smtClean="0"/>
              <a:t>‹#›</a:t>
            </a:fld>
            <a:endParaRPr lang="en-US"/>
          </a:p>
        </p:txBody>
      </p:sp>
    </p:spTree>
    <p:extLst>
      <p:ext uri="{BB962C8B-B14F-4D97-AF65-F5344CB8AC3E}">
        <p14:creationId xmlns:p14="http://schemas.microsoft.com/office/powerpoint/2010/main" val="367738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3ABA4-1AC0-27F6-03D3-DD675AC2A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0EB7B-9422-C1EB-BBEB-C5EFA4A36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E97036-C5B6-E530-C6CD-56F9F24BC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8E1A5-344B-9B43-9B88-9F63D45419A8}" type="datetimeFigureOut">
              <a:rPr lang="en-US" smtClean="0"/>
              <a:t>12/3/22</a:t>
            </a:fld>
            <a:endParaRPr lang="en-US"/>
          </a:p>
        </p:txBody>
      </p:sp>
      <p:sp>
        <p:nvSpPr>
          <p:cNvPr id="5" name="Footer Placeholder 4">
            <a:extLst>
              <a:ext uri="{FF2B5EF4-FFF2-40B4-BE49-F238E27FC236}">
                <a16:creationId xmlns:a16="http://schemas.microsoft.com/office/drawing/2014/main" id="{6DF8331E-AA5F-EC7D-BB17-CDD2E7722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25283-DCEF-0894-B28F-4A8F32510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B41DB-875A-4343-B4B8-BB787602F7E1}" type="slidenum">
              <a:rPr lang="en-US" smtClean="0"/>
              <a:t>‹#›</a:t>
            </a:fld>
            <a:endParaRPr lang="en-US"/>
          </a:p>
        </p:txBody>
      </p:sp>
    </p:spTree>
    <p:extLst>
      <p:ext uri="{BB962C8B-B14F-4D97-AF65-F5344CB8AC3E}">
        <p14:creationId xmlns:p14="http://schemas.microsoft.com/office/powerpoint/2010/main" val="216074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38"/>
          <p:cNvSpPr/>
          <p:nvPr/>
        </p:nvSpPr>
        <p:spPr>
          <a:xfrm rot="2217864">
            <a:off x="128970" y="177653"/>
            <a:ext cx="2003478" cy="1885336"/>
          </a:xfrm>
          <a:prstGeom prst="teardrop">
            <a:avLst>
              <a:gd name="adj" fmla="val 128966"/>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39" name="Google Shape;1339;p38"/>
          <p:cNvSpPr/>
          <p:nvPr/>
        </p:nvSpPr>
        <p:spPr>
          <a:xfrm rot="5511691">
            <a:off x="219007" y="258963"/>
            <a:ext cx="1797392" cy="1674146"/>
          </a:xfrm>
          <a:prstGeom prst="ellipse">
            <a:avLst/>
          </a:prstGeom>
          <a:solidFill>
            <a:schemeClr val="lt1"/>
          </a:solidFill>
          <a:ln>
            <a:noFill/>
          </a:ln>
          <a:effectLst>
            <a:outerShdw blurRad="127000" dist="127000" sx="101000" sy="101000" algn="t"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bril Fatface"/>
              <a:ea typeface="Abril Fatface"/>
              <a:cs typeface="Abril Fatface"/>
              <a:sym typeface="Abril Fatface"/>
            </a:endParaRPr>
          </a:p>
        </p:txBody>
      </p:sp>
      <p:sp>
        <p:nvSpPr>
          <p:cNvPr id="1340" name="Google Shape;1340;p38"/>
          <p:cNvSpPr txBox="1"/>
          <p:nvPr/>
        </p:nvSpPr>
        <p:spPr>
          <a:xfrm>
            <a:off x="687118" y="2235421"/>
            <a:ext cx="259281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Quattrocento Sans"/>
                <a:ea typeface="Quattrocento Sans"/>
                <a:cs typeface="Quattrocento Sans"/>
                <a:sym typeface="Quattrocento Sans"/>
              </a:rPr>
              <a:t>SYMPTOMS &amp; SIGNS – MANIFESTATIONS &amp; NATURAL HISTORY</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pic>
        <p:nvPicPr>
          <p:cNvPr id="1341" name="Google Shape;1341;p38" descr="Award ribbon"/>
          <p:cNvPicPr preferRelativeResize="0"/>
          <p:nvPr/>
        </p:nvPicPr>
        <p:blipFill rotWithShape="1">
          <a:blip r:embed="rId3">
            <a:alphaModFix/>
          </a:blip>
          <a:srcRect/>
          <a:stretch/>
        </p:blipFill>
        <p:spPr>
          <a:xfrm rot="5511691">
            <a:off x="390328" y="289827"/>
            <a:ext cx="1674146" cy="1674146"/>
          </a:xfrm>
          <a:prstGeom prst="rect">
            <a:avLst/>
          </a:prstGeom>
          <a:noFill/>
          <a:ln>
            <a:noFill/>
          </a:ln>
        </p:spPr>
      </p:pic>
      <p:sp>
        <p:nvSpPr>
          <p:cNvPr id="1342" name="Google Shape;1342;p38"/>
          <p:cNvSpPr txBox="1"/>
          <p:nvPr/>
        </p:nvSpPr>
        <p:spPr>
          <a:xfrm>
            <a:off x="4826000" y="2103120"/>
            <a:ext cx="4775200"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232323"/>
                </a:solidFill>
                <a:latin typeface="Helvetica Neue"/>
                <a:ea typeface="Helvetica Neue"/>
                <a:cs typeface="Helvetica Neue"/>
                <a:sym typeface="Helvetica Neue"/>
              </a:rPr>
              <a:t>CLINICAL MANIFESTATIONS &amp; OUTCOME OF HBV INFECTION</a:t>
            </a:r>
            <a:endParaRPr sz="4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endParaRPr sz="40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39"/>
          <p:cNvSpPr/>
          <p:nvPr/>
        </p:nvSpPr>
        <p:spPr>
          <a:xfrm rot="2217864">
            <a:off x="128970" y="177653"/>
            <a:ext cx="2003478" cy="1885336"/>
          </a:xfrm>
          <a:prstGeom prst="teardrop">
            <a:avLst>
              <a:gd name="adj" fmla="val 128966"/>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48" name="Google Shape;1348;p39"/>
          <p:cNvSpPr/>
          <p:nvPr/>
        </p:nvSpPr>
        <p:spPr>
          <a:xfrm rot="5511691">
            <a:off x="219007" y="258963"/>
            <a:ext cx="1797392" cy="1674146"/>
          </a:xfrm>
          <a:prstGeom prst="ellipse">
            <a:avLst/>
          </a:prstGeom>
          <a:solidFill>
            <a:schemeClr val="lt1"/>
          </a:solidFill>
          <a:ln>
            <a:noFill/>
          </a:ln>
          <a:effectLst>
            <a:outerShdw blurRad="127000" dist="127000" sx="101000" sy="101000" algn="t"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bril Fatface"/>
              <a:ea typeface="Abril Fatface"/>
              <a:cs typeface="Abril Fatface"/>
              <a:sym typeface="Abril Fatface"/>
            </a:endParaRPr>
          </a:p>
        </p:txBody>
      </p:sp>
      <p:sp>
        <p:nvSpPr>
          <p:cNvPr id="1349" name="Google Shape;1349;p39"/>
          <p:cNvSpPr txBox="1"/>
          <p:nvPr/>
        </p:nvSpPr>
        <p:spPr>
          <a:xfrm>
            <a:off x="687118" y="2235421"/>
            <a:ext cx="259281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Quattrocento Sans"/>
                <a:ea typeface="Quattrocento Sans"/>
                <a:cs typeface="Quattrocento Sans"/>
                <a:sym typeface="Quattrocento Sans"/>
              </a:rPr>
              <a:t>SYMPTOMS &amp; SIGNS – MANIFESTATIONS &amp; NATURAL HISTORY</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pic>
        <p:nvPicPr>
          <p:cNvPr id="1350" name="Google Shape;1350;p39" descr="Award ribbon"/>
          <p:cNvPicPr preferRelativeResize="0"/>
          <p:nvPr/>
        </p:nvPicPr>
        <p:blipFill rotWithShape="1">
          <a:blip r:embed="rId3">
            <a:alphaModFix/>
          </a:blip>
          <a:srcRect/>
          <a:stretch/>
        </p:blipFill>
        <p:spPr>
          <a:xfrm rot="5511691">
            <a:off x="390328" y="289827"/>
            <a:ext cx="1674146" cy="1674146"/>
          </a:xfrm>
          <a:prstGeom prst="rect">
            <a:avLst/>
          </a:prstGeom>
          <a:noFill/>
          <a:ln>
            <a:noFill/>
          </a:ln>
        </p:spPr>
      </p:pic>
      <p:pic>
        <p:nvPicPr>
          <p:cNvPr id="1351" name="Google Shape;1351;p39" descr="Businesswoman pointing up"/>
          <p:cNvPicPr preferRelativeResize="0"/>
          <p:nvPr/>
        </p:nvPicPr>
        <p:blipFill rotWithShape="1">
          <a:blip r:embed="rId4">
            <a:alphaModFix/>
          </a:blip>
          <a:srcRect b="39556"/>
          <a:stretch/>
        </p:blipFill>
        <p:spPr>
          <a:xfrm>
            <a:off x="3413760" y="3262588"/>
            <a:ext cx="2569584" cy="3595412"/>
          </a:xfrm>
          <a:prstGeom prst="rect">
            <a:avLst/>
          </a:prstGeom>
          <a:noFill/>
          <a:ln>
            <a:noFill/>
          </a:ln>
        </p:spPr>
      </p:pic>
      <p:sp>
        <p:nvSpPr>
          <p:cNvPr id="1352" name="Google Shape;1352;p39"/>
          <p:cNvSpPr/>
          <p:nvPr/>
        </p:nvSpPr>
        <p:spPr>
          <a:xfrm rot="-9205081">
            <a:off x="6177280" y="812800"/>
            <a:ext cx="5506720" cy="3789680"/>
          </a:xfrm>
          <a:prstGeom prst="teardrop">
            <a:avLst>
              <a:gd name="adj" fmla="val 13512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53" name="Google Shape;1353;p39"/>
          <p:cNvSpPr txBox="1"/>
          <p:nvPr/>
        </p:nvSpPr>
        <p:spPr>
          <a:xfrm>
            <a:off x="6695440" y="1351280"/>
            <a:ext cx="470408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2"/>
                </a:solidFill>
                <a:latin typeface="Helvetica Neue"/>
                <a:ea typeface="Helvetica Neue"/>
                <a:cs typeface="Helvetica Neue"/>
                <a:sym typeface="Helvetica Neue"/>
              </a:rPr>
              <a:t>Acute hepatitis B virus infection will be handled in this session- as the chronic disease manifests somewhat different to the acute disease</a:t>
            </a:r>
            <a:endParaRPr sz="2800">
              <a:solidFill>
                <a:schemeClr val="lt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40"/>
          <p:cNvSpPr/>
          <p:nvPr/>
        </p:nvSpPr>
        <p:spPr>
          <a:xfrm rot="2217864">
            <a:off x="128970" y="177653"/>
            <a:ext cx="2003478" cy="1885336"/>
          </a:xfrm>
          <a:prstGeom prst="teardrop">
            <a:avLst>
              <a:gd name="adj" fmla="val 128966"/>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59" name="Google Shape;1359;p40"/>
          <p:cNvSpPr/>
          <p:nvPr/>
        </p:nvSpPr>
        <p:spPr>
          <a:xfrm rot="5511691">
            <a:off x="219007" y="258963"/>
            <a:ext cx="1797392" cy="1674146"/>
          </a:xfrm>
          <a:prstGeom prst="ellipse">
            <a:avLst/>
          </a:prstGeom>
          <a:solidFill>
            <a:schemeClr val="lt1"/>
          </a:solidFill>
          <a:ln>
            <a:noFill/>
          </a:ln>
          <a:effectLst>
            <a:outerShdw blurRad="127000" dist="127000" sx="101000" sy="101000" algn="t"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bril Fatface"/>
              <a:ea typeface="Abril Fatface"/>
              <a:cs typeface="Abril Fatface"/>
              <a:sym typeface="Abril Fatface"/>
            </a:endParaRPr>
          </a:p>
        </p:txBody>
      </p:sp>
      <p:sp>
        <p:nvSpPr>
          <p:cNvPr id="1360" name="Google Shape;1360;p40"/>
          <p:cNvSpPr txBox="1"/>
          <p:nvPr/>
        </p:nvSpPr>
        <p:spPr>
          <a:xfrm>
            <a:off x="687118" y="2235421"/>
            <a:ext cx="259281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Quattrocento Sans"/>
                <a:ea typeface="Quattrocento Sans"/>
                <a:cs typeface="Quattrocento Sans"/>
                <a:sym typeface="Quattrocento Sans"/>
              </a:rPr>
              <a:t>SYMPTOMS &amp; SIGNS – MANIFESTATIONS &amp; NATURAL HISTORY</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pic>
        <p:nvPicPr>
          <p:cNvPr id="1361" name="Google Shape;1361;p40" descr="Award ribbon"/>
          <p:cNvPicPr preferRelativeResize="0"/>
          <p:nvPr/>
        </p:nvPicPr>
        <p:blipFill rotWithShape="1">
          <a:blip r:embed="rId3">
            <a:alphaModFix/>
          </a:blip>
          <a:srcRect/>
          <a:stretch/>
        </p:blipFill>
        <p:spPr>
          <a:xfrm rot="5511691">
            <a:off x="390328" y="289827"/>
            <a:ext cx="1674146" cy="1674146"/>
          </a:xfrm>
          <a:prstGeom prst="rect">
            <a:avLst/>
          </a:prstGeom>
          <a:noFill/>
          <a:ln>
            <a:noFill/>
          </a:ln>
        </p:spPr>
      </p:pic>
      <p:sp>
        <p:nvSpPr>
          <p:cNvPr id="1362" name="Google Shape;1362;p40"/>
          <p:cNvSpPr txBox="1"/>
          <p:nvPr/>
        </p:nvSpPr>
        <p:spPr>
          <a:xfrm>
            <a:off x="4826000" y="2103120"/>
            <a:ext cx="6474346"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232323"/>
                </a:solidFill>
                <a:latin typeface="Helvetica Neue"/>
                <a:ea typeface="Helvetica Neue"/>
                <a:cs typeface="Helvetica Neue"/>
                <a:sym typeface="Helvetica Neue"/>
              </a:rPr>
              <a:t>ACUTE HBV INFECTION</a:t>
            </a:r>
            <a:endParaRPr sz="3200">
              <a:solidFill>
                <a:schemeClr val="dk1"/>
              </a:solidFill>
              <a:latin typeface="Calibri"/>
              <a:ea typeface="Calibri"/>
              <a:cs typeface="Calibri"/>
              <a:sym typeface="Calibri"/>
            </a:endParaRPr>
          </a:p>
          <a:p>
            <a:pPr marL="0" marR="0" lvl="0" indent="0" algn="l" rtl="0">
              <a:spcBef>
                <a:spcPts val="0"/>
              </a:spcBef>
              <a:spcAft>
                <a:spcPts val="0"/>
              </a:spcAft>
              <a:buNone/>
            </a:pPr>
            <a:endParaRPr sz="3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41"/>
          <p:cNvSpPr/>
          <p:nvPr/>
        </p:nvSpPr>
        <p:spPr>
          <a:xfrm rot="2217864">
            <a:off x="128970" y="177653"/>
            <a:ext cx="2003478" cy="1885336"/>
          </a:xfrm>
          <a:prstGeom prst="teardrop">
            <a:avLst>
              <a:gd name="adj" fmla="val 128966"/>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68" name="Google Shape;1368;p41"/>
          <p:cNvSpPr/>
          <p:nvPr/>
        </p:nvSpPr>
        <p:spPr>
          <a:xfrm rot="5511691">
            <a:off x="219007" y="258963"/>
            <a:ext cx="1797392" cy="1674146"/>
          </a:xfrm>
          <a:prstGeom prst="ellipse">
            <a:avLst/>
          </a:prstGeom>
          <a:solidFill>
            <a:schemeClr val="lt1"/>
          </a:solidFill>
          <a:ln>
            <a:noFill/>
          </a:ln>
          <a:effectLst>
            <a:outerShdw blurRad="127000" dist="127000" sx="101000" sy="101000" algn="t"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bril Fatface"/>
              <a:ea typeface="Abril Fatface"/>
              <a:cs typeface="Abril Fatface"/>
              <a:sym typeface="Abril Fatface"/>
            </a:endParaRPr>
          </a:p>
        </p:txBody>
      </p:sp>
      <p:sp>
        <p:nvSpPr>
          <p:cNvPr id="1369" name="Google Shape;1369;p41"/>
          <p:cNvSpPr txBox="1"/>
          <p:nvPr/>
        </p:nvSpPr>
        <p:spPr>
          <a:xfrm>
            <a:off x="687118" y="2235421"/>
            <a:ext cx="259281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Quattrocento Sans"/>
                <a:ea typeface="Quattrocento Sans"/>
                <a:cs typeface="Quattrocento Sans"/>
                <a:sym typeface="Quattrocento Sans"/>
              </a:rPr>
              <a:t>SYMPTOMS &amp; SIGNS – MANIFESTATIONS &amp; NATURAL HISTORY</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pic>
        <p:nvPicPr>
          <p:cNvPr id="1370" name="Google Shape;1370;p41" descr="Award ribbon"/>
          <p:cNvPicPr preferRelativeResize="0"/>
          <p:nvPr/>
        </p:nvPicPr>
        <p:blipFill rotWithShape="1">
          <a:blip r:embed="rId3">
            <a:alphaModFix/>
          </a:blip>
          <a:srcRect/>
          <a:stretch/>
        </p:blipFill>
        <p:spPr>
          <a:xfrm rot="5511691">
            <a:off x="390328" y="289827"/>
            <a:ext cx="1674146" cy="1674146"/>
          </a:xfrm>
          <a:prstGeom prst="rect">
            <a:avLst/>
          </a:prstGeom>
          <a:noFill/>
          <a:ln>
            <a:noFill/>
          </a:ln>
        </p:spPr>
      </p:pic>
      <p:sp>
        <p:nvSpPr>
          <p:cNvPr id="1371" name="Google Shape;1371;p41"/>
          <p:cNvSpPr txBox="1"/>
          <p:nvPr/>
        </p:nvSpPr>
        <p:spPr>
          <a:xfrm>
            <a:off x="3657600" y="81280"/>
            <a:ext cx="7264400" cy="69865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About 70% of patients with acute HBV infection do not present with the typical jaundice (anicteric). </a:t>
            </a:r>
            <a:endParaRPr/>
          </a:p>
          <a:p>
            <a:pPr marL="285750" marR="0" lvl="0" indent="-107950" algn="l" rtl="0">
              <a:spcBef>
                <a:spcPts val="0"/>
              </a:spcBef>
              <a:spcAft>
                <a:spcPts val="0"/>
              </a:spcAft>
              <a:buClr>
                <a:schemeClr val="dk1"/>
              </a:buClr>
              <a:buSzPts val="2800"/>
              <a:buFont typeface="Arial"/>
              <a:buNone/>
            </a:pPr>
            <a:endParaRPr sz="2800">
              <a:solidFill>
                <a:srgbClr val="232323"/>
              </a:solidFill>
              <a:latin typeface="Helvetica Neue"/>
              <a:ea typeface="Helvetica Neue"/>
              <a:cs typeface="Helvetica Neue"/>
              <a:sym typeface="Helvetica Neue"/>
            </a:endParaRPr>
          </a:p>
          <a:p>
            <a:pPr marL="285750" marR="0" lvl="0" indent="-285750" algn="l" rtl="0">
              <a:spcBef>
                <a:spcPts val="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1 in 200 patients with acute hepatitis B present with fulminant liver failure and may not survive the infection. </a:t>
            </a:r>
            <a:endParaRPr/>
          </a:p>
          <a:p>
            <a:pPr marL="285750" marR="0" lvl="0" indent="-107950" algn="l" rtl="0">
              <a:spcBef>
                <a:spcPts val="0"/>
              </a:spcBef>
              <a:spcAft>
                <a:spcPts val="0"/>
              </a:spcAft>
              <a:buClr>
                <a:schemeClr val="dk1"/>
              </a:buClr>
              <a:buSzPts val="2800"/>
              <a:buFont typeface="Arial"/>
              <a:buNone/>
            </a:pPr>
            <a:endParaRPr sz="2800">
              <a:solidFill>
                <a:srgbClr val="232323"/>
              </a:solidFill>
              <a:latin typeface="Helvetica Neue"/>
              <a:ea typeface="Helvetica Neue"/>
              <a:cs typeface="Helvetica Neue"/>
              <a:sym typeface="Helvetica Neue"/>
            </a:endParaRPr>
          </a:p>
          <a:p>
            <a:pPr marL="285750" marR="0" lvl="0" indent="-285750" algn="l" rtl="0">
              <a:spcBef>
                <a:spcPts val="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The risk factors for fulminant liver failure in acute HBV are poorly understood, but available data suggests injection drug use, alcohol and methamphetamine, and lost more weight in the six months before HBV infection to be associated with this phenomenon.</a:t>
            </a:r>
            <a:endParaRPr sz="2800">
              <a:solidFill>
                <a:schemeClr val="dk1"/>
              </a:solidFill>
              <a:latin typeface="Helvetica Neue"/>
              <a:ea typeface="Helvetica Neue"/>
              <a:cs typeface="Helvetica Neue"/>
              <a:sym typeface="Helvetica Neue"/>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2"/>
          <p:cNvSpPr/>
          <p:nvPr/>
        </p:nvSpPr>
        <p:spPr>
          <a:xfrm rot="2217864">
            <a:off x="128970" y="177653"/>
            <a:ext cx="2003478" cy="1885336"/>
          </a:xfrm>
          <a:prstGeom prst="teardrop">
            <a:avLst>
              <a:gd name="adj" fmla="val 128966"/>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77" name="Google Shape;1377;p42"/>
          <p:cNvSpPr/>
          <p:nvPr/>
        </p:nvSpPr>
        <p:spPr>
          <a:xfrm rot="5511691">
            <a:off x="219007" y="258963"/>
            <a:ext cx="1797392" cy="1674146"/>
          </a:xfrm>
          <a:prstGeom prst="ellipse">
            <a:avLst/>
          </a:prstGeom>
          <a:solidFill>
            <a:schemeClr val="lt1"/>
          </a:solidFill>
          <a:ln>
            <a:noFill/>
          </a:ln>
          <a:effectLst>
            <a:outerShdw blurRad="127000" dist="127000" sx="101000" sy="101000" algn="t" rotWithShape="0">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bril Fatface"/>
              <a:ea typeface="Abril Fatface"/>
              <a:cs typeface="Abril Fatface"/>
              <a:sym typeface="Abril Fatface"/>
            </a:endParaRPr>
          </a:p>
        </p:txBody>
      </p:sp>
      <p:sp>
        <p:nvSpPr>
          <p:cNvPr id="1378" name="Google Shape;1378;p42"/>
          <p:cNvSpPr txBox="1"/>
          <p:nvPr/>
        </p:nvSpPr>
        <p:spPr>
          <a:xfrm>
            <a:off x="687118" y="2235421"/>
            <a:ext cx="259281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Quattrocento Sans"/>
                <a:ea typeface="Quattrocento Sans"/>
                <a:cs typeface="Quattrocento Sans"/>
                <a:sym typeface="Quattrocento Sans"/>
              </a:rPr>
              <a:t>SYMPTOMS &amp; SIGNS – MANIFESTATIONS &amp; NATURAL HISTORY</a:t>
            </a:r>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pic>
        <p:nvPicPr>
          <p:cNvPr id="1379" name="Google Shape;1379;p42" descr="Award ribbon"/>
          <p:cNvPicPr preferRelativeResize="0"/>
          <p:nvPr/>
        </p:nvPicPr>
        <p:blipFill rotWithShape="1">
          <a:blip r:embed="rId3">
            <a:alphaModFix/>
          </a:blip>
          <a:srcRect/>
          <a:stretch/>
        </p:blipFill>
        <p:spPr>
          <a:xfrm rot="5511691">
            <a:off x="390328" y="289827"/>
            <a:ext cx="1674146" cy="1674146"/>
          </a:xfrm>
          <a:prstGeom prst="rect">
            <a:avLst/>
          </a:prstGeom>
          <a:noFill/>
          <a:ln>
            <a:noFill/>
          </a:ln>
        </p:spPr>
      </p:pic>
      <p:sp>
        <p:nvSpPr>
          <p:cNvPr id="1380" name="Google Shape;1380;p42"/>
          <p:cNvSpPr txBox="1"/>
          <p:nvPr/>
        </p:nvSpPr>
        <p:spPr>
          <a:xfrm>
            <a:off x="3784905" y="263077"/>
            <a:ext cx="6991823" cy="436593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7000"/>
              </a:lnSpc>
              <a:spcBef>
                <a:spcPts val="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anorexia </a:t>
            </a:r>
            <a:endParaRPr sz="2800">
              <a:solidFill>
                <a:schemeClr val="dk1"/>
              </a:solidFill>
              <a:latin typeface="Helvetica Neue"/>
              <a:ea typeface="Helvetica Neue"/>
              <a:cs typeface="Helvetica Neue"/>
              <a:sym typeface="Helvetica Neue"/>
            </a:endParaRPr>
          </a:p>
          <a:p>
            <a:pPr marL="285750" marR="0" lvl="0" indent="-285750" algn="l" rtl="0">
              <a:lnSpc>
                <a:spcPct val="107000"/>
              </a:lnSpc>
              <a:spcBef>
                <a:spcPts val="80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nausea</a:t>
            </a:r>
            <a:endParaRPr sz="2800">
              <a:solidFill>
                <a:schemeClr val="dk1"/>
              </a:solidFill>
              <a:latin typeface="Helvetica Neue"/>
              <a:ea typeface="Helvetica Neue"/>
              <a:cs typeface="Helvetica Neue"/>
              <a:sym typeface="Helvetica Neue"/>
            </a:endParaRPr>
          </a:p>
          <a:p>
            <a:pPr marL="285750" marR="0" lvl="0" indent="-285750" algn="l" rtl="0">
              <a:lnSpc>
                <a:spcPct val="107000"/>
              </a:lnSpc>
              <a:spcBef>
                <a:spcPts val="80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jaundice</a:t>
            </a:r>
            <a:endParaRPr sz="2800">
              <a:solidFill>
                <a:schemeClr val="dk1"/>
              </a:solidFill>
              <a:latin typeface="Helvetica Neue"/>
              <a:ea typeface="Helvetica Neue"/>
              <a:cs typeface="Helvetica Neue"/>
              <a:sym typeface="Helvetica Neue"/>
            </a:endParaRPr>
          </a:p>
          <a:p>
            <a:pPr marL="285750" marR="0" lvl="0" indent="-285750" algn="l" rtl="0">
              <a:lnSpc>
                <a:spcPct val="107000"/>
              </a:lnSpc>
              <a:spcBef>
                <a:spcPts val="80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right upper abdominal discomfort</a:t>
            </a:r>
            <a:endParaRPr/>
          </a:p>
          <a:p>
            <a:pPr marL="285750" marR="0" lvl="0" indent="-285750" algn="l" rtl="0">
              <a:lnSpc>
                <a:spcPct val="107000"/>
              </a:lnSpc>
              <a:spcBef>
                <a:spcPts val="80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jaundice disappears 1 to 3 months</a:t>
            </a:r>
            <a:endParaRPr/>
          </a:p>
          <a:p>
            <a:pPr marL="285750" marR="0" lvl="0" indent="-285750" algn="l" rtl="0">
              <a:lnSpc>
                <a:spcPct val="107000"/>
              </a:lnSpc>
              <a:spcBef>
                <a:spcPts val="800"/>
              </a:spcBef>
              <a:spcAft>
                <a:spcPts val="0"/>
              </a:spcAft>
              <a:buClr>
                <a:srgbClr val="232323"/>
              </a:buClr>
              <a:buSzPts val="2800"/>
              <a:buFont typeface="Arial"/>
              <a:buChar char="•"/>
            </a:pPr>
            <a:r>
              <a:rPr lang="en-US" sz="2800">
                <a:solidFill>
                  <a:srgbClr val="232323"/>
                </a:solidFill>
                <a:latin typeface="Helvetica Neue"/>
                <a:ea typeface="Helvetica Neue"/>
                <a:cs typeface="Helvetica Neue"/>
                <a:sym typeface="Helvetica Neue"/>
              </a:rPr>
              <a:t>but some patients remain fatigued for several months thereafter</a:t>
            </a:r>
            <a:endParaRPr sz="2800">
              <a:solidFill>
                <a:schemeClr val="dk1"/>
              </a:solidFill>
              <a:latin typeface="Helvetica Neue"/>
              <a:ea typeface="Helvetica Neue"/>
              <a:cs typeface="Helvetica Neue"/>
              <a:sym typeface="Helvetica Neue"/>
            </a:endParaRPr>
          </a:p>
          <a:p>
            <a:pPr marL="285750" marR="0" lvl="0" indent="-107950" algn="l" rtl="0">
              <a:spcBef>
                <a:spcPts val="800"/>
              </a:spcBef>
              <a:spcAft>
                <a:spcPts val="0"/>
              </a:spcAft>
              <a:buClr>
                <a:schemeClr val="dk1"/>
              </a:buClr>
              <a:buSzPts val="2800"/>
              <a:buFont typeface="Arial"/>
              <a:buNone/>
            </a:pP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pic>
        <p:nvPicPr>
          <p:cNvPr id="1385" name="Google Shape;1385;p43" descr="Cough with solid fill"/>
          <p:cNvPicPr preferRelativeResize="0"/>
          <p:nvPr/>
        </p:nvPicPr>
        <p:blipFill rotWithShape="1">
          <a:blip r:embed="rId3">
            <a:alphaModFix/>
          </a:blip>
          <a:srcRect/>
          <a:stretch/>
        </p:blipFill>
        <p:spPr>
          <a:xfrm>
            <a:off x="2667000" y="0"/>
            <a:ext cx="6858000" cy="6858000"/>
          </a:xfrm>
          <a:prstGeom prst="rect">
            <a:avLst/>
          </a:prstGeom>
          <a:noFill/>
          <a:ln>
            <a:noFill/>
          </a:ln>
        </p:spPr>
      </p:pic>
      <p:sp>
        <p:nvSpPr>
          <p:cNvPr id="1386" name="Google Shape;1386;p43"/>
          <p:cNvSpPr txBox="1">
            <a:spLocks noGrp="1"/>
          </p:cNvSpPr>
          <p:nvPr>
            <p:ph type="body" idx="1"/>
          </p:nvPr>
        </p:nvSpPr>
        <p:spPr>
          <a:xfrm>
            <a:off x="1937237" y="5528948"/>
            <a:ext cx="8317525" cy="1146175"/>
          </a:xfrm>
          <a:prstGeom prst="rect">
            <a:avLst/>
          </a:prstGeom>
          <a:solidFill>
            <a:srgbClr val="38241D">
              <a:alpha val="89803"/>
            </a:srgbClr>
          </a:solidFill>
          <a:ln>
            <a:noFill/>
          </a:ln>
        </p:spPr>
        <p:txBody>
          <a:bodyPr spcFirstLastPara="1" wrap="square" lIns="252000" tIns="45700" rIns="91425" bIns="45700" anchor="ctr" anchorCtr="0">
            <a:normAutofit/>
          </a:bodyPr>
          <a:lstStyle/>
          <a:p>
            <a:pPr marL="0" lvl="0" indent="0" algn="l" rtl="0">
              <a:lnSpc>
                <a:spcPct val="90000"/>
              </a:lnSpc>
              <a:spcBef>
                <a:spcPts val="0"/>
              </a:spcBef>
              <a:spcAft>
                <a:spcPts val="0"/>
              </a:spcAft>
              <a:buClr>
                <a:schemeClr val="lt1"/>
              </a:buClr>
              <a:buSzPts val="1600"/>
              <a:buNone/>
            </a:pPr>
            <a:r>
              <a:rPr lang="en-US"/>
              <a:t>Nausea or vomiting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pic>
        <p:nvPicPr>
          <p:cNvPr id="1391" name="Google Shape;1391;p44" descr="Fever with solid fill"/>
          <p:cNvPicPr preferRelativeResize="0"/>
          <p:nvPr/>
        </p:nvPicPr>
        <p:blipFill rotWithShape="1">
          <a:blip r:embed="rId3">
            <a:alphaModFix/>
          </a:blip>
          <a:srcRect/>
          <a:stretch/>
        </p:blipFill>
        <p:spPr>
          <a:xfrm>
            <a:off x="2667000" y="0"/>
            <a:ext cx="6858000" cy="6858000"/>
          </a:xfrm>
          <a:prstGeom prst="rect">
            <a:avLst/>
          </a:prstGeom>
          <a:noFill/>
          <a:ln>
            <a:noFill/>
          </a:ln>
        </p:spPr>
      </p:pic>
      <p:sp>
        <p:nvSpPr>
          <p:cNvPr id="1392" name="Google Shape;1392;p44"/>
          <p:cNvSpPr txBox="1">
            <a:spLocks noGrp="1"/>
          </p:cNvSpPr>
          <p:nvPr>
            <p:ph type="body" idx="1"/>
          </p:nvPr>
        </p:nvSpPr>
        <p:spPr>
          <a:xfrm>
            <a:off x="1937237" y="5528948"/>
            <a:ext cx="8317525" cy="1146175"/>
          </a:xfrm>
          <a:prstGeom prst="rect">
            <a:avLst/>
          </a:prstGeom>
          <a:solidFill>
            <a:srgbClr val="38241D">
              <a:alpha val="89803"/>
            </a:srgbClr>
          </a:solidFill>
          <a:ln>
            <a:noFill/>
          </a:ln>
        </p:spPr>
        <p:txBody>
          <a:bodyPr spcFirstLastPara="1" wrap="square" lIns="252000" tIns="45700" rIns="91425" bIns="45700" anchor="ctr" anchorCtr="0">
            <a:noAutofit/>
          </a:bodyPr>
          <a:lstStyle/>
          <a:p>
            <a:pPr marL="0" lvl="0" indent="0" algn="l" rtl="0">
              <a:lnSpc>
                <a:spcPct val="90000"/>
              </a:lnSpc>
              <a:spcBef>
                <a:spcPts val="0"/>
              </a:spcBef>
              <a:spcAft>
                <a:spcPts val="0"/>
              </a:spcAft>
              <a:buClr>
                <a:schemeClr val="lt1"/>
              </a:buClr>
              <a:buSzPts val="1600"/>
              <a:buNone/>
            </a:pPr>
            <a:r>
              <a:rPr lang="en-US"/>
              <a:t>Fever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pic>
        <p:nvPicPr>
          <p:cNvPr id="1397" name="Google Shape;1397;p45"/>
          <p:cNvPicPr preferRelativeResize="0"/>
          <p:nvPr/>
        </p:nvPicPr>
        <p:blipFill rotWithShape="1">
          <a:blip r:embed="rId3">
            <a:alphaModFix/>
          </a:blip>
          <a:srcRect/>
          <a:stretch/>
        </p:blipFill>
        <p:spPr>
          <a:xfrm>
            <a:off x="4861560" y="0"/>
            <a:ext cx="2468880" cy="6858000"/>
          </a:xfrm>
          <a:prstGeom prst="rect">
            <a:avLst/>
          </a:prstGeom>
          <a:noFill/>
          <a:ln>
            <a:noFill/>
          </a:ln>
        </p:spPr>
      </p:pic>
      <p:sp>
        <p:nvSpPr>
          <p:cNvPr id="1398" name="Google Shape;1398;p45"/>
          <p:cNvSpPr txBox="1">
            <a:spLocks noGrp="1"/>
          </p:cNvSpPr>
          <p:nvPr>
            <p:ph type="body" idx="1"/>
          </p:nvPr>
        </p:nvSpPr>
        <p:spPr>
          <a:xfrm>
            <a:off x="1937237" y="5528948"/>
            <a:ext cx="8317525" cy="1146175"/>
          </a:xfrm>
          <a:prstGeom prst="rect">
            <a:avLst/>
          </a:prstGeom>
          <a:solidFill>
            <a:srgbClr val="38241D">
              <a:alpha val="89803"/>
            </a:srgbClr>
          </a:solidFill>
          <a:ln>
            <a:noFill/>
          </a:ln>
        </p:spPr>
        <p:txBody>
          <a:bodyPr spcFirstLastPara="1" wrap="square" lIns="252000" tIns="45700" rIns="91425" bIns="45700" anchor="ctr" anchorCtr="0">
            <a:noAutofit/>
          </a:bodyPr>
          <a:lstStyle/>
          <a:p>
            <a:pPr marL="0" lvl="0" indent="0" algn="l" rtl="0">
              <a:lnSpc>
                <a:spcPct val="90000"/>
              </a:lnSpc>
              <a:spcBef>
                <a:spcPts val="0"/>
              </a:spcBef>
              <a:spcAft>
                <a:spcPts val="0"/>
              </a:spcAft>
              <a:buClr>
                <a:schemeClr val="lt1"/>
              </a:buClr>
              <a:buSzPts val="1600"/>
              <a:buNone/>
            </a:pPr>
            <a:r>
              <a:rPr lang="en-US"/>
              <a:t>Abdominal pain – right upper abdomen</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Words>
  <Application>Microsoft Macintosh PowerPoint</Application>
  <PresentationFormat>Widescreen</PresentationFormat>
  <Paragraphs>27</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Abril Fatface</vt:lpstr>
      <vt:lpstr>Arial</vt:lpstr>
      <vt:lpstr>Calibri</vt:lpstr>
      <vt:lpstr>Calibri Light</vt:lpstr>
      <vt:lpstr>Helvetica Neue</vt:lpstr>
      <vt:lpstr>Quattrocento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Nimzing Ladep</dc:creator>
  <cp:lastModifiedBy>Nimzing Ladep</cp:lastModifiedBy>
  <cp:revision>1</cp:revision>
  <dcterms:created xsi:type="dcterms:W3CDTF">2022-12-03T09:21:34Z</dcterms:created>
  <dcterms:modified xsi:type="dcterms:W3CDTF">2022-12-03T09:22:19Z</dcterms:modified>
</cp:coreProperties>
</file>