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11" r:id="rId2"/>
    <p:sldId id="312" r:id="rId3"/>
    <p:sldId id="313" r:id="rId4"/>
    <p:sldId id="314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27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91E-70D9-004D-BE4F-929EFEDEB19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09865-7D65-2A43-B53B-AD21255B9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2ed83ffd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2ed83ffd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2ed83ffdc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a2ed83ffdc_2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a2ed83ffdc_2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2ed83ffdc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a2ed83ffdc_2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a2ed83ffdc_2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2ed83ff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2ed83ff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2ed83ffd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2ed83ffd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9039-6897-BFC8-FDD6-0D8547542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768C8-E19A-10E5-26F5-8FF7EA5DF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1BDF-B791-4652-6EB7-FCCDC038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BE48-3156-2D41-8AEF-0CE438177EAB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4D58A-5B5B-7D7A-BBAE-0D4F75F4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420E-7C14-0A50-691D-89056C81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880B-41C3-0041-B282-099A8E39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3F9B-B52C-2A47-E2C0-1466014C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29923-F8BF-5A0C-319A-E7F09E496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6299A-367D-2883-7B6E-002B8A0F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BE48-3156-2D41-8AEF-0CE438177EAB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989FF-78FB-5630-F6F3-580C67F4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AACA-AECD-7A04-3CE4-B055F58C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880B-41C3-0041-B282-099A8E39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DEDE1-D1E5-8010-AA06-3F58ED338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9371A-B6CA-C990-E753-B4D5B290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D5FF-4ED7-DB4F-3987-D59C6CCF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BE48-3156-2D41-8AEF-0CE438177EAB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27CC6-4E90-F71A-65BC-420E6C72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A5D9-8DE6-31D2-EA20-A65DAACD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880B-41C3-0041-B282-099A8E39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Objectives">
  <p:cSld name="Course Objective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7294815" y="5105663"/>
            <a:ext cx="43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294815" y="3983085"/>
            <a:ext cx="43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7294815" y="2924377"/>
            <a:ext cx="43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4"/>
          </p:nvPr>
        </p:nvSpPr>
        <p:spPr>
          <a:xfrm>
            <a:off x="1642676" y="5105663"/>
            <a:ext cx="43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5"/>
          </p:nvPr>
        </p:nvSpPr>
        <p:spPr>
          <a:xfrm>
            <a:off x="1642676" y="4021973"/>
            <a:ext cx="43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6"/>
          </p:nvPr>
        </p:nvSpPr>
        <p:spPr>
          <a:xfrm>
            <a:off x="1643543" y="2934895"/>
            <a:ext cx="43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7"/>
          </p:nvPr>
        </p:nvSpPr>
        <p:spPr>
          <a:xfrm>
            <a:off x="796427" y="2017528"/>
            <a:ext cx="10530388" cy="66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541853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507987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796427" y="120646"/>
            <a:ext cx="10557375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99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6C92-4BCA-64B6-4925-E1174EE6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4327-49EC-D7F4-FBDD-9CF17C9C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B3A62-2D4C-8F06-E6B5-7A1C1375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BE48-3156-2D41-8AEF-0CE438177EAB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3245-09A4-E8C4-D8B2-8201CEBE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9FE4-7255-5D8A-6DE9-6AE06BA9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880B-41C3-0041-B282-099A8E39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6B18-321D-1E75-DAC0-A7537496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291BD-CD17-F523-8790-53040E15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2059-16C2-98FD-5CFE-0709C10D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BE48-3156-2D41-8AEF-0CE438177EAB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7B26-1823-F4EE-EBB7-8CA71E80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DB89-0022-FBFC-B48A-6FBB2609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880B-41C3-0041-B282-099A8E39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0341-C2A5-E7DE-1F9E-3E7DD30E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AEAD-2C4D-1413-1852-D7E7EF71F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8061E-E98D-FE9C-6229-175925FC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4584-0F1D-ADFA-92C1-6C1BA726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BE48-3156-2D41-8AEF-0CE438177EAB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E474E-6FDD-3F05-D562-BCF20C1A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5B2F-DE88-1DDD-EC7E-9BD6CFF7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880B-41C3-0041-B282-099A8E39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1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1481-2F92-E8AA-0EB2-72811498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632F2-AF74-F6AD-98BD-B86D33FF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EFE36-5D5F-BDA7-860B-FBA83C4DF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5955D-5226-0216-7F18-AB2E62789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3D59C-7A0C-3E1A-A2F0-7D78E1BE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EB944-5E2F-17C3-644A-79B657CB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BE48-3156-2D41-8AEF-0CE438177EAB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E2CEA-83A5-93F0-47DB-A4C0491A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C9F9A-BC56-2393-D873-782C9C59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880B-41C3-0041-B282-099A8E39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4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5AA3-8ECA-1962-0915-61333EED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2A2F6-340C-5090-3B37-156F3D9B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BE48-3156-2D41-8AEF-0CE438177EAB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5F808-D6BD-B46A-8F18-EC16A4FF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D61E0-F390-9B23-D05E-50B4AFEB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880B-41C3-0041-B282-099A8E39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8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2C7B9-F358-1A8E-AC96-57437E8B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BE48-3156-2D41-8AEF-0CE438177EAB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53B8B-E777-BAB8-957A-3992FCDD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73880-EDCA-9846-5FC0-7CC69993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880B-41C3-0041-B282-099A8E39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5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9DDF-CA5A-E631-387A-647E8307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1D62-1001-05CF-5882-F19B8129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58E4-9B2D-BA80-83E4-842791B21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3017-C80F-F263-12B4-689B934F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BE48-3156-2D41-8AEF-0CE438177EAB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F8A81-4E00-A046-FEF1-95804186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13709-A5DF-7BBB-BC0F-83972E97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880B-41C3-0041-B282-099A8E39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3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BCCA-6477-E9D9-332F-CAE80978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6F5D5-0E23-C1E2-27BE-B1468BB8F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81C3B-28A1-802B-2FA9-FD66DEB1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7AD31-7D41-46AF-9583-DB5CF5A8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BE48-3156-2D41-8AEF-0CE438177EAB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68205-2EFB-6F6B-8407-496DFF76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8776D-77E8-FBF1-4F38-D344E419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880B-41C3-0041-B282-099A8E39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A40EB-F39D-2FB7-E1A0-10E1C067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3085A-C6CB-8FA5-B94B-59784843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F62A-A146-7D75-4BF6-C67C1CFD0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0BE48-3156-2D41-8AEF-0CE438177EAB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4FF26-CDD3-C0FE-A7A0-D3923C937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CB06-24B2-F517-8403-7B198772F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880B-41C3-0041-B282-099A8E39E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7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1745167" y="9433"/>
            <a:ext cx="96220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Investigations</a:t>
            </a:r>
            <a:r>
              <a:rPr lang="en" sz="2667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667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9767"/>
            <a:ext cx="162560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1669700" y="1547067"/>
            <a:ext cx="3028000" cy="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867">
                <a:latin typeface="Roboto"/>
                <a:ea typeface="Roboto"/>
                <a:cs typeface="Roboto"/>
                <a:sym typeface="Roboto"/>
              </a:rPr>
              <a:t>Blood test for hepatitis B is HBsAg screening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0" y="2462100"/>
            <a:ext cx="4773200" cy="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Font typeface="Roboto"/>
              <a:buChar char="●"/>
            </a:pPr>
            <a:r>
              <a:rPr lang="en" sz="1867">
                <a:latin typeface="Roboto"/>
                <a:ea typeface="Roboto"/>
                <a:cs typeface="Roboto"/>
                <a:sym typeface="Roboto"/>
              </a:rPr>
              <a:t>Presence of HBsAg confirms hepatitis B - acute or chronic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8867" y="3471433"/>
            <a:ext cx="467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Font typeface="Roboto"/>
              <a:buChar char="●"/>
            </a:pPr>
            <a:r>
              <a:rPr lang="en" sz="1867">
                <a:latin typeface="Roboto"/>
                <a:ea typeface="Roboto"/>
                <a:cs typeface="Roboto"/>
                <a:sym typeface="Roboto"/>
              </a:rPr>
              <a:t>Chronic infection is defined as persistence of HBsAg for six months or more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19100" y="4678900"/>
            <a:ext cx="4971200" cy="1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Font typeface="Roboto"/>
              <a:buChar char="●"/>
            </a:pPr>
            <a:r>
              <a:rPr lang="en" sz="1867">
                <a:latin typeface="Roboto"/>
                <a:ea typeface="Roboto"/>
                <a:cs typeface="Roboto"/>
                <a:sym typeface="Roboto"/>
              </a:rPr>
              <a:t>In some cases, it is important to define chronicity of infection based on additional blood tests (order them, if there are facilities in your lab)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167" y="695067"/>
            <a:ext cx="1625600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5537333" y="2301733"/>
            <a:ext cx="6273200" cy="2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15000"/>
              </a:lnSpc>
              <a:buSzPts val="1400"/>
              <a:buFont typeface="Roboto"/>
              <a:buChar char="●"/>
            </a:pPr>
            <a:r>
              <a:rPr lang="en" sz="1867">
                <a:latin typeface="Roboto"/>
                <a:ea typeface="Roboto"/>
                <a:cs typeface="Roboto"/>
                <a:sym typeface="Roboto"/>
              </a:rPr>
              <a:t>Anti-HBs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SzPts val="1400"/>
              <a:buFont typeface="Roboto"/>
              <a:buChar char="●"/>
            </a:pPr>
            <a:r>
              <a:rPr lang="en" sz="1867">
                <a:latin typeface="Roboto"/>
                <a:ea typeface="Roboto"/>
                <a:cs typeface="Roboto"/>
                <a:sym typeface="Roboto"/>
              </a:rPr>
              <a:t>Anti-HBc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SzPts val="1400"/>
              <a:buFont typeface="Roboto"/>
              <a:buChar char="●"/>
            </a:pPr>
            <a:r>
              <a:rPr lang="en" sz="1867">
                <a:latin typeface="Roboto"/>
                <a:ea typeface="Roboto"/>
                <a:cs typeface="Roboto"/>
                <a:sym typeface="Roboto"/>
              </a:rPr>
              <a:t>IgM anti-HBc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SzPts val="1400"/>
              <a:buFont typeface="Roboto"/>
              <a:buChar char="●"/>
            </a:pPr>
            <a:r>
              <a:rPr lang="en" sz="1867">
                <a:latin typeface="Roboto"/>
                <a:ea typeface="Roboto"/>
                <a:cs typeface="Roboto"/>
                <a:sym typeface="Roboto"/>
              </a:rPr>
              <a:t>HBeAg … not commonly available, and often negative in precore mutants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SzPts val="1400"/>
              <a:buFont typeface="Roboto"/>
              <a:buChar char="●"/>
            </a:pPr>
            <a:r>
              <a:rPr lang="en" sz="1867">
                <a:latin typeface="Roboto"/>
                <a:ea typeface="Roboto"/>
                <a:cs typeface="Roboto"/>
                <a:sym typeface="Roboto"/>
              </a:rPr>
              <a:t>HBsAg</a:t>
            </a:r>
            <a:endParaRPr sz="1867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1867" i="1">
                <a:latin typeface="Roboto"/>
                <a:ea typeface="Roboto"/>
                <a:cs typeface="Roboto"/>
                <a:sym typeface="Roboto"/>
              </a:rPr>
              <a:t>In some countries, these are ordered as a Hep B combo test</a:t>
            </a:r>
            <a:endParaRPr sz="1867" i="1">
              <a:latin typeface="Roboto"/>
              <a:ea typeface="Roboto"/>
              <a:cs typeface="Roboto"/>
              <a:sym typeface="Roboto"/>
            </a:endParaRPr>
          </a:p>
          <a:p>
            <a:endParaRPr sz="1867">
              <a:latin typeface="Roboto"/>
              <a:ea typeface="Roboto"/>
              <a:cs typeface="Roboto"/>
              <a:sym typeface="Roboto"/>
            </a:endParaRPr>
          </a:p>
          <a:p>
            <a:endParaRPr sz="1867">
              <a:latin typeface="Roboto"/>
              <a:ea typeface="Roboto"/>
              <a:cs typeface="Roboto"/>
              <a:sym typeface="Roboto"/>
            </a:endParaRPr>
          </a:p>
          <a:p>
            <a:endParaRPr sz="1867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4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74834" y="5078167"/>
            <a:ext cx="1292333" cy="1292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7294815" y="4572532"/>
            <a:ext cx="43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spcBef>
                <a:spcPts val="0"/>
              </a:spcBef>
              <a:buSzPts val="1500"/>
            </a:pPr>
            <a:r>
              <a:rPr lang="en" sz="2000"/>
              <a:t>IgG anti-HBc</a:t>
            </a:r>
            <a:endParaRPr sz="2000"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2"/>
          </p:nvPr>
        </p:nvSpPr>
        <p:spPr>
          <a:xfrm>
            <a:off x="7294815" y="3983085"/>
            <a:ext cx="43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spcBef>
                <a:spcPts val="0"/>
              </a:spcBef>
              <a:buSzPts val="1500"/>
            </a:pPr>
            <a:r>
              <a:rPr lang="en" sz="2000"/>
              <a:t>IgM anti-HBc</a:t>
            </a:r>
            <a:endParaRPr sz="2000"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3"/>
          </p:nvPr>
        </p:nvSpPr>
        <p:spPr>
          <a:xfrm>
            <a:off x="7294815" y="2924377"/>
            <a:ext cx="43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spcBef>
                <a:spcPts val="0"/>
              </a:spcBef>
              <a:buSzPts val="1500"/>
            </a:pPr>
            <a:r>
              <a:rPr lang="en" sz="2000"/>
              <a:t>Anti-HBs</a:t>
            </a:r>
            <a:endParaRPr sz="2000"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4"/>
          </p:nvPr>
        </p:nvSpPr>
        <p:spPr>
          <a:xfrm>
            <a:off x="1642676" y="5105663"/>
            <a:ext cx="43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spcBef>
                <a:spcPts val="0"/>
              </a:spcBef>
              <a:buSzPts val="1500"/>
            </a:pPr>
            <a:r>
              <a:rPr lang="en" sz="2000"/>
              <a:t>HBeAg	</a:t>
            </a:r>
            <a:r>
              <a:rPr lang="en" sz="2000">
                <a:solidFill>
                  <a:srgbClr val="FF0000"/>
                </a:solidFill>
              </a:rPr>
              <a:t>H</a:t>
            </a:r>
            <a:r>
              <a:rPr lang="en" sz="2000"/>
              <a:t>epatitis </a:t>
            </a:r>
            <a:r>
              <a:rPr lang="en" sz="2000">
                <a:solidFill>
                  <a:srgbClr val="FF0000"/>
                </a:solidFill>
              </a:rPr>
              <a:t>B</a:t>
            </a:r>
            <a:r>
              <a:rPr lang="en" sz="2000"/>
              <a:t> </a:t>
            </a:r>
            <a:r>
              <a:rPr lang="en" sz="2000">
                <a:solidFill>
                  <a:srgbClr val="FF0000"/>
                </a:solidFill>
              </a:rPr>
              <a:t>e</a:t>
            </a:r>
            <a:r>
              <a:rPr lang="en" sz="2000"/>
              <a:t> </a:t>
            </a:r>
            <a:r>
              <a:rPr lang="en" sz="2000">
                <a:solidFill>
                  <a:srgbClr val="FF0000"/>
                </a:solidFill>
              </a:rPr>
              <a:t>A</a:t>
            </a:r>
            <a:r>
              <a:rPr lang="en" sz="2000"/>
              <a:t>nti</a:t>
            </a:r>
            <a:r>
              <a:rPr lang="en" sz="2000">
                <a:solidFill>
                  <a:srgbClr val="FF0000"/>
                </a:solidFill>
              </a:rPr>
              <a:t>g</a:t>
            </a:r>
            <a:r>
              <a:rPr lang="en" sz="2000"/>
              <a:t>en</a:t>
            </a:r>
            <a:endParaRPr sz="2000"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5"/>
          </p:nvPr>
        </p:nvSpPr>
        <p:spPr>
          <a:xfrm>
            <a:off x="1642676" y="4021974"/>
            <a:ext cx="4320000" cy="816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spcBef>
                <a:spcPts val="0"/>
              </a:spcBef>
              <a:buSzPts val="1500"/>
            </a:pPr>
            <a:r>
              <a:rPr lang="en" sz="2000"/>
              <a:t>HBcAg	</a:t>
            </a:r>
            <a:r>
              <a:rPr lang="en" sz="2000">
                <a:solidFill>
                  <a:srgbClr val="FF0000"/>
                </a:solidFill>
              </a:rPr>
              <a:t>H</a:t>
            </a:r>
            <a:r>
              <a:rPr lang="en" sz="2000"/>
              <a:t>epatitis </a:t>
            </a:r>
            <a:r>
              <a:rPr lang="en" sz="2000">
                <a:solidFill>
                  <a:srgbClr val="FF0000"/>
                </a:solidFill>
              </a:rPr>
              <a:t>B</a:t>
            </a:r>
            <a:r>
              <a:rPr lang="en" sz="2000"/>
              <a:t> </a:t>
            </a:r>
            <a:r>
              <a:rPr lang="en" sz="2000">
                <a:solidFill>
                  <a:srgbClr val="FF0000"/>
                </a:solidFill>
              </a:rPr>
              <a:t>c</a:t>
            </a:r>
            <a:r>
              <a:rPr lang="en" sz="2000"/>
              <a:t>ore </a:t>
            </a:r>
            <a:r>
              <a:rPr lang="en" sz="2000">
                <a:solidFill>
                  <a:srgbClr val="FF0000"/>
                </a:solidFill>
              </a:rPr>
              <a:t>A</a:t>
            </a:r>
            <a:r>
              <a:rPr lang="en" sz="2000"/>
              <a:t>nti</a:t>
            </a:r>
            <a:r>
              <a:rPr lang="en" sz="2000">
                <a:solidFill>
                  <a:srgbClr val="FF0000"/>
                </a:solidFill>
              </a:rPr>
              <a:t>g</a:t>
            </a:r>
            <a:r>
              <a:rPr lang="en" sz="2000"/>
              <a:t>en </a:t>
            </a:r>
            <a:endParaRPr/>
          </a:p>
          <a:p>
            <a:pPr marL="0" indent="0">
              <a:spcBef>
                <a:spcPts val="1200"/>
              </a:spcBef>
              <a:buSzPts val="1500"/>
            </a:pPr>
            <a:r>
              <a:rPr lang="en" sz="2000"/>
              <a:t>	(absent in blood)</a:t>
            </a:r>
            <a:endParaRPr sz="2000"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6"/>
          </p:nvPr>
        </p:nvSpPr>
        <p:spPr>
          <a:xfrm>
            <a:off x="1643543" y="2934895"/>
            <a:ext cx="43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spcBef>
                <a:spcPts val="0"/>
              </a:spcBef>
              <a:buSzPts val="1400"/>
            </a:pPr>
            <a:r>
              <a:rPr lang="en" sz="1867"/>
              <a:t>HBsAg	</a:t>
            </a:r>
            <a:r>
              <a:rPr lang="en" sz="1867">
                <a:solidFill>
                  <a:srgbClr val="FF0000"/>
                </a:solidFill>
              </a:rPr>
              <a:t>H</a:t>
            </a:r>
            <a:r>
              <a:rPr lang="en" sz="1867"/>
              <a:t>epatitis </a:t>
            </a:r>
            <a:r>
              <a:rPr lang="en" sz="1867">
                <a:solidFill>
                  <a:srgbClr val="FF0000"/>
                </a:solidFill>
              </a:rPr>
              <a:t>B</a:t>
            </a:r>
            <a:r>
              <a:rPr lang="en" sz="1867"/>
              <a:t> </a:t>
            </a:r>
            <a:r>
              <a:rPr lang="en" sz="1867">
                <a:solidFill>
                  <a:srgbClr val="FF0000"/>
                </a:solidFill>
              </a:rPr>
              <a:t>s</a:t>
            </a:r>
            <a:r>
              <a:rPr lang="en" sz="1867"/>
              <a:t>urface </a:t>
            </a:r>
            <a:r>
              <a:rPr lang="en" sz="1867">
                <a:solidFill>
                  <a:srgbClr val="FF0000"/>
                </a:solidFill>
              </a:rPr>
              <a:t>A</a:t>
            </a:r>
            <a:r>
              <a:rPr lang="en" sz="1867"/>
              <a:t>nti</a:t>
            </a:r>
            <a:r>
              <a:rPr lang="en" sz="1867">
                <a:solidFill>
                  <a:srgbClr val="FF0000"/>
                </a:solidFill>
              </a:rPr>
              <a:t>g</a:t>
            </a:r>
            <a:r>
              <a:rPr lang="en" sz="1867"/>
              <a:t>en</a:t>
            </a:r>
            <a:endParaRPr sz="1867"/>
          </a:p>
        </p:txBody>
      </p:sp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796427" y="120646"/>
            <a:ext cx="10557375" cy="113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pPr>
              <a:buClr>
                <a:srgbClr val="92CCDC"/>
              </a:buClr>
              <a:buSzPts val="3300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Types of serological markers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7294815" y="5239319"/>
            <a:ext cx="432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rgbClr val="595959"/>
              </a:buClr>
              <a:buSzPts val="1500"/>
            </a:pPr>
            <a:r>
              <a:rPr lang="en" sz="2000">
                <a:solidFill>
                  <a:srgbClr val="595959"/>
                </a:solidFill>
              </a:rPr>
              <a:t>Anti-HBe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2257425" y="6029326"/>
            <a:ext cx="7467600" cy="400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" sz="1800">
                <a:solidFill>
                  <a:schemeClr val="dk1"/>
                </a:solidFill>
              </a:rPr>
              <a:t>HBV DNA (Viral load) | Quantitative or qualitative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2032000" y="2072176"/>
          <a:ext cx="8128000" cy="49446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/>
                        <a:t>Antigens</a:t>
                      </a:r>
                      <a:endParaRPr sz="2400" u="none" strike="noStrike" cap="none"/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u="none" strike="noStrike" cap="none"/>
                        <a:t>Antibodies</a:t>
                      </a:r>
                      <a:endParaRPr sz="2400" u="none" strike="noStrike" cap="none"/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301868" y="0"/>
            <a:ext cx="1164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" sz="3200">
                <a:latin typeface="Roboto"/>
                <a:ea typeface="Roboto"/>
                <a:cs typeface="Roboto"/>
                <a:sym typeface="Roboto"/>
              </a:rPr>
              <a:t>Interpretation of serological markers of hepatitis B virus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1221939" y="740701"/>
          <a:ext cx="10346667" cy="56645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9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HBsAg</a:t>
                      </a:r>
                      <a:endParaRPr sz="2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Anti-HBc IgG</a:t>
                      </a:r>
                      <a:endParaRPr sz="2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Anti-HBc IgM</a:t>
                      </a:r>
                      <a:endParaRPr sz="2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Anti-HBs</a:t>
                      </a:r>
                      <a:endParaRPr sz="2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Interpretation</a:t>
                      </a:r>
                      <a:endParaRPr sz="190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9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400"/>
                        <a:t>-</a:t>
                      </a:r>
                      <a:endParaRPr sz="44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Never exposed (susceptible)</a:t>
                      </a:r>
                      <a:endParaRPr sz="190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+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+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Past infection, cleared; natural </a:t>
                      </a:r>
                      <a:endParaRPr sz="19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immunity acquired</a:t>
                      </a:r>
                      <a:endParaRPr sz="190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+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Past infection, cleared; natural </a:t>
                      </a:r>
                      <a:endParaRPr sz="19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immunity has waned over time</a:t>
                      </a:r>
                      <a:endParaRPr sz="190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+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Immunity due to vaccination</a:t>
                      </a:r>
                      <a:endParaRPr sz="190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+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+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Recent infection, recovered;</a:t>
                      </a:r>
                      <a:endParaRPr sz="19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 immunity achieved</a:t>
                      </a:r>
                      <a:endParaRPr sz="190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+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+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Acute ongoing infection</a:t>
                      </a:r>
                      <a:endParaRPr sz="190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+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+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/>
                        <a:t>-</a:t>
                      </a:r>
                      <a:endParaRPr sz="400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Chronic ongoing infection</a:t>
                      </a:r>
                      <a:endParaRPr sz="1900"/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/>
        </p:nvSpPr>
        <p:spPr>
          <a:xfrm>
            <a:off x="653133" y="183700"/>
            <a:ext cx="10864800" cy="6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067">
                <a:latin typeface="Roboto"/>
                <a:ea typeface="Roboto"/>
                <a:cs typeface="Roboto"/>
                <a:sym typeface="Roboto"/>
              </a:rPr>
              <a:t>Groups for hepatitis B screening</a:t>
            </a:r>
            <a:endParaRPr sz="3067"/>
          </a:p>
        </p:txBody>
      </p:sp>
      <p:sp>
        <p:nvSpPr>
          <p:cNvPr id="180" name="Google Shape;180;p27"/>
          <p:cNvSpPr txBox="1"/>
          <p:nvPr/>
        </p:nvSpPr>
        <p:spPr>
          <a:xfrm>
            <a:off x="1451533" y="5704233"/>
            <a:ext cx="10066400" cy="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>
                <a:latin typeface="Roboto"/>
                <a:ea typeface="Roboto"/>
                <a:cs typeface="Roboto"/>
                <a:sym typeface="Roboto"/>
              </a:rPr>
              <a:t>*Refer to module 1 for more information on high risk groups</a:t>
            </a:r>
            <a:endParaRPr sz="1467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1467">
                <a:latin typeface="Roboto"/>
                <a:ea typeface="Roboto"/>
                <a:cs typeface="Roboto"/>
                <a:sym typeface="Roboto"/>
              </a:rPr>
              <a:t>All HBsAg +ve - evaluate and refer for treatment; special recommendation for pregnant women</a:t>
            </a:r>
            <a:endParaRPr sz="1467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1" name="Google Shape;181;p27"/>
          <p:cNvGraphicFramePr/>
          <p:nvPr/>
        </p:nvGraphicFramePr>
        <p:xfrm>
          <a:off x="1451533" y="1138800"/>
          <a:ext cx="9652000" cy="4455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Group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Initial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Results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Intervention</a:t>
                      </a:r>
                      <a:endParaRPr sz="15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High risk group*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Systematic screening every 6 months, if not vaccinated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HBsAg -ve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HBsAg +ve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Vaccinate and check anti-HBs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See comments</a:t>
                      </a:r>
                      <a:endParaRPr sz="15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Pregnant women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Systematic screening at 1st contact; then at labour, if not vaccinated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HBsAg -ve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HBsAg +ve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Provide vaccine and check anti-HBs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See comments</a:t>
                      </a:r>
                      <a:endParaRPr sz="15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Symptomatic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Systematic screening at 1st contact, if not vaccinated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HBsAg -ve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HBsAg +ve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Provide vaccine and check anti-HBs 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See comments</a:t>
                      </a:r>
                      <a:endParaRPr sz="15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78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General population (endemic)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Propose screening once a year, if not vaccinated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HBsAg -ve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HBsAg +ve</a:t>
                      </a:r>
                      <a:endParaRPr sz="15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Provide vaccine and check anti-HBs 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See comments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653133" y="183700"/>
            <a:ext cx="10912000" cy="1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067">
                <a:latin typeface="Roboto"/>
                <a:ea typeface="Roboto"/>
                <a:cs typeface="Roboto"/>
                <a:sym typeface="Roboto"/>
              </a:rPr>
              <a:t>Algorithm for screening and diagnosis of chronic hepatitis B virus infection</a:t>
            </a:r>
            <a:endParaRPr sz="3067"/>
          </a:p>
        </p:txBody>
      </p:sp>
      <p:sp>
        <p:nvSpPr>
          <p:cNvPr id="187" name="Google Shape;187;p28"/>
          <p:cNvSpPr/>
          <p:nvPr/>
        </p:nvSpPr>
        <p:spPr>
          <a:xfrm>
            <a:off x="1204233" y="1326700"/>
            <a:ext cx="10103200" cy="97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/>
              <a:t>Hepatitis B surface antigen (HBsAg) test</a:t>
            </a:r>
            <a:endParaRPr sz="2267"/>
          </a:p>
          <a:p>
            <a:pPr algn="ctr"/>
            <a:r>
              <a:rPr lang="en" sz="2267"/>
              <a:t> (Rapid test or ELISA)</a:t>
            </a:r>
            <a:endParaRPr sz="2267"/>
          </a:p>
        </p:txBody>
      </p:sp>
      <p:sp>
        <p:nvSpPr>
          <p:cNvPr id="188" name="Google Shape;188;p28"/>
          <p:cNvSpPr/>
          <p:nvPr/>
        </p:nvSpPr>
        <p:spPr>
          <a:xfrm>
            <a:off x="7409033" y="3071800"/>
            <a:ext cx="3898400" cy="7144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Positive*</a:t>
            </a:r>
            <a:endParaRPr sz="2400"/>
          </a:p>
        </p:txBody>
      </p:sp>
      <p:sp>
        <p:nvSpPr>
          <p:cNvPr id="189" name="Google Shape;189;p28"/>
          <p:cNvSpPr/>
          <p:nvPr/>
        </p:nvSpPr>
        <p:spPr>
          <a:xfrm>
            <a:off x="1204233" y="3071800"/>
            <a:ext cx="3898400" cy="714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Negative</a:t>
            </a:r>
            <a:endParaRPr sz="2400"/>
          </a:p>
        </p:txBody>
      </p:sp>
      <p:sp>
        <p:nvSpPr>
          <p:cNvPr id="190" name="Google Shape;190;p28"/>
          <p:cNvSpPr/>
          <p:nvPr/>
        </p:nvSpPr>
        <p:spPr>
          <a:xfrm rot="-10798469">
            <a:off x="5021100" y="2285800"/>
            <a:ext cx="898000" cy="138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91" name="Google Shape;191;p28"/>
          <p:cNvSpPr/>
          <p:nvPr/>
        </p:nvSpPr>
        <p:spPr>
          <a:xfrm rot="10798469" flipH="1">
            <a:off x="6511033" y="2285800"/>
            <a:ext cx="898000" cy="138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92" name="Google Shape;192;p28"/>
          <p:cNvSpPr txBox="1"/>
          <p:nvPr/>
        </p:nvSpPr>
        <p:spPr>
          <a:xfrm>
            <a:off x="1306300" y="4633233"/>
            <a:ext cx="3898400" cy="938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latin typeface="Roboto"/>
                <a:ea typeface="Roboto"/>
                <a:cs typeface="Roboto"/>
                <a:sym typeface="Roboto"/>
              </a:rPr>
              <a:t>Offer HBV vaccine (if in high risk group)</a:t>
            </a:r>
            <a:endParaRPr sz="21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7408933" y="4592467"/>
            <a:ext cx="3898400" cy="9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latin typeface="Roboto"/>
                <a:ea typeface="Roboto"/>
                <a:cs typeface="Roboto"/>
                <a:sym typeface="Roboto"/>
              </a:rPr>
              <a:t>Compatible with HBV infection</a:t>
            </a:r>
            <a:endParaRPr sz="2133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6817167" y="5919233"/>
            <a:ext cx="5374800" cy="938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Evaluate for treatment eligibility</a:t>
            </a:r>
            <a:endParaRPr sz="2400"/>
          </a:p>
        </p:txBody>
      </p:sp>
      <p:sp>
        <p:nvSpPr>
          <p:cNvPr id="195" name="Google Shape;195;p28"/>
          <p:cNvSpPr/>
          <p:nvPr/>
        </p:nvSpPr>
        <p:spPr>
          <a:xfrm>
            <a:off x="3143267" y="3735167"/>
            <a:ext cx="163200" cy="8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96" name="Google Shape;196;p28"/>
          <p:cNvSpPr/>
          <p:nvPr/>
        </p:nvSpPr>
        <p:spPr>
          <a:xfrm>
            <a:off x="9276633" y="3735167"/>
            <a:ext cx="163200" cy="8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97" name="Google Shape;197;p28"/>
          <p:cNvSpPr/>
          <p:nvPr/>
        </p:nvSpPr>
        <p:spPr>
          <a:xfrm>
            <a:off x="9276633" y="5531267"/>
            <a:ext cx="255200" cy="48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98" name="Google Shape;198;p28"/>
          <p:cNvSpPr txBox="1"/>
          <p:nvPr/>
        </p:nvSpPr>
        <p:spPr>
          <a:xfrm>
            <a:off x="571500" y="5776233"/>
            <a:ext cx="5939600" cy="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67"/>
              <a:t>*</a:t>
            </a:r>
            <a:r>
              <a:rPr lang="en" sz="1200"/>
              <a:t>The presence of a single positive HBsAg in patients with </a:t>
            </a:r>
            <a:r>
              <a:rPr lang="en" sz="1200" b="1"/>
              <a:t>clinical cirrhosis</a:t>
            </a:r>
            <a:r>
              <a:rPr lang="en" sz="1200"/>
              <a:t> and/or </a:t>
            </a:r>
            <a:r>
              <a:rPr lang="en" sz="1200" b="1"/>
              <a:t>APRI score &gt; 2</a:t>
            </a:r>
            <a:r>
              <a:rPr lang="en" sz="1200"/>
              <a:t> and/or in </a:t>
            </a:r>
            <a:r>
              <a:rPr lang="en" sz="1200" b="1"/>
              <a:t>PLHIV </a:t>
            </a:r>
            <a:r>
              <a:rPr lang="en" sz="1200"/>
              <a:t>indicates chronicity and is a criterion for a direct initiation of HBV treatment</a:t>
            </a:r>
            <a:endParaRPr sz="1733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Macintosh PowerPoint</Application>
  <PresentationFormat>Widescreen</PresentationFormat>
  <Paragraphs>114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Types of serological markers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Nimzing Ladep</dc:creator>
  <cp:lastModifiedBy>Nimzing Ladep</cp:lastModifiedBy>
  <cp:revision>1</cp:revision>
  <dcterms:created xsi:type="dcterms:W3CDTF">2022-12-03T09:23:10Z</dcterms:created>
  <dcterms:modified xsi:type="dcterms:W3CDTF">2022-12-03T09:23:51Z</dcterms:modified>
</cp:coreProperties>
</file>