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1" r:id="rId2"/>
    <p:sldId id="302" r:id="rId3"/>
    <p:sldId id="303" r:id="rId4"/>
    <p:sldId id="304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48A9-FF80-FC46-85D4-ED05A9800FC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8706B-A441-7B4B-9683-425D48D7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1" name="Google Shape;1441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13EF-CE76-220F-89E8-0C6AD8965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869B1-E0D2-7646-7302-F438B8A52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C0BE-7991-3BB0-4BF2-AF608F7B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DE0F-14DF-FF6C-A580-69068389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6275-088A-36AE-7140-832B9DEF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35AA-90E2-01F1-F4A9-0692C534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132F3-65A4-876B-E837-36D6A373B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05C7-5C81-F491-09E6-E8A1CE0A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9BD9-AE5C-C949-4ADF-F026370A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B1D4-A335-60D2-9E0F-BEE35242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53DBD-45E8-4EE8-D09A-18D0C74F2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37025-43C5-D762-FB1F-4630B271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AF0E-35DA-54C2-AB69-71B9951B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7495-073E-9A98-8E03-9BF25DA9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0329-4A88-20DA-076E-E6BE9EB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>
            <a:spLocks noGrp="1"/>
          </p:cNvSpPr>
          <p:nvPr>
            <p:ph type="title"/>
          </p:nvPr>
        </p:nvSpPr>
        <p:spPr>
          <a:xfrm>
            <a:off x="802458" y="511712"/>
            <a:ext cx="6553199" cy="6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2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body" idx="1"/>
          </p:nvPr>
        </p:nvSpPr>
        <p:spPr>
          <a:xfrm>
            <a:off x="1524000" y="2811622"/>
            <a:ext cx="5111506" cy="71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body" idx="2"/>
          </p:nvPr>
        </p:nvSpPr>
        <p:spPr>
          <a:xfrm>
            <a:off x="1524000" y="1860621"/>
            <a:ext cx="5111506" cy="71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body" idx="3"/>
          </p:nvPr>
        </p:nvSpPr>
        <p:spPr>
          <a:xfrm>
            <a:off x="1524000" y="3752575"/>
            <a:ext cx="5111506" cy="73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8"/>
          <p:cNvSpPr txBox="1">
            <a:spLocks noGrp="1"/>
          </p:cNvSpPr>
          <p:nvPr>
            <p:ph type="body" idx="4"/>
          </p:nvPr>
        </p:nvSpPr>
        <p:spPr>
          <a:xfrm>
            <a:off x="1524000" y="4709081"/>
            <a:ext cx="5111506" cy="71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12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E67-4EA6-974A-9E08-E7E34C8C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D11D2-6915-509A-B876-6B9914D0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6650-FF67-3E9E-CEDB-D7FADE8C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5EB3-9471-1E62-9573-4657914B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A8D6-AF52-9E9A-AECF-372D8A3A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E532-571D-8FF0-1A4D-4BFE024D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FB2B-1F34-7A07-5A65-82C51EF5D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A985-258F-7A3F-CC29-75ACFB92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3421-A3A8-CEAC-F8C1-6C61AE5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6C83-C410-66D0-2920-C922DC5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377B-0EE8-A03E-B6F3-0307F36C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0F5-EA86-A57E-2C69-E1AA8CD3A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4D1E6-37FF-C9C3-8F31-BBBD5165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1835-5FAC-8D29-CBDA-56771C63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28B4-2FAD-7330-4836-E50D609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6A169-B226-0AAE-2AE3-5CE9B809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8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CD73-5D5C-E8B2-8738-BC404D67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8518-ADC5-28EF-08A7-CF4393B6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F2357-2C73-741E-E81A-0B6C9A0E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8B4CB-133F-E389-BCD2-192DA4013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2AC25-257F-0364-9404-D21023CBD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6B2BC-933B-CE07-E466-023BC8F0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2F372-9F17-52AC-AD9F-7D697617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30ABB-8BF4-CF77-0301-0432C3CE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1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3195-9D9A-BF12-1F54-69F70F7A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C1D79-A862-CED7-90CA-DEA72146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B2E26-01D7-3EC1-0744-6F6451CC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3143D-F9ED-37B3-35F9-74311857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B42C2-D0D9-E824-9C6F-2C10700D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CD9C-D74E-C6E2-3390-D23A132A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ED7C-8DE1-628D-F480-6B776232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7626-D4DB-D4C2-2909-D8FB028B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30E5-F4A1-2947-E154-D352D240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788E2-C986-6803-867E-0D6B7597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E8B4C-150A-908C-7117-C589EA90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1CEB-83CC-FF82-D44F-97DBD431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3B7C0-BAD5-FCE8-2729-8CD755A9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7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3E75-FF90-7620-074B-A9B392F0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E3964-B175-9F3E-D5A8-834494FFE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A4207-C5EF-D89D-F313-545E4E723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4C30C-ED7E-85AA-4A02-6EE6F713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62FE-3E61-22D7-2BE9-CD042916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D2579-9939-95B6-67B2-EE785CC9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0BE2-5F6F-4E98-EBAD-0379DD3C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BEC63-4C6C-F988-E54F-82C24B10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58C1-0A59-9E9A-1262-9BAEAC9AF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9C1B-E671-E342-AF3A-BB5B93EDFA71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5117-0B3A-1487-753B-D40556FE5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85D2-96D4-09FE-3D37-B8B4DD96A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8BB0-1A41-F34C-BBD2-E9F2F262D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5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6"/>
          <p:cNvSpPr/>
          <p:nvPr/>
        </p:nvSpPr>
        <p:spPr>
          <a:xfrm rot="2217864">
            <a:off x="128970" y="177653"/>
            <a:ext cx="2003478" cy="1885336"/>
          </a:xfrm>
          <a:prstGeom prst="teardrop">
            <a:avLst>
              <a:gd name="adj" fmla="val 128966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4" name="Google Shape;1404;p46"/>
          <p:cNvSpPr/>
          <p:nvPr/>
        </p:nvSpPr>
        <p:spPr>
          <a:xfrm rot="5511691">
            <a:off x="219007" y="258963"/>
            <a:ext cx="1797392" cy="167414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dist="127000" sx="101000" sy="101000" algn="t" rotWithShape="0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05" name="Google Shape;1405;p46"/>
          <p:cNvSpPr txBox="1"/>
          <p:nvPr/>
        </p:nvSpPr>
        <p:spPr>
          <a:xfrm>
            <a:off x="687118" y="2235421"/>
            <a:ext cx="25928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SYMPTOMS &amp; SIGNS – MANIFESTATIONS &amp; NATURAL HISTORY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06" name="Google Shape;1406;p46" descr="Award ribb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511691">
            <a:off x="390328" y="289827"/>
            <a:ext cx="1674146" cy="167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46"/>
          <p:cNvSpPr txBox="1"/>
          <p:nvPr/>
        </p:nvSpPr>
        <p:spPr>
          <a:xfrm>
            <a:off x="3718560" y="741680"/>
            <a:ext cx="7609840" cy="3699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 of acute HBV infection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90 percent for a perinatally acquired infection would go on to have chronic HBV infection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20 - 50% of those who acquired the infection between 1 and 5yrs develop chronic HBV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Adults – 5%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8" name="Google Shape;1408;p46"/>
          <p:cNvSpPr/>
          <p:nvPr/>
        </p:nvSpPr>
        <p:spPr>
          <a:xfrm>
            <a:off x="0" y="4299967"/>
            <a:ext cx="12192000" cy="4774822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7"/>
          <p:cNvSpPr/>
          <p:nvPr/>
        </p:nvSpPr>
        <p:spPr>
          <a:xfrm rot="2217864">
            <a:off x="128970" y="177653"/>
            <a:ext cx="2003478" cy="1885336"/>
          </a:xfrm>
          <a:prstGeom prst="teardrop">
            <a:avLst>
              <a:gd name="adj" fmla="val 128966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4" name="Google Shape;1414;p47"/>
          <p:cNvSpPr/>
          <p:nvPr/>
        </p:nvSpPr>
        <p:spPr>
          <a:xfrm rot="5511691">
            <a:off x="219007" y="258963"/>
            <a:ext cx="1797392" cy="167414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dist="127000" sx="101000" sy="101000" algn="t" rotWithShape="0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15" name="Google Shape;1415;p47"/>
          <p:cNvSpPr txBox="1"/>
          <p:nvPr/>
        </p:nvSpPr>
        <p:spPr>
          <a:xfrm>
            <a:off x="687118" y="2235421"/>
            <a:ext cx="25928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SYMPTOMS &amp; SIGNS – MANIFESTATIONS &amp; NATURAL HISTORY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16" name="Google Shape;1416;p47" descr="Award ribb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511691">
            <a:off x="390328" y="289827"/>
            <a:ext cx="1674146" cy="167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47"/>
          <p:cNvSpPr txBox="1"/>
          <p:nvPr/>
        </p:nvSpPr>
        <p:spPr>
          <a:xfrm>
            <a:off x="4094480" y="548640"/>
            <a:ext cx="7010400" cy="211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Treatment for acute HBV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Treatment for acute HBV is mainly supportive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8"/>
          <p:cNvSpPr/>
          <p:nvPr/>
        </p:nvSpPr>
        <p:spPr>
          <a:xfrm rot="2217864">
            <a:off x="128970" y="177653"/>
            <a:ext cx="2003478" cy="1885336"/>
          </a:xfrm>
          <a:prstGeom prst="teardrop">
            <a:avLst>
              <a:gd name="adj" fmla="val 128966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3" name="Google Shape;1423;p48"/>
          <p:cNvSpPr/>
          <p:nvPr/>
        </p:nvSpPr>
        <p:spPr>
          <a:xfrm rot="5511691">
            <a:off x="219007" y="258963"/>
            <a:ext cx="1797392" cy="167414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dist="127000" sx="101000" sy="101000" algn="t" rotWithShape="0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24" name="Google Shape;1424;p48"/>
          <p:cNvSpPr txBox="1"/>
          <p:nvPr/>
        </p:nvSpPr>
        <p:spPr>
          <a:xfrm>
            <a:off x="687118" y="2235421"/>
            <a:ext cx="25928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SYMPTOMS &amp; SIGNS – MANIFESTATIONS &amp; NATURAL HISTORY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25" name="Google Shape;1425;p48" descr="Award ribb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511691">
            <a:off x="390328" y="289827"/>
            <a:ext cx="1674146" cy="167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48"/>
          <p:cNvSpPr txBox="1"/>
          <p:nvPr/>
        </p:nvSpPr>
        <p:spPr>
          <a:xfrm>
            <a:off x="3434080" y="518160"/>
            <a:ext cx="8229600" cy="40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Hospital management is based on 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Coagulopathy, deep jaundiced or encephalopathy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elderly age at first infection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significant comorbidities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tolerate oral intake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poor social support systems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9"/>
          <p:cNvSpPr/>
          <p:nvPr/>
        </p:nvSpPr>
        <p:spPr>
          <a:xfrm rot="2217864">
            <a:off x="128970" y="177653"/>
            <a:ext cx="2003478" cy="1885336"/>
          </a:xfrm>
          <a:prstGeom prst="teardrop">
            <a:avLst>
              <a:gd name="adj" fmla="val 128966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2" name="Google Shape;1432;p49"/>
          <p:cNvSpPr/>
          <p:nvPr/>
        </p:nvSpPr>
        <p:spPr>
          <a:xfrm rot="5511691">
            <a:off x="219007" y="258963"/>
            <a:ext cx="1797392" cy="167414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dist="127000" sx="101000" sy="101000" algn="t" rotWithShape="0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433" name="Google Shape;1433;p49"/>
          <p:cNvSpPr txBox="1"/>
          <p:nvPr/>
        </p:nvSpPr>
        <p:spPr>
          <a:xfrm>
            <a:off x="687118" y="2235421"/>
            <a:ext cx="25928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SYMPTOMS &amp; SIGNS – MANIFESTATIONS &amp; NATURAL HISTORY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34" name="Google Shape;1434;p49" descr="Award ribb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511691">
            <a:off x="390328" y="289827"/>
            <a:ext cx="1674146" cy="167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49"/>
          <p:cNvSpPr txBox="1"/>
          <p:nvPr/>
        </p:nvSpPr>
        <p:spPr>
          <a:xfrm>
            <a:off x="3708400" y="447040"/>
            <a:ext cx="74676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Antiviral therapy is not indicated, except in a few cases of fulminant hepatic failure, but which should be stopped once the patient has become negative to HBsAg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6" name="Google Shape;1436;p49"/>
          <p:cNvSpPr/>
          <p:nvPr/>
        </p:nvSpPr>
        <p:spPr>
          <a:xfrm>
            <a:off x="3444240" y="3149600"/>
            <a:ext cx="3007360" cy="3708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7" name="Google Shape;1437;p49"/>
          <p:cNvSpPr/>
          <p:nvPr/>
        </p:nvSpPr>
        <p:spPr>
          <a:xfrm rot="-3096658">
            <a:off x="5872707" y="5245918"/>
            <a:ext cx="1486393" cy="381420"/>
          </a:xfrm>
          <a:prstGeom prst="corner">
            <a:avLst>
              <a:gd name="adj1" fmla="val 17059"/>
              <a:gd name="adj2" fmla="val 21765"/>
            </a:avLst>
          </a:prstGeom>
          <a:solidFill>
            <a:srgbClr val="ABD7C9"/>
          </a:solidFill>
          <a:ln w="12700" cap="flat" cmpd="sng">
            <a:solidFill>
              <a:srgbClr val="C6E4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8" name="Google Shape;1438;p49"/>
          <p:cNvSpPr/>
          <p:nvPr/>
        </p:nvSpPr>
        <p:spPr>
          <a:xfrm>
            <a:off x="4665447" y="2835585"/>
            <a:ext cx="2513282" cy="3302000"/>
          </a:xfrm>
          <a:prstGeom prst="mathMultiply">
            <a:avLst>
              <a:gd name="adj1" fmla="val 127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50"/>
          <p:cNvSpPr txBox="1">
            <a:spLocks noGrp="1"/>
          </p:cNvSpPr>
          <p:nvPr>
            <p:ph type="title"/>
          </p:nvPr>
        </p:nvSpPr>
        <p:spPr>
          <a:xfrm>
            <a:off x="802458" y="511712"/>
            <a:ext cx="6553199" cy="6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2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What we have learned</a:t>
            </a:r>
            <a:endParaRPr/>
          </a:p>
        </p:txBody>
      </p:sp>
      <p:sp>
        <p:nvSpPr>
          <p:cNvPr id="1445" name="Google Shape;1445;p50"/>
          <p:cNvSpPr txBox="1">
            <a:spLocks noGrp="1"/>
          </p:cNvSpPr>
          <p:nvPr>
            <p:ph type="body" idx="1"/>
          </p:nvPr>
        </p:nvSpPr>
        <p:spPr>
          <a:xfrm>
            <a:off x="1524000" y="2691887"/>
            <a:ext cx="5111506" cy="94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Transmission of HBV in developing countries is most often horizontal, whilst it is via sexual routes in the West</a:t>
            </a:r>
            <a:endParaRPr sz="2400"/>
          </a:p>
        </p:txBody>
      </p:sp>
      <p:sp>
        <p:nvSpPr>
          <p:cNvPr id="1446" name="Google Shape;1446;p50"/>
          <p:cNvSpPr txBox="1">
            <a:spLocks noGrp="1"/>
          </p:cNvSpPr>
          <p:nvPr>
            <p:ph type="body" idx="2"/>
          </p:nvPr>
        </p:nvSpPr>
        <p:spPr>
          <a:xfrm>
            <a:off x="1524000" y="1860621"/>
            <a:ext cx="5111506" cy="71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HBV is a viral infection that causes acute and chronic diseases</a:t>
            </a:r>
            <a:endParaRPr/>
          </a:p>
        </p:txBody>
      </p:sp>
      <p:sp>
        <p:nvSpPr>
          <p:cNvPr id="1447" name="Google Shape;1447;p50"/>
          <p:cNvSpPr txBox="1">
            <a:spLocks noGrp="1"/>
          </p:cNvSpPr>
          <p:nvPr>
            <p:ph type="body" idx="3"/>
          </p:nvPr>
        </p:nvSpPr>
        <p:spPr>
          <a:xfrm>
            <a:off x="1524000" y="3948192"/>
            <a:ext cx="5111506" cy="73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Acute HBV presents more dramatically than chronic HBV</a:t>
            </a:r>
            <a:endParaRPr/>
          </a:p>
        </p:txBody>
      </p:sp>
      <p:sp>
        <p:nvSpPr>
          <p:cNvPr id="1448" name="Google Shape;1448;p50"/>
          <p:cNvSpPr txBox="1">
            <a:spLocks noGrp="1"/>
          </p:cNvSpPr>
          <p:nvPr>
            <p:ph type="body" idx="4"/>
          </p:nvPr>
        </p:nvSpPr>
        <p:spPr>
          <a:xfrm>
            <a:off x="1524000" y="4709081"/>
            <a:ext cx="5111506" cy="71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HBV treatment is supportive and rarely needs antiviral agents</a:t>
            </a:r>
            <a:endParaRPr/>
          </a:p>
        </p:txBody>
      </p:sp>
      <p:pic>
        <p:nvPicPr>
          <p:cNvPr id="1449" name="Google Shape;144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688" y="1935597"/>
            <a:ext cx="414447" cy="426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2699" y="2015751"/>
            <a:ext cx="226258" cy="19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616" y="3987518"/>
            <a:ext cx="414447" cy="426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627" y="4100924"/>
            <a:ext cx="226258" cy="19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688" y="2882300"/>
            <a:ext cx="414447" cy="426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2699" y="2962454"/>
            <a:ext cx="226258" cy="19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616" y="4775708"/>
            <a:ext cx="414447" cy="426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627" y="4855862"/>
            <a:ext cx="226258" cy="199910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50"/>
          <p:cNvSpPr/>
          <p:nvPr/>
        </p:nvSpPr>
        <p:spPr>
          <a:xfrm>
            <a:off x="8659906" y="11017"/>
            <a:ext cx="35320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58" name="Google Shape;1458;p50"/>
          <p:cNvPicPr preferRelativeResize="0"/>
          <p:nvPr/>
        </p:nvPicPr>
        <p:blipFill rotWithShape="1">
          <a:blip r:embed="rId5">
            <a:alphaModFix/>
          </a:blip>
          <a:srcRect b="44571"/>
          <a:stretch/>
        </p:blipFill>
        <p:spPr>
          <a:xfrm>
            <a:off x="7009438" y="11017"/>
            <a:ext cx="4205733" cy="684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9" y="587870"/>
            <a:ext cx="609600" cy="4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Abril Fatface</vt:lpstr>
      <vt:lpstr>Arial</vt:lpstr>
      <vt:lpstr>Calibri</vt:lpstr>
      <vt:lpstr>Calibri Light</vt:lpstr>
      <vt:lpstr>Helvetica Neue</vt:lpstr>
      <vt:lpstr>Noto Sans Symbols</vt:lpstr>
      <vt:lpstr>Quattrocento Sans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What we have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Nimzing Ladep</dc:creator>
  <cp:lastModifiedBy>Nimzing Ladep</cp:lastModifiedBy>
  <cp:revision>1</cp:revision>
  <dcterms:created xsi:type="dcterms:W3CDTF">2022-12-03T09:24:39Z</dcterms:created>
  <dcterms:modified xsi:type="dcterms:W3CDTF">2022-12-03T09:25:06Z</dcterms:modified>
</cp:coreProperties>
</file>