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60" r:id="rId3"/>
    <p:sldId id="263" r:id="rId4"/>
    <p:sldId id="443" r:id="rId5"/>
    <p:sldId id="406" r:id="rId6"/>
    <p:sldId id="464" r:id="rId7"/>
    <p:sldId id="462" r:id="rId8"/>
    <p:sldId id="465" r:id="rId9"/>
    <p:sldId id="463" r:id="rId10"/>
    <p:sldId id="468" r:id="rId11"/>
    <p:sldId id="471" r:id="rId12"/>
    <p:sldId id="466" r:id="rId13"/>
    <p:sldId id="469" r:id="rId14"/>
    <p:sldId id="470" r:id="rId15"/>
    <p:sldId id="467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F5E02-B511-D14E-97A7-72221E161FAE}" v="213" dt="2020-09-12T23:55:25.241"/>
    <p1510:client id="{01F04C2F-1254-6DBE-7834-AC93D6783F80}" v="480" dt="2020-09-13T02:36:32.530"/>
    <p1510:client id="{0225E811-9D0B-ECE5-195D-C1C949AF642A}" v="41" dt="2020-11-13T04:43:30.833"/>
    <p1510:client id="{045219D7-BB9E-1895-F7D7-B03F2FD1BF79}" v="188" dt="2020-09-13T03:14:09.368"/>
    <p1510:client id="{09F73B63-B368-9654-B353-A99F17A48C43}" v="149" dt="2020-10-03T15:41:35.156"/>
    <p1510:client id="{11D51C7B-846C-4F0E-B734-762C320F2D02}" v="87" dt="2020-09-19T14:58:20.032"/>
    <p1510:client id="{1581F0DD-44BC-3273-8849-3053C91ED006}" v="692" dt="2020-09-19T16:15:48.679"/>
    <p1510:client id="{16349DF7-D47F-05F9-7FAE-64E7B04CCD99}" v="53" dt="2020-10-04T14:59:11.499"/>
    <p1510:client id="{20FCE165-FDBB-7BEF-61E7-20B7FC366A67}" v="610" dt="2020-10-03T16:11:13.600"/>
    <p1510:client id="{2D4609C1-3C47-49BA-8C58-558E8640A43E}" v="386" dt="2020-09-19T22:33:23.280"/>
    <p1510:client id="{30C6D074-27CF-56C1-6D4F-2FCF98DD76AF}" v="686" dt="2020-10-03T15:22:07.335"/>
    <p1510:client id="{3170A1AF-A1D5-42BB-A575-CC6E942ECBAF}" v="620" dt="2020-09-19T21:26:13.854"/>
    <p1510:client id="{3EC80B40-4722-1349-54F5-1E4840615F81}" v="35" dt="2020-10-16T02:28:51.385"/>
    <p1510:client id="{41A67930-D663-6D97-968E-AD59A4573CCE}" v="798" dt="2020-09-19T23:17:36.798"/>
    <p1510:client id="{47C1DE5E-59E0-20EB-59DE-22B821F13708}" v="101" dt="2020-09-19T15:05:56.916"/>
    <p1510:client id="{48C608F5-2FE5-BE8E-2FBD-770E1459A0D5}" v="66" dt="2020-09-23T00:46:03.869"/>
    <p1510:client id="{49D15B13-CE0C-4C54-8257-4BF770EA76B8}" v="8" dt="2020-11-13T04:29:34.756"/>
    <p1510:client id="{55404F06-3CE9-9969-4872-1F09CFE72643}" v="35" dt="2020-09-23T18:47:18.782"/>
    <p1510:client id="{6C88062A-B69F-D9A5-32B1-B3611B849581}" v="70" dt="2020-10-16T02:16:23.909"/>
    <p1510:client id="{6CD29C42-C426-3A11-E22E-5AA51F83FBF0}" v="165" dt="2020-09-13T02:55:52.563"/>
    <p1510:client id="{74105728-3206-CC02-4F51-0127DBF2BB08}" v="23" dt="2020-09-23T22:47:47.035"/>
    <p1510:client id="{7CE73EB0-EB74-6016-B61F-56C99E509CBE}" v="34" dt="2020-09-23T22:41:55.126"/>
    <p1510:client id="{8413E9F1-1B14-4242-76B5-AFB6A102AA4D}" v="24" dt="2020-10-03T16:05:11.462"/>
    <p1510:client id="{93B3D443-22E4-C222-7FF5-C56A0507493E}" v="3" dt="2020-09-13T21:06:04.720"/>
    <p1510:client id="{948F1D51-A852-8734-7254-81A42785C6A4}" v="570" dt="2020-11-13T04:39:21.594"/>
    <p1510:client id="{9878B76E-83F0-7C50-F5FF-BE674A69C3E2}" v="417" dt="2020-10-09T03:03:08.058"/>
    <p1510:client id="{9EEEC363-C403-06AA-093A-4E4EEA495983}" v="67" dt="2020-09-19T19:17:03.199"/>
    <p1510:client id="{A8B3B69A-FC72-2883-5064-D8060D555494}" v="108" dt="2020-09-13T01:47:41.862"/>
    <p1510:client id="{B59FEDD2-C8D0-3773-3181-82B26E1B8266}" v="10" dt="2020-09-23T04:30:05.381"/>
    <p1510:client id="{BAA8CA3A-38A6-A695-7CC3-95A2AB087D3D}" v="1" dt="2020-09-12T23:35:37.220"/>
    <p1510:client id="{BFD8D938-0E70-AB42-9AC8-9E22CE294902}" v="125" dt="2020-10-23T03:19:11.729"/>
    <p1510:client id="{CBFED552-2D48-4FFC-4508-21DE85A1D6D0}" v="86" dt="2020-10-09T03:07:08.832"/>
    <p1510:client id="{DED84C02-42CF-C717-94A5-8FF6FF5047B7}" v="47" dt="2020-11-13T23:55:23.957"/>
    <p1510:client id="{E51D9752-68A3-FDF8-69CB-A7A2291337DD}" v="654" dt="2020-09-13T00:53:11.982"/>
    <p1510:client id="{F51B3269-E25D-324D-6BB4-2FD588B9A7F5}" v="338" dt="2020-10-04T15:12:21.032"/>
    <p1510:client id="{FF80A97F-4330-DEA9-153F-3709EFEDC4C6}" v="9" dt="2020-10-30T22:30:40.057"/>
  </p1510:revLst>
</p1510:revInfo>
</file>

<file path=ppt/tableStyles.xml><?xml version="1.0" encoding="utf-8"?>
<a:tblStyleLst xmlns:a="http://schemas.openxmlformats.org/drawingml/2006/main" def="{67750EB9-11CC-4177-AAB5-008D4DEB302D}">
  <a:tblStyle styleId="{67750EB9-11CC-4177-AAB5-008D4DEB3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7" autoAdjust="0"/>
  </p:normalViewPr>
  <p:slideViewPr>
    <p:cSldViewPr snapToGrid="0">
      <p:cViewPr varScale="1">
        <p:scale>
          <a:sx n="145" d="100"/>
          <a:sy n="14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235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2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5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9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dirty="0"/>
              <a:t>la plataforma de interoperabilidad gel - </a:t>
            </a:r>
            <a:r>
              <a:rPr lang="es-ES" dirty="0" err="1"/>
              <a:t>xml</a:t>
            </a:r>
            <a:r>
              <a:rPr lang="es-ES" dirty="0"/>
              <a:t> tiene como objetivo orientar el desarrollo de un conjunto de estándares que buscan proveer, a nivel técnico, un lenguaje común de intercambio de información dentro del marco de la iniciativa de gobierno en línea.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6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3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5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>
            <a:spLocks noGrp="1"/>
          </p:cNvSpPr>
          <p:nvPr>
            <p:ph type="ctrTitle"/>
          </p:nvPr>
        </p:nvSpPr>
        <p:spPr>
          <a:xfrm flipH="1">
            <a:off x="5875050" y="3071950"/>
            <a:ext cx="27717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subTitle" idx="1"/>
          </p:nvPr>
        </p:nvSpPr>
        <p:spPr>
          <a:xfrm flipH="1">
            <a:off x="794050" y="2881750"/>
            <a:ext cx="4494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 rot="5400000">
            <a:off x="1142363" y="1142541"/>
            <a:ext cx="1143192" cy="1143192"/>
            <a:chOff x="2311350" y="3970300"/>
            <a:chExt cx="746550" cy="746550"/>
          </a:xfrm>
        </p:grpSpPr>
        <p:sp>
          <p:nvSpPr>
            <p:cNvPr id="444" name="Google Shape;444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 rot="5400000">
            <a:off x="-159" y="-20"/>
            <a:ext cx="1143154" cy="1143192"/>
            <a:chOff x="1564850" y="4716425"/>
            <a:chExt cx="746525" cy="746550"/>
          </a:xfrm>
        </p:grpSpPr>
        <p:sp>
          <p:nvSpPr>
            <p:cNvPr id="450" name="Google Shape;450;p24"/>
            <p:cNvSpPr/>
            <p:nvPr/>
          </p:nvSpPr>
          <p:spPr>
            <a:xfrm>
              <a:off x="1564850" y="47164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2"/>
                  </a:lnTo>
                  <a:lnTo>
                    <a:pt x="29861" y="29862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564850" y="47168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29861" y="0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4"/>
          <p:cNvGrpSpPr/>
          <p:nvPr/>
        </p:nvGrpSpPr>
        <p:grpSpPr>
          <a:xfrm rot="5400000">
            <a:off x="1142382" y="-20"/>
            <a:ext cx="1143154" cy="1143192"/>
            <a:chOff x="1564850" y="3970300"/>
            <a:chExt cx="746525" cy="746550"/>
          </a:xfrm>
        </p:grpSpPr>
        <p:sp>
          <p:nvSpPr>
            <p:cNvPr id="453" name="Google Shape;45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 rot="5400000">
            <a:off x="-791" y="1142235"/>
            <a:ext cx="1143192" cy="1143192"/>
            <a:chOff x="2311350" y="4716425"/>
            <a:chExt cx="746550" cy="746550"/>
          </a:xfrm>
        </p:grpSpPr>
        <p:sp>
          <p:nvSpPr>
            <p:cNvPr id="456" name="Google Shape;456;p24"/>
            <p:cNvSpPr/>
            <p:nvPr/>
          </p:nvSpPr>
          <p:spPr>
            <a:xfrm>
              <a:off x="2311350" y="4716425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2"/>
                  </a:lnTo>
                  <a:lnTo>
                    <a:pt x="29846" y="29862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311350" y="4716825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4931" y="0"/>
                  </a:moveTo>
                  <a:cubicBezTo>
                    <a:pt x="6678" y="0"/>
                    <a:pt x="1" y="6677"/>
                    <a:pt x="1" y="14915"/>
                  </a:cubicBezTo>
                  <a:cubicBezTo>
                    <a:pt x="1" y="23169"/>
                    <a:pt x="6678" y="29846"/>
                    <a:pt x="14931" y="29846"/>
                  </a:cubicBezTo>
                  <a:cubicBezTo>
                    <a:pt x="23169" y="29846"/>
                    <a:pt x="29861" y="23169"/>
                    <a:pt x="29861" y="14915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97975" y="4903450"/>
              <a:ext cx="373300" cy="372900"/>
            </a:xfrm>
            <a:custGeom>
              <a:avLst/>
              <a:gdLst/>
              <a:ahLst/>
              <a:cxnLst/>
              <a:rect l="l" t="t" r="r" b="b"/>
              <a:pathLst>
                <a:path w="14932" h="14916" extrusionOk="0">
                  <a:moveTo>
                    <a:pt x="7494" y="1"/>
                  </a:moveTo>
                  <a:cubicBezTo>
                    <a:pt x="7485" y="1"/>
                    <a:pt x="7475" y="1"/>
                    <a:pt x="7466" y="1"/>
                  </a:cubicBezTo>
                  <a:cubicBezTo>
                    <a:pt x="3339" y="1"/>
                    <a:pt x="1" y="3339"/>
                    <a:pt x="1" y="7450"/>
                  </a:cubicBezTo>
                  <a:cubicBezTo>
                    <a:pt x="1" y="11577"/>
                    <a:pt x="3339" y="14915"/>
                    <a:pt x="7466" y="14915"/>
                  </a:cubicBezTo>
                  <a:cubicBezTo>
                    <a:pt x="11577" y="14915"/>
                    <a:pt x="14931" y="11577"/>
                    <a:pt x="14931" y="7450"/>
                  </a:cubicBezTo>
                  <a:cubicBezTo>
                    <a:pt x="14931" y="3348"/>
                    <a:pt x="11593" y="1"/>
                    <a:pt x="7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4"/>
          <p:cNvGrpSpPr/>
          <p:nvPr/>
        </p:nvGrpSpPr>
        <p:grpSpPr>
          <a:xfrm rot="5400000">
            <a:off x="4561014" y="-3612"/>
            <a:ext cx="1143154" cy="1150377"/>
            <a:chOff x="1564850" y="1731150"/>
            <a:chExt cx="746525" cy="751242"/>
          </a:xfrm>
        </p:grpSpPr>
        <p:sp>
          <p:nvSpPr>
            <p:cNvPr id="460" name="Google Shape;460;p24"/>
            <p:cNvSpPr/>
            <p:nvPr/>
          </p:nvSpPr>
          <p:spPr>
            <a:xfrm>
              <a:off x="1564850" y="1731150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14930" y="0"/>
                  </a:moveTo>
                  <a:cubicBezTo>
                    <a:pt x="6677" y="0"/>
                    <a:pt x="0" y="6677"/>
                    <a:pt x="0" y="14915"/>
                  </a:cubicBezTo>
                  <a:lnTo>
                    <a:pt x="0" y="29845"/>
                  </a:lnTo>
                  <a:lnTo>
                    <a:pt x="29861" y="29845"/>
                  </a:lnTo>
                  <a:lnTo>
                    <a:pt x="29861" y="14915"/>
                  </a:lnTo>
                  <a:cubicBezTo>
                    <a:pt x="29861" y="6677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51473" y="1917775"/>
              <a:ext cx="373275" cy="564617"/>
            </a:xfrm>
            <a:custGeom>
              <a:avLst/>
              <a:gdLst/>
              <a:ahLst/>
              <a:cxnLst/>
              <a:rect l="l" t="t" r="r" b="b"/>
              <a:pathLst>
                <a:path w="14931" h="22381" extrusionOk="0">
                  <a:moveTo>
                    <a:pt x="7437" y="0"/>
                  </a:moveTo>
                  <a:cubicBezTo>
                    <a:pt x="3323" y="0"/>
                    <a:pt x="0" y="3348"/>
                    <a:pt x="0" y="7450"/>
                  </a:cubicBezTo>
                  <a:lnTo>
                    <a:pt x="0" y="22380"/>
                  </a:lnTo>
                  <a:lnTo>
                    <a:pt x="14930" y="22380"/>
                  </a:lnTo>
                  <a:lnTo>
                    <a:pt x="14930" y="7450"/>
                  </a:lnTo>
                  <a:cubicBezTo>
                    <a:pt x="14930" y="3348"/>
                    <a:pt x="11607" y="0"/>
                    <a:pt x="7494" y="0"/>
                  </a:cubicBezTo>
                  <a:cubicBezTo>
                    <a:pt x="7484" y="0"/>
                    <a:pt x="7475" y="0"/>
                    <a:pt x="7465" y="0"/>
                  </a:cubicBezTo>
                  <a:cubicBezTo>
                    <a:pt x="7456" y="0"/>
                    <a:pt x="7446" y="0"/>
                    <a:pt x="7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rot="5400000">
            <a:off x="3441176" y="-12545"/>
            <a:ext cx="1143154" cy="1168243"/>
            <a:chOff x="1564850" y="2460916"/>
            <a:chExt cx="746525" cy="762909"/>
          </a:xfrm>
        </p:grpSpPr>
        <p:sp>
          <p:nvSpPr>
            <p:cNvPr id="463" name="Google Shape;463;p24"/>
            <p:cNvSpPr/>
            <p:nvPr/>
          </p:nvSpPr>
          <p:spPr>
            <a:xfrm>
              <a:off x="1564850" y="2516816"/>
              <a:ext cx="746525" cy="706983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64850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751473" y="2460916"/>
              <a:ext cx="373275" cy="576249"/>
            </a:xfrm>
            <a:custGeom>
              <a:avLst/>
              <a:gdLst/>
              <a:ahLst/>
              <a:cxnLst/>
              <a:rect l="l" t="t" r="r" b="b"/>
              <a:pathLst>
                <a:path w="14931" h="22396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19058"/>
                    <a:pt x="3339" y="22396"/>
                    <a:pt x="7465" y="22396"/>
                  </a:cubicBezTo>
                  <a:cubicBezTo>
                    <a:pt x="11592" y="22396"/>
                    <a:pt x="14930" y="19058"/>
                    <a:pt x="14930" y="14931"/>
                  </a:cubicBezTo>
                  <a:lnTo>
                    <a:pt x="14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 rot="5400000">
            <a:off x="2285516" y="-4"/>
            <a:ext cx="1143154" cy="1143154"/>
            <a:chOff x="1031450" y="3223800"/>
            <a:chExt cx="746525" cy="746525"/>
          </a:xfrm>
        </p:grpSpPr>
        <p:grpSp>
          <p:nvGrpSpPr>
            <p:cNvPr id="467" name="Google Shape;467;p24"/>
            <p:cNvGrpSpPr/>
            <p:nvPr/>
          </p:nvGrpSpPr>
          <p:grpSpPr>
            <a:xfrm>
              <a:off x="1031450" y="3223800"/>
              <a:ext cx="746525" cy="746525"/>
              <a:chOff x="1564850" y="3223800"/>
              <a:chExt cx="746525" cy="7465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1564850" y="3223800"/>
                <a:ext cx="746525" cy="7465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29861" extrusionOk="0">
                    <a:moveTo>
                      <a:pt x="0" y="0"/>
                    </a:moveTo>
                    <a:lnTo>
                      <a:pt x="0" y="29861"/>
                    </a:lnTo>
                    <a:lnTo>
                      <a:pt x="29861" y="29861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57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1564850" y="322380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1564850" y="338955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1"/>
                    </a:moveTo>
                    <a:lnTo>
                      <a:pt x="0" y="3324"/>
                    </a:lnTo>
                    <a:lnTo>
                      <a:pt x="29861" y="3324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1564850" y="3555700"/>
                <a:ext cx="7465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09" extrusionOk="0">
                    <a:moveTo>
                      <a:pt x="0" y="1"/>
                    </a:moveTo>
                    <a:lnTo>
                      <a:pt x="0" y="3308"/>
                    </a:lnTo>
                    <a:lnTo>
                      <a:pt x="29861" y="3308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1564850" y="3721475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" name="Google Shape;473;p24"/>
            <p:cNvSpPr/>
            <p:nvPr/>
          </p:nvSpPr>
          <p:spPr>
            <a:xfrm>
              <a:off x="1031450" y="3887225"/>
              <a:ext cx="746525" cy="83100"/>
            </a:xfrm>
            <a:custGeom>
              <a:avLst/>
              <a:gdLst/>
              <a:ahLst/>
              <a:cxnLst/>
              <a:rect l="l" t="t" r="r" b="b"/>
              <a:pathLst>
                <a:path w="29861" h="3324" extrusionOk="0">
                  <a:moveTo>
                    <a:pt x="0" y="1"/>
                  </a:moveTo>
                  <a:lnTo>
                    <a:pt x="0" y="3324"/>
                  </a:lnTo>
                  <a:lnTo>
                    <a:pt x="29861" y="3324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rot="5400000">
            <a:off x="6857481" y="0"/>
            <a:ext cx="1143154" cy="1143154"/>
            <a:chOff x="1564850" y="238125"/>
            <a:chExt cx="746525" cy="746525"/>
          </a:xfrm>
        </p:grpSpPr>
        <p:sp>
          <p:nvSpPr>
            <p:cNvPr id="475" name="Google Shape;475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29861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rot="5400000">
            <a:off x="5714346" y="-20"/>
            <a:ext cx="1143154" cy="1143192"/>
            <a:chOff x="1564850" y="984625"/>
            <a:chExt cx="746525" cy="746550"/>
          </a:xfrm>
        </p:grpSpPr>
        <p:sp>
          <p:nvSpPr>
            <p:cNvPr id="478" name="Google Shape;478;p24"/>
            <p:cNvSpPr/>
            <p:nvPr/>
          </p:nvSpPr>
          <p:spPr>
            <a:xfrm>
              <a:off x="1564850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564850" y="9846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751475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0" y="11577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5400000">
            <a:off x="6857461" y="1142560"/>
            <a:ext cx="1143192" cy="1143154"/>
            <a:chOff x="2311350" y="238125"/>
            <a:chExt cx="746550" cy="746525"/>
          </a:xfrm>
        </p:grpSpPr>
        <p:sp>
          <p:nvSpPr>
            <p:cNvPr id="482" name="Google Shape;482;p24"/>
            <p:cNvSpPr/>
            <p:nvPr/>
          </p:nvSpPr>
          <p:spPr>
            <a:xfrm>
              <a:off x="2311350" y="238125"/>
              <a:ext cx="746150" cy="746525"/>
            </a:xfrm>
            <a:custGeom>
              <a:avLst/>
              <a:gdLst/>
              <a:ahLst/>
              <a:cxnLst/>
              <a:rect l="l" t="t" r="r" b="b"/>
              <a:pathLst>
                <a:path w="29846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11350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1" y="23168"/>
                    <a:pt x="6678" y="29861"/>
                    <a:pt x="14931" y="29861"/>
                  </a:cubicBez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97975" y="424750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77" y="14930"/>
                    <a:pt x="14931" y="11592"/>
                    <a:pt x="14931" y="7465"/>
                  </a:cubicBezTo>
                  <a:cubicBezTo>
                    <a:pt x="14931" y="3339"/>
                    <a:pt x="11577" y="0"/>
                    <a:pt x="7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4"/>
          <p:cNvSpPr/>
          <p:nvPr/>
        </p:nvSpPr>
        <p:spPr>
          <a:xfrm rot="5400000">
            <a:off x="5714327" y="1142541"/>
            <a:ext cx="1143192" cy="1143192"/>
          </a:xfrm>
          <a:custGeom>
            <a:avLst/>
            <a:gdLst/>
            <a:ahLst/>
            <a:cxnLst/>
            <a:rect l="l" t="t" r="r" b="b"/>
            <a:pathLst>
              <a:path w="29862" h="29862" extrusionOk="0">
                <a:moveTo>
                  <a:pt x="14931" y="1"/>
                </a:moveTo>
                <a:cubicBezTo>
                  <a:pt x="14931" y="8239"/>
                  <a:pt x="8239" y="14931"/>
                  <a:pt x="1" y="14931"/>
                </a:cubicBezTo>
                <a:cubicBezTo>
                  <a:pt x="8239" y="14931"/>
                  <a:pt x="14931" y="21608"/>
                  <a:pt x="14931" y="29861"/>
                </a:cubicBezTo>
                <a:cubicBezTo>
                  <a:pt x="14931" y="21608"/>
                  <a:pt x="21608" y="14931"/>
                  <a:pt x="29861" y="14931"/>
                </a:cubicBezTo>
                <a:cubicBezTo>
                  <a:pt x="21608" y="14931"/>
                  <a:pt x="14931" y="8239"/>
                  <a:pt x="149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 rot="5400000">
            <a:off x="8000021" y="1142541"/>
            <a:ext cx="1143192" cy="1143192"/>
            <a:chOff x="2311350" y="3970300"/>
            <a:chExt cx="746550" cy="746550"/>
          </a:xfrm>
        </p:grpSpPr>
        <p:sp>
          <p:nvSpPr>
            <p:cNvPr id="487" name="Google Shape;487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5400000">
            <a:off x="8000041" y="-20"/>
            <a:ext cx="1143154" cy="1143192"/>
            <a:chOff x="1564850" y="3970300"/>
            <a:chExt cx="746525" cy="746550"/>
          </a:xfrm>
        </p:grpSpPr>
        <p:sp>
          <p:nvSpPr>
            <p:cNvPr id="493" name="Google Shape;49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rot="5400000">
            <a:off x="2285480" y="1146836"/>
            <a:ext cx="1143236" cy="1134612"/>
            <a:chOff x="17" y="-17"/>
            <a:chExt cx="840553" cy="834212"/>
          </a:xfrm>
        </p:grpSpPr>
        <p:sp>
          <p:nvSpPr>
            <p:cNvPr id="496" name="Google Shape;496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3415034" y="1146836"/>
            <a:ext cx="1143236" cy="1134612"/>
            <a:chOff x="17" y="-17"/>
            <a:chExt cx="840553" cy="834212"/>
          </a:xfrm>
        </p:grpSpPr>
        <p:sp>
          <p:nvSpPr>
            <p:cNvPr id="499" name="Google Shape;499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550675" y="1249350"/>
            <a:ext cx="40653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29"/>
          <p:cNvSpPr txBox="1">
            <a:spLocks noGrp="1"/>
          </p:cNvSpPr>
          <p:nvPr>
            <p:ph type="title"/>
          </p:nvPr>
        </p:nvSpPr>
        <p:spPr>
          <a:xfrm>
            <a:off x="5489225" y="2246638"/>
            <a:ext cx="2934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10800000">
            <a:off x="8310225" y="4309283"/>
            <a:ext cx="834179" cy="834212"/>
            <a:chOff x="17" y="-17"/>
            <a:chExt cx="834179" cy="834212"/>
          </a:xfrm>
        </p:grpSpPr>
        <p:sp>
          <p:nvSpPr>
            <p:cNvPr id="554" name="Google Shape;554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29"/>
          <p:cNvSpPr/>
          <p:nvPr/>
        </p:nvSpPr>
        <p:spPr>
          <a:xfrm rot="10800000">
            <a:off x="8310205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/>
          <p:nvPr/>
        </p:nvSpPr>
        <p:spPr>
          <a:xfrm rot="10800000">
            <a:off x="7476434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9"/>
          <p:cNvSpPr/>
          <p:nvPr/>
        </p:nvSpPr>
        <p:spPr>
          <a:xfrm rot="-5400000">
            <a:off x="7466568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9"/>
          <p:cNvGrpSpPr/>
          <p:nvPr/>
        </p:nvGrpSpPr>
        <p:grpSpPr>
          <a:xfrm rot="10800000">
            <a:off x="6638998" y="4309283"/>
            <a:ext cx="834179" cy="834212"/>
            <a:chOff x="17" y="-17"/>
            <a:chExt cx="834179" cy="834212"/>
          </a:xfrm>
        </p:grpSpPr>
        <p:sp>
          <p:nvSpPr>
            <p:cNvPr id="560" name="Google Shape;560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9"/>
          <p:cNvSpPr/>
          <p:nvPr/>
        </p:nvSpPr>
        <p:spPr>
          <a:xfrm rot="10800000">
            <a:off x="8290504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9"/>
          <p:cNvSpPr/>
          <p:nvPr/>
        </p:nvSpPr>
        <p:spPr>
          <a:xfrm rot="-5400000">
            <a:off x="8306926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 rot="10800000">
            <a:off x="6639009" y="-17"/>
            <a:ext cx="840553" cy="834212"/>
            <a:chOff x="17" y="-17"/>
            <a:chExt cx="840553" cy="834212"/>
          </a:xfrm>
        </p:grpSpPr>
        <p:sp>
          <p:nvSpPr>
            <p:cNvPr id="565" name="Google Shape;565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9"/>
          <p:cNvGrpSpPr/>
          <p:nvPr/>
        </p:nvGrpSpPr>
        <p:grpSpPr>
          <a:xfrm rot="10800000">
            <a:off x="7486434" y="-17"/>
            <a:ext cx="840553" cy="834212"/>
            <a:chOff x="17" y="-17"/>
            <a:chExt cx="840553" cy="834212"/>
          </a:xfrm>
        </p:grpSpPr>
        <p:sp>
          <p:nvSpPr>
            <p:cNvPr id="568" name="Google Shape;568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9"/>
          <p:cNvSpPr/>
          <p:nvPr/>
        </p:nvSpPr>
        <p:spPr>
          <a:xfrm rot="-5400000">
            <a:off x="7472951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4466197" y="1611225"/>
            <a:ext cx="3858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30"/>
          <p:cNvSpPr txBox="1"/>
          <p:nvPr/>
        </p:nvSpPr>
        <p:spPr>
          <a:xfrm>
            <a:off x="4476996" y="3600325"/>
            <a:ext cx="4167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 flipH="1">
            <a:off x="667" y="2572035"/>
            <a:ext cx="1315570" cy="1285393"/>
            <a:chOff x="5297025" y="1731150"/>
            <a:chExt cx="746550" cy="746150"/>
          </a:xfrm>
        </p:grpSpPr>
        <p:sp>
          <p:nvSpPr>
            <p:cNvPr id="576" name="Google Shape;576;p30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 flipH="1">
            <a:off x="667" y="3857385"/>
            <a:ext cx="1315570" cy="1286082"/>
            <a:chOff x="5297025" y="2477275"/>
            <a:chExt cx="746550" cy="746550"/>
          </a:xfrm>
        </p:grpSpPr>
        <p:sp>
          <p:nvSpPr>
            <p:cNvPr id="579" name="Google Shape;579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 flipH="1">
            <a:off x="1315533" y="3857385"/>
            <a:ext cx="1315526" cy="1286082"/>
            <a:chOff x="4550525" y="2477275"/>
            <a:chExt cx="746525" cy="746550"/>
          </a:xfrm>
        </p:grpSpPr>
        <p:sp>
          <p:nvSpPr>
            <p:cNvPr id="582" name="Google Shape;582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0"/>
          <p:cNvSpPr/>
          <p:nvPr/>
        </p:nvSpPr>
        <p:spPr>
          <a:xfrm>
            <a:off x="1295072" y="1282218"/>
            <a:ext cx="1281399" cy="1282723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0"/>
          <p:cNvSpPr/>
          <p:nvPr/>
        </p:nvSpPr>
        <p:spPr>
          <a:xfrm rot="10800000" flipH="1">
            <a:off x="1295075" y="981"/>
            <a:ext cx="1281399" cy="1285619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-55390" y="1285913"/>
            <a:ext cx="1336684" cy="128608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4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0" y="-9550"/>
            <a:ext cx="12951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1295125" y="2572025"/>
            <a:ext cx="1281306" cy="1281306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2576463" y="5207"/>
            <a:ext cx="1281389" cy="1281389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2628112" y="3847333"/>
            <a:ext cx="1281415" cy="1279765"/>
            <a:chOff x="8276184" y="2610576"/>
            <a:chExt cx="867051" cy="865935"/>
          </a:xfrm>
        </p:grpSpPr>
        <p:sp>
          <p:nvSpPr>
            <p:cNvPr id="592" name="Google Shape;592;p30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ctrTitle"/>
          </p:nvPr>
        </p:nvSpPr>
        <p:spPr>
          <a:xfrm flipH="1">
            <a:off x="4533900" y="1422200"/>
            <a:ext cx="3890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1"/>
          </p:nvPr>
        </p:nvSpPr>
        <p:spPr>
          <a:xfrm flipH="1">
            <a:off x="5417975" y="2880400"/>
            <a:ext cx="295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ctrTitle"/>
          </p:nvPr>
        </p:nvSpPr>
        <p:spPr>
          <a:xfrm flipH="1">
            <a:off x="1126204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ctrTitle" idx="2"/>
          </p:nvPr>
        </p:nvSpPr>
        <p:spPr>
          <a:xfrm flipH="1">
            <a:off x="6462045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ctrTitle" idx="4"/>
          </p:nvPr>
        </p:nvSpPr>
        <p:spPr>
          <a:xfrm flipH="1">
            <a:off x="1126204" y="315838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ctrTitle"/>
          </p:nvPr>
        </p:nvSpPr>
        <p:spPr>
          <a:xfrm flipH="1">
            <a:off x="1205114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 flipH="1">
            <a:off x="1205114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ctrTitle" idx="2"/>
          </p:nvPr>
        </p:nvSpPr>
        <p:spPr>
          <a:xfrm flipH="1">
            <a:off x="3796937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3"/>
          </p:nvPr>
        </p:nvSpPr>
        <p:spPr>
          <a:xfrm flipH="1">
            <a:off x="3519887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ctrTitle" idx="4"/>
          </p:nvPr>
        </p:nvSpPr>
        <p:spPr>
          <a:xfrm flipH="1">
            <a:off x="6382385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5"/>
          </p:nvPr>
        </p:nvSpPr>
        <p:spPr>
          <a:xfrm flipH="1">
            <a:off x="5828285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ctrTitle" idx="6"/>
          </p:nvPr>
        </p:nvSpPr>
        <p:spPr>
          <a:xfrm flipH="1">
            <a:off x="1205114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7"/>
          </p:nvPr>
        </p:nvSpPr>
        <p:spPr>
          <a:xfrm flipH="1">
            <a:off x="1205114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ctrTitle" idx="8"/>
          </p:nvPr>
        </p:nvSpPr>
        <p:spPr>
          <a:xfrm flipH="1">
            <a:off x="3796937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9"/>
          </p:nvPr>
        </p:nvSpPr>
        <p:spPr>
          <a:xfrm flipH="1">
            <a:off x="3519887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ctrTitle" idx="13"/>
          </p:nvPr>
        </p:nvSpPr>
        <p:spPr>
          <a:xfrm flipH="1">
            <a:off x="6330560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14"/>
          </p:nvPr>
        </p:nvSpPr>
        <p:spPr>
          <a:xfrm flipH="1">
            <a:off x="5776460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62" name="Google Shape;362;p21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1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367" name="Google Shape;367;p21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373" name="Google Shape;373;p21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6575784" y="4276989"/>
            <a:ext cx="867051" cy="865935"/>
            <a:chOff x="8276184" y="2610576"/>
            <a:chExt cx="867051" cy="865935"/>
          </a:xfrm>
        </p:grpSpPr>
        <p:sp>
          <p:nvSpPr>
            <p:cNvPr id="384" name="Google Shape;384;p21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21"/>
          <p:cNvSpPr txBox="1">
            <a:spLocks noGrp="1"/>
          </p:cNvSpPr>
          <p:nvPr>
            <p:ph type="title" idx="15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9" r:id="rId6"/>
    <p:sldLayoutId id="2147483660" r:id="rId7"/>
    <p:sldLayoutId id="2147483666" r:id="rId8"/>
    <p:sldLayoutId id="2147483667" r:id="rId9"/>
    <p:sldLayoutId id="2147483669" r:id="rId10"/>
    <p:sldLayoutId id="2147483670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/>
              <a:t>INTEROPERABILIDAD</a:t>
            </a:r>
            <a:br>
              <a:rPr lang="en" sz="4800" dirty="0"/>
            </a:br>
            <a:r>
              <a:rPr lang="en" sz="4800" dirty="0"/>
              <a:t>TALLER V1.0</a:t>
            </a:r>
            <a:endParaRPr lang="en-US" dirty="0"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Brian Camilo Suárez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Eduardo José Franco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Jhon Edward </a:t>
            </a:r>
            <a:r>
              <a:rPr lang="en" sz="1400" err="1"/>
              <a:t>Celemín</a:t>
            </a:r>
            <a:endParaRPr lang="e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Willman Alberto Ortíz</a:t>
            </a:r>
            <a:endParaRPr sz="1400"/>
          </a:p>
        </p:txBody>
      </p:sp>
      <p:cxnSp>
        <p:nvCxnSpPr>
          <p:cNvPr id="640" name="Google Shape;640;p36"/>
          <p:cNvCxnSpPr/>
          <p:nvPr/>
        </p:nvCxnSpPr>
        <p:spPr>
          <a:xfrm>
            <a:off x="689225" y="37736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13D743B-114D-4631-B972-5C3B05F1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171227"/>
            <a:ext cx="805676" cy="10723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CANÓNICO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403E9D-6EEA-44AA-B60F-99E40DB2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31" y="814327"/>
            <a:ext cx="4776401" cy="4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660399-BB18-455F-80B9-1DA54874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0" y="1318287"/>
            <a:ext cx="6257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4A34C4-E120-43FB-911D-998648A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25"/>
            <a:ext cx="9144000" cy="44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6B770-2D42-40BF-93E8-F877A881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995362"/>
            <a:ext cx="8020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FB1B30-36D0-45AE-8BDF-3A911694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247775"/>
            <a:ext cx="6315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179502" y="66200"/>
            <a:ext cx="6429600" cy="6363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ESQUEMA</a:t>
            </a:r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E328A9F-9513-424C-953A-CE2AD63C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9" y="0"/>
            <a:ext cx="32396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7"/>
          <p:cNvSpPr txBox="1">
            <a:spLocks noGrp="1"/>
          </p:cNvSpPr>
          <p:nvPr>
            <p:ph type="subTitle" idx="1"/>
          </p:nvPr>
        </p:nvSpPr>
        <p:spPr>
          <a:xfrm>
            <a:off x="4466196" y="1611225"/>
            <a:ext cx="4552813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n"/>
              <a:t>equipo5@javeriana.edu.</a:t>
            </a:r>
            <a:r>
              <a:rPr lang="en-US"/>
              <a:t>co</a:t>
            </a:r>
          </a:p>
        </p:txBody>
      </p:sp>
      <p:sp>
        <p:nvSpPr>
          <p:cNvPr id="1171" name="Google Shape;1171;p67"/>
          <p:cNvSpPr txBox="1"/>
          <p:nvPr/>
        </p:nvSpPr>
        <p:spPr>
          <a:xfrm>
            <a:off x="4466197" y="4321000"/>
            <a:ext cx="2469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2" name="Google Shape;1172;p67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3" name="Google Shape;1173;p67"/>
          <p:cNvSpPr/>
          <p:nvPr/>
        </p:nvSpPr>
        <p:spPr>
          <a:xfrm>
            <a:off x="6751968" y="4338989"/>
            <a:ext cx="25206" cy="19596"/>
          </a:xfrm>
          <a:custGeom>
            <a:avLst/>
            <a:gdLst/>
            <a:ahLst/>
            <a:cxnLst/>
            <a:rect l="l" t="t" r="r" b="b"/>
            <a:pathLst>
              <a:path w="638" h="496" extrusionOk="0">
                <a:moveTo>
                  <a:pt x="318" y="1"/>
                </a:moveTo>
                <a:cubicBezTo>
                  <a:pt x="0" y="1"/>
                  <a:pt x="0" y="496"/>
                  <a:pt x="318" y="496"/>
                </a:cubicBezTo>
                <a:cubicBezTo>
                  <a:pt x="638" y="496"/>
                  <a:pt x="638" y="1"/>
                  <a:pt x="318" y="1"/>
                </a:cubicBezTo>
                <a:close/>
              </a:path>
            </a:pathLst>
          </a:custGeom>
          <a:solidFill>
            <a:srgbClr val="D9B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67"/>
          <p:cNvGrpSpPr/>
          <p:nvPr/>
        </p:nvGrpSpPr>
        <p:grpSpPr>
          <a:xfrm>
            <a:off x="5611801" y="2700364"/>
            <a:ext cx="387661" cy="387661"/>
            <a:chOff x="1379798" y="1723250"/>
            <a:chExt cx="397887" cy="397887"/>
          </a:xfrm>
        </p:grpSpPr>
        <p:sp>
          <p:nvSpPr>
            <p:cNvPr id="1175" name="Google Shape;1175;p6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67"/>
          <p:cNvGrpSpPr/>
          <p:nvPr/>
        </p:nvGrpSpPr>
        <p:grpSpPr>
          <a:xfrm>
            <a:off x="4549680" y="2700364"/>
            <a:ext cx="387681" cy="387661"/>
            <a:chOff x="266768" y="1721375"/>
            <a:chExt cx="397907" cy="397887"/>
          </a:xfrm>
        </p:grpSpPr>
        <p:sp>
          <p:nvSpPr>
            <p:cNvPr id="1180" name="Google Shape;1180;p6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67"/>
          <p:cNvGrpSpPr/>
          <p:nvPr/>
        </p:nvGrpSpPr>
        <p:grpSpPr>
          <a:xfrm>
            <a:off x="5080761" y="2700364"/>
            <a:ext cx="387641" cy="387661"/>
            <a:chOff x="864491" y="1723250"/>
            <a:chExt cx="397866" cy="397887"/>
          </a:xfrm>
        </p:grpSpPr>
        <p:sp>
          <p:nvSpPr>
            <p:cNvPr id="1183" name="Google Shape;1183;p6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 idx="3"/>
          </p:nvPr>
        </p:nvSpPr>
        <p:spPr>
          <a:xfrm>
            <a:off x="625607" y="2246700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 flipH="1">
            <a:off x="4792549" y="2070704"/>
            <a:ext cx="3433216" cy="51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Necesidad a resolver</a:t>
            </a:r>
            <a:endParaRPr lang="en-US"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5"/>
          </p:nvPr>
        </p:nvSpPr>
        <p:spPr>
          <a:xfrm flipH="1">
            <a:off x="4803152" y="1684465"/>
            <a:ext cx="3716479" cy="475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CO" sz="1800" dirty="0"/>
              <a:t>PROBLEMATICA</a:t>
            </a:r>
            <a:endParaRPr lang="en-US"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 idx="8"/>
          </p:nvPr>
        </p:nvSpPr>
        <p:spPr>
          <a:xfrm>
            <a:off x="3447566" y="1775373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Poppins"/>
                <a:ea typeface="Poppins"/>
                <a:cs typeface="Poppins"/>
                <a:sym typeface="Poppins"/>
              </a:rPr>
              <a:t>02</a:t>
            </a:r>
            <a:endParaRPr sz="44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40"/>
          <p:cNvSpPr txBox="1">
            <a:spLocks noGrp="1"/>
          </p:cNvSpPr>
          <p:nvPr>
            <p:ph type="title" idx="9"/>
          </p:nvPr>
        </p:nvSpPr>
        <p:spPr>
          <a:xfrm>
            <a:off x="3463005" y="87365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Poppins"/>
                <a:ea typeface="Poppins"/>
                <a:cs typeface="Poppins"/>
                <a:sym typeface="Poppins"/>
              </a:rPr>
              <a:t>01</a:t>
            </a:r>
            <a:endParaRPr sz="4400"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4" name="Google Shape;674;p40"/>
          <p:cNvCxnSpPr/>
          <p:nvPr/>
        </p:nvCxnSpPr>
        <p:spPr>
          <a:xfrm>
            <a:off x="720000" y="3100361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5;p40">
            <a:extLst>
              <a:ext uri="{FF2B5EF4-FFF2-40B4-BE49-F238E27FC236}">
                <a16:creationId xmlns:a16="http://schemas.microsoft.com/office/drawing/2014/main" id="{8AAB7856-160C-46C5-A6D3-E96FCAC43817}"/>
              </a:ext>
            </a:extLst>
          </p:cNvPr>
          <p:cNvSpPr txBox="1">
            <a:spLocks/>
          </p:cNvSpPr>
          <p:nvPr/>
        </p:nvSpPr>
        <p:spPr>
          <a:xfrm flipH="1">
            <a:off x="4794705" y="1085941"/>
            <a:ext cx="3413509" cy="51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s-CO" sz="1200" dirty="0"/>
              <a:t>Breve introducción</a:t>
            </a:r>
            <a:endParaRPr lang="es-CO" dirty="0"/>
          </a:p>
        </p:txBody>
      </p:sp>
      <p:sp>
        <p:nvSpPr>
          <p:cNvPr id="3" name="Google Shape;668;p40">
            <a:extLst>
              <a:ext uri="{FF2B5EF4-FFF2-40B4-BE49-F238E27FC236}">
                <a16:creationId xmlns:a16="http://schemas.microsoft.com/office/drawing/2014/main" id="{F8B1E9A5-76C1-4203-BD89-D84EC56D9ACF}"/>
              </a:ext>
            </a:extLst>
          </p:cNvPr>
          <p:cNvSpPr txBox="1">
            <a:spLocks/>
          </p:cNvSpPr>
          <p:nvPr/>
        </p:nvSpPr>
        <p:spPr>
          <a:xfrm flipH="1">
            <a:off x="4765894" y="733678"/>
            <a:ext cx="347078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GEL XML</a:t>
            </a:r>
            <a:endParaRPr lang="en-US" dirty="0"/>
          </a:p>
        </p:txBody>
      </p:sp>
      <p:sp>
        <p:nvSpPr>
          <p:cNvPr id="4" name="Google Shape;665;p40">
            <a:extLst>
              <a:ext uri="{FF2B5EF4-FFF2-40B4-BE49-F238E27FC236}">
                <a16:creationId xmlns:a16="http://schemas.microsoft.com/office/drawing/2014/main" id="{62F496A2-B63D-426D-A49C-98C686C59E44}"/>
              </a:ext>
            </a:extLst>
          </p:cNvPr>
          <p:cNvSpPr txBox="1">
            <a:spLocks/>
          </p:cNvSpPr>
          <p:nvPr/>
        </p:nvSpPr>
        <p:spPr>
          <a:xfrm flipH="1">
            <a:off x="4798433" y="3067930"/>
            <a:ext cx="3630285" cy="5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sz="1200" dirty="0"/>
              <a:t>Arquitectura planateada para soportar la necesidad</a:t>
            </a:r>
          </a:p>
        </p:txBody>
      </p:sp>
      <p:sp>
        <p:nvSpPr>
          <p:cNvPr id="5" name="Google Shape;668;p40">
            <a:extLst>
              <a:ext uri="{FF2B5EF4-FFF2-40B4-BE49-F238E27FC236}">
                <a16:creationId xmlns:a16="http://schemas.microsoft.com/office/drawing/2014/main" id="{ACAC27C7-DF37-4EA9-B049-DE47A37E9C8A}"/>
              </a:ext>
            </a:extLst>
          </p:cNvPr>
          <p:cNvSpPr txBox="1">
            <a:spLocks/>
          </p:cNvSpPr>
          <p:nvPr/>
        </p:nvSpPr>
        <p:spPr>
          <a:xfrm flipH="1">
            <a:off x="4799183" y="2671838"/>
            <a:ext cx="3874134" cy="4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ARQUITECTURA TUAE</a:t>
            </a:r>
            <a:endParaRPr lang="en-US" dirty="0"/>
          </a:p>
        </p:txBody>
      </p:sp>
      <p:sp>
        <p:nvSpPr>
          <p:cNvPr id="6" name="Google Shape;671;p40">
            <a:extLst>
              <a:ext uri="{FF2B5EF4-FFF2-40B4-BE49-F238E27FC236}">
                <a16:creationId xmlns:a16="http://schemas.microsoft.com/office/drawing/2014/main" id="{707A663A-F59B-414A-881C-1298C12A058A}"/>
              </a:ext>
            </a:extLst>
          </p:cNvPr>
          <p:cNvSpPr txBox="1">
            <a:spLocks/>
          </p:cNvSpPr>
          <p:nvPr/>
        </p:nvSpPr>
        <p:spPr>
          <a:xfrm>
            <a:off x="3463303" y="2772599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b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6" name="Google Shape;665;p40">
            <a:extLst>
              <a:ext uri="{FF2B5EF4-FFF2-40B4-BE49-F238E27FC236}">
                <a16:creationId xmlns:a16="http://schemas.microsoft.com/office/drawing/2014/main" id="{9CEBF93F-0C5D-45F4-B765-CECBE9E40F54}"/>
              </a:ext>
            </a:extLst>
          </p:cNvPr>
          <p:cNvSpPr txBox="1">
            <a:spLocks/>
          </p:cNvSpPr>
          <p:nvPr/>
        </p:nvSpPr>
        <p:spPr>
          <a:xfrm flipH="1">
            <a:off x="4808286" y="4063128"/>
            <a:ext cx="3718965" cy="5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sz="1200" dirty="0"/>
              <a:t>Modelo de datos que soportará la necesidad</a:t>
            </a:r>
          </a:p>
        </p:txBody>
      </p:sp>
      <p:sp>
        <p:nvSpPr>
          <p:cNvPr id="17" name="Google Shape;668;p40">
            <a:extLst>
              <a:ext uri="{FF2B5EF4-FFF2-40B4-BE49-F238E27FC236}">
                <a16:creationId xmlns:a16="http://schemas.microsoft.com/office/drawing/2014/main" id="{E3CF7CF9-E52F-4767-A3F0-ED42DBB48788}"/>
              </a:ext>
            </a:extLst>
          </p:cNvPr>
          <p:cNvSpPr txBox="1">
            <a:spLocks/>
          </p:cNvSpPr>
          <p:nvPr/>
        </p:nvSpPr>
        <p:spPr>
          <a:xfrm flipH="1">
            <a:off x="4799183" y="3676889"/>
            <a:ext cx="3440582" cy="4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MODELO CANÓNICO</a:t>
            </a:r>
            <a:endParaRPr lang="en-US" dirty="0"/>
          </a:p>
        </p:txBody>
      </p:sp>
      <p:sp>
        <p:nvSpPr>
          <p:cNvPr id="18" name="Google Shape;671;p40">
            <a:extLst>
              <a:ext uri="{FF2B5EF4-FFF2-40B4-BE49-F238E27FC236}">
                <a16:creationId xmlns:a16="http://schemas.microsoft.com/office/drawing/2014/main" id="{D8FA3E51-17DB-4FD2-8751-E60C2EBD72F0}"/>
              </a:ext>
            </a:extLst>
          </p:cNvPr>
          <p:cNvSpPr txBox="1">
            <a:spLocks/>
          </p:cNvSpPr>
          <p:nvPr/>
        </p:nvSpPr>
        <p:spPr>
          <a:xfrm>
            <a:off x="3473156" y="3767797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250662" y="2204944"/>
            <a:ext cx="4400041" cy="886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GEL XML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903183" y="3148215"/>
            <a:ext cx="366869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Breve </a:t>
            </a:r>
            <a:r>
              <a:rPr lang="es-CO" dirty="0"/>
              <a:t>introducción</a:t>
            </a:r>
          </a:p>
          <a:p>
            <a:pPr marL="0" indent="0"/>
            <a:endParaRPr lang="en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245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¿</a:t>
            </a:r>
            <a:r>
              <a:rPr lang="es-CO" b="1" dirty="0">
                <a:solidFill>
                  <a:schemeClr val="accent3"/>
                </a:solidFill>
              </a:rPr>
              <a:t>Qué es GEL XML</a:t>
            </a:r>
            <a:r>
              <a:rPr lang="en-US" b="1" dirty="0">
                <a:solidFill>
                  <a:schemeClr val="accent3"/>
                </a:solidFill>
              </a:rPr>
              <a:t>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5A3D47-98E6-48E0-B0A0-101EC319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494" y="991950"/>
            <a:ext cx="3085011" cy="3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940855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PROBLEMATICA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816742" y="3511902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Necesidad a resolver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Poppins"/>
                <a:sym typeface="Poppins Medium"/>
              </a:rPr>
              <a:t>02</a:t>
            </a:r>
            <a:endParaRPr b="1">
              <a:solidFill>
                <a:schemeClr val="accent1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337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nte desconcertada pensando en la solución del problema | Vector Premium">
            <a:extLst>
              <a:ext uri="{FF2B5EF4-FFF2-40B4-BE49-F238E27FC236}">
                <a16:creationId xmlns:a16="http://schemas.microsoft.com/office/drawing/2014/main" id="{743C3AE9-B1D9-40D9-A9F3-8BCF7C29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3" y="2436489"/>
            <a:ext cx="2432597" cy="21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NECESIDAD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7A7E12-F4CA-44F6-81F3-D7AEE414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7" y="1104502"/>
            <a:ext cx="1472297" cy="441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5C6A9-B0F8-4525-A3FC-EC877728A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87" y="1826068"/>
            <a:ext cx="1524274" cy="523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B4A3AD-DF2F-4FEC-8551-E427B1E4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09" y="2594356"/>
            <a:ext cx="1524275" cy="6351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00F4E5B-D9C9-4BF8-A86D-B6657621A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729" y="3376193"/>
            <a:ext cx="2105094" cy="464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4B7DBE-0236-4ED6-B4BA-BA0DF156F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387" y="3985699"/>
            <a:ext cx="1581219" cy="802151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9F019C2-2127-4541-BEED-D91D9617CEC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267574" y="1325199"/>
            <a:ext cx="3145813" cy="111129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D4ADE16-71B9-44AD-8432-C9700F3DA0A0}"/>
              </a:ext>
            </a:extLst>
          </p:cNvPr>
          <p:cNvCxnSpPr>
            <a:cxnSpLocks/>
          </p:cNvCxnSpPr>
          <p:nvPr/>
        </p:nvCxnSpPr>
        <p:spPr>
          <a:xfrm flipV="1">
            <a:off x="2345829" y="2084463"/>
            <a:ext cx="3067558" cy="56187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431CB39-F5FA-4762-BA0D-968626AFF607}"/>
              </a:ext>
            </a:extLst>
          </p:cNvPr>
          <p:cNvCxnSpPr>
            <a:cxnSpLocks/>
          </p:cNvCxnSpPr>
          <p:nvPr/>
        </p:nvCxnSpPr>
        <p:spPr>
          <a:xfrm flipV="1">
            <a:off x="2397807" y="2794271"/>
            <a:ext cx="2934702" cy="14987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8E353CE-B96A-4A3B-B022-90C3569CECD1}"/>
              </a:ext>
            </a:extLst>
          </p:cNvPr>
          <p:cNvCxnSpPr>
            <a:cxnSpLocks/>
          </p:cNvCxnSpPr>
          <p:nvPr/>
        </p:nvCxnSpPr>
        <p:spPr>
          <a:xfrm>
            <a:off x="2390579" y="2985752"/>
            <a:ext cx="2919488" cy="50487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3456F97-8193-4CBC-9634-137634F9910F}"/>
              </a:ext>
            </a:extLst>
          </p:cNvPr>
          <p:cNvCxnSpPr>
            <a:cxnSpLocks/>
          </p:cNvCxnSpPr>
          <p:nvPr/>
        </p:nvCxnSpPr>
        <p:spPr>
          <a:xfrm>
            <a:off x="2305390" y="3148672"/>
            <a:ext cx="3025431" cy="112659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F4B9FCF-0B32-4001-84C7-657998D66DAD}"/>
              </a:ext>
            </a:extLst>
          </p:cNvPr>
          <p:cNvSpPr txBox="1"/>
          <p:nvPr/>
        </p:nvSpPr>
        <p:spPr>
          <a:xfrm rot="20425355">
            <a:off x="2403186" y="1667069"/>
            <a:ext cx="2649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1">
                    <a:lumMod val="50000"/>
                  </a:schemeClr>
                </a:solidFill>
              </a:rPr>
              <a:t>Pensión, Cesantías, Caja de Compensación y ARL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16BFAA0-4612-4B48-8483-B533567FD698}"/>
              </a:ext>
            </a:extLst>
          </p:cNvPr>
          <p:cNvSpPr txBox="1"/>
          <p:nvPr/>
        </p:nvSpPr>
        <p:spPr>
          <a:xfrm rot="20983176">
            <a:off x="3260659" y="2154506"/>
            <a:ext cx="100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s-CO" sz="800" b="1" dirty="0">
                <a:solidFill>
                  <a:schemeClr val="accent2">
                    <a:lumMod val="50000"/>
                  </a:schemeClr>
                </a:solidFill>
              </a:rPr>
              <a:t>Declaro renta?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737C21B-076A-481D-95C2-F2CD7BA2CAAB}"/>
              </a:ext>
            </a:extLst>
          </p:cNvPr>
          <p:cNvSpPr txBox="1"/>
          <p:nvPr/>
        </p:nvSpPr>
        <p:spPr>
          <a:xfrm>
            <a:off x="3569548" y="2568488"/>
            <a:ext cx="100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rgbClr val="92D050"/>
                </a:solidFill>
              </a:rPr>
              <a:t>Salud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FF13A60-66BE-430B-8EE3-B4BB7BFBD69F}"/>
              </a:ext>
            </a:extLst>
          </p:cNvPr>
          <p:cNvSpPr txBox="1"/>
          <p:nvPr/>
        </p:nvSpPr>
        <p:spPr>
          <a:xfrm rot="545856">
            <a:off x="3255331" y="3062134"/>
            <a:ext cx="17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accent3">
                    <a:lumMod val="75000"/>
                  </a:schemeClr>
                </a:solidFill>
              </a:rPr>
              <a:t>Reporte de Central de Riesgo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D239053-DFAE-4E19-8969-2C5F1D2E3DE7}"/>
              </a:ext>
            </a:extLst>
          </p:cNvPr>
          <p:cNvSpPr txBox="1"/>
          <p:nvPr/>
        </p:nvSpPr>
        <p:spPr>
          <a:xfrm rot="1273167">
            <a:off x="3145642" y="3552568"/>
            <a:ext cx="17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2">
                    <a:lumMod val="50000"/>
                  </a:schemeClr>
                </a:solidFill>
              </a:rPr>
              <a:t>Antecedentes Judiciales</a:t>
            </a:r>
          </a:p>
        </p:txBody>
      </p:sp>
    </p:spTree>
    <p:extLst>
      <p:ext uri="{BB962C8B-B14F-4D97-AF65-F5344CB8AC3E}">
        <p14:creationId xmlns:p14="http://schemas.microsoft.com/office/powerpoint/2010/main" val="365320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400041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ARQUITECTURA TUDE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275928" y="3670928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Arquitectura planteada para soportar la necesidad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2"/>
                </a:solidFill>
                <a:latin typeface="Poppins"/>
                <a:sym typeface="Poppins Medium"/>
              </a:rPr>
              <a:t>03</a:t>
            </a:r>
            <a:endParaRPr b="1">
              <a:solidFill>
                <a:schemeClr val="bg2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55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02468" y="53042"/>
            <a:ext cx="7537836" cy="1012661"/>
          </a:xfrm>
        </p:spPr>
        <p:txBody>
          <a:bodyPr/>
          <a:lstStyle/>
          <a:p>
            <a:r>
              <a:rPr lang="es-CO" b="1" dirty="0">
                <a:solidFill>
                  <a:schemeClr val="bg2"/>
                </a:solidFill>
              </a:rPr>
              <a:t>TUAE: TRAMITE UNIFICADO DE ACCESO A ESTADOS</a:t>
            </a:r>
            <a:endParaRPr lang="es-CO" dirty="0">
              <a:solidFill>
                <a:schemeClr val="bg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7851CA-2113-48AD-BCF2-305CAA11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6" y="991950"/>
            <a:ext cx="7903597" cy="37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400041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MODELO CANÓNICO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275928" y="3670928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Modelo de datos que soportará la necesidad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Poppins"/>
                <a:sym typeface="Poppins Medium"/>
              </a:rPr>
              <a:t>04</a:t>
            </a:r>
            <a:endParaRPr b="1">
              <a:solidFill>
                <a:schemeClr val="accent2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79391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182</Words>
  <Application>Microsoft Office PowerPoint</Application>
  <PresentationFormat>Presentación en pantalla (16:9)</PresentationFormat>
  <Paragraphs>50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Archivo</vt:lpstr>
      <vt:lpstr>Arial</vt:lpstr>
      <vt:lpstr>DM Sans</vt:lpstr>
      <vt:lpstr>Fira Sans Extra Condensed Medium</vt:lpstr>
      <vt:lpstr>Nunito Light</vt:lpstr>
      <vt:lpstr>Paytone One</vt:lpstr>
      <vt:lpstr>Poppins</vt:lpstr>
      <vt:lpstr>Poppins ExtraBold</vt:lpstr>
      <vt:lpstr>Poppins Medium</vt:lpstr>
      <vt:lpstr>Poppins SemiBold</vt:lpstr>
      <vt:lpstr>Geometric Background by Slidesgo</vt:lpstr>
      <vt:lpstr>INTEROPERABILIDAD TALLER V1.0</vt:lpstr>
      <vt:lpstr>AGENDA</vt:lpstr>
      <vt:lpstr>GEL XML</vt:lpstr>
      <vt:lpstr>¿Qué es GEL XML?</vt:lpstr>
      <vt:lpstr>PROBLEMATICA</vt:lpstr>
      <vt:lpstr>NECESIDAD</vt:lpstr>
      <vt:lpstr>ARQUITECTURA TUDE</vt:lpstr>
      <vt:lpstr>TUAE: TRAMITE UNIFICADO DE ACCESO A ESTADOS</vt:lpstr>
      <vt:lpstr>MODELO CANÓNICO</vt:lpstr>
      <vt:lpstr>CANÓNICO</vt:lpstr>
      <vt:lpstr>ENTIDADES</vt:lpstr>
      <vt:lpstr>ENTIDADES</vt:lpstr>
      <vt:lpstr>ENTIDADES</vt:lpstr>
      <vt:lpstr>ENTIDADES</vt:lpstr>
      <vt:lpstr>ESQUEMA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TESTING &amp; TDD</dc:title>
  <cp:lastModifiedBy>Eduardo Jose Franco Rivera</cp:lastModifiedBy>
  <cp:revision>11</cp:revision>
  <dcterms:modified xsi:type="dcterms:W3CDTF">2020-11-22T16:27:52Z</dcterms:modified>
</cp:coreProperties>
</file>