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636"/>
        <p:guide pos="2767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589995" y="2543"/>
            <a:ext cx="9144000" cy="2387599"/>
          </a:xfrm>
        </p:spPr>
        <p:txBody>
          <a:bodyPr/>
          <a:lstStyle/>
          <a:p>
            <a:pPr algn="l">
              <a:defRPr/>
            </a:pPr>
            <a:r>
              <a:rPr lang="ru-RU" b="1">
                <a:highlight>
                  <a:srgbClr val="FFFF00"/>
                </a:highlight>
                <a:latin typeface="Gilroy"/>
                <a:cs typeface="Gilroy"/>
              </a:rPr>
              <a:t>ИЗОМОРФИРЗМ </a:t>
            </a:r>
            <a:r>
              <a:rPr lang="ru-RU" b="1">
                <a:latin typeface="Gilroy"/>
                <a:cs typeface="Gilroy"/>
              </a:rPr>
              <a:t>ДЕРЕВЬЕВ</a:t>
            </a:r>
            <a:endParaRPr b="1">
              <a:latin typeface="Gilroy"/>
              <a:cs typeface="Gilroy"/>
            </a:endParaRPr>
          </a:p>
        </p:txBody>
      </p:sp>
      <p:pic>
        <p:nvPicPr>
          <p:cNvPr id="90242976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455799" y="5922977"/>
            <a:ext cx="447674" cy="733424"/>
          </a:xfrm>
          <a:prstGeom prst="rect">
            <a:avLst/>
          </a:prstGeom>
        </p:spPr>
      </p:pic>
      <p:pic>
        <p:nvPicPr>
          <p:cNvPr id="19086112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1799969" flipH="0" flipV="0">
            <a:off x="7642424" y="764459"/>
            <a:ext cx="3674050" cy="2461142"/>
          </a:xfrm>
          <a:prstGeom prst="rect">
            <a:avLst/>
          </a:prstGeom>
        </p:spPr>
      </p:pic>
      <p:pic>
        <p:nvPicPr>
          <p:cNvPr id="56850426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4650747">
            <a:off x="6774897" y="3313710"/>
            <a:ext cx="2971800" cy="3371850"/>
          </a:xfrm>
          <a:prstGeom prst="rect">
            <a:avLst/>
          </a:prstGeom>
        </p:spPr>
      </p:pic>
      <p:pic>
        <p:nvPicPr>
          <p:cNvPr id="150778984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2691376" flipH="0" flipV="0">
            <a:off x="7398201" y="482596"/>
            <a:ext cx="4386459" cy="3476062"/>
          </a:xfrm>
          <a:prstGeom prst="rect">
            <a:avLst/>
          </a:prstGeom>
        </p:spPr>
      </p:pic>
      <p:pic>
        <p:nvPicPr>
          <p:cNvPr id="182691229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14803383">
            <a:off x="6402526" y="2923185"/>
            <a:ext cx="3867149" cy="4152899"/>
          </a:xfrm>
          <a:prstGeom prst="rect">
            <a:avLst/>
          </a:prstGeom>
        </p:spPr>
      </p:pic>
      <p:sp>
        <p:nvSpPr>
          <p:cNvPr id="209007218" name=""/>
          <p:cNvSpPr txBox="1"/>
          <p:nvPr/>
        </p:nvSpPr>
        <p:spPr bwMode="auto">
          <a:xfrm rot="1325285" flipH="0" flipV="0">
            <a:off x="6157782" y="3668213"/>
            <a:ext cx="3388646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latin typeface="Inconsolata Black"/>
                <a:cs typeface="Inconsolata Black"/>
              </a:rPr>
              <a:t>Trees are isomorphic - true</a:t>
            </a:r>
            <a:endParaRPr sz="1400">
              <a:latin typeface="Inconsolata Black"/>
              <a:cs typeface="Inconsolata Black"/>
            </a:endParaRPr>
          </a:p>
        </p:txBody>
      </p:sp>
      <p:sp>
        <p:nvSpPr>
          <p:cNvPr id="18604729" name=""/>
          <p:cNvSpPr txBox="1"/>
          <p:nvPr/>
        </p:nvSpPr>
        <p:spPr bwMode="auto">
          <a:xfrm flipH="0" flipV="0">
            <a:off x="589995" y="5833346"/>
            <a:ext cx="3165909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latin typeface="Gilroy"/>
                <a:cs typeface="Gilroy"/>
              </a:rPr>
              <a:t>Студент группы</a:t>
            </a:r>
            <a:endParaRPr sz="1600">
              <a:latin typeface="Gilroy"/>
              <a:cs typeface="Gilroy"/>
            </a:endParaRPr>
          </a:p>
          <a:p>
            <a:pPr>
              <a:defRPr/>
            </a:pPr>
            <a:r>
              <a:rPr sz="1600">
                <a:latin typeface="Gilroy"/>
                <a:cs typeface="Gilroy"/>
              </a:rPr>
              <a:t>Б9121 - 09.03.03пикд</a:t>
            </a:r>
            <a:endParaRPr sz="1600">
              <a:latin typeface="Gilroy"/>
              <a:cs typeface="Gilroy"/>
            </a:endParaRPr>
          </a:p>
          <a:p>
            <a:pPr>
              <a:defRPr/>
            </a:pPr>
            <a:r>
              <a:rPr sz="1600" b="1">
                <a:latin typeface="Gilroy"/>
                <a:cs typeface="Gilroy"/>
              </a:rPr>
              <a:t>Карпова Юлия Сергеевна</a:t>
            </a:r>
            <a:endParaRPr sz="1600">
              <a:latin typeface="Gilroy"/>
              <a:cs typeface="Gilroy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6239320" name="Заголовок 1"/>
          <p:cNvSpPr>
            <a:spLocks noGrp="1"/>
          </p:cNvSpPr>
          <p:nvPr/>
        </p:nvSpPr>
        <p:spPr bwMode="auto">
          <a:xfrm flipH="0" flipV="0">
            <a:off x="838197" y="87696"/>
            <a:ext cx="8336337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b="1">
                <a:latin typeface="Gilroy"/>
                <a:cs typeface="Gilroy"/>
              </a:rPr>
              <a:t>ТЕСТИРОВАНИЕ</a:t>
            </a:r>
            <a:endParaRPr b="1"/>
          </a:p>
        </p:txBody>
      </p:sp>
      <p:pic>
        <p:nvPicPr>
          <p:cNvPr id="136389811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455797" y="5922975"/>
            <a:ext cx="447673" cy="733422"/>
          </a:xfrm>
          <a:prstGeom prst="rect">
            <a:avLst/>
          </a:prstGeom>
        </p:spPr>
      </p:pic>
      <p:sp>
        <p:nvSpPr>
          <p:cNvPr id="1898367603" name=""/>
          <p:cNvSpPr txBox="1"/>
          <p:nvPr/>
        </p:nvSpPr>
        <p:spPr bwMode="auto">
          <a:xfrm flipH="0" flipV="0">
            <a:off x="888713" y="1413258"/>
            <a:ext cx="4526947" cy="2042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Sample1_6nodes_structure1</a:t>
            </a:r>
            <a:endParaRPr sz="2200" b="1" i="0" u="none" strike="noStrike" cap="none" spc="0">
              <a:solidFill>
                <a:schemeClr val="tx1"/>
              </a:solidFill>
              <a:highlight>
                <a:srgbClr val="FFFF00"/>
              </a:highlight>
              <a:latin typeface="Gilroy"/>
              <a:cs typeface="Gilroy"/>
            </a:endParaRPr>
          </a:p>
          <a:p>
            <a:pPr>
              <a:defRPr/>
            </a:pPr>
            <a:endParaRPr sz="22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   SampleX - номер примера.</a:t>
            </a:r>
            <a:endParaRPr sz="22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   Xnodes - кол-во узлов.</a:t>
            </a:r>
            <a:endParaRPr sz="22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   structureX - структура дерева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/>
          </a:p>
        </p:txBody>
      </p:sp>
      <p:sp>
        <p:nvSpPr>
          <p:cNvPr id="607870989" name=""/>
          <p:cNvSpPr txBox="1"/>
          <p:nvPr/>
        </p:nvSpPr>
        <p:spPr bwMode="auto">
          <a:xfrm flipH="0" flipV="0">
            <a:off x="5859098" y="1352518"/>
            <a:ext cx="5682405" cy="5303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testIsomorphicStruct1()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- проверяет деревья с одинаковой структурой</a:t>
            </a:r>
            <a:endParaRPr>
              <a:latin typeface="Gilroy"/>
              <a:cs typeface="Gilroy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t</a:t>
            </a:r>
            <a:r>
              <a:rPr lang="ru-RU" sz="18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estIsomorphicStruct2()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- проверяет деревья с одинаковой структурой:</a:t>
            </a:r>
            <a:endParaRPr>
              <a:latin typeface="Gilroy"/>
              <a:cs typeface="Gilroy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testNonIsomorphicStruct1Struct3()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- проверяет деревья с разной структурой</a:t>
            </a:r>
            <a:endParaRPr>
              <a:latin typeface="Gilroy"/>
              <a:cs typeface="Gilroy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testNonIsomorphicDifferentQuantityNodes()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- проверяет деревья с разным количеством узлов</a:t>
            </a:r>
            <a:endParaRPr>
              <a:latin typeface="Gilroy"/>
              <a:cs typeface="Gilroy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testIsomorphicItself()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- проверяет один и тот же объект дерева:</a:t>
            </a:r>
            <a:endParaRPr>
              <a:latin typeface="Gilroy"/>
              <a:cs typeface="Gilroy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testIsomorphicEmpty()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- проверяет пустые деревья</a:t>
            </a:r>
            <a:endParaRPr>
              <a:latin typeface="Gilroy"/>
              <a:cs typeface="Gilroy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testIsomorphicEmptyStruct5()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- проверяет пустое и непустое деревья</a:t>
            </a:r>
            <a:endParaRPr sz="18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testNonExistentFile()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- пытается считать данные из несуществующего файла</a:t>
            </a:r>
            <a:endParaRPr sz="18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testInvalidData()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- пытается считать некорректные данные</a:t>
            </a:r>
            <a:endParaRPr>
              <a:latin typeface="Gilroy"/>
              <a:cs typeface="Gilroy"/>
            </a:endParaRPr>
          </a:p>
        </p:txBody>
      </p:sp>
      <p:sp>
        <p:nvSpPr>
          <p:cNvPr id="2054465335" name=""/>
          <p:cNvSpPr txBox="1"/>
          <p:nvPr/>
        </p:nvSpPr>
        <p:spPr bwMode="auto">
          <a:xfrm flipH="0" flipV="0">
            <a:off x="888713" y="4765318"/>
            <a:ext cx="4539791" cy="1585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Тестируется класс</a:t>
            </a:r>
            <a:r>
              <a:rPr lang="ru-RU" sz="20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 Tree:</a:t>
            </a:r>
            <a:endParaRPr sz="2000" b="0" i="0" u="none" strike="noStrike" cap="none" spc="0">
              <a:solidFill>
                <a:schemeClr val="tx1"/>
              </a:solidFill>
              <a:highlight>
                <a:srgbClr val="FFFF00"/>
              </a:highlight>
              <a:latin typeface="Gilroy"/>
              <a:cs typeface="Gilroy"/>
            </a:endParaRPr>
          </a:p>
          <a:p>
            <a:pPr>
              <a:defRPr/>
            </a:pPr>
            <a:endParaRPr sz="20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   успешных пройденных тестов 9</a:t>
            </a:r>
            <a:endParaRPr sz="20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   проваленных тестов 0</a:t>
            </a:r>
            <a:endParaRPr sz="20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251647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550076"/>
            <a:ext cx="8336338" cy="1325562"/>
          </a:xfrm>
        </p:spPr>
        <p:txBody>
          <a:bodyPr/>
          <a:lstStyle/>
          <a:p>
            <a:pPr>
              <a:defRPr/>
            </a:pPr>
            <a:r>
              <a:rPr b="1">
                <a:latin typeface="Gilroy"/>
                <a:cs typeface="Gilroy"/>
              </a:rPr>
              <a:t>ФОРМАЛЬНАЯ </a:t>
            </a:r>
            <a:r>
              <a:rPr b="1">
                <a:latin typeface="Gilroy"/>
                <a:cs typeface="Gilroy"/>
              </a:rPr>
              <a:t>ПОСТАНОВКА ЗАДАЧИ</a:t>
            </a:r>
            <a:endParaRPr b="1"/>
          </a:p>
        </p:txBody>
      </p:sp>
      <p:sp>
        <p:nvSpPr>
          <p:cNvPr id="209098504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2389726"/>
            <a:ext cx="10515600" cy="2714933"/>
          </a:xfrm>
        </p:spPr>
        <p:txBody>
          <a:bodyPr/>
          <a:lstStyle/>
          <a:p>
            <a:pPr marL="394023" indent="-394023">
              <a:buFont typeface="Arial"/>
              <a:buAutoNum type="arabicPeriod"/>
              <a:defRPr/>
            </a:pPr>
            <a:r>
              <a:rPr>
                <a:latin typeface="Gilroy"/>
                <a:cs typeface="Gilroy"/>
              </a:rPr>
              <a:t>изучить алгоритм </a:t>
            </a:r>
            <a:r>
              <a:rPr>
                <a:highlight>
                  <a:srgbClr val="FFFF00"/>
                </a:highlight>
                <a:latin typeface="Gilroy"/>
                <a:cs typeface="Gilroy"/>
              </a:rPr>
              <a:t>определения изоморфности деревьев</a:t>
            </a:r>
            <a:endParaRPr>
              <a:highlight>
                <a:srgbClr val="FFFF00"/>
              </a:highlight>
              <a:latin typeface="Gilroy"/>
              <a:cs typeface="Gilroy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>
                <a:latin typeface="Gilroy"/>
                <a:cs typeface="Gilroy"/>
              </a:rPr>
              <a:t>реализовать этот алгоритм на выбранном языке программирования</a:t>
            </a:r>
            <a:endParaRPr>
              <a:highlight>
                <a:srgbClr val="FFFF00"/>
              </a:highlight>
              <a:latin typeface="Gilroy"/>
              <a:cs typeface="Gilroy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>
                <a:latin typeface="Gilroy"/>
                <a:cs typeface="Gilroy"/>
              </a:rPr>
              <a:t>выполнить тестирование с помощью unit - тестов</a:t>
            </a:r>
            <a:endParaRPr>
              <a:highlight>
                <a:srgbClr val="FFFF00"/>
              </a:highlight>
              <a:latin typeface="Gilroy"/>
              <a:cs typeface="Gilroy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>
                <a:latin typeface="Gilroy"/>
                <a:cs typeface="Gilroy"/>
              </a:rPr>
              <a:t>результаты работы выложить на платформу 	   </a:t>
            </a:r>
            <a:r>
              <a:rPr b="1">
                <a:latin typeface="Gilroy"/>
                <a:cs typeface="Gilroy"/>
              </a:rPr>
              <a:t>GitHub</a:t>
            </a:r>
            <a:endParaRPr>
              <a:latin typeface="Gilroy"/>
              <a:cs typeface="Gilroy"/>
            </a:endParaRPr>
          </a:p>
        </p:txBody>
      </p:sp>
      <p:pic>
        <p:nvPicPr>
          <p:cNvPr id="134991827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455799" y="5922976"/>
            <a:ext cx="447674" cy="733424"/>
          </a:xfrm>
          <a:prstGeom prst="rect">
            <a:avLst/>
          </a:prstGeom>
        </p:spPr>
      </p:pic>
      <p:pic>
        <p:nvPicPr>
          <p:cNvPr id="20850321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891726" y="4289927"/>
            <a:ext cx="458516" cy="458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028445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226409"/>
            <a:ext cx="8336337" cy="1325562"/>
          </a:xfrm>
        </p:spPr>
        <p:txBody>
          <a:bodyPr/>
          <a:lstStyle/>
          <a:p>
            <a:pPr>
              <a:defRPr/>
            </a:pPr>
            <a:r>
              <a:rPr b="1">
                <a:latin typeface="Gilroy"/>
                <a:cs typeface="Gilroy"/>
              </a:rPr>
              <a:t>ИЗОМОРФИЗМ И ДЕРЕВЬЯ</a:t>
            </a:r>
            <a:endParaRPr b="1"/>
          </a:p>
        </p:txBody>
      </p:sp>
      <p:sp>
        <p:nvSpPr>
          <p:cNvPr id="56724824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7" y="1557443"/>
            <a:ext cx="10515600" cy="91165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highlight>
                  <a:srgbClr val="FFFF00"/>
                </a:highlight>
                <a:latin typeface="Gilroy"/>
                <a:cs typeface="Gilroy"/>
              </a:rPr>
              <a:t>ИЗОМОРФИЗМ</a:t>
            </a:r>
            <a:r>
              <a:rPr>
                <a:latin typeface="Gilroy"/>
                <a:cs typeface="Gilroy"/>
              </a:rPr>
              <a:t> -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логико-математическое понятие, выражающее одинаковость структуры</a:t>
            </a:r>
            <a:endParaRPr>
              <a:highlight>
                <a:srgbClr val="FFFF00"/>
              </a:highlight>
              <a:latin typeface="Gilroy"/>
              <a:cs typeface="Gilroy"/>
            </a:endParaRPr>
          </a:p>
        </p:txBody>
      </p:sp>
      <p:sp>
        <p:nvSpPr>
          <p:cNvPr id="1795045840" name="Объект 2"/>
          <p:cNvSpPr>
            <a:spLocks noGrp="1"/>
          </p:cNvSpPr>
          <p:nvPr/>
        </p:nvSpPr>
        <p:spPr bwMode="auto">
          <a:xfrm flipH="0" flipV="0">
            <a:off x="842636" y="2598305"/>
            <a:ext cx="10515600" cy="911656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>
                <a:highlight>
                  <a:srgbClr val="FFFF00"/>
                </a:highlight>
                <a:latin typeface="Gilroy"/>
                <a:cs typeface="Gilroy"/>
              </a:rPr>
              <a:t>ДЕРЕВО </a:t>
            </a:r>
            <a:r>
              <a:rPr>
                <a:latin typeface="Gilroy"/>
                <a:cs typeface="Gilroy"/>
              </a:rPr>
              <a:t>– структура данных, связный граф без циклов, с неориентированными и невзвешенными ребрами</a:t>
            </a:r>
            <a:endParaRPr>
              <a:highlight>
                <a:srgbClr val="FFFF00"/>
              </a:highlight>
              <a:latin typeface="Gilroy"/>
              <a:cs typeface="Gilroy"/>
            </a:endParaRPr>
          </a:p>
        </p:txBody>
      </p:sp>
      <p:sp>
        <p:nvSpPr>
          <p:cNvPr id="1221954087" name="Объект 2"/>
          <p:cNvSpPr>
            <a:spLocks noGrp="1"/>
          </p:cNvSpPr>
          <p:nvPr/>
        </p:nvSpPr>
        <p:spPr bwMode="auto">
          <a:xfrm flipH="0" flipV="0">
            <a:off x="838197" y="4045364"/>
            <a:ext cx="10515600" cy="55067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>
                <a:highlight>
                  <a:srgbClr val="FFFF00"/>
                </a:highlight>
                <a:latin typeface="Gilroy"/>
                <a:cs typeface="Gilroy"/>
              </a:rPr>
              <a:t>ИЗОМОРФНЫЕ ДЕРЕВЬЯ</a:t>
            </a:r>
            <a:r>
              <a:rPr>
                <a:latin typeface="Gilroy"/>
                <a:cs typeface="Gilroy"/>
              </a:rPr>
              <a:t> – деревья с одинаковой структурой</a:t>
            </a:r>
            <a:endParaRPr>
              <a:highlight>
                <a:srgbClr val="FFFF00"/>
              </a:highlight>
              <a:latin typeface="Gilroy"/>
              <a:cs typeface="Gilroy"/>
            </a:endParaRPr>
          </a:p>
        </p:txBody>
      </p:sp>
      <p:pic>
        <p:nvPicPr>
          <p:cNvPr id="173669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455798" y="5922976"/>
            <a:ext cx="447674" cy="733423"/>
          </a:xfrm>
          <a:prstGeom prst="rect">
            <a:avLst/>
          </a:prstGeom>
        </p:spPr>
      </p:pic>
      <p:pic>
        <p:nvPicPr>
          <p:cNvPr id="20193102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20318" y="4925577"/>
            <a:ext cx="2150822" cy="1440775"/>
          </a:xfrm>
          <a:prstGeom prst="rect">
            <a:avLst/>
          </a:prstGeom>
        </p:spPr>
      </p:pic>
      <p:pic>
        <p:nvPicPr>
          <p:cNvPr id="192615035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21213750" flipH="0" flipV="0">
            <a:off x="3176133" y="4688604"/>
            <a:ext cx="2069916" cy="1857616"/>
          </a:xfrm>
          <a:prstGeom prst="rect">
            <a:avLst/>
          </a:prstGeom>
        </p:spPr>
      </p:pic>
      <p:pic>
        <p:nvPicPr>
          <p:cNvPr id="107263570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272138" y="4810493"/>
            <a:ext cx="2021356" cy="1814037"/>
          </a:xfrm>
          <a:prstGeom prst="rect">
            <a:avLst/>
          </a:prstGeom>
        </p:spPr>
      </p:pic>
      <p:pic>
        <p:nvPicPr>
          <p:cNvPr id="14313701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79101" y="4925577"/>
            <a:ext cx="2150821" cy="1440774"/>
          </a:xfrm>
          <a:prstGeom prst="rect">
            <a:avLst/>
          </a:prstGeom>
        </p:spPr>
      </p:pic>
      <p:pic>
        <p:nvPicPr>
          <p:cNvPr id="128524473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186713" y="4810493"/>
            <a:ext cx="380999" cy="657225"/>
          </a:xfrm>
          <a:prstGeom prst="rect">
            <a:avLst/>
          </a:prstGeom>
        </p:spPr>
      </p:pic>
      <p:pic>
        <p:nvPicPr>
          <p:cNvPr id="145066460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8557333" y="4810493"/>
            <a:ext cx="533399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436678" name="Заголовок 1"/>
          <p:cNvSpPr>
            <a:spLocks noGrp="1"/>
          </p:cNvSpPr>
          <p:nvPr/>
        </p:nvSpPr>
        <p:spPr bwMode="auto">
          <a:xfrm flipH="0" flipV="0">
            <a:off x="838197" y="180172"/>
            <a:ext cx="8336337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b="1">
                <a:latin typeface="Gilroy"/>
                <a:cs typeface="Gilroy"/>
              </a:rPr>
              <a:t>ИСТОРИЯ</a:t>
            </a:r>
            <a:endParaRPr b="1"/>
          </a:p>
        </p:txBody>
      </p:sp>
      <p:pic>
        <p:nvPicPr>
          <p:cNvPr id="20502735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455797" y="5922975"/>
            <a:ext cx="447673" cy="733422"/>
          </a:xfrm>
          <a:prstGeom prst="rect">
            <a:avLst/>
          </a:prstGeom>
        </p:spPr>
      </p:pic>
      <p:sp>
        <p:nvSpPr>
          <p:cNvPr id="92809132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7" y="1418730"/>
            <a:ext cx="6024447" cy="20860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394023" indent="-394023">
              <a:buFont typeface="Arial"/>
              <a:buAutoNum type="arabicPeriod"/>
              <a:defRPr/>
            </a:pPr>
            <a:r>
              <a:rPr sz="2400">
                <a:highlight>
                  <a:srgbClr val="FFFF00"/>
                </a:highlight>
                <a:latin typeface="Gilroy"/>
                <a:cs typeface="Gilroy"/>
              </a:rPr>
              <a:t>Первое</a:t>
            </a:r>
            <a:r>
              <a:rPr sz="2400">
                <a:latin typeface="Gilroy"/>
                <a:cs typeface="Gilroy"/>
              </a:rPr>
              <a:t> «открытие» теории графов</a:t>
            </a:r>
            <a:endParaRPr sz="2400">
              <a:latin typeface="Gilroy"/>
              <a:cs typeface="Gilroy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sz="2400">
                <a:highlight>
                  <a:srgbClr val="FFFF00"/>
                </a:highlight>
                <a:latin typeface="Gilroy"/>
                <a:cs typeface="Gilroy"/>
              </a:rPr>
              <a:t>Второе</a:t>
            </a:r>
            <a:r>
              <a:rPr sz="2400">
                <a:latin typeface="Gilroy"/>
                <a:cs typeface="Gilroy"/>
              </a:rPr>
              <a:t>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Gilroy"/>
                <a:ea typeface="Gilroy"/>
                <a:cs typeface="Gilroy"/>
              </a:rPr>
              <a:t>«открытие» теории графов</a:t>
            </a:r>
            <a:endParaRPr sz="2400">
              <a:highlight>
                <a:srgbClr val="FFFF00"/>
              </a:highlight>
              <a:latin typeface="Gilroy"/>
              <a:cs typeface="Gilroy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sz="2400">
                <a:highlight>
                  <a:srgbClr val="FFFF00"/>
                </a:highlight>
                <a:latin typeface="Gilroy"/>
                <a:cs typeface="Gilroy"/>
              </a:rPr>
              <a:t>Третье</a:t>
            </a:r>
            <a:r>
              <a:rPr sz="2400">
                <a:latin typeface="Gilroy"/>
                <a:cs typeface="Gilroy"/>
              </a:rPr>
              <a:t>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Gilroy"/>
                <a:ea typeface="Gilroy"/>
                <a:cs typeface="Gilroy"/>
              </a:rPr>
              <a:t>«открытие» теории графов</a:t>
            </a:r>
            <a:endParaRPr sz="2400">
              <a:latin typeface="Gilroy"/>
              <a:cs typeface="Gilroy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sz="2400">
                <a:highlight>
                  <a:srgbClr val="FFFF00"/>
                </a:highlight>
                <a:latin typeface="Gilroy"/>
                <a:cs typeface="Gilroy"/>
              </a:rPr>
              <a:t>Четвертое</a:t>
            </a:r>
            <a:r>
              <a:rPr sz="2400">
                <a:latin typeface="Gilroy"/>
                <a:cs typeface="Gilroy"/>
              </a:rPr>
              <a:t>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Gilroy"/>
                <a:ea typeface="Gilroy"/>
                <a:cs typeface="Gilroy"/>
              </a:rPr>
              <a:t>«открытие» теории графов</a:t>
            </a:r>
            <a:endParaRPr sz="2400">
              <a:latin typeface="Gilroy"/>
              <a:cs typeface="Gilroy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sz="2400">
                <a:highlight>
                  <a:srgbClr val="FFFF00"/>
                </a:highlight>
                <a:latin typeface="Gilroy"/>
                <a:cs typeface="Gilroy"/>
              </a:rPr>
              <a:t>Пятое</a:t>
            </a:r>
            <a:r>
              <a:rPr sz="2400">
                <a:latin typeface="Gilroy"/>
                <a:cs typeface="Gilroy"/>
              </a:rPr>
              <a:t>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Gilroy"/>
                <a:ea typeface="Gilroy"/>
                <a:cs typeface="Gilroy"/>
              </a:rPr>
              <a:t>«открытие» теории графов</a:t>
            </a:r>
            <a:endParaRPr sz="2400">
              <a:highlight>
                <a:srgbClr val="FFFF00"/>
              </a:highlight>
              <a:latin typeface="Gilroy"/>
              <a:cs typeface="Gilroy"/>
            </a:endParaRPr>
          </a:p>
        </p:txBody>
      </p:sp>
      <p:sp>
        <p:nvSpPr>
          <p:cNvPr id="1691008855" name="Объект 2"/>
          <p:cNvSpPr>
            <a:spLocks noGrp="1"/>
          </p:cNvSpPr>
          <p:nvPr/>
        </p:nvSpPr>
        <p:spPr bwMode="auto">
          <a:xfrm flipH="0" flipV="0">
            <a:off x="6663173" y="1418730"/>
            <a:ext cx="5516826" cy="314032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>
              <a:buFont typeface="Arial"/>
              <a:buAutoNum type="arabicPeriod"/>
              <a:defRPr/>
            </a:pPr>
            <a:r>
              <a:rPr sz="2400">
                <a:highlight>
                  <a:srgbClr val="FFFF00"/>
                </a:highlight>
                <a:latin typeface="Gilroy"/>
                <a:cs typeface="Gilroy"/>
              </a:rPr>
              <a:t>1736 </a:t>
            </a:r>
            <a:r>
              <a:rPr sz="2400">
                <a:latin typeface="Gilroy"/>
                <a:cs typeface="Gilroy"/>
              </a:rPr>
              <a:t>- Леонард Эйлер применил идеи теории графов.</a:t>
            </a:r>
            <a:endParaRPr sz="2400">
              <a:latin typeface="Gilroy"/>
              <a:cs typeface="Gilroy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sz="2400">
                <a:highlight>
                  <a:srgbClr val="FFFF00"/>
                </a:highlight>
                <a:latin typeface="Gilroy"/>
                <a:cs typeface="Gilroy"/>
              </a:rPr>
              <a:t>1847 </a:t>
            </a:r>
            <a:r>
              <a:rPr sz="2400">
                <a:latin typeface="Gilroy"/>
                <a:cs typeface="Gilroy"/>
              </a:rPr>
              <a:t>-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Густав Кирхгоф</a:t>
            </a:r>
            <a:r>
              <a:rPr sz="2400">
                <a:latin typeface="Gilroy"/>
                <a:cs typeface="Gilroy"/>
              </a:rPr>
              <a:t>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разработал теорию деревьев</a:t>
            </a:r>
            <a:endParaRPr sz="2400">
              <a:highlight>
                <a:srgbClr val="FFFF00"/>
              </a:highlight>
              <a:latin typeface="Gilroy"/>
              <a:cs typeface="Gilroy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sz="2400">
                <a:highlight>
                  <a:srgbClr val="FFFF00"/>
                </a:highlight>
                <a:latin typeface="Gilroy"/>
                <a:cs typeface="Gilroy"/>
              </a:rPr>
              <a:t>1857 </a:t>
            </a:r>
            <a:r>
              <a:rPr sz="2400">
                <a:latin typeface="Gilroy"/>
                <a:cs typeface="Gilroy"/>
              </a:rPr>
              <a:t>-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Артур Кэли</a:t>
            </a:r>
            <a:r>
              <a:rPr sz="2400">
                <a:latin typeface="Gilroy"/>
                <a:cs typeface="Gilroy"/>
              </a:rPr>
              <a:t>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открыл важный класс графов — деревья.</a:t>
            </a:r>
            <a:endParaRPr sz="2400">
              <a:latin typeface="Gilroy"/>
              <a:cs typeface="Gilroy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1859</a:t>
            </a:r>
            <a:r>
              <a:rPr sz="2400">
                <a:latin typeface="Gilroy"/>
                <a:cs typeface="Gilroy"/>
              </a:rPr>
              <a:t> </a:t>
            </a:r>
            <a:r>
              <a:rPr sz="2400">
                <a:latin typeface="Gilroy"/>
                <a:cs typeface="Gilroy"/>
              </a:rPr>
              <a:t>-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Уильям Гамильтон</a:t>
            </a:r>
            <a:r>
              <a:rPr sz="2400">
                <a:latin typeface="Gilroy"/>
                <a:cs typeface="Gilroy"/>
              </a:rPr>
              <a:t>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придумал игру «Вокруг света».</a:t>
            </a:r>
            <a:endParaRPr sz="2400">
              <a:latin typeface="Gilroy"/>
              <a:cs typeface="Gilroy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sz="2400">
                <a:highlight>
                  <a:srgbClr val="FFFF00"/>
                </a:highlight>
                <a:latin typeface="Gilroy"/>
                <a:cs typeface="Gilroy"/>
              </a:rPr>
              <a:t>1869</a:t>
            </a:r>
            <a:r>
              <a:rPr sz="2400">
                <a:latin typeface="Gilroy"/>
                <a:cs typeface="Gilroy"/>
              </a:rPr>
              <a:t> -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Камиль Жордан</a:t>
            </a:r>
            <a:r>
              <a:rPr sz="2400">
                <a:latin typeface="Gilroy"/>
                <a:cs typeface="Gilroy"/>
              </a:rPr>
              <a:t> исследовал деревья в рамках математики. ХХ – Денеш Кенинг ввел термины.</a:t>
            </a:r>
            <a:endParaRPr sz="2400">
              <a:highlight>
                <a:srgbClr val="FFFF00"/>
              </a:highlight>
              <a:latin typeface="Gilroy"/>
              <a:cs typeface="Gilroy"/>
            </a:endParaRPr>
          </a:p>
        </p:txBody>
      </p:sp>
      <p:pic>
        <p:nvPicPr>
          <p:cNvPr id="10987048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30673" y="4068931"/>
            <a:ext cx="1909070" cy="2220755"/>
          </a:xfrm>
          <a:prstGeom prst="rect">
            <a:avLst/>
          </a:prstGeom>
        </p:spPr>
      </p:pic>
      <p:sp>
        <p:nvSpPr>
          <p:cNvPr id="1438375895" name=""/>
          <p:cNvSpPr txBox="1"/>
          <p:nvPr/>
        </p:nvSpPr>
        <p:spPr bwMode="auto">
          <a:xfrm flipH="0" flipV="0">
            <a:off x="2913931" y="4115169"/>
            <a:ext cx="238731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Копелиович Сергей Владимирович</a:t>
            </a:r>
            <a:endParaRPr/>
          </a:p>
        </p:txBody>
      </p:sp>
      <p:sp>
        <p:nvSpPr>
          <p:cNvPr id="1802824863" name=""/>
          <p:cNvSpPr txBox="1"/>
          <p:nvPr/>
        </p:nvSpPr>
        <p:spPr bwMode="auto">
          <a:xfrm flipH="0" flipV="0">
            <a:off x="3020093" y="5222527"/>
            <a:ext cx="1986992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latin typeface="Gilroy"/>
                <a:cs typeface="Gilroy"/>
              </a:rPr>
              <a:t>описал алгоритм определения изоморфности деревьев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331647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226408"/>
            <a:ext cx="8336336" cy="1325561"/>
          </a:xfrm>
        </p:spPr>
        <p:txBody>
          <a:bodyPr/>
          <a:lstStyle/>
          <a:p>
            <a:pPr>
              <a:defRPr/>
            </a:pPr>
            <a:r>
              <a:rPr b="1">
                <a:latin typeface="Gilroy"/>
                <a:cs typeface="Gilroy"/>
              </a:rPr>
              <a:t>ИЗОМОРФИЗМ И ДЕРЕВЬЯ</a:t>
            </a:r>
            <a:endParaRPr b="1"/>
          </a:p>
        </p:txBody>
      </p:sp>
      <p:pic>
        <p:nvPicPr>
          <p:cNvPr id="169998661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455797" y="5922975"/>
            <a:ext cx="447673" cy="733422"/>
          </a:xfrm>
          <a:prstGeom prst="rect">
            <a:avLst/>
          </a:prstGeom>
        </p:spPr>
      </p:pic>
      <p:sp>
        <p:nvSpPr>
          <p:cNvPr id="1566824929" name=""/>
          <p:cNvSpPr txBox="1"/>
          <p:nvPr/>
        </p:nvSpPr>
        <p:spPr bwMode="auto">
          <a:xfrm flipH="0" flipV="0">
            <a:off x="990436" y="1507354"/>
            <a:ext cx="9747886" cy="310981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Пусть дерево задается матрицей смежности. Два дерева с матрицами смежности и называются изоморфными, если существует такая перестановка,</a:t>
            </a:r>
            <a:endParaRPr sz="22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 marL="283879" indent="-283879">
              <a:buFont typeface="Arial"/>
              <a:buChar char="•"/>
              <a:defRPr/>
            </a:pPr>
            <a:endParaRPr sz="2200">
              <a:latin typeface="Gilroy"/>
              <a:cs typeface="Gilroy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Хеш функция</a:t>
            </a:r>
            <a:r>
              <a:rPr lang="ru-RU" sz="22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-\</a:t>
            </a:r>
            <a:endParaRPr lang="ru-RU" sz="22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 marL="283879" indent="-283879">
              <a:buFont typeface="Arial"/>
              <a:buChar char="•"/>
              <a:defRPr/>
            </a:pPr>
            <a:endParaRPr lang="ru-RU" sz="22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Алгоритм определения изоморфности деревьев </a:t>
            </a:r>
            <a:r>
              <a:rPr lang="ru-RU" sz="22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требует корректности входных данных.</a:t>
            </a:r>
            <a:endParaRPr sz="2200" b="0" i="0" u="none" strike="noStrike" cap="none" spc="0">
              <a:solidFill>
                <a:schemeClr val="tx1"/>
              </a:solidFill>
              <a:highlight>
                <a:srgbClr val="FFFF00"/>
              </a:highlight>
              <a:latin typeface="Gilroy"/>
              <a:cs typeface="Gilroy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Количество узлов дерева не может превышать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2^32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 </a:t>
            </a:r>
            <a:endParaRPr lang="ru-RU" sz="22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</p:txBody>
      </p:sp>
      <p:pic>
        <p:nvPicPr>
          <p:cNvPr id="18866999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96285" y="2162528"/>
            <a:ext cx="3126469" cy="457850"/>
          </a:xfrm>
          <a:prstGeom prst="rect">
            <a:avLst/>
          </a:prstGeom>
        </p:spPr>
      </p:pic>
      <p:pic>
        <p:nvPicPr>
          <p:cNvPr id="118839880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245897" y="2578484"/>
            <a:ext cx="2682742" cy="95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91721" name="Заголовок 1"/>
          <p:cNvSpPr>
            <a:spLocks noGrp="1"/>
          </p:cNvSpPr>
          <p:nvPr/>
        </p:nvSpPr>
        <p:spPr bwMode="auto">
          <a:xfrm flipH="0" flipV="0">
            <a:off x="838197" y="87697"/>
            <a:ext cx="8336337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b="1">
                <a:latin typeface="Gilroy"/>
                <a:cs typeface="Gilroy"/>
              </a:rPr>
              <a:t>СТРУКТУРА</a:t>
            </a:r>
            <a:endParaRPr b="1"/>
          </a:p>
        </p:txBody>
      </p:sp>
      <p:pic>
        <p:nvPicPr>
          <p:cNvPr id="93722365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455797" y="5922975"/>
            <a:ext cx="447673" cy="733422"/>
          </a:xfrm>
          <a:prstGeom prst="rect">
            <a:avLst/>
          </a:prstGeom>
        </p:spPr>
      </p:pic>
      <p:sp>
        <p:nvSpPr>
          <p:cNvPr id="1889011216" name=""/>
          <p:cNvSpPr txBox="1"/>
          <p:nvPr/>
        </p:nvSpPr>
        <p:spPr bwMode="auto">
          <a:xfrm flipH="0" flipV="0">
            <a:off x="1073664" y="2192868"/>
            <a:ext cx="1254542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1:  2  5  8</a:t>
            </a:r>
            <a:endParaRPr sz="16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2:  1  3  4</a:t>
            </a:r>
            <a:endParaRPr sz="16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3:  2</a:t>
            </a:r>
            <a:endParaRPr sz="16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4:  2</a:t>
            </a:r>
            <a:endParaRPr sz="16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5:  1  6  7</a:t>
            </a:r>
            <a:endParaRPr sz="16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6:  5</a:t>
            </a:r>
            <a:endParaRPr sz="16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7:  5</a:t>
            </a:r>
            <a:endParaRPr sz="16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8:  1</a:t>
            </a:r>
            <a:endParaRPr sz="1600">
              <a:latin typeface="Gilroy"/>
              <a:cs typeface="Gilroy"/>
            </a:endParaRPr>
          </a:p>
        </p:txBody>
      </p:sp>
      <p:sp>
        <p:nvSpPr>
          <p:cNvPr id="527786672" name=""/>
          <p:cNvSpPr/>
          <p:nvPr/>
        </p:nvSpPr>
        <p:spPr bwMode="auto">
          <a:xfrm flipH="0" flipV="0">
            <a:off x="953446" y="2192868"/>
            <a:ext cx="1488859" cy="2070638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751007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56027" y="2342330"/>
            <a:ext cx="2559287" cy="1828062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2553276" y="3214128"/>
            <a:ext cx="1405630" cy="0"/>
          </a:xfrm>
          <a:prstGeom prst="line">
            <a:avLst/>
          </a:prstGeom>
          <a:ln w="57150" cap="flat" cmpd="sng" algn="ctr">
            <a:solidFill>
              <a:srgbClr val="FFFF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4422107" name=""/>
          <p:cNvSpPr txBox="1"/>
          <p:nvPr/>
        </p:nvSpPr>
        <p:spPr bwMode="auto">
          <a:xfrm flipH="0" flipV="0">
            <a:off x="953446" y="1169757"/>
            <a:ext cx="5887216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данные вида </a:t>
            </a:r>
            <a:r>
              <a:rPr lang="ru-RU" sz="16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число: 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- индексы узлов.</a:t>
            </a:r>
            <a:endParaRPr sz="16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данные вида число: </a:t>
            </a:r>
            <a:r>
              <a:rPr lang="ru-RU" sz="16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число*1* число*2* ... число*n*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- индексы узлов, на которые он ссылается.</a:t>
            </a:r>
            <a:endParaRPr sz="1600">
              <a:latin typeface="Gilroy"/>
              <a:cs typeface="Gilroy"/>
            </a:endParaRPr>
          </a:p>
        </p:txBody>
      </p:sp>
      <p:sp>
        <p:nvSpPr>
          <p:cNvPr id="1791974035" name=""/>
          <p:cNvSpPr txBox="1"/>
          <p:nvPr/>
        </p:nvSpPr>
        <p:spPr bwMode="auto">
          <a:xfrm flipH="0" flipV="0">
            <a:off x="6594193" y="1887413"/>
            <a:ext cx="3568506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numbers 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- ассоциативный массив (Map) хешей сортированных списков (List) и их номеров.</a:t>
            </a:r>
            <a:endParaRPr sz="16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</p:txBody>
      </p:sp>
      <p:pic>
        <p:nvPicPr>
          <p:cNvPr id="195726229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94193" y="2951868"/>
            <a:ext cx="2881581" cy="1674969"/>
          </a:xfrm>
          <a:prstGeom prst="rect">
            <a:avLst/>
          </a:prstGeom>
        </p:spPr>
      </p:pic>
      <p:pic>
        <p:nvPicPr>
          <p:cNvPr id="177914850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38197" y="4281626"/>
            <a:ext cx="2997082" cy="2385433"/>
          </a:xfrm>
          <a:prstGeom prst="rect">
            <a:avLst/>
          </a:prstGeom>
        </p:spPr>
      </p:pic>
      <p:sp>
        <p:nvSpPr>
          <p:cNvPr id="657371241" name=""/>
          <p:cNvSpPr txBox="1"/>
          <p:nvPr/>
        </p:nvSpPr>
        <p:spPr bwMode="auto">
          <a:xfrm flipH="0" flipV="0">
            <a:off x="4810900" y="5058579"/>
            <a:ext cx="3567546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subNodes 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- список узлов, с которыми есть связь (ребра).</a:t>
            </a:r>
            <a:endParaRPr/>
          </a:p>
        </p:txBody>
      </p:sp>
      <p:pic>
        <p:nvPicPr>
          <p:cNvPr id="171142822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810900" y="5611726"/>
            <a:ext cx="1314450" cy="990599"/>
          </a:xfrm>
          <a:prstGeom prst="rect">
            <a:avLst/>
          </a:prstGeom>
        </p:spPr>
      </p:pic>
      <p:sp>
        <p:nvSpPr>
          <p:cNvPr id="935557697" name=""/>
          <p:cNvSpPr txBox="1"/>
          <p:nvPr/>
        </p:nvSpPr>
        <p:spPr bwMode="auto">
          <a:xfrm flipH="0" flipV="0">
            <a:off x="6594193" y="1215994"/>
            <a:ext cx="3566466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nodes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- список (вектор) всех узлов в дереве.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5897598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455797" y="5922975"/>
            <a:ext cx="447673" cy="733422"/>
          </a:xfrm>
          <a:prstGeom prst="rect">
            <a:avLst/>
          </a:prstGeom>
        </p:spPr>
      </p:pic>
      <p:sp>
        <p:nvSpPr>
          <p:cNvPr id="1589926873" name="Заголовок 1"/>
          <p:cNvSpPr>
            <a:spLocks noGrp="1"/>
          </p:cNvSpPr>
          <p:nvPr/>
        </p:nvSpPr>
        <p:spPr bwMode="auto">
          <a:xfrm flipH="0" flipV="0">
            <a:off x="838197" y="180172"/>
            <a:ext cx="8336337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b="1">
                <a:latin typeface="Gilroy"/>
                <a:cs typeface="Gilroy"/>
              </a:rPr>
              <a:t>ОПИСАНИЕ АЛГОРИТМА</a:t>
            </a:r>
            <a:endParaRPr b="1"/>
          </a:p>
        </p:txBody>
      </p:sp>
      <p:sp>
        <p:nvSpPr>
          <p:cNvPr id="1544214870" name=""/>
          <p:cNvSpPr txBox="1"/>
          <p:nvPr/>
        </p:nvSpPr>
        <p:spPr bwMode="auto">
          <a:xfrm flipH="0" flipV="0">
            <a:off x="894246" y="1505734"/>
            <a:ext cx="9757965" cy="3810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Даны два </a:t>
            </a:r>
            <a:r>
              <a:rPr lang="ru-RU" sz="22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некорневых дерева.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Проверяем, изоморфны ли они.</a:t>
            </a:r>
            <a:endParaRPr lang="ru-RU" sz="22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endParaRPr lang="ru-RU" sz="22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Возьмем </a:t>
            </a:r>
            <a:r>
              <a:rPr lang="ru-RU" sz="20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случайно выбранный узел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из первого дерева </a:t>
            </a:r>
            <a:r>
              <a:rPr lang="ru-RU" sz="20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за корень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и определим его хеш рекурсивно, как хеш сортированного списка (вектора) хешей детей.</a:t>
            </a:r>
            <a:endParaRPr sz="20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endParaRPr sz="20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Деревья изоморфны, </a:t>
            </a:r>
            <a:r>
              <a:rPr lang="ru-RU" sz="20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если хеши корней совпадают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, поэтому проходимся по узлам второго дерева, определяя их хеши, и </a:t>
            </a:r>
            <a:r>
              <a:rPr lang="ru-RU" sz="20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если хоть один совпадает с хешем корня первого дерева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, то деревья изоморфны.</a:t>
            </a:r>
            <a:endParaRPr sz="20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>
              <a:defRPr/>
            </a:pPr>
            <a:endParaRPr sz="20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При этом хеш функция должна обладать следующим свойством:   хеши различных списков (векторов) различны.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</a:t>
            </a:r>
            <a:endParaRPr lang="ru-RU" sz="22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0594861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455797" y="5922975"/>
            <a:ext cx="447673" cy="733422"/>
          </a:xfrm>
          <a:prstGeom prst="rect">
            <a:avLst/>
          </a:prstGeom>
        </p:spPr>
      </p:pic>
      <p:sp>
        <p:nvSpPr>
          <p:cNvPr id="1533104228" name="Заголовок 1"/>
          <p:cNvSpPr>
            <a:spLocks noGrp="1"/>
          </p:cNvSpPr>
          <p:nvPr/>
        </p:nvSpPr>
        <p:spPr bwMode="auto">
          <a:xfrm flipH="0" flipV="0">
            <a:off x="838197" y="180172"/>
            <a:ext cx="8336337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b="1">
                <a:latin typeface="Gilroy"/>
                <a:cs typeface="Gilroy"/>
              </a:rPr>
              <a:t>ОПИСАНИЕ АЛГОРИТМА</a:t>
            </a:r>
            <a:endParaRPr b="1"/>
          </a:p>
        </p:txBody>
      </p:sp>
      <p:pic>
        <p:nvPicPr>
          <p:cNvPr id="15399368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7" y="2481416"/>
            <a:ext cx="9693299" cy="2059141"/>
          </a:xfrm>
          <a:prstGeom prst="rect">
            <a:avLst/>
          </a:prstGeom>
        </p:spPr>
      </p:pic>
      <p:sp>
        <p:nvSpPr>
          <p:cNvPr id="378066069" name=""/>
          <p:cNvSpPr txBox="1"/>
          <p:nvPr/>
        </p:nvSpPr>
        <p:spPr bwMode="auto">
          <a:xfrm flipH="0" flipV="0">
            <a:off x="865326" y="1319339"/>
            <a:ext cx="3590586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50" indent="-261850">
              <a:buAutoNum type="arabicPeriod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рассмотрим алгоритм на примере таких деревьев:</a:t>
            </a:r>
            <a:endParaRPr/>
          </a:p>
        </p:txBody>
      </p:sp>
      <p:sp>
        <p:nvSpPr>
          <p:cNvPr id="1006033325" name=""/>
          <p:cNvSpPr/>
          <p:nvPr/>
        </p:nvSpPr>
        <p:spPr bwMode="auto">
          <a:xfrm flipH="0" flipV="0">
            <a:off x="607380" y="2266473"/>
            <a:ext cx="10329539" cy="2838186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4651961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455797" y="5922975"/>
            <a:ext cx="447673" cy="733422"/>
          </a:xfrm>
          <a:prstGeom prst="rect">
            <a:avLst/>
          </a:prstGeom>
        </p:spPr>
      </p:pic>
      <p:sp>
        <p:nvSpPr>
          <p:cNvPr id="2059371623" name="Заголовок 1"/>
          <p:cNvSpPr>
            <a:spLocks noGrp="1"/>
          </p:cNvSpPr>
          <p:nvPr/>
        </p:nvSpPr>
        <p:spPr bwMode="auto">
          <a:xfrm flipH="0" flipV="0">
            <a:off x="838197" y="180172"/>
            <a:ext cx="8336337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b="1">
                <a:latin typeface="Gilroy"/>
                <a:cs typeface="Gilroy"/>
              </a:rPr>
              <a:t>ОПИСАНИЕ АЛГОРИТМА</a:t>
            </a:r>
            <a:endParaRPr b="1"/>
          </a:p>
        </p:txBody>
      </p:sp>
      <p:sp>
        <p:nvSpPr>
          <p:cNvPr id="2114998344" name=""/>
          <p:cNvSpPr txBox="1"/>
          <p:nvPr/>
        </p:nvSpPr>
        <p:spPr bwMode="auto">
          <a:xfrm flipH="0" flipV="0">
            <a:off x="716142" y="1439752"/>
            <a:ext cx="4290223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50" indent="-261850">
              <a:buFont typeface="Arial"/>
              <a:buChar char="•"/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 выбираем корнем первого дерева узел 4</a:t>
            </a:r>
            <a:endParaRPr lang="ru-RU" sz="1600" b="0" i="0" u="none" strike="noStrike" cap="none" spc="0">
              <a:solidFill>
                <a:schemeClr val="tx1"/>
              </a:solidFill>
              <a:latin typeface="Gilroy"/>
              <a:cs typeface="Gilroy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рекурсивно переберем потомков и узнаем номера их хешей</a:t>
            </a:r>
            <a:endParaRPr/>
          </a:p>
        </p:txBody>
      </p:sp>
      <p:pic>
        <p:nvPicPr>
          <p:cNvPr id="17597343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62380" y="2730387"/>
            <a:ext cx="3705143" cy="2625892"/>
          </a:xfrm>
          <a:prstGeom prst="rect">
            <a:avLst/>
          </a:prstGeom>
        </p:spPr>
      </p:pic>
      <p:pic>
        <p:nvPicPr>
          <p:cNvPr id="23616381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00444" y="2303761"/>
            <a:ext cx="4784562" cy="2005607"/>
          </a:xfrm>
          <a:prstGeom prst="rect">
            <a:avLst/>
          </a:prstGeom>
        </p:spPr>
      </p:pic>
      <p:sp>
        <p:nvSpPr>
          <p:cNvPr id="516032685" name=""/>
          <p:cNvSpPr txBox="1"/>
          <p:nvPr/>
        </p:nvSpPr>
        <p:spPr bwMode="auto">
          <a:xfrm flipH="0" flipV="0">
            <a:off x="5683418" y="1505734"/>
            <a:ext cx="577345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50" indent="-261850">
              <a:buFont typeface="Arial"/>
              <a:buChar char="•"/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Gilroy"/>
                <a:cs typeface="Gilroy"/>
              </a:rPr>
              <a:t>аналогично выполняем действия для второго дерева, только за корень определяем каждый узел</a:t>
            </a:r>
            <a:endParaRPr/>
          </a:p>
        </p:txBody>
      </p:sp>
      <p:pic>
        <p:nvPicPr>
          <p:cNvPr id="99226102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900444" y="4622825"/>
            <a:ext cx="4851279" cy="2033573"/>
          </a:xfrm>
          <a:prstGeom prst="rect">
            <a:avLst/>
          </a:prstGeom>
        </p:spPr>
      </p:pic>
      <p:sp>
        <p:nvSpPr>
          <p:cNvPr id="999708052" name=""/>
          <p:cNvSpPr txBox="1"/>
          <p:nvPr/>
        </p:nvSpPr>
        <p:spPr bwMode="auto">
          <a:xfrm flipH="0" flipV="0">
            <a:off x="603998" y="5999947"/>
            <a:ext cx="5241320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Gilroy"/>
                <a:cs typeface="Gilroy"/>
              </a:rPr>
              <a:t>если хотя бы один номер хеша потомков совпадает с первым деревом - деревья изоморфны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2023-04-01T04:50:51Z</dcterms:modified>
  <cp:category/>
  <cp:contentStatus/>
  <cp:version/>
</cp:coreProperties>
</file>