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42" r:id="rId3"/>
  </p:sldMasterIdLst>
  <p:notesMasterIdLst>
    <p:notesMasterId r:id="rId5"/>
  </p:notesMasterIdLst>
  <p:sldIdLst>
    <p:sldId id="257" r:id="rId4"/>
    <p:sldId id="258" r:id="rId6"/>
    <p:sldId id="259" r:id="rId7"/>
    <p:sldId id="273" r:id="rId8"/>
    <p:sldId id="262" r:id="rId9"/>
    <p:sldId id="266" r:id="rId10"/>
    <p:sldId id="274" r:id="rId11"/>
    <p:sldId id="289" r:id="rId12"/>
    <p:sldId id="275" r:id="rId13"/>
    <p:sldId id="290" r:id="rId14"/>
    <p:sldId id="291" r:id="rId15"/>
    <p:sldId id="292" r:id="rId16"/>
    <p:sldId id="293" r:id="rId17"/>
    <p:sldId id="294" r:id="rId18"/>
    <p:sldId id="260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4" userDrawn="1">
          <p15:clr>
            <a:srgbClr val="A4A3A4"/>
          </p15:clr>
        </p15:guide>
        <p15:guide id="3" pos="446" userDrawn="1">
          <p15:clr>
            <a:srgbClr val="A4A3A4"/>
          </p15:clr>
        </p15:guide>
        <p15:guide id="4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B99"/>
    <a:srgbClr val="2B363F"/>
    <a:srgbClr val="F55F13"/>
    <a:srgbClr val="346866"/>
    <a:srgbClr val="5167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914" y="690"/>
      </p:cViewPr>
      <p:guideLst>
        <p:guide orient="horz" pos="2160"/>
        <p:guide pos="3844"/>
        <p:guide pos="446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0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95B37-1737-4904-BA4C-9035B5BC68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0238-66D2-479A-90AE-E06ED5AA9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631998" y="2347835"/>
            <a:ext cx="3893054" cy="2444856"/>
          </a:xfrm>
          <a:custGeom>
            <a:avLst/>
            <a:gdLst>
              <a:gd name="connsiteX0" fmla="*/ 0 w 3893054"/>
              <a:gd name="connsiteY0" fmla="*/ 0 h 2444856"/>
              <a:gd name="connsiteX1" fmla="*/ 3893054 w 3893054"/>
              <a:gd name="connsiteY1" fmla="*/ 0 h 2444856"/>
              <a:gd name="connsiteX2" fmla="*/ 3893054 w 3893054"/>
              <a:gd name="connsiteY2" fmla="*/ 2444856 h 2444856"/>
              <a:gd name="connsiteX3" fmla="*/ 0 w 3893054"/>
              <a:gd name="connsiteY3" fmla="*/ 2444856 h 244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3054" h="2444856">
                <a:moveTo>
                  <a:pt x="0" y="0"/>
                </a:moveTo>
                <a:lnTo>
                  <a:pt x="3893054" y="0"/>
                </a:lnTo>
                <a:lnTo>
                  <a:pt x="3893054" y="2444856"/>
                </a:lnTo>
                <a:lnTo>
                  <a:pt x="0" y="24448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290610" y="2116462"/>
            <a:ext cx="4533900" cy="2041838"/>
          </a:xfrm>
          <a:custGeom>
            <a:avLst/>
            <a:gdLst>
              <a:gd name="connsiteX0" fmla="*/ 0 w 4533900"/>
              <a:gd name="connsiteY0" fmla="*/ 0 h 2041838"/>
              <a:gd name="connsiteX1" fmla="*/ 4533900 w 4533900"/>
              <a:gd name="connsiteY1" fmla="*/ 0 h 2041838"/>
              <a:gd name="connsiteX2" fmla="*/ 4533900 w 4533900"/>
              <a:gd name="connsiteY2" fmla="*/ 2041838 h 2041838"/>
              <a:gd name="connsiteX3" fmla="*/ 0 w 4533900"/>
              <a:gd name="connsiteY3" fmla="*/ 2041838 h 20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0" h="2041838">
                <a:moveTo>
                  <a:pt x="0" y="0"/>
                </a:moveTo>
                <a:lnTo>
                  <a:pt x="4533900" y="0"/>
                </a:lnTo>
                <a:lnTo>
                  <a:pt x="4533900" y="2041838"/>
                </a:lnTo>
                <a:lnTo>
                  <a:pt x="0" y="20418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6367490" y="2116462"/>
            <a:ext cx="4533900" cy="2041838"/>
          </a:xfrm>
          <a:custGeom>
            <a:avLst/>
            <a:gdLst>
              <a:gd name="connsiteX0" fmla="*/ 0 w 4533900"/>
              <a:gd name="connsiteY0" fmla="*/ 0 h 2041838"/>
              <a:gd name="connsiteX1" fmla="*/ 4533900 w 4533900"/>
              <a:gd name="connsiteY1" fmla="*/ 0 h 2041838"/>
              <a:gd name="connsiteX2" fmla="*/ 4533900 w 4533900"/>
              <a:gd name="connsiteY2" fmla="*/ 2041838 h 2041838"/>
              <a:gd name="connsiteX3" fmla="*/ 0 w 4533900"/>
              <a:gd name="connsiteY3" fmla="*/ 2041838 h 204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0" h="2041838">
                <a:moveTo>
                  <a:pt x="0" y="0"/>
                </a:moveTo>
                <a:lnTo>
                  <a:pt x="4533900" y="0"/>
                </a:lnTo>
                <a:lnTo>
                  <a:pt x="4533900" y="2041838"/>
                </a:lnTo>
                <a:lnTo>
                  <a:pt x="0" y="20418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695326" y="2825199"/>
            <a:ext cx="3035029" cy="2775100"/>
          </a:xfrm>
          <a:custGeom>
            <a:avLst/>
            <a:gdLst>
              <a:gd name="connsiteX0" fmla="*/ 0 w 3035029"/>
              <a:gd name="connsiteY0" fmla="*/ 0 h 2775100"/>
              <a:gd name="connsiteX1" fmla="*/ 3035029 w 3035029"/>
              <a:gd name="connsiteY1" fmla="*/ 0 h 2775100"/>
              <a:gd name="connsiteX2" fmla="*/ 3035029 w 3035029"/>
              <a:gd name="connsiteY2" fmla="*/ 2775100 h 2775100"/>
              <a:gd name="connsiteX3" fmla="*/ 0 w 3035029"/>
              <a:gd name="connsiteY3" fmla="*/ 2775100 h 27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5029" h="2775100">
                <a:moveTo>
                  <a:pt x="0" y="0"/>
                </a:moveTo>
                <a:lnTo>
                  <a:pt x="3035029" y="0"/>
                </a:lnTo>
                <a:lnTo>
                  <a:pt x="3035029" y="2775100"/>
                </a:lnTo>
                <a:lnTo>
                  <a:pt x="0" y="27751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17904" y="2825199"/>
            <a:ext cx="2509737" cy="1353686"/>
          </a:xfrm>
          <a:custGeom>
            <a:avLst/>
            <a:gdLst>
              <a:gd name="connsiteX0" fmla="*/ 0 w 2509737"/>
              <a:gd name="connsiteY0" fmla="*/ 0 h 1353686"/>
              <a:gd name="connsiteX1" fmla="*/ 2509737 w 2509737"/>
              <a:gd name="connsiteY1" fmla="*/ 0 h 1353686"/>
              <a:gd name="connsiteX2" fmla="*/ 2509737 w 2509737"/>
              <a:gd name="connsiteY2" fmla="*/ 1353686 h 1353686"/>
              <a:gd name="connsiteX3" fmla="*/ 0 w 2509737"/>
              <a:gd name="connsiteY3" fmla="*/ 1353686 h 135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737" h="1353686">
                <a:moveTo>
                  <a:pt x="0" y="0"/>
                </a:moveTo>
                <a:lnTo>
                  <a:pt x="2509737" y="0"/>
                </a:lnTo>
                <a:lnTo>
                  <a:pt x="2509737" y="1353686"/>
                </a:lnTo>
                <a:lnTo>
                  <a:pt x="0" y="13536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3817904" y="4247411"/>
            <a:ext cx="2509737" cy="1352888"/>
          </a:xfrm>
          <a:custGeom>
            <a:avLst/>
            <a:gdLst>
              <a:gd name="connsiteX0" fmla="*/ 0 w 2509737"/>
              <a:gd name="connsiteY0" fmla="*/ 0 h 1352888"/>
              <a:gd name="connsiteX1" fmla="*/ 2509737 w 2509737"/>
              <a:gd name="connsiteY1" fmla="*/ 0 h 1352888"/>
              <a:gd name="connsiteX2" fmla="*/ 2509737 w 2509737"/>
              <a:gd name="connsiteY2" fmla="*/ 1352888 h 1352888"/>
              <a:gd name="connsiteX3" fmla="*/ 0 w 2509737"/>
              <a:gd name="connsiteY3" fmla="*/ 1352888 h 135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737" h="1352888">
                <a:moveTo>
                  <a:pt x="0" y="0"/>
                </a:moveTo>
                <a:lnTo>
                  <a:pt x="2509737" y="0"/>
                </a:lnTo>
                <a:lnTo>
                  <a:pt x="2509737" y="1352888"/>
                </a:lnTo>
                <a:lnTo>
                  <a:pt x="0" y="13528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0"/>
          </p:nvPr>
        </p:nvSpPr>
        <p:spPr>
          <a:xfrm>
            <a:off x="782409" y="2917140"/>
            <a:ext cx="3837764" cy="2344365"/>
          </a:xfrm>
          <a:custGeom>
            <a:avLst/>
            <a:gdLst>
              <a:gd name="connsiteX0" fmla="*/ 0 w 3837764"/>
              <a:gd name="connsiteY0" fmla="*/ 0 h 2344365"/>
              <a:gd name="connsiteX1" fmla="*/ 3837764 w 3837764"/>
              <a:gd name="connsiteY1" fmla="*/ 0 h 2344365"/>
              <a:gd name="connsiteX2" fmla="*/ 3837764 w 3837764"/>
              <a:gd name="connsiteY2" fmla="*/ 2344365 h 2344365"/>
              <a:gd name="connsiteX3" fmla="*/ 0 w 3837764"/>
              <a:gd name="connsiteY3" fmla="*/ 2344365 h 234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7764" h="2344365">
                <a:moveTo>
                  <a:pt x="0" y="0"/>
                </a:moveTo>
                <a:lnTo>
                  <a:pt x="3837764" y="0"/>
                </a:lnTo>
                <a:lnTo>
                  <a:pt x="3837764" y="2344365"/>
                </a:lnTo>
                <a:lnTo>
                  <a:pt x="0" y="23443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764265" y="2917140"/>
            <a:ext cx="1687951" cy="2344365"/>
          </a:xfrm>
          <a:custGeom>
            <a:avLst/>
            <a:gdLst>
              <a:gd name="connsiteX0" fmla="*/ 0 w 1687951"/>
              <a:gd name="connsiteY0" fmla="*/ 0 h 2344365"/>
              <a:gd name="connsiteX1" fmla="*/ 1687951 w 1687951"/>
              <a:gd name="connsiteY1" fmla="*/ 0 h 2344365"/>
              <a:gd name="connsiteX2" fmla="*/ 1687951 w 1687951"/>
              <a:gd name="connsiteY2" fmla="*/ 2344365 h 2344365"/>
              <a:gd name="connsiteX3" fmla="*/ 0 w 1687951"/>
              <a:gd name="connsiteY3" fmla="*/ 2344365 h 234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951" h="2344365">
                <a:moveTo>
                  <a:pt x="0" y="0"/>
                </a:moveTo>
                <a:lnTo>
                  <a:pt x="1687951" y="0"/>
                </a:lnTo>
                <a:lnTo>
                  <a:pt x="1687951" y="2344365"/>
                </a:lnTo>
                <a:lnTo>
                  <a:pt x="0" y="23443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6596308" y="2917140"/>
            <a:ext cx="1687951" cy="2344365"/>
          </a:xfrm>
          <a:custGeom>
            <a:avLst/>
            <a:gdLst>
              <a:gd name="connsiteX0" fmla="*/ 0 w 1687951"/>
              <a:gd name="connsiteY0" fmla="*/ 0 h 2344365"/>
              <a:gd name="connsiteX1" fmla="*/ 1687951 w 1687951"/>
              <a:gd name="connsiteY1" fmla="*/ 0 h 2344365"/>
              <a:gd name="connsiteX2" fmla="*/ 1687951 w 1687951"/>
              <a:gd name="connsiteY2" fmla="*/ 2344365 h 2344365"/>
              <a:gd name="connsiteX3" fmla="*/ 0 w 1687951"/>
              <a:gd name="connsiteY3" fmla="*/ 2344365 h 234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951" h="2344365">
                <a:moveTo>
                  <a:pt x="0" y="0"/>
                </a:moveTo>
                <a:lnTo>
                  <a:pt x="1687951" y="0"/>
                </a:lnTo>
                <a:lnTo>
                  <a:pt x="1687951" y="2344365"/>
                </a:lnTo>
                <a:lnTo>
                  <a:pt x="0" y="23443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428351" y="2917140"/>
            <a:ext cx="2999767" cy="2355251"/>
          </a:xfrm>
          <a:custGeom>
            <a:avLst/>
            <a:gdLst>
              <a:gd name="connsiteX0" fmla="*/ 1754223 w 2999767"/>
              <a:gd name="connsiteY0" fmla="*/ 1325089 h 2355251"/>
              <a:gd name="connsiteX1" fmla="*/ 2999767 w 2999767"/>
              <a:gd name="connsiteY1" fmla="*/ 1325089 h 2355251"/>
              <a:gd name="connsiteX2" fmla="*/ 2999767 w 2999767"/>
              <a:gd name="connsiteY2" fmla="*/ 2355251 h 2355251"/>
              <a:gd name="connsiteX3" fmla="*/ 1754223 w 2999767"/>
              <a:gd name="connsiteY3" fmla="*/ 2355251 h 2355251"/>
              <a:gd name="connsiteX4" fmla="*/ 1 w 2999767"/>
              <a:gd name="connsiteY4" fmla="*/ 1325089 h 2355251"/>
              <a:gd name="connsiteX5" fmla="*/ 1610131 w 2999767"/>
              <a:gd name="connsiteY5" fmla="*/ 1325089 h 2355251"/>
              <a:gd name="connsiteX6" fmla="*/ 1610131 w 2999767"/>
              <a:gd name="connsiteY6" fmla="*/ 2355251 h 2355251"/>
              <a:gd name="connsiteX7" fmla="*/ 1 w 2999767"/>
              <a:gd name="connsiteY7" fmla="*/ 2355251 h 2355251"/>
              <a:gd name="connsiteX8" fmla="*/ 0 w 2999767"/>
              <a:gd name="connsiteY8" fmla="*/ 0 h 2355251"/>
              <a:gd name="connsiteX9" fmla="*/ 2999767 w 2999767"/>
              <a:gd name="connsiteY9" fmla="*/ 0 h 2355251"/>
              <a:gd name="connsiteX10" fmla="*/ 2999767 w 2999767"/>
              <a:gd name="connsiteY10" fmla="*/ 1195095 h 2355251"/>
              <a:gd name="connsiteX11" fmla="*/ 0 w 2999767"/>
              <a:gd name="connsiteY11" fmla="*/ 1195095 h 235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9767" h="2355251">
                <a:moveTo>
                  <a:pt x="1754223" y="1325089"/>
                </a:moveTo>
                <a:lnTo>
                  <a:pt x="2999767" y="1325089"/>
                </a:lnTo>
                <a:lnTo>
                  <a:pt x="2999767" y="2355251"/>
                </a:lnTo>
                <a:lnTo>
                  <a:pt x="1754223" y="2355251"/>
                </a:lnTo>
                <a:close/>
                <a:moveTo>
                  <a:pt x="1" y="1325089"/>
                </a:moveTo>
                <a:lnTo>
                  <a:pt x="1610131" y="1325089"/>
                </a:lnTo>
                <a:lnTo>
                  <a:pt x="1610131" y="2355251"/>
                </a:lnTo>
                <a:lnTo>
                  <a:pt x="1" y="2355251"/>
                </a:lnTo>
                <a:close/>
                <a:moveTo>
                  <a:pt x="0" y="0"/>
                </a:moveTo>
                <a:lnTo>
                  <a:pt x="2999767" y="0"/>
                </a:lnTo>
                <a:lnTo>
                  <a:pt x="2999767" y="1195095"/>
                </a:lnTo>
                <a:lnTo>
                  <a:pt x="0" y="11950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925121" y="1781251"/>
            <a:ext cx="3956718" cy="3956716"/>
          </a:xfrm>
          <a:custGeom>
            <a:avLst/>
            <a:gdLst>
              <a:gd name="connsiteX0" fmla="*/ 1978359 w 3956718"/>
              <a:gd name="connsiteY0" fmla="*/ 0 h 3956716"/>
              <a:gd name="connsiteX1" fmla="*/ 3956718 w 3956718"/>
              <a:gd name="connsiteY1" fmla="*/ 1978358 h 3956716"/>
              <a:gd name="connsiteX2" fmla="*/ 1978359 w 3956718"/>
              <a:gd name="connsiteY2" fmla="*/ 3956716 h 3956716"/>
              <a:gd name="connsiteX3" fmla="*/ 0 w 3956718"/>
              <a:gd name="connsiteY3" fmla="*/ 1978358 h 3956716"/>
              <a:gd name="connsiteX4" fmla="*/ 1978359 w 3956718"/>
              <a:gd name="connsiteY4" fmla="*/ 0 h 3956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6718" h="3956716">
                <a:moveTo>
                  <a:pt x="1978359" y="0"/>
                </a:moveTo>
                <a:cubicBezTo>
                  <a:pt x="3070977" y="0"/>
                  <a:pt x="3956718" y="885741"/>
                  <a:pt x="3956718" y="1978358"/>
                </a:cubicBezTo>
                <a:cubicBezTo>
                  <a:pt x="3956718" y="3070975"/>
                  <a:pt x="3070977" y="3956716"/>
                  <a:pt x="1978359" y="3956716"/>
                </a:cubicBezTo>
                <a:cubicBezTo>
                  <a:pt x="885741" y="3956716"/>
                  <a:pt x="0" y="3070975"/>
                  <a:pt x="0" y="1978358"/>
                </a:cubicBezTo>
                <a:cubicBezTo>
                  <a:pt x="0" y="885741"/>
                  <a:pt x="885741" y="0"/>
                  <a:pt x="19783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6555402" y="3091543"/>
            <a:ext cx="1336134" cy="1336132"/>
          </a:xfrm>
          <a:custGeom>
            <a:avLst/>
            <a:gdLst>
              <a:gd name="connsiteX0" fmla="*/ 668067 w 1336134"/>
              <a:gd name="connsiteY0" fmla="*/ 0 h 1336132"/>
              <a:gd name="connsiteX1" fmla="*/ 1336134 w 1336134"/>
              <a:gd name="connsiteY1" fmla="*/ 668066 h 1336132"/>
              <a:gd name="connsiteX2" fmla="*/ 668067 w 1336134"/>
              <a:gd name="connsiteY2" fmla="*/ 1336132 h 1336132"/>
              <a:gd name="connsiteX3" fmla="*/ 0 w 1336134"/>
              <a:gd name="connsiteY3" fmla="*/ 668066 h 1336132"/>
              <a:gd name="connsiteX4" fmla="*/ 668067 w 1336134"/>
              <a:gd name="connsiteY4" fmla="*/ 0 h 133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134" h="1336132">
                <a:moveTo>
                  <a:pt x="668067" y="0"/>
                </a:moveTo>
                <a:cubicBezTo>
                  <a:pt x="1037030" y="0"/>
                  <a:pt x="1336134" y="299103"/>
                  <a:pt x="1336134" y="668066"/>
                </a:cubicBezTo>
                <a:cubicBezTo>
                  <a:pt x="1336134" y="1037029"/>
                  <a:pt x="1037030" y="1336132"/>
                  <a:pt x="668067" y="1336132"/>
                </a:cubicBezTo>
                <a:cubicBezTo>
                  <a:pt x="299104" y="1336132"/>
                  <a:pt x="0" y="1037029"/>
                  <a:pt x="0" y="668066"/>
                </a:cubicBezTo>
                <a:cubicBezTo>
                  <a:pt x="0" y="299103"/>
                  <a:pt x="299104" y="0"/>
                  <a:pt x="6680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9555621" y="3091543"/>
            <a:ext cx="1336134" cy="1336132"/>
          </a:xfrm>
          <a:custGeom>
            <a:avLst/>
            <a:gdLst>
              <a:gd name="connsiteX0" fmla="*/ 668067 w 1336134"/>
              <a:gd name="connsiteY0" fmla="*/ 0 h 1336132"/>
              <a:gd name="connsiteX1" fmla="*/ 1336134 w 1336134"/>
              <a:gd name="connsiteY1" fmla="*/ 668066 h 1336132"/>
              <a:gd name="connsiteX2" fmla="*/ 668067 w 1336134"/>
              <a:gd name="connsiteY2" fmla="*/ 1336132 h 1336132"/>
              <a:gd name="connsiteX3" fmla="*/ 0 w 1336134"/>
              <a:gd name="connsiteY3" fmla="*/ 668066 h 1336132"/>
              <a:gd name="connsiteX4" fmla="*/ 668067 w 1336134"/>
              <a:gd name="connsiteY4" fmla="*/ 0 h 133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134" h="1336132">
                <a:moveTo>
                  <a:pt x="668067" y="0"/>
                </a:moveTo>
                <a:cubicBezTo>
                  <a:pt x="1037030" y="0"/>
                  <a:pt x="1336134" y="299103"/>
                  <a:pt x="1336134" y="668066"/>
                </a:cubicBezTo>
                <a:cubicBezTo>
                  <a:pt x="1336134" y="1037029"/>
                  <a:pt x="1037030" y="1336132"/>
                  <a:pt x="668067" y="1336132"/>
                </a:cubicBezTo>
                <a:cubicBezTo>
                  <a:pt x="299104" y="1336132"/>
                  <a:pt x="0" y="1037029"/>
                  <a:pt x="0" y="668066"/>
                </a:cubicBezTo>
                <a:cubicBezTo>
                  <a:pt x="0" y="299103"/>
                  <a:pt x="299104" y="0"/>
                  <a:pt x="6680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5" Type="http://schemas.openxmlformats.org/officeDocument/2006/relationships/theme" Target="../theme/theme1.xml"/><Relationship Id="rId94" Type="http://schemas.openxmlformats.org/officeDocument/2006/relationships/image" Target="../media/image1.png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4"/>
          <a:stretch>
            <a:fillRect/>
          </a:stretch>
        </p:blipFill>
        <p:spPr>
          <a:xfrm>
            <a:off x="999302" y="1392075"/>
            <a:ext cx="10193395" cy="48528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9.png"/><Relationship Id="rId3" Type="http://schemas.openxmlformats.org/officeDocument/2006/relationships/tags" Target="../tags/tag8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图片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1719" t="1719" r="1719" b="17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A_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09143" y="871142"/>
            <a:ext cx="3773714" cy="2456844"/>
          </a:xfrm>
          <a:prstGeom prst="rect">
            <a:avLst/>
          </a:prstGeom>
        </p:spPr>
      </p:pic>
      <p:sp>
        <p:nvSpPr>
          <p:cNvPr id="6" name="PA_文本框 5"/>
          <p:cNvSpPr txBox="1"/>
          <p:nvPr>
            <p:custDataLst>
              <p:tags r:id="rId5"/>
            </p:custDataLst>
          </p:nvPr>
        </p:nvSpPr>
        <p:spPr>
          <a:xfrm>
            <a:off x="4290058" y="3594898"/>
            <a:ext cx="36118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腾讯体 W7" panose="020C08030202040F0204" pitchFamily="34" charset="-122"/>
                <a:ea typeface="腾讯体 W7" panose="020C08030202040F0204" pitchFamily="34" charset="-122"/>
              </a:rPr>
              <a:t>NFTAuction</a:t>
            </a:r>
            <a:endParaRPr lang="en-US" sz="5400" dirty="0">
              <a:solidFill>
                <a:schemeClr val="bg1"/>
              </a:solidFill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52926" y="103257"/>
            <a:ext cx="348615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ZKP Security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325" y="1436305"/>
            <a:ext cx="500802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55F13"/>
                </a:solidFill>
              </a:rPr>
              <a:t>主合约</a:t>
            </a:r>
            <a:r>
              <a:rPr lang="zh-CN" altLang="en-US" sz="2000" b="1" dirty="0">
                <a:solidFill>
                  <a:srgbClr val="F55F13"/>
                </a:solidFill>
              </a:rPr>
              <a:t>逻辑 </a:t>
            </a:r>
            <a:endParaRPr lang="zh-CN" altLang="en-US" sz="2000" b="1" dirty="0">
              <a:solidFill>
                <a:srgbClr val="F55F13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829310" y="1896745"/>
            <a:ext cx="84594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55F13"/>
                </a:solidFill>
              </a:rPr>
              <a:t>函数初始化</a:t>
            </a:r>
            <a:endParaRPr lang="zh-CN" altLang="en-US" sz="2000" b="1" dirty="0">
              <a:solidFill>
                <a:srgbClr val="F55F13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7295" y="2522855"/>
            <a:ext cx="8272145" cy="3689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52926" y="103257"/>
            <a:ext cx="348615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ZKP Security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325" y="1436305"/>
            <a:ext cx="500802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55F13"/>
                </a:solidFill>
              </a:rPr>
              <a:t>主合约</a:t>
            </a:r>
            <a:r>
              <a:rPr lang="zh-CN" altLang="en-US" sz="2000" b="1" dirty="0">
                <a:solidFill>
                  <a:srgbClr val="F55F13"/>
                </a:solidFill>
              </a:rPr>
              <a:t>逻辑 </a:t>
            </a:r>
            <a:endParaRPr lang="zh-CN" altLang="en-US" sz="2000" b="1" dirty="0">
              <a:solidFill>
                <a:srgbClr val="F55F13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829310" y="1896745"/>
            <a:ext cx="84594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55F13"/>
                </a:solidFill>
              </a:rPr>
              <a:t>NFT</a:t>
            </a:r>
            <a:r>
              <a:rPr lang="zh-CN" altLang="en-US" sz="2000" b="1" dirty="0">
                <a:solidFill>
                  <a:srgbClr val="F55F13"/>
                </a:solidFill>
              </a:rPr>
              <a:t>用户创建拍卖信息，期限一个小时，并转入</a:t>
            </a:r>
            <a:r>
              <a:rPr lang="en-US" altLang="zh-CN" sz="2000" b="1" dirty="0">
                <a:solidFill>
                  <a:srgbClr val="F55F13"/>
                </a:solidFill>
              </a:rPr>
              <a:t>NFT</a:t>
            </a:r>
            <a:endParaRPr lang="en-US" altLang="zh-CN" sz="2000" b="1" dirty="0">
              <a:solidFill>
                <a:srgbClr val="F55F13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49045" y="2357120"/>
            <a:ext cx="8227060" cy="403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52926" y="103257"/>
            <a:ext cx="348615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ZKP Security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325" y="1436305"/>
            <a:ext cx="500802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55F13"/>
                </a:solidFill>
              </a:rPr>
              <a:t>主合约</a:t>
            </a:r>
            <a:r>
              <a:rPr lang="zh-CN" altLang="en-US" sz="2000" b="1" dirty="0">
                <a:solidFill>
                  <a:srgbClr val="F55F13"/>
                </a:solidFill>
              </a:rPr>
              <a:t>逻辑 </a:t>
            </a:r>
            <a:endParaRPr lang="zh-CN" altLang="en-US" sz="2000" b="1" dirty="0">
              <a:solidFill>
                <a:srgbClr val="F55F13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829310" y="1896745"/>
            <a:ext cx="84594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55F13"/>
                </a:solidFill>
              </a:rPr>
              <a:t>用户参与竞拍，向本</a:t>
            </a:r>
            <a:r>
              <a:rPr lang="en-US" altLang="zh-CN" sz="2000" b="1" dirty="0">
                <a:solidFill>
                  <a:srgbClr val="F55F13"/>
                </a:solidFill>
              </a:rPr>
              <a:t>actor</a:t>
            </a:r>
            <a:r>
              <a:rPr lang="zh-CN" altLang="en-US" sz="2000" b="1" dirty="0">
                <a:solidFill>
                  <a:srgbClr val="F55F13"/>
                </a:solidFill>
              </a:rPr>
              <a:t>转入</a:t>
            </a:r>
            <a:r>
              <a:rPr lang="en-US" altLang="zh-CN" sz="2000" b="1" dirty="0">
                <a:solidFill>
                  <a:srgbClr val="F55F13"/>
                </a:solidFill>
              </a:rPr>
              <a:t>ICRC2</a:t>
            </a:r>
            <a:r>
              <a:rPr lang="zh-CN" altLang="en-US" sz="2000" b="1" dirty="0">
                <a:solidFill>
                  <a:srgbClr val="F55F13"/>
                </a:solidFill>
              </a:rPr>
              <a:t>代币</a:t>
            </a:r>
            <a:endParaRPr lang="zh-CN" altLang="en-US" sz="2000" b="1" dirty="0">
              <a:solidFill>
                <a:srgbClr val="F55F13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16000" y="2598420"/>
            <a:ext cx="9450705" cy="3525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52926" y="103257"/>
            <a:ext cx="348615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ZKP Security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325" y="1436305"/>
            <a:ext cx="500802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55F13"/>
                </a:solidFill>
              </a:rPr>
              <a:t>主合约</a:t>
            </a:r>
            <a:r>
              <a:rPr lang="zh-CN" altLang="en-US" sz="2000" b="1" dirty="0">
                <a:solidFill>
                  <a:srgbClr val="F55F13"/>
                </a:solidFill>
              </a:rPr>
              <a:t>逻辑 </a:t>
            </a:r>
            <a:endParaRPr lang="zh-CN" altLang="en-US" sz="2000" b="1" dirty="0">
              <a:solidFill>
                <a:srgbClr val="F55F13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829310" y="1896745"/>
            <a:ext cx="84594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55F13"/>
                </a:solidFill>
              </a:rPr>
              <a:t>admin</a:t>
            </a:r>
            <a:r>
              <a:rPr lang="zh-CN" altLang="en-US" sz="2000" b="1" dirty="0">
                <a:solidFill>
                  <a:srgbClr val="F55F13"/>
                </a:solidFill>
              </a:rPr>
              <a:t>结束本次拍卖</a:t>
            </a:r>
            <a:endParaRPr lang="zh-CN" altLang="en-US" sz="2000" b="1" dirty="0">
              <a:solidFill>
                <a:srgbClr val="F55F13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0205" y="2832735"/>
            <a:ext cx="10516235" cy="3242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52926" y="103257"/>
            <a:ext cx="348615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ZKP Security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325" y="1436305"/>
            <a:ext cx="500802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55F13"/>
                </a:solidFill>
              </a:rPr>
              <a:t>主合约</a:t>
            </a:r>
            <a:r>
              <a:rPr lang="zh-CN" altLang="en-US" sz="2000" b="1" dirty="0">
                <a:solidFill>
                  <a:srgbClr val="F55F13"/>
                </a:solidFill>
              </a:rPr>
              <a:t>逻辑 </a:t>
            </a:r>
            <a:endParaRPr lang="zh-CN" altLang="en-US" sz="2000" b="1" dirty="0">
              <a:solidFill>
                <a:srgbClr val="F55F13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829310" y="1896745"/>
            <a:ext cx="845947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55F13"/>
                </a:solidFill>
              </a:rPr>
              <a:t>admin</a:t>
            </a:r>
            <a:r>
              <a:rPr lang="zh-CN" altLang="en-US" sz="2000" b="1" dirty="0">
                <a:solidFill>
                  <a:srgbClr val="F55F13"/>
                </a:solidFill>
              </a:rPr>
              <a:t>结束本次拍卖，完成订单后本</a:t>
            </a:r>
            <a:r>
              <a:rPr lang="en-US" altLang="zh-CN" sz="2000" b="1" dirty="0">
                <a:solidFill>
                  <a:srgbClr val="F55F13"/>
                </a:solidFill>
              </a:rPr>
              <a:t>actor</a:t>
            </a:r>
            <a:r>
              <a:rPr lang="zh-CN" altLang="en-US" sz="2000" b="1" dirty="0">
                <a:solidFill>
                  <a:srgbClr val="F55F13"/>
                </a:solidFill>
              </a:rPr>
              <a:t>将最高出价给</a:t>
            </a:r>
            <a:r>
              <a:rPr lang="en-US" altLang="zh-CN" sz="2000" b="1" dirty="0">
                <a:solidFill>
                  <a:srgbClr val="F55F13"/>
                </a:solidFill>
              </a:rPr>
              <a:t>NFT</a:t>
            </a:r>
            <a:r>
              <a:rPr lang="zh-CN" altLang="en-US" sz="2000" b="1" dirty="0">
                <a:solidFill>
                  <a:srgbClr val="F55F13"/>
                </a:solidFill>
              </a:rPr>
              <a:t>卖方，将</a:t>
            </a:r>
            <a:r>
              <a:rPr lang="en-US" altLang="zh-CN" sz="2000" b="1" dirty="0">
                <a:solidFill>
                  <a:srgbClr val="F55F13"/>
                </a:solidFill>
              </a:rPr>
              <a:t>NFT</a:t>
            </a:r>
            <a:r>
              <a:rPr lang="zh-CN" altLang="en-US" sz="2000" b="1" dirty="0">
                <a:solidFill>
                  <a:srgbClr val="F55F13"/>
                </a:solidFill>
              </a:rPr>
              <a:t>给最高出价者</a:t>
            </a:r>
            <a:endParaRPr lang="zh-CN" altLang="en-US" sz="2000" b="1" dirty="0">
              <a:solidFill>
                <a:srgbClr val="F55F13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0205" y="2832735"/>
            <a:ext cx="10516235" cy="3242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1719" t="1719" r="1719" b="17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43" y="718742"/>
            <a:ext cx="3773714" cy="24568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0101" y="3582198"/>
            <a:ext cx="2971800" cy="11068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>
              <a:defRPr sz="6600">
                <a:solidFill>
                  <a:schemeClr val="bg1"/>
                </a:solidFill>
                <a:latin typeface="腾讯体 W7" panose="020C08030202040F0204" pitchFamily="34" charset="-122"/>
                <a:ea typeface="腾讯体 W7" panose="020C08030202040F0204" pitchFamily="34" charset="-122"/>
              </a:defRPr>
            </a:lvl1pPr>
          </a:lstStyle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94627" y="103257"/>
            <a:ext cx="300274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169884" y="2123903"/>
            <a:ext cx="7852230" cy="523220"/>
            <a:chOff x="2169884" y="1781638"/>
            <a:chExt cx="7852230" cy="523220"/>
          </a:xfrm>
        </p:grpSpPr>
        <p:grpSp>
          <p:nvGrpSpPr>
            <p:cNvPr id="10" name="组合 9"/>
            <p:cNvGrpSpPr/>
            <p:nvPr/>
          </p:nvGrpSpPr>
          <p:grpSpPr>
            <a:xfrm>
              <a:off x="2387599" y="1787212"/>
              <a:ext cx="7634515" cy="507531"/>
              <a:chOff x="2090056" y="1653862"/>
              <a:chExt cx="7634515" cy="88537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4163655" y="1821707"/>
              <a:ext cx="5003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认识大数据时代 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69884" y="1781638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69884" y="2981036"/>
            <a:ext cx="7852230" cy="523220"/>
            <a:chOff x="2169884" y="2638771"/>
            <a:chExt cx="7852230" cy="523220"/>
          </a:xfrm>
        </p:grpSpPr>
        <p:grpSp>
          <p:nvGrpSpPr>
            <p:cNvPr id="27" name="组合 26"/>
            <p:cNvGrpSpPr/>
            <p:nvPr/>
          </p:nvGrpSpPr>
          <p:grpSpPr>
            <a:xfrm>
              <a:off x="2387599" y="2644345"/>
              <a:ext cx="7634515" cy="507531"/>
              <a:chOff x="2090056" y="1653862"/>
              <a:chExt cx="7634515" cy="885372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4163655" y="2678840"/>
              <a:ext cx="5003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大数据的应用领域 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69884" y="2638771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69884" y="3838169"/>
            <a:ext cx="7852230" cy="523220"/>
            <a:chOff x="2169884" y="3495904"/>
            <a:chExt cx="7852230" cy="523220"/>
          </a:xfrm>
        </p:grpSpPr>
        <p:grpSp>
          <p:nvGrpSpPr>
            <p:cNvPr id="33" name="组合 32"/>
            <p:cNvGrpSpPr/>
            <p:nvPr/>
          </p:nvGrpSpPr>
          <p:grpSpPr>
            <a:xfrm>
              <a:off x="2387599" y="3501478"/>
              <a:ext cx="7634515" cy="507531"/>
              <a:chOff x="2090056" y="1653862"/>
              <a:chExt cx="7634515" cy="885372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4163655" y="3552483"/>
              <a:ext cx="500347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演示 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69884" y="3495904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96612"/>
            <a:ext cx="12192000" cy="213038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19050"/>
            <a:ext cx="12192000" cy="876300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4594627" y="122307"/>
            <a:ext cx="300274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2169884" y="2142953"/>
            <a:ext cx="7852230" cy="523220"/>
            <a:chOff x="2169884" y="1781638"/>
            <a:chExt cx="7852230" cy="523220"/>
          </a:xfrm>
        </p:grpSpPr>
        <p:grpSp>
          <p:nvGrpSpPr>
            <p:cNvPr id="52" name="组合 51"/>
            <p:cNvGrpSpPr/>
            <p:nvPr/>
          </p:nvGrpSpPr>
          <p:grpSpPr>
            <a:xfrm>
              <a:off x="2387599" y="1787212"/>
              <a:ext cx="7634515" cy="507531"/>
              <a:chOff x="2090056" y="1653862"/>
              <a:chExt cx="7634515" cy="885372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4163655" y="1821707"/>
              <a:ext cx="500347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介绍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169884" y="1781638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169884" y="3000086"/>
            <a:ext cx="7852230" cy="523220"/>
            <a:chOff x="2169884" y="2638771"/>
            <a:chExt cx="7852230" cy="523220"/>
          </a:xfrm>
        </p:grpSpPr>
        <p:grpSp>
          <p:nvGrpSpPr>
            <p:cNvPr id="58" name="组合 57"/>
            <p:cNvGrpSpPr/>
            <p:nvPr/>
          </p:nvGrpSpPr>
          <p:grpSpPr>
            <a:xfrm>
              <a:off x="2387599" y="2644345"/>
              <a:ext cx="7634515" cy="507531"/>
              <a:chOff x="2090056" y="1653862"/>
              <a:chExt cx="7634515" cy="885372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090056" y="1653862"/>
                <a:ext cx="1088571" cy="885372"/>
              </a:xfrm>
              <a:prstGeom prst="rect">
                <a:avLst/>
              </a:prstGeom>
              <a:gradFill flip="none" rotWithShape="1">
                <a:gsLst>
                  <a:gs pos="50000">
                    <a:srgbClr val="499B99"/>
                  </a:gs>
                  <a:gs pos="50000">
                    <a:srgbClr val="34686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396342" y="1653862"/>
                <a:ext cx="6328229" cy="8853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4163655" y="2678840"/>
              <a:ext cx="500347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代码功能 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169884" y="2638771"/>
              <a:ext cx="1524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719" t="1719" r="1719" b="17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02585" y="2566018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PART 01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9799" y="1590448"/>
            <a:ext cx="3362325" cy="3362325"/>
            <a:chOff x="1114425" y="1323975"/>
            <a:chExt cx="3362325" cy="33623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8775" y="1809750"/>
              <a:ext cx="2380093" cy="2280753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1114425" y="1323975"/>
              <a:ext cx="3362325" cy="336232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102584" y="3276287"/>
            <a:ext cx="6044387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介绍 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18075" y="103257"/>
            <a:ext cx="235585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项目介绍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8025" y="2087015"/>
            <a:ext cx="10788650" cy="975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本次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NFT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拍卖项目，使用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Motoko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作为开发语言，兼容了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生态中的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ICRC2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DIP721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代币标准。持有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DIP721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的用户可以在</a:t>
            </a:r>
            <a:r>
              <a:rPr lang="en-US" altLang="zh-CN" sz="1600">
                <a:sym typeface="+mn-ea"/>
              </a:rPr>
              <a:t>NFTAcution</a:t>
            </a:r>
            <a:r>
              <a:rPr lang="zh-CN" altLang="en-US" sz="1600">
                <a:sym typeface="+mn-ea"/>
              </a:rPr>
              <a:t>罐上创建订单，其他用户可以使用指定的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ICRC2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代币进行竞拍。当拍卖被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admin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结束后。卖家将获取最高出价的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ICRC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，买家将获取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NFT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97085" y="3109293"/>
            <a:ext cx="1930400" cy="1930400"/>
          </a:xfrm>
          <a:prstGeom prst="ellipse">
            <a:avLst/>
          </a:prstGeom>
          <a:solidFill>
            <a:srgbClr val="499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ICRC2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130800" y="3109595"/>
            <a:ext cx="2086610" cy="1930400"/>
          </a:xfrm>
          <a:prstGeom prst="ellipse">
            <a:avLst/>
          </a:prstGeom>
          <a:solidFill>
            <a:srgbClr val="516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NFTAcution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7964515" y="3109293"/>
            <a:ext cx="1930400" cy="1930400"/>
          </a:xfrm>
          <a:prstGeom prst="ellipse">
            <a:avLst/>
          </a:prstGeom>
          <a:solidFill>
            <a:srgbClr val="2B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DIP721</a:t>
            </a:r>
            <a:endParaRPr lang="zh-CN" altLang="en-US"/>
          </a:p>
        </p:txBody>
      </p:sp>
      <p:sp>
        <p:nvSpPr>
          <p:cNvPr id="17" name="箭头: 左右 16"/>
          <p:cNvSpPr/>
          <p:nvPr/>
        </p:nvSpPr>
        <p:spPr>
          <a:xfrm>
            <a:off x="4424335" y="3979853"/>
            <a:ext cx="514350" cy="25709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左右 17"/>
          <p:cNvSpPr/>
          <p:nvPr/>
        </p:nvSpPr>
        <p:spPr>
          <a:xfrm>
            <a:off x="7251700" y="3979853"/>
            <a:ext cx="514350" cy="25709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bldLvl="0" animBg="1"/>
      <p:bldP spid="10" grpId="0" bldLvl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719" t="1719" r="1719" b="17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02585" y="2566018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PART 02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9799" y="1590448"/>
            <a:ext cx="3362325" cy="3362325"/>
            <a:chOff x="1114425" y="1323975"/>
            <a:chExt cx="3362325" cy="33623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8775" y="1809750"/>
              <a:ext cx="2380093" cy="2280753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1114425" y="1323975"/>
              <a:ext cx="3362325" cy="336232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102584" y="3276287"/>
            <a:ext cx="6044387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代码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功能 </a:t>
            </a:r>
            <a:r>
              <a:rPr lang="zh-CN" altLang="en-US" sz="4000" b="1" dirty="0">
                <a:solidFill>
                  <a:prstClr val="white"/>
                </a:solidFill>
              </a:rPr>
              <a:t>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23423" y="103257"/>
            <a:ext cx="314515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Motivation </a:t>
            </a:r>
            <a:r>
              <a:rPr lang="zh-CN" altLang="en-US" dirty="0">
                <a:solidFill>
                  <a:prstClr val="white"/>
                </a:solidFill>
                <a:sym typeface="+mn-ea"/>
              </a:rPr>
              <a:t> </a:t>
            </a:r>
            <a:r>
              <a:rPr lang="zh-CN" altLang="en-US" dirty="0">
                <a:solidFill>
                  <a:prstClr val="white"/>
                </a:solidFill>
              </a:rPr>
              <a:t> 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23925" y="3989705"/>
            <a:ext cx="9582150" cy="100965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708025" y="2087015"/>
            <a:ext cx="10788650" cy="975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项目中包含了两种代币标准的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源码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06926" y="103257"/>
            <a:ext cx="297815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ERC - 1922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28471" y="2287387"/>
            <a:ext cx="5112000" cy="0"/>
          </a:xfrm>
          <a:prstGeom prst="line">
            <a:avLst/>
          </a:prstGeom>
          <a:ln w="34925" cmpd="thickThin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68325" y="3108325"/>
            <a:ext cx="11054715" cy="23717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7860" y="18840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本次开发的调用库</a:t>
            </a:r>
            <a:r>
              <a:rPr lang="en-US" altLang="zh-CN"/>
              <a:t> </a:t>
            </a:r>
            <a:r>
              <a:rPr lang="zh-CN" altLang="en-US"/>
              <a:t>和主</a:t>
            </a:r>
            <a:r>
              <a:rPr lang="zh-CN" altLang="en-US"/>
              <a:t>合约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06926" y="103257"/>
            <a:ext cx="297815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ERC - 1922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28471" y="2287387"/>
            <a:ext cx="5112000" cy="0"/>
          </a:xfrm>
          <a:prstGeom prst="line">
            <a:avLst/>
          </a:prstGeom>
          <a:ln w="34925" cmpd="thickThin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57860" y="18840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主合约的调用类型和测试</a:t>
            </a:r>
            <a:r>
              <a:rPr lang="zh-CN" altLang="en-US"/>
              <a:t>脚本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1205" y="3429000"/>
            <a:ext cx="9953625" cy="1247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6644962"/>
            <a:ext cx="12192000" cy="2130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719" t="1719" r="1719" b="85942"/>
          <a:stretch>
            <a:fillRect/>
          </a:stretch>
        </p:blipFill>
        <p:spPr>
          <a:xfrm>
            <a:off x="0" y="777562"/>
            <a:ext cx="12192000" cy="213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719" t="1719" r="1719" b="85942"/>
          <a:stretch>
            <a:fillRect/>
          </a:stretch>
        </p:blipFill>
        <p:spPr>
          <a:xfrm>
            <a:off x="0" y="0"/>
            <a:ext cx="1219200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52926" y="103257"/>
            <a:ext cx="348615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ZKP Security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325" y="1436305"/>
            <a:ext cx="5008026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55F13"/>
                </a:solidFill>
              </a:rPr>
              <a:t>主合约</a:t>
            </a:r>
            <a:r>
              <a:rPr lang="zh-CN" altLang="en-US" sz="2000" b="1" dirty="0">
                <a:solidFill>
                  <a:srgbClr val="F55F13"/>
                </a:solidFill>
              </a:rPr>
              <a:t>逻辑 </a:t>
            </a:r>
            <a:endParaRPr lang="zh-CN" altLang="en-US" sz="2000" b="1" dirty="0">
              <a:solidFill>
                <a:srgbClr val="F55F13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45" y="4892040"/>
            <a:ext cx="5097145" cy="5842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6885" y="2456815"/>
            <a:ext cx="11770995" cy="4162425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829310" y="1896745"/>
            <a:ext cx="845947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55F13"/>
                </a:solidFill>
              </a:rPr>
              <a:t>定义了</a:t>
            </a:r>
            <a:r>
              <a:rPr lang="en-US" altLang="zh-CN" sz="2000" b="1" dirty="0">
                <a:solidFill>
                  <a:srgbClr val="F55F13"/>
                </a:solidFill>
              </a:rPr>
              <a:t>admin </a:t>
            </a:r>
            <a:r>
              <a:rPr lang="zh-CN" altLang="en-US" sz="2000" b="1" dirty="0">
                <a:solidFill>
                  <a:srgbClr val="F55F13"/>
                </a:solidFill>
              </a:rPr>
              <a:t>代币变量</a:t>
            </a:r>
            <a:r>
              <a:rPr lang="en-US" altLang="zh-CN" sz="2000" b="1" dirty="0">
                <a:solidFill>
                  <a:srgbClr val="F55F13"/>
                </a:solidFill>
              </a:rPr>
              <a:t> </a:t>
            </a:r>
            <a:r>
              <a:rPr lang="zh-CN" altLang="en-US" sz="2000" b="1" dirty="0">
                <a:solidFill>
                  <a:srgbClr val="F55F13"/>
                </a:solidFill>
              </a:rPr>
              <a:t>从</a:t>
            </a:r>
            <a:r>
              <a:rPr lang="en-US" altLang="zh-CN" sz="2000" b="1" dirty="0">
                <a:solidFill>
                  <a:srgbClr val="F55F13"/>
                </a:solidFill>
              </a:rPr>
              <a:t>lib</a:t>
            </a:r>
            <a:r>
              <a:rPr lang="zh-CN" altLang="en-US" sz="2000" b="1" dirty="0">
                <a:solidFill>
                  <a:srgbClr val="F55F13"/>
                </a:solidFill>
              </a:rPr>
              <a:t>中预先实例化两个对代币的调用，以及记录用户拍卖信息的</a:t>
            </a:r>
            <a:r>
              <a:rPr lang="en-US" altLang="zh-CN" sz="2000" b="1" dirty="0">
                <a:solidFill>
                  <a:srgbClr val="F55F13"/>
                </a:solidFill>
              </a:rPr>
              <a:t>hashmap</a:t>
            </a:r>
            <a:r>
              <a:rPr lang="zh-CN" altLang="en-US" sz="2000" b="1" dirty="0">
                <a:solidFill>
                  <a:srgbClr val="F55F13"/>
                </a:solidFill>
              </a:rPr>
              <a:t> </a:t>
            </a:r>
            <a:endParaRPr lang="zh-CN" altLang="en-US" sz="2000" b="1" dirty="0">
              <a:solidFill>
                <a:srgbClr val="F55F1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ISPRING_PRESENTATION_TITLE" val="PowerPoint 演示文稿"/>
  <p:tag name="commondata" val="eyJoZGlkIjoiZGE4OWM4NjQwZWIyODAxOTQ2NTgzYjI3ZGUzYmExZmQifQ==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WPS 演示</Application>
  <PresentationFormat>宽屏</PresentationFormat>
  <Paragraphs>98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腾讯体 W7</vt:lpstr>
      <vt:lpstr>Arial</vt:lpstr>
      <vt:lpstr>Arial Unicode MS</vt:lpstr>
      <vt:lpstr>等线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</dc:title>
  <dc:creator>第一PPT</dc:creator>
  <cp:keywords>www.1ppt.com</cp:keywords>
  <dc:description>www.1ppt.com</dc:description>
  <cp:lastModifiedBy>Jarvan</cp:lastModifiedBy>
  <cp:revision>68</cp:revision>
  <dcterms:created xsi:type="dcterms:W3CDTF">2023-08-27T13:22:00Z</dcterms:created>
  <dcterms:modified xsi:type="dcterms:W3CDTF">2023-12-25T12:32:48Z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09574504CED6416EA63505CC398CDF82_12</vt:lpwstr>
  </property>
  <property fmtid="{D5CDD505-2E9C-101B-9397-08002B2CF9AE}" pid="3" name="KSOProductBuildVer">
    <vt:lpwstr>2052-12.1.0.16120</vt:lpwstr>
  </property>
</Properties>
</file>