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73" r:id="rId2"/>
    <p:sldId id="274" r:id="rId3"/>
    <p:sldId id="276" r:id="rId4"/>
    <p:sldId id="281" r:id="rId5"/>
    <p:sldId id="277" r:id="rId6"/>
    <p:sldId id="279" r:id="rId7"/>
    <p:sldId id="299" r:id="rId8"/>
    <p:sldId id="291" r:id="rId9"/>
    <p:sldId id="280" r:id="rId10"/>
    <p:sldId id="339" r:id="rId11"/>
    <p:sldId id="341" r:id="rId12"/>
    <p:sldId id="342" r:id="rId13"/>
    <p:sldId id="338" r:id="rId14"/>
    <p:sldId id="340" r:id="rId15"/>
    <p:sldId id="343" r:id="rId16"/>
    <p:sldId id="331" r:id="rId17"/>
    <p:sldId id="332" r:id="rId18"/>
    <p:sldId id="344" r:id="rId19"/>
    <p:sldId id="333" r:id="rId20"/>
    <p:sldId id="334" r:id="rId21"/>
    <p:sldId id="311" r:id="rId22"/>
    <p:sldId id="319" r:id="rId23"/>
    <p:sldId id="337" r:id="rId24"/>
    <p:sldId id="336" r:id="rId25"/>
    <p:sldId id="335" r:id="rId26"/>
    <p:sldId id="310" r:id="rId27"/>
    <p:sldId id="320" r:id="rId28"/>
    <p:sldId id="312" r:id="rId29"/>
    <p:sldId id="321" r:id="rId30"/>
    <p:sldId id="313" r:id="rId31"/>
    <p:sldId id="301" r:id="rId32"/>
    <p:sldId id="314" r:id="rId33"/>
    <p:sldId id="286" r:id="rId34"/>
    <p:sldId id="302" r:id="rId35"/>
    <p:sldId id="303" r:id="rId36"/>
    <p:sldId id="315" r:id="rId37"/>
    <p:sldId id="305" r:id="rId38"/>
    <p:sldId id="306" r:id="rId39"/>
    <p:sldId id="316" r:id="rId40"/>
    <p:sldId id="304" r:id="rId41"/>
    <p:sldId id="324" r:id="rId42"/>
    <p:sldId id="309" r:id="rId43"/>
    <p:sldId id="318" r:id="rId44"/>
    <p:sldId id="307" r:id="rId45"/>
    <p:sldId id="308" r:id="rId46"/>
    <p:sldId id="317" r:id="rId47"/>
    <p:sldId id="325" r:id="rId48"/>
    <p:sldId id="326" r:id="rId49"/>
    <p:sldId id="327" r:id="rId50"/>
    <p:sldId id="328" r:id="rId51"/>
    <p:sldId id="329" r:id="rId52"/>
    <p:sldId id="330" r:id="rId53"/>
    <p:sldId id="322" r:id="rId54"/>
    <p:sldId id="282" r:id="rId55"/>
    <p:sldId id="323" r:id="rId56"/>
    <p:sldId id="298" r:id="rId57"/>
  </p:sldIdLst>
  <p:sldSz cx="12192000" cy="6858000"/>
  <p:notesSz cx="6858000" cy="9144000"/>
  <p:custDataLst>
    <p:tags r:id="rId5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72DD"/>
    <a:srgbClr val="38A2FA"/>
    <a:srgbClr val="FD99E4"/>
    <a:srgbClr val="394BC7"/>
    <a:srgbClr val="3944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DF940-32C3-4E8E-B199-2E9A016B13D2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AF921-BE38-49CC-A689-94DEBD2464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392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895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3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137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66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996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997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568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04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181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349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954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28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8413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8218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589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6771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4281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061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814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8935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7510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4751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021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846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2482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552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1536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66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1993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61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5148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8593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589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8646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262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1567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9948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165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170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543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373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4251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6205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670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AF921-BE38-49CC-A689-94DEBD24642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6AAC-A755-4DA8-9578-0CFEA2BB947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C82C-319E-47AB-9D8E-91812D526A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6AAC-A755-4DA8-9578-0CFEA2BB947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C82C-319E-47AB-9D8E-91812D526A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6AAC-A755-4DA8-9578-0CFEA2BB947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C82C-319E-47AB-9D8E-91812D526A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6AAC-A755-4DA8-9578-0CFEA2BB947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C82C-319E-47AB-9D8E-91812D526A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6AAC-A755-4DA8-9578-0CFEA2BB947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C82C-319E-47AB-9D8E-91812D526A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6AAC-A755-4DA8-9578-0CFEA2BB947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C82C-319E-47AB-9D8E-91812D526A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6AAC-A755-4DA8-9578-0CFEA2BB947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C82C-319E-47AB-9D8E-91812D526A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6AAC-A755-4DA8-9578-0CFEA2BB947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C82C-319E-47AB-9D8E-91812D526A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6AAC-A755-4DA8-9578-0CFEA2BB947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C82C-319E-47AB-9D8E-91812D526A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6AAC-A755-4DA8-9578-0CFEA2BB947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C82C-319E-47AB-9D8E-91812D526A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6AAC-A755-4DA8-9578-0CFEA2BB947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C82C-319E-47AB-9D8E-91812D526A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6AAC-A755-4DA8-9578-0CFEA2BB947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DC82C-319E-47AB-9D8E-91812D526A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notesSlide" Target="../notesSlides/notesSlide6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34963" y="2324232"/>
            <a:ext cx="45719" cy="45719"/>
          </a:xfrm>
          <a:prstGeom prst="ellipse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34963" y="1957114"/>
            <a:ext cx="45719" cy="45719"/>
          </a:xfrm>
          <a:prstGeom prst="ellipse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4963" y="1584002"/>
            <a:ext cx="45719" cy="45719"/>
          </a:xfrm>
          <a:prstGeom prst="ellipse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>
            <a:off x="884646" y="765281"/>
            <a:ext cx="10422708" cy="5327438"/>
          </a:xfrm>
          <a:prstGeom prst="roundRect">
            <a:avLst>
              <a:gd name="adj" fmla="val 3053"/>
            </a:avLst>
          </a:prstGeom>
          <a:blipFill dpi="0" rotWithShape="1">
            <a:blip r:embed="rId6"/>
            <a:srcRect/>
            <a:tile tx="0" ty="0" sx="100000" sy="100000" flip="none" algn="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Shape 4114"/>
          <p:cNvSpPr/>
          <p:nvPr/>
        </p:nvSpPr>
        <p:spPr>
          <a:xfrm>
            <a:off x="1199442" y="5503719"/>
            <a:ext cx="159548" cy="231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909" y="21600"/>
                  <a:pt x="0" y="18225"/>
                  <a:pt x="0" y="14175"/>
                </a:cubicBezTo>
                <a:cubicBezTo>
                  <a:pt x="0" y="7425"/>
                  <a:pt x="0" y="7425"/>
                  <a:pt x="0" y="7425"/>
                </a:cubicBezTo>
                <a:cubicBezTo>
                  <a:pt x="0" y="3375"/>
                  <a:pt x="4909" y="0"/>
                  <a:pt x="10800" y="0"/>
                </a:cubicBezTo>
                <a:cubicBezTo>
                  <a:pt x="16691" y="0"/>
                  <a:pt x="21600" y="3375"/>
                  <a:pt x="21600" y="7425"/>
                </a:cubicBezTo>
                <a:cubicBezTo>
                  <a:pt x="21600" y="14175"/>
                  <a:pt x="21600" y="14175"/>
                  <a:pt x="21600" y="14175"/>
                </a:cubicBezTo>
                <a:cubicBezTo>
                  <a:pt x="21600" y="18225"/>
                  <a:pt x="16691" y="21600"/>
                  <a:pt x="10800" y="21600"/>
                </a:cubicBezTo>
                <a:close/>
                <a:moveTo>
                  <a:pt x="19636" y="7425"/>
                </a:moveTo>
                <a:cubicBezTo>
                  <a:pt x="19636" y="4050"/>
                  <a:pt x="15709" y="1350"/>
                  <a:pt x="10800" y="1350"/>
                </a:cubicBezTo>
                <a:cubicBezTo>
                  <a:pt x="5891" y="1350"/>
                  <a:pt x="1964" y="4050"/>
                  <a:pt x="1964" y="7425"/>
                </a:cubicBezTo>
                <a:cubicBezTo>
                  <a:pt x="1964" y="14175"/>
                  <a:pt x="1964" y="14175"/>
                  <a:pt x="1964" y="14175"/>
                </a:cubicBezTo>
                <a:cubicBezTo>
                  <a:pt x="1964" y="17550"/>
                  <a:pt x="5891" y="20250"/>
                  <a:pt x="10800" y="20250"/>
                </a:cubicBezTo>
                <a:cubicBezTo>
                  <a:pt x="15709" y="20250"/>
                  <a:pt x="19636" y="17550"/>
                  <a:pt x="19636" y="14175"/>
                </a:cubicBezTo>
                <a:cubicBezTo>
                  <a:pt x="19636" y="7425"/>
                  <a:pt x="19636" y="7425"/>
                  <a:pt x="19636" y="7425"/>
                </a:cubicBezTo>
                <a:close/>
                <a:moveTo>
                  <a:pt x="10800" y="8775"/>
                </a:moveTo>
                <a:cubicBezTo>
                  <a:pt x="10309" y="8775"/>
                  <a:pt x="9818" y="8437"/>
                  <a:pt x="9818" y="8100"/>
                </a:cubicBezTo>
                <a:cubicBezTo>
                  <a:pt x="9818" y="5400"/>
                  <a:pt x="9818" y="5400"/>
                  <a:pt x="9818" y="5400"/>
                </a:cubicBezTo>
                <a:cubicBezTo>
                  <a:pt x="9818" y="5062"/>
                  <a:pt x="10309" y="4725"/>
                  <a:pt x="10800" y="4725"/>
                </a:cubicBezTo>
                <a:cubicBezTo>
                  <a:pt x="11291" y="4725"/>
                  <a:pt x="11782" y="5062"/>
                  <a:pt x="11782" y="5400"/>
                </a:cubicBezTo>
                <a:cubicBezTo>
                  <a:pt x="11782" y="8100"/>
                  <a:pt x="11782" y="8100"/>
                  <a:pt x="11782" y="8100"/>
                </a:cubicBezTo>
                <a:cubicBezTo>
                  <a:pt x="11782" y="8437"/>
                  <a:pt x="11291" y="8775"/>
                  <a:pt x="10800" y="8775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defTabSz="1219200"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  <p:cxnSp>
        <p:nvCxnSpPr>
          <p:cNvPr id="39" name="直接连接符 38"/>
          <p:cNvCxnSpPr/>
          <p:nvPr/>
        </p:nvCxnSpPr>
        <p:spPr>
          <a:xfrm>
            <a:off x="1279216" y="2615545"/>
            <a:ext cx="0" cy="833437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279216" y="1045029"/>
            <a:ext cx="225734" cy="118110"/>
            <a:chOff x="1279216" y="1045029"/>
            <a:chExt cx="225734" cy="11811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1279216" y="1045029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279216" y="1104084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279216" y="1163139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10185805" y="5656228"/>
            <a:ext cx="702101" cy="79142"/>
            <a:chOff x="9213449" y="5314661"/>
            <a:chExt cx="702101" cy="79142"/>
          </a:xfrm>
        </p:grpSpPr>
        <p:sp>
          <p:nvSpPr>
            <p:cNvPr id="46" name="椭圆 45"/>
            <p:cNvSpPr/>
            <p:nvPr/>
          </p:nvSpPr>
          <p:spPr>
            <a:xfrm>
              <a:off x="9213449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9421102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9628755" y="5314661"/>
              <a:ext cx="79142" cy="79142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9836408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椭圆 51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_库_文本框 9"/>
          <p:cNvSpPr txBox="1"/>
          <p:nvPr>
            <p:custDataLst>
              <p:tags r:id="rId1"/>
            </p:custDataLst>
          </p:nvPr>
        </p:nvSpPr>
        <p:spPr>
          <a:xfrm>
            <a:off x="5981531" y="1867261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773-CAI978" panose="020B0402020204020303" pitchFamily="34" charset="0"/>
                <a:ea typeface="造字工房尚雅（非商用）常规体" pitchFamily="2" charset="-122"/>
              </a:rPr>
              <a:t>数据结构课程设计</a:t>
            </a:r>
            <a:endParaRPr lang="en-US" altLang="zh-CN" sz="4400" dirty="0">
              <a:solidFill>
                <a:schemeClr val="bg1"/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27" name="PA_库_组合 "/>
          <p:cNvGrpSpPr/>
          <p:nvPr>
            <p:custDataLst>
              <p:tags r:id="rId2"/>
            </p:custDataLst>
          </p:nvPr>
        </p:nvGrpSpPr>
        <p:grpSpPr>
          <a:xfrm>
            <a:off x="6282636" y="3297520"/>
            <a:ext cx="4531779" cy="2718041"/>
            <a:chOff x="-117186" y="0"/>
            <a:chExt cx="4531775" cy="2718031"/>
          </a:xfrm>
        </p:grpSpPr>
        <p:sp>
          <p:nvSpPr>
            <p:cNvPr id="28" name="Globally administrate client-focused meta…"/>
            <p:cNvSpPr txBox="1"/>
            <p:nvPr/>
          </p:nvSpPr>
          <p:spPr>
            <a:xfrm>
              <a:off x="-117186" y="161314"/>
              <a:ext cx="4531775" cy="25567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/>
            <a:p>
              <a:pPr algn="l">
                <a:lnSpc>
                  <a:spcPct val="150000"/>
                </a:lnSpc>
                <a:defRPr sz="1800" b="0">
                  <a:solidFill>
                    <a:srgbClr val="677180"/>
                  </a:solidFill>
                  <a:latin typeface="Aileron Light"/>
                  <a:ea typeface="Aileron Light"/>
                  <a:cs typeface="Aileron Light"/>
                  <a:sym typeface="Aileron Light"/>
                </a:defRPr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小组成员：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50000"/>
                </a:lnSpc>
                <a:defRPr sz="1800" b="0">
                  <a:solidFill>
                    <a:srgbClr val="677180"/>
                  </a:solidFill>
                  <a:latin typeface="Aileron Light"/>
                  <a:ea typeface="Aileron Light"/>
                  <a:cs typeface="Aileron Light"/>
                  <a:sym typeface="Aileron Light"/>
                </a:defRPr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组长：李满祥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 sz="1800" b="0">
                  <a:solidFill>
                    <a:srgbClr val="677180"/>
                  </a:solidFill>
                  <a:latin typeface="Aileron Light"/>
                  <a:ea typeface="Aileron Light"/>
                  <a:cs typeface="Aileron Light"/>
                  <a:sym typeface="Aileron Light"/>
                </a:defRPr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组员：彭士云、张蕾、王俊强、王博凡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 sz="1800" b="0">
                  <a:solidFill>
                    <a:srgbClr val="677180"/>
                  </a:solidFill>
                  <a:latin typeface="Aileron Light"/>
                  <a:ea typeface="Aileron Light"/>
                  <a:cs typeface="Aileron Light"/>
                  <a:sym typeface="Aileron Light"/>
                </a:defRPr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指导老师：亓慧</a:t>
              </a:r>
            </a:p>
            <a:p>
              <a:pPr>
                <a:lnSpc>
                  <a:spcPct val="150000"/>
                </a:lnSpc>
                <a:defRPr sz="1800" b="0">
                  <a:solidFill>
                    <a:srgbClr val="677180"/>
                  </a:solidFill>
                  <a:latin typeface="Aileron Light"/>
                  <a:ea typeface="Aileron Light"/>
                  <a:cs typeface="Aileron Light"/>
                  <a:sym typeface="Aileron Light"/>
                </a:defRPr>
              </a:pP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50000"/>
                </a:lnSpc>
                <a:defRPr sz="1800" b="0">
                  <a:solidFill>
                    <a:srgbClr val="677180"/>
                  </a:solidFill>
                  <a:latin typeface="Aileron Light"/>
                  <a:ea typeface="Aileron Light"/>
                  <a:cs typeface="Aileron Light"/>
                  <a:sym typeface="Aileron Light"/>
                </a:defRPr>
              </a:pPr>
              <a:endParaRPr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Line"/>
            <p:cNvSpPr/>
            <p:nvPr/>
          </p:nvSpPr>
          <p:spPr>
            <a:xfrm>
              <a:off x="0" y="0"/>
              <a:ext cx="630767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30" name="PA_库_文本框 9"/>
          <p:cNvSpPr txBox="1"/>
          <p:nvPr>
            <p:custDataLst>
              <p:tags r:id="rId3"/>
            </p:custDataLst>
          </p:nvPr>
        </p:nvSpPr>
        <p:spPr>
          <a:xfrm>
            <a:off x="5153657" y="2613330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FD99E4"/>
                </a:solidFill>
                <a:latin typeface="造字工房尚雅（非商用）常规体" pitchFamily="2" charset="-122"/>
                <a:ea typeface="造字工房尚雅（非商用）常规体" pitchFamily="2" charset="-122"/>
              </a:rPr>
              <a:t>【</a:t>
            </a:r>
            <a:r>
              <a:rPr lang="zh-CN" altLang="en-US" sz="4400" dirty="0">
                <a:solidFill>
                  <a:srgbClr val="FD99E4"/>
                </a:solidFill>
                <a:latin typeface="造字工房尚雅（非商用）常规体" pitchFamily="2" charset="-122"/>
                <a:ea typeface="造字工房尚雅（非商用）常规体" pitchFamily="2" charset="-122"/>
              </a:rPr>
              <a:t>航班信息排序和检索</a:t>
            </a:r>
            <a:r>
              <a:rPr lang="en-US" altLang="zh-CN" sz="4400" dirty="0">
                <a:solidFill>
                  <a:srgbClr val="FD99E4"/>
                </a:solidFill>
                <a:latin typeface="造字工房尚雅（非商用）常规体" pitchFamily="2" charset="-122"/>
                <a:ea typeface="造字工房尚雅（非商用）常规体" pitchFamily="2" charset="-122"/>
              </a:rPr>
              <a:t>】</a:t>
            </a:r>
            <a:endParaRPr lang="zh-CN" altLang="en-US" sz="4400" dirty="0">
              <a:solidFill>
                <a:srgbClr val="FD99E4"/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3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EDAE6C-B937-444D-9695-77BE0BFAE71E}"/>
              </a:ext>
            </a:extLst>
          </p:cNvPr>
          <p:cNvSpPr txBox="1"/>
          <p:nvPr/>
        </p:nvSpPr>
        <p:spPr>
          <a:xfrm>
            <a:off x="292956" y="138932"/>
            <a:ext cx="2553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运行与测试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305736C1-8D92-437E-98FE-FB1D92488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7163" y="928177"/>
            <a:ext cx="9508622" cy="500164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42823" t="10859"/>
          <a:stretch>
            <a:fillRect/>
          </a:stretch>
        </p:blipFill>
        <p:spPr>
          <a:xfrm>
            <a:off x="9789202" y="4699109"/>
            <a:ext cx="2576245" cy="22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7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(choice)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0: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退出系统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write(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airportrouts,backpananger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欢迎下次使用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exit(0);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//1.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订    票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booktiket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airportrouts,name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//2.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查询航线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serchairport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3: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//3.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改    签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changeticket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airportrouts,name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4: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//4.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退    票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refund(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airportrouts,name,backpananger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EDAE6C-B937-444D-9695-77BE0BFAE71E}"/>
              </a:ext>
            </a:extLst>
          </p:cNvPr>
          <p:cNvSpPr txBox="1"/>
          <p:nvPr/>
        </p:nvSpPr>
        <p:spPr>
          <a:xfrm>
            <a:off x="292955" y="138932"/>
            <a:ext cx="4631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运行与测试 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乘客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42823" t="10859"/>
          <a:stretch>
            <a:fillRect/>
          </a:stretch>
        </p:blipFill>
        <p:spPr>
          <a:xfrm>
            <a:off x="9789202" y="4699109"/>
            <a:ext cx="2576245" cy="22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5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25973" y="580864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5: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//5.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显示订票信息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showperson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pananger,name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6: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请输入姓名：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default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输入错误请重新输入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42823" t="10859"/>
          <a:stretch>
            <a:fillRect/>
          </a:stretch>
        </p:blipFill>
        <p:spPr>
          <a:xfrm>
            <a:off x="9789202" y="4699109"/>
            <a:ext cx="2576245" cy="22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5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EDAE6C-B937-444D-9695-77BE0BFAE71E}"/>
              </a:ext>
            </a:extLst>
          </p:cNvPr>
          <p:cNvSpPr txBox="1"/>
          <p:nvPr/>
        </p:nvSpPr>
        <p:spPr>
          <a:xfrm>
            <a:off x="292956" y="138932"/>
            <a:ext cx="4898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运行与测试 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305736C1-8D92-437E-98FE-FB1D92488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4094" y="941481"/>
            <a:ext cx="9514760" cy="497503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42823" t="10859"/>
          <a:stretch>
            <a:fillRect/>
          </a:stretch>
        </p:blipFill>
        <p:spPr>
          <a:xfrm>
            <a:off x="9789202" y="4699109"/>
            <a:ext cx="2576245" cy="22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8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(choice)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0: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退出系统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欢迎下次使用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exit(0);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//3.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查看航天信息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showairport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//4.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查看订票信息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showallpananger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3: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//5.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查看候补名单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showall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default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输入错误，请重新输入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EDAE6C-B937-444D-9695-77BE0BFAE71E}"/>
              </a:ext>
            </a:extLst>
          </p:cNvPr>
          <p:cNvSpPr txBox="1"/>
          <p:nvPr/>
        </p:nvSpPr>
        <p:spPr>
          <a:xfrm>
            <a:off x="292955" y="138932"/>
            <a:ext cx="5477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运行与测试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机场管理人员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42823" t="10859"/>
          <a:stretch>
            <a:fillRect/>
          </a:stretch>
        </p:blipFill>
        <p:spPr>
          <a:xfrm>
            <a:off x="9789202" y="4699109"/>
            <a:ext cx="2576245" cy="22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9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EDAE6C-B937-444D-9695-77BE0BFAE71E}"/>
              </a:ext>
            </a:extLst>
          </p:cNvPr>
          <p:cNvSpPr txBox="1"/>
          <p:nvPr/>
        </p:nvSpPr>
        <p:spPr>
          <a:xfrm>
            <a:off x="292956" y="138932"/>
            <a:ext cx="7395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运行与测试 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航班信息的初始化    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42823" t="10859"/>
          <a:stretch>
            <a:fillRect/>
          </a:stretch>
        </p:blipFill>
        <p:spPr>
          <a:xfrm>
            <a:off x="9789202" y="4699109"/>
            <a:ext cx="2576245" cy="226107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5182686-2FE9-470C-A3D7-5A2D943B9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990" y="911560"/>
            <a:ext cx="9364382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7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2"/>
            <a:ext cx="10422708" cy="5562271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通过文件操作读取文件中的航班信息</a:t>
            </a:r>
            <a:endParaRPr lang="en-US" altLang="zh-CN" sz="2000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creatairport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AriportRoutes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*&amp;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ifstream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file;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endden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flight, plane,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planetime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pangernumber,remain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=0, pangernumber1,remain1;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file.open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"domo.txt"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::in);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file.is_open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{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打开文件失败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file.eof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getline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(file,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endden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getline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(file, flight);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getline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(file, plane);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getline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(file,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planetime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getline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(file,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pangernumber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getline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(file, remain);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EDAE6C-B937-444D-9695-77BE0BFAE71E}"/>
              </a:ext>
            </a:extLst>
          </p:cNvPr>
          <p:cNvSpPr txBox="1"/>
          <p:nvPr/>
        </p:nvSpPr>
        <p:spPr>
          <a:xfrm>
            <a:off x="292956" y="138932"/>
            <a:ext cx="6853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运行与测试 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航班信息的初始化    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42823" t="10859"/>
          <a:stretch>
            <a:fillRect/>
          </a:stretch>
        </p:blipFill>
        <p:spPr>
          <a:xfrm>
            <a:off x="9789202" y="4699109"/>
            <a:ext cx="2576245" cy="22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8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25973" y="499372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pangernumber1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atoi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pangernumber.c_str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());</a:t>
            </a:r>
          </a:p>
          <a:p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remain1 = atoi(remain.c_str());</a:t>
            </a:r>
          </a:p>
          <a:p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setData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endden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flight, plane,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planetime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pangernumber1,remain1);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SIZE &lt;&lt; 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42823" t="10859"/>
          <a:stretch>
            <a:fillRect/>
          </a:stretch>
        </p:blipFill>
        <p:spPr>
          <a:xfrm>
            <a:off x="9789202" y="4699109"/>
            <a:ext cx="2576245" cy="22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3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10987" y="763534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FD132AA-5D67-4FAC-9A4E-BDCCEBE74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084" y="1067534"/>
            <a:ext cx="9392961" cy="455358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B3E26D0-30F2-49D8-ACF3-55AF5C7344BA}"/>
              </a:ext>
            </a:extLst>
          </p:cNvPr>
          <p:cNvSpPr txBox="1"/>
          <p:nvPr/>
        </p:nvSpPr>
        <p:spPr>
          <a:xfrm>
            <a:off x="292956" y="88359"/>
            <a:ext cx="7173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运行与测试 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乘客信息的初始化 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42823" t="10859"/>
          <a:stretch>
            <a:fillRect/>
          </a:stretch>
        </p:blipFill>
        <p:spPr>
          <a:xfrm>
            <a:off x="9789202" y="4699109"/>
            <a:ext cx="2576245" cy="22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1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5" y="785263"/>
            <a:ext cx="10758873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通过文件操作，读取乘客信息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*&amp;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*head ,*temp;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titlenumber1;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head =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name, flight,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titlenumber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ifstream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file;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file.open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"pananger.txt"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::in);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file.is_open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打开文件失败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EDAE6C-B937-444D-9695-77BE0BFAE71E}"/>
              </a:ext>
            </a:extLst>
          </p:cNvPr>
          <p:cNvSpPr txBox="1"/>
          <p:nvPr/>
        </p:nvSpPr>
        <p:spPr>
          <a:xfrm>
            <a:off x="292956" y="138932"/>
            <a:ext cx="7173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运行与测试 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乘客信息的初始化 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42823" t="10859"/>
          <a:stretch>
            <a:fillRect/>
          </a:stretch>
        </p:blipFill>
        <p:spPr>
          <a:xfrm>
            <a:off x="9789202" y="4699109"/>
            <a:ext cx="2576245" cy="22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34963" y="2324232"/>
            <a:ext cx="45719" cy="45719"/>
          </a:xfrm>
          <a:prstGeom prst="ellipse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34963" y="1957114"/>
            <a:ext cx="45719" cy="45719"/>
          </a:xfrm>
          <a:prstGeom prst="ellipse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4963" y="1584002"/>
            <a:ext cx="45719" cy="45719"/>
          </a:xfrm>
          <a:prstGeom prst="ellipse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Shape 4114"/>
          <p:cNvSpPr/>
          <p:nvPr/>
        </p:nvSpPr>
        <p:spPr>
          <a:xfrm>
            <a:off x="1199442" y="5503719"/>
            <a:ext cx="159548" cy="231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909" y="21600"/>
                  <a:pt x="0" y="18225"/>
                  <a:pt x="0" y="14175"/>
                </a:cubicBezTo>
                <a:cubicBezTo>
                  <a:pt x="0" y="7425"/>
                  <a:pt x="0" y="7425"/>
                  <a:pt x="0" y="7425"/>
                </a:cubicBezTo>
                <a:cubicBezTo>
                  <a:pt x="0" y="3375"/>
                  <a:pt x="4909" y="0"/>
                  <a:pt x="10800" y="0"/>
                </a:cubicBezTo>
                <a:cubicBezTo>
                  <a:pt x="16691" y="0"/>
                  <a:pt x="21600" y="3375"/>
                  <a:pt x="21600" y="7425"/>
                </a:cubicBezTo>
                <a:cubicBezTo>
                  <a:pt x="21600" y="14175"/>
                  <a:pt x="21600" y="14175"/>
                  <a:pt x="21600" y="14175"/>
                </a:cubicBezTo>
                <a:cubicBezTo>
                  <a:pt x="21600" y="18225"/>
                  <a:pt x="16691" y="21600"/>
                  <a:pt x="10800" y="21600"/>
                </a:cubicBezTo>
                <a:close/>
                <a:moveTo>
                  <a:pt x="19636" y="7425"/>
                </a:moveTo>
                <a:cubicBezTo>
                  <a:pt x="19636" y="4050"/>
                  <a:pt x="15709" y="1350"/>
                  <a:pt x="10800" y="1350"/>
                </a:cubicBezTo>
                <a:cubicBezTo>
                  <a:pt x="5891" y="1350"/>
                  <a:pt x="1964" y="4050"/>
                  <a:pt x="1964" y="7425"/>
                </a:cubicBezTo>
                <a:cubicBezTo>
                  <a:pt x="1964" y="14175"/>
                  <a:pt x="1964" y="14175"/>
                  <a:pt x="1964" y="14175"/>
                </a:cubicBezTo>
                <a:cubicBezTo>
                  <a:pt x="1964" y="17550"/>
                  <a:pt x="5891" y="20250"/>
                  <a:pt x="10800" y="20250"/>
                </a:cubicBezTo>
                <a:cubicBezTo>
                  <a:pt x="15709" y="20250"/>
                  <a:pt x="19636" y="17550"/>
                  <a:pt x="19636" y="14175"/>
                </a:cubicBezTo>
                <a:cubicBezTo>
                  <a:pt x="19636" y="7425"/>
                  <a:pt x="19636" y="7425"/>
                  <a:pt x="19636" y="7425"/>
                </a:cubicBezTo>
                <a:close/>
                <a:moveTo>
                  <a:pt x="10800" y="8775"/>
                </a:moveTo>
                <a:cubicBezTo>
                  <a:pt x="10309" y="8775"/>
                  <a:pt x="9818" y="8437"/>
                  <a:pt x="9818" y="8100"/>
                </a:cubicBezTo>
                <a:cubicBezTo>
                  <a:pt x="9818" y="5400"/>
                  <a:pt x="9818" y="5400"/>
                  <a:pt x="9818" y="5400"/>
                </a:cubicBezTo>
                <a:cubicBezTo>
                  <a:pt x="9818" y="5062"/>
                  <a:pt x="10309" y="4725"/>
                  <a:pt x="10800" y="4725"/>
                </a:cubicBezTo>
                <a:cubicBezTo>
                  <a:pt x="11291" y="4725"/>
                  <a:pt x="11782" y="5062"/>
                  <a:pt x="11782" y="5400"/>
                </a:cubicBezTo>
                <a:cubicBezTo>
                  <a:pt x="11782" y="8100"/>
                  <a:pt x="11782" y="8100"/>
                  <a:pt x="11782" y="8100"/>
                </a:cubicBezTo>
                <a:cubicBezTo>
                  <a:pt x="11782" y="8437"/>
                  <a:pt x="11291" y="8775"/>
                  <a:pt x="10800" y="8775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defTabSz="1219200"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  <p:cxnSp>
        <p:nvCxnSpPr>
          <p:cNvPr id="39" name="直接连接符 38"/>
          <p:cNvCxnSpPr/>
          <p:nvPr/>
        </p:nvCxnSpPr>
        <p:spPr>
          <a:xfrm>
            <a:off x="1279216" y="2615545"/>
            <a:ext cx="0" cy="833437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279216" y="1045029"/>
            <a:ext cx="225734" cy="118110"/>
            <a:chOff x="1279216" y="1045029"/>
            <a:chExt cx="225734" cy="11811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1279216" y="1045029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279216" y="1104084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279216" y="1163139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10185805" y="5656228"/>
            <a:ext cx="702101" cy="79142"/>
            <a:chOff x="9213449" y="5314661"/>
            <a:chExt cx="702101" cy="79142"/>
          </a:xfrm>
        </p:grpSpPr>
        <p:sp>
          <p:nvSpPr>
            <p:cNvPr id="46" name="椭圆 45"/>
            <p:cNvSpPr/>
            <p:nvPr/>
          </p:nvSpPr>
          <p:spPr>
            <a:xfrm>
              <a:off x="9213449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9421102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9628755" y="5314661"/>
              <a:ext cx="79142" cy="79142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9836408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矩形: 圆角 30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gradFill flip="none" rotWithShape="1">
            <a:gsLst>
              <a:gs pos="5000">
                <a:srgbClr val="3944B7"/>
              </a:gs>
              <a:gs pos="37000">
                <a:srgbClr val="394BC7"/>
              </a:gs>
              <a:gs pos="63000">
                <a:srgbClr val="3872DD"/>
              </a:gs>
              <a:gs pos="100000">
                <a:srgbClr val="38A2F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Shape 4114"/>
          <p:cNvSpPr/>
          <p:nvPr/>
        </p:nvSpPr>
        <p:spPr>
          <a:xfrm>
            <a:off x="1351842" y="5656119"/>
            <a:ext cx="159548" cy="231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909" y="21600"/>
                  <a:pt x="0" y="18225"/>
                  <a:pt x="0" y="14175"/>
                </a:cubicBezTo>
                <a:cubicBezTo>
                  <a:pt x="0" y="7425"/>
                  <a:pt x="0" y="7425"/>
                  <a:pt x="0" y="7425"/>
                </a:cubicBezTo>
                <a:cubicBezTo>
                  <a:pt x="0" y="3375"/>
                  <a:pt x="4909" y="0"/>
                  <a:pt x="10800" y="0"/>
                </a:cubicBezTo>
                <a:cubicBezTo>
                  <a:pt x="16691" y="0"/>
                  <a:pt x="21600" y="3375"/>
                  <a:pt x="21600" y="7425"/>
                </a:cubicBezTo>
                <a:cubicBezTo>
                  <a:pt x="21600" y="14175"/>
                  <a:pt x="21600" y="14175"/>
                  <a:pt x="21600" y="14175"/>
                </a:cubicBezTo>
                <a:cubicBezTo>
                  <a:pt x="21600" y="18225"/>
                  <a:pt x="16691" y="21600"/>
                  <a:pt x="10800" y="21600"/>
                </a:cubicBezTo>
                <a:close/>
                <a:moveTo>
                  <a:pt x="19636" y="7425"/>
                </a:moveTo>
                <a:cubicBezTo>
                  <a:pt x="19636" y="4050"/>
                  <a:pt x="15709" y="1350"/>
                  <a:pt x="10800" y="1350"/>
                </a:cubicBezTo>
                <a:cubicBezTo>
                  <a:pt x="5891" y="1350"/>
                  <a:pt x="1964" y="4050"/>
                  <a:pt x="1964" y="7425"/>
                </a:cubicBezTo>
                <a:cubicBezTo>
                  <a:pt x="1964" y="14175"/>
                  <a:pt x="1964" y="14175"/>
                  <a:pt x="1964" y="14175"/>
                </a:cubicBezTo>
                <a:cubicBezTo>
                  <a:pt x="1964" y="17550"/>
                  <a:pt x="5891" y="20250"/>
                  <a:pt x="10800" y="20250"/>
                </a:cubicBezTo>
                <a:cubicBezTo>
                  <a:pt x="15709" y="20250"/>
                  <a:pt x="19636" y="17550"/>
                  <a:pt x="19636" y="14175"/>
                </a:cubicBezTo>
                <a:cubicBezTo>
                  <a:pt x="19636" y="7425"/>
                  <a:pt x="19636" y="7425"/>
                  <a:pt x="19636" y="7425"/>
                </a:cubicBezTo>
                <a:close/>
                <a:moveTo>
                  <a:pt x="10800" y="8775"/>
                </a:moveTo>
                <a:cubicBezTo>
                  <a:pt x="10309" y="8775"/>
                  <a:pt x="9818" y="8437"/>
                  <a:pt x="9818" y="8100"/>
                </a:cubicBezTo>
                <a:cubicBezTo>
                  <a:pt x="9818" y="5400"/>
                  <a:pt x="9818" y="5400"/>
                  <a:pt x="9818" y="5400"/>
                </a:cubicBezTo>
                <a:cubicBezTo>
                  <a:pt x="9818" y="5062"/>
                  <a:pt x="10309" y="4725"/>
                  <a:pt x="10800" y="4725"/>
                </a:cubicBezTo>
                <a:cubicBezTo>
                  <a:pt x="11291" y="4725"/>
                  <a:pt x="11782" y="5062"/>
                  <a:pt x="11782" y="5400"/>
                </a:cubicBezTo>
                <a:cubicBezTo>
                  <a:pt x="11782" y="8100"/>
                  <a:pt x="11782" y="8100"/>
                  <a:pt x="11782" y="8100"/>
                </a:cubicBezTo>
                <a:cubicBezTo>
                  <a:pt x="11782" y="8437"/>
                  <a:pt x="11291" y="8775"/>
                  <a:pt x="10800" y="8775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defTabSz="1219200"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  <p:cxnSp>
        <p:nvCxnSpPr>
          <p:cNvPr id="33" name="直接连接符 32"/>
          <p:cNvCxnSpPr/>
          <p:nvPr/>
        </p:nvCxnSpPr>
        <p:spPr>
          <a:xfrm>
            <a:off x="1431616" y="2767945"/>
            <a:ext cx="0" cy="833437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1431616" y="1197429"/>
            <a:ext cx="225734" cy="118110"/>
            <a:chOff x="1279216" y="1045029"/>
            <a:chExt cx="225734" cy="118110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1279216" y="1045029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279216" y="1104084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279216" y="1163139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0338205" y="5808628"/>
            <a:ext cx="702101" cy="79142"/>
            <a:chOff x="9213449" y="5314661"/>
            <a:chExt cx="702101" cy="79142"/>
          </a:xfrm>
        </p:grpSpPr>
        <p:sp>
          <p:nvSpPr>
            <p:cNvPr id="42" name="椭圆 41"/>
            <p:cNvSpPr/>
            <p:nvPr/>
          </p:nvSpPr>
          <p:spPr>
            <a:xfrm>
              <a:off x="9213449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9421102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9628755" y="5314661"/>
              <a:ext cx="79142" cy="79142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9836408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5" name="图片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52" y="1156196"/>
            <a:ext cx="1262561" cy="1255178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587" y="3594752"/>
            <a:ext cx="1262561" cy="1255178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52" y="3594752"/>
            <a:ext cx="1262561" cy="1255178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588" y="1156196"/>
            <a:ext cx="1262561" cy="1255178"/>
          </a:xfrm>
          <a:prstGeom prst="rect">
            <a:avLst/>
          </a:prstGeom>
        </p:spPr>
      </p:pic>
      <p:sp>
        <p:nvSpPr>
          <p:cNvPr id="59" name="矩形 58"/>
          <p:cNvSpPr/>
          <p:nvPr/>
        </p:nvSpPr>
        <p:spPr>
          <a:xfrm>
            <a:off x="2690869" y="238345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502622" y="2830156"/>
            <a:ext cx="3254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设计题目要求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148602" y="237555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7546472" y="2858706"/>
            <a:ext cx="2600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</a:p>
        </p:txBody>
      </p:sp>
      <p:sp>
        <p:nvSpPr>
          <p:cNvPr id="63" name="矩形 62"/>
          <p:cNvSpPr/>
          <p:nvPr/>
        </p:nvSpPr>
        <p:spPr>
          <a:xfrm>
            <a:off x="2690869" y="474940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088740" y="5166905"/>
            <a:ext cx="2600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系统功能简介</a:t>
            </a:r>
          </a:p>
        </p:txBody>
      </p:sp>
      <p:sp>
        <p:nvSpPr>
          <p:cNvPr id="65" name="矩形 64"/>
          <p:cNvSpPr/>
          <p:nvPr/>
        </p:nvSpPr>
        <p:spPr>
          <a:xfrm>
            <a:off x="8148602" y="474150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7546473" y="5159006"/>
            <a:ext cx="2600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总结分析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5213" y="767865"/>
            <a:ext cx="10425064" cy="53222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716563" y="499372"/>
            <a:ext cx="10758873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file.eof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getline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(file, name);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getline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(file,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titlenumber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getline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(file, flight);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titlenumber1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atoi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titlenumber.c_str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 =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(name, titlenumber1, flight);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temp-&gt;next =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head-&gt;next = temp;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head = temp;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42823" t="10859"/>
          <a:stretch>
            <a:fillRect/>
          </a:stretch>
        </p:blipFill>
        <p:spPr>
          <a:xfrm>
            <a:off x="9789202" y="4699109"/>
            <a:ext cx="2576245" cy="22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1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5F5F60"/>
              </a:clrFrom>
              <a:clrTo>
                <a:srgbClr val="5F5F6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51" y="1668365"/>
            <a:ext cx="6425006" cy="45319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515602" y="1114031"/>
            <a:ext cx="2818062" cy="1323439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square" rtlCol="0">
            <a:spAutoFit/>
            <a:scene3d>
              <a:camera prst="isometricTopUp"/>
              <a:lightRig rig="threePt" dir="t"/>
            </a:scene3d>
          </a:bodyPr>
          <a:lstStyle/>
          <a:p>
            <a:pPr algn="ctr"/>
            <a:r>
              <a:rPr lang="zh-CN" altLang="en-US" sz="4000" b="1" spc="100" dirty="0">
                <a:gradFill>
                  <a:gsLst>
                    <a:gs pos="5000">
                      <a:srgbClr val="3944B7"/>
                    </a:gs>
                    <a:gs pos="37000">
                      <a:srgbClr val="394BC7"/>
                    </a:gs>
                    <a:gs pos="63000">
                      <a:srgbClr val="3872DD"/>
                    </a:gs>
                    <a:gs pos="100000">
                      <a:srgbClr val="38A2FA"/>
                    </a:gs>
                  </a:gsLst>
                  <a:path path="circle">
                    <a:fillToRect l="100000" t="100000"/>
                  </a:path>
                </a:gra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抽象数据类型的设计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F7F9E6-91CB-413B-AD7A-C66EE721B9D4}"/>
              </a:ext>
            </a:extLst>
          </p:cNvPr>
          <p:cNvSpPr txBox="1"/>
          <p:nvPr/>
        </p:nvSpPr>
        <p:spPr>
          <a:xfrm>
            <a:off x="5868750" y="2785227"/>
            <a:ext cx="5438604" cy="2468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3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、航班信息的类定义</a:t>
            </a:r>
            <a:endParaRPr lang="en-US" altLang="zh-CN" sz="32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</a:pPr>
            <a:r>
              <a:rPr lang="en-US" altLang="zh-CN" sz="3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、乘客信息的类定义</a:t>
            </a:r>
            <a:endParaRPr lang="en-US" altLang="zh-CN" sz="32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</a:pPr>
            <a:r>
              <a:rPr lang="en-US" altLang="zh-CN" sz="3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、显示乘客信息、航班信息</a:t>
            </a:r>
            <a:endParaRPr lang="zh-CN" altLang="en-US" sz="180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ts val="3800"/>
              </a:lnSpc>
            </a:pPr>
            <a:endParaRPr lang="zh-CN" altLang="en-US" sz="28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67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航班信息的类定义</a:t>
            </a:r>
            <a:endParaRPr lang="en-US" altLang="zh-CN" sz="1800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AriportRoutes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AriportRoutes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AriportRoutes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endden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flight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plane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planetime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pangernumber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remain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设置航班的信息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setData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endden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flight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plane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planetime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pangernumber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remain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getendden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getflight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getplane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getplanetime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getpangernumber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setremain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remain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getremain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EDAE6C-B937-444D-9695-77BE0BFAE71E}"/>
              </a:ext>
            </a:extLst>
          </p:cNvPr>
          <p:cNvSpPr txBox="1"/>
          <p:nvPr/>
        </p:nvSpPr>
        <p:spPr>
          <a:xfrm>
            <a:off x="292954" y="138932"/>
            <a:ext cx="1020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运行与测试 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航班信息的类定义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42823" t="10859"/>
          <a:stretch>
            <a:fillRect/>
          </a:stretch>
        </p:blipFill>
        <p:spPr>
          <a:xfrm>
            <a:off x="9789202" y="4699109"/>
            <a:ext cx="2576245" cy="22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7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endden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终点站名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flight;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航班号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plane;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飞机号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planetime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飞行周日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pangernumber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乘员定额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remain;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余票量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42823" t="10859"/>
          <a:stretch>
            <a:fillRect/>
          </a:stretch>
        </p:blipFill>
        <p:spPr>
          <a:xfrm>
            <a:off x="9789202" y="4699109"/>
            <a:ext cx="2576245" cy="22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3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582507" y="586904"/>
            <a:ext cx="10913777" cy="5837493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next;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titlenumber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flight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getNnme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getFlight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getTitlenumber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setName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setFlight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flight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setTitlenumber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titlenumber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//string 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getName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//string 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getFlight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AriportRoutes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getAriportRoutes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titlenumber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订票额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flight;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航班号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EDAE6C-B937-444D-9695-77BE0BFAE71E}"/>
              </a:ext>
            </a:extLst>
          </p:cNvPr>
          <p:cNvSpPr txBox="1"/>
          <p:nvPr/>
        </p:nvSpPr>
        <p:spPr>
          <a:xfrm>
            <a:off x="435272" y="-12630"/>
            <a:ext cx="1020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运行与测试 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乘客信息的类定义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42823" t="10859"/>
          <a:stretch>
            <a:fillRect/>
          </a:stretch>
        </p:blipFill>
        <p:spPr>
          <a:xfrm>
            <a:off x="9789202" y="4699109"/>
            <a:ext cx="2576245" cy="22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7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EDAE6C-B937-444D-9695-77BE0BFAE71E}"/>
              </a:ext>
            </a:extLst>
          </p:cNvPr>
          <p:cNvSpPr txBox="1"/>
          <p:nvPr/>
        </p:nvSpPr>
        <p:spPr>
          <a:xfrm>
            <a:off x="292954" y="138932"/>
            <a:ext cx="1020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运行与测试 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显示全部航班信息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305736C1-8D92-437E-98FE-FB1D92488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4094" y="1063968"/>
            <a:ext cx="9514760" cy="47300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42823" t="10859"/>
          <a:stretch>
            <a:fillRect/>
          </a:stretch>
        </p:blipFill>
        <p:spPr>
          <a:xfrm>
            <a:off x="9789202" y="4699109"/>
            <a:ext cx="2576245" cy="22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4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" y="4959773"/>
            <a:ext cx="3017285" cy="21273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DAD947D-594B-4F0D-9C51-BB88D6147F33}"/>
              </a:ext>
            </a:extLst>
          </p:cNvPr>
          <p:cNvSpPr txBox="1"/>
          <p:nvPr/>
        </p:nvSpPr>
        <p:spPr>
          <a:xfrm>
            <a:off x="1115404" y="625103"/>
            <a:ext cx="8886547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00" dirty="0">
              <a:effectLst/>
              <a:latin typeface="Times New Roman" panose="02020603050405020304" pitchFamily="18" charset="0"/>
            </a:endParaRPr>
          </a:p>
          <a:p>
            <a:pPr marR="0" lvl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显示全部航班的信息</a:t>
            </a:r>
            <a:endParaRPr lang="zh-CN" altLang="en-US" sz="1800" dirty="0">
              <a:effectLst/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383B795-F094-4C12-A9E4-A7BACF81B284}"/>
              </a:ext>
            </a:extLst>
          </p:cNvPr>
          <p:cNvSpPr txBox="1"/>
          <p:nvPr/>
        </p:nvSpPr>
        <p:spPr>
          <a:xfrm>
            <a:off x="1115404" y="1554750"/>
            <a:ext cx="10040943" cy="303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showairport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AriportRoutes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*&amp;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&lt; SIZE;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++)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 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	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终点站：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getendden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	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航班号：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getflight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	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飞机号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getplane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	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飞行周日：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getplanetime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	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乘客定额：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getpangernumber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	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剩余票数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:"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getremain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	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 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indent="24130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4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EDAE6C-B937-444D-9695-77BE0BFAE71E}"/>
              </a:ext>
            </a:extLst>
          </p:cNvPr>
          <p:cNvSpPr txBox="1"/>
          <p:nvPr/>
        </p:nvSpPr>
        <p:spPr>
          <a:xfrm>
            <a:off x="292954" y="138932"/>
            <a:ext cx="1020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运行与测试 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显示全部订票乘客信息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305736C1-8D92-437E-98FE-FB1D92488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4707" y="912368"/>
            <a:ext cx="9423199" cy="491878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42823" t="10859"/>
          <a:stretch>
            <a:fillRect/>
          </a:stretch>
        </p:blipFill>
        <p:spPr>
          <a:xfrm>
            <a:off x="9789202" y="4699109"/>
            <a:ext cx="2576245" cy="22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2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" y="4959773"/>
            <a:ext cx="3017285" cy="21273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DAD947D-594B-4F0D-9C51-BB88D6147F33}"/>
              </a:ext>
            </a:extLst>
          </p:cNvPr>
          <p:cNvSpPr txBox="1"/>
          <p:nvPr/>
        </p:nvSpPr>
        <p:spPr>
          <a:xfrm>
            <a:off x="1115404" y="625103"/>
            <a:ext cx="8886547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00" dirty="0">
              <a:effectLst/>
              <a:latin typeface="Times New Roman" panose="02020603050405020304" pitchFamily="18" charset="0"/>
            </a:endParaRPr>
          </a:p>
          <a:p>
            <a:pPr marR="0" lvl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显示所有订票乘客的信息</a:t>
            </a:r>
            <a:endParaRPr lang="zh-CN" altLang="en-US" sz="1800" dirty="0">
              <a:effectLst/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383B795-F094-4C12-A9E4-A7BACF81B284}"/>
              </a:ext>
            </a:extLst>
          </p:cNvPr>
          <p:cNvSpPr txBox="1"/>
          <p:nvPr/>
        </p:nvSpPr>
        <p:spPr>
          <a:xfrm>
            <a:off x="1115404" y="1214714"/>
            <a:ext cx="10040943" cy="4612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showallpananger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*&amp;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 </a:t>
            </a:r>
            <a:r>
              <a:rPr lang="en-US" altLang="zh-CN" sz="1800" dirty="0" err="1"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* head;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 head =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number=0;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(head)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 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	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(head-&gt;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getFlight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	 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		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乘客姓名：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head-&gt;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getNnme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		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订购票数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head-&gt;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getTitlenumber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		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航班号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head-&gt;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getFlight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		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		 number++;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	 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	 head = head-&gt;next;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 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(number==0)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 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	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无人订票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 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200025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26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EDAE6C-B937-444D-9695-77BE0BFAE71E}"/>
              </a:ext>
            </a:extLst>
          </p:cNvPr>
          <p:cNvSpPr txBox="1"/>
          <p:nvPr/>
        </p:nvSpPr>
        <p:spPr>
          <a:xfrm>
            <a:off x="292954" y="138932"/>
            <a:ext cx="1020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运行与测试 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显示全部候补乘客信息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305736C1-8D92-437E-98FE-FB1D92488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8664" y="912368"/>
            <a:ext cx="9295285" cy="491878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42823" t="10859"/>
          <a:stretch>
            <a:fillRect/>
          </a:stretch>
        </p:blipFill>
        <p:spPr>
          <a:xfrm>
            <a:off x="9789202" y="4699109"/>
            <a:ext cx="2576245" cy="22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4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34963" y="2324232"/>
            <a:ext cx="45719" cy="45719"/>
          </a:xfrm>
          <a:prstGeom prst="ellipse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34963" y="1957114"/>
            <a:ext cx="45719" cy="45719"/>
          </a:xfrm>
          <a:prstGeom prst="ellipse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4963" y="1584002"/>
            <a:ext cx="45719" cy="45719"/>
          </a:xfrm>
          <a:prstGeom prst="ellipse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Shape 4114"/>
          <p:cNvSpPr/>
          <p:nvPr/>
        </p:nvSpPr>
        <p:spPr>
          <a:xfrm>
            <a:off x="1199442" y="5503719"/>
            <a:ext cx="159548" cy="231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909" y="21600"/>
                  <a:pt x="0" y="18225"/>
                  <a:pt x="0" y="14175"/>
                </a:cubicBezTo>
                <a:cubicBezTo>
                  <a:pt x="0" y="7425"/>
                  <a:pt x="0" y="7425"/>
                  <a:pt x="0" y="7425"/>
                </a:cubicBezTo>
                <a:cubicBezTo>
                  <a:pt x="0" y="3375"/>
                  <a:pt x="4909" y="0"/>
                  <a:pt x="10800" y="0"/>
                </a:cubicBezTo>
                <a:cubicBezTo>
                  <a:pt x="16691" y="0"/>
                  <a:pt x="21600" y="3375"/>
                  <a:pt x="21600" y="7425"/>
                </a:cubicBezTo>
                <a:cubicBezTo>
                  <a:pt x="21600" y="14175"/>
                  <a:pt x="21600" y="14175"/>
                  <a:pt x="21600" y="14175"/>
                </a:cubicBezTo>
                <a:cubicBezTo>
                  <a:pt x="21600" y="18225"/>
                  <a:pt x="16691" y="21600"/>
                  <a:pt x="10800" y="21600"/>
                </a:cubicBezTo>
                <a:close/>
                <a:moveTo>
                  <a:pt x="19636" y="7425"/>
                </a:moveTo>
                <a:cubicBezTo>
                  <a:pt x="19636" y="4050"/>
                  <a:pt x="15709" y="1350"/>
                  <a:pt x="10800" y="1350"/>
                </a:cubicBezTo>
                <a:cubicBezTo>
                  <a:pt x="5891" y="1350"/>
                  <a:pt x="1964" y="4050"/>
                  <a:pt x="1964" y="7425"/>
                </a:cubicBezTo>
                <a:cubicBezTo>
                  <a:pt x="1964" y="14175"/>
                  <a:pt x="1964" y="14175"/>
                  <a:pt x="1964" y="14175"/>
                </a:cubicBezTo>
                <a:cubicBezTo>
                  <a:pt x="1964" y="17550"/>
                  <a:pt x="5891" y="20250"/>
                  <a:pt x="10800" y="20250"/>
                </a:cubicBezTo>
                <a:cubicBezTo>
                  <a:pt x="15709" y="20250"/>
                  <a:pt x="19636" y="17550"/>
                  <a:pt x="19636" y="14175"/>
                </a:cubicBezTo>
                <a:cubicBezTo>
                  <a:pt x="19636" y="7425"/>
                  <a:pt x="19636" y="7425"/>
                  <a:pt x="19636" y="7425"/>
                </a:cubicBezTo>
                <a:close/>
                <a:moveTo>
                  <a:pt x="10800" y="8775"/>
                </a:moveTo>
                <a:cubicBezTo>
                  <a:pt x="10309" y="8775"/>
                  <a:pt x="9818" y="8437"/>
                  <a:pt x="9818" y="8100"/>
                </a:cubicBezTo>
                <a:cubicBezTo>
                  <a:pt x="9818" y="5400"/>
                  <a:pt x="9818" y="5400"/>
                  <a:pt x="9818" y="5400"/>
                </a:cubicBezTo>
                <a:cubicBezTo>
                  <a:pt x="9818" y="5062"/>
                  <a:pt x="10309" y="4725"/>
                  <a:pt x="10800" y="4725"/>
                </a:cubicBezTo>
                <a:cubicBezTo>
                  <a:pt x="11291" y="4725"/>
                  <a:pt x="11782" y="5062"/>
                  <a:pt x="11782" y="5400"/>
                </a:cubicBezTo>
                <a:cubicBezTo>
                  <a:pt x="11782" y="8100"/>
                  <a:pt x="11782" y="8100"/>
                  <a:pt x="11782" y="8100"/>
                </a:cubicBezTo>
                <a:cubicBezTo>
                  <a:pt x="11782" y="8437"/>
                  <a:pt x="11291" y="8775"/>
                  <a:pt x="10800" y="8775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defTabSz="1219200"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  <p:cxnSp>
        <p:nvCxnSpPr>
          <p:cNvPr id="39" name="直接连接符 38"/>
          <p:cNvCxnSpPr/>
          <p:nvPr/>
        </p:nvCxnSpPr>
        <p:spPr>
          <a:xfrm>
            <a:off x="1279216" y="2615545"/>
            <a:ext cx="0" cy="833437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279216" y="1045029"/>
            <a:ext cx="225734" cy="118110"/>
            <a:chOff x="1279216" y="1045029"/>
            <a:chExt cx="225734" cy="11811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1279216" y="1045029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279216" y="1104084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279216" y="1163139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10185805" y="5656228"/>
            <a:ext cx="702101" cy="79142"/>
            <a:chOff x="9213449" y="5314661"/>
            <a:chExt cx="702101" cy="79142"/>
          </a:xfrm>
        </p:grpSpPr>
        <p:sp>
          <p:nvSpPr>
            <p:cNvPr id="46" name="椭圆 45"/>
            <p:cNvSpPr/>
            <p:nvPr/>
          </p:nvSpPr>
          <p:spPr>
            <a:xfrm>
              <a:off x="9213449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9421102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9628755" y="5314661"/>
              <a:ext cx="79142" cy="79142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9836408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矩形: 圆角 30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gradFill flip="none" rotWithShape="1">
            <a:gsLst>
              <a:gs pos="5000">
                <a:srgbClr val="3944B7"/>
              </a:gs>
              <a:gs pos="37000">
                <a:srgbClr val="394BC7"/>
              </a:gs>
              <a:gs pos="63000">
                <a:srgbClr val="3872DD"/>
              </a:gs>
              <a:gs pos="100000">
                <a:srgbClr val="38A2F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Shape 4114"/>
          <p:cNvSpPr/>
          <p:nvPr/>
        </p:nvSpPr>
        <p:spPr>
          <a:xfrm>
            <a:off x="1351842" y="5656119"/>
            <a:ext cx="159548" cy="231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909" y="21600"/>
                  <a:pt x="0" y="18225"/>
                  <a:pt x="0" y="14175"/>
                </a:cubicBezTo>
                <a:cubicBezTo>
                  <a:pt x="0" y="7425"/>
                  <a:pt x="0" y="7425"/>
                  <a:pt x="0" y="7425"/>
                </a:cubicBezTo>
                <a:cubicBezTo>
                  <a:pt x="0" y="3375"/>
                  <a:pt x="4909" y="0"/>
                  <a:pt x="10800" y="0"/>
                </a:cubicBezTo>
                <a:cubicBezTo>
                  <a:pt x="16691" y="0"/>
                  <a:pt x="21600" y="3375"/>
                  <a:pt x="21600" y="7425"/>
                </a:cubicBezTo>
                <a:cubicBezTo>
                  <a:pt x="21600" y="14175"/>
                  <a:pt x="21600" y="14175"/>
                  <a:pt x="21600" y="14175"/>
                </a:cubicBezTo>
                <a:cubicBezTo>
                  <a:pt x="21600" y="18225"/>
                  <a:pt x="16691" y="21600"/>
                  <a:pt x="10800" y="21600"/>
                </a:cubicBezTo>
                <a:close/>
                <a:moveTo>
                  <a:pt x="19636" y="7425"/>
                </a:moveTo>
                <a:cubicBezTo>
                  <a:pt x="19636" y="4050"/>
                  <a:pt x="15709" y="1350"/>
                  <a:pt x="10800" y="1350"/>
                </a:cubicBezTo>
                <a:cubicBezTo>
                  <a:pt x="5891" y="1350"/>
                  <a:pt x="1964" y="4050"/>
                  <a:pt x="1964" y="7425"/>
                </a:cubicBezTo>
                <a:cubicBezTo>
                  <a:pt x="1964" y="14175"/>
                  <a:pt x="1964" y="14175"/>
                  <a:pt x="1964" y="14175"/>
                </a:cubicBezTo>
                <a:cubicBezTo>
                  <a:pt x="1964" y="17550"/>
                  <a:pt x="5891" y="20250"/>
                  <a:pt x="10800" y="20250"/>
                </a:cubicBezTo>
                <a:cubicBezTo>
                  <a:pt x="15709" y="20250"/>
                  <a:pt x="19636" y="17550"/>
                  <a:pt x="19636" y="14175"/>
                </a:cubicBezTo>
                <a:cubicBezTo>
                  <a:pt x="19636" y="7425"/>
                  <a:pt x="19636" y="7425"/>
                  <a:pt x="19636" y="7425"/>
                </a:cubicBezTo>
                <a:close/>
                <a:moveTo>
                  <a:pt x="10800" y="8775"/>
                </a:moveTo>
                <a:cubicBezTo>
                  <a:pt x="10309" y="8775"/>
                  <a:pt x="9818" y="8437"/>
                  <a:pt x="9818" y="8100"/>
                </a:cubicBezTo>
                <a:cubicBezTo>
                  <a:pt x="9818" y="5400"/>
                  <a:pt x="9818" y="5400"/>
                  <a:pt x="9818" y="5400"/>
                </a:cubicBezTo>
                <a:cubicBezTo>
                  <a:pt x="9818" y="5062"/>
                  <a:pt x="10309" y="4725"/>
                  <a:pt x="10800" y="4725"/>
                </a:cubicBezTo>
                <a:cubicBezTo>
                  <a:pt x="11291" y="4725"/>
                  <a:pt x="11782" y="5062"/>
                  <a:pt x="11782" y="5400"/>
                </a:cubicBezTo>
                <a:cubicBezTo>
                  <a:pt x="11782" y="8100"/>
                  <a:pt x="11782" y="8100"/>
                  <a:pt x="11782" y="8100"/>
                </a:cubicBezTo>
                <a:cubicBezTo>
                  <a:pt x="11782" y="8437"/>
                  <a:pt x="11291" y="8775"/>
                  <a:pt x="10800" y="8775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defTabSz="1219200"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  <p:cxnSp>
        <p:nvCxnSpPr>
          <p:cNvPr id="33" name="直接连接符 32"/>
          <p:cNvCxnSpPr/>
          <p:nvPr/>
        </p:nvCxnSpPr>
        <p:spPr>
          <a:xfrm>
            <a:off x="1431616" y="2767945"/>
            <a:ext cx="0" cy="833437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1431616" y="1197429"/>
            <a:ext cx="225734" cy="118110"/>
            <a:chOff x="1279216" y="1045029"/>
            <a:chExt cx="225734" cy="118110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1279216" y="1045029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279216" y="1104084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279216" y="1163139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0338205" y="5808628"/>
            <a:ext cx="702101" cy="79142"/>
            <a:chOff x="9213449" y="5314661"/>
            <a:chExt cx="702101" cy="79142"/>
          </a:xfrm>
        </p:grpSpPr>
        <p:sp>
          <p:nvSpPr>
            <p:cNvPr id="42" name="椭圆 41"/>
            <p:cNvSpPr/>
            <p:nvPr/>
          </p:nvSpPr>
          <p:spPr>
            <a:xfrm>
              <a:off x="9213449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9421102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9628755" y="5314661"/>
              <a:ext cx="79142" cy="79142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9836408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PA_库_圆角矩形 12"/>
          <p:cNvSpPr/>
          <p:nvPr>
            <p:custDataLst>
              <p:tags r:id="rId1"/>
            </p:custDataLst>
          </p:nvPr>
        </p:nvSpPr>
        <p:spPr>
          <a:xfrm>
            <a:off x="7150019" y="4296051"/>
            <a:ext cx="2570848" cy="516440"/>
          </a:xfrm>
          <a:prstGeom prst="roundRect">
            <a:avLst>
              <a:gd name="adj" fmla="val 50000"/>
            </a:avLst>
          </a:prstGeom>
          <a:solidFill>
            <a:srgbClr val="FD99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第一部分</a:t>
            </a:r>
          </a:p>
        </p:txBody>
      </p:sp>
      <p:sp>
        <p:nvSpPr>
          <p:cNvPr id="73" name="TextBox 12"/>
          <p:cNvSpPr txBox="1"/>
          <p:nvPr/>
        </p:nvSpPr>
        <p:spPr>
          <a:xfrm>
            <a:off x="7253759" y="3633828"/>
            <a:ext cx="3139699" cy="407291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设计题目要求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4" name="PA_库_文本框 9"/>
          <p:cNvSpPr txBox="1"/>
          <p:nvPr>
            <p:custDataLst>
              <p:tags r:id="rId2"/>
            </p:custDataLst>
          </p:nvPr>
        </p:nvSpPr>
        <p:spPr>
          <a:xfrm>
            <a:off x="7164474" y="2149438"/>
            <a:ext cx="30059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773-CAI978" panose="020B0402020204020303" pitchFamily="34" charset="0"/>
                <a:ea typeface="造字工房尚雅（非商用）常规体" pitchFamily="2" charset="-122"/>
              </a:rPr>
              <a:t>航班信息</a:t>
            </a:r>
            <a:endParaRPr lang="en-US" altLang="zh-CN" sz="4400" b="1" dirty="0">
              <a:solidFill>
                <a:schemeClr val="bg1"/>
              </a:solidFill>
              <a:latin typeface="773-CAI978" panose="020B0402020204020303" pitchFamily="34" charset="0"/>
              <a:ea typeface="造字工房尚雅（非商用）常规体" pitchFamily="2" charset="-122"/>
            </a:endParaRPr>
          </a:p>
          <a:p>
            <a:r>
              <a:rPr lang="zh-CN" altLang="en-US" sz="4400" dirty="0">
                <a:solidFill>
                  <a:schemeClr val="bg1"/>
                </a:solidFill>
                <a:latin typeface="造字工房尚雅（非商用）常规体" pitchFamily="2" charset="-122"/>
                <a:ea typeface="造字工房尚雅（非商用）常规体" pitchFamily="2" charset="-122"/>
              </a:rPr>
              <a:t>排序和检索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5" y="1477241"/>
            <a:ext cx="7209024" cy="50827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utoUpdateAnimBg="0"/>
      <p:bldP spid="73" grpId="0"/>
      <p:bldP spid="7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700792" y="785263"/>
            <a:ext cx="10606562" cy="563801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" y="4959773"/>
            <a:ext cx="3017285" cy="21273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DAD947D-594B-4F0D-9C51-BB88D6147F33}"/>
              </a:ext>
            </a:extLst>
          </p:cNvPr>
          <p:cNvSpPr txBox="1"/>
          <p:nvPr/>
        </p:nvSpPr>
        <p:spPr>
          <a:xfrm>
            <a:off x="1102530" y="656651"/>
            <a:ext cx="8886547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00" dirty="0">
              <a:effectLst/>
              <a:latin typeface="Times New Roman" panose="02020603050405020304" pitchFamily="18" charset="0"/>
            </a:endParaRPr>
          </a:p>
          <a:p>
            <a:pPr marR="0" lvl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显示所有候补乘客的信息</a:t>
            </a:r>
            <a:endParaRPr lang="zh-CN" altLang="en-US" sz="1800" dirty="0">
              <a:effectLst/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383B795-F094-4C12-A9E4-A7BACF81B284}"/>
              </a:ext>
            </a:extLst>
          </p:cNvPr>
          <p:cNvSpPr txBox="1"/>
          <p:nvPr/>
        </p:nvSpPr>
        <p:spPr>
          <a:xfrm>
            <a:off x="1115404" y="1214714"/>
            <a:ext cx="10375804" cy="563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showall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*&amp;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backpananger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 </a:t>
            </a:r>
            <a:r>
              <a:rPr lang="en-US" altLang="zh-CN" sz="1800" dirty="0" err="1"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* head;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 head =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backpananger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 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(!head-&gt;next)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 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	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无候补乘客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 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 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	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(head)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	 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		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(head-&gt;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getNnme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		 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			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乘客姓名：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head-&gt;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getNnme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			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候补票数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head-&gt;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getTitlenumber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			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候补航班号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head-&gt;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getFlight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			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		 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		 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		 head = head-&gt;next;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		 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	 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	 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200025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80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5F5F60"/>
              </a:clrFrom>
              <a:clrTo>
                <a:srgbClr val="5F5F6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51" y="1668365"/>
            <a:ext cx="6425006" cy="45319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42536" y="1380738"/>
            <a:ext cx="2643916" cy="707886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square" rtlCol="0">
            <a:spAutoFit/>
            <a:scene3d>
              <a:camera prst="isometricTopUp"/>
              <a:lightRig rig="threePt" dir="t"/>
            </a:scene3d>
          </a:bodyPr>
          <a:lstStyle/>
          <a:p>
            <a:pPr algn="ctr"/>
            <a:r>
              <a:rPr lang="zh-CN" altLang="en-US" sz="4000" b="1" spc="100" dirty="0">
                <a:gradFill>
                  <a:gsLst>
                    <a:gs pos="5000">
                      <a:srgbClr val="3944B7"/>
                    </a:gs>
                    <a:gs pos="37000">
                      <a:srgbClr val="394BC7"/>
                    </a:gs>
                    <a:gs pos="63000">
                      <a:srgbClr val="3872DD"/>
                    </a:gs>
                    <a:gs pos="100000">
                      <a:srgbClr val="38A2FA"/>
                    </a:gs>
                  </a:gsLst>
                  <a:path path="circle">
                    <a:fillToRect l="100000" t="100000"/>
                  </a:path>
                </a:gra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算法设计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F7F9E6-91CB-413B-AD7A-C66EE721B9D4}"/>
              </a:ext>
            </a:extLst>
          </p:cNvPr>
          <p:cNvSpPr txBox="1"/>
          <p:nvPr/>
        </p:nvSpPr>
        <p:spPr>
          <a:xfrm>
            <a:off x="6386452" y="2164824"/>
            <a:ext cx="4920902" cy="393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3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、订票功能的实现</a:t>
            </a:r>
            <a:endParaRPr lang="en-US" altLang="zh-CN" sz="32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</a:pPr>
            <a:r>
              <a:rPr lang="en-US" altLang="zh-CN" sz="3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、退票功能</a:t>
            </a:r>
            <a:endParaRPr lang="en-US" altLang="zh-CN" sz="32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</a:pPr>
            <a:r>
              <a:rPr lang="en-US" altLang="zh-CN" sz="3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320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、查询</a:t>
            </a:r>
            <a:endParaRPr lang="en-US" altLang="zh-CN" sz="32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改签功能</a:t>
            </a:r>
            <a:endParaRPr lang="zh-CN" altLang="en-US" sz="3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3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、显示订票信息</a:t>
            </a:r>
            <a:endParaRPr lang="zh-CN" altLang="en-US" sz="3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endParaRPr lang="zh-CN" altLang="en-US" sz="180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ts val="3800"/>
              </a:lnSpc>
            </a:pPr>
            <a:endParaRPr lang="zh-CN" altLang="en-US" sz="28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97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EDAE6C-B937-444D-9695-77BE0BFAE71E}"/>
              </a:ext>
            </a:extLst>
          </p:cNvPr>
          <p:cNvSpPr txBox="1"/>
          <p:nvPr/>
        </p:nvSpPr>
        <p:spPr>
          <a:xfrm>
            <a:off x="292955" y="138932"/>
            <a:ext cx="549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运行与测试  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订票功能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305736C1-8D92-437E-98FE-FB1D92488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4094" y="929821"/>
            <a:ext cx="9514760" cy="499835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42823" t="10859"/>
          <a:stretch>
            <a:fillRect/>
          </a:stretch>
        </p:blipFill>
        <p:spPr>
          <a:xfrm>
            <a:off x="9789202" y="4699109"/>
            <a:ext cx="2576245" cy="22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6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" y="4959773"/>
            <a:ext cx="3017285" cy="21273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DAD947D-594B-4F0D-9C51-BB88D6147F33}"/>
              </a:ext>
            </a:extLst>
          </p:cNvPr>
          <p:cNvSpPr txBox="1"/>
          <p:nvPr/>
        </p:nvSpPr>
        <p:spPr>
          <a:xfrm>
            <a:off x="1091952" y="885170"/>
            <a:ext cx="8886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订票功能的实现</a:t>
            </a:r>
            <a:endParaRPr lang="zh-CN" altLang="en-US" sz="1800" dirty="0">
              <a:effectLst/>
              <a:latin typeface="Times New Roman" panose="02020603050405020304" pitchFamily="18" charset="0"/>
            </a:endParaRPr>
          </a:p>
          <a:p>
            <a:pPr marL="400050" marR="0" indent="-400050" algn="l" fontAlgn="base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根据用户输入的终点站和订购票数，对航班信息进行检索，判断其余票量是否满足乘客的订票需求，若满足则订票成功，否则，询问乘客是否需要候补票。</a:t>
            </a:r>
            <a:endParaRPr lang="zh-CN" altLang="en-US" sz="1800" dirty="0">
              <a:effectLst/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383B795-F094-4C12-A9E4-A7BACF81B284}"/>
              </a:ext>
            </a:extLst>
          </p:cNvPr>
          <p:cNvSpPr txBox="1"/>
          <p:nvPr/>
        </p:nvSpPr>
        <p:spPr>
          <a:xfrm>
            <a:off x="1358990" y="1806909"/>
            <a:ext cx="10040943" cy="4883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booktiket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rgbClr val="2B91A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*&amp;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 err="1">
                <a:solidFill>
                  <a:srgbClr val="2B91A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AriportRoutes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*&amp;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 err="1">
                <a:solidFill>
                  <a:srgbClr val="2B91A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*&amp;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backpananger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>
                <a:solidFill>
                  <a:srgbClr val="2B91A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endden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number,choice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1800" dirty="0"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航班票的票数</a:t>
            </a:r>
            <a:endParaRPr lang="zh-CN" altLang="en-US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solidFill>
                  <a:srgbClr val="2B91A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 head;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head =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-&gt;next;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(head)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(head-&gt;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getNnme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请输入您的终点站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endden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请输入订购的票数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number;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&lt; SIZE;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++) 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getendden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endden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getremain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 &lt; number)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" y="4959773"/>
            <a:ext cx="3017285" cy="2127345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6383B795-F094-4C12-A9E4-A7BACF81B284}"/>
              </a:ext>
            </a:extLst>
          </p:cNvPr>
          <p:cNvSpPr txBox="1"/>
          <p:nvPr/>
        </p:nvSpPr>
        <p:spPr>
          <a:xfrm>
            <a:off x="-3033222" y="944747"/>
            <a:ext cx="15440893" cy="570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剩余票数不足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是否开始候补票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\n1------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   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2-----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choice;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(choice)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	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1:</a:t>
            </a:r>
            <a:r>
              <a:rPr lang="en-US" altLang="zh-CN" sz="1800" dirty="0"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加入候补票序列 </a:t>
            </a:r>
            <a:endParaRPr lang="zh-CN" altLang="en-US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	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backpananger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getflight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(), number);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2: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	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	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setremain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getremain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 - number);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	head-&gt;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setFlight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getflight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	head-&gt;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setTitlenumber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(number);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恭喜你订票成功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                                       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                                               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                                                        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79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" y="4959773"/>
            <a:ext cx="3017285" cy="2127345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6383B795-F094-4C12-A9E4-A7BACF81B284}"/>
              </a:ext>
            </a:extLst>
          </p:cNvPr>
          <p:cNvSpPr txBox="1"/>
          <p:nvPr/>
        </p:nvSpPr>
        <p:spPr>
          <a:xfrm>
            <a:off x="1950680" y="1144498"/>
            <a:ext cx="8037576" cy="2421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			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无此航线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head = head-&gt;next;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查无此人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	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}  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60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EDAE6C-B937-444D-9695-77BE0BFAE71E}"/>
              </a:ext>
            </a:extLst>
          </p:cNvPr>
          <p:cNvSpPr txBox="1"/>
          <p:nvPr/>
        </p:nvSpPr>
        <p:spPr>
          <a:xfrm>
            <a:off x="292955" y="138932"/>
            <a:ext cx="549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运行与测试  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退票功能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305736C1-8D92-437E-98FE-FB1D92488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4094" y="933133"/>
            <a:ext cx="9514760" cy="499173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42823" t="10859"/>
          <a:stretch>
            <a:fillRect/>
          </a:stretch>
        </p:blipFill>
        <p:spPr>
          <a:xfrm>
            <a:off x="9789202" y="4699109"/>
            <a:ext cx="2576245" cy="22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2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" y="4959773"/>
            <a:ext cx="3017285" cy="21273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DAD947D-594B-4F0D-9C51-BB88D6147F33}"/>
              </a:ext>
            </a:extLst>
          </p:cNvPr>
          <p:cNvSpPr txBox="1"/>
          <p:nvPr/>
        </p:nvSpPr>
        <p:spPr>
          <a:xfrm>
            <a:off x="1115404" y="625103"/>
            <a:ext cx="8886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00" dirty="0">
              <a:effectLst/>
              <a:latin typeface="Times New Roman" panose="02020603050405020304" pitchFamily="18" charset="0"/>
            </a:endParaRPr>
          </a:p>
          <a:p>
            <a:pPr marR="0" lvl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退票</a:t>
            </a:r>
            <a:endParaRPr lang="zh-CN" altLang="en-US" sz="1800" dirty="0">
              <a:effectLst/>
              <a:latin typeface="Times New Roman" panose="02020603050405020304" pitchFamily="18" charset="0"/>
            </a:endParaRPr>
          </a:p>
          <a:p>
            <a:pPr marL="200025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由用户输入退票的数量，检索航班数组，将退票的数量加入到余票量中，并检测候补票链表中是否有订购该航班信息的乘客，若有，则判断余票量是否满足乘客的订票额，满足，则订购成功，并从候补票链表中删除该乘客。</a:t>
            </a:r>
            <a:endParaRPr lang="zh-CN" altLang="en-US" sz="1800" dirty="0">
              <a:effectLst/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383B795-F094-4C12-A9E4-A7BACF81B284}"/>
              </a:ext>
            </a:extLst>
          </p:cNvPr>
          <p:cNvSpPr txBox="1"/>
          <p:nvPr/>
        </p:nvSpPr>
        <p:spPr>
          <a:xfrm>
            <a:off x="884647" y="1806909"/>
            <a:ext cx="10422708" cy="447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refund(</a:t>
            </a:r>
            <a:r>
              <a:rPr lang="en-US" altLang="zh-CN" sz="1800" dirty="0" err="1">
                <a:solidFill>
                  <a:srgbClr val="2B91A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*&amp;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 err="1">
                <a:solidFill>
                  <a:srgbClr val="2B91A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AriportRoutes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*&amp;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800" dirty="0" err="1">
                <a:solidFill>
                  <a:srgbClr val="2B91A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*&amp;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backpananger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solidFill>
                  <a:srgbClr val="2B91A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 head,*low;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number;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head =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-&gt;next;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low =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backpananger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请输入要退票的张数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number;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(head)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(head-&gt;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getNnme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&lt; SIZE;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++) 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getflight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head-&gt;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getFlight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()) 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(head-&gt;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getTitlenumber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()&gt;=number)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	head-&gt;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setTitlenumber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(head-&gt;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getTitlenumber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 - number);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98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" y="4959773"/>
            <a:ext cx="3017285" cy="2127345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6383B795-F094-4C12-A9E4-A7BACF81B284}"/>
              </a:ext>
            </a:extLst>
          </p:cNvPr>
          <p:cNvSpPr txBox="1"/>
          <p:nvPr/>
        </p:nvSpPr>
        <p:spPr>
          <a:xfrm>
            <a:off x="1204607" y="1148606"/>
            <a:ext cx="104227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(head-&gt;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getTitlenumber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()==0) head-&gt;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setFlight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	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	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	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setremain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getremain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 + number);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houbu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backpananger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退票成功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head = head-&gt;next;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查无此人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200025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55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EDAE6C-B937-444D-9695-77BE0BFAE71E}"/>
              </a:ext>
            </a:extLst>
          </p:cNvPr>
          <p:cNvSpPr txBox="1"/>
          <p:nvPr/>
        </p:nvSpPr>
        <p:spPr>
          <a:xfrm>
            <a:off x="292955" y="138932"/>
            <a:ext cx="549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运行与测试  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查询航线信息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305736C1-8D92-437E-98FE-FB1D92488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4094" y="945196"/>
            <a:ext cx="9514760" cy="496760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42823" t="10859"/>
          <a:stretch>
            <a:fillRect/>
          </a:stretch>
        </p:blipFill>
        <p:spPr>
          <a:xfrm>
            <a:off x="9789202" y="4699109"/>
            <a:ext cx="2576245" cy="22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9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80939" y="133950"/>
            <a:ext cx="5876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张海山锐谐体" panose="02000000000000000000" pitchFamily="2" charset="-122"/>
                <a:ea typeface="张海山锐谐体" panose="02000000000000000000" pitchFamily="2" charset="-122"/>
              </a:rPr>
              <a:t>设计题目要求</a:t>
            </a:r>
            <a:endParaRPr lang="id-ID" sz="3600" dirty="0"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6540271" y="1252085"/>
            <a:ext cx="347346" cy="36000"/>
          </a:xfrm>
          <a:prstGeom prst="roundRect">
            <a:avLst>
              <a:gd name="adj" fmla="val 6090"/>
            </a:avLst>
          </a:prstGeom>
          <a:solidFill>
            <a:srgbClr val="25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8" name="Text Placeholder 4"/>
          <p:cNvSpPr txBox="1"/>
          <p:nvPr/>
        </p:nvSpPr>
        <p:spPr>
          <a:xfrm>
            <a:off x="780938" y="954807"/>
            <a:ext cx="10526415" cy="4742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zh-CN" altLang="en-US" sz="2400" dirty="0"/>
              <a:t>设计一个航空客运订票系统，以使上述业务可以借助计算机来完成。</a:t>
            </a:r>
            <a:br>
              <a:rPr lang="zh-CN" altLang="en-US" sz="2400" dirty="0"/>
            </a:br>
            <a:r>
              <a:rPr lang="en-US" altLang="zh-CN" sz="2400" dirty="0"/>
              <a:t>(1</a:t>
            </a:r>
            <a:r>
              <a:rPr lang="zh-CN" altLang="en-US" sz="2400" dirty="0"/>
              <a:t>）每条航线所涉及的信息有</a:t>
            </a:r>
            <a:r>
              <a:rPr lang="en-US" altLang="zh-CN" sz="2400" dirty="0"/>
              <a:t>:</a:t>
            </a:r>
            <a:r>
              <a:rPr lang="zh-CN" altLang="en-US" sz="2400" dirty="0">
                <a:solidFill>
                  <a:srgbClr val="3872DD"/>
                </a:solidFill>
              </a:rPr>
              <a:t>终点站名，航班号，飞机号，飞行周日（星期几</a:t>
            </a:r>
            <a:r>
              <a:rPr lang="en-US" altLang="zh-CN" sz="2400" dirty="0">
                <a:solidFill>
                  <a:srgbClr val="3872DD"/>
                </a:solidFill>
              </a:rPr>
              <a:t>)</a:t>
            </a:r>
            <a:r>
              <a:rPr lang="zh-CN" altLang="en-US" sz="2400" dirty="0">
                <a:solidFill>
                  <a:srgbClr val="3872DD"/>
                </a:solidFill>
              </a:rPr>
              <a:t>，乘员定额，余票量。乘客信息有</a:t>
            </a:r>
            <a:r>
              <a:rPr lang="en-US" altLang="zh-CN" sz="2400" dirty="0">
                <a:solidFill>
                  <a:srgbClr val="3872DD"/>
                </a:solidFill>
              </a:rPr>
              <a:t>:</a:t>
            </a:r>
            <a:r>
              <a:rPr lang="zh-CN" altLang="en-US" sz="2400" dirty="0">
                <a:solidFill>
                  <a:srgbClr val="3872DD"/>
                </a:solidFill>
              </a:rPr>
              <a:t>乘客名，预订票数，航班号</a:t>
            </a:r>
            <a:r>
              <a:rPr lang="zh-CN" altLang="en-US" sz="2400" dirty="0"/>
              <a:t>。</a:t>
            </a:r>
            <a:br>
              <a:rPr lang="zh-CN" altLang="en-US" sz="2400" dirty="0"/>
            </a:br>
            <a:r>
              <a:rPr lang="en-US" altLang="zh-CN" sz="2400" dirty="0"/>
              <a:t>(2</a:t>
            </a:r>
            <a:r>
              <a:rPr lang="zh-CN" altLang="en-US" sz="2400" dirty="0"/>
              <a:t>）系统的主要功能是</a:t>
            </a:r>
            <a:r>
              <a:rPr lang="en-US" altLang="zh-CN" sz="2400" dirty="0"/>
              <a:t>:</a:t>
            </a:r>
            <a:br>
              <a:rPr lang="en-US" altLang="zh-CN" sz="2400" dirty="0"/>
            </a:br>
            <a:r>
              <a:rPr lang="en-US" altLang="zh-CN" sz="2400" dirty="0"/>
              <a:t>       1)</a:t>
            </a:r>
            <a:r>
              <a:rPr lang="zh-CN" altLang="en-US" sz="2400" b="1" dirty="0"/>
              <a:t>查询航线</a:t>
            </a:r>
            <a:r>
              <a:rPr lang="zh-CN" altLang="en-US" sz="2400" dirty="0"/>
              <a:t>，根据旅客提出的终点站名输出下列信息</a:t>
            </a:r>
            <a:r>
              <a:rPr lang="en-US" altLang="zh-CN" sz="2400" dirty="0"/>
              <a:t>:</a:t>
            </a:r>
            <a:r>
              <a:rPr lang="zh-CN" altLang="en-US" sz="2400" dirty="0"/>
              <a:t>航班号，飞机号，星期几飞行</a:t>
            </a:r>
            <a:r>
              <a:rPr lang="en-US" altLang="zh-CN" sz="2400" dirty="0"/>
              <a:t>;</a:t>
            </a:r>
            <a:r>
              <a:rPr lang="zh-CN" altLang="en-US" sz="2400" dirty="0"/>
              <a:t>最近一天航班的日期和余票量。</a:t>
            </a:r>
            <a:br>
              <a:rPr lang="zh-CN" altLang="en-US" sz="2400" dirty="0"/>
            </a:br>
            <a:r>
              <a:rPr lang="zh-CN" altLang="en-US" sz="2400" dirty="0"/>
              <a:t>       </a:t>
            </a:r>
            <a:r>
              <a:rPr lang="en-US" altLang="zh-CN" sz="2400" dirty="0"/>
              <a:t>2)</a:t>
            </a:r>
            <a:r>
              <a:rPr lang="zh-CN" altLang="en-US" sz="2400" b="1" dirty="0"/>
              <a:t>承办订票业务</a:t>
            </a:r>
            <a:r>
              <a:rPr lang="zh-CN" altLang="en-US" sz="2400" dirty="0"/>
              <a:t>，根据客户提出的要求（航班号，订票量）查询该航班的票余量，如果尚有余票，则为客户办理手续，若已经满员或者余票少于订票额，则需要重新询问客户要求，若需要，则为客户登记排队候补。</a:t>
            </a:r>
            <a:br>
              <a:rPr lang="zh-CN" altLang="en-US" sz="2400" dirty="0"/>
            </a:br>
            <a:r>
              <a:rPr lang="zh-CN" altLang="en-US" sz="2400" dirty="0"/>
              <a:t>       </a:t>
            </a:r>
            <a:r>
              <a:rPr lang="en-US" altLang="zh-CN" sz="2400" dirty="0"/>
              <a:t>3)</a:t>
            </a:r>
            <a:r>
              <a:rPr lang="zh-CN" altLang="en-US" sz="2400" b="1" dirty="0"/>
              <a:t>承办退票业务</a:t>
            </a:r>
            <a:r>
              <a:rPr lang="zh-CN" altLang="en-US" sz="2400" dirty="0"/>
              <a:t>，根据客户提供的情况（航班，姓名），为客户办理退票手续，然后查询该航班是否有人排队候补，首先询问排在第一的客户，如果退票额能满足他的需求，则为其办理订票，否则依次询问其他候补客户是否订票。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27F950B-AD2B-4C18-92F2-14568178B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780" y="4793815"/>
            <a:ext cx="6302328" cy="2222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" y="4959773"/>
            <a:ext cx="3017285" cy="21273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DAD947D-594B-4F0D-9C51-BB88D6147F33}"/>
              </a:ext>
            </a:extLst>
          </p:cNvPr>
          <p:cNvSpPr txBox="1"/>
          <p:nvPr/>
        </p:nvSpPr>
        <p:spPr>
          <a:xfrm>
            <a:off x="1115404" y="625103"/>
            <a:ext cx="8886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00" dirty="0">
              <a:effectLst/>
              <a:latin typeface="Times New Roman" panose="02020603050405020304" pitchFamily="18" charset="0"/>
            </a:endParaRPr>
          </a:p>
          <a:p>
            <a:pPr marR="0" lvl="0" algn="l" fontAlgn="base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查询功能</a:t>
            </a:r>
            <a:endParaRPr lang="zh-CN" altLang="en-US" sz="1800" dirty="0">
              <a:effectLst/>
              <a:latin typeface="Times New Roman" panose="02020603050405020304" pitchFamily="18" charset="0"/>
            </a:endParaRPr>
          </a:p>
          <a:p>
            <a:pPr marL="530225" marR="0" indent="0" algn="l" fontAlgn="base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通过用户输入终点站的信息，遍历航班数组，如果存在该航班，显示在终端界面上，反之输出无此航线。</a:t>
            </a:r>
            <a:endParaRPr lang="zh-CN" altLang="en-US" sz="1800" dirty="0">
              <a:effectLst/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383B795-F094-4C12-A9E4-A7BACF81B284}"/>
              </a:ext>
            </a:extLst>
          </p:cNvPr>
          <p:cNvSpPr txBox="1"/>
          <p:nvPr/>
        </p:nvSpPr>
        <p:spPr>
          <a:xfrm>
            <a:off x="1358990" y="1806909"/>
            <a:ext cx="10040943" cy="4883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35560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serchairport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rgbClr val="2B91A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AriportRoutes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*&amp;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>
                <a:solidFill>
                  <a:srgbClr val="2B91A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endden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请输入终点站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endden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SIZE;i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++) 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getendden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endden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终点站：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getendden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航班号：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getflight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飞机号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getplane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飞行周日：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getplanetime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乘客定额：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getpangernumber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剩余票数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getremain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无此航线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13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EDAE6C-B937-444D-9695-77BE0BFAE71E}"/>
              </a:ext>
            </a:extLst>
          </p:cNvPr>
          <p:cNvSpPr txBox="1"/>
          <p:nvPr/>
        </p:nvSpPr>
        <p:spPr>
          <a:xfrm>
            <a:off x="292955" y="138932"/>
            <a:ext cx="549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运行与测试  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显示订票信息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305736C1-8D92-437E-98FE-FB1D92488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4094" y="933133"/>
            <a:ext cx="9514760" cy="499173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42823" t="10859"/>
          <a:stretch>
            <a:fillRect/>
          </a:stretch>
        </p:blipFill>
        <p:spPr>
          <a:xfrm>
            <a:off x="9789202" y="4699109"/>
            <a:ext cx="2576245" cy="22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0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" y="4959773"/>
            <a:ext cx="3017285" cy="21273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DAD947D-594B-4F0D-9C51-BB88D6147F33}"/>
              </a:ext>
            </a:extLst>
          </p:cNvPr>
          <p:cNvSpPr txBox="1"/>
          <p:nvPr/>
        </p:nvSpPr>
        <p:spPr>
          <a:xfrm>
            <a:off x="1115404" y="625103"/>
            <a:ext cx="8886547" cy="105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00" dirty="0">
              <a:effectLst/>
              <a:latin typeface="Times New Roman" panose="02020603050405020304" pitchFamily="18" charset="0"/>
            </a:endParaRPr>
          </a:p>
          <a:p>
            <a:pPr marR="0" lvl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5.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显示订票信息</a:t>
            </a:r>
            <a:endParaRPr lang="zh-CN" altLang="en-US" sz="1800" dirty="0">
              <a:effectLst/>
              <a:latin typeface="Times New Roman" panose="02020603050405020304" pitchFamily="18" charset="0"/>
            </a:endParaRPr>
          </a:p>
          <a:p>
            <a:pPr marL="200025" marR="0" indent="24130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  根据用户姓名显示个人信息</a:t>
            </a:r>
            <a:endParaRPr lang="zh-CN" altLang="en-US" sz="1800" dirty="0">
              <a:effectLst/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383B795-F094-4C12-A9E4-A7BACF81B284}"/>
              </a:ext>
            </a:extLst>
          </p:cNvPr>
          <p:cNvSpPr txBox="1"/>
          <p:nvPr/>
        </p:nvSpPr>
        <p:spPr>
          <a:xfrm>
            <a:off x="1115404" y="1554750"/>
            <a:ext cx="10040943" cy="4267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showperson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rgbClr val="2B91A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*&amp;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solidFill>
                  <a:srgbClr val="2B91A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 head;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head =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-&gt;next;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(head)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(head-&gt;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getNnme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用户名：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head-&gt;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getNnme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订购票数：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head-&gt;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getTitlenumber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航班号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head-&gt;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getFlight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head = head-&gt;next;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查无此人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200025" marR="0" indent="24130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44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EDAE6C-B937-444D-9695-77BE0BFAE71E}"/>
              </a:ext>
            </a:extLst>
          </p:cNvPr>
          <p:cNvSpPr txBox="1"/>
          <p:nvPr/>
        </p:nvSpPr>
        <p:spPr>
          <a:xfrm>
            <a:off x="292954" y="138932"/>
            <a:ext cx="102004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运行与测试 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改签的功能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305736C1-8D92-437E-98FE-FB1D92488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4094" y="945538"/>
            <a:ext cx="9514760" cy="49669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42823" t="10859"/>
          <a:stretch>
            <a:fillRect/>
          </a:stretch>
        </p:blipFill>
        <p:spPr>
          <a:xfrm>
            <a:off x="9789202" y="4699109"/>
            <a:ext cx="2576245" cy="22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3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" y="4959773"/>
            <a:ext cx="3017285" cy="21273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DAD947D-594B-4F0D-9C51-BB88D6147F33}"/>
              </a:ext>
            </a:extLst>
          </p:cNvPr>
          <p:cNvSpPr txBox="1"/>
          <p:nvPr/>
        </p:nvSpPr>
        <p:spPr>
          <a:xfrm>
            <a:off x="1115404" y="625103"/>
            <a:ext cx="8886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00" dirty="0">
              <a:effectLst/>
              <a:latin typeface="Times New Roman" panose="02020603050405020304" pitchFamily="18" charset="0"/>
            </a:endParaRPr>
          </a:p>
          <a:p>
            <a:pPr marR="0" lvl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改签功能</a:t>
            </a:r>
            <a:endParaRPr lang="zh-CN" altLang="en-US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宋体" panose="02010609030101010101" pitchFamily="49" charset="-122"/>
              </a:rPr>
              <a:t>①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首先将用户订购的票会系统中，该航班余票量增加，</a:t>
            </a:r>
            <a:endParaRPr lang="zh-CN" altLang="en-US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宋体" panose="02010609030101010101" pitchFamily="49" charset="-122"/>
              </a:rPr>
              <a:t>②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Calibri" panose="020F0502020204030204" pitchFamily="34" charset="0"/>
              </a:rPr>
              <a:t>由系统询问用户需要改签的站点以及订票额。</a:t>
            </a:r>
            <a:endParaRPr lang="zh-CN" altLang="en-US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Calibri" panose="020F0502020204030204" pitchFamily="34" charset="0"/>
              </a:rPr>
              <a:t>    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宋体" panose="02010609030101010101" pitchFamily="49" charset="-122"/>
              </a:rPr>
              <a:t>③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Calibri" panose="020F0502020204030204" pitchFamily="34" charset="0"/>
              </a:rPr>
              <a:t>根据用户的输入检索航班，改签成功</a:t>
            </a:r>
            <a:endParaRPr lang="zh-CN" altLang="en-US" sz="1800" dirty="0">
              <a:effectLst/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383B795-F094-4C12-A9E4-A7BACF81B284}"/>
              </a:ext>
            </a:extLst>
          </p:cNvPr>
          <p:cNvSpPr txBox="1"/>
          <p:nvPr/>
        </p:nvSpPr>
        <p:spPr>
          <a:xfrm>
            <a:off x="1139974" y="1889855"/>
            <a:ext cx="10040943" cy="4267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changeticket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rgbClr val="2B91A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*&amp;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 err="1">
                <a:solidFill>
                  <a:srgbClr val="2B91A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AriportRoutes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*&amp;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>
                <a:solidFill>
                  <a:srgbClr val="2B91A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endden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number;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solidFill>
                  <a:srgbClr val="2B91A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 head;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head =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-&gt;next;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(head)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(head-&gt;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getNnme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&lt; SIZE;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getflight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head-&gt;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getFlight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())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setremain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getremain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 + head-&gt;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getTitlenumber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47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" y="4959773"/>
            <a:ext cx="3017285" cy="2127345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6383B795-F094-4C12-A9E4-A7BACF81B284}"/>
              </a:ext>
            </a:extLst>
          </p:cNvPr>
          <p:cNvSpPr txBox="1"/>
          <p:nvPr/>
        </p:nvSpPr>
        <p:spPr>
          <a:xfrm>
            <a:off x="962655" y="959905"/>
            <a:ext cx="1004094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head-&gt;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setFlight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head-&gt;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setTitlenumber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(0);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请输入终点站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endden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请输入订购票数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number;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&lt; SIZE;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++) 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getendden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endden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head-&gt;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setFlight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getflight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getremain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 &lt; number)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	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查无此人</a:t>
            </a:r>
            <a:r>
              <a:rPr lang="en-US" altLang="zh-CN" sz="180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{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	head-&gt;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setTitlenumber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(number);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	}     }     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head = head-&gt;next;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pPr marL="0" marR="0" algn="l" fontAlgn="base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 }       }</a:t>
            </a:r>
            <a:endParaRPr lang="en-US" altLang="zh-CN" sz="1800" dirty="0">
              <a:effectLst/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03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EDAE6C-B937-444D-9695-77BE0BFAE71E}"/>
              </a:ext>
            </a:extLst>
          </p:cNvPr>
          <p:cNvSpPr txBox="1"/>
          <p:nvPr/>
        </p:nvSpPr>
        <p:spPr>
          <a:xfrm>
            <a:off x="292954" y="138932"/>
            <a:ext cx="102004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运行与测试 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将乘客添加至候补票与候补票订购成功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305736C1-8D92-437E-98FE-FB1D92488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4094" y="945196"/>
            <a:ext cx="9514760" cy="496760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42823" t="10859"/>
          <a:stretch>
            <a:fillRect/>
          </a:stretch>
        </p:blipFill>
        <p:spPr>
          <a:xfrm>
            <a:off x="9789202" y="4699109"/>
            <a:ext cx="2576245" cy="22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8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根据乘客的姓名，航班号，候补票数创建候补人员列表</a:t>
            </a:r>
            <a:endParaRPr lang="en-US" altLang="zh-CN" sz="1800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*&amp;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flight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ticketnumber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head, * temp;</a:t>
            </a: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head =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(head-&gt;next)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head = head-&gt;next;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temp =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ticketnumber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flight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temp-&gt;next =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head-&gt;next = temp;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航班号为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temp-&gt;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getFlight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候补票添加成功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EDAE6C-B937-444D-9695-77BE0BFAE71E}"/>
              </a:ext>
            </a:extLst>
          </p:cNvPr>
          <p:cNvSpPr txBox="1"/>
          <p:nvPr/>
        </p:nvSpPr>
        <p:spPr>
          <a:xfrm>
            <a:off x="292954" y="138932"/>
            <a:ext cx="102004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运行与测试 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将乘客添加至候补票与候补票订购成功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42823" t="10859"/>
          <a:stretch>
            <a:fillRect/>
          </a:stretch>
        </p:blipFill>
        <p:spPr>
          <a:xfrm>
            <a:off x="9789202" y="4699109"/>
            <a:ext cx="2576245" cy="22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4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houbu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*&amp;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*&amp;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AriportRoutes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airportrouts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backhead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* head;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backhead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head =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backhead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airportrouts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.getflight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backhead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getFlight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(head)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airportrouts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.getremain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&gt;=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backhead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getTitlenumber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(head-&gt;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getNnme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backhead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getNnme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head-&gt;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setTitlenumber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backhead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getTitlenumber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head-&gt;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setFlight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backhead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getFlight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());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EDAE6C-B937-444D-9695-77BE0BFAE71E}"/>
              </a:ext>
            </a:extLst>
          </p:cNvPr>
          <p:cNvSpPr txBox="1"/>
          <p:nvPr/>
        </p:nvSpPr>
        <p:spPr>
          <a:xfrm>
            <a:off x="292954" y="138932"/>
            <a:ext cx="102004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运行与测试 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候补链表中删除乘客数据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42823" t="10859"/>
          <a:stretch>
            <a:fillRect/>
          </a:stretch>
        </p:blipFill>
        <p:spPr>
          <a:xfrm>
            <a:off x="9789202" y="4699109"/>
            <a:ext cx="2576245" cy="22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7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42823" t="10859"/>
          <a:stretch>
            <a:fillRect/>
          </a:stretch>
        </p:blipFill>
        <p:spPr>
          <a:xfrm>
            <a:off x="9789202" y="4699109"/>
            <a:ext cx="2576245" cy="226107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9B3A6C-FAEC-42B7-9300-A4036369B952}"/>
              </a:ext>
            </a:extLst>
          </p:cNvPr>
          <p:cNvSpPr txBox="1"/>
          <p:nvPr/>
        </p:nvSpPr>
        <p:spPr>
          <a:xfrm>
            <a:off x="1018111" y="974149"/>
            <a:ext cx="98263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airportrouts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.setremain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airportrouts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.getremain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- head-&gt;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getTitlenumber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head-&gt;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getNnme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head-&gt;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getTitlenumber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候补票订购成功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delatebackpananger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head-&gt;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getNnme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(head-&gt;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getNnme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backhead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getNnme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head-&gt;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setTitlenumber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airportrouts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.getremain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head-&gt;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setFlight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backhead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getFlight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head-&gt;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getNnme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head-&gt;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getTitlenumber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候补票订购成功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delatebackpananger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head-&gt;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getNnme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39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34963" y="2324232"/>
            <a:ext cx="45719" cy="45719"/>
          </a:xfrm>
          <a:prstGeom prst="ellipse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34963" y="1957114"/>
            <a:ext cx="45719" cy="45719"/>
          </a:xfrm>
          <a:prstGeom prst="ellipse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4963" y="1584002"/>
            <a:ext cx="45719" cy="45719"/>
          </a:xfrm>
          <a:prstGeom prst="ellipse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Shape 4114"/>
          <p:cNvSpPr/>
          <p:nvPr/>
        </p:nvSpPr>
        <p:spPr>
          <a:xfrm>
            <a:off x="1199442" y="5503719"/>
            <a:ext cx="159548" cy="231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909" y="21600"/>
                  <a:pt x="0" y="18225"/>
                  <a:pt x="0" y="14175"/>
                </a:cubicBezTo>
                <a:cubicBezTo>
                  <a:pt x="0" y="7425"/>
                  <a:pt x="0" y="7425"/>
                  <a:pt x="0" y="7425"/>
                </a:cubicBezTo>
                <a:cubicBezTo>
                  <a:pt x="0" y="3375"/>
                  <a:pt x="4909" y="0"/>
                  <a:pt x="10800" y="0"/>
                </a:cubicBezTo>
                <a:cubicBezTo>
                  <a:pt x="16691" y="0"/>
                  <a:pt x="21600" y="3375"/>
                  <a:pt x="21600" y="7425"/>
                </a:cubicBezTo>
                <a:cubicBezTo>
                  <a:pt x="21600" y="14175"/>
                  <a:pt x="21600" y="14175"/>
                  <a:pt x="21600" y="14175"/>
                </a:cubicBezTo>
                <a:cubicBezTo>
                  <a:pt x="21600" y="18225"/>
                  <a:pt x="16691" y="21600"/>
                  <a:pt x="10800" y="21600"/>
                </a:cubicBezTo>
                <a:close/>
                <a:moveTo>
                  <a:pt x="19636" y="7425"/>
                </a:moveTo>
                <a:cubicBezTo>
                  <a:pt x="19636" y="4050"/>
                  <a:pt x="15709" y="1350"/>
                  <a:pt x="10800" y="1350"/>
                </a:cubicBezTo>
                <a:cubicBezTo>
                  <a:pt x="5891" y="1350"/>
                  <a:pt x="1964" y="4050"/>
                  <a:pt x="1964" y="7425"/>
                </a:cubicBezTo>
                <a:cubicBezTo>
                  <a:pt x="1964" y="14175"/>
                  <a:pt x="1964" y="14175"/>
                  <a:pt x="1964" y="14175"/>
                </a:cubicBezTo>
                <a:cubicBezTo>
                  <a:pt x="1964" y="17550"/>
                  <a:pt x="5891" y="20250"/>
                  <a:pt x="10800" y="20250"/>
                </a:cubicBezTo>
                <a:cubicBezTo>
                  <a:pt x="15709" y="20250"/>
                  <a:pt x="19636" y="17550"/>
                  <a:pt x="19636" y="14175"/>
                </a:cubicBezTo>
                <a:cubicBezTo>
                  <a:pt x="19636" y="7425"/>
                  <a:pt x="19636" y="7425"/>
                  <a:pt x="19636" y="7425"/>
                </a:cubicBezTo>
                <a:close/>
                <a:moveTo>
                  <a:pt x="10800" y="8775"/>
                </a:moveTo>
                <a:cubicBezTo>
                  <a:pt x="10309" y="8775"/>
                  <a:pt x="9818" y="8437"/>
                  <a:pt x="9818" y="8100"/>
                </a:cubicBezTo>
                <a:cubicBezTo>
                  <a:pt x="9818" y="5400"/>
                  <a:pt x="9818" y="5400"/>
                  <a:pt x="9818" y="5400"/>
                </a:cubicBezTo>
                <a:cubicBezTo>
                  <a:pt x="9818" y="5062"/>
                  <a:pt x="10309" y="4725"/>
                  <a:pt x="10800" y="4725"/>
                </a:cubicBezTo>
                <a:cubicBezTo>
                  <a:pt x="11291" y="4725"/>
                  <a:pt x="11782" y="5062"/>
                  <a:pt x="11782" y="5400"/>
                </a:cubicBezTo>
                <a:cubicBezTo>
                  <a:pt x="11782" y="8100"/>
                  <a:pt x="11782" y="8100"/>
                  <a:pt x="11782" y="8100"/>
                </a:cubicBezTo>
                <a:cubicBezTo>
                  <a:pt x="11782" y="8437"/>
                  <a:pt x="11291" y="8775"/>
                  <a:pt x="10800" y="8775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defTabSz="1219200"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  <p:cxnSp>
        <p:nvCxnSpPr>
          <p:cNvPr id="39" name="直接连接符 38"/>
          <p:cNvCxnSpPr/>
          <p:nvPr/>
        </p:nvCxnSpPr>
        <p:spPr>
          <a:xfrm>
            <a:off x="1279216" y="2615545"/>
            <a:ext cx="0" cy="833437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279216" y="1045029"/>
            <a:ext cx="225734" cy="118110"/>
            <a:chOff x="1279216" y="1045029"/>
            <a:chExt cx="225734" cy="11811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1279216" y="1045029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279216" y="1104084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279216" y="1163139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10185805" y="5656228"/>
            <a:ext cx="702101" cy="79142"/>
            <a:chOff x="9213449" y="5314661"/>
            <a:chExt cx="702101" cy="79142"/>
          </a:xfrm>
        </p:grpSpPr>
        <p:sp>
          <p:nvSpPr>
            <p:cNvPr id="46" name="椭圆 45"/>
            <p:cNvSpPr/>
            <p:nvPr/>
          </p:nvSpPr>
          <p:spPr>
            <a:xfrm>
              <a:off x="9213449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9421102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9628755" y="5314661"/>
              <a:ext cx="79142" cy="79142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9836408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矩形: 圆角 30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gradFill flip="none" rotWithShape="1">
            <a:gsLst>
              <a:gs pos="5000">
                <a:srgbClr val="3944B7"/>
              </a:gs>
              <a:gs pos="37000">
                <a:srgbClr val="394BC7"/>
              </a:gs>
              <a:gs pos="63000">
                <a:srgbClr val="3872DD"/>
              </a:gs>
              <a:gs pos="100000">
                <a:srgbClr val="38A2F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Shape 4114"/>
          <p:cNvSpPr/>
          <p:nvPr/>
        </p:nvSpPr>
        <p:spPr>
          <a:xfrm>
            <a:off x="1351842" y="5656119"/>
            <a:ext cx="159548" cy="231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909" y="21600"/>
                  <a:pt x="0" y="18225"/>
                  <a:pt x="0" y="14175"/>
                </a:cubicBezTo>
                <a:cubicBezTo>
                  <a:pt x="0" y="7425"/>
                  <a:pt x="0" y="7425"/>
                  <a:pt x="0" y="7425"/>
                </a:cubicBezTo>
                <a:cubicBezTo>
                  <a:pt x="0" y="3375"/>
                  <a:pt x="4909" y="0"/>
                  <a:pt x="10800" y="0"/>
                </a:cubicBezTo>
                <a:cubicBezTo>
                  <a:pt x="16691" y="0"/>
                  <a:pt x="21600" y="3375"/>
                  <a:pt x="21600" y="7425"/>
                </a:cubicBezTo>
                <a:cubicBezTo>
                  <a:pt x="21600" y="14175"/>
                  <a:pt x="21600" y="14175"/>
                  <a:pt x="21600" y="14175"/>
                </a:cubicBezTo>
                <a:cubicBezTo>
                  <a:pt x="21600" y="18225"/>
                  <a:pt x="16691" y="21600"/>
                  <a:pt x="10800" y="21600"/>
                </a:cubicBezTo>
                <a:close/>
                <a:moveTo>
                  <a:pt x="19636" y="7425"/>
                </a:moveTo>
                <a:cubicBezTo>
                  <a:pt x="19636" y="4050"/>
                  <a:pt x="15709" y="1350"/>
                  <a:pt x="10800" y="1350"/>
                </a:cubicBezTo>
                <a:cubicBezTo>
                  <a:pt x="5891" y="1350"/>
                  <a:pt x="1964" y="4050"/>
                  <a:pt x="1964" y="7425"/>
                </a:cubicBezTo>
                <a:cubicBezTo>
                  <a:pt x="1964" y="14175"/>
                  <a:pt x="1964" y="14175"/>
                  <a:pt x="1964" y="14175"/>
                </a:cubicBezTo>
                <a:cubicBezTo>
                  <a:pt x="1964" y="17550"/>
                  <a:pt x="5891" y="20250"/>
                  <a:pt x="10800" y="20250"/>
                </a:cubicBezTo>
                <a:cubicBezTo>
                  <a:pt x="15709" y="20250"/>
                  <a:pt x="19636" y="17550"/>
                  <a:pt x="19636" y="14175"/>
                </a:cubicBezTo>
                <a:cubicBezTo>
                  <a:pt x="19636" y="7425"/>
                  <a:pt x="19636" y="7425"/>
                  <a:pt x="19636" y="7425"/>
                </a:cubicBezTo>
                <a:close/>
                <a:moveTo>
                  <a:pt x="10800" y="8775"/>
                </a:moveTo>
                <a:cubicBezTo>
                  <a:pt x="10309" y="8775"/>
                  <a:pt x="9818" y="8437"/>
                  <a:pt x="9818" y="8100"/>
                </a:cubicBezTo>
                <a:cubicBezTo>
                  <a:pt x="9818" y="5400"/>
                  <a:pt x="9818" y="5400"/>
                  <a:pt x="9818" y="5400"/>
                </a:cubicBezTo>
                <a:cubicBezTo>
                  <a:pt x="9818" y="5062"/>
                  <a:pt x="10309" y="4725"/>
                  <a:pt x="10800" y="4725"/>
                </a:cubicBezTo>
                <a:cubicBezTo>
                  <a:pt x="11291" y="4725"/>
                  <a:pt x="11782" y="5062"/>
                  <a:pt x="11782" y="5400"/>
                </a:cubicBezTo>
                <a:cubicBezTo>
                  <a:pt x="11782" y="8100"/>
                  <a:pt x="11782" y="8100"/>
                  <a:pt x="11782" y="8100"/>
                </a:cubicBezTo>
                <a:cubicBezTo>
                  <a:pt x="11782" y="8437"/>
                  <a:pt x="11291" y="8775"/>
                  <a:pt x="10800" y="8775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defTabSz="1219200"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  <p:cxnSp>
        <p:nvCxnSpPr>
          <p:cNvPr id="33" name="直接连接符 32"/>
          <p:cNvCxnSpPr/>
          <p:nvPr/>
        </p:nvCxnSpPr>
        <p:spPr>
          <a:xfrm>
            <a:off x="1431616" y="2767945"/>
            <a:ext cx="0" cy="833437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1431616" y="1197429"/>
            <a:ext cx="225734" cy="118110"/>
            <a:chOff x="1279216" y="1045029"/>
            <a:chExt cx="225734" cy="118110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1279216" y="1045029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279216" y="1104084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279216" y="1163139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0338205" y="5808628"/>
            <a:ext cx="702101" cy="79142"/>
            <a:chOff x="9213449" y="5314661"/>
            <a:chExt cx="702101" cy="79142"/>
          </a:xfrm>
        </p:grpSpPr>
        <p:sp>
          <p:nvSpPr>
            <p:cNvPr id="42" name="椭圆 41"/>
            <p:cNvSpPr/>
            <p:nvPr/>
          </p:nvSpPr>
          <p:spPr>
            <a:xfrm>
              <a:off x="9213449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9421102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9628755" y="5314661"/>
              <a:ext cx="79142" cy="79142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9836408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PA_库_圆角矩形 12"/>
          <p:cNvSpPr/>
          <p:nvPr>
            <p:custDataLst>
              <p:tags r:id="rId1"/>
            </p:custDataLst>
          </p:nvPr>
        </p:nvSpPr>
        <p:spPr>
          <a:xfrm>
            <a:off x="2051803" y="4296051"/>
            <a:ext cx="2570848" cy="516440"/>
          </a:xfrm>
          <a:prstGeom prst="roundRect">
            <a:avLst>
              <a:gd name="adj" fmla="val 50000"/>
            </a:avLst>
          </a:prstGeom>
          <a:solidFill>
            <a:srgbClr val="FD99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第二部分</a:t>
            </a:r>
          </a:p>
        </p:txBody>
      </p:sp>
      <p:sp>
        <p:nvSpPr>
          <p:cNvPr id="73" name="TextBox 12"/>
          <p:cNvSpPr txBox="1"/>
          <p:nvPr/>
        </p:nvSpPr>
        <p:spPr>
          <a:xfrm>
            <a:off x="2155543" y="3633828"/>
            <a:ext cx="3139699" cy="407291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小组分工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4" name="PA_库_文本框 9"/>
          <p:cNvSpPr txBox="1"/>
          <p:nvPr>
            <p:custDataLst>
              <p:tags r:id="rId2"/>
            </p:custDataLst>
          </p:nvPr>
        </p:nvSpPr>
        <p:spPr>
          <a:xfrm>
            <a:off x="2066258" y="2149438"/>
            <a:ext cx="30059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773-CAI978" panose="020B0402020204020303" pitchFamily="34" charset="0"/>
                <a:ea typeface="造字工房尚雅（非商用）常规体" pitchFamily="2" charset="-122"/>
              </a:rPr>
              <a:t>航班信息</a:t>
            </a:r>
            <a:endParaRPr lang="en-US" altLang="zh-CN" sz="4400" b="1" dirty="0">
              <a:solidFill>
                <a:schemeClr val="bg1"/>
              </a:solidFill>
              <a:latin typeface="773-CAI978" panose="020B0402020204020303" pitchFamily="34" charset="0"/>
              <a:ea typeface="造字工房尚雅（非商用）常规体" pitchFamily="2" charset="-122"/>
            </a:endParaRPr>
          </a:p>
          <a:p>
            <a:r>
              <a:rPr lang="zh-CN" altLang="en-US" sz="4400" dirty="0">
                <a:solidFill>
                  <a:schemeClr val="bg1"/>
                </a:solidFill>
                <a:latin typeface="造字工房尚雅（非商用）常规体" pitchFamily="2" charset="-122"/>
                <a:ea typeface="造字工房尚雅（非商用）常规体" pitchFamily="2" charset="-122"/>
              </a:rPr>
              <a:t>排序和检索</a:t>
            </a: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E8E8E8"/>
              </a:clrFrom>
              <a:clrTo>
                <a:srgbClr val="E8E8E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564" b="91374" l="43203" r="93673">
                        <a14:foregroundMark x1="65204" y1="21564" x2="66059" y2="21927"/>
                        <a14:foregroundMark x1="51183" y1="51753" x2="50299" y2="51592"/>
                        <a14:backgroundMark x1="63693" y1="65619" x2="69279" y2="7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893" t="14035"/>
          <a:stretch>
            <a:fillRect/>
          </a:stretch>
        </p:blipFill>
        <p:spPr>
          <a:xfrm>
            <a:off x="4929783" y="831440"/>
            <a:ext cx="6121140" cy="5895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utoUpdateAnimBg="0"/>
      <p:bldP spid="73" grpId="0"/>
      <p:bldP spid="74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42823" t="10859"/>
          <a:stretch>
            <a:fillRect/>
          </a:stretch>
        </p:blipFill>
        <p:spPr>
          <a:xfrm>
            <a:off x="9789202" y="4699109"/>
            <a:ext cx="2576245" cy="226107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25D7170-C80D-460D-95B7-D074A08DF9E3}"/>
              </a:ext>
            </a:extLst>
          </p:cNvPr>
          <p:cNvSpPr txBox="1"/>
          <p:nvPr/>
        </p:nvSpPr>
        <p:spPr>
          <a:xfrm>
            <a:off x="994299" y="941033"/>
            <a:ext cx="8717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head = head-&gt;next;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backhead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backhead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69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EDAE6C-B937-444D-9695-77BE0BFAE71E}"/>
              </a:ext>
            </a:extLst>
          </p:cNvPr>
          <p:cNvSpPr txBox="1"/>
          <p:nvPr/>
        </p:nvSpPr>
        <p:spPr>
          <a:xfrm>
            <a:off x="292954" y="138932"/>
            <a:ext cx="102004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运行与测试  链表中节点的删除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42823" t="10859"/>
          <a:stretch>
            <a:fillRect/>
          </a:stretch>
        </p:blipFill>
        <p:spPr>
          <a:xfrm>
            <a:off x="9789202" y="4699109"/>
            <a:ext cx="2576245" cy="226107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8E1F3F1-0991-4069-B16A-2E628F905D84}"/>
              </a:ext>
            </a:extLst>
          </p:cNvPr>
          <p:cNvSpPr txBox="1"/>
          <p:nvPr/>
        </p:nvSpPr>
        <p:spPr>
          <a:xfrm>
            <a:off x="1020932" y="932155"/>
            <a:ext cx="94724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删除候补乘客链表中的节点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delatebackpananger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*&amp;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head, * temp;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head =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backpananger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temp =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(head-&gt;next-&gt;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getNnme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==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temp = head-&gt;next;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head-&gt;next = head-&gt;next-&gt;next;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temp;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(head)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81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42823" t="10859"/>
          <a:stretch>
            <a:fillRect/>
          </a:stretch>
        </p:blipFill>
        <p:spPr>
          <a:xfrm>
            <a:off x="9789202" y="4699109"/>
            <a:ext cx="2576245" cy="226107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8E1F3F1-0991-4069-B16A-2E628F905D84}"/>
              </a:ext>
            </a:extLst>
          </p:cNvPr>
          <p:cNvSpPr txBox="1"/>
          <p:nvPr/>
        </p:nvSpPr>
        <p:spPr>
          <a:xfrm>
            <a:off x="1020932" y="932155"/>
            <a:ext cx="94724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(head-&gt;next-&gt;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getNnme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temp = head-&gt;next;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head-&gt;next = temp-&gt;next;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temp;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删除成功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head = head-&gt;next;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56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34963" y="2324232"/>
            <a:ext cx="45719" cy="45719"/>
          </a:xfrm>
          <a:prstGeom prst="ellipse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34963" y="1957114"/>
            <a:ext cx="45719" cy="45719"/>
          </a:xfrm>
          <a:prstGeom prst="ellipse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4963" y="1584002"/>
            <a:ext cx="45719" cy="45719"/>
          </a:xfrm>
          <a:prstGeom prst="ellipse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Shape 4114"/>
          <p:cNvSpPr/>
          <p:nvPr/>
        </p:nvSpPr>
        <p:spPr>
          <a:xfrm>
            <a:off x="1199442" y="5503719"/>
            <a:ext cx="159548" cy="231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909" y="21600"/>
                  <a:pt x="0" y="18225"/>
                  <a:pt x="0" y="14175"/>
                </a:cubicBezTo>
                <a:cubicBezTo>
                  <a:pt x="0" y="7425"/>
                  <a:pt x="0" y="7425"/>
                  <a:pt x="0" y="7425"/>
                </a:cubicBezTo>
                <a:cubicBezTo>
                  <a:pt x="0" y="3375"/>
                  <a:pt x="4909" y="0"/>
                  <a:pt x="10800" y="0"/>
                </a:cubicBezTo>
                <a:cubicBezTo>
                  <a:pt x="16691" y="0"/>
                  <a:pt x="21600" y="3375"/>
                  <a:pt x="21600" y="7425"/>
                </a:cubicBezTo>
                <a:cubicBezTo>
                  <a:pt x="21600" y="14175"/>
                  <a:pt x="21600" y="14175"/>
                  <a:pt x="21600" y="14175"/>
                </a:cubicBezTo>
                <a:cubicBezTo>
                  <a:pt x="21600" y="18225"/>
                  <a:pt x="16691" y="21600"/>
                  <a:pt x="10800" y="21600"/>
                </a:cubicBezTo>
                <a:close/>
                <a:moveTo>
                  <a:pt x="19636" y="7425"/>
                </a:moveTo>
                <a:cubicBezTo>
                  <a:pt x="19636" y="4050"/>
                  <a:pt x="15709" y="1350"/>
                  <a:pt x="10800" y="1350"/>
                </a:cubicBezTo>
                <a:cubicBezTo>
                  <a:pt x="5891" y="1350"/>
                  <a:pt x="1964" y="4050"/>
                  <a:pt x="1964" y="7425"/>
                </a:cubicBezTo>
                <a:cubicBezTo>
                  <a:pt x="1964" y="14175"/>
                  <a:pt x="1964" y="14175"/>
                  <a:pt x="1964" y="14175"/>
                </a:cubicBezTo>
                <a:cubicBezTo>
                  <a:pt x="1964" y="17550"/>
                  <a:pt x="5891" y="20250"/>
                  <a:pt x="10800" y="20250"/>
                </a:cubicBezTo>
                <a:cubicBezTo>
                  <a:pt x="15709" y="20250"/>
                  <a:pt x="19636" y="17550"/>
                  <a:pt x="19636" y="14175"/>
                </a:cubicBezTo>
                <a:cubicBezTo>
                  <a:pt x="19636" y="7425"/>
                  <a:pt x="19636" y="7425"/>
                  <a:pt x="19636" y="7425"/>
                </a:cubicBezTo>
                <a:close/>
                <a:moveTo>
                  <a:pt x="10800" y="8775"/>
                </a:moveTo>
                <a:cubicBezTo>
                  <a:pt x="10309" y="8775"/>
                  <a:pt x="9818" y="8437"/>
                  <a:pt x="9818" y="8100"/>
                </a:cubicBezTo>
                <a:cubicBezTo>
                  <a:pt x="9818" y="5400"/>
                  <a:pt x="9818" y="5400"/>
                  <a:pt x="9818" y="5400"/>
                </a:cubicBezTo>
                <a:cubicBezTo>
                  <a:pt x="9818" y="5062"/>
                  <a:pt x="10309" y="4725"/>
                  <a:pt x="10800" y="4725"/>
                </a:cubicBezTo>
                <a:cubicBezTo>
                  <a:pt x="11291" y="4725"/>
                  <a:pt x="11782" y="5062"/>
                  <a:pt x="11782" y="5400"/>
                </a:cubicBezTo>
                <a:cubicBezTo>
                  <a:pt x="11782" y="8100"/>
                  <a:pt x="11782" y="8100"/>
                  <a:pt x="11782" y="8100"/>
                </a:cubicBezTo>
                <a:cubicBezTo>
                  <a:pt x="11782" y="8437"/>
                  <a:pt x="11291" y="8775"/>
                  <a:pt x="10800" y="8775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defTabSz="1219200"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  <p:cxnSp>
        <p:nvCxnSpPr>
          <p:cNvPr id="39" name="直接连接符 38"/>
          <p:cNvCxnSpPr/>
          <p:nvPr/>
        </p:nvCxnSpPr>
        <p:spPr>
          <a:xfrm>
            <a:off x="1279216" y="2615545"/>
            <a:ext cx="0" cy="833437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279216" y="1045029"/>
            <a:ext cx="225734" cy="118110"/>
            <a:chOff x="1279216" y="1045029"/>
            <a:chExt cx="225734" cy="11811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1279216" y="1045029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279216" y="1104084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279216" y="1163139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10185805" y="5656228"/>
            <a:ext cx="702101" cy="79142"/>
            <a:chOff x="9213449" y="5314661"/>
            <a:chExt cx="702101" cy="79142"/>
          </a:xfrm>
        </p:grpSpPr>
        <p:sp>
          <p:nvSpPr>
            <p:cNvPr id="46" name="椭圆 45"/>
            <p:cNvSpPr/>
            <p:nvPr/>
          </p:nvSpPr>
          <p:spPr>
            <a:xfrm>
              <a:off x="9213449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9421102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9628755" y="5314661"/>
              <a:ext cx="79142" cy="79142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9836408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矩形: 圆角 30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gradFill flip="none" rotWithShape="1">
            <a:gsLst>
              <a:gs pos="5000">
                <a:srgbClr val="3944B7"/>
              </a:gs>
              <a:gs pos="37000">
                <a:srgbClr val="394BC7"/>
              </a:gs>
              <a:gs pos="63000">
                <a:srgbClr val="3872DD"/>
              </a:gs>
              <a:gs pos="100000">
                <a:srgbClr val="38A2F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Shape 4114"/>
          <p:cNvSpPr/>
          <p:nvPr/>
        </p:nvSpPr>
        <p:spPr>
          <a:xfrm>
            <a:off x="1351842" y="5656119"/>
            <a:ext cx="159548" cy="231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909" y="21600"/>
                  <a:pt x="0" y="18225"/>
                  <a:pt x="0" y="14175"/>
                </a:cubicBezTo>
                <a:cubicBezTo>
                  <a:pt x="0" y="7425"/>
                  <a:pt x="0" y="7425"/>
                  <a:pt x="0" y="7425"/>
                </a:cubicBezTo>
                <a:cubicBezTo>
                  <a:pt x="0" y="3375"/>
                  <a:pt x="4909" y="0"/>
                  <a:pt x="10800" y="0"/>
                </a:cubicBezTo>
                <a:cubicBezTo>
                  <a:pt x="16691" y="0"/>
                  <a:pt x="21600" y="3375"/>
                  <a:pt x="21600" y="7425"/>
                </a:cubicBezTo>
                <a:cubicBezTo>
                  <a:pt x="21600" y="14175"/>
                  <a:pt x="21600" y="14175"/>
                  <a:pt x="21600" y="14175"/>
                </a:cubicBezTo>
                <a:cubicBezTo>
                  <a:pt x="21600" y="18225"/>
                  <a:pt x="16691" y="21600"/>
                  <a:pt x="10800" y="21600"/>
                </a:cubicBezTo>
                <a:close/>
                <a:moveTo>
                  <a:pt x="19636" y="7425"/>
                </a:moveTo>
                <a:cubicBezTo>
                  <a:pt x="19636" y="4050"/>
                  <a:pt x="15709" y="1350"/>
                  <a:pt x="10800" y="1350"/>
                </a:cubicBezTo>
                <a:cubicBezTo>
                  <a:pt x="5891" y="1350"/>
                  <a:pt x="1964" y="4050"/>
                  <a:pt x="1964" y="7425"/>
                </a:cubicBezTo>
                <a:cubicBezTo>
                  <a:pt x="1964" y="14175"/>
                  <a:pt x="1964" y="14175"/>
                  <a:pt x="1964" y="14175"/>
                </a:cubicBezTo>
                <a:cubicBezTo>
                  <a:pt x="1964" y="17550"/>
                  <a:pt x="5891" y="20250"/>
                  <a:pt x="10800" y="20250"/>
                </a:cubicBezTo>
                <a:cubicBezTo>
                  <a:pt x="15709" y="20250"/>
                  <a:pt x="19636" y="17550"/>
                  <a:pt x="19636" y="14175"/>
                </a:cubicBezTo>
                <a:cubicBezTo>
                  <a:pt x="19636" y="7425"/>
                  <a:pt x="19636" y="7425"/>
                  <a:pt x="19636" y="7425"/>
                </a:cubicBezTo>
                <a:close/>
                <a:moveTo>
                  <a:pt x="10800" y="8775"/>
                </a:moveTo>
                <a:cubicBezTo>
                  <a:pt x="10309" y="8775"/>
                  <a:pt x="9818" y="8437"/>
                  <a:pt x="9818" y="8100"/>
                </a:cubicBezTo>
                <a:cubicBezTo>
                  <a:pt x="9818" y="5400"/>
                  <a:pt x="9818" y="5400"/>
                  <a:pt x="9818" y="5400"/>
                </a:cubicBezTo>
                <a:cubicBezTo>
                  <a:pt x="9818" y="5062"/>
                  <a:pt x="10309" y="4725"/>
                  <a:pt x="10800" y="4725"/>
                </a:cubicBezTo>
                <a:cubicBezTo>
                  <a:pt x="11291" y="4725"/>
                  <a:pt x="11782" y="5062"/>
                  <a:pt x="11782" y="5400"/>
                </a:cubicBezTo>
                <a:cubicBezTo>
                  <a:pt x="11782" y="8100"/>
                  <a:pt x="11782" y="8100"/>
                  <a:pt x="11782" y="8100"/>
                </a:cubicBezTo>
                <a:cubicBezTo>
                  <a:pt x="11782" y="8437"/>
                  <a:pt x="11291" y="8775"/>
                  <a:pt x="10800" y="8775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defTabSz="1219200"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  <p:cxnSp>
        <p:nvCxnSpPr>
          <p:cNvPr id="33" name="直接连接符 32"/>
          <p:cNvCxnSpPr/>
          <p:nvPr/>
        </p:nvCxnSpPr>
        <p:spPr>
          <a:xfrm>
            <a:off x="1431616" y="2767945"/>
            <a:ext cx="0" cy="833437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1431616" y="1197429"/>
            <a:ext cx="225734" cy="118110"/>
            <a:chOff x="1279216" y="1045029"/>
            <a:chExt cx="225734" cy="118110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1279216" y="1045029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279216" y="1104084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279216" y="1163139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0338205" y="5808628"/>
            <a:ext cx="702101" cy="79142"/>
            <a:chOff x="9213449" y="5314661"/>
            <a:chExt cx="702101" cy="79142"/>
          </a:xfrm>
        </p:grpSpPr>
        <p:sp>
          <p:nvSpPr>
            <p:cNvPr id="42" name="椭圆 41"/>
            <p:cNvSpPr/>
            <p:nvPr/>
          </p:nvSpPr>
          <p:spPr>
            <a:xfrm>
              <a:off x="9213449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9421102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9628755" y="5314661"/>
              <a:ext cx="79142" cy="79142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9836408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PA_库_圆角矩形 12"/>
          <p:cNvSpPr/>
          <p:nvPr>
            <p:custDataLst>
              <p:tags r:id="rId1"/>
            </p:custDataLst>
          </p:nvPr>
        </p:nvSpPr>
        <p:spPr>
          <a:xfrm>
            <a:off x="2051803" y="4296051"/>
            <a:ext cx="2570848" cy="516440"/>
          </a:xfrm>
          <a:prstGeom prst="roundRect">
            <a:avLst>
              <a:gd name="adj" fmla="val 50000"/>
            </a:avLst>
          </a:prstGeom>
          <a:solidFill>
            <a:srgbClr val="FD99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第四部分</a:t>
            </a:r>
          </a:p>
        </p:txBody>
      </p:sp>
      <p:sp>
        <p:nvSpPr>
          <p:cNvPr id="73" name="TextBox 12"/>
          <p:cNvSpPr txBox="1"/>
          <p:nvPr/>
        </p:nvSpPr>
        <p:spPr>
          <a:xfrm>
            <a:off x="2155543" y="3633828"/>
            <a:ext cx="3139699" cy="407291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总结分析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4" name="PA_库_文本框 9"/>
          <p:cNvSpPr txBox="1"/>
          <p:nvPr>
            <p:custDataLst>
              <p:tags r:id="rId2"/>
            </p:custDataLst>
          </p:nvPr>
        </p:nvSpPr>
        <p:spPr>
          <a:xfrm>
            <a:off x="2066258" y="2149438"/>
            <a:ext cx="30059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773-CAI978" panose="020B0402020204020303" pitchFamily="34" charset="0"/>
                <a:ea typeface="造字工房尚雅（非商用）常规体" pitchFamily="2" charset="-122"/>
              </a:rPr>
              <a:t>航班信息</a:t>
            </a:r>
            <a:endParaRPr lang="en-US" altLang="zh-CN" sz="4400" b="1" dirty="0">
              <a:solidFill>
                <a:schemeClr val="bg1"/>
              </a:solidFill>
              <a:latin typeface="773-CAI978" panose="020B0402020204020303" pitchFamily="34" charset="0"/>
              <a:ea typeface="造字工房尚雅（非商用）常规体" pitchFamily="2" charset="-122"/>
            </a:endParaRPr>
          </a:p>
          <a:p>
            <a:r>
              <a:rPr lang="zh-CN" altLang="en-US" sz="4400" dirty="0">
                <a:solidFill>
                  <a:schemeClr val="bg1"/>
                </a:solidFill>
                <a:latin typeface="造字工房尚雅（非商用）常规体" pitchFamily="2" charset="-122"/>
                <a:ea typeface="造字工房尚雅（非商用）常规体" pitchFamily="2" charset="-122"/>
              </a:rPr>
              <a:t>排序和检索</a:t>
            </a: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E8E8E8"/>
              </a:clrFrom>
              <a:clrTo>
                <a:srgbClr val="E8E8E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564" b="91374" l="43203" r="93673">
                        <a14:foregroundMark x1="65204" y1="21564" x2="66059" y2="21927"/>
                        <a14:foregroundMark x1="51183" y1="51753" x2="50299" y2="51592"/>
                        <a14:backgroundMark x1="63693" y1="65619" x2="69279" y2="7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893" t="14035"/>
          <a:stretch>
            <a:fillRect/>
          </a:stretch>
        </p:blipFill>
        <p:spPr>
          <a:xfrm>
            <a:off x="4929783" y="831440"/>
            <a:ext cx="6121140" cy="589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9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utoUpdateAnimBg="0"/>
      <p:bldP spid="73" grpId="0"/>
      <p:bldP spid="74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68699" y="165798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gradFill>
                  <a:gsLst>
                    <a:gs pos="5000">
                      <a:srgbClr val="3944B7"/>
                    </a:gs>
                    <a:gs pos="37000">
                      <a:srgbClr val="394BC7"/>
                    </a:gs>
                    <a:gs pos="63000">
                      <a:srgbClr val="3872DD"/>
                    </a:gs>
                    <a:gs pos="100000">
                      <a:srgbClr val="38A2FA"/>
                    </a:gs>
                  </a:gsLst>
                  <a:path path="circle">
                    <a:fillToRect l="100000" t="100000"/>
                  </a:path>
                </a:gra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问题的解决</a:t>
            </a:r>
            <a:endParaRPr lang="id-ID" altLang="zh-CN" sz="3600" dirty="0">
              <a:gradFill>
                <a:gsLst>
                  <a:gs pos="5000">
                    <a:srgbClr val="3944B7"/>
                  </a:gs>
                  <a:gs pos="37000">
                    <a:srgbClr val="394BC7"/>
                  </a:gs>
                  <a:gs pos="63000">
                    <a:srgbClr val="3872DD"/>
                  </a:gs>
                  <a:gs pos="100000">
                    <a:srgbClr val="38A2FA"/>
                  </a:gs>
                </a:gsLst>
                <a:path path="circle">
                  <a:fillToRect l="100000" t="100000"/>
                </a:path>
              </a:gra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292571" y="1981151"/>
            <a:ext cx="44306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、在调试过程中，从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文件中读取到的数据类型都是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类型，无法将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类型转为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类型，通过查阅资料，最后使用了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atoi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、候补链表的的数据无法写入文件当中，通过询问老师解决。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B9FEEB"/>
              </a:clrFrom>
              <a:clrTo>
                <a:srgbClr val="B9FE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901" y="1348227"/>
            <a:ext cx="6214402" cy="43886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2.59259E-6 L -0.04557 2.59259E-6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125E-6 2.59259E-6 L -0.04557 2.59259E-6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27" grpId="0"/>
      <p:bldP spid="27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324382" y="-2309591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16010" y="90206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gradFill>
                  <a:gsLst>
                    <a:gs pos="5000">
                      <a:srgbClr val="3944B7"/>
                    </a:gs>
                    <a:gs pos="37000">
                      <a:srgbClr val="394BC7"/>
                    </a:gs>
                    <a:gs pos="63000">
                      <a:srgbClr val="3872DD"/>
                    </a:gs>
                    <a:gs pos="100000">
                      <a:srgbClr val="38A2FA"/>
                    </a:gs>
                  </a:gsLst>
                  <a:path path="circle">
                    <a:fillToRect l="100000" t="100000"/>
                  </a:path>
                </a:gra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总结与心得</a:t>
            </a:r>
            <a:endParaRPr lang="id-ID" altLang="zh-CN" sz="3600" dirty="0">
              <a:gradFill>
                <a:gsLst>
                  <a:gs pos="5000">
                    <a:srgbClr val="3944B7"/>
                  </a:gs>
                  <a:gs pos="37000">
                    <a:srgbClr val="394BC7"/>
                  </a:gs>
                  <a:gs pos="63000">
                    <a:srgbClr val="3872DD"/>
                  </a:gs>
                  <a:gs pos="100000">
                    <a:srgbClr val="38A2FA"/>
                  </a:gs>
                </a:gsLst>
                <a:path path="circle">
                  <a:fillToRect l="100000" t="100000"/>
                </a:path>
              </a:gra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8E3940A-634D-47B8-BCA7-3D26B1FBEE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756" y="-402452"/>
            <a:ext cx="4198467" cy="2960141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82568" y="1253167"/>
            <a:ext cx="100032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在课程设计的过程中，我们组首先将这个课题进行了分析，将航班信息系统分为订票，退票，改签，查询，添加候补乘客，界面的设计等几个部分，进行了明确的分工，每位成员都对这次课程设计高度重视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在对本次课程设计之后，经过小组分工的合作，在代码编写过程中，我们发现对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的一些知识有了遗忘，通过查询资料，将这次课程设计中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的知识回顾了一遍。在课程设计中遇到的问题，我们小组成员之间相互配合，共同研究，最后解决了问题。在这短短几天的日子里，巩固了以前所学过的知识，而且学到了很多在书本上所没有学到过的知识。</a:t>
            </a:r>
          </a:p>
          <a:p>
            <a:pPr fontAlgn="base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这次的课程设计中对链表的基本操作得到了很好的练习，其中的代码逻辑我们也理解的更加清晰。在代码编写的过程中对于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的基本知识还不太理解。今后应多尝试编写代码，在实践中更好的理解编程。不断积累经验，为以后的工作学习研究打基础。</a:t>
            </a:r>
          </a:p>
        </p:txBody>
      </p:sp>
    </p:spTree>
    <p:extLst>
      <p:ext uri="{BB962C8B-B14F-4D97-AF65-F5344CB8AC3E}">
        <p14:creationId xmlns:p14="http://schemas.microsoft.com/office/powerpoint/2010/main" val="99110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2.59259E-6 L -0.04557 2.59259E-6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125E-6 2.59259E-6 L -0.04557 2.59259E-6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27" grpId="0"/>
      <p:bldP spid="27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34963" y="2324232"/>
            <a:ext cx="45719" cy="45719"/>
          </a:xfrm>
          <a:prstGeom prst="ellipse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34963" y="1957114"/>
            <a:ext cx="45719" cy="45719"/>
          </a:xfrm>
          <a:prstGeom prst="ellipse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4963" y="1584002"/>
            <a:ext cx="45719" cy="45719"/>
          </a:xfrm>
          <a:prstGeom prst="ellipse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>
            <a:off x="884646" y="765281"/>
            <a:ext cx="10422708" cy="5327438"/>
          </a:xfrm>
          <a:prstGeom prst="roundRect">
            <a:avLst>
              <a:gd name="adj" fmla="val 3053"/>
            </a:avLst>
          </a:prstGeom>
          <a:blipFill dpi="0" rotWithShape="1">
            <a:blip r:embed="rId3"/>
            <a:srcRect/>
            <a:tile tx="0" ty="0" sx="100000" sy="100000" flip="none" algn="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Shape 4114"/>
          <p:cNvSpPr/>
          <p:nvPr/>
        </p:nvSpPr>
        <p:spPr>
          <a:xfrm>
            <a:off x="1199442" y="5503719"/>
            <a:ext cx="159548" cy="231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909" y="21600"/>
                  <a:pt x="0" y="18225"/>
                  <a:pt x="0" y="14175"/>
                </a:cubicBezTo>
                <a:cubicBezTo>
                  <a:pt x="0" y="7425"/>
                  <a:pt x="0" y="7425"/>
                  <a:pt x="0" y="7425"/>
                </a:cubicBezTo>
                <a:cubicBezTo>
                  <a:pt x="0" y="3375"/>
                  <a:pt x="4909" y="0"/>
                  <a:pt x="10800" y="0"/>
                </a:cubicBezTo>
                <a:cubicBezTo>
                  <a:pt x="16691" y="0"/>
                  <a:pt x="21600" y="3375"/>
                  <a:pt x="21600" y="7425"/>
                </a:cubicBezTo>
                <a:cubicBezTo>
                  <a:pt x="21600" y="14175"/>
                  <a:pt x="21600" y="14175"/>
                  <a:pt x="21600" y="14175"/>
                </a:cubicBezTo>
                <a:cubicBezTo>
                  <a:pt x="21600" y="18225"/>
                  <a:pt x="16691" y="21600"/>
                  <a:pt x="10800" y="21600"/>
                </a:cubicBezTo>
                <a:close/>
                <a:moveTo>
                  <a:pt x="19636" y="7425"/>
                </a:moveTo>
                <a:cubicBezTo>
                  <a:pt x="19636" y="4050"/>
                  <a:pt x="15709" y="1350"/>
                  <a:pt x="10800" y="1350"/>
                </a:cubicBezTo>
                <a:cubicBezTo>
                  <a:pt x="5891" y="1350"/>
                  <a:pt x="1964" y="4050"/>
                  <a:pt x="1964" y="7425"/>
                </a:cubicBezTo>
                <a:cubicBezTo>
                  <a:pt x="1964" y="14175"/>
                  <a:pt x="1964" y="14175"/>
                  <a:pt x="1964" y="14175"/>
                </a:cubicBezTo>
                <a:cubicBezTo>
                  <a:pt x="1964" y="17550"/>
                  <a:pt x="5891" y="20250"/>
                  <a:pt x="10800" y="20250"/>
                </a:cubicBezTo>
                <a:cubicBezTo>
                  <a:pt x="15709" y="20250"/>
                  <a:pt x="19636" y="17550"/>
                  <a:pt x="19636" y="14175"/>
                </a:cubicBezTo>
                <a:cubicBezTo>
                  <a:pt x="19636" y="7425"/>
                  <a:pt x="19636" y="7425"/>
                  <a:pt x="19636" y="7425"/>
                </a:cubicBezTo>
                <a:close/>
                <a:moveTo>
                  <a:pt x="10800" y="8775"/>
                </a:moveTo>
                <a:cubicBezTo>
                  <a:pt x="10309" y="8775"/>
                  <a:pt x="9818" y="8437"/>
                  <a:pt x="9818" y="8100"/>
                </a:cubicBezTo>
                <a:cubicBezTo>
                  <a:pt x="9818" y="5400"/>
                  <a:pt x="9818" y="5400"/>
                  <a:pt x="9818" y="5400"/>
                </a:cubicBezTo>
                <a:cubicBezTo>
                  <a:pt x="9818" y="5062"/>
                  <a:pt x="10309" y="4725"/>
                  <a:pt x="10800" y="4725"/>
                </a:cubicBezTo>
                <a:cubicBezTo>
                  <a:pt x="11291" y="4725"/>
                  <a:pt x="11782" y="5062"/>
                  <a:pt x="11782" y="5400"/>
                </a:cubicBezTo>
                <a:cubicBezTo>
                  <a:pt x="11782" y="8100"/>
                  <a:pt x="11782" y="8100"/>
                  <a:pt x="11782" y="8100"/>
                </a:cubicBezTo>
                <a:cubicBezTo>
                  <a:pt x="11782" y="8437"/>
                  <a:pt x="11291" y="8775"/>
                  <a:pt x="10800" y="8775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defTabSz="1219200"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  <p:cxnSp>
        <p:nvCxnSpPr>
          <p:cNvPr id="39" name="直接连接符 38"/>
          <p:cNvCxnSpPr/>
          <p:nvPr/>
        </p:nvCxnSpPr>
        <p:spPr>
          <a:xfrm>
            <a:off x="1279216" y="2615545"/>
            <a:ext cx="0" cy="833437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279216" y="1045029"/>
            <a:ext cx="225734" cy="118110"/>
            <a:chOff x="1279216" y="1045029"/>
            <a:chExt cx="225734" cy="11811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1279216" y="1045029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279216" y="1104084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279216" y="1163139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10185805" y="5656228"/>
            <a:ext cx="702101" cy="79142"/>
            <a:chOff x="9213449" y="5314661"/>
            <a:chExt cx="702101" cy="79142"/>
          </a:xfrm>
        </p:grpSpPr>
        <p:sp>
          <p:nvSpPr>
            <p:cNvPr id="46" name="椭圆 45"/>
            <p:cNvSpPr/>
            <p:nvPr/>
          </p:nvSpPr>
          <p:spPr>
            <a:xfrm>
              <a:off x="9213449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9421102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9628755" y="5314661"/>
              <a:ext cx="79142" cy="79142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9836408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椭圆 51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859242" y="2402189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25E0E7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charset="-122"/>
              </a:rPr>
              <a:t>T</a:t>
            </a:r>
            <a:endParaRPr lang="zh-CN" altLang="en-US" sz="8800" b="1" dirty="0">
              <a:gradFill>
                <a:gsLst>
                  <a:gs pos="10000">
                    <a:srgbClr val="25E0E7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590709" y="2402189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2FDEE5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charset="-122"/>
              </a:rPr>
              <a:t>H</a:t>
            </a:r>
            <a:endParaRPr lang="zh-CN" altLang="en-US" sz="8800" b="1" dirty="0">
              <a:gradFill>
                <a:gsLst>
                  <a:gs pos="10000">
                    <a:srgbClr val="2FDEE5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550473" y="2402189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3DDBE3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charset="-122"/>
              </a:rPr>
              <a:t>A</a:t>
            </a:r>
            <a:endParaRPr lang="zh-CN" altLang="en-US" sz="8800" b="1" dirty="0">
              <a:gradFill>
                <a:gsLst>
                  <a:gs pos="10000">
                    <a:srgbClr val="3DDBE3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497627" y="2402189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5DD4DE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charset="-122"/>
              </a:rPr>
              <a:t>N</a:t>
            </a:r>
            <a:endParaRPr lang="zh-CN" altLang="en-US" sz="8800" b="1" dirty="0">
              <a:gradFill>
                <a:gsLst>
                  <a:gs pos="10000">
                    <a:srgbClr val="5DD4DE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385703" y="2402189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83CBD7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charset="-122"/>
              </a:rPr>
              <a:t>K</a:t>
            </a:r>
            <a:endParaRPr lang="zh-CN" altLang="en-US" sz="8800" b="1" dirty="0">
              <a:gradFill>
                <a:gsLst>
                  <a:gs pos="10000">
                    <a:srgbClr val="83CBD7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264947" y="2402189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9EC5D2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charset="-122"/>
              </a:rPr>
              <a:t>S</a:t>
            </a:r>
            <a:endParaRPr lang="zh-CN" altLang="en-US" sz="8800" b="1" dirty="0">
              <a:gradFill>
                <a:gsLst>
                  <a:gs pos="10000">
                    <a:srgbClr val="9EC5D2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1260847" y="1455421"/>
            <a:ext cx="2961631" cy="1984854"/>
          </a:xfrm>
          <a:custGeom>
            <a:avLst/>
            <a:gdLst>
              <a:gd name="connsiteX0" fmla="*/ 138012 w 2961631"/>
              <a:gd name="connsiteY0" fmla="*/ 0 h 4170681"/>
              <a:gd name="connsiteX1" fmla="*/ 2823619 w 2961631"/>
              <a:gd name="connsiteY1" fmla="*/ 0 h 4170681"/>
              <a:gd name="connsiteX2" fmla="*/ 2961631 w 2961631"/>
              <a:gd name="connsiteY2" fmla="*/ 138012 h 4170681"/>
              <a:gd name="connsiteX3" fmla="*/ 2961631 w 2961631"/>
              <a:gd name="connsiteY3" fmla="*/ 4032669 h 4170681"/>
              <a:gd name="connsiteX4" fmla="*/ 2823619 w 2961631"/>
              <a:gd name="connsiteY4" fmla="*/ 4170681 h 4170681"/>
              <a:gd name="connsiteX5" fmla="*/ 1689096 w 2961631"/>
              <a:gd name="connsiteY5" fmla="*/ 4170681 h 4170681"/>
              <a:gd name="connsiteX6" fmla="*/ 1480815 w 2961631"/>
              <a:gd name="connsiteY6" fmla="*/ 3962400 h 4170681"/>
              <a:gd name="connsiteX7" fmla="*/ 1272534 w 2961631"/>
              <a:gd name="connsiteY7" fmla="*/ 4170681 h 4170681"/>
              <a:gd name="connsiteX8" fmla="*/ 138012 w 2961631"/>
              <a:gd name="connsiteY8" fmla="*/ 4170681 h 4170681"/>
              <a:gd name="connsiteX9" fmla="*/ 0 w 2961631"/>
              <a:gd name="connsiteY9" fmla="*/ 4032669 h 4170681"/>
              <a:gd name="connsiteX10" fmla="*/ 0 w 2961631"/>
              <a:gd name="connsiteY10" fmla="*/ 138012 h 4170681"/>
              <a:gd name="connsiteX11" fmla="*/ 138012 w 2961631"/>
              <a:gd name="connsiteY11" fmla="*/ 0 h 417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61631" h="4170681">
                <a:moveTo>
                  <a:pt x="138012" y="0"/>
                </a:moveTo>
                <a:lnTo>
                  <a:pt x="2823619" y="0"/>
                </a:lnTo>
                <a:cubicBezTo>
                  <a:pt x="2899841" y="0"/>
                  <a:pt x="2961631" y="61790"/>
                  <a:pt x="2961631" y="138012"/>
                </a:cubicBezTo>
                <a:lnTo>
                  <a:pt x="2961631" y="4032669"/>
                </a:lnTo>
                <a:cubicBezTo>
                  <a:pt x="2961631" y="4108891"/>
                  <a:pt x="2899841" y="4170681"/>
                  <a:pt x="2823619" y="4170681"/>
                </a:cubicBezTo>
                <a:lnTo>
                  <a:pt x="1689096" y="4170681"/>
                </a:lnTo>
                <a:cubicBezTo>
                  <a:pt x="1689096" y="4055651"/>
                  <a:pt x="1595845" y="3962400"/>
                  <a:pt x="1480815" y="3962400"/>
                </a:cubicBezTo>
                <a:cubicBezTo>
                  <a:pt x="1365785" y="3962400"/>
                  <a:pt x="1272534" y="4055651"/>
                  <a:pt x="1272534" y="4170681"/>
                </a:cubicBezTo>
                <a:lnTo>
                  <a:pt x="138012" y="4170681"/>
                </a:lnTo>
                <a:cubicBezTo>
                  <a:pt x="61790" y="4170681"/>
                  <a:pt x="0" y="4108891"/>
                  <a:pt x="0" y="4032669"/>
                </a:cubicBezTo>
                <a:lnTo>
                  <a:pt x="0" y="138012"/>
                </a:lnTo>
                <a:cubicBezTo>
                  <a:pt x="0" y="61790"/>
                  <a:pt x="61790" y="0"/>
                  <a:pt x="138012" y="0"/>
                </a:cubicBezTo>
                <a:close/>
              </a:path>
            </a:pathLst>
          </a:custGeom>
          <a:gradFill>
            <a:gsLst>
              <a:gs pos="5000">
                <a:srgbClr val="3944B7"/>
              </a:gs>
              <a:gs pos="37000">
                <a:srgbClr val="394BC7"/>
              </a:gs>
              <a:gs pos="63000">
                <a:srgbClr val="3872DD"/>
              </a:gs>
              <a:gs pos="100000">
                <a:srgbClr val="38A2FA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/>
        </p:nvSpPr>
        <p:spPr>
          <a:xfrm>
            <a:off x="4615185" y="1455421"/>
            <a:ext cx="2961631" cy="1984854"/>
          </a:xfrm>
          <a:custGeom>
            <a:avLst/>
            <a:gdLst>
              <a:gd name="connsiteX0" fmla="*/ 138012 w 2961631"/>
              <a:gd name="connsiteY0" fmla="*/ 0 h 4170681"/>
              <a:gd name="connsiteX1" fmla="*/ 2823619 w 2961631"/>
              <a:gd name="connsiteY1" fmla="*/ 0 h 4170681"/>
              <a:gd name="connsiteX2" fmla="*/ 2961631 w 2961631"/>
              <a:gd name="connsiteY2" fmla="*/ 138012 h 4170681"/>
              <a:gd name="connsiteX3" fmla="*/ 2961631 w 2961631"/>
              <a:gd name="connsiteY3" fmla="*/ 4032669 h 4170681"/>
              <a:gd name="connsiteX4" fmla="*/ 2823619 w 2961631"/>
              <a:gd name="connsiteY4" fmla="*/ 4170681 h 4170681"/>
              <a:gd name="connsiteX5" fmla="*/ 1689096 w 2961631"/>
              <a:gd name="connsiteY5" fmla="*/ 4170681 h 4170681"/>
              <a:gd name="connsiteX6" fmla="*/ 1480815 w 2961631"/>
              <a:gd name="connsiteY6" fmla="*/ 3962400 h 4170681"/>
              <a:gd name="connsiteX7" fmla="*/ 1272534 w 2961631"/>
              <a:gd name="connsiteY7" fmla="*/ 4170681 h 4170681"/>
              <a:gd name="connsiteX8" fmla="*/ 138012 w 2961631"/>
              <a:gd name="connsiteY8" fmla="*/ 4170681 h 4170681"/>
              <a:gd name="connsiteX9" fmla="*/ 0 w 2961631"/>
              <a:gd name="connsiteY9" fmla="*/ 4032669 h 4170681"/>
              <a:gd name="connsiteX10" fmla="*/ 0 w 2961631"/>
              <a:gd name="connsiteY10" fmla="*/ 138012 h 4170681"/>
              <a:gd name="connsiteX11" fmla="*/ 138012 w 2961631"/>
              <a:gd name="connsiteY11" fmla="*/ 0 h 417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61631" h="4170681">
                <a:moveTo>
                  <a:pt x="138012" y="0"/>
                </a:moveTo>
                <a:lnTo>
                  <a:pt x="2823619" y="0"/>
                </a:lnTo>
                <a:cubicBezTo>
                  <a:pt x="2899841" y="0"/>
                  <a:pt x="2961631" y="61790"/>
                  <a:pt x="2961631" y="138012"/>
                </a:cubicBezTo>
                <a:lnTo>
                  <a:pt x="2961631" y="4032669"/>
                </a:lnTo>
                <a:cubicBezTo>
                  <a:pt x="2961631" y="4108891"/>
                  <a:pt x="2899841" y="4170681"/>
                  <a:pt x="2823619" y="4170681"/>
                </a:cubicBezTo>
                <a:lnTo>
                  <a:pt x="1689096" y="4170681"/>
                </a:lnTo>
                <a:cubicBezTo>
                  <a:pt x="1689096" y="4055651"/>
                  <a:pt x="1595845" y="3962400"/>
                  <a:pt x="1480815" y="3962400"/>
                </a:cubicBezTo>
                <a:cubicBezTo>
                  <a:pt x="1365785" y="3962400"/>
                  <a:pt x="1272534" y="4055651"/>
                  <a:pt x="1272534" y="4170681"/>
                </a:cubicBezTo>
                <a:lnTo>
                  <a:pt x="138012" y="4170681"/>
                </a:lnTo>
                <a:cubicBezTo>
                  <a:pt x="61790" y="4170681"/>
                  <a:pt x="0" y="4108891"/>
                  <a:pt x="0" y="4032669"/>
                </a:cubicBezTo>
                <a:lnTo>
                  <a:pt x="0" y="138012"/>
                </a:lnTo>
                <a:cubicBezTo>
                  <a:pt x="0" y="61790"/>
                  <a:pt x="61790" y="0"/>
                  <a:pt x="138012" y="0"/>
                </a:cubicBezTo>
                <a:close/>
              </a:path>
            </a:pathLst>
          </a:custGeom>
          <a:gradFill>
            <a:gsLst>
              <a:gs pos="5000">
                <a:srgbClr val="3944B7"/>
              </a:gs>
              <a:gs pos="37000">
                <a:srgbClr val="394BC7"/>
              </a:gs>
              <a:gs pos="63000">
                <a:srgbClr val="3872DD"/>
              </a:gs>
              <a:gs pos="100000">
                <a:srgbClr val="38A2FA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>
          <a:xfrm>
            <a:off x="7957825" y="1455420"/>
            <a:ext cx="2961631" cy="1984855"/>
          </a:xfrm>
          <a:custGeom>
            <a:avLst/>
            <a:gdLst>
              <a:gd name="connsiteX0" fmla="*/ 138012 w 2961631"/>
              <a:gd name="connsiteY0" fmla="*/ 0 h 4170681"/>
              <a:gd name="connsiteX1" fmla="*/ 2823619 w 2961631"/>
              <a:gd name="connsiteY1" fmla="*/ 0 h 4170681"/>
              <a:gd name="connsiteX2" fmla="*/ 2961631 w 2961631"/>
              <a:gd name="connsiteY2" fmla="*/ 138012 h 4170681"/>
              <a:gd name="connsiteX3" fmla="*/ 2961631 w 2961631"/>
              <a:gd name="connsiteY3" fmla="*/ 4032669 h 4170681"/>
              <a:gd name="connsiteX4" fmla="*/ 2823619 w 2961631"/>
              <a:gd name="connsiteY4" fmla="*/ 4170681 h 4170681"/>
              <a:gd name="connsiteX5" fmla="*/ 1700794 w 2961631"/>
              <a:gd name="connsiteY5" fmla="*/ 4170681 h 4170681"/>
              <a:gd name="connsiteX6" fmla="*/ 1492513 w 2961631"/>
              <a:gd name="connsiteY6" fmla="*/ 3962400 h 4170681"/>
              <a:gd name="connsiteX7" fmla="*/ 1284232 w 2961631"/>
              <a:gd name="connsiteY7" fmla="*/ 4170681 h 4170681"/>
              <a:gd name="connsiteX8" fmla="*/ 138012 w 2961631"/>
              <a:gd name="connsiteY8" fmla="*/ 4170681 h 4170681"/>
              <a:gd name="connsiteX9" fmla="*/ 0 w 2961631"/>
              <a:gd name="connsiteY9" fmla="*/ 4032669 h 4170681"/>
              <a:gd name="connsiteX10" fmla="*/ 0 w 2961631"/>
              <a:gd name="connsiteY10" fmla="*/ 138012 h 4170681"/>
              <a:gd name="connsiteX11" fmla="*/ 138012 w 2961631"/>
              <a:gd name="connsiteY11" fmla="*/ 0 h 417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61631" h="4170681">
                <a:moveTo>
                  <a:pt x="138012" y="0"/>
                </a:moveTo>
                <a:lnTo>
                  <a:pt x="2823619" y="0"/>
                </a:lnTo>
                <a:cubicBezTo>
                  <a:pt x="2899841" y="0"/>
                  <a:pt x="2961631" y="61790"/>
                  <a:pt x="2961631" y="138012"/>
                </a:cubicBezTo>
                <a:lnTo>
                  <a:pt x="2961631" y="4032669"/>
                </a:lnTo>
                <a:cubicBezTo>
                  <a:pt x="2961631" y="4108891"/>
                  <a:pt x="2899841" y="4170681"/>
                  <a:pt x="2823619" y="4170681"/>
                </a:cubicBezTo>
                <a:lnTo>
                  <a:pt x="1700794" y="4170681"/>
                </a:lnTo>
                <a:cubicBezTo>
                  <a:pt x="1700794" y="4055651"/>
                  <a:pt x="1607543" y="3962400"/>
                  <a:pt x="1492513" y="3962400"/>
                </a:cubicBezTo>
                <a:cubicBezTo>
                  <a:pt x="1377483" y="3962400"/>
                  <a:pt x="1284232" y="4055651"/>
                  <a:pt x="1284232" y="4170681"/>
                </a:cubicBezTo>
                <a:lnTo>
                  <a:pt x="138012" y="4170681"/>
                </a:lnTo>
                <a:cubicBezTo>
                  <a:pt x="61790" y="4170681"/>
                  <a:pt x="0" y="4108891"/>
                  <a:pt x="0" y="4032669"/>
                </a:cubicBezTo>
                <a:lnTo>
                  <a:pt x="0" y="138012"/>
                </a:lnTo>
                <a:cubicBezTo>
                  <a:pt x="0" y="61790"/>
                  <a:pt x="61790" y="0"/>
                  <a:pt x="138012" y="0"/>
                </a:cubicBezTo>
                <a:close/>
              </a:path>
            </a:pathLst>
          </a:custGeom>
          <a:gradFill>
            <a:gsLst>
              <a:gs pos="5000">
                <a:srgbClr val="3944B7"/>
              </a:gs>
              <a:gs pos="37000">
                <a:srgbClr val="394BC7"/>
              </a:gs>
              <a:gs pos="63000">
                <a:srgbClr val="3872DD"/>
              </a:gs>
              <a:gs pos="100000">
                <a:srgbClr val="38A2FA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PA_库_文本框 13"/>
          <p:cNvSpPr txBox="1"/>
          <p:nvPr>
            <p:custDataLst>
              <p:tags r:id="rId1"/>
            </p:custDataLst>
          </p:nvPr>
        </p:nvSpPr>
        <p:spPr>
          <a:xfrm>
            <a:off x="1387382" y="2037208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dirty="0">
                <a:solidFill>
                  <a:schemeClr val="bg1"/>
                </a:solidFill>
              </a:rPr>
              <a:t>项目负责人，整体框架和文件操作，代码整合运行测试修改，实验报告的撰写</a:t>
            </a:r>
          </a:p>
        </p:txBody>
      </p:sp>
      <p:sp>
        <p:nvSpPr>
          <p:cNvPr id="15" name="PA_库_文本框 14"/>
          <p:cNvSpPr txBox="1"/>
          <p:nvPr>
            <p:custDataLst>
              <p:tags r:id="rId2"/>
            </p:custDataLst>
          </p:nvPr>
        </p:nvSpPr>
        <p:spPr>
          <a:xfrm>
            <a:off x="1484370" y="1521579"/>
            <a:ext cx="2549225" cy="50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spc="8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李满祥</a:t>
            </a:r>
          </a:p>
        </p:txBody>
      </p:sp>
      <p:sp>
        <p:nvSpPr>
          <p:cNvPr id="16" name="PA_库_文本框 15"/>
          <p:cNvSpPr txBox="1"/>
          <p:nvPr>
            <p:custDataLst>
              <p:tags r:id="rId3"/>
            </p:custDataLst>
          </p:nvPr>
        </p:nvSpPr>
        <p:spPr>
          <a:xfrm>
            <a:off x="4800057" y="203720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dirty="0">
                <a:solidFill>
                  <a:schemeClr val="bg1"/>
                </a:solidFill>
              </a:rPr>
              <a:t>创建候补链表和删除候补人员，</a:t>
            </a:r>
            <a:r>
              <a:rPr lang="en-US" altLang="zh-CN" dirty="0">
                <a:solidFill>
                  <a:schemeClr val="bg1"/>
                </a:solidFill>
              </a:rPr>
              <a:t>ppt</a:t>
            </a:r>
            <a:r>
              <a:rPr lang="zh-CN" altLang="en-US" dirty="0">
                <a:solidFill>
                  <a:schemeClr val="bg1"/>
                </a:solidFill>
              </a:rPr>
              <a:t>的设计制作</a:t>
            </a:r>
          </a:p>
        </p:txBody>
      </p:sp>
      <p:sp>
        <p:nvSpPr>
          <p:cNvPr id="17" name="PA_库_文本框 16"/>
          <p:cNvSpPr txBox="1"/>
          <p:nvPr>
            <p:custDataLst>
              <p:tags r:id="rId4"/>
            </p:custDataLst>
          </p:nvPr>
        </p:nvSpPr>
        <p:spPr>
          <a:xfrm>
            <a:off x="4854645" y="1528864"/>
            <a:ext cx="2549225" cy="50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spc="8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彭士云</a:t>
            </a:r>
          </a:p>
        </p:txBody>
      </p:sp>
      <p:sp>
        <p:nvSpPr>
          <p:cNvPr id="18" name="PA_库_文本框 17"/>
          <p:cNvSpPr txBox="1"/>
          <p:nvPr>
            <p:custDataLst>
              <p:tags r:id="rId5"/>
            </p:custDataLst>
          </p:nvPr>
        </p:nvSpPr>
        <p:spPr>
          <a:xfrm>
            <a:off x="8093391" y="2029923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dirty="0">
                <a:solidFill>
                  <a:schemeClr val="bg1"/>
                </a:solidFill>
              </a:rPr>
              <a:t>改签功能的实现，</a:t>
            </a:r>
            <a:r>
              <a:rPr lang="en-US" altLang="zh-CN" dirty="0">
                <a:solidFill>
                  <a:schemeClr val="bg1"/>
                </a:solidFill>
              </a:rPr>
              <a:t>ppt</a:t>
            </a:r>
            <a:r>
              <a:rPr lang="zh-CN" altLang="en-US" dirty="0">
                <a:solidFill>
                  <a:schemeClr val="bg1"/>
                </a:solidFill>
              </a:rPr>
              <a:t>的设计制作，显示全部航线信息，显示所有订票人员信息，查看候补名单，</a:t>
            </a:r>
          </a:p>
        </p:txBody>
      </p:sp>
      <p:sp>
        <p:nvSpPr>
          <p:cNvPr id="19" name="PA_库_文本框 18"/>
          <p:cNvSpPr txBox="1"/>
          <p:nvPr>
            <p:custDataLst>
              <p:tags r:id="rId6"/>
            </p:custDataLst>
          </p:nvPr>
        </p:nvSpPr>
        <p:spPr>
          <a:xfrm>
            <a:off x="8239684" y="1528864"/>
            <a:ext cx="2549225" cy="50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spc="8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张蕾</a:t>
            </a:r>
          </a:p>
        </p:txBody>
      </p:sp>
      <p:sp>
        <p:nvSpPr>
          <p:cNvPr id="23" name="椭圆 22"/>
          <p:cNvSpPr/>
          <p:nvPr/>
        </p:nvSpPr>
        <p:spPr>
          <a:xfrm>
            <a:off x="2579101" y="5455920"/>
            <a:ext cx="340362" cy="3403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83852" y="5457825"/>
            <a:ext cx="523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918199" y="5455920"/>
            <a:ext cx="340362" cy="3403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830570" y="5457825"/>
            <a:ext cx="523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9264917" y="5455920"/>
            <a:ext cx="340362" cy="3403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77288" y="5457825"/>
            <a:ext cx="523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29" name="PA_库_圆角矩形 28"/>
          <p:cNvSpPr/>
          <p:nvPr>
            <p:custDataLst>
              <p:tags r:id="rId7"/>
            </p:custDataLst>
          </p:nvPr>
        </p:nvSpPr>
        <p:spPr>
          <a:xfrm>
            <a:off x="2683326" y="3846576"/>
            <a:ext cx="151314" cy="151312"/>
          </a:xfrm>
          <a:prstGeom prst="roundRect">
            <a:avLst>
              <a:gd name="adj" fmla="val 12603"/>
            </a:avLst>
          </a:prstGeom>
          <a:solidFill>
            <a:srgbClr val="A7D2FB">
              <a:alpha val="80000"/>
            </a:srgb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30" name="PA_库_圆角矩形 29"/>
          <p:cNvSpPr/>
          <p:nvPr>
            <p:custDataLst>
              <p:tags r:id="rId8"/>
            </p:custDataLst>
          </p:nvPr>
        </p:nvSpPr>
        <p:spPr>
          <a:xfrm>
            <a:off x="6020343" y="3846576"/>
            <a:ext cx="151314" cy="151312"/>
          </a:xfrm>
          <a:prstGeom prst="roundRect">
            <a:avLst>
              <a:gd name="adj" fmla="val 12603"/>
            </a:avLst>
          </a:prstGeom>
          <a:solidFill>
            <a:srgbClr val="A7D2FB">
              <a:alpha val="80000"/>
            </a:srgb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31" name="PA_库_圆角矩形 30"/>
          <p:cNvSpPr/>
          <p:nvPr>
            <p:custDataLst>
              <p:tags r:id="rId9"/>
            </p:custDataLst>
          </p:nvPr>
        </p:nvSpPr>
        <p:spPr>
          <a:xfrm>
            <a:off x="9362983" y="3846576"/>
            <a:ext cx="151314" cy="151312"/>
          </a:xfrm>
          <a:prstGeom prst="roundRect">
            <a:avLst>
              <a:gd name="adj" fmla="val 12603"/>
            </a:avLst>
          </a:prstGeom>
          <a:solidFill>
            <a:srgbClr val="A7D2FB">
              <a:alpha val="80000"/>
            </a:srgb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ECB252FD-5DD9-4C23-B202-8C27122AFED3}"/>
              </a:ext>
            </a:extLst>
          </p:cNvPr>
          <p:cNvSpPr/>
          <p:nvPr/>
        </p:nvSpPr>
        <p:spPr>
          <a:xfrm>
            <a:off x="2832599" y="4022062"/>
            <a:ext cx="2961631" cy="1984854"/>
          </a:xfrm>
          <a:custGeom>
            <a:avLst/>
            <a:gdLst>
              <a:gd name="connsiteX0" fmla="*/ 138012 w 2961631"/>
              <a:gd name="connsiteY0" fmla="*/ 0 h 4170681"/>
              <a:gd name="connsiteX1" fmla="*/ 2823619 w 2961631"/>
              <a:gd name="connsiteY1" fmla="*/ 0 h 4170681"/>
              <a:gd name="connsiteX2" fmla="*/ 2961631 w 2961631"/>
              <a:gd name="connsiteY2" fmla="*/ 138012 h 4170681"/>
              <a:gd name="connsiteX3" fmla="*/ 2961631 w 2961631"/>
              <a:gd name="connsiteY3" fmla="*/ 4032669 h 4170681"/>
              <a:gd name="connsiteX4" fmla="*/ 2823619 w 2961631"/>
              <a:gd name="connsiteY4" fmla="*/ 4170681 h 4170681"/>
              <a:gd name="connsiteX5" fmla="*/ 1689096 w 2961631"/>
              <a:gd name="connsiteY5" fmla="*/ 4170681 h 4170681"/>
              <a:gd name="connsiteX6" fmla="*/ 1480815 w 2961631"/>
              <a:gd name="connsiteY6" fmla="*/ 3962400 h 4170681"/>
              <a:gd name="connsiteX7" fmla="*/ 1272534 w 2961631"/>
              <a:gd name="connsiteY7" fmla="*/ 4170681 h 4170681"/>
              <a:gd name="connsiteX8" fmla="*/ 138012 w 2961631"/>
              <a:gd name="connsiteY8" fmla="*/ 4170681 h 4170681"/>
              <a:gd name="connsiteX9" fmla="*/ 0 w 2961631"/>
              <a:gd name="connsiteY9" fmla="*/ 4032669 h 4170681"/>
              <a:gd name="connsiteX10" fmla="*/ 0 w 2961631"/>
              <a:gd name="connsiteY10" fmla="*/ 138012 h 4170681"/>
              <a:gd name="connsiteX11" fmla="*/ 138012 w 2961631"/>
              <a:gd name="connsiteY11" fmla="*/ 0 h 417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61631" h="4170681">
                <a:moveTo>
                  <a:pt x="138012" y="0"/>
                </a:moveTo>
                <a:lnTo>
                  <a:pt x="2823619" y="0"/>
                </a:lnTo>
                <a:cubicBezTo>
                  <a:pt x="2899841" y="0"/>
                  <a:pt x="2961631" y="61790"/>
                  <a:pt x="2961631" y="138012"/>
                </a:cubicBezTo>
                <a:lnTo>
                  <a:pt x="2961631" y="4032669"/>
                </a:lnTo>
                <a:cubicBezTo>
                  <a:pt x="2961631" y="4108891"/>
                  <a:pt x="2899841" y="4170681"/>
                  <a:pt x="2823619" y="4170681"/>
                </a:cubicBezTo>
                <a:lnTo>
                  <a:pt x="1689096" y="4170681"/>
                </a:lnTo>
                <a:cubicBezTo>
                  <a:pt x="1689096" y="4055651"/>
                  <a:pt x="1595845" y="3962400"/>
                  <a:pt x="1480815" y="3962400"/>
                </a:cubicBezTo>
                <a:cubicBezTo>
                  <a:pt x="1365785" y="3962400"/>
                  <a:pt x="1272534" y="4055651"/>
                  <a:pt x="1272534" y="4170681"/>
                </a:cubicBezTo>
                <a:lnTo>
                  <a:pt x="138012" y="4170681"/>
                </a:lnTo>
                <a:cubicBezTo>
                  <a:pt x="61790" y="4170681"/>
                  <a:pt x="0" y="4108891"/>
                  <a:pt x="0" y="4032669"/>
                </a:cubicBezTo>
                <a:lnTo>
                  <a:pt x="0" y="138012"/>
                </a:lnTo>
                <a:cubicBezTo>
                  <a:pt x="0" y="61790"/>
                  <a:pt x="61790" y="0"/>
                  <a:pt x="138012" y="0"/>
                </a:cubicBezTo>
                <a:close/>
              </a:path>
            </a:pathLst>
          </a:custGeom>
          <a:gradFill>
            <a:gsLst>
              <a:gs pos="5000">
                <a:srgbClr val="3944B7"/>
              </a:gs>
              <a:gs pos="37000">
                <a:srgbClr val="394BC7"/>
              </a:gs>
              <a:gs pos="63000">
                <a:srgbClr val="3872DD"/>
              </a:gs>
              <a:gs pos="100000">
                <a:srgbClr val="38A2FA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PA_库_文本框 15">
            <a:extLst>
              <a:ext uri="{FF2B5EF4-FFF2-40B4-BE49-F238E27FC236}">
                <a16:creationId xmlns:a16="http://schemas.microsoft.com/office/drawing/2014/main" id="{E3EB2B59-C397-42A1-A1AE-79C9AABFB589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017471" y="4603849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dirty="0">
                <a:solidFill>
                  <a:schemeClr val="bg1"/>
                </a:solidFill>
              </a:rPr>
              <a:t>订票功能和退票功能的实现，实验报告的撰写</a:t>
            </a:r>
          </a:p>
        </p:txBody>
      </p:sp>
      <p:sp>
        <p:nvSpPr>
          <p:cNvPr id="34" name="PA_库_文本框 16">
            <a:extLst>
              <a:ext uri="{FF2B5EF4-FFF2-40B4-BE49-F238E27FC236}">
                <a16:creationId xmlns:a16="http://schemas.microsoft.com/office/drawing/2014/main" id="{5F080935-0673-498F-8739-02C7ED44590D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072059" y="4095505"/>
            <a:ext cx="2549225" cy="50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spc="8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王俊强</a:t>
            </a: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6D9A33F6-8085-42FA-9869-509793BB2C11}"/>
              </a:ext>
            </a:extLst>
          </p:cNvPr>
          <p:cNvSpPr/>
          <p:nvPr/>
        </p:nvSpPr>
        <p:spPr>
          <a:xfrm>
            <a:off x="6553572" y="4014778"/>
            <a:ext cx="2961631" cy="1984854"/>
          </a:xfrm>
          <a:custGeom>
            <a:avLst/>
            <a:gdLst>
              <a:gd name="connsiteX0" fmla="*/ 138012 w 2961631"/>
              <a:gd name="connsiteY0" fmla="*/ 0 h 4170681"/>
              <a:gd name="connsiteX1" fmla="*/ 2823619 w 2961631"/>
              <a:gd name="connsiteY1" fmla="*/ 0 h 4170681"/>
              <a:gd name="connsiteX2" fmla="*/ 2961631 w 2961631"/>
              <a:gd name="connsiteY2" fmla="*/ 138012 h 4170681"/>
              <a:gd name="connsiteX3" fmla="*/ 2961631 w 2961631"/>
              <a:gd name="connsiteY3" fmla="*/ 4032669 h 4170681"/>
              <a:gd name="connsiteX4" fmla="*/ 2823619 w 2961631"/>
              <a:gd name="connsiteY4" fmla="*/ 4170681 h 4170681"/>
              <a:gd name="connsiteX5" fmla="*/ 1689096 w 2961631"/>
              <a:gd name="connsiteY5" fmla="*/ 4170681 h 4170681"/>
              <a:gd name="connsiteX6" fmla="*/ 1480815 w 2961631"/>
              <a:gd name="connsiteY6" fmla="*/ 3962400 h 4170681"/>
              <a:gd name="connsiteX7" fmla="*/ 1272534 w 2961631"/>
              <a:gd name="connsiteY7" fmla="*/ 4170681 h 4170681"/>
              <a:gd name="connsiteX8" fmla="*/ 138012 w 2961631"/>
              <a:gd name="connsiteY8" fmla="*/ 4170681 h 4170681"/>
              <a:gd name="connsiteX9" fmla="*/ 0 w 2961631"/>
              <a:gd name="connsiteY9" fmla="*/ 4032669 h 4170681"/>
              <a:gd name="connsiteX10" fmla="*/ 0 w 2961631"/>
              <a:gd name="connsiteY10" fmla="*/ 138012 h 4170681"/>
              <a:gd name="connsiteX11" fmla="*/ 138012 w 2961631"/>
              <a:gd name="connsiteY11" fmla="*/ 0 h 417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61631" h="4170681">
                <a:moveTo>
                  <a:pt x="138012" y="0"/>
                </a:moveTo>
                <a:lnTo>
                  <a:pt x="2823619" y="0"/>
                </a:lnTo>
                <a:cubicBezTo>
                  <a:pt x="2899841" y="0"/>
                  <a:pt x="2961631" y="61790"/>
                  <a:pt x="2961631" y="138012"/>
                </a:cubicBezTo>
                <a:lnTo>
                  <a:pt x="2961631" y="4032669"/>
                </a:lnTo>
                <a:cubicBezTo>
                  <a:pt x="2961631" y="4108891"/>
                  <a:pt x="2899841" y="4170681"/>
                  <a:pt x="2823619" y="4170681"/>
                </a:cubicBezTo>
                <a:lnTo>
                  <a:pt x="1689096" y="4170681"/>
                </a:lnTo>
                <a:cubicBezTo>
                  <a:pt x="1689096" y="4055651"/>
                  <a:pt x="1595845" y="3962400"/>
                  <a:pt x="1480815" y="3962400"/>
                </a:cubicBezTo>
                <a:cubicBezTo>
                  <a:pt x="1365785" y="3962400"/>
                  <a:pt x="1272534" y="4055651"/>
                  <a:pt x="1272534" y="4170681"/>
                </a:cubicBezTo>
                <a:lnTo>
                  <a:pt x="138012" y="4170681"/>
                </a:lnTo>
                <a:cubicBezTo>
                  <a:pt x="61790" y="4170681"/>
                  <a:pt x="0" y="4108891"/>
                  <a:pt x="0" y="4032669"/>
                </a:cubicBezTo>
                <a:lnTo>
                  <a:pt x="0" y="138012"/>
                </a:lnTo>
                <a:cubicBezTo>
                  <a:pt x="0" y="61790"/>
                  <a:pt x="61790" y="0"/>
                  <a:pt x="138012" y="0"/>
                </a:cubicBezTo>
                <a:close/>
              </a:path>
            </a:pathLst>
          </a:custGeom>
          <a:gradFill>
            <a:gsLst>
              <a:gs pos="5000">
                <a:srgbClr val="3944B7"/>
              </a:gs>
              <a:gs pos="37000">
                <a:srgbClr val="394BC7"/>
              </a:gs>
              <a:gs pos="63000">
                <a:srgbClr val="3872DD"/>
              </a:gs>
              <a:gs pos="100000">
                <a:srgbClr val="38A2FA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PA_库_文本框 13">
            <a:extLst>
              <a:ext uri="{FF2B5EF4-FFF2-40B4-BE49-F238E27FC236}">
                <a16:creationId xmlns:a16="http://schemas.microsoft.com/office/drawing/2014/main" id="{D9B06593-77A4-4ABB-92D1-58B92825AE65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6680107" y="459656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dirty="0">
                <a:solidFill>
                  <a:schemeClr val="bg1"/>
                </a:solidFill>
              </a:rPr>
              <a:t>乘客的查询航线和显示订票信息，菜单函数的编写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7" name="PA_库_文本框 14">
            <a:extLst>
              <a:ext uri="{FF2B5EF4-FFF2-40B4-BE49-F238E27FC236}">
                <a16:creationId xmlns:a16="http://schemas.microsoft.com/office/drawing/2014/main" id="{38858F01-5BE4-4DD8-9B75-25A41BFAE4D1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6777095" y="4080936"/>
            <a:ext cx="2549225" cy="50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spc="8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王博凡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2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2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3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3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3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3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9" grpId="0" autoUpdateAnimBg="0"/>
      <p:bldP spid="30" grpId="0" autoUpdateAnimBg="0"/>
      <p:bldP spid="31" grpId="0" autoUpdateAnimBg="0"/>
      <p:bldP spid="33" grpId="0" autoUpdateAnimBg="0"/>
      <p:bldP spid="34" grpId="0" autoUpdateAnimBg="0"/>
      <p:bldP spid="36" grpId="0" autoUpdateAnimBg="0"/>
      <p:bldP spid="3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34963" y="2324232"/>
            <a:ext cx="45719" cy="45719"/>
          </a:xfrm>
          <a:prstGeom prst="ellipse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34963" y="1957114"/>
            <a:ext cx="45719" cy="45719"/>
          </a:xfrm>
          <a:prstGeom prst="ellipse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4963" y="1584002"/>
            <a:ext cx="45719" cy="45719"/>
          </a:xfrm>
          <a:prstGeom prst="ellipse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Shape 4114"/>
          <p:cNvSpPr/>
          <p:nvPr/>
        </p:nvSpPr>
        <p:spPr>
          <a:xfrm>
            <a:off x="1199442" y="5503719"/>
            <a:ext cx="159548" cy="231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909" y="21600"/>
                  <a:pt x="0" y="18225"/>
                  <a:pt x="0" y="14175"/>
                </a:cubicBezTo>
                <a:cubicBezTo>
                  <a:pt x="0" y="7425"/>
                  <a:pt x="0" y="7425"/>
                  <a:pt x="0" y="7425"/>
                </a:cubicBezTo>
                <a:cubicBezTo>
                  <a:pt x="0" y="3375"/>
                  <a:pt x="4909" y="0"/>
                  <a:pt x="10800" y="0"/>
                </a:cubicBezTo>
                <a:cubicBezTo>
                  <a:pt x="16691" y="0"/>
                  <a:pt x="21600" y="3375"/>
                  <a:pt x="21600" y="7425"/>
                </a:cubicBezTo>
                <a:cubicBezTo>
                  <a:pt x="21600" y="14175"/>
                  <a:pt x="21600" y="14175"/>
                  <a:pt x="21600" y="14175"/>
                </a:cubicBezTo>
                <a:cubicBezTo>
                  <a:pt x="21600" y="18225"/>
                  <a:pt x="16691" y="21600"/>
                  <a:pt x="10800" y="21600"/>
                </a:cubicBezTo>
                <a:close/>
                <a:moveTo>
                  <a:pt x="19636" y="7425"/>
                </a:moveTo>
                <a:cubicBezTo>
                  <a:pt x="19636" y="4050"/>
                  <a:pt x="15709" y="1350"/>
                  <a:pt x="10800" y="1350"/>
                </a:cubicBezTo>
                <a:cubicBezTo>
                  <a:pt x="5891" y="1350"/>
                  <a:pt x="1964" y="4050"/>
                  <a:pt x="1964" y="7425"/>
                </a:cubicBezTo>
                <a:cubicBezTo>
                  <a:pt x="1964" y="14175"/>
                  <a:pt x="1964" y="14175"/>
                  <a:pt x="1964" y="14175"/>
                </a:cubicBezTo>
                <a:cubicBezTo>
                  <a:pt x="1964" y="17550"/>
                  <a:pt x="5891" y="20250"/>
                  <a:pt x="10800" y="20250"/>
                </a:cubicBezTo>
                <a:cubicBezTo>
                  <a:pt x="15709" y="20250"/>
                  <a:pt x="19636" y="17550"/>
                  <a:pt x="19636" y="14175"/>
                </a:cubicBezTo>
                <a:cubicBezTo>
                  <a:pt x="19636" y="7425"/>
                  <a:pt x="19636" y="7425"/>
                  <a:pt x="19636" y="7425"/>
                </a:cubicBezTo>
                <a:close/>
                <a:moveTo>
                  <a:pt x="10800" y="8775"/>
                </a:moveTo>
                <a:cubicBezTo>
                  <a:pt x="10309" y="8775"/>
                  <a:pt x="9818" y="8437"/>
                  <a:pt x="9818" y="8100"/>
                </a:cubicBezTo>
                <a:cubicBezTo>
                  <a:pt x="9818" y="5400"/>
                  <a:pt x="9818" y="5400"/>
                  <a:pt x="9818" y="5400"/>
                </a:cubicBezTo>
                <a:cubicBezTo>
                  <a:pt x="9818" y="5062"/>
                  <a:pt x="10309" y="4725"/>
                  <a:pt x="10800" y="4725"/>
                </a:cubicBezTo>
                <a:cubicBezTo>
                  <a:pt x="11291" y="4725"/>
                  <a:pt x="11782" y="5062"/>
                  <a:pt x="11782" y="5400"/>
                </a:cubicBezTo>
                <a:cubicBezTo>
                  <a:pt x="11782" y="8100"/>
                  <a:pt x="11782" y="8100"/>
                  <a:pt x="11782" y="8100"/>
                </a:cubicBezTo>
                <a:cubicBezTo>
                  <a:pt x="11782" y="8437"/>
                  <a:pt x="11291" y="8775"/>
                  <a:pt x="10800" y="8775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defTabSz="1219200"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  <p:cxnSp>
        <p:nvCxnSpPr>
          <p:cNvPr id="39" name="直接连接符 38"/>
          <p:cNvCxnSpPr/>
          <p:nvPr/>
        </p:nvCxnSpPr>
        <p:spPr>
          <a:xfrm>
            <a:off x="1279216" y="2615545"/>
            <a:ext cx="0" cy="833437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279216" y="1045029"/>
            <a:ext cx="225734" cy="118110"/>
            <a:chOff x="1279216" y="1045029"/>
            <a:chExt cx="225734" cy="11811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1279216" y="1045029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279216" y="1104084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279216" y="1163139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10185805" y="5656228"/>
            <a:ext cx="702101" cy="79142"/>
            <a:chOff x="9213449" y="5314661"/>
            <a:chExt cx="702101" cy="79142"/>
          </a:xfrm>
        </p:grpSpPr>
        <p:sp>
          <p:nvSpPr>
            <p:cNvPr id="46" name="椭圆 45"/>
            <p:cNvSpPr/>
            <p:nvPr/>
          </p:nvSpPr>
          <p:spPr>
            <a:xfrm>
              <a:off x="9213449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9421102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9628755" y="5314661"/>
              <a:ext cx="79142" cy="79142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9836408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矩形: 圆角 30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gradFill flip="none" rotWithShape="1">
            <a:gsLst>
              <a:gs pos="5000">
                <a:srgbClr val="3944B7"/>
              </a:gs>
              <a:gs pos="37000">
                <a:srgbClr val="394BC7"/>
              </a:gs>
              <a:gs pos="63000">
                <a:srgbClr val="3872DD"/>
              </a:gs>
              <a:gs pos="100000">
                <a:srgbClr val="38A2F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Shape 4114"/>
          <p:cNvSpPr/>
          <p:nvPr/>
        </p:nvSpPr>
        <p:spPr>
          <a:xfrm>
            <a:off x="1351842" y="5656119"/>
            <a:ext cx="159548" cy="231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909" y="21600"/>
                  <a:pt x="0" y="18225"/>
                  <a:pt x="0" y="14175"/>
                </a:cubicBezTo>
                <a:cubicBezTo>
                  <a:pt x="0" y="7425"/>
                  <a:pt x="0" y="7425"/>
                  <a:pt x="0" y="7425"/>
                </a:cubicBezTo>
                <a:cubicBezTo>
                  <a:pt x="0" y="3375"/>
                  <a:pt x="4909" y="0"/>
                  <a:pt x="10800" y="0"/>
                </a:cubicBezTo>
                <a:cubicBezTo>
                  <a:pt x="16691" y="0"/>
                  <a:pt x="21600" y="3375"/>
                  <a:pt x="21600" y="7425"/>
                </a:cubicBezTo>
                <a:cubicBezTo>
                  <a:pt x="21600" y="14175"/>
                  <a:pt x="21600" y="14175"/>
                  <a:pt x="21600" y="14175"/>
                </a:cubicBezTo>
                <a:cubicBezTo>
                  <a:pt x="21600" y="18225"/>
                  <a:pt x="16691" y="21600"/>
                  <a:pt x="10800" y="21600"/>
                </a:cubicBezTo>
                <a:close/>
                <a:moveTo>
                  <a:pt x="19636" y="7425"/>
                </a:moveTo>
                <a:cubicBezTo>
                  <a:pt x="19636" y="4050"/>
                  <a:pt x="15709" y="1350"/>
                  <a:pt x="10800" y="1350"/>
                </a:cubicBezTo>
                <a:cubicBezTo>
                  <a:pt x="5891" y="1350"/>
                  <a:pt x="1964" y="4050"/>
                  <a:pt x="1964" y="7425"/>
                </a:cubicBezTo>
                <a:cubicBezTo>
                  <a:pt x="1964" y="14175"/>
                  <a:pt x="1964" y="14175"/>
                  <a:pt x="1964" y="14175"/>
                </a:cubicBezTo>
                <a:cubicBezTo>
                  <a:pt x="1964" y="17550"/>
                  <a:pt x="5891" y="20250"/>
                  <a:pt x="10800" y="20250"/>
                </a:cubicBezTo>
                <a:cubicBezTo>
                  <a:pt x="15709" y="20250"/>
                  <a:pt x="19636" y="17550"/>
                  <a:pt x="19636" y="14175"/>
                </a:cubicBezTo>
                <a:cubicBezTo>
                  <a:pt x="19636" y="7425"/>
                  <a:pt x="19636" y="7425"/>
                  <a:pt x="19636" y="7425"/>
                </a:cubicBezTo>
                <a:close/>
                <a:moveTo>
                  <a:pt x="10800" y="8775"/>
                </a:moveTo>
                <a:cubicBezTo>
                  <a:pt x="10309" y="8775"/>
                  <a:pt x="9818" y="8437"/>
                  <a:pt x="9818" y="8100"/>
                </a:cubicBezTo>
                <a:cubicBezTo>
                  <a:pt x="9818" y="5400"/>
                  <a:pt x="9818" y="5400"/>
                  <a:pt x="9818" y="5400"/>
                </a:cubicBezTo>
                <a:cubicBezTo>
                  <a:pt x="9818" y="5062"/>
                  <a:pt x="10309" y="4725"/>
                  <a:pt x="10800" y="4725"/>
                </a:cubicBezTo>
                <a:cubicBezTo>
                  <a:pt x="11291" y="4725"/>
                  <a:pt x="11782" y="5062"/>
                  <a:pt x="11782" y="5400"/>
                </a:cubicBezTo>
                <a:cubicBezTo>
                  <a:pt x="11782" y="8100"/>
                  <a:pt x="11782" y="8100"/>
                  <a:pt x="11782" y="8100"/>
                </a:cubicBezTo>
                <a:cubicBezTo>
                  <a:pt x="11782" y="8437"/>
                  <a:pt x="11291" y="8775"/>
                  <a:pt x="10800" y="8775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defTabSz="1219200"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  <p:cxnSp>
        <p:nvCxnSpPr>
          <p:cNvPr id="33" name="直接连接符 32"/>
          <p:cNvCxnSpPr/>
          <p:nvPr/>
        </p:nvCxnSpPr>
        <p:spPr>
          <a:xfrm>
            <a:off x="1431616" y="2767945"/>
            <a:ext cx="0" cy="833437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1431616" y="1197429"/>
            <a:ext cx="225734" cy="118110"/>
            <a:chOff x="1279216" y="1045029"/>
            <a:chExt cx="225734" cy="118110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1279216" y="1045029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279216" y="1104084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279216" y="1163139"/>
              <a:ext cx="225734" cy="0"/>
            </a:xfrm>
            <a:prstGeom prst="line">
              <a:avLst/>
            </a:prstGeom>
            <a:ln w="15875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0338205" y="5808628"/>
            <a:ext cx="702101" cy="79142"/>
            <a:chOff x="9213449" y="5314661"/>
            <a:chExt cx="702101" cy="79142"/>
          </a:xfrm>
        </p:grpSpPr>
        <p:sp>
          <p:nvSpPr>
            <p:cNvPr id="42" name="椭圆 41"/>
            <p:cNvSpPr/>
            <p:nvPr/>
          </p:nvSpPr>
          <p:spPr>
            <a:xfrm>
              <a:off x="9213449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9421102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9628755" y="5314661"/>
              <a:ext cx="79142" cy="79142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9836408" y="5314661"/>
              <a:ext cx="79142" cy="7914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PA_库_圆角矩形 12"/>
          <p:cNvSpPr/>
          <p:nvPr>
            <p:custDataLst>
              <p:tags r:id="rId1"/>
            </p:custDataLst>
          </p:nvPr>
        </p:nvSpPr>
        <p:spPr>
          <a:xfrm>
            <a:off x="7150019" y="4296051"/>
            <a:ext cx="2570848" cy="516440"/>
          </a:xfrm>
          <a:prstGeom prst="roundRect">
            <a:avLst>
              <a:gd name="adj" fmla="val 50000"/>
            </a:avLst>
          </a:prstGeom>
          <a:solidFill>
            <a:srgbClr val="FD99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第三部分</a:t>
            </a:r>
          </a:p>
        </p:txBody>
      </p:sp>
      <p:sp>
        <p:nvSpPr>
          <p:cNvPr id="73" name="TextBox 12"/>
          <p:cNvSpPr txBox="1"/>
          <p:nvPr/>
        </p:nvSpPr>
        <p:spPr>
          <a:xfrm>
            <a:off x="7253759" y="3633828"/>
            <a:ext cx="3139699" cy="407291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系统功能简介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4" name="PA_库_文本框 9"/>
          <p:cNvSpPr txBox="1"/>
          <p:nvPr>
            <p:custDataLst>
              <p:tags r:id="rId2"/>
            </p:custDataLst>
          </p:nvPr>
        </p:nvSpPr>
        <p:spPr>
          <a:xfrm>
            <a:off x="7164474" y="2149438"/>
            <a:ext cx="30059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773-CAI978" panose="020B0402020204020303" pitchFamily="34" charset="0"/>
                <a:ea typeface="造字工房尚雅（非商用）常规体" pitchFamily="2" charset="-122"/>
              </a:rPr>
              <a:t>航班信息</a:t>
            </a:r>
            <a:endParaRPr lang="en-US" altLang="zh-CN" sz="4400" b="1" dirty="0">
              <a:solidFill>
                <a:schemeClr val="bg1"/>
              </a:solidFill>
              <a:latin typeface="773-CAI978" panose="020B0402020204020303" pitchFamily="34" charset="0"/>
              <a:ea typeface="造字工房尚雅（非商用）常规体" pitchFamily="2" charset="-122"/>
            </a:endParaRPr>
          </a:p>
          <a:p>
            <a:r>
              <a:rPr lang="zh-CN" altLang="en-US" sz="4400" dirty="0">
                <a:solidFill>
                  <a:schemeClr val="bg1"/>
                </a:solidFill>
                <a:latin typeface="造字工房尚雅（非商用）常规体" pitchFamily="2" charset="-122"/>
                <a:ea typeface="造字工房尚雅（非商用）常规体" pitchFamily="2" charset="-122"/>
              </a:rPr>
              <a:t>排序和检索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5" y="1477241"/>
            <a:ext cx="7209024" cy="508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9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utoUpdateAnimBg="0"/>
      <p:bldP spid="73" grpId="0"/>
      <p:bldP spid="7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5F5F60"/>
              </a:clrFrom>
              <a:clrTo>
                <a:srgbClr val="5F5F6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51" y="1668365"/>
            <a:ext cx="6425006" cy="45319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535830" y="1075928"/>
            <a:ext cx="2560170" cy="1323439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square" rtlCol="0">
            <a:spAutoFit/>
            <a:scene3d>
              <a:camera prst="isometricTopUp"/>
              <a:lightRig rig="threePt" dir="t"/>
            </a:scene3d>
          </a:bodyPr>
          <a:lstStyle/>
          <a:p>
            <a:pPr algn="ctr"/>
            <a:r>
              <a:rPr lang="zh-CN" altLang="en-US" sz="4000" b="1" spc="100" dirty="0">
                <a:gradFill>
                  <a:gsLst>
                    <a:gs pos="5000">
                      <a:srgbClr val="3944B7"/>
                    </a:gs>
                    <a:gs pos="37000">
                      <a:srgbClr val="394BC7"/>
                    </a:gs>
                    <a:gs pos="63000">
                      <a:srgbClr val="3872DD"/>
                    </a:gs>
                    <a:gs pos="100000">
                      <a:srgbClr val="38A2FA"/>
                    </a:gs>
                  </a:gsLst>
                  <a:path path="circle">
                    <a:fillToRect l="100000" t="100000"/>
                  </a:path>
                </a:gra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数据结构的设计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F7F9E6-91CB-413B-AD7A-C66EE721B9D4}"/>
              </a:ext>
            </a:extLst>
          </p:cNvPr>
          <p:cNvSpPr txBox="1"/>
          <p:nvPr/>
        </p:nvSpPr>
        <p:spPr>
          <a:xfrm>
            <a:off x="5967004" y="1031767"/>
            <a:ext cx="4920902" cy="539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项目中共有两类数据，一是乘客类，二是航班类。乘客的存储信息采取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链表的插入，删除，修改的操作原因如下：乘客在订票，退票等等操作时，都需要对进行，适合使用链表。而航班的信息不需要经常的变动，所以采用数组的方式存储。方式</a:t>
            </a:r>
            <a:r>
              <a:rPr lang="zh-CN" altLang="en-US" sz="2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，航班的信息采取数组的方式。</a:t>
            </a:r>
            <a:endParaRPr lang="zh-CN" altLang="en-US" sz="28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3944B7"/>
            </a:gs>
            <a:gs pos="37000">
              <a:srgbClr val="394BC7"/>
            </a:gs>
            <a:gs pos="63000">
              <a:srgbClr val="3872DD"/>
            </a:gs>
            <a:gs pos="100000">
              <a:srgbClr val="38A2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956" y="352153"/>
            <a:ext cx="1066034" cy="1066034"/>
          </a:xfrm>
          <a:prstGeom prst="ellipse">
            <a:avLst/>
          </a:prstGeom>
          <a:solidFill>
            <a:srgbClr val="FFAB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643519" y="1775751"/>
            <a:ext cx="1096962" cy="1096962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46318" y="6202680"/>
            <a:ext cx="1768876" cy="1768876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04264" y="5826810"/>
            <a:ext cx="2983642" cy="2983642"/>
          </a:xfrm>
          <a:prstGeom prst="ellipse">
            <a:avLst/>
          </a:prstGeom>
          <a:solidFill>
            <a:srgbClr val="394DC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0798" y="-2441503"/>
            <a:ext cx="3746041" cy="3746041"/>
          </a:xfrm>
          <a:prstGeom prst="ellipse">
            <a:avLst/>
          </a:prstGeom>
          <a:solidFill>
            <a:srgbClr val="36A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84646" y="785263"/>
            <a:ext cx="10422708" cy="5327438"/>
          </a:xfrm>
          <a:prstGeom prst="roundRect">
            <a:avLst>
              <a:gd name="adj" fmla="val 3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 flipV="1">
            <a:off x="10185805" y="-12630"/>
            <a:ext cx="1914755" cy="1914755"/>
          </a:xfrm>
          <a:prstGeom prst="ellipse">
            <a:avLst/>
          </a:prstGeom>
          <a:gradFill>
            <a:gsLst>
              <a:gs pos="0">
                <a:srgbClr val="FFABE8">
                  <a:alpha val="20000"/>
                </a:srgbClr>
              </a:gs>
              <a:gs pos="6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EDAE6C-B937-444D-9695-77BE0BFAE71E}"/>
              </a:ext>
            </a:extLst>
          </p:cNvPr>
          <p:cNvSpPr txBox="1"/>
          <p:nvPr/>
        </p:nvSpPr>
        <p:spPr>
          <a:xfrm>
            <a:off x="292955" y="138932"/>
            <a:ext cx="5584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运行与测试 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305736C1-8D92-437E-98FE-FB1D92488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94" y="928177"/>
            <a:ext cx="9514760" cy="500164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42823" t="10859"/>
          <a:stretch>
            <a:fillRect/>
          </a:stretch>
        </p:blipFill>
        <p:spPr>
          <a:xfrm>
            <a:off x="9789202" y="4699109"/>
            <a:ext cx="2576245" cy="22610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场景视频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4544</Words>
  <Application>Microsoft Office PowerPoint</Application>
  <PresentationFormat>宽屏</PresentationFormat>
  <Paragraphs>677</Paragraphs>
  <Slides>56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1" baseType="lpstr">
      <vt:lpstr>773-CAI978</vt:lpstr>
      <vt:lpstr>Aileron Light</vt:lpstr>
      <vt:lpstr>等线</vt:lpstr>
      <vt:lpstr>等线 Light</vt:lpstr>
      <vt:lpstr>宋体</vt:lpstr>
      <vt:lpstr>微软雅黑</vt:lpstr>
      <vt:lpstr>新宋体</vt:lpstr>
      <vt:lpstr>造字工房尚雅（非商用）常规体</vt:lpstr>
      <vt:lpstr>张海山锐线体简</vt:lpstr>
      <vt:lpstr>张海山锐谐体</vt:lpstr>
      <vt:lpstr>Arial</vt:lpstr>
      <vt:lpstr>Arial Black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2943713364@qq.com</cp:lastModifiedBy>
  <cp:revision>11</cp:revision>
  <dcterms:created xsi:type="dcterms:W3CDTF">2018-08-01T06:11:00Z</dcterms:created>
  <dcterms:modified xsi:type="dcterms:W3CDTF">2021-12-23T01:27:03Z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92E42CD230E64024803685BD49F5061B</vt:lpwstr>
  </property>
  <property fmtid="{D5CDD505-2E9C-101B-9397-08002B2CF9AE}" pid="3" name="KSOProductBuildVer">
    <vt:lpwstr>2052-11.1.0.11115</vt:lpwstr>
  </property>
</Properties>
</file>