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351" r:id="rId2"/>
    <p:sldId id="352" r:id="rId3"/>
    <p:sldId id="256" r:id="rId4"/>
    <p:sldId id="298" r:id="rId5"/>
    <p:sldId id="349" r:id="rId6"/>
    <p:sldId id="347" r:id="rId7"/>
    <p:sldId id="348" r:id="rId8"/>
    <p:sldId id="306" r:id="rId9"/>
    <p:sldId id="304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0" r:id="rId20"/>
    <p:sldId id="301" r:id="rId21"/>
    <p:sldId id="332" r:id="rId22"/>
    <p:sldId id="302" r:id="rId23"/>
    <p:sldId id="303" r:id="rId24"/>
    <p:sldId id="307" r:id="rId25"/>
    <p:sldId id="308" r:id="rId26"/>
    <p:sldId id="309" r:id="rId27"/>
    <p:sldId id="310" r:id="rId28"/>
    <p:sldId id="316" r:id="rId29"/>
    <p:sldId id="317" r:id="rId30"/>
    <p:sldId id="311" r:id="rId31"/>
    <p:sldId id="35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>
      <p:cViewPr varScale="1">
        <p:scale>
          <a:sx n="68" d="100"/>
          <a:sy n="68" d="100"/>
        </p:scale>
        <p:origin x="11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F0061-E195-4A6A-AF05-B9C9BC56D4A8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EE5D-68DB-4A7E-AB59-9BFB6D09D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6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AB0540-A2FB-4F3C-B40E-0D9194599F3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299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B6C87E0B-5EC8-41C6-BFFE-0BBC325351BF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7396889-5459-4676-B4A9-9AD27E7A9E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sz="36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sz="3600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处理器及</a:t>
            </a:r>
            <a:r>
              <a:rPr lang="en-US" altLang="zh-CN" sz="3600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Androx</a:t>
            </a:r>
            <a:r>
              <a:rPr lang="en-US" altLang="zh-CN" sz="36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Studio</a:t>
            </a:r>
            <a:br>
              <a:rPr lang="en-US" altLang="zh-CN" sz="36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zh-CN" altLang="en-US" sz="36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4412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处理器主要特点</a:t>
            </a:r>
            <a:endParaRPr lang="en-US" altLang="zh-CN" b="1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实验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系统的结构</a:t>
            </a:r>
            <a:endParaRPr lang="en-US" altLang="zh-CN" b="1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接口和控制</a:t>
            </a:r>
            <a:endParaRPr lang="en-US" altLang="zh-CN" b="1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Androx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Studio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集成开发环境介绍</a:t>
            </a:r>
            <a:endParaRPr lang="en-US" altLang="zh-CN" b="1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6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/>
              <a:t>SM7</a:t>
            </a:r>
            <a:r>
              <a:rPr lang="zh-CN" altLang="zh-CN" dirty="0"/>
              <a:t>平板电脑右侧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5" y="980728"/>
            <a:ext cx="8791525" cy="1596993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2708920"/>
            <a:ext cx="94772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电源开关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用于启动目标板。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连接类似于键盘或鼠标的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外设时使用。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2: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USB-to-Serial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用于调试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HDMI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HDMI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线缆连接到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TV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或显示器输出目标板画面时使用。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OTG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 语音输出端口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外扬声器或耳机输出语音时使用。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⑧ 电源插座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供给外部直流电源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(5V 3A)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时使用。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⑨ 电源开关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断开电池电源或供给电源时使用。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开启电源和目标板的启动过程如下：</a:t>
            </a:r>
            <a:r>
              <a:rPr lang="zh-CN" altLang="zh-CN" sz="3600" dirty="0">
                <a:solidFill>
                  <a:schemeClr val="tx1"/>
                </a:solidFill>
              </a:rPr>
              <a:t/>
            </a:r>
            <a:br>
              <a:rPr lang="zh-CN" altLang="zh-CN" sz="36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64" y="4293096"/>
            <a:ext cx="79816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 利用所提供的电源适配器（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5V 3A)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来供应和启动电源。当电池充电完成后可以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不连接电源适配器。如果和基板一起使用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必须把电源连接到基板。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49512" y="317769"/>
            <a:ext cx="97375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65842"/>
            <a:ext cx="2684668" cy="31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53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dirty="0"/>
              <a:t>②</a:t>
            </a:r>
            <a:r>
              <a:rPr lang="en-US" altLang="zh-CN" dirty="0"/>
              <a:t> SM7</a:t>
            </a:r>
            <a:r>
              <a:rPr lang="zh-CN" altLang="zh-CN" dirty="0"/>
              <a:t>平板的电源开关拨到“</a:t>
            </a:r>
            <a:r>
              <a:rPr lang="en-US" altLang="zh-CN" dirty="0"/>
              <a:t>ON</a:t>
            </a:r>
            <a:r>
              <a:rPr lang="zh-CN" altLang="zh-CN" dirty="0"/>
              <a:t>”</a:t>
            </a:r>
            <a:r>
              <a:rPr lang="en-US" altLang="zh-CN" dirty="0"/>
              <a:t> (</a:t>
            </a:r>
            <a:r>
              <a:rPr lang="zh-CN" altLang="zh-CN" dirty="0"/>
              <a:t>↓</a:t>
            </a:r>
            <a:r>
              <a:rPr lang="en-US" altLang="zh-CN" dirty="0"/>
              <a:t>)</a:t>
            </a:r>
            <a:r>
              <a:rPr lang="zh-CN" altLang="zh-CN" dirty="0"/>
              <a:t>的位置。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" y="3429000"/>
            <a:ext cx="776060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8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56" y="148478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dirty="0"/>
              <a:t>③ 按住电源键大约</a:t>
            </a:r>
            <a:r>
              <a:rPr lang="en-US" altLang="zh-CN" dirty="0"/>
              <a:t>2</a:t>
            </a:r>
            <a:r>
              <a:rPr lang="zh-CN" altLang="zh-CN" dirty="0"/>
              <a:t>秒钟就会开启</a:t>
            </a:r>
            <a:r>
              <a:rPr lang="en-US" altLang="zh-CN" dirty="0"/>
              <a:t>SM7</a:t>
            </a:r>
            <a:r>
              <a:rPr lang="zh-CN" altLang="zh-CN" dirty="0"/>
              <a:t>的目标板。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8" y="3259284"/>
            <a:ext cx="793575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1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/>
              <a:t>④ 正常启动后可以看到如下所示的安卓系统主界面。刚启动时，会受到系统高速缓存存储器的影响，时间会发生延迟。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3657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关闭目标板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/>
              <a:t>在</a:t>
            </a:r>
            <a:r>
              <a:rPr lang="en-US" altLang="zh-CN" sz="2800" dirty="0"/>
              <a:t>SM7</a:t>
            </a:r>
            <a:r>
              <a:rPr lang="zh-CN" altLang="zh-CN" sz="2800" dirty="0"/>
              <a:t>平板启动的状态下按住电源键大约</a:t>
            </a:r>
            <a:r>
              <a:rPr lang="en-US" altLang="zh-CN" sz="2800" dirty="0"/>
              <a:t>2</a:t>
            </a:r>
            <a:r>
              <a:rPr lang="zh-CN" altLang="zh-CN" sz="2800" dirty="0"/>
              <a:t>秒。</a:t>
            </a:r>
          </a:p>
          <a:p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736192" cy="137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93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2400" dirty="0"/>
              <a:t>弹出终止对话窗口后，选择【终止】。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4320480" cy="442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9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75" y="764704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zh-CN" sz="3200" dirty="0"/>
              <a:t>把电源开关拨到</a:t>
            </a:r>
            <a:r>
              <a:rPr lang="en-US" altLang="zh-CN" sz="3200" dirty="0"/>
              <a:t>OFF(</a:t>
            </a:r>
            <a:r>
              <a:rPr lang="zh-CN" altLang="zh-CN" sz="3200" dirty="0"/>
              <a:t>↑</a:t>
            </a:r>
            <a:r>
              <a:rPr lang="en-US" altLang="zh-CN" sz="3200" dirty="0"/>
              <a:t>)</a:t>
            </a:r>
            <a:r>
              <a:rPr lang="zh-CN" altLang="zh-CN" sz="3200" dirty="0"/>
              <a:t>状态后，切断电源。</a:t>
            </a:r>
            <a:br>
              <a:rPr lang="zh-CN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17281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如果不关机，会造成系统的电池耗尽，再次开机会等待很长时间，影响实验进行！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每次实验完，要检测一下实验板，关闭所有的指示灯。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7317"/>
            <a:ext cx="5351572" cy="168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4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AndroX</a:t>
            </a:r>
            <a:r>
              <a:rPr lang="en-US" altLang="zh-CN" dirty="0"/>
              <a:t> Studio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C</a:t>
            </a:r>
            <a:r>
              <a:rPr lang="zh-CN" altLang="zh-CN" dirty="0" smtClean="0"/>
              <a:t>编译器</a:t>
            </a:r>
            <a:r>
              <a:rPr lang="zh-CN" altLang="zh-CN" dirty="0"/>
              <a:t>为</a:t>
            </a:r>
            <a:r>
              <a:rPr lang="en-US" altLang="zh-CN" dirty="0"/>
              <a:t> "arm-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androideabi-gcc</a:t>
            </a:r>
            <a:r>
              <a:rPr lang="en-US" altLang="zh-CN" dirty="0"/>
              <a:t>"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汇编</a:t>
            </a:r>
            <a:r>
              <a:rPr lang="zh-CN" altLang="zh-CN" dirty="0"/>
              <a:t>为</a:t>
            </a:r>
            <a:r>
              <a:rPr lang="en-US" altLang="zh-CN" dirty="0"/>
              <a:t>"arm-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androideabi</a:t>
            </a:r>
            <a:r>
              <a:rPr lang="en-US" altLang="zh-CN" dirty="0"/>
              <a:t>-as"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ARM   </a:t>
            </a:r>
            <a:r>
              <a:rPr lang="en-US" altLang="zh-CN" dirty="0"/>
              <a:t>C </a:t>
            </a:r>
            <a:r>
              <a:rPr lang="zh-CN" altLang="zh-CN" dirty="0"/>
              <a:t>代码</a:t>
            </a:r>
            <a:r>
              <a:rPr lang="zh-CN" altLang="zh-CN" dirty="0" smtClean="0"/>
              <a:t>编译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sz="2800" dirty="0" smtClean="0"/>
              <a:t>为了</a:t>
            </a:r>
            <a:r>
              <a:rPr lang="zh-CN" altLang="zh-CN" sz="2800" dirty="0"/>
              <a:t>理解交叉工具链中包含的二进制用例的实用性，如下所示编辑一个</a:t>
            </a:r>
            <a:r>
              <a:rPr lang="en-US" altLang="zh-CN" sz="2800" dirty="0"/>
              <a:t>SM7</a:t>
            </a:r>
            <a:r>
              <a:rPr lang="zh-CN" altLang="zh-CN" sz="2800" dirty="0"/>
              <a:t>目标板用的</a:t>
            </a:r>
            <a:r>
              <a:rPr lang="en-US" altLang="zh-CN" sz="2800" dirty="0" err="1"/>
              <a:t>hellowold</a:t>
            </a:r>
            <a:r>
              <a:rPr lang="zh-CN" altLang="zh-CN" sz="2800" dirty="0"/>
              <a:t>程序，编译生成</a:t>
            </a:r>
            <a:r>
              <a:rPr lang="en-US" altLang="zh-CN" sz="2800" dirty="0"/>
              <a:t>ARM</a:t>
            </a:r>
            <a:r>
              <a:rPr lang="zh-CN" altLang="zh-CN" sz="2800" dirty="0"/>
              <a:t>用二进制文件的例子。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①</a:t>
            </a:r>
            <a:r>
              <a:rPr lang="zh-CN" altLang="zh-CN" dirty="0"/>
              <a:t>执行</a:t>
            </a:r>
            <a:r>
              <a:rPr lang="en-US" altLang="zh-CN" dirty="0" err="1"/>
              <a:t>AndroX</a:t>
            </a:r>
            <a:r>
              <a:rPr lang="en-US" altLang="zh-CN" dirty="0"/>
              <a:t> Studio</a:t>
            </a:r>
            <a:r>
              <a:rPr lang="zh-CN" altLang="zh-CN" dirty="0"/>
              <a:t>的</a:t>
            </a:r>
            <a:r>
              <a:rPr lang="en-US" altLang="zh-CN" dirty="0"/>
              <a:t>"Command</a:t>
            </a:r>
            <a:r>
              <a:rPr lang="zh-CN" altLang="zh-CN" dirty="0"/>
              <a:t>窗口</a:t>
            </a:r>
            <a:r>
              <a:rPr lang="en-US" altLang="zh-CN" dirty="0"/>
              <a:t>"</a:t>
            </a:r>
            <a:r>
              <a:rPr lang="zh-CN" altLang="zh-CN" dirty="0"/>
              <a:t>，进入</a:t>
            </a:r>
            <a:r>
              <a:rPr lang="en-US" altLang="zh-CN" dirty="0"/>
              <a:t>"C:\AndroXStudio\workspace"</a:t>
            </a:r>
            <a:r>
              <a:rPr lang="zh-CN" altLang="zh-CN" dirty="0"/>
              <a:t>。创建</a:t>
            </a:r>
            <a:r>
              <a:rPr lang="en-US" altLang="zh-CN" dirty="0"/>
              <a:t> </a:t>
            </a:r>
            <a:r>
              <a:rPr lang="en-US" altLang="zh-CN" dirty="0" err="1"/>
              <a:t>helloworld</a:t>
            </a:r>
            <a:r>
              <a:rPr lang="zh-CN" altLang="zh-CN" dirty="0"/>
              <a:t>文件夹，通过</a:t>
            </a:r>
            <a:r>
              <a:rPr lang="en-US" altLang="zh-CN" dirty="0"/>
              <a:t>notepad</a:t>
            </a:r>
            <a:r>
              <a:rPr lang="zh-CN" altLang="zh-CN" dirty="0"/>
              <a:t>在新创建的文件夹内创建</a:t>
            </a:r>
            <a:r>
              <a:rPr lang="en-US" altLang="zh-CN" dirty="0" err="1"/>
              <a:t>helloworld.c</a:t>
            </a:r>
            <a:r>
              <a:rPr lang="zh-CN" altLang="zh-CN" dirty="0"/>
              <a:t>文件。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97382"/>
            <a:ext cx="6534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教学目标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掌握</a:t>
            </a:r>
            <a:r>
              <a:rPr lang="en-US" altLang="zh-CN" b="1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Androx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Studio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集成开发环境进行编辑和调试汇编语言和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语言的方法</a:t>
            </a:r>
            <a:endParaRPr lang="en-US" altLang="zh-CN" b="1" dirty="0" smtClean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掌握</a:t>
            </a:r>
            <a:r>
              <a:rPr lang="en-US" altLang="zh-CN" b="1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Makefiel</a:t>
            </a:r>
            <a:r>
              <a:rPr lang="zh-CN" altLang="en-US" dirty="0" smtClean="0">
                <a:solidFill>
                  <a:srgbClr val="0000CC"/>
                </a:solidFill>
              </a:rPr>
              <a:t>文件的编写方法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初步掌握</a:t>
            </a:r>
            <a:r>
              <a:rPr lang="en-US" altLang="zh-CN" b="1" dirty="0" err="1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实验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系统的使用。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750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8" y="846138"/>
            <a:ext cx="857533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3" y="2780928"/>
            <a:ext cx="8720313" cy="337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94" y="72352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中文和英文的切换：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Ctrl + space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0" y="1486149"/>
            <a:ext cx="8018790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7" y="4573849"/>
            <a:ext cx="8018790" cy="1589417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347864" y="3256384"/>
            <a:ext cx="766442" cy="119421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helloworld.c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② 输入如下代码，进行保存，关闭编辑器</a:t>
            </a:r>
            <a:r>
              <a:rPr lang="zh-CN" altLang="zh-CN" dirty="0" smtClean="0"/>
              <a:t>。。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</a:t>
            </a:r>
            <a:r>
              <a:rPr lang="en-US" altLang="zh-CN" dirty="0" smtClean="0"/>
              <a:t>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en-US" altLang="zh-CN" dirty="0" smtClean="0"/>
              <a:t>hello world</a:t>
            </a:r>
            <a:r>
              <a:rPr lang="en-US" altLang="zh-CN" dirty="0"/>
              <a:t>! \n");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221088"/>
            <a:ext cx="406370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③ 通过编辑器</a:t>
            </a:r>
            <a:r>
              <a:rPr lang="zh-CN" altLang="zh-CN" dirty="0" smtClean="0"/>
              <a:t>编辑</a:t>
            </a:r>
            <a:r>
              <a:rPr lang="en-US" altLang="zh-CN" dirty="0" err="1" smtClean="0"/>
              <a:t>helloworld.c</a:t>
            </a:r>
            <a:r>
              <a:rPr lang="zh-CN" altLang="zh-CN" dirty="0"/>
              <a:t>文件的</a:t>
            </a:r>
            <a:r>
              <a:rPr lang="en-US" altLang="zh-CN" dirty="0" err="1"/>
              <a:t>Makefile</a:t>
            </a:r>
            <a:r>
              <a:rPr lang="zh-CN" altLang="zh-CN" dirty="0"/>
              <a:t>文件如下所示。注意</a:t>
            </a:r>
            <a:r>
              <a:rPr lang="en-US" altLang="zh-CN" dirty="0" err="1"/>
              <a:t>Makefile</a:t>
            </a:r>
            <a:r>
              <a:rPr lang="zh-CN" altLang="zh-CN" dirty="0"/>
              <a:t>名字不带扩展名</a:t>
            </a:r>
            <a:r>
              <a:rPr lang="zh-CN" altLang="zh-CN" dirty="0" smtClean="0"/>
              <a:t>。</a:t>
            </a:r>
            <a:r>
              <a:rPr lang="en-US" altLang="zh-CN" dirty="0" smtClean="0"/>
              <a:t>“-g”</a:t>
            </a:r>
            <a:r>
              <a:rPr lang="zh-CN" altLang="zh-CN" dirty="0" smtClean="0"/>
              <a:t>选项</a:t>
            </a:r>
            <a:r>
              <a:rPr lang="zh-CN" altLang="en-US" dirty="0" smtClean="0"/>
              <a:t>表示</a:t>
            </a:r>
            <a:r>
              <a:rPr lang="zh-CN" altLang="zh-CN" dirty="0" smtClean="0"/>
              <a:t>编译</a:t>
            </a:r>
            <a:r>
              <a:rPr lang="zh-CN" altLang="zh-CN" dirty="0"/>
              <a:t>包含调试信息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Include C</a:t>
            </a:r>
            <a:r>
              <a:rPr lang="en-US" altLang="zh-CN" sz="2400" dirty="0"/>
              <a:t>:/AndroXStudio/Tools/make_comm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all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$(</a:t>
            </a:r>
            <a:r>
              <a:rPr lang="en-US" altLang="zh-CN" sz="2400" dirty="0"/>
              <a:t>CC) –g –o </a:t>
            </a:r>
            <a:r>
              <a:rPr lang="en-US" altLang="zh-CN" sz="2400" dirty="0" err="1"/>
              <a:t>helloworld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helloworld.c</a:t>
            </a:r>
            <a:r>
              <a:rPr lang="en-US" altLang="zh-CN" sz="2400" dirty="0"/>
              <a:t> $(CFLAGS) $(LDFLAGS)</a:t>
            </a:r>
            <a:endParaRPr lang="zh-CN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4869160"/>
            <a:ext cx="8210913" cy="14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6138"/>
            <a:ext cx="8229600" cy="4686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④ </a:t>
            </a:r>
            <a:r>
              <a:rPr lang="zh-CN" altLang="zh-CN" dirty="0"/>
              <a:t>执行</a:t>
            </a:r>
            <a:r>
              <a:rPr lang="en-US" altLang="zh-CN" dirty="0"/>
              <a:t>make all</a:t>
            </a:r>
            <a:r>
              <a:rPr lang="zh-CN" altLang="zh-CN" dirty="0"/>
              <a:t>（</a:t>
            </a:r>
            <a:r>
              <a:rPr lang="en-US" altLang="zh-CN" dirty="0"/>
              <a:t>all</a:t>
            </a:r>
            <a:r>
              <a:rPr lang="zh-CN" altLang="zh-CN" dirty="0"/>
              <a:t>可以省略） 指令，使用</a:t>
            </a:r>
            <a:r>
              <a:rPr lang="en-US" altLang="zh-CN" dirty="0"/>
              <a:t>Make</a:t>
            </a:r>
            <a:r>
              <a:rPr lang="zh-CN" altLang="zh-CN" dirty="0"/>
              <a:t>编译</a:t>
            </a:r>
            <a:r>
              <a:rPr lang="en-US" altLang="zh-CN" dirty="0" err="1"/>
              <a:t>helloworld.c</a:t>
            </a:r>
            <a:r>
              <a:rPr lang="zh-CN" altLang="zh-CN" dirty="0"/>
              <a:t>文件。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6" y="1989138"/>
            <a:ext cx="9403118" cy="411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⑤ 用</a:t>
            </a:r>
            <a:r>
              <a:rPr lang="en-US" altLang="zh-CN" dirty="0"/>
              <a:t>notepad</a:t>
            </a:r>
            <a:r>
              <a:rPr lang="zh-CN" altLang="zh-CN" dirty="0"/>
              <a:t>编辑器编译的文件后面会自动添加</a:t>
            </a:r>
            <a:r>
              <a:rPr lang="en-US" altLang="zh-CN" dirty="0"/>
              <a:t>.txt</a:t>
            </a:r>
            <a:r>
              <a:rPr lang="zh-CN" altLang="zh-CN" dirty="0"/>
              <a:t>扩展名</a:t>
            </a:r>
            <a:r>
              <a:rPr lang="en-US" altLang="zh-CN" dirty="0"/>
              <a:t> (Makefile.txt)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删除</a:t>
            </a:r>
            <a:r>
              <a:rPr lang="zh-CN" altLang="zh-CN" dirty="0"/>
              <a:t>扩展名，或者使用选项字符</a:t>
            </a:r>
            <a:r>
              <a:rPr lang="en-US" altLang="zh-CN" dirty="0"/>
              <a:t>"-f"</a:t>
            </a:r>
            <a:r>
              <a:rPr lang="zh-CN" altLang="zh-CN" dirty="0"/>
              <a:t>和带扩展名的文件进行编译</a:t>
            </a:r>
            <a:r>
              <a:rPr lang="en-US" altLang="zh-CN" dirty="0"/>
              <a:t>(make –f Makefile.txt </a:t>
            </a:r>
            <a:r>
              <a:rPr lang="zh-CN" altLang="zh-CN" dirty="0"/>
              <a:t>指令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14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⑥</a:t>
            </a:r>
            <a:r>
              <a:rPr lang="en-US" altLang="zh-CN" dirty="0"/>
              <a:t> SM7</a:t>
            </a:r>
            <a:r>
              <a:rPr lang="zh-CN" altLang="zh-CN" dirty="0"/>
              <a:t>目标板和主机通过</a:t>
            </a:r>
            <a:r>
              <a:rPr lang="en-US" altLang="zh-CN" dirty="0"/>
              <a:t>USB</a:t>
            </a:r>
            <a:r>
              <a:rPr lang="zh-CN" altLang="zh-CN" dirty="0"/>
              <a:t>线缆进行连接，通过指令</a:t>
            </a:r>
            <a:r>
              <a:rPr lang="en-US" altLang="zh-CN" dirty="0"/>
              <a:t> "</a:t>
            </a:r>
            <a:r>
              <a:rPr lang="en-US" altLang="zh-CN" dirty="0" err="1"/>
              <a:t>adb</a:t>
            </a:r>
            <a:r>
              <a:rPr lang="en-US" altLang="zh-CN" dirty="0"/>
              <a:t> devices"</a:t>
            </a:r>
            <a:r>
              <a:rPr lang="zh-CN" altLang="zh-CN" dirty="0"/>
              <a:t>确认是否识别到了硬件。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2" y="3250121"/>
            <a:ext cx="7405836" cy="143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3768" y="283513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⑥ 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OTG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4720835"/>
            <a:ext cx="8239125" cy="1114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42322"/>
            <a:ext cx="799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</a:rPr>
              <a:t>可能无法联机，需要关闭台式机的</a:t>
            </a:r>
            <a:r>
              <a:rPr lang="en-US" altLang="zh-CN" sz="2800" dirty="0" smtClean="0">
                <a:solidFill>
                  <a:srgbClr val="0000CC"/>
                </a:solidFill>
              </a:rPr>
              <a:t>360</a:t>
            </a:r>
            <a:r>
              <a:rPr lang="zh-CN" altLang="en-US" sz="2800" dirty="0" smtClean="0">
                <a:solidFill>
                  <a:srgbClr val="0000CC"/>
                </a:solidFill>
              </a:rPr>
              <a:t>杀毒软件！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77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⑦ 通过指令</a:t>
            </a:r>
            <a:r>
              <a:rPr lang="en-US" altLang="zh-CN" dirty="0"/>
              <a:t>"</a:t>
            </a:r>
            <a:r>
              <a:rPr lang="en-US" altLang="zh-CN" dirty="0" err="1"/>
              <a:t>adb</a:t>
            </a:r>
            <a:r>
              <a:rPr lang="en-US" altLang="zh-CN" dirty="0"/>
              <a:t> push </a:t>
            </a:r>
            <a:r>
              <a:rPr lang="en-US" altLang="zh-CN" dirty="0" err="1"/>
              <a:t>helloworld</a:t>
            </a:r>
            <a:r>
              <a:rPr lang="en-US" altLang="zh-CN" dirty="0"/>
              <a:t> /data"</a:t>
            </a:r>
            <a:r>
              <a:rPr lang="zh-CN" altLang="zh-CN" dirty="0"/>
              <a:t>将执行文件</a:t>
            </a:r>
            <a:r>
              <a:rPr lang="en-US" altLang="zh-CN" dirty="0" err="1"/>
              <a:t>helloworld</a:t>
            </a:r>
            <a:r>
              <a:rPr lang="zh-CN" altLang="zh-CN" dirty="0"/>
              <a:t>发布到目标板的</a:t>
            </a:r>
            <a:r>
              <a:rPr lang="en-US" altLang="zh-CN" dirty="0"/>
              <a:t> "/data" 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9" y="3320833"/>
            <a:ext cx="778940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8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686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⑧ </a:t>
            </a:r>
            <a:r>
              <a:rPr lang="zh-CN" altLang="en-US" dirty="0" smtClean="0"/>
              <a:t>对被</a:t>
            </a:r>
            <a:r>
              <a:rPr lang="zh-CN" altLang="zh-CN" dirty="0" smtClean="0"/>
              <a:t>传送</a:t>
            </a:r>
            <a:r>
              <a:rPr lang="zh-CN" altLang="zh-CN" dirty="0"/>
              <a:t>的文件赋予执行权限。执行目标板</a:t>
            </a:r>
            <a:r>
              <a:rPr lang="en-US" altLang="zh-CN" dirty="0"/>
              <a:t>shell</a:t>
            </a:r>
            <a:r>
              <a:rPr lang="zh-CN" altLang="zh-CN" dirty="0"/>
              <a:t>缺省远程指令</a:t>
            </a:r>
            <a:r>
              <a:rPr lang="en-US" altLang="zh-CN" dirty="0"/>
              <a:t>"</a:t>
            </a:r>
            <a:r>
              <a:rPr lang="en-US" altLang="zh-CN" dirty="0" err="1"/>
              <a:t>adb</a:t>
            </a:r>
            <a:r>
              <a:rPr lang="en-US" altLang="zh-CN" dirty="0"/>
              <a:t> shell"</a:t>
            </a:r>
            <a:r>
              <a:rPr lang="zh-CN" altLang="zh-CN" dirty="0"/>
              <a:t>，通过指令</a:t>
            </a:r>
            <a:r>
              <a:rPr lang="en-US" altLang="zh-CN" dirty="0"/>
              <a:t>"</a:t>
            </a:r>
            <a:r>
              <a:rPr lang="en-US" altLang="zh-CN" dirty="0" err="1"/>
              <a:t>chmod</a:t>
            </a:r>
            <a:r>
              <a:rPr lang="en-US" altLang="zh-CN" dirty="0"/>
              <a:t> 777 /data/</a:t>
            </a:r>
            <a:r>
              <a:rPr lang="en-US" altLang="zh-CN" dirty="0" err="1"/>
              <a:t>helloworld</a:t>
            </a:r>
            <a:r>
              <a:rPr lang="en-US" altLang="zh-CN" dirty="0"/>
              <a:t>"</a:t>
            </a:r>
            <a:r>
              <a:rPr lang="zh-CN" altLang="zh-CN" dirty="0"/>
              <a:t>设置文件的执行权限，</a:t>
            </a:r>
            <a:r>
              <a:rPr lang="en-US" altLang="zh-CN" dirty="0" err="1"/>
              <a:t>chmod</a:t>
            </a:r>
            <a:r>
              <a:rPr lang="zh-CN" altLang="zh-CN" dirty="0"/>
              <a:t>是</a:t>
            </a:r>
            <a:r>
              <a:rPr lang="en-US" altLang="zh-CN" dirty="0" err="1"/>
              <a:t>linux</a:t>
            </a:r>
            <a:r>
              <a:rPr lang="zh-CN" altLang="zh-CN" dirty="0"/>
              <a:t>指令，</a:t>
            </a:r>
            <a:r>
              <a:rPr lang="en-US" altLang="zh-CN" dirty="0"/>
              <a:t> "777"</a:t>
            </a:r>
            <a:r>
              <a:rPr lang="zh-CN" altLang="zh-CN" dirty="0"/>
              <a:t>是指</a:t>
            </a:r>
            <a:r>
              <a:rPr lang="en-US" altLang="zh-CN" dirty="0"/>
              <a:t> "</a:t>
            </a:r>
            <a:r>
              <a:rPr lang="en-US" altLang="zh-CN" dirty="0" err="1"/>
              <a:t>rwx</a:t>
            </a:r>
            <a:r>
              <a:rPr lang="en-US" altLang="zh-CN" dirty="0"/>
              <a:t> </a:t>
            </a:r>
            <a:r>
              <a:rPr lang="en-US" altLang="zh-CN" dirty="0" err="1"/>
              <a:t>rwx</a:t>
            </a:r>
            <a:r>
              <a:rPr lang="en-US" altLang="zh-CN" dirty="0"/>
              <a:t> </a:t>
            </a:r>
            <a:r>
              <a:rPr lang="en-US" altLang="zh-CN" dirty="0" err="1"/>
              <a:t>rwx</a:t>
            </a:r>
            <a:r>
              <a:rPr lang="en-US" altLang="zh-CN" dirty="0"/>
              <a:t>"</a:t>
            </a:r>
            <a:r>
              <a:rPr lang="zh-CN" altLang="zh-CN" dirty="0"/>
              <a:t>拥有者、工作组、其他 的</a:t>
            </a:r>
            <a:r>
              <a:rPr lang="en-US" altLang="zh-CN" dirty="0"/>
              <a:t>"</a:t>
            </a:r>
            <a:r>
              <a:rPr lang="zh-CN" altLang="zh-CN" dirty="0"/>
              <a:t>读</a:t>
            </a:r>
            <a:r>
              <a:rPr lang="en-US" altLang="zh-CN" dirty="0"/>
              <a:t>(r) </a:t>
            </a:r>
            <a:r>
              <a:rPr lang="zh-CN" altLang="zh-CN" dirty="0"/>
              <a:t>写</a:t>
            </a:r>
            <a:r>
              <a:rPr lang="en-US" altLang="zh-CN" dirty="0"/>
              <a:t>(w), </a:t>
            </a:r>
            <a:r>
              <a:rPr lang="zh-CN" altLang="zh-CN" dirty="0"/>
              <a:t>执行</a:t>
            </a:r>
            <a:r>
              <a:rPr lang="en-US" altLang="zh-CN" dirty="0"/>
              <a:t>(w)</a:t>
            </a:r>
            <a:r>
              <a:rPr lang="zh-CN" altLang="zh-CN" dirty="0"/>
              <a:t>的权限。</a:t>
            </a:r>
            <a:r>
              <a:rPr lang="en-US" altLang="zh-CN" dirty="0"/>
              <a:t>"/data/</a:t>
            </a:r>
            <a:r>
              <a:rPr lang="en-US" altLang="zh-CN" dirty="0" err="1"/>
              <a:t>helloworld</a:t>
            </a:r>
            <a:r>
              <a:rPr lang="en-US" altLang="zh-CN" dirty="0"/>
              <a:t>"</a:t>
            </a:r>
            <a:r>
              <a:rPr lang="zh-CN" altLang="zh-CN" dirty="0"/>
              <a:t>是作用对象。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" y="5013176"/>
            <a:ext cx="906303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5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⑨ 执行</a:t>
            </a:r>
            <a:r>
              <a:rPr lang="en-US" altLang="zh-CN" dirty="0"/>
              <a:t>"</a:t>
            </a:r>
            <a:r>
              <a:rPr lang="en-US" altLang="zh-CN" dirty="0" err="1"/>
              <a:t>adb</a:t>
            </a:r>
            <a:r>
              <a:rPr lang="en-US" altLang="zh-CN" dirty="0"/>
              <a:t> shell time /data/</a:t>
            </a:r>
            <a:r>
              <a:rPr lang="en-US" altLang="zh-CN" dirty="0" err="1"/>
              <a:t>helloworld</a:t>
            </a:r>
            <a:r>
              <a:rPr lang="en-US" altLang="zh-CN" dirty="0"/>
              <a:t>" </a:t>
            </a:r>
            <a:r>
              <a:rPr lang="zh-CN" altLang="zh-CN" dirty="0"/>
              <a:t>指令，执行发布的程序。通过执行</a:t>
            </a:r>
            <a:r>
              <a:rPr lang="en-US" altLang="zh-CN" dirty="0" err="1"/>
              <a:t>linux"time</a:t>
            </a:r>
            <a:r>
              <a:rPr lang="en-US" altLang="zh-CN" dirty="0"/>
              <a:t>"</a:t>
            </a:r>
            <a:r>
              <a:rPr lang="zh-CN" altLang="zh-CN" dirty="0"/>
              <a:t>指令，指定程序执行终止输出的时间。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835987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>
            <a:normAutofit/>
          </a:bodyPr>
          <a:lstStyle/>
          <a:p>
            <a:pPr marL="428625" indent="-428625">
              <a:buFont typeface="Wingdings" panose="05000000000000000000" pitchFamily="2" charset="2"/>
              <a:buChar char="l"/>
              <a:defRPr/>
            </a:pPr>
            <a:r>
              <a:rPr lang="zh-CN" altLang="en-US" sz="3600" dirty="0" smtClean="0">
                <a:solidFill>
                  <a:srgbClr val="6600FF"/>
                </a:solidFill>
              </a:rPr>
              <a:t>十     </a:t>
            </a:r>
            <a:r>
              <a:rPr lang="en-US" altLang="zh-CN" sz="3600" b="1" dirty="0" err="1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sz="3600" b="1" dirty="0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smtClean="0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4412 </a:t>
            </a:r>
            <a:r>
              <a:rPr lang="zh-CN" altLang="en-US" sz="3600" b="1" dirty="0" smtClean="0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平台</a:t>
            </a:r>
            <a:endParaRPr lang="zh-CN" altLang="en-US" sz="3600" dirty="0">
              <a:solidFill>
                <a:srgbClr val="66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8064896" cy="1752600"/>
          </a:xfrm>
        </p:spPr>
        <p:txBody>
          <a:bodyPr>
            <a:noAutofit/>
          </a:bodyPr>
          <a:lstStyle/>
          <a:p>
            <a:pPr algn="l"/>
            <a:endParaRPr lang="en-US" altLang="zh-CN" sz="3600" b="1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开发</a:t>
            </a:r>
            <a:r>
              <a:rPr lang="zh-CN" altLang="en-US" sz="3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环境</a:t>
            </a:r>
            <a:r>
              <a:rPr lang="en-US" altLang="zh-CN" sz="3600" b="1" dirty="0" err="1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Androx</a:t>
            </a:r>
            <a:r>
              <a:rPr lang="en-US" altLang="zh-CN" sz="3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Studio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Adb</a:t>
            </a:r>
            <a:r>
              <a:rPr lang="zh-CN" altLang="en-US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及汇编运行</a:t>
            </a:r>
            <a:endParaRPr lang="en-US" altLang="zh-CN" sz="3600" b="1" dirty="0" smtClean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solidFill>
                  <a:srgbClr val="000099"/>
                </a:solidFill>
              </a:rPr>
              <a:t>Android </a:t>
            </a:r>
            <a:r>
              <a:rPr lang="en-US" altLang="zh-CN" sz="3600" dirty="0">
                <a:solidFill>
                  <a:srgbClr val="000099"/>
                </a:solidFill>
              </a:rPr>
              <a:t>Debug Bridge</a:t>
            </a:r>
            <a:br>
              <a:rPr lang="en-US" altLang="zh-CN" sz="3600" dirty="0">
                <a:solidFill>
                  <a:srgbClr val="000099"/>
                </a:solidFill>
              </a:rPr>
            </a:br>
            <a:r>
              <a:rPr lang="zh-CN" altLang="zh-CN" sz="3600" dirty="0">
                <a:solidFill>
                  <a:srgbClr val="000099"/>
                </a:solidFill>
              </a:rPr>
              <a:t>用于调试安卓设备的工具，可以通过电脑来对安卓设备进行</a:t>
            </a:r>
            <a:r>
              <a:rPr lang="zh-CN" altLang="zh-CN" sz="3600" dirty="0" smtClean="0">
                <a:solidFill>
                  <a:srgbClr val="000099"/>
                </a:solidFill>
              </a:rPr>
              <a:t>各种底层</a:t>
            </a:r>
            <a:r>
              <a:rPr lang="zh-CN" altLang="zh-CN" sz="3600" dirty="0">
                <a:solidFill>
                  <a:srgbClr val="000099"/>
                </a:solidFill>
              </a:rPr>
              <a:t>操作</a:t>
            </a:r>
            <a:r>
              <a:rPr lang="zh-CN" altLang="en-US" sz="3600" dirty="0">
                <a:solidFill>
                  <a:srgbClr val="000099"/>
                </a:solidFill>
              </a:rPr>
              <a:t>。</a:t>
            </a:r>
            <a:r>
              <a:rPr lang="en-US" altLang="zh-CN" sz="3600" dirty="0">
                <a:solidFill>
                  <a:srgbClr val="000099"/>
                </a:solidFill>
              </a:rPr>
              <a:t/>
            </a:r>
            <a:br>
              <a:rPr lang="en-US" altLang="zh-CN" sz="3600" dirty="0">
                <a:solidFill>
                  <a:srgbClr val="000099"/>
                </a:solidFill>
              </a:rPr>
            </a:br>
            <a:endParaRPr lang="en-US" altLang="zh-CN" sz="3600" b="1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【命令】</a:t>
            </a:r>
            <a:r>
              <a:rPr lang="en-US" altLang="zh-CN" dirty="0"/>
              <a:t>time </a:t>
            </a:r>
            <a:r>
              <a:rPr lang="zh-CN" altLang="zh-CN" dirty="0"/>
              <a:t>— 执行命令并计时 </a:t>
            </a:r>
          </a:p>
          <a:p>
            <a:pPr marL="0" indent="0">
              <a:buNone/>
            </a:pPr>
            <a:r>
              <a:rPr lang="zh-CN" altLang="zh-CN" dirty="0"/>
              <a:t>【格式】</a:t>
            </a:r>
            <a:r>
              <a:rPr lang="en-US" altLang="zh-CN" dirty="0"/>
              <a:t>time [-p] command [arguments...]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【说明】 </a:t>
            </a:r>
          </a:p>
          <a:p>
            <a:pPr marL="0" indent="0">
              <a:buNone/>
            </a:pPr>
            <a:r>
              <a:rPr lang="zh-CN" altLang="zh-CN" dirty="0"/>
              <a:t>执行命令行</a:t>
            </a:r>
            <a:r>
              <a:rPr lang="en-US" altLang="zh-CN" dirty="0"/>
              <a:t>"command [arguments...]"</a:t>
            </a:r>
            <a:r>
              <a:rPr lang="zh-CN" altLang="zh-CN" dirty="0"/>
              <a:t>，命令行执行结束时在标准输出中打印执行该命令行的时间统计结果，其统计结果包含以下数据： </a:t>
            </a:r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实际时间</a:t>
            </a:r>
            <a:r>
              <a:rPr lang="en-US" altLang="zh-CN" dirty="0"/>
              <a:t>(real time): </a:t>
            </a:r>
            <a:r>
              <a:rPr lang="zh-CN" altLang="zh-CN" dirty="0"/>
              <a:t>从</a:t>
            </a:r>
            <a:r>
              <a:rPr lang="en-US" altLang="zh-CN" dirty="0"/>
              <a:t>command</a:t>
            </a:r>
            <a:r>
              <a:rPr lang="zh-CN" altLang="zh-CN" dirty="0"/>
              <a:t>命令行开始执行到运行终止的消逝时间； </a:t>
            </a:r>
          </a:p>
          <a:p>
            <a:pPr marL="0" inden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用户</a:t>
            </a:r>
            <a:r>
              <a:rPr lang="en-US" altLang="zh-CN" dirty="0"/>
              <a:t>CPU</a:t>
            </a:r>
            <a:r>
              <a:rPr lang="zh-CN" altLang="zh-CN" dirty="0"/>
              <a:t>时间</a:t>
            </a:r>
            <a:r>
              <a:rPr lang="en-US" altLang="zh-CN" dirty="0"/>
              <a:t>(user CPU time): </a:t>
            </a:r>
            <a:r>
              <a:rPr lang="zh-CN" altLang="zh-CN" dirty="0"/>
              <a:t>命令执行完成花费的用户</a:t>
            </a:r>
            <a:r>
              <a:rPr lang="en-US" altLang="zh-CN" dirty="0"/>
              <a:t>CPU</a:t>
            </a:r>
            <a:r>
              <a:rPr lang="zh-CN" altLang="zh-CN" dirty="0"/>
              <a:t>时间，即命令在用户态中执行时间总和； </a:t>
            </a:r>
          </a:p>
          <a:p>
            <a:pPr marL="0" indent="0">
              <a:buNone/>
            </a:pPr>
            <a:r>
              <a:rPr lang="en-US" altLang="zh-CN" dirty="0"/>
              <a:t>3)</a:t>
            </a:r>
            <a:r>
              <a:rPr lang="zh-CN" altLang="zh-CN" dirty="0"/>
              <a:t>系统</a:t>
            </a:r>
            <a:r>
              <a:rPr lang="en-US" altLang="zh-CN" dirty="0"/>
              <a:t>CPU</a:t>
            </a:r>
            <a:r>
              <a:rPr lang="zh-CN" altLang="zh-CN" dirty="0"/>
              <a:t>时间</a:t>
            </a:r>
            <a:r>
              <a:rPr lang="en-US" altLang="zh-CN" dirty="0"/>
              <a:t>(system CPU time): </a:t>
            </a:r>
            <a:r>
              <a:rPr lang="zh-CN" altLang="zh-CN" dirty="0"/>
              <a:t>命令执行完成花费的系统</a:t>
            </a:r>
            <a:r>
              <a:rPr lang="en-US" altLang="zh-CN" dirty="0"/>
              <a:t>CPU</a:t>
            </a:r>
            <a:r>
              <a:rPr lang="zh-CN" altLang="zh-CN" dirty="0"/>
              <a:t>时间，即命令在核心态中执行时间总和。 </a:t>
            </a:r>
          </a:p>
          <a:p>
            <a:pPr marL="0" indent="0">
              <a:buNone/>
            </a:pPr>
            <a:r>
              <a:rPr lang="zh-CN" altLang="zh-CN" dirty="0"/>
              <a:t>其中，用户</a:t>
            </a:r>
            <a:r>
              <a:rPr lang="en-US" altLang="zh-CN" dirty="0"/>
              <a:t>CPU</a:t>
            </a:r>
            <a:r>
              <a:rPr lang="zh-CN" altLang="zh-CN" dirty="0"/>
              <a:t>时间和系统</a:t>
            </a:r>
            <a:r>
              <a:rPr lang="en-US" altLang="zh-CN" dirty="0"/>
              <a:t>CPU</a:t>
            </a:r>
            <a:r>
              <a:rPr lang="zh-CN" altLang="zh-CN" dirty="0"/>
              <a:t>时间之和为</a:t>
            </a:r>
            <a:r>
              <a:rPr lang="en-US" altLang="zh-CN" dirty="0"/>
              <a:t>CPU</a:t>
            </a:r>
            <a:r>
              <a:rPr lang="zh-CN" altLang="zh-CN" dirty="0"/>
              <a:t>时间，即命令占用</a:t>
            </a:r>
            <a:r>
              <a:rPr lang="en-US" altLang="zh-CN" dirty="0"/>
              <a:t>CPU</a:t>
            </a:r>
            <a:r>
              <a:rPr lang="zh-CN" altLang="zh-CN" dirty="0"/>
              <a:t>执行的时间总和。实际时间要大于</a:t>
            </a:r>
            <a:r>
              <a:rPr lang="en-US" altLang="zh-CN" dirty="0"/>
              <a:t>CPU</a:t>
            </a:r>
            <a:r>
              <a:rPr lang="zh-CN" altLang="zh-CN" dirty="0"/>
              <a:t>时间，因为</a:t>
            </a:r>
            <a:r>
              <a:rPr lang="en-US" altLang="zh-CN" dirty="0"/>
              <a:t>Linux</a:t>
            </a:r>
            <a:r>
              <a:rPr lang="zh-CN" altLang="zh-CN" dirty="0"/>
              <a:t>是多任务操作系统，往往在执行一条命令时，系统还要处理其它任务。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9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1.</a:t>
            </a:r>
            <a:r>
              <a:rPr lang="zh-CN" altLang="en-US" dirty="0" smtClean="0">
                <a:solidFill>
                  <a:srgbClr val="0000CC"/>
                </a:solidFill>
              </a:rPr>
              <a:t>修改</a:t>
            </a:r>
            <a:r>
              <a:rPr lang="en-US" altLang="zh-CN" dirty="0" err="1" smtClean="0">
                <a:solidFill>
                  <a:srgbClr val="0000CC"/>
                </a:solidFill>
              </a:rPr>
              <a:t>helloworld.c</a:t>
            </a:r>
            <a:r>
              <a:rPr lang="zh-CN" altLang="en-US" dirty="0" smtClean="0">
                <a:solidFill>
                  <a:srgbClr val="0000CC"/>
                </a:solidFill>
              </a:rPr>
              <a:t>，使其能够显示自己的中文名字，将修改后的</a:t>
            </a:r>
            <a:r>
              <a:rPr lang="en-US" altLang="zh-CN" dirty="0" err="1" smtClean="0">
                <a:solidFill>
                  <a:srgbClr val="0000CC"/>
                </a:solidFill>
              </a:rPr>
              <a:t>helloworld.c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</a:rPr>
              <a:t>makefile</a:t>
            </a:r>
            <a:r>
              <a:rPr lang="zh-CN" altLang="en-US" dirty="0" smtClean="0">
                <a:solidFill>
                  <a:srgbClr val="0000CC"/>
                </a:solidFill>
              </a:rPr>
              <a:t>文件上传到教学平台。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2.</a:t>
            </a:r>
            <a:r>
              <a:rPr lang="zh-CN" altLang="en-US" dirty="0" smtClean="0">
                <a:solidFill>
                  <a:srgbClr val="0000CC"/>
                </a:solidFill>
              </a:rPr>
              <a:t>将修改程序后执行</a:t>
            </a:r>
            <a:r>
              <a:rPr lang="zh-CN" altLang="en-US" dirty="0">
                <a:solidFill>
                  <a:srgbClr val="0000CC"/>
                </a:solidFill>
              </a:rPr>
              <a:t>结果的截</a:t>
            </a:r>
            <a:r>
              <a:rPr lang="zh-CN" altLang="en-US" dirty="0" smtClean="0">
                <a:solidFill>
                  <a:srgbClr val="0000CC"/>
                </a:solidFill>
              </a:rPr>
              <a:t>图（含自己的中文名字）上</a:t>
            </a:r>
            <a:r>
              <a:rPr lang="zh-CN" altLang="en-US" dirty="0">
                <a:solidFill>
                  <a:srgbClr val="0000CC"/>
                </a:solidFill>
              </a:rPr>
              <a:t>传到教学平台。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9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60344" y="1059762"/>
            <a:ext cx="8685313" cy="5635842"/>
          </a:xfrm>
          <a:prstGeom prst="roundRect">
            <a:avLst>
              <a:gd name="adj" fmla="val 1483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graphicFrame>
        <p:nvGraphicFramePr>
          <p:cNvPr id="9219" name="对象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858442"/>
                        <a:ext cx="1190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8"/>
          <p:cNvSpPr txBox="1"/>
          <p:nvPr/>
        </p:nvSpPr>
        <p:spPr>
          <a:xfrm>
            <a:off x="1475656" y="436277"/>
            <a:ext cx="5792391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 err="1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sz="3600" b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sz="3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四核</a:t>
            </a:r>
            <a:r>
              <a:rPr lang="zh-CN" altLang="zh-CN" sz="3600" b="1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处理器</a:t>
            </a:r>
            <a:endParaRPr lang="en-US" altLang="zh-CN" sz="3600" b="1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>
              <a:defRPr/>
            </a:pP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 descr="http://a.hiphotos.baidu.com/baike/c0%3Dbaike92%2C5%2C5%2C92%2C30%3Bt%3Dgif/sign=64906f0303e93901420f856c1a853f82/78310a55b319ebc4af0ca1ba8026cffc1e171698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4" y="2954794"/>
            <a:ext cx="2592288" cy="2520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11500" y="1004629"/>
            <a:ext cx="8336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sz="2800" b="1" dirty="0">
                <a:solidFill>
                  <a:srgbClr val="66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/>
              <a:t>【'</a:t>
            </a:r>
            <a:r>
              <a:rPr lang="en-US" altLang="zh-CN" sz="2800" dirty="0" err="1"/>
              <a:t>eksnəs</a:t>
            </a:r>
            <a:r>
              <a:rPr lang="en-US" altLang="zh-CN" sz="2800" dirty="0"/>
              <a:t>】</a:t>
            </a:r>
          </a:p>
          <a:p>
            <a:r>
              <a:rPr lang="zh-CN" altLang="zh-CN" sz="2800" dirty="0"/>
              <a:t>希腊单词</a:t>
            </a:r>
            <a:r>
              <a:rPr lang="en-US" altLang="zh-CN" sz="2800" u="sng" dirty="0" err="1">
                <a:solidFill>
                  <a:srgbClr val="6600FF"/>
                </a:solidFill>
              </a:rPr>
              <a:t>Exy</a:t>
            </a:r>
            <a:r>
              <a:rPr lang="en-US" altLang="zh-CN" sz="2800" dirty="0" err="1"/>
              <a:t>pnos</a:t>
            </a:r>
            <a:r>
              <a:rPr lang="en-US" altLang="zh-CN" sz="2800" dirty="0"/>
              <a:t> (Smart)</a:t>
            </a:r>
            <a:r>
              <a:rPr lang="zh-CN" altLang="zh-CN" sz="2800" dirty="0"/>
              <a:t>和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Prasi</a:t>
            </a:r>
            <a:r>
              <a:rPr lang="en-US" altLang="zh-CN" sz="2800" u="sng" dirty="0" err="1">
                <a:solidFill>
                  <a:srgbClr val="6600FF"/>
                </a:solidFill>
              </a:rPr>
              <a:t>nos</a:t>
            </a:r>
            <a:r>
              <a:rPr lang="en-US" altLang="zh-CN" sz="2800" dirty="0"/>
              <a:t> (Green)</a:t>
            </a:r>
            <a:r>
              <a:rPr lang="zh-CN" altLang="zh-CN" sz="2800" dirty="0"/>
              <a:t>各取前后三个字母组成</a:t>
            </a:r>
            <a:endParaRPr lang="en-US" altLang="zh-CN" sz="2800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99" y="2532838"/>
            <a:ext cx="5763615" cy="384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9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Cortex A9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ARM</a:t>
            </a:r>
            <a:r>
              <a:rPr lang="en-US" altLang="zh-CN" sz="2800" dirty="0" smtClean="0">
                <a:solidFill>
                  <a:srgbClr val="000099"/>
                </a:solidFill>
              </a:rPr>
              <a:t>处理器</a:t>
            </a:r>
            <a:r>
              <a:rPr lang="en-US" altLang="zh-CN" dirty="0">
                <a:solidFill>
                  <a:srgbClr val="000099"/>
                </a:solidFill>
              </a:rPr>
              <a:t>ARM11</a:t>
            </a:r>
            <a:r>
              <a:rPr lang="zh-CN" altLang="zh-CN" dirty="0">
                <a:solidFill>
                  <a:srgbClr val="000099"/>
                </a:solidFill>
              </a:rPr>
              <a:t>以后的产品改用</a:t>
            </a:r>
            <a:r>
              <a:rPr lang="en-US" altLang="zh-CN" dirty="0">
                <a:solidFill>
                  <a:srgbClr val="000099"/>
                </a:solidFill>
              </a:rPr>
              <a:t>Cortex</a:t>
            </a:r>
            <a:r>
              <a:rPr lang="zh-CN" altLang="zh-CN" dirty="0">
                <a:solidFill>
                  <a:srgbClr val="000099"/>
                </a:solidFill>
              </a:rPr>
              <a:t>命名，并分成</a:t>
            </a:r>
            <a:r>
              <a:rPr lang="en-US" altLang="zh-CN" dirty="0">
                <a:solidFill>
                  <a:srgbClr val="000099"/>
                </a:solidFill>
              </a:rPr>
              <a:t>A</a:t>
            </a:r>
            <a:r>
              <a:rPr lang="zh-CN" altLang="zh-CN" dirty="0">
                <a:solidFill>
                  <a:srgbClr val="000099"/>
                </a:solidFill>
              </a:rPr>
              <a:t>、</a:t>
            </a:r>
            <a:r>
              <a:rPr lang="en-US" altLang="zh-CN" dirty="0">
                <a:solidFill>
                  <a:srgbClr val="000099"/>
                </a:solidFill>
              </a:rPr>
              <a:t>R</a:t>
            </a:r>
            <a:r>
              <a:rPr lang="zh-CN" altLang="zh-CN" dirty="0">
                <a:solidFill>
                  <a:srgbClr val="000099"/>
                </a:solidFill>
              </a:rPr>
              <a:t>和</a:t>
            </a:r>
            <a:r>
              <a:rPr lang="en-US" altLang="zh-CN" dirty="0">
                <a:solidFill>
                  <a:srgbClr val="000099"/>
                </a:solidFill>
              </a:rPr>
              <a:t>M</a:t>
            </a:r>
            <a:r>
              <a:rPr lang="zh-CN" altLang="zh-CN" dirty="0">
                <a:solidFill>
                  <a:srgbClr val="000099"/>
                </a:solidFill>
              </a:rPr>
              <a:t>三</a:t>
            </a:r>
            <a:r>
              <a:rPr lang="zh-CN" altLang="zh-CN" dirty="0" smtClean="0">
                <a:solidFill>
                  <a:srgbClr val="000099"/>
                </a:solidFill>
              </a:rPr>
              <a:t>类</a:t>
            </a:r>
            <a:r>
              <a:rPr lang="zh-CN" altLang="en-US" dirty="0" smtClean="0">
                <a:solidFill>
                  <a:srgbClr val="000099"/>
                </a:solidFill>
              </a:rPr>
              <a:t>。</a:t>
            </a:r>
            <a:r>
              <a:rPr lang="en-US" altLang="zh-CN" dirty="0">
                <a:solidFill>
                  <a:srgbClr val="000099"/>
                </a:solidFill>
              </a:rPr>
              <a:t> “A”</a:t>
            </a:r>
            <a:r>
              <a:rPr lang="zh-CN" altLang="zh-CN" dirty="0" smtClean="0">
                <a:solidFill>
                  <a:srgbClr val="000099"/>
                </a:solidFill>
              </a:rPr>
              <a:t>系列</a:t>
            </a:r>
            <a:r>
              <a:rPr lang="zh-CN" altLang="en-US" dirty="0" smtClean="0">
                <a:solidFill>
                  <a:srgbClr val="000099"/>
                </a:solidFill>
              </a:rPr>
              <a:t>：</a:t>
            </a:r>
            <a:r>
              <a:rPr lang="zh-CN" altLang="zh-CN" dirty="0" smtClean="0">
                <a:solidFill>
                  <a:srgbClr val="000099"/>
                </a:solidFill>
              </a:rPr>
              <a:t>尖端</a:t>
            </a:r>
            <a:r>
              <a:rPr lang="zh-CN" altLang="zh-CN" dirty="0">
                <a:solidFill>
                  <a:srgbClr val="000099"/>
                </a:solidFill>
              </a:rPr>
              <a:t>的基于虚拟内存的操作系统和用户应用；</a:t>
            </a:r>
            <a:r>
              <a:rPr lang="en-US" altLang="zh-CN" dirty="0">
                <a:solidFill>
                  <a:srgbClr val="000099"/>
                </a:solidFill>
              </a:rPr>
              <a:t>“R</a:t>
            </a:r>
            <a:r>
              <a:rPr lang="en-US" altLang="zh-CN" dirty="0" smtClean="0">
                <a:solidFill>
                  <a:srgbClr val="000099"/>
                </a:solidFill>
              </a:rPr>
              <a:t>”</a:t>
            </a:r>
            <a:r>
              <a:rPr lang="zh-CN" altLang="en-US" dirty="0" smtClean="0">
                <a:solidFill>
                  <a:srgbClr val="000099"/>
                </a:solidFill>
              </a:rPr>
              <a:t>：实时系统</a:t>
            </a:r>
            <a:r>
              <a:rPr lang="zh-CN" altLang="zh-CN" dirty="0" smtClean="0">
                <a:solidFill>
                  <a:srgbClr val="000099"/>
                </a:solidFill>
              </a:rPr>
              <a:t>；</a:t>
            </a:r>
            <a:r>
              <a:rPr lang="en-US" altLang="zh-CN" dirty="0">
                <a:solidFill>
                  <a:srgbClr val="000099"/>
                </a:solidFill>
              </a:rPr>
              <a:t>“M</a:t>
            </a:r>
            <a:r>
              <a:rPr lang="en-US" altLang="zh-CN" dirty="0" smtClean="0">
                <a:solidFill>
                  <a:srgbClr val="000099"/>
                </a:solidFill>
              </a:rPr>
              <a:t>”</a:t>
            </a:r>
            <a:r>
              <a:rPr lang="zh-CN" altLang="en-US" dirty="0" smtClean="0">
                <a:solidFill>
                  <a:srgbClr val="000099"/>
                </a:solidFill>
              </a:rPr>
              <a:t>：微控制器</a:t>
            </a:r>
            <a:r>
              <a:rPr lang="zh-CN" altLang="zh-CN" dirty="0" smtClean="0">
                <a:solidFill>
                  <a:srgbClr val="000099"/>
                </a:solidFill>
              </a:rPr>
              <a:t>。</a:t>
            </a:r>
            <a:endParaRPr lang="zh-CN" altLang="zh-CN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单  </a:t>
            </a:r>
            <a:r>
              <a:rPr lang="en-US" altLang="zh-CN" dirty="0" err="1" smtClean="0">
                <a:solidFill>
                  <a:srgbClr val="000099"/>
                </a:solidFill>
              </a:rPr>
              <a:t>MPCore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</a:rPr>
              <a:t>Cortex-A9 </a:t>
            </a:r>
            <a:r>
              <a:rPr lang="zh-CN" altLang="en-US" dirty="0">
                <a:solidFill>
                  <a:srgbClr val="000099"/>
                </a:solidFill>
              </a:rPr>
              <a:t>处理器的设计旨在打造最先进的、高效率的、长度动态可变的、多指令</a:t>
            </a:r>
            <a:r>
              <a:rPr lang="zh-CN" altLang="en-US" dirty="0" smtClean="0">
                <a:solidFill>
                  <a:srgbClr val="000099"/>
                </a:solidFill>
              </a:rPr>
              <a:t>执行超标量体系结构，</a:t>
            </a:r>
            <a:r>
              <a:rPr lang="zh-CN" altLang="en-US" dirty="0">
                <a:solidFill>
                  <a:srgbClr val="000099"/>
                </a:solidFill>
              </a:rPr>
              <a:t>提供采用乱序猜测方式执行的 </a:t>
            </a:r>
            <a:r>
              <a:rPr lang="en-US" altLang="zh-CN" dirty="0">
                <a:solidFill>
                  <a:srgbClr val="000099"/>
                </a:solidFill>
              </a:rPr>
              <a:t>8 </a:t>
            </a:r>
            <a:r>
              <a:rPr lang="zh-CN" altLang="en-US" dirty="0" smtClean="0">
                <a:solidFill>
                  <a:srgbClr val="000099"/>
                </a:solidFill>
              </a:rPr>
              <a:t>阶流水线处理</a:t>
            </a:r>
            <a:r>
              <a:rPr lang="zh-CN" altLang="en-US" dirty="0">
                <a:solidFill>
                  <a:srgbClr val="000099"/>
                </a:solidFill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9146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071"/>
            <a:ext cx="8229600" cy="1143000"/>
          </a:xfrm>
        </p:spPr>
        <p:txBody>
          <a:bodyPr/>
          <a:lstStyle/>
          <a:p>
            <a:r>
              <a:rPr lang="en-US" altLang="zh-CN" b="1" dirty="0"/>
              <a:t>Interrupt Combiner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72" y="908720"/>
            <a:ext cx="5976664" cy="57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671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NEON</a:t>
            </a:r>
            <a:r>
              <a:rPr lang="zh-CN" altLang="en-US" sz="3600" dirty="0" smtClean="0"/>
              <a:t>：</a:t>
            </a:r>
            <a:r>
              <a:rPr lang="en-US" altLang="zh-CN" sz="3600" b="1" dirty="0" smtClean="0"/>
              <a:t>ARM</a:t>
            </a:r>
            <a:r>
              <a:rPr lang="zh-CN" altLang="zh-CN" sz="3600" b="1" dirty="0"/>
              <a:t>架构处理器扩展结构</a:t>
            </a:r>
            <a:br>
              <a:rPr lang="zh-CN" altLang="zh-CN" sz="3600" b="1" dirty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3" cy="2160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一种</a:t>
            </a:r>
            <a:r>
              <a:rPr lang="en-US" altLang="zh-CN" dirty="0"/>
              <a:t>128</a:t>
            </a:r>
            <a:r>
              <a:rPr lang="zh-CN" altLang="en-US" dirty="0"/>
              <a:t>位</a:t>
            </a:r>
            <a:r>
              <a:rPr lang="en-US" altLang="zh-CN" dirty="0"/>
              <a:t>SIMD(Single Instruction, Multiple Data</a:t>
            </a:r>
            <a:r>
              <a:rPr lang="en-US" altLang="zh-CN" dirty="0" smtClean="0"/>
              <a:t>,)</a:t>
            </a:r>
            <a:r>
              <a:rPr lang="zh-CN" altLang="en-US" dirty="0"/>
              <a:t>扩展结构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可</a:t>
            </a:r>
            <a:r>
              <a:rPr lang="zh-CN" altLang="zh-CN" dirty="0"/>
              <a:t>使复杂视频编解码器的性能提升</a:t>
            </a:r>
            <a:r>
              <a:rPr lang="en-US" altLang="zh-CN" dirty="0"/>
              <a:t> 60-150</a:t>
            </a:r>
            <a:r>
              <a:rPr lang="en-US" altLang="zh-CN" dirty="0" smtClean="0"/>
              <a:t>%</a:t>
            </a:r>
          </a:p>
          <a:p>
            <a:pPr marL="0" indent="0">
              <a:buNone/>
            </a:pPr>
            <a:r>
              <a:rPr lang="en-US" altLang="zh-CN" dirty="0" smtClean="0"/>
              <a:t>Add  r0, x1, x2</a:t>
            </a:r>
            <a:endParaRPr lang="zh-CN" altLang="en-US" dirty="0"/>
          </a:p>
        </p:txBody>
      </p:sp>
      <p:pic>
        <p:nvPicPr>
          <p:cNvPr id="3074" name="Picture 2" descr="http://g.hiphotos.baidu.com/baike/w%3D268/sign=463b8c8ebf315c6043956ce9b5b0cbe6/c8177f3e6709c93dd60a2e6c9c3df8dcd00054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20" y="2780928"/>
            <a:ext cx="4320480" cy="38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03643" y="3620169"/>
            <a:ext cx="3761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以加法指令为例，单指令单数据（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SISD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对加法指令译码后，执行部件先访问内存，取得第一个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操作数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；之后再一次访问内存，取得第二个操作数；随后才能进行求和运算。而在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SIMD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型的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中，指令译码后几个执行部件同时访问内存，一次性获得所有操作数进行运算。这个特点使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SIMD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特别适合于多媒体应用等数据密集型运算。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6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Exynos</a:t>
            </a:r>
            <a:r>
              <a:rPr lang="en-US" altLang="zh-CN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4412</a:t>
            </a:r>
            <a:r>
              <a:rPr lang="zh-CN" altLang="en-US" b="1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开发板的结构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1" y="1196752"/>
            <a:ext cx="8378699" cy="52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核心板和母版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76" y="2204864"/>
            <a:ext cx="4745190" cy="3884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3347864" cy="2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06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1329</TotalTime>
  <Words>1295</Words>
  <Application>Microsoft Office PowerPoint</Application>
  <PresentationFormat>全屏显示(4:3)</PresentationFormat>
  <Paragraphs>97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黑体</vt:lpstr>
      <vt:lpstr>楷体</vt:lpstr>
      <vt:lpstr>隶书</vt:lpstr>
      <vt:lpstr>宋体</vt:lpstr>
      <vt:lpstr>微软雅黑</vt:lpstr>
      <vt:lpstr>Arial</vt:lpstr>
      <vt:lpstr>Arial</vt:lpstr>
      <vt:lpstr>Calibri</vt:lpstr>
      <vt:lpstr>Franklin Gothic Book</vt:lpstr>
      <vt:lpstr>Franklin Gothic Medium</vt:lpstr>
      <vt:lpstr>Wingdings</vt:lpstr>
      <vt:lpstr>Wingdings 2</vt:lpstr>
      <vt:lpstr>暗香扑面</vt:lpstr>
      <vt:lpstr>think-cell Slide</vt:lpstr>
      <vt:lpstr>Exynos 4412处理器及Androx Studio </vt:lpstr>
      <vt:lpstr>教学目标</vt:lpstr>
      <vt:lpstr>十     Exynos 4412 平台</vt:lpstr>
      <vt:lpstr>PowerPoint 演示文稿</vt:lpstr>
      <vt:lpstr>Cortex A9</vt:lpstr>
      <vt:lpstr>Interrupt Combiner</vt:lpstr>
      <vt:lpstr>NEON：ARM架构处理器扩展结构 </vt:lpstr>
      <vt:lpstr>Exynos 4412开发板的结构</vt:lpstr>
      <vt:lpstr>PowerPoint 演示文稿</vt:lpstr>
      <vt:lpstr>SM7平板电脑右侧 </vt:lpstr>
      <vt:lpstr>开启电源和目标板的启动过程如下： </vt:lpstr>
      <vt:lpstr>② SM7平板的电源开关拨到“ON” (↓)的位置。 </vt:lpstr>
      <vt:lpstr>③ 按住电源键大约2秒钟就会开启SM7的目标板。 </vt:lpstr>
      <vt:lpstr>④ 正常启动后可以看到如下所示的安卓系统主界面。刚启动时，会受到系统高速缓存存储器的影响，时间会发生延迟。</vt:lpstr>
      <vt:lpstr>关闭目标板</vt:lpstr>
      <vt:lpstr>弹出终止对话窗口后，选择【终止】。 </vt:lpstr>
      <vt:lpstr>把电源开关拨到OFF(↑)状态后，切断电源。 </vt:lpstr>
      <vt:lpstr>AndroX Studio开发环境</vt:lpstr>
      <vt:lpstr>PowerPoint 演示文稿</vt:lpstr>
      <vt:lpstr>PowerPoint 演示文稿</vt:lpstr>
      <vt:lpstr>中文和英文的切换： </vt:lpstr>
      <vt:lpstr>helloworld.c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fei</dc:creator>
  <cp:lastModifiedBy>2001gao</cp:lastModifiedBy>
  <cp:revision>103</cp:revision>
  <dcterms:created xsi:type="dcterms:W3CDTF">2014-06-11T07:48:49Z</dcterms:created>
  <dcterms:modified xsi:type="dcterms:W3CDTF">2017-09-22T07:53:11Z</dcterms:modified>
</cp:coreProperties>
</file>