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354" r:id="rId2"/>
    <p:sldId id="355" r:id="rId3"/>
    <p:sldId id="333" r:id="rId4"/>
    <p:sldId id="312" r:id="rId5"/>
    <p:sldId id="318" r:id="rId6"/>
    <p:sldId id="351" r:id="rId7"/>
    <p:sldId id="319" r:id="rId8"/>
    <p:sldId id="320" r:id="rId9"/>
    <p:sldId id="322" r:id="rId10"/>
    <p:sldId id="325" r:id="rId11"/>
    <p:sldId id="327" r:id="rId12"/>
    <p:sldId id="328" r:id="rId13"/>
    <p:sldId id="329" r:id="rId14"/>
    <p:sldId id="331" r:id="rId15"/>
    <p:sldId id="334" r:id="rId16"/>
    <p:sldId id="338" r:id="rId17"/>
    <p:sldId id="341" r:id="rId18"/>
    <p:sldId id="344" r:id="rId19"/>
    <p:sldId id="345" r:id="rId20"/>
    <p:sldId id="346" r:id="rId21"/>
    <p:sldId id="342" r:id="rId22"/>
    <p:sldId id="343" r:id="rId23"/>
    <p:sldId id="340" r:id="rId24"/>
    <p:sldId id="335" r:id="rId25"/>
    <p:sldId id="336" r:id="rId26"/>
    <p:sldId id="337" r:id="rId27"/>
    <p:sldId id="350" r:id="rId28"/>
    <p:sldId id="353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FF"/>
    <a:srgbClr val="66FF33"/>
    <a:srgbClr val="66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>
      <p:cViewPr varScale="1">
        <p:scale>
          <a:sx n="68" d="100"/>
          <a:sy n="68" d="100"/>
        </p:scale>
        <p:origin x="11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749F55-232B-443D-AF90-DFCEBAFEC69C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456083-0982-4413-A98D-44CFF334F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2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957090-DA1A-4642-9709-A8A5BA8A252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  <p:sp>
        <p:nvSpPr>
          <p:cNvPr id="2048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075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E8218-E0E0-43C5-A74C-484C0A79B607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93E0-D727-4E00-ABCF-0CCD1C3F9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AF420-BA0B-4731-A845-E5EBF67A5737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15371-518F-4DF8-96E5-F9B2D453C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7571-4F94-4BB2-831E-21112537B57D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26C99-D9EE-43B9-B00E-7FAEF66627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6FE7A-356B-475B-AE41-1B8F8A7AFDDE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9C83A-8473-4FE1-BD33-BE1BA9990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B19AD-59A0-4D31-82A8-AB36A0F6D3D3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DD04F-38A5-4E7E-B983-F43D765D9D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D9437-4A5D-4E24-94EF-0B663F48C878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AE379-BE06-4797-9C14-25EE8EBF16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D6517-20FD-4355-8052-BC5E76C3FEC0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5AC54-DF39-4BA9-955A-302625B8F6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60C34-3293-4F6B-B470-5CC462C0DFA9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2CA3D-3938-4846-94BF-F999C4F97C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8070E-7BD4-489C-A836-8FEE6F94027D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E204-6F78-40EF-8DA9-34777EF62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71C4A-6B32-44C1-A4AF-19A0B7F21DEF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BA91-0733-4D8A-B13D-A3550E22DB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1DE78-93D3-4169-881C-BF591C022548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E6E65-6545-4EBF-B876-E4A89480CF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F4BC94-A065-44CB-8751-3F1DD064015E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C3EA25-F0AC-4AC6-BF51-A4E8CC308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/>
          <a:cs typeface="微软雅黑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7576"/>
            <a:ext cx="8229600" cy="1143000"/>
          </a:xfrm>
        </p:spPr>
        <p:txBody>
          <a:bodyPr/>
          <a:lstStyle/>
          <a:p>
            <a:r>
              <a:rPr lang="en-US" altLang="zh-CN" sz="3200" dirty="0" err="1" smtClean="0"/>
              <a:t>Exynos</a:t>
            </a:r>
            <a:r>
              <a:rPr lang="en-US" altLang="zh-CN" sz="3200" dirty="0" smtClean="0"/>
              <a:t> 4412</a:t>
            </a:r>
            <a:r>
              <a:rPr lang="zh-CN" altLang="en-US" sz="3200" dirty="0" smtClean="0"/>
              <a:t>内联汇编程序设计及调试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Exynos</a:t>
            </a:r>
            <a:r>
              <a:rPr lang="en-US" altLang="zh-CN" dirty="0"/>
              <a:t> </a:t>
            </a:r>
            <a:r>
              <a:rPr lang="en-US" altLang="zh-CN" dirty="0" smtClean="0"/>
              <a:t>4412</a:t>
            </a:r>
            <a:r>
              <a:rPr lang="zh-CN" altLang="en-US" dirty="0" smtClean="0"/>
              <a:t>汇编程序格式；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Exynos</a:t>
            </a:r>
            <a:r>
              <a:rPr lang="en-US" altLang="zh-CN" dirty="0"/>
              <a:t> 4412</a:t>
            </a:r>
            <a:r>
              <a:rPr lang="zh-CN" altLang="en-US" dirty="0" smtClean="0"/>
              <a:t>汇编程序系统调用；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Exynos</a:t>
            </a:r>
            <a:r>
              <a:rPr lang="en-US" altLang="zh-CN" dirty="0"/>
              <a:t> </a:t>
            </a:r>
            <a:r>
              <a:rPr lang="en-US" altLang="zh-CN" dirty="0" smtClean="0"/>
              <a:t>4412</a:t>
            </a:r>
            <a:r>
              <a:rPr lang="zh-CN" altLang="en-US" dirty="0" smtClean="0"/>
              <a:t>内联汇编程序设计。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90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系统调用号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42287" cy="57324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smtClean="0"/>
              <a:t>在内核的文件</a:t>
            </a:r>
            <a:r>
              <a:rPr lang="en-US" altLang="zh-CN" sz="2400" smtClean="0"/>
              <a:t>ainclue/arm/asm/unistd.h</a:t>
            </a:r>
            <a:r>
              <a:rPr lang="zh-CN" altLang="en-US" sz="2400" smtClean="0"/>
              <a:t>中可以看到：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1000" smtClean="0"/>
              <a:t> </a:t>
            </a:r>
            <a:r>
              <a:rPr lang="en-US" altLang="zh-CN" sz="1600" smtClean="0"/>
              <a:t>#ifndef __ASM_ARM_UNISTD_H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__ASM_ARM_UNISTD_H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__NR_OABI_SYSCALL_BASE	0x900000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CN" sz="1600" smtClean="0"/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#if defined(__thumb__) || defined(__ARM_EABI__)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__NR_SYSCALL_BASE	0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#else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__NR_SYSCALL_BASE	__NR_OABI_SYSCALL_BASE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#endif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/*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* This file contains the system call numbers.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*/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__NR_restart_syscall		(__NR_SYSCALL_BASE+  0)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b="1" smtClean="0">
                <a:solidFill>
                  <a:srgbClr val="0000CC"/>
                </a:solidFill>
              </a:rPr>
              <a:t>#define __NR_exit			(__NR_SYSCALL_BASE+  1)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__NR_fork			(__NR_SYSCALL_BASE+  2)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__NR_read			(__NR_SYSCALL_BASE+  3)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b="1" smtClean="0">
                <a:solidFill>
                  <a:srgbClr val="0000CC"/>
                </a:solidFill>
              </a:rPr>
              <a:t>#define __NR_write			(__NR_SYSCALL_BASE+  4)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__NR_open			(__NR_SYSCALL_BASE+  5)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#define __NR_close			(__NR_SYSCALL_BASE+  6)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系统调用表</a:t>
            </a:r>
            <a:r>
              <a:rPr lang="en-US" altLang="zh-CN" smtClean="0"/>
              <a:t>sys_call_table</a:t>
            </a:r>
            <a:endParaRPr lang="zh-CN" altLang="en-US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15313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linux/arch/arm/kernel/calls.S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0 */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        CALL(sys_restart_syscall)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</a:t>
            </a:r>
            <a:r>
              <a:rPr lang="en-US" altLang="zh-CN" sz="1800" b="1" smtClean="0">
                <a:solidFill>
                  <a:srgbClr val="0000CC"/>
                </a:solidFill>
              </a:rPr>
              <a:t>CALL(sys_exit)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CALL(sys_fork_wrapper)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CALL(sys_read)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</a:t>
            </a:r>
            <a:r>
              <a:rPr lang="en-US" altLang="zh-CN" sz="1800" b="1" smtClean="0">
                <a:solidFill>
                  <a:srgbClr val="0000CC"/>
                </a:solidFill>
              </a:rPr>
              <a:t>CALL(sys_write)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5 */	CALL(sys_open)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CALL(sys_close)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CALL(sys_ni_syscall)		/* was sys_waitpid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CALL(sys_creat)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CALL(sys_link)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10 */	CALL(sys_unlink)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CALL(sys_execve_wrapper)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CALL(sys_chdir)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CALL(OBSOLETE(sys_time))	/* used by libc4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CALL(sys_mknod)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362950" cy="1143000"/>
          </a:xfrm>
        </p:spPr>
        <p:txBody>
          <a:bodyPr/>
          <a:lstStyle/>
          <a:p>
            <a:pPr algn="l" eaLnBrk="1" hangingPunct="1"/>
            <a:r>
              <a:rPr lang="zh-CN" altLang="zh-CN" sz="2800" smtClean="0"/>
              <a:t>② 如下所示编辑编译</a:t>
            </a:r>
            <a:r>
              <a:rPr lang="en-US" altLang="zh-CN" sz="2800" smtClean="0"/>
              <a:t>helloworld_as.s</a:t>
            </a:r>
            <a:r>
              <a:rPr lang="zh-CN" altLang="zh-CN" sz="2800" smtClean="0"/>
              <a:t>文件的</a:t>
            </a:r>
            <a:r>
              <a:rPr lang="en-US" altLang="zh-CN" sz="2800" smtClean="0"/>
              <a:t>Makefile_as</a:t>
            </a:r>
            <a:r>
              <a:rPr lang="zh-CN" altLang="zh-CN" sz="2800" smtClean="0"/>
              <a:t>文件。</a:t>
            </a:r>
            <a:br>
              <a:rPr lang="zh-CN" altLang="zh-CN" sz="2800" smtClean="0"/>
            </a:br>
            <a:endParaRPr lang="zh-CN" altLang="en-US" sz="2800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50825" y="2171700"/>
            <a:ext cx="8229600" cy="46863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2800" smtClean="0"/>
              <a:t>include C:/AndroXStudio/Tools/make_comm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2800" smtClean="0"/>
              <a:t>all: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2800" smtClean="0"/>
              <a:t>	$(AS) -o helloworld_as.o helloworld_as.s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z="2800" smtClean="0"/>
              <a:t>	$(LD) -s -o helloworld_as helloworld_as.o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sz="2800" smtClean="0"/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4830763"/>
            <a:ext cx="653097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57200" y="43338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zh-CN" sz="3200" smtClean="0"/>
              <a:t>③</a:t>
            </a:r>
            <a:r>
              <a:rPr lang="zh-CN" altLang="en-US" sz="3200" smtClean="0"/>
              <a:t>执行</a:t>
            </a:r>
            <a:r>
              <a:rPr lang="en-US" altLang="zh-CN" sz="3200" smtClean="0"/>
              <a:t>make –f Makefile_as</a:t>
            </a:r>
            <a:r>
              <a:rPr lang="zh-CN" altLang="en-US" sz="3200" smtClean="0"/>
              <a:t>，进行编译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344488" y="3035300"/>
            <a:ext cx="8229600" cy="12573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mtClean="0"/>
              <a:t>④ 通过</a:t>
            </a:r>
            <a:r>
              <a:rPr lang="en-US" altLang="zh-CN" smtClean="0"/>
              <a:t>“adb push helloworld_as /data”</a:t>
            </a:r>
            <a:r>
              <a:rPr lang="zh-CN" altLang="zh-CN" smtClean="0"/>
              <a:t>指令</a:t>
            </a:r>
            <a:r>
              <a:rPr lang="zh-CN" altLang="en-US" smtClean="0"/>
              <a:t>，</a:t>
            </a:r>
            <a:r>
              <a:rPr lang="zh-CN" altLang="zh-CN" smtClean="0"/>
              <a:t>把执行文件复制到目标板</a:t>
            </a:r>
            <a:r>
              <a:rPr lang="en-US" altLang="zh-CN" smtClean="0"/>
              <a:t> "/data" </a:t>
            </a:r>
            <a:r>
              <a:rPr lang="zh-CN" altLang="zh-CN" smtClean="0"/>
              <a:t>路径中。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3" y="1600200"/>
            <a:ext cx="88487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" y="4359275"/>
            <a:ext cx="8369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23850" y="620713"/>
            <a:ext cx="8229600" cy="46863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2800" smtClean="0"/>
              <a:t>⑤ 给传送的文件赋予执行权限。执行目标板</a:t>
            </a:r>
            <a:r>
              <a:rPr lang="en-US" altLang="zh-CN" sz="2800" smtClean="0"/>
              <a:t>shell</a:t>
            </a:r>
            <a:r>
              <a:rPr lang="zh-CN" altLang="zh-CN" sz="2800" smtClean="0"/>
              <a:t>缺省远程指令</a:t>
            </a:r>
            <a:r>
              <a:rPr lang="en-US" altLang="zh-CN" sz="2800" smtClean="0"/>
              <a:t>"adb shell"</a:t>
            </a:r>
            <a:r>
              <a:rPr lang="zh-CN" altLang="zh-CN" sz="2800" smtClean="0"/>
              <a:t>，通过指令</a:t>
            </a:r>
            <a:r>
              <a:rPr lang="en-US" altLang="zh-CN" sz="2800" smtClean="0"/>
              <a:t>"chmod 777 /data/helloworld_as"</a:t>
            </a:r>
            <a:r>
              <a:rPr lang="zh-CN" altLang="zh-CN" sz="2800" smtClean="0"/>
              <a:t>设置文件的执行权限。</a:t>
            </a:r>
            <a:endParaRPr lang="en-US" altLang="zh-CN" sz="2800" smtClean="0"/>
          </a:p>
          <a:p>
            <a:pPr marL="0" indent="0" eaLnBrk="1" hangingPunct="1">
              <a:buFont typeface="Wingdings 2" pitchFamily="18" charset="2"/>
              <a:buNone/>
            </a:pPr>
            <a:endParaRPr lang="en-US" altLang="zh-CN" sz="2800" smtClean="0"/>
          </a:p>
          <a:p>
            <a:pPr marL="0" indent="0" eaLnBrk="1" hangingPunct="1">
              <a:buFont typeface="Wingdings 2" pitchFamily="18" charset="2"/>
              <a:buNone/>
            </a:pPr>
            <a:endParaRPr lang="en-US" altLang="zh-CN" sz="280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2800" smtClean="0"/>
              <a:t>执行发布的程序。</a:t>
            </a:r>
          </a:p>
        </p:txBody>
      </p:sp>
      <p:pic>
        <p:nvPicPr>
          <p:cNvPr id="25603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88" y="2058988"/>
            <a:ext cx="82502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221163"/>
            <a:ext cx="8580438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内联汇编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/>
              <a:t>把依赖于处理器体系结构的汇编代码使用到</a:t>
            </a:r>
            <a:r>
              <a:rPr lang="en-US" altLang="zh-CN" dirty="0"/>
              <a:t>C</a:t>
            </a:r>
            <a:r>
              <a:rPr lang="zh-CN" altLang="zh-CN" dirty="0"/>
              <a:t>代码里面，从而容纳了汇编和</a:t>
            </a:r>
            <a:r>
              <a:rPr lang="en-US" altLang="zh-CN" dirty="0"/>
              <a:t>C</a:t>
            </a:r>
            <a:r>
              <a:rPr lang="zh-CN" altLang="zh-CN" dirty="0"/>
              <a:t>语言的优点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/>
              <a:t>内联汇编是以</a:t>
            </a:r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__ </a:t>
            </a:r>
            <a:r>
              <a:rPr lang="zh-CN" altLang="zh-CN" dirty="0"/>
              <a:t>关键字开始的，</a:t>
            </a:r>
            <a:r>
              <a:rPr lang="en-US" altLang="zh-CN" dirty="0"/>
              <a:t> ()</a:t>
            </a:r>
            <a:r>
              <a:rPr lang="zh-CN" altLang="zh-CN" dirty="0"/>
              <a:t>内用双引号表示汇编语句</a:t>
            </a:r>
            <a:r>
              <a:rPr lang="zh-CN" altLang="zh-CN" dirty="0" smtClean="0"/>
              <a:t>。</a:t>
            </a:r>
            <a:r>
              <a:rPr lang="zh-CN" altLang="zh-CN" dirty="0"/>
              <a:t>如不执行优化，添加</a:t>
            </a:r>
            <a:r>
              <a:rPr lang="en-US" altLang="zh-CN" dirty="0"/>
              <a:t>__volatile__</a:t>
            </a:r>
            <a:r>
              <a:rPr lang="zh-CN" altLang="zh-CN" dirty="0"/>
              <a:t>关键字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__ __volatile__("</a:t>
            </a:r>
            <a:r>
              <a:rPr lang="en-US" altLang="zh-CN" dirty="0" err="1"/>
              <a:t>nop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return0;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smtClean="0"/>
              <a:t>多</a:t>
            </a:r>
            <a:r>
              <a:rPr lang="zh-CN" altLang="zh-CN" smtClean="0"/>
              <a:t>个语句描述时</a:t>
            </a:r>
            <a:r>
              <a:rPr lang="zh-CN" altLang="en-US" smtClean="0"/>
              <a:t>，</a:t>
            </a:r>
            <a:r>
              <a:rPr lang="zh-CN" altLang="zh-CN" smtClean="0"/>
              <a:t>在语句结束位置要包含</a:t>
            </a:r>
            <a:r>
              <a:rPr lang="en-US" altLang="zh-CN" smtClean="0"/>
              <a:t>"\n\t"</a:t>
            </a:r>
            <a:r>
              <a:rPr lang="zh-CN" altLang="zh-CN" smtClean="0"/>
              <a:t>字符串，语句最后仅能包含</a:t>
            </a:r>
            <a:r>
              <a:rPr lang="en-US" altLang="zh-CN" smtClean="0"/>
              <a:t>"\n"</a:t>
            </a:r>
            <a:r>
              <a:rPr lang="zh-CN" altLang="zh-CN" smtClean="0"/>
              <a:t>。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__asm__ __volatile__(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"nop \n\t"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"nop\n\t"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"nop\n"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);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196975"/>
            <a:ext cx="7704856" cy="46863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语句可以使用常量或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语言中定义的变量，从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开始使用因子顺序编号，语句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结尾</a:t>
            </a:r>
            <a:r>
              <a:rPr lang="zh-CN" altLang="en-US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冒号区分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因子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zh-CN" altLang="en-US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种冒号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(:)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所在行的值表示为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写输出值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的输出因子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列表</a:t>
            </a:r>
            <a:r>
              <a:rPr lang="zh-CN" altLang="en-US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个冒号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(:)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所在行的值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读取输入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zh-CN" altLang="en-US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种冒号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(:)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执行命令的过程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内容变化</a:t>
            </a:r>
            <a:r>
              <a:rPr lang="zh-CN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不必要的功能时，冒号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(:) </a:t>
            </a:r>
            <a:r>
              <a:rPr lang="zh-CN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后面列表附上空白就行。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exp1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int a=0,b=10;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__asm__ __volatile__("mov r0,%0 \n\t"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                                      "mov r1,%1\n"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:                          </a:t>
            </a:r>
            <a:r>
              <a:rPr lang="zh-CN" altLang="en-US" smtClean="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无输出</a:t>
            </a:r>
            <a:endParaRPr lang="zh-CN" altLang="zh-CN" smtClean="0">
              <a:solidFill>
                <a:srgbClr val="6600FF"/>
              </a:solidFill>
              <a:latin typeface="楷体"/>
              <a:ea typeface="楷体"/>
              <a:cs typeface="楷体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:"r"(a), "r"(b)      </a:t>
            </a:r>
            <a:r>
              <a:rPr lang="zh-CN" altLang="zh-CN" smtClean="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读输入</a:t>
            </a:r>
            <a:endParaRPr lang="zh-CN" altLang="zh-CN" smtClean="0">
              <a:solidFill>
                <a:srgbClr val="6600FF"/>
              </a:solidFill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:"r0","r1"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);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4" name="右箭头 3"/>
          <p:cNvSpPr/>
          <p:nvPr/>
        </p:nvSpPr>
        <p:spPr>
          <a:xfrm>
            <a:off x="2771775" y="4221163"/>
            <a:ext cx="360363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771775" y="4797425"/>
            <a:ext cx="360363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01" name="矩形 5"/>
          <p:cNvSpPr>
            <a:spLocks noChangeArrowheads="1"/>
          </p:cNvSpPr>
          <p:nvPr/>
        </p:nvSpPr>
        <p:spPr bwMode="auto">
          <a:xfrm>
            <a:off x="3132138" y="4619625"/>
            <a:ext cx="305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内容变化</a:t>
            </a:r>
            <a:r>
              <a:rPr lang="zh-CN" altLang="zh-CN" sz="280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的寄存器</a:t>
            </a:r>
            <a:endParaRPr lang="zh-CN" altLang="en-US" sz="2800">
              <a:solidFill>
                <a:srgbClr val="6600FF"/>
              </a:solidFill>
              <a:latin typeface="Franklin Gothic Book"/>
              <a:ea typeface="黑体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71775" y="3613150"/>
            <a:ext cx="360363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exp2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int a=0,b=10;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__asm__ __volatile__("mov r0,%1 \n\t"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                                      "mov %0,r0\n"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:" =r"(a)                </a:t>
            </a:r>
            <a:r>
              <a:rPr lang="zh-CN" altLang="en-US" smtClean="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写输出</a:t>
            </a:r>
            <a:endParaRPr lang="zh-CN" altLang="zh-CN" smtClean="0">
              <a:solidFill>
                <a:srgbClr val="6600FF"/>
              </a:solidFill>
              <a:latin typeface="楷体"/>
              <a:ea typeface="楷体"/>
              <a:cs typeface="楷体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:"r"(b)                   </a:t>
            </a:r>
            <a:r>
              <a:rPr lang="zh-CN" altLang="zh-CN" smtClean="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读输入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: " r0"                    </a:t>
            </a:r>
            <a:r>
              <a:rPr lang="zh-CN" altLang="en-US" smtClean="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内容变化</a:t>
            </a:r>
            <a:r>
              <a:rPr lang="zh-CN" altLang="zh-CN" smtClean="0">
                <a:solidFill>
                  <a:srgbClr val="6600FF"/>
                </a:solidFill>
                <a:latin typeface="楷体"/>
                <a:ea typeface="楷体"/>
                <a:cs typeface="楷体"/>
              </a:rPr>
              <a:t>的寄存器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);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mtClean="0"/>
              <a:t>printf("a=%d,b=%d \n",a,b);</a:t>
            </a:r>
            <a:endParaRPr lang="zh-CN" altLang="zh-CN" smtClean="0"/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4" name="右箭头 3"/>
          <p:cNvSpPr/>
          <p:nvPr/>
        </p:nvSpPr>
        <p:spPr>
          <a:xfrm>
            <a:off x="2627313" y="3638550"/>
            <a:ext cx="360362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627313" y="4221163"/>
            <a:ext cx="360362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627313" y="4803775"/>
            <a:ext cx="360362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教学目标：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/>
              <a:t>Exynos</a:t>
            </a:r>
            <a:r>
              <a:rPr lang="en-US" altLang="zh-CN" dirty="0"/>
              <a:t> </a:t>
            </a:r>
            <a:r>
              <a:rPr lang="en-US" altLang="zh-CN" dirty="0" smtClean="0"/>
              <a:t>4412</a:t>
            </a:r>
            <a:r>
              <a:rPr lang="zh-CN" altLang="en-US" dirty="0" smtClean="0"/>
              <a:t>内联汇编程序设计、调试的方法。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err="1"/>
              <a:t>Exynos</a:t>
            </a:r>
            <a:r>
              <a:rPr lang="en-US" altLang="zh-CN" dirty="0"/>
              <a:t> </a:t>
            </a:r>
            <a:r>
              <a:rPr lang="en-US" altLang="zh-CN" dirty="0" smtClean="0"/>
              <a:t>4412</a:t>
            </a:r>
            <a:r>
              <a:rPr lang="zh-CN" altLang="en-US" dirty="0" smtClean="0"/>
              <a:t>典型系统调用的使用方法。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58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smtClean="0"/>
              <a:t>上</a:t>
            </a:r>
            <a:r>
              <a:rPr lang="zh-CN" altLang="zh-CN" smtClean="0"/>
              <a:t>例中，输出列表分配值的变量只有一个</a:t>
            </a:r>
            <a:r>
              <a:rPr lang="en-US" altLang="zh-CN" smtClean="0"/>
              <a:t>a</a:t>
            </a:r>
            <a:r>
              <a:rPr lang="zh-CN" altLang="zh-CN" smtClean="0"/>
              <a:t>，输入列表只有一个变量</a:t>
            </a:r>
            <a:r>
              <a:rPr lang="en-US" altLang="zh-CN" smtClean="0"/>
              <a:t>b </a:t>
            </a:r>
            <a:r>
              <a:rPr lang="zh-CN" altLang="zh-CN" smtClean="0"/>
              <a:t>，可以看到计算中使用的寄存器列表也只有</a:t>
            </a:r>
            <a:r>
              <a:rPr lang="en-US" altLang="zh-CN" smtClean="0"/>
              <a:t>“r0”</a:t>
            </a:r>
            <a:r>
              <a:rPr lang="zh-CN" altLang="zh-CN" smtClean="0"/>
              <a:t>一个。因子类型用</a:t>
            </a:r>
            <a:r>
              <a:rPr lang="en-US" altLang="zh-CN" smtClean="0"/>
              <a:t>”r”</a:t>
            </a:r>
            <a:r>
              <a:rPr lang="zh-CN" altLang="zh-CN" smtClean="0"/>
              <a:t>寄存器表示，</a:t>
            </a:r>
            <a:r>
              <a:rPr lang="en-US" altLang="zh-CN" smtClean="0"/>
              <a:t>“=”</a:t>
            </a:r>
            <a:r>
              <a:rPr lang="zh-CN" altLang="en-US" smtClean="0"/>
              <a:t>表示</a:t>
            </a:r>
            <a:r>
              <a:rPr lang="zh-CN" altLang="zh-CN" smtClean="0"/>
              <a:t>输出。</a:t>
            </a:r>
            <a:endParaRPr lang="en-US" altLang="zh-CN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“g”:</a:t>
            </a:r>
            <a:r>
              <a:rPr lang="zh-CN" altLang="en-US" smtClean="0"/>
              <a:t>变量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1763713" y="-1666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helloworld_inline_as.c</a:t>
            </a:r>
            <a:endParaRPr lang="zh-CN" altLang="en-US" dirty="0" smtClean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229600" cy="46863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#include &lt;stdio.h&gt;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int main(){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int a = 0, b = 10;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char * format = "a = %d, b = %d, c = %d\n";	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__asm__ __volatile__ (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"mov r0, %1\n\t"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"mov %0, r0\n"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: "=r" (a)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: "r" (b)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: "r0"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__asm__ __volatile__ (	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"mov r0, %2\n\t"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"mov r1, %0\n\t"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"mov r2, %1\n\t"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"mov r3, %3\n\t"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“bl printf\n\t“                </a:t>
            </a:r>
            <a:endParaRPr lang="zh-CN" altLang="pt-BR" sz="14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: "r" (a), "r" (b), "r" (format), "g" (3 * 4)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	: "r0", "r1", "r2", "r3"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printf("good-bye\n");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	return 0;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altLang="zh-CN" sz="1400" dirty="0" smtClean="0"/>
              <a:t>}</a:t>
            </a:r>
            <a:endParaRPr lang="zh-CN" altLang="en-US" sz="1400" dirty="0" smtClean="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067175" y="3860800"/>
            <a:ext cx="2665413" cy="720725"/>
          </a:xfrm>
          <a:prstGeom prst="wedgeRoundRectCallout">
            <a:avLst>
              <a:gd name="adj1" fmla="val -74120"/>
              <a:gd name="adj2" fmla="val 55287"/>
              <a:gd name="adj3" fmla="val 16667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Printf</a:t>
            </a:r>
            <a:r>
              <a:rPr lang="zh-CN" altLang="en-US"/>
              <a:t>打印格式：</a:t>
            </a:r>
            <a:r>
              <a:rPr lang="en-US" altLang="zh-CN"/>
              <a:t>Ro</a:t>
            </a:r>
          </a:p>
          <a:p>
            <a:pPr algn="ctr"/>
            <a:r>
              <a:rPr lang="zh-CN" altLang="en-US"/>
              <a:t>打印内容：</a:t>
            </a:r>
            <a:r>
              <a:rPr lang="en-US" altLang="zh-CN"/>
              <a:t>R1~R3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helloworld_inline_as.c</a:t>
            </a:r>
            <a:r>
              <a:rPr lang="en-US" altLang="zh-CN" dirty="0" smtClean="0"/>
              <a:t> </a:t>
            </a:r>
            <a:r>
              <a:rPr lang="zh-CN" altLang="en-US" dirty="0" smtClean="0"/>
              <a:t>截图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77975"/>
            <a:ext cx="655161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smtClean="0"/>
              <a:t>Makefile</a:t>
            </a:r>
            <a:endParaRPr lang="zh-CN" altLang="en-US" smtClean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include C:/AndroXStudio/Tools/make_comm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all: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/>
              <a:t>	$(CC) -save-temps -o helloworld_inline_as helloworld_inline_as.c $(CFLAGS) $(LDFLAGS)</a:t>
            </a:r>
            <a:endParaRPr lang="zh-CN" altLang="en-US" smtClean="0"/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4508500"/>
            <a:ext cx="9085262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mtClean="0"/>
              <a:t>③执行编译</a:t>
            </a:r>
            <a:r>
              <a:rPr lang="en-US" altLang="zh-CN" smtClean="0"/>
              <a:t>"make " </a:t>
            </a:r>
            <a:endParaRPr lang="zh-CN" altLang="en-US" smtClean="0"/>
          </a:p>
        </p:txBody>
      </p:sp>
      <p:pic>
        <p:nvPicPr>
          <p:cNvPr id="3584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205038"/>
            <a:ext cx="8201025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88" y="1052513"/>
            <a:ext cx="8229600" cy="46863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/>
              <a:t>④</a:t>
            </a:r>
            <a:r>
              <a:rPr lang="zh-CN" altLang="zh-CN" dirty="0" smtClean="0"/>
              <a:t>通过</a:t>
            </a:r>
            <a:r>
              <a:rPr lang="zh-CN" altLang="zh-CN" dirty="0"/>
              <a:t>指令</a:t>
            </a:r>
            <a:r>
              <a:rPr lang="en-US" altLang="zh-CN" dirty="0"/>
              <a:t>"</a:t>
            </a:r>
            <a:r>
              <a:rPr lang="en-US" altLang="zh-CN" dirty="0" err="1"/>
              <a:t>adb</a:t>
            </a:r>
            <a:r>
              <a:rPr lang="en-US" altLang="zh-CN" dirty="0"/>
              <a:t> push </a:t>
            </a:r>
            <a:r>
              <a:rPr lang="en-US" altLang="zh-CN" dirty="0" err="1"/>
              <a:t>helloworld_inline_as</a:t>
            </a:r>
            <a:r>
              <a:rPr lang="en-US" altLang="zh-CN" dirty="0"/>
              <a:t> /data"</a:t>
            </a:r>
            <a:r>
              <a:rPr lang="zh-CN" altLang="zh-CN" dirty="0"/>
              <a:t>把执行文件复制到目标板的</a:t>
            </a:r>
            <a:r>
              <a:rPr lang="en-US" altLang="zh-CN" dirty="0"/>
              <a:t>"/data"</a:t>
            </a:r>
            <a:r>
              <a:rPr lang="zh-CN" altLang="zh-CN" dirty="0"/>
              <a:t>目录中。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/>
              <a:t>⑤ </a:t>
            </a:r>
            <a:r>
              <a:rPr lang="zh-CN" altLang="en-US" dirty="0" smtClean="0"/>
              <a:t>修改</a:t>
            </a:r>
            <a:r>
              <a:rPr lang="zh-CN" altLang="zh-CN" dirty="0" smtClean="0"/>
              <a:t>文件权限</a:t>
            </a:r>
            <a:r>
              <a:rPr lang="zh-CN" altLang="zh-CN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zh-CN" altLang="en-US" dirty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2238"/>
            <a:ext cx="8842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" y="4508500"/>
            <a:ext cx="893603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349500"/>
            <a:ext cx="88963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77975"/>
            <a:ext cx="655161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71600" y="93530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helloworld_inline_as.c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5400000">
            <a:off x="3854576" y="2526008"/>
            <a:ext cx="144016" cy="653857"/>
          </a:xfrm>
          <a:prstGeom prst="downArrow">
            <a:avLst/>
          </a:prstGeom>
          <a:solidFill>
            <a:srgbClr val="0000CC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6863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提交</a:t>
            </a:r>
            <a:r>
              <a:rPr lang="en-US" altLang="zh-CN" dirty="0" err="1" smtClean="0"/>
              <a:t>helloworld_as.s</a:t>
            </a:r>
            <a:r>
              <a:rPr lang="zh-CN" altLang="en-US" dirty="0" smtClean="0"/>
              <a:t>原程序及执行结果的截图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提交</a:t>
            </a:r>
            <a:r>
              <a:rPr lang="en-US" altLang="zh-CN" dirty="0" err="1" smtClean="0"/>
              <a:t>helloworld_inline_as.c</a:t>
            </a:r>
            <a:r>
              <a:rPr lang="zh-CN" altLang="en-US" dirty="0"/>
              <a:t>原程序及执行结果的截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修改</a:t>
            </a:r>
            <a:r>
              <a:rPr lang="en-US" altLang="zh-CN" dirty="0" err="1" smtClean="0"/>
              <a:t>helloworld_inline_as.c</a:t>
            </a:r>
            <a:r>
              <a:rPr lang="zh-CN" altLang="en-US" dirty="0" smtClean="0"/>
              <a:t>，在程序中增加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NEON</a:t>
            </a:r>
            <a:r>
              <a:rPr lang="zh-CN" altLang="en-US" dirty="0" smtClean="0"/>
              <a:t>指令，对执行结果进行截图，验证</a:t>
            </a:r>
            <a:r>
              <a:rPr lang="en-US" altLang="zh-CN" dirty="0" smtClean="0"/>
              <a:t>NEON</a:t>
            </a:r>
            <a:r>
              <a:rPr lang="zh-CN" altLang="en-US" dirty="0" smtClean="0"/>
              <a:t>指令的</a:t>
            </a:r>
            <a:r>
              <a:rPr lang="zh-CN" altLang="en-US" smtClean="0"/>
              <a:t>功能。</a:t>
            </a:r>
            <a:endParaRPr lang="en-US" altLang="zh-CN" dirty="0" smtClean="0"/>
          </a:p>
          <a:p>
            <a:pPr marL="514350" indent="-514350">
              <a:buFont typeface="Wingdings 2" pitchFamily="18" charset="2"/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2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Arm </a:t>
            </a:r>
            <a:r>
              <a:rPr lang="zh-CN" altLang="en-US" smtClean="0"/>
              <a:t>汇编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51520" y="1301750"/>
            <a:ext cx="8435280" cy="46863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command        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AndroXStudio</a:t>
            </a:r>
            <a:r>
              <a:rPr lang="en-US" altLang="zh-CN" dirty="0" smtClean="0"/>
              <a:t>/workspace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dirty="0" smtClean="0"/>
              <a:t>目录，</a:t>
            </a:r>
            <a:r>
              <a:rPr lang="zh-CN" altLang="zh-CN" dirty="0" smtClean="0"/>
              <a:t>创建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helloworld_as</a:t>
            </a:r>
            <a:r>
              <a:rPr lang="zh-CN" altLang="en-US" dirty="0" smtClean="0"/>
              <a:t>目录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进入到新创建的</a:t>
            </a:r>
            <a:r>
              <a:rPr lang="en-US" altLang="zh-CN" dirty="0" err="1" smtClean="0"/>
              <a:t>helloworld_as</a:t>
            </a:r>
            <a:r>
              <a:rPr lang="zh-CN" altLang="en-US" dirty="0" smtClean="0"/>
              <a:t>目录，用</a:t>
            </a:r>
            <a:r>
              <a:rPr lang="en-US" altLang="zh-CN" dirty="0" smtClean="0"/>
              <a:t>notepad</a:t>
            </a:r>
            <a:r>
              <a:rPr lang="zh-CN" altLang="zh-CN" dirty="0" smtClean="0"/>
              <a:t>在新创建的文件夹内创建</a:t>
            </a:r>
            <a:r>
              <a:rPr lang="en-US" altLang="zh-CN" dirty="0" err="1" smtClean="0"/>
              <a:t>helloworld_as.s</a:t>
            </a:r>
            <a:r>
              <a:rPr lang="zh-CN" altLang="zh-CN" dirty="0" smtClean="0"/>
              <a:t>文件。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dirty="0" smtClean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3429000"/>
            <a:ext cx="5072063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393032"/>
            <a:ext cx="55245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helloworld_as.s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50825" y="1417638"/>
            <a:ext cx="8229600" cy="46863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</a:t>
            </a:r>
            <a:r>
              <a:rPr lang="it-IT" altLang="zh-CN" sz="1600" b="1" smtClean="0"/>
              <a:t>: .data                                                /*</a:t>
            </a:r>
            <a:r>
              <a:rPr lang="zh-CN" altLang="zh-CN" sz="1600" smtClean="0"/>
              <a:t>保</a:t>
            </a:r>
            <a:r>
              <a:rPr lang="zh-CN" altLang="en-US" sz="1600" smtClean="0"/>
              <a:t>存</a:t>
            </a:r>
            <a:r>
              <a:rPr lang="zh-CN" altLang="zh-CN" sz="1600" smtClean="0"/>
              <a:t>变量</a:t>
            </a:r>
            <a:r>
              <a:rPr lang="zh-CN" altLang="en-US" sz="1600" smtClean="0"/>
              <a:t>、</a:t>
            </a:r>
            <a:r>
              <a:rPr lang="zh-CN" altLang="zh-CN" sz="1600" smtClean="0"/>
              <a:t>常量的数据区域</a:t>
            </a:r>
            <a:r>
              <a:rPr lang="it-IT" altLang="zh-CN" sz="1600" b="1" smtClean="0"/>
              <a:t>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３</a:t>
            </a:r>
            <a:r>
              <a:rPr lang="it-IT" altLang="zh-CN" sz="1600" b="1" smtClean="0"/>
              <a:t>: msg: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４</a:t>
            </a:r>
            <a:r>
              <a:rPr lang="it-IT" altLang="zh-CN" sz="1600" b="1" smtClean="0"/>
              <a:t>:       .ascii  “Hello,ARM! \n “       /*</a:t>
            </a:r>
            <a:r>
              <a:rPr lang="en-US" altLang="zh-CN" sz="1600" smtClean="0"/>
              <a:t> .ascii   </a:t>
            </a:r>
            <a:r>
              <a:rPr lang="zh-CN" altLang="zh-CN" sz="1600" smtClean="0"/>
              <a:t>字符串</a:t>
            </a:r>
            <a:r>
              <a:rPr lang="it-IT" altLang="zh-CN" sz="1600" b="1" smtClean="0"/>
              <a:t>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５</a:t>
            </a:r>
            <a:r>
              <a:rPr lang="it-IT" altLang="zh-CN" sz="1600" b="1" smtClean="0"/>
              <a:t>: len=. - msg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７</a:t>
            </a:r>
            <a:r>
              <a:rPr lang="it-IT" altLang="zh-CN" sz="1600" b="1" smtClean="0"/>
              <a:t>:                           .text                          /*</a:t>
            </a:r>
            <a:r>
              <a:rPr lang="zh-CN" altLang="zh-CN" sz="1600" smtClean="0"/>
              <a:t>与</a:t>
            </a:r>
            <a:r>
              <a:rPr lang="en-US" altLang="zh-CN" sz="1600" smtClean="0"/>
              <a:t>C</a:t>
            </a:r>
            <a:r>
              <a:rPr lang="zh-CN" altLang="zh-CN" sz="1600" smtClean="0"/>
              <a:t>语言函数</a:t>
            </a:r>
            <a:r>
              <a:rPr lang="en-US" altLang="zh-CN" sz="1600" smtClean="0"/>
              <a:t>main()</a:t>
            </a:r>
            <a:r>
              <a:rPr lang="zh-CN" altLang="zh-CN" sz="1600" smtClean="0"/>
              <a:t>类似</a:t>
            </a:r>
            <a:r>
              <a:rPr lang="zh-CN" altLang="en-US" sz="1600" smtClean="0"/>
              <a:t>，程序执行</a:t>
            </a:r>
            <a:r>
              <a:rPr lang="zh-CN" altLang="zh-CN" sz="1600" smtClean="0"/>
              <a:t>的入口</a:t>
            </a:r>
            <a:r>
              <a:rPr lang="it-IT" altLang="zh-CN" sz="1600" b="1" smtClean="0"/>
              <a:t>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９</a:t>
            </a:r>
            <a:r>
              <a:rPr lang="it-IT" altLang="zh-CN" sz="1600" b="1" smtClean="0"/>
              <a:t>: .globl  _start                                      /*</a:t>
            </a:r>
            <a:r>
              <a:rPr lang="en-US" altLang="zh-CN" sz="1600" smtClean="0"/>
              <a:t> linker </a:t>
            </a:r>
            <a:r>
              <a:rPr lang="zh-CN" altLang="en-US" sz="1600" smtClean="0"/>
              <a:t>需要 </a:t>
            </a:r>
            <a:r>
              <a:rPr lang="it-IT" altLang="zh-CN" sz="1600" b="1" smtClean="0"/>
              <a:t>_start 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１０</a:t>
            </a:r>
            <a:r>
              <a:rPr lang="it-IT" altLang="zh-CN" sz="1600" b="1" smtClean="0"/>
              <a:t>: _start: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１１</a:t>
            </a:r>
            <a:r>
              <a:rPr lang="it-IT" altLang="zh-CN" sz="1600" b="1" smtClean="0"/>
              <a:t>:                                                      /*write(int fd, const void* buf, size_t count)*/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１２</a:t>
            </a:r>
            <a:r>
              <a:rPr lang="it-IT" altLang="zh-CN" sz="1600" b="1" smtClean="0"/>
              <a:t>: mov r0,$1                                    /*fd -&gt;stdout*/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１３</a:t>
            </a:r>
            <a:r>
              <a:rPr lang="pt-BR" altLang="zh-CN" sz="1600" b="1" smtClean="0"/>
              <a:t>: ldr r1,=msg                                  /*buf -&gt;msg*/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１４</a:t>
            </a:r>
            <a:r>
              <a:rPr lang="en-US" altLang="zh-CN" sz="1600" b="1" smtClean="0"/>
              <a:t>: ldr r2,=len                                    /*count -&gt;len(msg)*/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１５</a:t>
            </a:r>
            <a:r>
              <a:rPr lang="en-US" altLang="zh-CN" sz="1600" b="1" smtClean="0"/>
              <a:t>: mov r7,$4                                    /*write is sys call  #4*/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１６</a:t>
            </a:r>
            <a:r>
              <a:rPr lang="en-US" altLang="zh-CN" sz="1600" b="1" smtClean="0"/>
              <a:t>: swi $0                                           /*invoke   syscall*/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１９</a:t>
            </a:r>
            <a:r>
              <a:rPr lang="en-US" altLang="zh-CN" sz="1600" b="1" smtClean="0"/>
              <a:t>: mov r0,$0                                    /*status -&gt;0*/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２０</a:t>
            </a:r>
            <a:r>
              <a:rPr lang="en-US" altLang="zh-CN" sz="1600" b="1" smtClean="0"/>
              <a:t>: mov r7,$1                                     /*exit syscall #1*/</a:t>
            </a:r>
            <a:endParaRPr lang="zh-CN" altLang="zh-CN" sz="1600" b="1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zh-CN" altLang="zh-CN" sz="1600" b="1" smtClean="0"/>
              <a:t>２１</a:t>
            </a:r>
            <a:r>
              <a:rPr lang="en-US" altLang="zh-CN" sz="1600" b="1" smtClean="0"/>
              <a:t>: swi $0                                          /*invoke syscall*/</a:t>
            </a:r>
            <a:endParaRPr lang="zh-CN" altLang="zh-CN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helloworld_as.s</a:t>
            </a:r>
            <a:endParaRPr lang="zh-CN" altLang="en-US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73238"/>
            <a:ext cx="8496300" cy="281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16113"/>
            <a:ext cx="7632700" cy="3725862"/>
          </a:xfrm>
          <a:prstGeom prst="rect">
            <a:avLst/>
          </a:prstGeom>
          <a:noFill/>
        </p:spPr>
      </p:pic>
      <p:sp>
        <p:nvSpPr>
          <p:cNvPr id="50181" name="标题 1"/>
          <p:cNvSpPr>
            <a:spLocks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latin typeface="Franklin Gothic Medium" pitchFamily="34" charset="0"/>
                <a:ea typeface="微软雅黑"/>
                <a:cs typeface="微软雅黑"/>
              </a:rPr>
              <a:t> </a:t>
            </a:r>
            <a:r>
              <a:rPr lang="zh-CN" altLang="en-US" sz="4400">
                <a:solidFill>
                  <a:schemeClr val="tx2"/>
                </a:solidFill>
                <a:latin typeface="Franklin Gothic Medium" pitchFamily="34" charset="0"/>
                <a:ea typeface="微软雅黑"/>
                <a:cs typeface="微软雅黑"/>
              </a:rPr>
              <a:t>或者</a:t>
            </a:r>
            <a:r>
              <a:rPr lang="en-US" altLang="zh-CN" sz="4400">
                <a:solidFill>
                  <a:schemeClr val="tx2"/>
                </a:solidFill>
                <a:latin typeface="Franklin Gothic Medium" pitchFamily="34" charset="0"/>
                <a:ea typeface="微软雅黑"/>
                <a:cs typeface="微软雅黑"/>
              </a:rPr>
              <a:t>helloworld_as.s</a:t>
            </a:r>
            <a:endParaRPr lang="zh-CN" altLang="en-US" sz="4400">
              <a:solidFill>
                <a:schemeClr val="tx2"/>
              </a:solidFill>
              <a:latin typeface="Franklin Gothic Medium" pitchFamily="34" charset="0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     software interrupt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 smtClean="0"/>
              <a:t>执行</a:t>
            </a:r>
            <a:r>
              <a:rPr lang="zh-CN" altLang="zh-CN" dirty="0"/>
              <a:t>完</a:t>
            </a:r>
            <a:r>
              <a:rPr lang="en-US" altLang="zh-CN" dirty="0" err="1"/>
              <a:t>swi</a:t>
            </a:r>
            <a:r>
              <a:rPr lang="zh-CN" altLang="zh-CN" dirty="0"/>
              <a:t>指令后，</a:t>
            </a:r>
            <a:r>
              <a:rPr lang="en-US" altLang="zh-CN" dirty="0" err="1"/>
              <a:t>cpu</a:t>
            </a:r>
            <a:r>
              <a:rPr lang="zh-CN" altLang="zh-CN" dirty="0"/>
              <a:t>会做几件事情：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将</a:t>
            </a:r>
            <a:r>
              <a:rPr lang="en-US" altLang="zh-CN" dirty="0" err="1"/>
              <a:t>swi</a:t>
            </a:r>
            <a:r>
              <a:rPr lang="zh-CN" altLang="zh-CN" dirty="0"/>
              <a:t>的下一条指令地址保存到</a:t>
            </a:r>
            <a:r>
              <a:rPr lang="en-US" altLang="zh-CN" dirty="0"/>
              <a:t> r14_svc </a:t>
            </a:r>
            <a:r>
              <a:rPr lang="zh-CN" altLang="zh-CN" dirty="0"/>
              <a:t>中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将当前</a:t>
            </a:r>
            <a:r>
              <a:rPr lang="en-US" altLang="zh-CN" dirty="0"/>
              <a:t> </a:t>
            </a:r>
            <a:r>
              <a:rPr lang="en-US" altLang="zh-CN" dirty="0" err="1"/>
              <a:t>cpsr</a:t>
            </a:r>
            <a:r>
              <a:rPr lang="en-US" altLang="zh-CN" dirty="0"/>
              <a:t> </a:t>
            </a:r>
            <a:r>
              <a:rPr lang="zh-CN" altLang="zh-CN" dirty="0"/>
              <a:t>保存到</a:t>
            </a:r>
            <a:r>
              <a:rPr lang="en-US" altLang="zh-CN" dirty="0"/>
              <a:t> </a:t>
            </a:r>
            <a:r>
              <a:rPr lang="en-US" altLang="zh-CN" dirty="0" err="1"/>
              <a:t>spsr_svc</a:t>
            </a:r>
            <a:r>
              <a:rPr lang="en-US" altLang="zh-CN" dirty="0"/>
              <a:t> </a:t>
            </a:r>
            <a:r>
              <a:rPr lang="zh-CN" altLang="zh-CN" dirty="0"/>
              <a:t>中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将</a:t>
            </a:r>
            <a:r>
              <a:rPr lang="en-US" altLang="zh-CN" dirty="0" err="1"/>
              <a:t>cpu</a:t>
            </a:r>
            <a:r>
              <a:rPr lang="zh-CN" altLang="zh-CN" dirty="0"/>
              <a:t>模式改为特权模式</a:t>
            </a:r>
            <a:r>
              <a:rPr lang="en-US" altLang="zh-CN" dirty="0" err="1"/>
              <a:t>svc_mode</a:t>
            </a:r>
            <a:r>
              <a:rPr lang="en-US" altLang="zh-CN" dirty="0"/>
              <a:t>, </a:t>
            </a:r>
            <a:r>
              <a:rPr lang="zh-CN" altLang="zh-CN" dirty="0"/>
              <a:t>即更改</a:t>
            </a:r>
            <a:r>
              <a:rPr lang="en-US" altLang="zh-CN" dirty="0"/>
              <a:t> </a:t>
            </a:r>
            <a:r>
              <a:rPr lang="en-US" altLang="zh-CN" dirty="0" err="1"/>
              <a:t>cpsr</a:t>
            </a:r>
            <a:r>
              <a:rPr lang="en-US" altLang="zh-CN" dirty="0"/>
              <a:t> </a:t>
            </a:r>
            <a:r>
              <a:rPr lang="zh-CN" altLang="zh-CN" dirty="0"/>
              <a:t>的低五位</a:t>
            </a:r>
            <a:r>
              <a:rPr lang="en-US" altLang="zh-CN" dirty="0"/>
              <a:t>, </a:t>
            </a:r>
            <a:r>
              <a:rPr lang="en-US" altLang="zh-CN" dirty="0" err="1"/>
              <a:t>cspr</a:t>
            </a:r>
            <a:r>
              <a:rPr lang="en-US" altLang="zh-CN" dirty="0"/>
              <a:t>[4:0]=0b10011</a:t>
            </a:r>
            <a:endParaRPr lang="zh-CN" altLang="zh-CN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切换到</a:t>
            </a:r>
            <a:r>
              <a:rPr lang="en-US" altLang="zh-CN" dirty="0"/>
              <a:t>ARM</a:t>
            </a:r>
            <a:r>
              <a:rPr lang="zh-CN" altLang="zh-CN" dirty="0"/>
              <a:t>状态</a:t>
            </a:r>
            <a:r>
              <a:rPr lang="en-US" altLang="zh-CN" dirty="0"/>
              <a:t>, </a:t>
            </a:r>
            <a:r>
              <a:rPr lang="en-US" altLang="zh-CN" dirty="0" err="1"/>
              <a:t>cspr</a:t>
            </a:r>
            <a:r>
              <a:rPr lang="en-US" altLang="zh-CN" dirty="0"/>
              <a:t>[5]=0</a:t>
            </a:r>
            <a:endParaRPr lang="zh-CN" altLang="zh-CN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禁止</a:t>
            </a:r>
            <a:r>
              <a:rPr lang="en-US" altLang="zh-CN" dirty="0"/>
              <a:t>IRQ, </a:t>
            </a:r>
            <a:r>
              <a:rPr lang="en-US" altLang="zh-CN" dirty="0" err="1"/>
              <a:t>cspr</a:t>
            </a:r>
            <a:r>
              <a:rPr lang="en-US" altLang="zh-CN" dirty="0"/>
              <a:t>[7]=1</a:t>
            </a:r>
            <a:endParaRPr lang="zh-CN" altLang="zh-CN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将</a:t>
            </a:r>
            <a:r>
              <a:rPr lang="en-US" altLang="zh-CN" dirty="0"/>
              <a:t> pc </a:t>
            </a:r>
            <a:r>
              <a:rPr lang="zh-CN" altLang="zh-CN" dirty="0"/>
              <a:t>置为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it-IT" altLang="zh-CN" b="1" dirty="0" smtClean="0"/>
              <a:t>write(int </a:t>
            </a:r>
            <a:r>
              <a:rPr lang="it-IT" altLang="zh-CN" b="1" dirty="0"/>
              <a:t>fd, const void* buf, size_t count)*/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系统调用过程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843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9225"/>
            <a:ext cx="8513763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79DC37-220B-4981-A8DB-04D958A74626}" type="datetime1">
              <a:rPr lang="zh-CN" altLang="en-US"/>
              <a:pPr>
                <a:defRPr/>
              </a:pPr>
              <a:t>2019/4/9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嵌入式OS</a:t>
            </a: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DC7EC-8965-4773-A1EC-4BD971AEB6B1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9460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5262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mtClean="0"/>
              <a:t>系统调用表和系统调用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4475" y="1295400"/>
            <a:ext cx="8705850" cy="4116388"/>
          </a:xfrm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99"/>
              </a:buClr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mtClean="0"/>
              <a:t>为了把系统调用号与相应的服务例程关联起来，内核利用了一个系统调用分派表(dispatch table)</a:t>
            </a:r>
          </a:p>
          <a:p>
            <a:pPr marL="741363" lvl="1" indent="-284163" eaLnBrk="1" hangingPunct="1">
              <a:buClr>
                <a:srgbClr val="333399"/>
              </a:buClr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mtClean="0"/>
              <a:t>sys_call_table的定义</a:t>
            </a:r>
          </a:p>
          <a:p>
            <a:pPr marL="1141413" lvl="2" indent="-227013" eaLnBrk="1" hangingPunct="1">
              <a:buClr>
                <a:srgbClr val="333399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/>
          </a:p>
          <a:p>
            <a:pPr marL="1141413" lvl="2" indent="-227013" eaLnBrk="1" hangingPunct="1">
              <a:buClr>
                <a:srgbClr val="333399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/>
          </a:p>
          <a:p>
            <a:pPr marL="341313" indent="-341313" eaLnBrk="1" hangingPunct="1">
              <a:buClr>
                <a:srgbClr val="333399"/>
              </a:buClr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mtClean="0"/>
              <a:t>寻找sys_call_table是如何使用的</a:t>
            </a:r>
          </a:p>
          <a:p>
            <a:pPr marL="341313" indent="-341313" eaLnBrk="1" hangingPunct="1">
              <a:buClr>
                <a:srgbClr val="333399"/>
              </a:buClr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/>
          </a:p>
          <a:p>
            <a:pPr marL="341313" indent="-341313" eaLnBrk="1" hangingPunct="1">
              <a:buClr>
                <a:srgbClr val="333399"/>
              </a:buClr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/>
          </a:p>
          <a:p>
            <a:pPr marL="341313" indent="-341313" eaLnBrk="1" hangingPunct="1">
              <a:buClr>
                <a:srgbClr val="333399"/>
              </a:buClr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/>
          </a:p>
          <a:p>
            <a:pPr marL="741363" lvl="1" indent="-284163" eaLnBrk="1" hangingPunct="1">
              <a:buClr>
                <a:srgbClr val="333399"/>
              </a:buClr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mtClean="0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266700" y="3238500"/>
            <a:ext cx="8351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>
                <a:solidFill>
                  <a:srgbClr val="800080"/>
                </a:solidFill>
              </a:rPr>
              <a:t>C:\AndroXStudio\legacy\cygwin\platform\linux\arch\arm\kernelarch/arm/kernel/calls.S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87325" y="4979988"/>
            <a:ext cx="9683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800080"/>
                </a:solidFill>
              </a:rPr>
              <a:t>C:\AndroXStudio\legacy\cygwin\platform\linux\arch\arm\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b="1">
                <a:solidFill>
                  <a:srgbClr val="800080"/>
                </a:solidFill>
              </a:rPr>
              <a:t>Kernel\entry-common.s：vector_swi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2162</TotalTime>
  <Words>983</Words>
  <Application>Microsoft Office PowerPoint</Application>
  <PresentationFormat>全屏显示(4:3)</PresentationFormat>
  <Paragraphs>188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楷体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</vt:lpstr>
      <vt:lpstr>Wingdings 2</vt:lpstr>
      <vt:lpstr>暗香扑面</vt:lpstr>
      <vt:lpstr>Exynos 4412内联汇编程序设计及调试</vt:lpstr>
      <vt:lpstr>教学目标：</vt:lpstr>
      <vt:lpstr>Arm 汇编</vt:lpstr>
      <vt:lpstr>helloworld_as.s </vt:lpstr>
      <vt:lpstr>helloworld_as.s</vt:lpstr>
      <vt:lpstr>PowerPoint 演示文稿</vt:lpstr>
      <vt:lpstr>swi     software interrupt</vt:lpstr>
      <vt:lpstr>系统调用过程</vt:lpstr>
      <vt:lpstr>系统调用表和系统调用</vt:lpstr>
      <vt:lpstr>系统调用号</vt:lpstr>
      <vt:lpstr>系统调用表sys_call_table</vt:lpstr>
      <vt:lpstr>② 如下所示编辑编译helloworld_as.s文件的Makefile_as文件。 </vt:lpstr>
      <vt:lpstr>③执行make –f Makefile_as，进行编译</vt:lpstr>
      <vt:lpstr>PowerPoint 演示文稿</vt:lpstr>
      <vt:lpstr>内联汇编</vt:lpstr>
      <vt:lpstr>PowerPoint 演示文稿</vt:lpstr>
      <vt:lpstr>PowerPoint 演示文稿</vt:lpstr>
      <vt:lpstr>exp1</vt:lpstr>
      <vt:lpstr>exp2</vt:lpstr>
      <vt:lpstr>PowerPoint 演示文稿</vt:lpstr>
      <vt:lpstr>helloworld_inline_as.c</vt:lpstr>
      <vt:lpstr>helloworld_inline_as.c 截图</vt:lpstr>
      <vt:lpstr>Makefile</vt:lpstr>
      <vt:lpstr>PowerPoint 演示文稿</vt:lpstr>
      <vt:lpstr>PowerPoint 演示文稿</vt:lpstr>
      <vt:lpstr>PowerPoint 演示文稿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fei</dc:creator>
  <cp:lastModifiedBy>2001gao</cp:lastModifiedBy>
  <cp:revision>113</cp:revision>
  <dcterms:created xsi:type="dcterms:W3CDTF">2014-06-11T07:48:49Z</dcterms:created>
  <dcterms:modified xsi:type="dcterms:W3CDTF">2019-04-09T05:59:08Z</dcterms:modified>
</cp:coreProperties>
</file>