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57" r:id="rId4"/>
    <p:sldId id="260" r:id="rId5"/>
    <p:sldId id="295" r:id="rId6"/>
    <p:sldId id="296" r:id="rId7"/>
    <p:sldId id="297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90" r:id="rId26"/>
    <p:sldId id="294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89" r:id="rId38"/>
    <p:sldId id="291" r:id="rId39"/>
    <p:sldId id="292" r:id="rId40"/>
    <p:sldId id="298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D3"/>
    <a:srgbClr val="0000C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81" autoAdjust="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CC7D-4651-4AED-80A3-AE3A1E6FA2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4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我学习的经历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CC7D-4651-4AED-80A3-AE3A1E6FA2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3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CC7D-4651-4AED-80A3-AE3A1E6FA2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CC7D-4651-4AED-80A3-AE3A1E6FA2F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9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23c4663ee32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kancloud.cn/kancloud/android-tutoria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tumpp/awesome-android" TargetMode="External"/><Relationship Id="rId2" Type="http://schemas.openxmlformats.org/officeDocument/2006/relationships/hyperlink" Target="https://github.com/wasabeef/awesome-android-u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ys7.com/doc/zh/book/4.x/android-sdk.html" TargetMode="External"/><Relationship Id="rId5" Type="http://schemas.openxmlformats.org/officeDocument/2006/relationships/hyperlink" Target="https://tensorflow.google.cn/lite/" TargetMode="External"/><Relationship Id="rId4" Type="http://schemas.openxmlformats.org/officeDocument/2006/relationships/hyperlink" Target="https://www.bmob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你的机遇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创富</a:t>
            </a:r>
            <a:r>
              <a:rPr lang="zh-CN" altLang="en-US" dirty="0" smtClean="0"/>
              <a:t>故事</a:t>
            </a:r>
            <a:endParaRPr lang="en-US" altLang="zh-CN" dirty="0"/>
          </a:p>
          <a:p>
            <a:pPr lvl="1"/>
            <a:r>
              <a:rPr lang="zh-CN" altLang="en-US" sz="1800" dirty="0" smtClean="0"/>
              <a:t>诞生</a:t>
            </a:r>
            <a:r>
              <a:rPr lang="en-US" altLang="zh-CN" sz="1800" dirty="0" smtClean="0">
                <a:solidFill>
                  <a:srgbClr val="FF0000"/>
                </a:solidFill>
              </a:rPr>
              <a:t>551</a:t>
            </a:r>
            <a:r>
              <a:rPr lang="zh-CN" altLang="en-US" sz="1800" dirty="0" smtClean="0">
                <a:solidFill>
                  <a:srgbClr val="FF0000"/>
                </a:solidFill>
              </a:rPr>
              <a:t>天</a:t>
            </a:r>
            <a:r>
              <a:rPr lang="zh-CN" altLang="en-US" sz="1800" dirty="0" smtClean="0"/>
              <a:t>的只有</a:t>
            </a:r>
            <a:r>
              <a:rPr lang="en-US" altLang="zh-CN" sz="1800" dirty="0" smtClean="0">
                <a:solidFill>
                  <a:srgbClr val="FF0000"/>
                </a:solidFill>
              </a:rPr>
              <a:t>13</a:t>
            </a:r>
            <a:r>
              <a:rPr lang="zh-CN" altLang="en-US" sz="1800" dirty="0" smtClean="0">
                <a:solidFill>
                  <a:srgbClr val="FF0000"/>
                </a:solidFill>
              </a:rPr>
              <a:t>名</a:t>
            </a:r>
            <a:r>
              <a:rPr lang="zh-CN" altLang="en-US" sz="1800" dirty="0" smtClean="0"/>
              <a:t>员工的</a:t>
            </a:r>
            <a:r>
              <a:rPr lang="en-US" altLang="zh-CN" sz="1800" dirty="0" smtClean="0"/>
              <a:t>Instagram</a:t>
            </a:r>
            <a:r>
              <a:rPr lang="zh-CN" altLang="en-US" sz="1800" dirty="0" smtClean="0"/>
              <a:t>以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dirty="0" smtClean="0">
                <a:solidFill>
                  <a:srgbClr val="FF0000"/>
                </a:solidFill>
              </a:rPr>
              <a:t>亿美元</a:t>
            </a:r>
            <a:r>
              <a:rPr lang="zh-CN" altLang="en-US" sz="1800" dirty="0" smtClean="0"/>
              <a:t>被</a:t>
            </a:r>
            <a:r>
              <a:rPr lang="en-US" altLang="zh-CN" sz="1800" dirty="0" smtClean="0"/>
              <a:t>Facebook</a:t>
            </a:r>
            <a:r>
              <a:rPr lang="zh-CN" altLang="en-US" sz="1800" dirty="0" smtClean="0"/>
              <a:t>收购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阿里以</a:t>
            </a:r>
            <a:r>
              <a:rPr lang="en-US" altLang="zh-CN" sz="1800" dirty="0" smtClean="0">
                <a:solidFill>
                  <a:srgbClr val="FF0000"/>
                </a:solidFill>
              </a:rPr>
              <a:t>40</a:t>
            </a:r>
            <a:r>
              <a:rPr lang="zh-CN" altLang="en-US" sz="1800" dirty="0" smtClean="0">
                <a:solidFill>
                  <a:srgbClr val="FF0000"/>
                </a:solidFill>
              </a:rPr>
              <a:t>亿人民币</a:t>
            </a:r>
            <a:r>
              <a:rPr lang="zh-CN" altLang="en-US" sz="1800" dirty="0" smtClean="0"/>
              <a:t>收购</a:t>
            </a:r>
            <a:r>
              <a:rPr lang="en-US" altLang="zh-CN" sz="1800" dirty="0" smtClean="0"/>
              <a:t>UC</a:t>
            </a:r>
            <a:r>
              <a:rPr lang="zh-CN" altLang="en-US" sz="1800" dirty="0" smtClean="0"/>
              <a:t>浏览器（</a:t>
            </a:r>
            <a:r>
              <a:rPr lang="en-US" altLang="zh-CN" sz="1800" dirty="0" err="1" smtClean="0"/>
              <a:t>UCWeb</a:t>
            </a:r>
            <a:r>
              <a:rPr lang="zh-CN" altLang="en-US" sz="1800" dirty="0" smtClean="0"/>
              <a:t>）成立</a:t>
            </a:r>
            <a:r>
              <a:rPr lang="en-US" altLang="zh-CN" sz="1800" dirty="0" smtClean="0"/>
              <a:t>UC</a:t>
            </a:r>
            <a:r>
              <a:rPr lang="zh-CN" altLang="en-US" sz="1800" dirty="0" smtClean="0"/>
              <a:t>移动事业群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2" name="Picture 4" descr="Image result for Instagram 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16" y="2646908"/>
            <a:ext cx="2226514" cy="222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nstagra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43842"/>
            <a:ext cx="2229581" cy="22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82" y="2517912"/>
            <a:ext cx="2160240" cy="22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三大移动平台</a:t>
            </a:r>
            <a:endParaRPr lang="zh-CN" altLang="en-US" dirty="0"/>
          </a:p>
        </p:txBody>
      </p:sp>
      <p:pic>
        <p:nvPicPr>
          <p:cNvPr id="3074" name="Picture 2" descr="Image result for windows ios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3558"/>
            <a:ext cx="537659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9782"/>
            <a:ext cx="3097188" cy="17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大移动平台</a:t>
            </a:r>
            <a:r>
              <a:rPr lang="en-US" altLang="zh-CN" dirty="0" smtClean="0"/>
              <a:t>OS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微软 </a:t>
            </a:r>
            <a:r>
              <a:rPr lang="en-US" altLang="zh-CN" dirty="0" smtClean="0">
                <a:solidFill>
                  <a:srgbClr val="0000CC"/>
                </a:solidFill>
              </a:rPr>
              <a:t>Windows Phone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闭源，设备少，几乎半死不活状态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苹果 </a:t>
            </a:r>
            <a:r>
              <a:rPr lang="en-US" altLang="zh-CN" dirty="0" smtClean="0">
                <a:solidFill>
                  <a:srgbClr val="0000CC"/>
                </a:solidFill>
              </a:rPr>
              <a:t>iOS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闭源，购买专用设备和开发账号，昂贵的开发代价，对</a:t>
            </a:r>
            <a:r>
              <a:rPr lang="en-US" altLang="zh-CN" dirty="0" err="1" smtClean="0">
                <a:sym typeface="Wingdings" panose="05000000000000000000" pitchFamily="2" charset="2"/>
              </a:rPr>
              <a:t>ObjC</a:t>
            </a:r>
            <a:r>
              <a:rPr lang="zh-CN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CN" dirty="0" smtClean="0">
                <a:sym typeface="Wingdings" panose="05000000000000000000" pitchFamily="2" charset="2"/>
              </a:rPr>
              <a:t>Swift</a:t>
            </a:r>
            <a:r>
              <a:rPr lang="zh-CN" altLang="en-US" dirty="0" smtClean="0">
                <a:sym typeface="Wingdings" panose="05000000000000000000" pitchFamily="2" charset="2"/>
              </a:rPr>
              <a:t>的学习周期长，官方支持不够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谷歌 </a:t>
            </a:r>
            <a:r>
              <a:rPr lang="en-US" altLang="zh-CN" dirty="0" smtClean="0">
                <a:solidFill>
                  <a:srgbClr val="FF0000"/>
                </a:solidFill>
              </a:rPr>
              <a:t>Android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开源，厂商多，开发机器和手机选择多，基于</a:t>
            </a:r>
            <a:r>
              <a:rPr lang="en-US" altLang="zh-CN" dirty="0" smtClean="0">
                <a:sym typeface="Wingdings" panose="05000000000000000000" pitchFamily="2" charset="2"/>
              </a:rPr>
              <a:t>Java SE</a:t>
            </a:r>
            <a:r>
              <a:rPr lang="zh-CN" altLang="en-US" dirty="0" smtClean="0">
                <a:sym typeface="Wingdings" panose="05000000000000000000" pitchFamily="2" charset="2"/>
              </a:rPr>
              <a:t>，源代码开放，强大的社区支持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204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Android</a:t>
            </a:r>
            <a:r>
              <a:rPr lang="zh-CN" altLang="en-US" dirty="0" smtClean="0"/>
              <a:t>：</a:t>
            </a:r>
            <a:r>
              <a:rPr lang="en-US" altLang="zh-CN" dirty="0"/>
              <a:t>Android</a:t>
            </a:r>
            <a:r>
              <a:rPr lang="zh-CN" altLang="en-US" dirty="0"/>
              <a:t>一词最早出现于法国作家</a:t>
            </a:r>
            <a:r>
              <a:rPr lang="zh-CN" altLang="en-US" dirty="0" smtClean="0"/>
              <a:t>利尔亚当在</a:t>
            </a:r>
            <a:r>
              <a:rPr lang="en-US" altLang="zh-CN" dirty="0"/>
              <a:t>1886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发表</a:t>
            </a:r>
            <a:r>
              <a:rPr lang="zh-CN" altLang="en-US" dirty="0"/>
              <a:t>的科幻小说</a:t>
            </a:r>
            <a:r>
              <a:rPr lang="en-US" altLang="zh-CN" dirty="0"/>
              <a:t>《</a:t>
            </a:r>
            <a:r>
              <a:rPr lang="zh-CN" altLang="en-US" dirty="0"/>
              <a:t>未来夏娃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中。他将外</a:t>
            </a:r>
            <a:r>
              <a:rPr lang="zh-CN" altLang="en-US" dirty="0"/>
              <a:t>表像人的机器起名为</a:t>
            </a:r>
            <a:r>
              <a:rPr lang="en-US" altLang="zh-CN" dirty="0"/>
              <a:t>Android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一个开放的</a:t>
            </a:r>
            <a:r>
              <a:rPr lang="zh-CN" altLang="en-US" dirty="0" smtClean="0">
                <a:solidFill>
                  <a:srgbClr val="FF0000"/>
                </a:solidFill>
              </a:rPr>
              <a:t>操作系统，软件平台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Android</a:t>
            </a:r>
            <a:r>
              <a:rPr lang="zh-CN" altLang="en-US" sz="1800" dirty="0" smtClean="0"/>
              <a:t>软件系列包括操作系统、中间件和一些关键应用。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的系统，运行在</a:t>
            </a:r>
            <a:r>
              <a:rPr lang="en-US" altLang="zh-CN" dirty="0" smtClean="0"/>
              <a:t>Linux</a:t>
            </a:r>
            <a:r>
              <a:rPr lang="zh-CN" altLang="en-US" dirty="0"/>
              <a:t>操作系统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Android SDK</a:t>
            </a:r>
            <a:r>
              <a:rPr lang="zh-CN" altLang="en-US" dirty="0" smtClean="0"/>
              <a:t>为开发者提供必要的工具与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sz="1800" dirty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Android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</a:t>
            </a:r>
            <a:r>
              <a:rPr lang="zh-CN" altLang="en-US" sz="2000" dirty="0" smtClean="0"/>
              <a:t>，被</a:t>
            </a:r>
            <a:r>
              <a:rPr lang="en-US" altLang="zh-CN" sz="2000" dirty="0" smtClean="0"/>
              <a:t>Google 2005</a:t>
            </a:r>
            <a:r>
              <a:rPr lang="zh-CN" altLang="en-US" sz="2000" dirty="0" smtClean="0"/>
              <a:t>年并购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Andy Rubin 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月创建，</a:t>
            </a:r>
            <a:r>
              <a:rPr lang="en-US" altLang="zh-CN" sz="1800" dirty="0" smtClean="0"/>
              <a:t>2015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月谷歌收购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乔布斯、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团队和甲骨文都让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举步维艰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但是，现在</a:t>
            </a:r>
            <a:r>
              <a:rPr lang="en-US" altLang="zh-CN" sz="1800" dirty="0" smtClean="0"/>
              <a:t>……</a:t>
            </a:r>
            <a:endParaRPr lang="zh-CN" altLang="en-US" sz="1800" dirty="0"/>
          </a:p>
        </p:txBody>
      </p:sp>
      <p:sp>
        <p:nvSpPr>
          <p:cNvPr id="4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779662"/>
            <a:ext cx="1759562" cy="30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吃货</a:t>
            </a:r>
            <a:r>
              <a:rPr lang="en-US" altLang="zh-CN" dirty="0" smtClean="0"/>
              <a:t>--Android</a:t>
            </a:r>
            <a:r>
              <a:rPr lang="zh-CN" altLang="en-US" dirty="0" smtClean="0"/>
              <a:t>的发展史</a:t>
            </a:r>
            <a:endParaRPr lang="zh-CN" altLang="en-US" dirty="0"/>
          </a:p>
        </p:txBody>
      </p:sp>
      <p:pic>
        <p:nvPicPr>
          <p:cNvPr id="1026" name="Picture 2" descr="https://mindster.in/sites/all/themes/mindsterfresh/img/blog/android-version-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929" y="1995686"/>
            <a:ext cx="985348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第一台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T-Mobile G1</a:t>
            </a:r>
            <a:r>
              <a:rPr lang="zh-CN" altLang="en-US" dirty="0" smtClean="0"/>
              <a:t>在美国开售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Image result for t mobile 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1670"/>
            <a:ext cx="4774808" cy="25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026" y="1516732"/>
            <a:ext cx="2921030" cy="32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如今的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手机、电视不说了，说点其它的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7" y="2139702"/>
            <a:ext cx="2630968" cy="211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32" y="2751770"/>
            <a:ext cx="3176588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54374"/>
            <a:ext cx="3246710" cy="143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2566222"/>
            <a:ext cx="2562831" cy="237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1764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核心的操作系统</a:t>
            </a:r>
            <a:endParaRPr lang="en-US" altLang="zh-CN" dirty="0" smtClean="0"/>
          </a:p>
          <a:p>
            <a:r>
              <a:rPr lang="zh-CN" altLang="en-US" dirty="0" smtClean="0"/>
              <a:t>源代码开放</a:t>
            </a:r>
            <a:endParaRPr lang="en-US" altLang="zh-CN" dirty="0" smtClean="0"/>
          </a:p>
          <a:p>
            <a:r>
              <a:rPr lang="zh-CN" altLang="en-US" dirty="0" smtClean="0"/>
              <a:t>免授权费，易退出中低价智能型手机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服务紧密结合</a:t>
            </a:r>
            <a:endParaRPr lang="en-US" altLang="zh-CN" dirty="0" smtClean="0"/>
          </a:p>
          <a:p>
            <a:r>
              <a:rPr lang="zh-CN" altLang="en-US" dirty="0"/>
              <a:t>完整度</a:t>
            </a:r>
            <a:r>
              <a:rPr lang="zh-CN" altLang="en-US" dirty="0" smtClean="0"/>
              <a:t>高的架构，友善的开发环境</a:t>
            </a:r>
            <a:endParaRPr lang="en-US" altLang="zh-CN" dirty="0" smtClean="0"/>
          </a:p>
          <a:p>
            <a:r>
              <a:rPr lang="zh-CN" altLang="en-US" dirty="0"/>
              <a:t>虚拟机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应用程序开发者不需要考虑硬件细节</a:t>
            </a:r>
            <a:endParaRPr lang="en-US" altLang="zh-CN" dirty="0" smtClean="0"/>
          </a:p>
          <a:p>
            <a:r>
              <a:rPr lang="zh-CN" altLang="en-US" dirty="0" smtClean="0"/>
              <a:t>应用框架可重用，组件可更换</a:t>
            </a:r>
            <a:endParaRPr lang="en-US" altLang="zh-CN" dirty="0" smtClean="0"/>
          </a:p>
          <a:p>
            <a:r>
              <a:rPr lang="en-US" altLang="zh-CN" dirty="0" smtClean="0"/>
              <a:t>Java ART</a:t>
            </a:r>
            <a:r>
              <a:rPr lang="zh-CN" altLang="en-US" dirty="0" smtClean="0"/>
              <a:t>虚拟机针对移动设备进行了优化</a:t>
            </a:r>
            <a:endParaRPr lang="en-US" altLang="zh-CN" dirty="0" smtClean="0"/>
          </a:p>
          <a:p>
            <a:r>
              <a:rPr lang="zh-CN" altLang="en-US" dirty="0" smtClean="0"/>
              <a:t>优化的图形能力支持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图形</a:t>
            </a:r>
            <a:endParaRPr lang="en-US" altLang="zh-CN" dirty="0" smtClean="0"/>
          </a:p>
          <a:p>
            <a:r>
              <a:rPr lang="zh-CN" altLang="en-US" dirty="0" smtClean="0"/>
              <a:t>集成了开源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引擎的浏览器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SQLite</a:t>
            </a:r>
            <a:r>
              <a:rPr lang="zh-CN" altLang="en-US" dirty="0" smtClean="0"/>
              <a:t>轻量级数据库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06" y="3134902"/>
            <a:ext cx="3036962" cy="18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 SDK</a:t>
            </a:r>
            <a:r>
              <a:rPr lang="zh-CN" altLang="en-US" dirty="0" smtClean="0">
                <a:solidFill>
                  <a:srgbClr val="0000CC"/>
                </a:solidFill>
              </a:rPr>
              <a:t>支持的操作系统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Mac OS X</a:t>
            </a:r>
          </a:p>
          <a:p>
            <a:pPr lvl="1"/>
            <a:r>
              <a:rPr lang="en-US" altLang="zh-CN" dirty="0" smtClean="0"/>
              <a:t>Linux</a:t>
            </a:r>
          </a:p>
          <a:p>
            <a:pPr lvl="1"/>
            <a:endParaRPr lang="en-US" altLang="zh-CN" dirty="0"/>
          </a:p>
          <a:p>
            <a:r>
              <a:rPr lang="en-US" altLang="zh-CN" dirty="0" smtClean="0">
                <a:solidFill>
                  <a:srgbClr val="0000CC"/>
                </a:solidFill>
              </a:rPr>
              <a:t>Android</a:t>
            </a:r>
            <a:r>
              <a:rPr lang="zh-CN" altLang="en-US" dirty="0" smtClean="0">
                <a:solidFill>
                  <a:srgbClr val="0000CC"/>
                </a:solidFill>
              </a:rPr>
              <a:t>的开发层次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移植开发移动电话系统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移动电话、数码产品：硬件，驱动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Android</a:t>
            </a:r>
            <a:r>
              <a:rPr lang="zh-CN" altLang="en-US" dirty="0" smtClean="0">
                <a:sym typeface="Wingdings" panose="05000000000000000000" pitchFamily="2" charset="2"/>
              </a:rPr>
              <a:t>系统开发 </a:t>
            </a:r>
            <a:r>
              <a:rPr lang="en-US" altLang="zh-CN" dirty="0" smtClean="0">
                <a:sym typeface="Wingdings" panose="05000000000000000000" pitchFamily="2" charset="2"/>
              </a:rPr>
              <a:t> Android OS</a:t>
            </a:r>
            <a:r>
              <a:rPr lang="zh-CN" altLang="en-US" dirty="0" smtClean="0">
                <a:sym typeface="Wingdings" panose="05000000000000000000" pitchFamily="2" charset="2"/>
              </a:rPr>
              <a:t>：完善系统功能，修正系统缺陷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Android</a:t>
            </a:r>
            <a:r>
              <a:rPr lang="zh-CN" altLang="en-US" dirty="0" smtClean="0">
                <a:sym typeface="Wingdings" panose="05000000000000000000" pitchFamily="2" charset="2"/>
              </a:rPr>
              <a:t>应用程序开发 </a:t>
            </a:r>
            <a:r>
              <a:rPr lang="en-US" altLang="zh-CN" dirty="0" smtClean="0">
                <a:sym typeface="Wingdings" panose="05000000000000000000" pitchFamily="2" charset="2"/>
              </a:rPr>
              <a:t> Android</a:t>
            </a:r>
            <a:r>
              <a:rPr lang="zh-CN" altLang="en-US" dirty="0" smtClean="0">
                <a:sym typeface="Wingdings" panose="05000000000000000000" pitchFamily="2" charset="2"/>
              </a:rPr>
              <a:t>应用程序：基于现有硬件和</a:t>
            </a:r>
            <a:r>
              <a:rPr lang="en-US" altLang="zh-CN" dirty="0" smtClean="0">
                <a:sym typeface="Wingdings" panose="05000000000000000000" pitchFamily="2" charset="2"/>
              </a:rPr>
              <a:t>Android</a:t>
            </a:r>
            <a:r>
              <a:rPr lang="zh-CN" altLang="en-US" dirty="0" smtClean="0">
                <a:sym typeface="Wingdings" panose="05000000000000000000" pitchFamily="2" charset="2"/>
              </a:rPr>
              <a:t>框架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1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开发基础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2484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XML</a:t>
            </a:r>
            <a:r>
              <a:rPr lang="zh-CN" altLang="en-US" dirty="0" smtClean="0"/>
              <a:t>：描述布局文件、资源文件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数据库基础知识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网络协议：如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Socket</a:t>
            </a:r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服务器端：如</a:t>
            </a:r>
            <a:r>
              <a:rPr lang="en-US" altLang="zh-CN" dirty="0" smtClean="0"/>
              <a:t>JAVA EE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3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教员简介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教师</a:t>
            </a:r>
            <a:r>
              <a:rPr lang="zh-CN" altLang="en-US" dirty="0" smtClean="0"/>
              <a:t>： 方维维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助教</a:t>
            </a:r>
            <a:r>
              <a:rPr lang="zh-CN" altLang="en-US" dirty="0" smtClean="0"/>
              <a:t>： </a:t>
            </a:r>
            <a:r>
              <a:rPr lang="zh-CN" altLang="en-US" dirty="0"/>
              <a:t>王云</a:t>
            </a:r>
            <a:r>
              <a:rPr lang="zh-CN" altLang="en-US" dirty="0" smtClean="0"/>
              <a:t>鹏</a:t>
            </a:r>
            <a:r>
              <a:rPr lang="zh-CN" altLang="en-US" dirty="0"/>
              <a:t> </a:t>
            </a:r>
            <a:r>
              <a:rPr lang="en-US" altLang="zh-CN" dirty="0" smtClean="0"/>
              <a:t>18120421@bjtu.edu.cn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联系方式</a:t>
            </a:r>
            <a:r>
              <a:rPr lang="zh-CN" altLang="en-US" dirty="0" smtClean="0"/>
              <a:t>：九教北</a:t>
            </a:r>
            <a:r>
              <a:rPr lang="en-US" altLang="zh-CN" dirty="0" smtClean="0"/>
              <a:t>201</a:t>
            </a:r>
            <a:r>
              <a:rPr lang="zh-CN" altLang="en-US" dirty="0" smtClean="0"/>
              <a:t>室 电话：</a:t>
            </a:r>
            <a:r>
              <a:rPr lang="en-US" altLang="zh-CN" dirty="0" smtClean="0"/>
              <a:t>51688536 / 13641168371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注意</a:t>
            </a:r>
            <a:r>
              <a:rPr lang="zh-CN" altLang="en-US" dirty="0" smtClean="0"/>
              <a:t>：请上班时间联系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43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系统四层架构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680520" cy="4371950"/>
          </a:xfrm>
        </p:spPr>
        <p:txBody>
          <a:bodyPr/>
          <a:lstStyle/>
          <a:p>
            <a:r>
              <a:rPr lang="zh-CN" altLang="en-US" dirty="0" smtClean="0"/>
              <a:t>从下到上，依次是：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中间件层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程序框架层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3748258" cy="41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系统四层架构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680520" cy="43719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Linux</a:t>
            </a:r>
            <a:r>
              <a:rPr lang="zh-CN" altLang="en-US" dirty="0" smtClean="0">
                <a:solidFill>
                  <a:srgbClr val="0000CC"/>
                </a:solidFill>
              </a:rPr>
              <a:t>内核层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内核，但不完整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latin typeface="楷体_GB2312" pitchFamily="49" charset="-122"/>
              </a:rPr>
              <a:t>硬件和其他软件堆层之间的一个抽象</a:t>
            </a:r>
            <a:r>
              <a:rPr lang="zh-CN" altLang="en-US" dirty="0" smtClean="0">
                <a:latin typeface="楷体_GB2312" pitchFamily="49" charset="-122"/>
              </a:rPr>
              <a:t>隔离层</a:t>
            </a:r>
            <a:endParaRPr lang="en-US" altLang="zh-CN" dirty="0" smtClean="0">
              <a:latin typeface="楷体_GB2312" pitchFamily="49" charset="-122"/>
            </a:endParaRPr>
          </a:p>
          <a:p>
            <a:pPr lvl="1"/>
            <a:endParaRPr lang="en-US" altLang="zh-CN" dirty="0">
              <a:latin typeface="楷体_GB2312" pitchFamily="49" charset="-122"/>
            </a:endParaRPr>
          </a:p>
          <a:p>
            <a:pPr lvl="1"/>
            <a:r>
              <a:rPr lang="zh-CN" altLang="en-US" dirty="0">
                <a:latin typeface="楷体_GB2312" pitchFamily="49" charset="-122"/>
              </a:rPr>
              <a:t>提供安全机制、内存管理、进程管理、网络协议堆栈、和驱动程序等</a:t>
            </a:r>
            <a:endParaRPr lang="en-US" altLang="zh-CN" dirty="0">
              <a:latin typeface="楷体_GB2312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3748258" cy="41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6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系统四层架构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680520" cy="43719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中间</a:t>
            </a:r>
            <a:r>
              <a:rPr lang="zh-CN" altLang="en-US" dirty="0" smtClean="0">
                <a:solidFill>
                  <a:srgbClr val="0000CC"/>
                </a:solidFill>
              </a:rPr>
              <a:t>件层：系统库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多媒体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图形库引擎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中间件层：</a:t>
            </a:r>
            <a:r>
              <a:rPr lang="en-US" altLang="zh-CN" dirty="0" smtClean="0">
                <a:solidFill>
                  <a:srgbClr val="0000CC"/>
                </a:solidFill>
              </a:rPr>
              <a:t>Android</a:t>
            </a:r>
            <a:r>
              <a:rPr lang="zh-CN" altLang="en-US" dirty="0" smtClean="0">
                <a:solidFill>
                  <a:srgbClr val="0000CC"/>
                </a:solidFill>
              </a:rPr>
              <a:t>运行时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ART</a:t>
            </a:r>
            <a:r>
              <a:rPr lang="zh-CN" altLang="en-US" dirty="0" smtClean="0"/>
              <a:t>虚拟机：</a:t>
            </a:r>
            <a:r>
              <a:rPr lang="zh-CN" altLang="zh-CN" dirty="0"/>
              <a:t>采用预编译技术，在应用程序安装时把程序代码转换成机器语言，加快了启动速度，并且使用应用程序的运行速度更快、电量消耗更少，系统也更加流畅。</a:t>
            </a:r>
            <a:endParaRPr lang="en-US" altLang="zh-CN" dirty="0">
              <a:latin typeface="楷体_GB2312" pitchFamily="49" charset="-122"/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3748258" cy="41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4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系统四层架构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5040560" cy="43719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应用程序框架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/>
              <a:t>Activity Manager</a:t>
            </a:r>
            <a:r>
              <a:rPr lang="zh-CN" altLang="en-US" dirty="0"/>
              <a:t>，管理应用程序的生命周期</a:t>
            </a:r>
          </a:p>
          <a:p>
            <a:pPr lvl="1"/>
            <a:r>
              <a:rPr lang="en-US" altLang="zh-CN" dirty="0"/>
              <a:t>Windows Manager</a:t>
            </a:r>
            <a:r>
              <a:rPr lang="zh-CN" altLang="en-US" dirty="0"/>
              <a:t>，启动应用程序的窗体</a:t>
            </a:r>
          </a:p>
          <a:p>
            <a:pPr lvl="1"/>
            <a:r>
              <a:rPr lang="en-US" altLang="zh-CN" dirty="0"/>
              <a:t>Content Provider</a:t>
            </a:r>
            <a:r>
              <a:rPr lang="zh-CN" altLang="en-US" dirty="0"/>
              <a:t>，共享私有数据，实现跨进程的数据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 </a:t>
            </a:r>
            <a:r>
              <a:rPr lang="en-US" altLang="zh-CN" dirty="0" err="1" smtClean="0"/>
              <a:t>Sysem</a:t>
            </a:r>
            <a:r>
              <a:rPr lang="zh-CN" altLang="en-US" dirty="0" smtClean="0"/>
              <a:t>，可扩展显示窗口，可构建</a:t>
            </a:r>
            <a:r>
              <a:rPr lang="en-US" altLang="zh-CN" dirty="0" smtClean="0"/>
              <a:t>UI</a:t>
            </a:r>
            <a:endParaRPr lang="zh-CN" altLang="en-US" dirty="0"/>
          </a:p>
          <a:p>
            <a:pPr lvl="1"/>
            <a:r>
              <a:rPr lang="en-US" altLang="zh-CN" dirty="0"/>
              <a:t>Package Manager</a:t>
            </a:r>
            <a:r>
              <a:rPr lang="zh-CN" altLang="en-US" dirty="0"/>
              <a:t>，管理安装在</a:t>
            </a:r>
            <a:r>
              <a:rPr lang="en-US" altLang="zh-CN" dirty="0"/>
              <a:t>Android</a:t>
            </a:r>
            <a:r>
              <a:rPr lang="zh-CN" altLang="en-US" dirty="0"/>
              <a:t>系统内的应用程序</a:t>
            </a:r>
          </a:p>
          <a:p>
            <a:pPr lvl="1"/>
            <a:r>
              <a:rPr lang="en-US" altLang="zh-CN" dirty="0" smtClean="0"/>
              <a:t>Telephony </a:t>
            </a:r>
            <a:r>
              <a:rPr lang="en-US" altLang="zh-CN" dirty="0"/>
              <a:t>Manager</a:t>
            </a:r>
            <a:r>
              <a:rPr lang="zh-CN" altLang="en-US" dirty="0"/>
              <a:t>，管理与拨打和接听电话的相关功能</a:t>
            </a:r>
          </a:p>
          <a:p>
            <a:pPr lvl="1"/>
            <a:r>
              <a:rPr lang="en-US" altLang="zh-CN" dirty="0"/>
              <a:t>Resource Manager</a:t>
            </a:r>
            <a:r>
              <a:rPr lang="zh-CN" altLang="en-US" dirty="0"/>
              <a:t>，允许应用程序使用非代码资源</a:t>
            </a:r>
          </a:p>
          <a:p>
            <a:pPr lvl="1"/>
            <a:r>
              <a:rPr lang="en-US" altLang="zh-CN" dirty="0"/>
              <a:t>Location Manager</a:t>
            </a:r>
            <a:r>
              <a:rPr lang="zh-CN" altLang="en-US" dirty="0"/>
              <a:t>，管理与地图相关的服务功能</a:t>
            </a:r>
          </a:p>
          <a:p>
            <a:pPr lvl="1"/>
            <a:r>
              <a:rPr lang="en-US" altLang="zh-CN" dirty="0"/>
              <a:t>Notification Manager</a:t>
            </a:r>
            <a:r>
              <a:rPr lang="zh-CN" altLang="en-US" dirty="0"/>
              <a:t>，允许应用程序在状态栏中显示提示信息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3748258" cy="41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8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系统四层架构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680520" cy="4371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应用程序层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 smtClean="0"/>
              <a:t>一系列核心应用程序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71550"/>
            <a:ext cx="3748258" cy="414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0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课程简介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移动应用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开发概述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个项目：</a:t>
            </a:r>
            <a:r>
              <a:rPr lang="en-US" altLang="zh-CN" dirty="0" smtClean="0"/>
              <a:t>Hello World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课下的准备工作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83965"/>
            <a:ext cx="4411908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83964"/>
            <a:ext cx="4333875" cy="356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8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实战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400" dirty="0" smtClean="0"/>
          </a:p>
          <a:p>
            <a:r>
              <a:rPr lang="zh-CN" altLang="en-US" sz="4400" dirty="0" smtClean="0"/>
              <a:t>请同学们观看演示内容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zh-CN" altLang="en-US" sz="4400" dirty="0" smtClean="0"/>
              <a:t>（注意：版本更新原因，某些代码可能会变化，本质不变！）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06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5400600" cy="4371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顶层结构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.idea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</a:t>
            </a:r>
            <a:r>
              <a:rPr lang="zh-CN" altLang="en-US" dirty="0" smtClean="0"/>
              <a:t>自动生成的文件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：项目中的代码和资源等（待详解）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</a:t>
            </a:r>
            <a:r>
              <a:rPr lang="zh-CN" altLang="en-US" dirty="0" smtClean="0"/>
              <a:t>：编译过程中产生的文件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gradle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wrapper</a:t>
            </a:r>
            <a:r>
              <a:rPr lang="zh-CN" altLang="en-US" dirty="0" smtClean="0"/>
              <a:t>自动下载</a:t>
            </a:r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系统中排除文件的设置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build.gradle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脚本，一般不修改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gradle.properties</a:t>
            </a:r>
            <a:r>
              <a:rPr lang="zh-CN" altLang="en-US" dirty="0" smtClean="0"/>
              <a:t>：全局的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gradlew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gradlew.bat</a:t>
            </a:r>
            <a:r>
              <a:rPr lang="zh-CN" altLang="en-US" dirty="0" smtClean="0"/>
              <a:t>：命令行中执行</a:t>
            </a:r>
            <a:r>
              <a:rPr lang="en-US" altLang="zh-CN" dirty="0" err="1" smtClean="0"/>
              <a:t>gradle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helloWorld2.iml</a:t>
            </a:r>
            <a:r>
              <a:rPr lang="zh-CN" altLang="en-US" dirty="0" smtClean="0"/>
              <a:t>：自动生成，</a:t>
            </a:r>
            <a:r>
              <a:rPr lang="en-US" altLang="zh-CN" dirty="0" smtClean="0"/>
              <a:t>AS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IntelliJ</a:t>
            </a:r>
            <a:r>
              <a:rPr lang="en-US" altLang="zh-CN" dirty="0" smtClean="0"/>
              <a:t> IDEA</a:t>
            </a:r>
            <a:r>
              <a:rPr lang="zh-CN" altLang="en-US" dirty="0" smtClean="0"/>
              <a:t>，用于标识本项目是它生成的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local.properties</a:t>
            </a:r>
            <a:r>
              <a:rPr lang="zh-CN" altLang="en-US" dirty="0" smtClean="0"/>
              <a:t>：自动生成，本机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settings.gradle</a:t>
            </a:r>
            <a:r>
              <a:rPr lang="zh-CN" altLang="en-US" dirty="0" smtClean="0"/>
              <a:t>：项目引入的模块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24" y="771550"/>
            <a:ext cx="3453936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5688632" cy="437195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app</a:t>
            </a:r>
            <a:r>
              <a:rPr lang="zh-CN" altLang="en-US" dirty="0" smtClean="0">
                <a:solidFill>
                  <a:srgbClr val="0000CC"/>
                </a:solidFill>
              </a:rPr>
              <a:t>目录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build</a:t>
            </a:r>
            <a:r>
              <a:rPr lang="zh-CN" altLang="en-US" dirty="0" smtClean="0"/>
              <a:t>：编译时产生的文件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libs</a:t>
            </a:r>
            <a:r>
              <a:rPr lang="zh-CN" altLang="en-US" dirty="0" smtClean="0"/>
              <a:t>：你需要放入所使用的第三方的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androidTest</a:t>
            </a:r>
            <a:r>
              <a:rPr lang="zh-CN" altLang="en-US" dirty="0" smtClean="0"/>
              <a:t>：测试用例，实现自动化测试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：所有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</a:t>
            </a:r>
            <a:r>
              <a:rPr lang="zh-CN" altLang="en-US" dirty="0" smtClean="0"/>
              <a:t>：所有图片、布局、字符串等资源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AndroidManifest.xml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项目的配置文件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</a:t>
            </a:r>
            <a:r>
              <a:rPr lang="zh-CN" altLang="en-US" dirty="0" smtClean="0"/>
              <a:t>：单元测试用例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使用的排除设置文件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app.iml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IntelliJ</a:t>
            </a:r>
            <a:r>
              <a:rPr lang="en-US" altLang="zh-CN" dirty="0" smtClean="0"/>
              <a:t> IDEA</a:t>
            </a:r>
            <a:r>
              <a:rPr lang="zh-CN" altLang="en-US" dirty="0" smtClean="0"/>
              <a:t>自动生成的文件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build.gradle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构建脚本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proguard-rules.pro</a:t>
            </a:r>
            <a:r>
              <a:rPr lang="zh-CN" altLang="en-US" dirty="0" smtClean="0"/>
              <a:t>：用于指定项目代码的混淆规则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771550"/>
            <a:ext cx="2880320" cy="342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6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移动应用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开发概述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第一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个项目：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课下的准备工作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分析主要代码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Android-Manifest.xml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3" y="1641351"/>
            <a:ext cx="8010525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>
            <a:off x="3563888" y="3318252"/>
            <a:ext cx="4464496" cy="981690"/>
          </a:xfrm>
          <a:prstGeom prst="wedgeEllipseCallout">
            <a:avLst>
              <a:gd name="adj1" fmla="val -34367"/>
              <a:gd name="adj2" fmla="val -1237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表示这是项目的主活动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64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分析主要代码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HelloWorldActivity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并没有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，它在哪里？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7614"/>
            <a:ext cx="690562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>
            <a:off x="3995936" y="2355726"/>
            <a:ext cx="4464496" cy="981690"/>
          </a:xfrm>
          <a:prstGeom prst="wedgeEllipseCallout">
            <a:avLst>
              <a:gd name="adj1" fmla="val -34367"/>
              <a:gd name="adj2" fmla="val -1237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继承自</a:t>
            </a:r>
            <a:r>
              <a:rPr lang="en-US" altLang="zh-CN" b="1" dirty="0" smtClean="0"/>
              <a:t>Activity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1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分析主要代码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hello_world_layout.xml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1" y="1203598"/>
            <a:ext cx="8591550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>
            <a:off x="4433634" y="2260925"/>
            <a:ext cx="4464496" cy="981690"/>
          </a:xfrm>
          <a:prstGeom prst="wedgeEllipseCallout">
            <a:avLst>
              <a:gd name="adj1" fmla="val -70096"/>
              <a:gd name="adj2" fmla="val 1753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逻辑和视图的分离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分析项目资源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res</a:t>
            </a:r>
            <a:r>
              <a:rPr lang="zh-CN" altLang="en-US" dirty="0" smtClean="0">
                <a:solidFill>
                  <a:srgbClr val="0000CC"/>
                </a:solidFill>
              </a:rPr>
              <a:t>目录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/>
              <a:t>d</a:t>
            </a:r>
            <a:r>
              <a:rPr lang="en-US" altLang="zh-CN" dirty="0" err="1" smtClean="0"/>
              <a:t>rawable</a:t>
            </a:r>
            <a:r>
              <a:rPr lang="zh-CN" altLang="en-US" dirty="0" smtClean="0"/>
              <a:t>：放图片</a:t>
            </a:r>
            <a:endParaRPr lang="en-US" altLang="zh-CN" dirty="0" smtClean="0"/>
          </a:p>
          <a:p>
            <a:pPr lvl="1"/>
            <a:r>
              <a:rPr lang="en-US" altLang="zh-CN" dirty="0" err="1"/>
              <a:t>m</a:t>
            </a:r>
            <a:r>
              <a:rPr lang="en-US" altLang="zh-CN" dirty="0" err="1" smtClean="0"/>
              <a:t>ipmap</a:t>
            </a:r>
            <a:r>
              <a:rPr lang="zh-CN" altLang="en-US" dirty="0" smtClean="0"/>
              <a:t>：放应用图标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values</a:t>
            </a:r>
            <a:r>
              <a:rPr lang="zh-CN" altLang="en-US" dirty="0" smtClean="0"/>
              <a:t>：字符串、样式、颜色等配置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layout</a:t>
            </a:r>
            <a:r>
              <a:rPr lang="zh-CN" altLang="en-US" dirty="0" smtClean="0"/>
              <a:t>：布局文件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使用资源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4" y="3291830"/>
            <a:ext cx="6660232" cy="1586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2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分析项目构建文件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build.gradle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3718"/>
            <a:ext cx="6019428" cy="3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>
            <a:off x="4244380" y="3939902"/>
            <a:ext cx="4464496" cy="981690"/>
          </a:xfrm>
          <a:prstGeom prst="wedgeEllipseCallout">
            <a:avLst>
              <a:gd name="adj1" fmla="val -34367"/>
              <a:gd name="adj2" fmla="val -1237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自动生成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64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分析项目构建文件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build.gradle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54" y="797972"/>
            <a:ext cx="5523756" cy="4165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868144" y="699542"/>
            <a:ext cx="1656184" cy="360040"/>
          </a:xfrm>
          <a:prstGeom prst="borderCallout1">
            <a:avLst>
              <a:gd name="adj1" fmla="val 55435"/>
              <a:gd name="adj2" fmla="val -4652"/>
              <a:gd name="adj3" fmla="val 112500"/>
              <a:gd name="adj4" fmla="val -671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应用程序模块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4983832" y="1273716"/>
            <a:ext cx="2520280" cy="360040"/>
          </a:xfrm>
          <a:prstGeom prst="borderCallout1">
            <a:avLst>
              <a:gd name="adj1" fmla="val 46969"/>
              <a:gd name="adj2" fmla="val -3092"/>
              <a:gd name="adj3" fmla="val 95569"/>
              <a:gd name="adj4" fmla="val -395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指定项目的编译版本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5436096" y="1453736"/>
            <a:ext cx="2520280" cy="360040"/>
          </a:xfrm>
          <a:prstGeom prst="borderCallout1">
            <a:avLst>
              <a:gd name="adj1" fmla="val 46969"/>
              <a:gd name="adj2" fmla="val -3092"/>
              <a:gd name="adj3" fmla="val 95569"/>
              <a:gd name="adj4" fmla="val -395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指定项目的编译版本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6529003" y="1741768"/>
            <a:ext cx="2003437" cy="360040"/>
          </a:xfrm>
          <a:prstGeom prst="borderCallout1">
            <a:avLst>
              <a:gd name="adj1" fmla="val 46969"/>
              <a:gd name="adj2" fmla="val -3092"/>
              <a:gd name="adj3" fmla="val 95569"/>
              <a:gd name="adj4" fmla="val -395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指定项目的包名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5004048" y="1885784"/>
            <a:ext cx="2617862" cy="360040"/>
          </a:xfrm>
          <a:prstGeom prst="borderCallout1">
            <a:avLst>
              <a:gd name="adj1" fmla="val 46969"/>
              <a:gd name="adj2" fmla="val -3092"/>
              <a:gd name="adj3" fmla="val 95569"/>
              <a:gd name="adj4" fmla="val -395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项目最低兼容的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5253719" y="2037760"/>
            <a:ext cx="2617862" cy="360040"/>
          </a:xfrm>
          <a:prstGeom prst="borderCallout1">
            <a:avLst>
              <a:gd name="adj1" fmla="val 46969"/>
              <a:gd name="adj2" fmla="val -3092"/>
              <a:gd name="adj3" fmla="val 95569"/>
              <a:gd name="adj4" fmla="val -395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目标应用的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4787129" y="2209820"/>
            <a:ext cx="1513063" cy="360040"/>
          </a:xfrm>
          <a:prstGeom prst="borderCallout1">
            <a:avLst>
              <a:gd name="adj1" fmla="val 46969"/>
              <a:gd name="adj2" fmla="val -3092"/>
              <a:gd name="adj3" fmla="val 89925"/>
              <a:gd name="adj4" fmla="val -690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版本号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5078439" y="2361796"/>
            <a:ext cx="1513063" cy="360040"/>
          </a:xfrm>
          <a:prstGeom prst="borderCallout1">
            <a:avLst>
              <a:gd name="adj1" fmla="val 46969"/>
              <a:gd name="adj2" fmla="val -3092"/>
              <a:gd name="adj3" fmla="val 89925"/>
              <a:gd name="adj4" fmla="val -690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版本名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4321907" y="2751770"/>
            <a:ext cx="1690253" cy="360040"/>
          </a:xfrm>
          <a:prstGeom prst="borderCallout1">
            <a:avLst>
              <a:gd name="adj1" fmla="val 46969"/>
              <a:gd name="adj2" fmla="val -3092"/>
              <a:gd name="adj3" fmla="val 89925"/>
              <a:gd name="adj4" fmla="val -690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debug/release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5683876" y="2926865"/>
            <a:ext cx="1690253" cy="360040"/>
          </a:xfrm>
          <a:prstGeom prst="borderCallout1">
            <a:avLst>
              <a:gd name="adj1" fmla="val 46969"/>
              <a:gd name="adj2" fmla="val -3092"/>
              <a:gd name="adj3" fmla="val 89925"/>
              <a:gd name="adj4" fmla="val -690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是否混淆</a:t>
            </a:r>
            <a:endParaRPr lang="zh-CN" altLang="en-US" dirty="0"/>
          </a:p>
        </p:txBody>
      </p:sp>
      <p:sp>
        <p:nvSpPr>
          <p:cNvPr id="17" name="线形标注 1 16"/>
          <p:cNvSpPr/>
          <p:nvPr/>
        </p:nvSpPr>
        <p:spPr>
          <a:xfrm>
            <a:off x="5711626" y="3587554"/>
            <a:ext cx="1690253" cy="360040"/>
          </a:xfrm>
          <a:prstGeom prst="borderCallout1">
            <a:avLst>
              <a:gd name="adj1" fmla="val 46969"/>
              <a:gd name="adj2" fmla="val -3092"/>
              <a:gd name="adj3" fmla="val -43365"/>
              <a:gd name="adj4" fmla="val -652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混淆规则</a:t>
            </a:r>
          </a:p>
        </p:txBody>
      </p:sp>
      <p:sp>
        <p:nvSpPr>
          <p:cNvPr id="18" name="线形标注 1 17"/>
          <p:cNvSpPr/>
          <p:nvPr/>
        </p:nvSpPr>
        <p:spPr>
          <a:xfrm>
            <a:off x="6658985" y="4547045"/>
            <a:ext cx="1690253" cy="360040"/>
          </a:xfrm>
          <a:prstGeom prst="borderCallout1">
            <a:avLst>
              <a:gd name="adj1" fmla="val 46969"/>
              <a:gd name="adj2" fmla="val -3092"/>
              <a:gd name="adj3" fmla="val -43365"/>
              <a:gd name="adj4" fmla="val -652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依赖关系</a:t>
            </a:r>
          </a:p>
        </p:txBody>
      </p:sp>
    </p:spTree>
    <p:extLst>
      <p:ext uri="{BB962C8B-B14F-4D97-AF65-F5344CB8AC3E}">
        <p14:creationId xmlns:p14="http://schemas.microsoft.com/office/powerpoint/2010/main" val="25997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编程调试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</a:rPr>
              <a:t>Log</a:t>
            </a:r>
            <a:r>
              <a:rPr lang="zh-CN" altLang="en-US" dirty="0" smtClean="0">
                <a:solidFill>
                  <a:srgbClr val="0000CC"/>
                </a:solidFill>
              </a:rPr>
              <a:t>打印调试信息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0" y="1203598"/>
            <a:ext cx="5184575" cy="242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54" y="3795886"/>
            <a:ext cx="5854402" cy="108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形标注 5"/>
          <p:cNvSpPr/>
          <p:nvPr/>
        </p:nvSpPr>
        <p:spPr>
          <a:xfrm>
            <a:off x="4499992" y="2067694"/>
            <a:ext cx="4464496" cy="981690"/>
          </a:xfrm>
          <a:prstGeom prst="wedgeEllipseCallout">
            <a:avLst>
              <a:gd name="adj1" fmla="val -20485"/>
              <a:gd name="adj2" fmla="val 20535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打印日志的内容和</a:t>
            </a:r>
            <a:r>
              <a:rPr lang="en-US" altLang="zh-CN" b="1" dirty="0" smtClean="0"/>
              <a:t>tag</a:t>
            </a:r>
            <a:r>
              <a:rPr lang="zh-CN" altLang="en-US" b="1" dirty="0" smtClean="0"/>
              <a:t>名，程序包名，打印时间及进程号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146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开发原则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KISS</a:t>
            </a:r>
            <a:r>
              <a:rPr lang="zh-CN" altLang="en-US" dirty="0" smtClean="0"/>
              <a:t>原则：</a:t>
            </a:r>
            <a:r>
              <a:rPr lang="en-US" altLang="zh-CN" dirty="0" smtClean="0"/>
              <a:t>Keep It Simple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Stupid</a:t>
            </a:r>
          </a:p>
          <a:p>
            <a:endParaRPr lang="en-US" altLang="zh-CN" dirty="0"/>
          </a:p>
          <a:p>
            <a:r>
              <a:rPr lang="zh-CN" altLang="en-US" dirty="0" smtClean="0"/>
              <a:t>在没有理解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之前，不要一头栽进去写代码！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文档，看例子，不用记住，但要先看！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行代码 </a:t>
            </a:r>
            <a:r>
              <a:rPr lang="en-US" altLang="zh-CN" dirty="0" smtClean="0"/>
              <a:t>= </a:t>
            </a:r>
            <a:r>
              <a:rPr lang="zh-CN" altLang="en-US" dirty="0" smtClean="0"/>
              <a:t>一句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不要增加不需要的功能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多把遇到的问题上网找答案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7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课程简介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移动应用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开发概述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第一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个项目：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</a:t>
            </a:r>
          </a:p>
          <a:p>
            <a:endParaRPr lang="en-US" altLang="zh-CN" dirty="0"/>
          </a:p>
          <a:p>
            <a:r>
              <a:rPr lang="zh-CN" altLang="en-US" dirty="0" smtClean="0"/>
              <a:t>课下的准备工作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09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准备好编码的笔记本电脑，安装</a:t>
            </a:r>
            <a:r>
              <a:rPr lang="en-US" altLang="zh-CN" dirty="0" smtClean="0">
                <a:solidFill>
                  <a:srgbClr val="FF0000"/>
                </a:solidFill>
              </a:rPr>
              <a:t>AS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Android SDK </a:t>
            </a:r>
          </a:p>
          <a:p>
            <a:endParaRPr lang="en-US" altLang="zh-CN" dirty="0"/>
          </a:p>
          <a:p>
            <a:r>
              <a:rPr lang="zh-CN" altLang="en-US" dirty="0" smtClean="0"/>
              <a:t>虚拟机需要</a:t>
            </a:r>
            <a:r>
              <a:rPr lang="zh-CN" altLang="en-US" dirty="0" smtClean="0">
                <a:solidFill>
                  <a:srgbClr val="FF0000"/>
                </a:solidFill>
              </a:rPr>
              <a:t>下载</a:t>
            </a:r>
            <a:r>
              <a:rPr lang="en-US" altLang="zh-CN" dirty="0" smtClean="0">
                <a:solidFill>
                  <a:srgbClr val="FF0000"/>
                </a:solidFill>
              </a:rPr>
              <a:t>AVD</a:t>
            </a:r>
            <a:r>
              <a:rPr lang="zh-CN" altLang="en-US" dirty="0" smtClean="0"/>
              <a:t>，真机运行需要</a:t>
            </a:r>
            <a:r>
              <a:rPr lang="en-US" altLang="zh-CN" dirty="0" smtClean="0">
                <a:solidFill>
                  <a:srgbClr val="FF0000"/>
                </a:solidFill>
              </a:rPr>
              <a:t>USB</a:t>
            </a:r>
            <a:r>
              <a:rPr lang="zh-CN" altLang="en-US" dirty="0" smtClean="0">
                <a:solidFill>
                  <a:srgbClr val="FF0000"/>
                </a:solidFill>
              </a:rPr>
              <a:t>线连接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：</a:t>
            </a:r>
            <a:r>
              <a:rPr lang="en-US" altLang="zh-CN" dirty="0">
                <a:hlinkClick r:id="rId2"/>
              </a:rPr>
              <a:t> https://</a:t>
            </a:r>
            <a:r>
              <a:rPr lang="en-US" altLang="zh-CN" dirty="0" smtClean="0">
                <a:hlinkClick r:id="rId2"/>
              </a:rPr>
              <a:t>www.jianshu.com/p/23c4663ee326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课程需要</a:t>
            </a: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，包括上课（如有同学无</a:t>
            </a:r>
            <a:r>
              <a:rPr lang="en-US" altLang="zh-CN" dirty="0"/>
              <a:t>Android</a:t>
            </a:r>
            <a:r>
              <a:rPr lang="zh-CN" altLang="en-US" dirty="0"/>
              <a:t>手机需要合作）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相关的知识需要复习：至少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smtClean="0"/>
              <a:t>XML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确保书籍可以看，打印，或者购买都可以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2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课程目标</a:t>
            </a:r>
            <a:r>
              <a:rPr lang="zh-CN" altLang="en-US" dirty="0" smtClean="0"/>
              <a:t>：掌握基本的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开发方法和相关技术。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</a:rPr>
              <a:t>教学</a:t>
            </a:r>
            <a:r>
              <a:rPr lang="zh-CN" altLang="en-US" dirty="0" smtClean="0">
                <a:solidFill>
                  <a:srgbClr val="0000CC"/>
                </a:solidFill>
              </a:rPr>
              <a:t>方式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(1 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+ 1 </a:t>
            </a:r>
            <a:r>
              <a:rPr lang="zh-CN" altLang="en-US" b="1" dirty="0" smtClean="0">
                <a:solidFill>
                  <a:srgbClr val="FF0000"/>
                </a:solidFill>
              </a:rPr>
              <a:t>练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课程项目（分组）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课本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zh-CN" altLang="en-US" dirty="0">
                <a:solidFill>
                  <a:srgbClr val="FF0000"/>
                </a:solidFill>
              </a:rPr>
              <a:t>一行代码</a:t>
            </a:r>
            <a:r>
              <a:rPr lang="en-US" altLang="zh-CN" dirty="0">
                <a:solidFill>
                  <a:srgbClr val="FF0000"/>
                </a:solidFill>
              </a:rPr>
              <a:t>:Android(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>
                <a:solidFill>
                  <a:srgbClr val="FF0000"/>
                </a:solidFill>
              </a:rPr>
              <a:t>提供电子版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developer.android.google.cn/index.html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www.kancloud.cn/kancloud/android-tutorial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Android</a:t>
            </a:r>
            <a:r>
              <a:rPr lang="zh-CN" altLang="en-US" dirty="0"/>
              <a:t>编程权威指南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</a:p>
          <a:p>
            <a:pPr algn="l"/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配置 随着</a:t>
            </a:r>
            <a:r>
              <a:rPr lang="en-US" altLang="zh-CN" dirty="0" smtClean="0"/>
              <a:t>AS</a:t>
            </a:r>
            <a:r>
              <a:rPr lang="zh-CN" altLang="en-US" dirty="0" smtClean="0"/>
              <a:t>版本演进，可能会发生一些细微的变化！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8132" y="1491630"/>
            <a:ext cx="19134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个人认为，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的开发更加走向深入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何为深入，个人理解：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界面更加美和人性化：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github.com/wasabeef/awesome-android-ui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功能更加多样化：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github.com/JStumpp/awesome-android</a:t>
            </a:r>
            <a:endParaRPr lang="en-US" altLang="zh-CN" dirty="0"/>
          </a:p>
          <a:p>
            <a:pPr lvl="1"/>
            <a:r>
              <a:rPr lang="zh-CN" altLang="en-US" dirty="0" smtClean="0"/>
              <a:t>数据走向云端：</a:t>
            </a:r>
            <a:r>
              <a:rPr lang="en-US" altLang="zh-CN" dirty="0">
                <a:hlinkClick r:id="rId4"/>
              </a:rPr>
              <a:t>https://www.bmob.cn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/>
          </a:p>
          <a:p>
            <a:pPr lvl="1"/>
            <a:r>
              <a:rPr lang="zh-CN" altLang="en-US" dirty="0" smtClean="0"/>
              <a:t>机器学习能力增强：</a:t>
            </a:r>
            <a:r>
              <a:rPr lang="en-US" altLang="zh-CN" dirty="0">
                <a:hlinkClick r:id="rId5"/>
              </a:rPr>
              <a:t>https://tensorflow.google.cn/lite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和智能硬件交互更多：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open.ys7.com/doc/zh/book/4.x/android-sdk.html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00050"/>
            <a:r>
              <a:rPr lang="zh-CN" altLang="en-US" smtClean="0"/>
              <a:t>建议多从目标导向反推看问题，学以致用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54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概述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活动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界面：第一部分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界面：第二部分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碎片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广播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存储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内容</a:t>
            </a:r>
            <a:r>
              <a:rPr lang="zh-CN" altLang="en-US" sz="2400" dirty="0">
                <a:solidFill>
                  <a:srgbClr val="0000CC"/>
                </a:solidFill>
              </a:rPr>
              <a:t>提供</a:t>
            </a:r>
            <a:r>
              <a:rPr lang="zh-CN" altLang="en-US" sz="2400" dirty="0" smtClean="0">
                <a:solidFill>
                  <a:srgbClr val="0000CC"/>
                </a:solidFill>
              </a:rPr>
              <a:t>器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课程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项目任务布置</a:t>
            </a:r>
            <a:r>
              <a:rPr lang="en-US" altLang="zh-CN" sz="2400" dirty="0" smtClean="0">
                <a:solidFill>
                  <a:srgbClr val="FF0000"/>
                </a:solidFill>
              </a:rPr>
              <a:t>(!!!)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多媒体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2525D3"/>
                </a:solidFill>
              </a:rPr>
              <a:t>网络</a:t>
            </a:r>
            <a:endParaRPr lang="en-US" altLang="zh-CN" sz="2400" dirty="0" smtClean="0">
              <a:solidFill>
                <a:srgbClr val="2525D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服务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传感器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CC"/>
                </a:solidFill>
              </a:rPr>
              <a:t>Material Design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课程项目展示</a:t>
            </a:r>
            <a:r>
              <a:rPr lang="en-US" altLang="zh-CN" sz="2400" dirty="0" smtClean="0">
                <a:solidFill>
                  <a:srgbClr val="FF0000"/>
                </a:solidFill>
              </a:rPr>
              <a:t>(10</a:t>
            </a:r>
            <a:r>
              <a:rPr lang="zh-CN" altLang="en-US" sz="2400" dirty="0" smtClean="0">
                <a:solidFill>
                  <a:srgbClr val="FF0000"/>
                </a:solidFill>
              </a:rPr>
              <a:t>组</a:t>
            </a:r>
            <a:r>
              <a:rPr lang="en-US" altLang="zh-CN" sz="2400" dirty="0" smtClean="0">
                <a:solidFill>
                  <a:srgbClr val="FF0000"/>
                </a:solidFill>
              </a:rPr>
              <a:t>*10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课程项目展示</a:t>
            </a:r>
            <a:r>
              <a:rPr lang="en-US" altLang="zh-CN" sz="2400" dirty="0">
                <a:solidFill>
                  <a:srgbClr val="FF0000"/>
                </a:solidFill>
              </a:rPr>
              <a:t>(10</a:t>
            </a:r>
            <a:r>
              <a:rPr lang="zh-CN" altLang="en-US" sz="2400" dirty="0">
                <a:solidFill>
                  <a:srgbClr val="FF0000"/>
                </a:solidFill>
              </a:rPr>
              <a:t>组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10</a:t>
            </a:r>
            <a:r>
              <a:rPr lang="zh-CN" altLang="en-US" sz="2400" dirty="0" smtClean="0">
                <a:solidFill>
                  <a:srgbClr val="FF0000"/>
                </a:solidFill>
              </a:rPr>
              <a:t>分钟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定位：基础知识，基本能力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cscec.com/picture/0/13111811115625433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16622"/>
            <a:ext cx="561912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砖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3" y="987574"/>
            <a:ext cx="2300601" cy="23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91880" y="799350"/>
            <a:ext cx="305724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万丈高楼平地起</a:t>
            </a:r>
            <a:endParaRPr lang="en-US" altLang="zh-CN" sz="3200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辉煌只能靠自己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30" name="Picture 6" descr="Image result for 钢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99" y="3349062"/>
            <a:ext cx="2325296" cy="17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作业 （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人</a:t>
            </a:r>
            <a:r>
              <a:rPr lang="zh-CN" altLang="en-US" sz="2400" dirty="0">
                <a:solidFill>
                  <a:schemeClr val="tx1"/>
                </a:solidFill>
              </a:rPr>
              <a:t>一组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+ </a:t>
            </a:r>
            <a:r>
              <a:rPr lang="zh-CN" altLang="en-US" sz="2400" dirty="0" smtClean="0">
                <a:solidFill>
                  <a:schemeClr val="tx1"/>
                </a:solidFill>
              </a:rPr>
              <a:t>课程项目（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人一组，需报告</a:t>
            </a:r>
            <a:r>
              <a:rPr lang="zh-CN" altLang="en-US" sz="2400" dirty="0" smtClean="0">
                <a:solidFill>
                  <a:schemeClr val="tx1"/>
                </a:solidFill>
              </a:rPr>
              <a:t>）          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本课程作业提交到课程平台，建议学习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Git</a:t>
            </a:r>
            <a:r>
              <a:rPr lang="zh-CN" altLang="en-US" sz="2400" dirty="0" smtClean="0">
                <a:solidFill>
                  <a:schemeClr val="tx1"/>
                </a:solidFill>
              </a:rPr>
              <a:t>（学号为名）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无假条缺勤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任意抄袭</a:t>
            </a:r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</a:t>
            </a:r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zh-CN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</a:t>
            </a:r>
            <a:r>
              <a:rPr lang="zh-CN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</a:t>
            </a:r>
            <a:endParaRPr lang="en-US" altLang="zh-CN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作业涉及源代码的，一定是可执行的，报告必须是</a:t>
            </a:r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r>
              <a:rPr lang="zh-CN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</a:t>
            </a:r>
            <a:endParaRPr lang="en-US" altLang="zh-CN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本人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不接受任何学生及家长</a:t>
            </a:r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任何形式</a:t>
            </a:r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的考试成绩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</a:t>
            </a:r>
            <a:endParaRPr lang="en-US" altLang="zh-CN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课程简介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移动应用</a:t>
            </a:r>
            <a:r>
              <a:rPr lang="zh-CN" altLang="en-US" dirty="0" smtClean="0"/>
              <a:t>开发概述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第一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个项目：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World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课下的准备工作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移动互联网的兴起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CC"/>
                </a:solidFill>
              </a:rPr>
              <a:t>世界进入移动互联网时代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 来</a:t>
            </a:r>
            <a:r>
              <a:rPr lang="zh-CN" altLang="en-US" dirty="0">
                <a:solidFill>
                  <a:schemeClr val="tx1"/>
                </a:solidFill>
              </a:rPr>
              <a:t>看看互联网女皇玛丽</a:t>
            </a: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米克</a:t>
            </a:r>
            <a:r>
              <a:rPr lang="zh-CN" altLang="en-US" dirty="0" smtClean="0">
                <a:solidFill>
                  <a:schemeClr val="tx1"/>
                </a:solidFill>
              </a:rPr>
              <a:t>尔的分析报告数据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70" y="1923641"/>
            <a:ext cx="4062682" cy="3054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25" y="1929737"/>
            <a:ext cx="4094380" cy="3048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Image result for Mary Mee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17" y="525765"/>
            <a:ext cx="2074040" cy="15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1151</TotalTime>
  <Words>1632</Words>
  <Application>Microsoft Office PowerPoint</Application>
  <PresentationFormat>全屏显示(16:9)</PresentationFormat>
  <Paragraphs>320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华文新魏</vt:lpstr>
      <vt:lpstr>楷体_GB2312</vt:lpstr>
      <vt:lpstr>宋体</vt:lpstr>
      <vt:lpstr>微软雅黑</vt:lpstr>
      <vt:lpstr>Arial</vt:lpstr>
      <vt:lpstr>Calibri</vt:lpstr>
      <vt:lpstr>Wingdings</vt:lpstr>
      <vt:lpstr>219</vt:lpstr>
      <vt:lpstr>移动应用开发</vt:lpstr>
      <vt:lpstr>教员简介</vt:lpstr>
      <vt:lpstr>本节课学习内容</vt:lpstr>
      <vt:lpstr>课程简介</vt:lpstr>
      <vt:lpstr>课程安排</vt:lpstr>
      <vt:lpstr>定位：基础知识，基本能力</vt:lpstr>
      <vt:lpstr>考核方式</vt:lpstr>
      <vt:lpstr>本节课学习内容</vt:lpstr>
      <vt:lpstr>移动互联网的兴起</vt:lpstr>
      <vt:lpstr>你的机遇</vt:lpstr>
      <vt:lpstr>三大移动平台</vt:lpstr>
      <vt:lpstr>三大移动平台OS对比</vt:lpstr>
      <vt:lpstr>什么是Android</vt:lpstr>
      <vt:lpstr>吃货--Android的发展史</vt:lpstr>
      <vt:lpstr>第一台Android设备</vt:lpstr>
      <vt:lpstr>如今的Android设备</vt:lpstr>
      <vt:lpstr>Android的优势</vt:lpstr>
      <vt:lpstr>Android 开发</vt:lpstr>
      <vt:lpstr>Android开发基础</vt:lpstr>
      <vt:lpstr>Android系统四层架构</vt:lpstr>
      <vt:lpstr>Android系统四层架构</vt:lpstr>
      <vt:lpstr>Android系统四层架构</vt:lpstr>
      <vt:lpstr>Android系统四层架构</vt:lpstr>
      <vt:lpstr>Android系统四层架构</vt:lpstr>
      <vt:lpstr>本节课学习内容</vt:lpstr>
      <vt:lpstr>JDK和Android Studio</vt:lpstr>
      <vt:lpstr>实战HelloWorld</vt:lpstr>
      <vt:lpstr>分析项目结构</vt:lpstr>
      <vt:lpstr>分析项目结构</vt:lpstr>
      <vt:lpstr>分析主要代码</vt:lpstr>
      <vt:lpstr>分析主要代码</vt:lpstr>
      <vt:lpstr>分析主要代码</vt:lpstr>
      <vt:lpstr>分析项目资源</vt:lpstr>
      <vt:lpstr>分析项目构建文件</vt:lpstr>
      <vt:lpstr>分析项目构建文件</vt:lpstr>
      <vt:lpstr>编程调试</vt:lpstr>
      <vt:lpstr>开发原则</vt:lpstr>
      <vt:lpstr>本节课学习内容</vt:lpstr>
      <vt:lpstr>准备工作</vt:lpstr>
      <vt:lpstr>其它的资源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Fang Weiwei</cp:lastModifiedBy>
  <cp:revision>142</cp:revision>
  <dcterms:created xsi:type="dcterms:W3CDTF">2015-03-18T15:00:32Z</dcterms:created>
  <dcterms:modified xsi:type="dcterms:W3CDTF">2019-04-22T05:36:43Z</dcterms:modified>
</cp:coreProperties>
</file>