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3" r:id="rId4"/>
    <p:sldId id="269"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70" r:id="rId20"/>
    <p:sldId id="288" r:id="rId21"/>
    <p:sldId id="289" r:id="rId22"/>
    <p:sldId id="290" r:id="rId23"/>
    <p:sldId id="291" r:id="rId24"/>
    <p:sldId id="292" r:id="rId25"/>
    <p:sldId id="293" r:id="rId26"/>
    <p:sldId id="297" r:id="rId27"/>
    <p:sldId id="294" r:id="rId28"/>
    <p:sldId id="295" r:id="rId29"/>
    <p:sldId id="296" r:id="rId30"/>
    <p:sldId id="271" r:id="rId31"/>
    <p:sldId id="298" r:id="rId32"/>
    <p:sldId id="272" r:id="rId33"/>
    <p:sldId id="299" r:id="rId34"/>
    <p:sldId id="300" r:id="rId35"/>
    <p:sldId id="301" r:id="rId36"/>
    <p:sldId id="302" r:id="rId37"/>
    <p:sldId id="303" r:id="rId38"/>
    <p:sldId id="304" r:id="rId39"/>
    <p:sldId id="305"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53DA7-E541-44F8-8423-E3BBC9E15576}" type="datetimeFigureOut">
              <a:rPr lang="zh-CN" altLang="en-US" smtClean="0"/>
              <a:t>2017/11/17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9CC7D-4651-4AED-80A3-AE3A1E6FA2F4}" type="slidenum">
              <a:rPr lang="zh-CN" altLang="en-US" smtClean="0"/>
              <a:t>‹#›</a:t>
            </a:fld>
            <a:endParaRPr lang="zh-CN" altLang="en-US"/>
          </a:p>
        </p:txBody>
      </p:sp>
    </p:spTree>
    <p:extLst>
      <p:ext uri="{BB962C8B-B14F-4D97-AF65-F5344CB8AC3E}">
        <p14:creationId xmlns:p14="http://schemas.microsoft.com/office/powerpoint/2010/main" val="128036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A9CC7D-4651-4AED-80A3-AE3A1E6FA2F4}" type="slidenum">
              <a:rPr lang="zh-CN" altLang="en-US" smtClean="0"/>
              <a:t>37</a:t>
            </a:fld>
            <a:endParaRPr lang="zh-CN" altLang="en-US"/>
          </a:p>
        </p:txBody>
      </p:sp>
    </p:spTree>
    <p:extLst>
      <p:ext uri="{BB962C8B-B14F-4D97-AF65-F5344CB8AC3E}">
        <p14:creationId xmlns:p14="http://schemas.microsoft.com/office/powerpoint/2010/main" val="1339204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651870"/>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227934"/>
            <a:ext cx="6400800" cy="504056"/>
          </a:xfrm>
        </p:spPr>
        <p:txBody>
          <a:bodyPr/>
          <a:lstStyle>
            <a:lvl1pPr marL="0" indent="0" algn="ctr">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extLst>
      <p:ext uri="{BB962C8B-B14F-4D97-AF65-F5344CB8AC3E}">
        <p14:creationId xmlns:p14="http://schemas.microsoft.com/office/powerpoint/2010/main" val="3320196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normAutofit/>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extLst>
      <p:ext uri="{BB962C8B-B14F-4D97-AF65-F5344CB8AC3E}">
        <p14:creationId xmlns:p14="http://schemas.microsoft.com/office/powerpoint/2010/main" val="27763754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3478"/>
            <a:ext cx="8229600" cy="576064"/>
          </a:xfrm>
        </p:spPr>
        <p:txBody>
          <a:bodyPr>
            <a:normAutofit/>
          </a:bodyPr>
          <a:lstStyle>
            <a:lvl1pPr algn="ctr">
              <a:defRPr sz="3200"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107504" y="771550"/>
            <a:ext cx="8856984" cy="3960440"/>
          </a:xfrm>
        </p:spPr>
        <p:txBody>
          <a:bodyPr>
            <a:normAutofit/>
          </a:bodyPr>
          <a:lstStyle>
            <a:lvl1pPr marL="342900" indent="-342900" algn="l">
              <a:buFont typeface="Arial" panose="020B0604020202020204" pitchFamily="34" charset="0"/>
              <a:buChar cha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vl2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1"/>
            <a:r>
              <a:rPr lang="en-US" altLang="zh-CN" sz="1800" dirty="0" err="1" smtClean="0"/>
              <a:t>Fasfda</a:t>
            </a:r>
            <a:endParaRPr lang="en-US" altLang="zh-CN" sz="1800" dirty="0" smtClean="0"/>
          </a:p>
          <a:p>
            <a:pPr lvl="1"/>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extLst>
      <p:ext uri="{BB962C8B-B14F-4D97-AF65-F5344CB8AC3E}">
        <p14:creationId xmlns:p14="http://schemas.microsoft.com/office/powerpoint/2010/main" val="16257146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58152E-323F-479F-AF3E-0327E875EA32}" type="datetimeFigureOut">
              <a:rPr lang="en-US" smtClean="0"/>
              <a:t>11/17/2017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E55AC7-9D65-43F9-80E6-F5B7FBD6E77B}" type="slidenum">
              <a:rPr lang="en-US" smtClean="0"/>
              <a:t>‹#›</a:t>
            </a:fld>
            <a:endParaRPr lang="en-US"/>
          </a:p>
        </p:txBody>
      </p:sp>
    </p:spTree>
    <p:extLst>
      <p:ext uri="{BB962C8B-B14F-4D97-AF65-F5344CB8AC3E}">
        <p14:creationId xmlns:p14="http://schemas.microsoft.com/office/powerpoint/2010/main" val="326749472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b="1" dirty="0" smtClean="0"/>
              <a:t>移动应用开发</a:t>
            </a:r>
            <a:endParaRPr lang="en-US" b="1" dirty="0"/>
          </a:p>
        </p:txBody>
      </p:sp>
      <p:sp>
        <p:nvSpPr>
          <p:cNvPr id="3" name="Subtitle 2"/>
          <p:cNvSpPr>
            <a:spLocks noGrp="1"/>
          </p:cNvSpPr>
          <p:nvPr>
            <p:ph type="subTitle" idx="1"/>
          </p:nvPr>
        </p:nvSpPr>
        <p:spPr>
          <a:xfrm>
            <a:off x="1371600" y="4299942"/>
            <a:ext cx="6400800" cy="504056"/>
          </a:xfrm>
        </p:spPr>
        <p:txBody>
          <a:bodyPr>
            <a:normAutofit fontScale="92500" lnSpcReduction="10000"/>
          </a:bodyPr>
          <a:lstStyle/>
          <a:p>
            <a:r>
              <a:rPr lang="zh-CN" altLang="en-US" dirty="0" smtClean="0"/>
              <a:t>方维维</a:t>
            </a:r>
            <a:endParaRPr lang="en-US" dirty="0"/>
          </a:p>
        </p:txBody>
      </p:sp>
    </p:spTree>
    <p:extLst>
      <p:ext uri="{BB962C8B-B14F-4D97-AF65-F5344CB8AC3E}">
        <p14:creationId xmlns:p14="http://schemas.microsoft.com/office/powerpoint/2010/main" val="3754882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线程更新</a:t>
            </a:r>
            <a:r>
              <a:rPr lang="en-US" altLang="zh-CN" dirty="0"/>
              <a:t>UI</a:t>
            </a:r>
            <a:r>
              <a:rPr lang="zh-CN" altLang="en-US" dirty="0"/>
              <a:t>实例</a:t>
            </a:r>
          </a:p>
        </p:txBody>
      </p:sp>
      <p:sp>
        <p:nvSpPr>
          <p:cNvPr id="3" name="内容占位符 2"/>
          <p:cNvSpPr>
            <a:spLocks noGrp="1"/>
          </p:cNvSpPr>
          <p:nvPr>
            <p:ph idx="1"/>
          </p:nvPr>
        </p:nvSpPr>
        <p:spPr/>
        <p:txBody>
          <a:bodyPr/>
          <a:lstStyle/>
          <a:p>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019300" y="1059582"/>
            <a:ext cx="5105400" cy="3970020"/>
          </a:xfrm>
          <a:prstGeom prst="rect">
            <a:avLst/>
          </a:prstGeom>
          <a:ln>
            <a:noFill/>
          </a:ln>
          <a:effectLst>
            <a:outerShdw blurRad="292100" dist="139700" dir="2700000" algn="tl" rotWithShape="0">
              <a:srgbClr val="333333">
                <a:alpha val="65000"/>
              </a:srgbClr>
            </a:outerShdw>
          </a:effectLst>
        </p:spPr>
      </p:pic>
      <p:sp>
        <p:nvSpPr>
          <p:cNvPr id="5" name="线形标注 1 4"/>
          <p:cNvSpPr/>
          <p:nvPr/>
        </p:nvSpPr>
        <p:spPr>
          <a:xfrm>
            <a:off x="5561270" y="1707654"/>
            <a:ext cx="1584176" cy="278088"/>
          </a:xfrm>
          <a:prstGeom prst="borderCallout1">
            <a:avLst>
              <a:gd name="adj1" fmla="val 113611"/>
              <a:gd name="adj2" fmla="val 54224"/>
              <a:gd name="adj3" fmla="val 194833"/>
              <a:gd name="adj4" fmla="val -217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关联界面元素</a:t>
            </a:r>
            <a:endParaRPr lang="zh-CN" altLang="en-US" dirty="0"/>
          </a:p>
        </p:txBody>
      </p:sp>
      <p:sp>
        <p:nvSpPr>
          <p:cNvPr id="6" name="线形标注 1 5"/>
          <p:cNvSpPr/>
          <p:nvPr/>
        </p:nvSpPr>
        <p:spPr>
          <a:xfrm>
            <a:off x="5126652" y="2502519"/>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设置点击事件监听</a:t>
            </a:r>
            <a:endParaRPr lang="zh-CN" altLang="en-US" dirty="0"/>
          </a:p>
        </p:txBody>
      </p:sp>
      <p:sp>
        <p:nvSpPr>
          <p:cNvPr id="7" name="线形标注 1 6"/>
          <p:cNvSpPr/>
          <p:nvPr/>
        </p:nvSpPr>
        <p:spPr>
          <a:xfrm>
            <a:off x="5796136" y="3867894"/>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创建线程更新</a:t>
            </a:r>
            <a:r>
              <a:rPr lang="en-US" altLang="zh-CN" dirty="0" smtClean="0"/>
              <a:t>UI</a:t>
            </a:r>
            <a:endParaRPr lang="zh-CN" altLang="en-US" dirty="0"/>
          </a:p>
        </p:txBody>
      </p:sp>
    </p:spTree>
    <p:extLst>
      <p:ext uri="{BB962C8B-B14F-4D97-AF65-F5344CB8AC3E}">
        <p14:creationId xmlns:p14="http://schemas.microsoft.com/office/powerpoint/2010/main" val="353722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然而</a:t>
            </a:r>
            <a:r>
              <a:rPr lang="en-US" altLang="zh-CN" dirty="0" smtClean="0"/>
              <a:t>Android</a:t>
            </a:r>
            <a:r>
              <a:rPr lang="zh-CN" altLang="en-US" dirty="0" smtClean="0"/>
              <a:t>不允许这么做</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显示与错误</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475656" y="1226807"/>
            <a:ext cx="2287144" cy="3511249"/>
          </a:xfrm>
          <a:prstGeom prst="rect">
            <a:avLst/>
          </a:prstGeom>
        </p:spPr>
      </p:pic>
      <p:pic>
        <p:nvPicPr>
          <p:cNvPr id="5" name="图片 4"/>
          <p:cNvPicPr>
            <a:picLocks noChangeAspect="1"/>
          </p:cNvPicPr>
          <p:nvPr/>
        </p:nvPicPr>
        <p:blipFill>
          <a:blip r:embed="rId3"/>
          <a:stretch>
            <a:fillRect/>
          </a:stretch>
        </p:blipFill>
        <p:spPr>
          <a:xfrm>
            <a:off x="3635896" y="1231203"/>
            <a:ext cx="4410075" cy="828675"/>
          </a:xfrm>
          <a:prstGeom prst="rect">
            <a:avLst/>
          </a:prstGeom>
        </p:spPr>
      </p:pic>
      <p:pic>
        <p:nvPicPr>
          <p:cNvPr id="8" name="图片 7"/>
          <p:cNvPicPr>
            <a:picLocks noChangeAspect="1"/>
          </p:cNvPicPr>
          <p:nvPr/>
        </p:nvPicPr>
        <p:blipFill>
          <a:blip r:embed="rId4"/>
          <a:stretch>
            <a:fillRect/>
          </a:stretch>
        </p:blipFill>
        <p:spPr>
          <a:xfrm>
            <a:off x="5436096" y="1977543"/>
            <a:ext cx="1604963" cy="2009775"/>
          </a:xfrm>
          <a:prstGeom prst="rect">
            <a:avLst/>
          </a:prstGeom>
        </p:spPr>
      </p:pic>
    </p:spTree>
    <p:extLst>
      <p:ext uri="{BB962C8B-B14F-4D97-AF65-F5344CB8AC3E}">
        <p14:creationId xmlns:p14="http://schemas.microsoft.com/office/powerpoint/2010/main" val="30249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使用异步消息处理机制来解决</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修改</a:t>
            </a:r>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843808" y="1144126"/>
            <a:ext cx="3824288" cy="1104900"/>
          </a:xfrm>
          <a:prstGeom prst="rect">
            <a:avLst/>
          </a:prstGeom>
        </p:spPr>
      </p:pic>
      <p:pic>
        <p:nvPicPr>
          <p:cNvPr id="5" name="图片 4"/>
          <p:cNvPicPr>
            <a:picLocks noChangeAspect="1"/>
          </p:cNvPicPr>
          <p:nvPr/>
        </p:nvPicPr>
        <p:blipFill>
          <a:blip r:embed="rId3"/>
          <a:stretch>
            <a:fillRect/>
          </a:stretch>
        </p:blipFill>
        <p:spPr>
          <a:xfrm>
            <a:off x="2843808" y="2249026"/>
            <a:ext cx="3552825" cy="2843213"/>
          </a:xfrm>
          <a:prstGeom prst="rect">
            <a:avLst/>
          </a:prstGeom>
        </p:spPr>
      </p:pic>
      <p:sp>
        <p:nvSpPr>
          <p:cNvPr id="6" name="线形标注 1 5"/>
          <p:cNvSpPr/>
          <p:nvPr/>
        </p:nvSpPr>
        <p:spPr>
          <a:xfrm>
            <a:off x="5940152" y="1470272"/>
            <a:ext cx="2304256" cy="829404"/>
          </a:xfrm>
          <a:prstGeom prst="borderCallout1">
            <a:avLst>
              <a:gd name="adj1" fmla="val 50093"/>
              <a:gd name="adj2" fmla="val -1825"/>
              <a:gd name="adj3" fmla="val 87228"/>
              <a:gd name="adj4" fmla="val -458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Handler</a:t>
            </a:r>
            <a:r>
              <a:rPr lang="zh-CN" altLang="en-US" dirty="0" smtClean="0"/>
              <a:t>类实例接受</a:t>
            </a:r>
            <a:r>
              <a:rPr lang="en-US" altLang="zh-CN" dirty="0" err="1" smtClean="0"/>
              <a:t>msg</a:t>
            </a:r>
            <a:r>
              <a:rPr lang="en-US" altLang="zh-CN" dirty="0" smtClean="0"/>
              <a:t> = UPDATE_TEXT </a:t>
            </a:r>
            <a:r>
              <a:rPr lang="zh-CN" altLang="en-US" dirty="0" smtClean="0"/>
              <a:t>时触发更新</a:t>
            </a:r>
            <a:r>
              <a:rPr lang="en-US" altLang="zh-CN" dirty="0" smtClean="0"/>
              <a:t>UI</a:t>
            </a:r>
            <a:r>
              <a:rPr lang="zh-CN" altLang="en-US" dirty="0" smtClean="0"/>
              <a:t>操作</a:t>
            </a:r>
            <a:endParaRPr lang="zh-CN" altLang="en-US" dirty="0"/>
          </a:p>
        </p:txBody>
      </p:sp>
      <p:sp>
        <p:nvSpPr>
          <p:cNvPr id="7" name="线形标注 1 6"/>
          <p:cNvSpPr/>
          <p:nvPr/>
        </p:nvSpPr>
        <p:spPr>
          <a:xfrm>
            <a:off x="6528432" y="3435846"/>
            <a:ext cx="2304256" cy="613380"/>
          </a:xfrm>
          <a:prstGeom prst="borderCallout1">
            <a:avLst>
              <a:gd name="adj1" fmla="val 50093"/>
              <a:gd name="adj2" fmla="val -1825"/>
              <a:gd name="adj3" fmla="val 87228"/>
              <a:gd name="adj4" fmla="val -458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定义</a:t>
            </a:r>
            <a:r>
              <a:rPr lang="en-US" altLang="zh-CN" dirty="0" err="1" smtClean="0"/>
              <a:t>msg</a:t>
            </a:r>
            <a:r>
              <a:rPr lang="zh-CN" altLang="en-US" dirty="0" smtClean="0"/>
              <a:t>，发送给</a:t>
            </a:r>
            <a:r>
              <a:rPr lang="en-US" altLang="zh-CN" dirty="0" smtClean="0"/>
              <a:t>Handler</a:t>
            </a:r>
            <a:r>
              <a:rPr lang="zh-CN" altLang="en-US" dirty="0" smtClean="0"/>
              <a:t>实例来处理</a:t>
            </a:r>
            <a:endParaRPr lang="zh-CN" altLang="en-US" dirty="0"/>
          </a:p>
        </p:txBody>
      </p:sp>
    </p:spTree>
    <p:extLst>
      <p:ext uri="{BB962C8B-B14F-4D97-AF65-F5344CB8AC3E}">
        <p14:creationId xmlns:p14="http://schemas.microsoft.com/office/powerpoint/2010/main" val="403860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解析异步消息处理机制</a:t>
            </a:r>
            <a:endParaRPr lang="zh-CN" altLang="en-US" dirty="0"/>
          </a:p>
        </p:txBody>
      </p:sp>
      <p:sp>
        <p:nvSpPr>
          <p:cNvPr id="3" name="内容占位符 2"/>
          <p:cNvSpPr>
            <a:spLocks noGrp="1"/>
          </p:cNvSpPr>
          <p:nvPr>
            <p:ph idx="1"/>
          </p:nvPr>
        </p:nvSpPr>
        <p:spPr>
          <a:xfrm>
            <a:off x="107504" y="771550"/>
            <a:ext cx="9036496" cy="4320480"/>
          </a:xfrm>
        </p:spPr>
        <p:txBody>
          <a:bodyPr>
            <a:normAutofit lnSpcReduction="10000"/>
          </a:bodyPr>
          <a:lstStyle/>
          <a:p>
            <a:r>
              <a:rPr lang="zh-CN" altLang="en-US" dirty="0" smtClean="0">
                <a:solidFill>
                  <a:srgbClr val="0000CC"/>
                </a:solidFill>
              </a:rPr>
              <a:t>异步消息处理</a:t>
            </a:r>
            <a:endParaRPr lang="en-US" altLang="zh-CN" dirty="0" smtClean="0">
              <a:solidFill>
                <a:srgbClr val="0000CC"/>
              </a:solidFill>
            </a:endParaRPr>
          </a:p>
          <a:p>
            <a:pPr lvl="1"/>
            <a:r>
              <a:rPr lang="en-US" altLang="zh-CN" dirty="0" smtClean="0">
                <a:solidFill>
                  <a:srgbClr val="0000CC"/>
                </a:solidFill>
              </a:rPr>
              <a:t>Message</a:t>
            </a:r>
            <a:r>
              <a:rPr lang="zh-CN" altLang="en-US" dirty="0" smtClean="0"/>
              <a:t>：</a:t>
            </a:r>
            <a:r>
              <a:rPr lang="zh-CN" altLang="en-US" dirty="0" smtClean="0">
                <a:solidFill>
                  <a:srgbClr val="FF0000"/>
                </a:solidFill>
              </a:rPr>
              <a:t>在线程之间传递的消息</a:t>
            </a:r>
            <a:r>
              <a:rPr lang="zh-CN" altLang="en-US" dirty="0" smtClean="0"/>
              <a:t>，它可以</a:t>
            </a:r>
            <a:r>
              <a:rPr lang="zh-CN" altLang="en-US" dirty="0" smtClean="0">
                <a:solidFill>
                  <a:srgbClr val="FF0000"/>
                </a:solidFill>
              </a:rPr>
              <a:t>携带少量的信息</a:t>
            </a:r>
            <a:r>
              <a:rPr lang="zh-CN" altLang="en-US" dirty="0" smtClean="0"/>
              <a:t>，用于</a:t>
            </a:r>
            <a:r>
              <a:rPr lang="zh-CN" altLang="en-US" dirty="0" smtClean="0">
                <a:solidFill>
                  <a:srgbClr val="FF0000"/>
                </a:solidFill>
              </a:rPr>
              <a:t>在不同线程之间交换数据</a:t>
            </a:r>
            <a:r>
              <a:rPr lang="zh-CN" altLang="en-US" dirty="0" smtClean="0"/>
              <a:t>。例如我们刚用到的</a:t>
            </a:r>
            <a:r>
              <a:rPr lang="en-US" altLang="zh-CN" dirty="0" smtClean="0"/>
              <a:t>Message</a:t>
            </a:r>
            <a:r>
              <a:rPr lang="zh-CN" altLang="en-US" dirty="0" smtClean="0"/>
              <a:t>的</a:t>
            </a:r>
            <a:r>
              <a:rPr lang="en-US" altLang="zh-CN" dirty="0" smtClean="0"/>
              <a:t>what</a:t>
            </a:r>
            <a:r>
              <a:rPr lang="zh-CN" altLang="en-US" dirty="0" smtClean="0"/>
              <a:t>字段，还可以用</a:t>
            </a:r>
            <a:r>
              <a:rPr lang="en-US" altLang="zh-CN" dirty="0" smtClean="0"/>
              <a:t>arg1</a:t>
            </a:r>
            <a:r>
              <a:rPr lang="zh-CN" altLang="en-US" dirty="0" smtClean="0"/>
              <a:t>和</a:t>
            </a:r>
            <a:r>
              <a:rPr lang="en-US" altLang="zh-CN" dirty="0" smtClean="0"/>
              <a:t>arg2</a:t>
            </a:r>
            <a:r>
              <a:rPr lang="zh-CN" altLang="en-US" dirty="0" smtClean="0"/>
              <a:t>字段来携带一些整型数据，使用</a:t>
            </a:r>
            <a:r>
              <a:rPr lang="en-US" altLang="zh-CN" dirty="0" err="1" smtClean="0"/>
              <a:t>obj</a:t>
            </a:r>
            <a:r>
              <a:rPr lang="zh-CN" altLang="en-US" dirty="0" smtClean="0"/>
              <a:t>字段携带一个</a:t>
            </a:r>
            <a:r>
              <a:rPr lang="en-US" altLang="zh-CN" dirty="0" smtClean="0"/>
              <a:t>Object</a:t>
            </a:r>
            <a:r>
              <a:rPr lang="zh-CN" altLang="en-US" dirty="0" smtClean="0"/>
              <a:t>对象。</a:t>
            </a:r>
            <a:endParaRPr lang="en-US" altLang="zh-CN" dirty="0" smtClean="0"/>
          </a:p>
          <a:p>
            <a:pPr lvl="1"/>
            <a:endParaRPr lang="en-US" altLang="zh-CN" dirty="0" smtClean="0"/>
          </a:p>
          <a:p>
            <a:pPr lvl="1"/>
            <a:r>
              <a:rPr lang="en-US" altLang="zh-CN" dirty="0" smtClean="0">
                <a:solidFill>
                  <a:srgbClr val="0000CC"/>
                </a:solidFill>
              </a:rPr>
              <a:t>Handler</a:t>
            </a:r>
            <a:r>
              <a:rPr lang="zh-CN" altLang="en-US" dirty="0" smtClean="0"/>
              <a:t>：</a:t>
            </a:r>
            <a:r>
              <a:rPr lang="zh-CN" altLang="en-US" dirty="0" smtClean="0">
                <a:solidFill>
                  <a:srgbClr val="FF0000"/>
                </a:solidFill>
              </a:rPr>
              <a:t>处理者</a:t>
            </a:r>
            <a:r>
              <a:rPr lang="zh-CN" altLang="en-US" dirty="0" smtClean="0"/>
              <a:t>，用于</a:t>
            </a:r>
            <a:r>
              <a:rPr lang="zh-CN" altLang="en-US" dirty="0" smtClean="0">
                <a:solidFill>
                  <a:srgbClr val="FF0000"/>
                </a:solidFill>
              </a:rPr>
              <a:t>发送和处理消息</a:t>
            </a:r>
            <a:r>
              <a:rPr lang="zh-CN" altLang="en-US" dirty="0" smtClean="0"/>
              <a:t>。发送消息一般使用</a:t>
            </a:r>
            <a:r>
              <a:rPr lang="en-US" altLang="zh-CN" dirty="0" smtClean="0"/>
              <a:t>Handler</a:t>
            </a:r>
            <a:r>
              <a:rPr lang="zh-CN" altLang="en-US" dirty="0" smtClean="0"/>
              <a:t>的</a:t>
            </a:r>
            <a:r>
              <a:rPr lang="en-US" altLang="zh-CN" dirty="0" err="1" smtClean="0"/>
              <a:t>sendMessage</a:t>
            </a:r>
            <a:r>
              <a:rPr lang="zh-CN" altLang="en-US" dirty="0" smtClean="0"/>
              <a:t>方法，最终处理完后由</a:t>
            </a:r>
            <a:r>
              <a:rPr lang="en-US" altLang="zh-CN" dirty="0" smtClean="0"/>
              <a:t>Handler</a:t>
            </a:r>
            <a:r>
              <a:rPr lang="zh-CN" altLang="en-US" dirty="0" smtClean="0"/>
              <a:t>的</a:t>
            </a:r>
            <a:r>
              <a:rPr lang="en-US" altLang="zh-CN" dirty="0" err="1" smtClean="0"/>
              <a:t>handleMessage</a:t>
            </a:r>
            <a:r>
              <a:rPr lang="zh-CN" altLang="en-US" dirty="0" smtClean="0"/>
              <a:t>方法接手。</a:t>
            </a:r>
            <a:endParaRPr lang="en-US" altLang="zh-CN" dirty="0" smtClean="0"/>
          </a:p>
          <a:p>
            <a:pPr lvl="1"/>
            <a:endParaRPr lang="en-US" altLang="zh-CN" dirty="0" smtClean="0"/>
          </a:p>
          <a:p>
            <a:pPr lvl="1"/>
            <a:r>
              <a:rPr lang="en-US" altLang="zh-CN" dirty="0" err="1" smtClean="0">
                <a:solidFill>
                  <a:srgbClr val="0000CC"/>
                </a:solidFill>
              </a:rPr>
              <a:t>MessageQueue</a:t>
            </a:r>
            <a:r>
              <a:rPr lang="zh-CN" altLang="en-US" dirty="0" smtClean="0"/>
              <a:t>：</a:t>
            </a:r>
            <a:r>
              <a:rPr lang="zh-CN" altLang="en-US" dirty="0" smtClean="0">
                <a:solidFill>
                  <a:srgbClr val="FF0000"/>
                </a:solidFill>
              </a:rPr>
              <a:t>消息队列</a:t>
            </a:r>
            <a:r>
              <a:rPr lang="zh-CN" altLang="en-US" dirty="0" smtClean="0"/>
              <a:t>，它主要用于</a:t>
            </a:r>
            <a:r>
              <a:rPr lang="zh-CN" altLang="en-US" dirty="0" smtClean="0">
                <a:solidFill>
                  <a:srgbClr val="FF0000"/>
                </a:solidFill>
              </a:rPr>
              <a:t>存放所有通过</a:t>
            </a:r>
            <a:r>
              <a:rPr lang="en-US" altLang="zh-CN" dirty="0" smtClean="0">
                <a:solidFill>
                  <a:srgbClr val="FF0000"/>
                </a:solidFill>
              </a:rPr>
              <a:t>Handler</a:t>
            </a:r>
            <a:r>
              <a:rPr lang="zh-CN" altLang="en-US" dirty="0" smtClean="0">
                <a:solidFill>
                  <a:srgbClr val="FF0000"/>
                </a:solidFill>
              </a:rPr>
              <a:t>发送的消息</a:t>
            </a:r>
            <a:r>
              <a:rPr lang="zh-CN" altLang="en-US" dirty="0" smtClean="0"/>
              <a:t>，这部分消息一直存在消息队列中，等待处理。</a:t>
            </a:r>
            <a:r>
              <a:rPr lang="zh-CN" altLang="en-US" dirty="0" smtClean="0">
                <a:solidFill>
                  <a:srgbClr val="FF0000"/>
                </a:solidFill>
              </a:rPr>
              <a:t>每个线程只有一个</a:t>
            </a:r>
            <a:r>
              <a:rPr lang="en-US" altLang="zh-CN" dirty="0" err="1" smtClean="0">
                <a:solidFill>
                  <a:srgbClr val="FF0000"/>
                </a:solidFill>
              </a:rPr>
              <a:t>MessageQueue</a:t>
            </a:r>
            <a:r>
              <a:rPr lang="zh-CN" altLang="en-US" dirty="0" smtClean="0">
                <a:solidFill>
                  <a:srgbClr val="FF0000"/>
                </a:solidFill>
              </a:rPr>
              <a:t>对象</a:t>
            </a:r>
            <a:r>
              <a:rPr lang="zh-CN" altLang="en-US" dirty="0" smtClean="0"/>
              <a:t>。</a:t>
            </a:r>
            <a:endParaRPr lang="en-US" altLang="zh-CN" dirty="0" smtClean="0"/>
          </a:p>
          <a:p>
            <a:pPr lvl="1"/>
            <a:endParaRPr lang="en-US" altLang="zh-CN" dirty="0" smtClean="0"/>
          </a:p>
          <a:p>
            <a:pPr lvl="1"/>
            <a:r>
              <a:rPr lang="en-US" altLang="zh-CN" dirty="0" err="1" smtClean="0">
                <a:solidFill>
                  <a:srgbClr val="0000CC"/>
                </a:solidFill>
              </a:rPr>
              <a:t>Looper</a:t>
            </a:r>
            <a:r>
              <a:rPr lang="zh-CN" altLang="en-US" dirty="0" smtClean="0"/>
              <a:t>：</a:t>
            </a:r>
            <a:r>
              <a:rPr lang="en-US" altLang="zh-CN" dirty="0" err="1" smtClean="0">
                <a:solidFill>
                  <a:srgbClr val="FF0000"/>
                </a:solidFill>
              </a:rPr>
              <a:t>MessageQueue</a:t>
            </a:r>
            <a:r>
              <a:rPr lang="zh-CN" altLang="en-US" dirty="0" smtClean="0">
                <a:solidFill>
                  <a:srgbClr val="FF0000"/>
                </a:solidFill>
              </a:rPr>
              <a:t>的管家</a:t>
            </a:r>
            <a:r>
              <a:rPr lang="zh-CN" altLang="en-US" dirty="0" smtClean="0"/>
              <a:t>，调用</a:t>
            </a:r>
            <a:r>
              <a:rPr lang="en-US" altLang="zh-CN" dirty="0" err="1" smtClean="0"/>
              <a:t>Looper</a:t>
            </a:r>
            <a:r>
              <a:rPr lang="zh-CN" altLang="en-US" dirty="0" smtClean="0"/>
              <a:t>的</a:t>
            </a:r>
            <a:r>
              <a:rPr lang="en-US" altLang="zh-CN" dirty="0" smtClean="0"/>
              <a:t>loop</a:t>
            </a:r>
            <a:r>
              <a:rPr lang="zh-CN" altLang="en-US" dirty="0" smtClean="0"/>
              <a:t>方法后，就进入到一个无限循环中，取出</a:t>
            </a:r>
            <a:r>
              <a:rPr lang="en-US" altLang="zh-CN" dirty="0" err="1" smtClean="0"/>
              <a:t>MessageQueue</a:t>
            </a:r>
            <a:r>
              <a:rPr lang="zh-CN" altLang="en-US" dirty="0" smtClean="0"/>
              <a:t>的每一条消息，传递到</a:t>
            </a:r>
            <a:r>
              <a:rPr lang="en-US" altLang="zh-CN" dirty="0" smtClean="0"/>
              <a:t>Handler</a:t>
            </a:r>
            <a:r>
              <a:rPr lang="zh-CN" altLang="en-US" dirty="0" smtClean="0"/>
              <a:t>的</a:t>
            </a:r>
            <a:r>
              <a:rPr lang="en-US" altLang="zh-CN" dirty="0" err="1" smtClean="0"/>
              <a:t>handleMessage</a:t>
            </a:r>
            <a:r>
              <a:rPr lang="zh-CN" altLang="en-US" dirty="0" smtClean="0"/>
              <a:t>方法中。</a:t>
            </a:r>
            <a:r>
              <a:rPr lang="zh-CN" altLang="en-US" dirty="0" smtClean="0">
                <a:solidFill>
                  <a:srgbClr val="FF0000"/>
                </a:solidFill>
              </a:rPr>
              <a:t>每个线程中也只会有一个</a:t>
            </a:r>
            <a:r>
              <a:rPr lang="en-US" altLang="zh-CN" dirty="0" err="1" smtClean="0">
                <a:solidFill>
                  <a:srgbClr val="FF0000"/>
                </a:solidFill>
              </a:rPr>
              <a:t>Looper</a:t>
            </a:r>
            <a:r>
              <a:rPr lang="zh-CN" altLang="en-US" dirty="0" smtClean="0">
                <a:solidFill>
                  <a:srgbClr val="FF0000"/>
                </a:solidFill>
              </a:rPr>
              <a:t>对象</a:t>
            </a:r>
            <a:r>
              <a:rPr lang="zh-CN" altLang="en-US" dirty="0" smtClean="0"/>
              <a:t>。</a:t>
            </a:r>
            <a:endParaRPr lang="zh-CN" altLang="en-US" dirty="0"/>
          </a:p>
        </p:txBody>
      </p:sp>
    </p:spTree>
    <p:extLst>
      <p:ext uri="{BB962C8B-B14F-4D97-AF65-F5344CB8AC3E}">
        <p14:creationId xmlns:p14="http://schemas.microsoft.com/office/powerpoint/2010/main" val="391795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异步消息流程</a:t>
            </a:r>
            <a:endParaRPr lang="zh-CN" altLang="en-US" dirty="0"/>
          </a:p>
        </p:txBody>
      </p:sp>
      <p:sp>
        <p:nvSpPr>
          <p:cNvPr id="3" name="内容占位符 2"/>
          <p:cNvSpPr>
            <a:spLocks noGrp="1"/>
          </p:cNvSpPr>
          <p:nvPr>
            <p:ph idx="1"/>
          </p:nvPr>
        </p:nvSpPr>
        <p:spPr>
          <a:xfrm>
            <a:off x="107504" y="771550"/>
            <a:ext cx="5112568" cy="4371950"/>
          </a:xfrm>
        </p:spPr>
        <p:txBody>
          <a:bodyPr>
            <a:normAutofit/>
          </a:bodyPr>
          <a:lstStyle/>
          <a:p>
            <a:r>
              <a:rPr lang="zh-CN" altLang="en-US" dirty="0" smtClean="0"/>
              <a:t>首先在主线程当中创建一个</a:t>
            </a:r>
            <a:r>
              <a:rPr lang="en-US" altLang="zh-CN" dirty="0" smtClean="0"/>
              <a:t>Handler</a:t>
            </a:r>
            <a:r>
              <a:rPr lang="zh-CN" altLang="en-US" dirty="0" smtClean="0"/>
              <a:t>对象，重写</a:t>
            </a:r>
            <a:r>
              <a:rPr lang="en-US" altLang="zh-CN" dirty="0" err="1" smtClean="0"/>
              <a:t>handleMessage</a:t>
            </a:r>
            <a:r>
              <a:rPr lang="zh-CN" altLang="en-US" dirty="0" smtClean="0"/>
              <a:t>方法</a:t>
            </a:r>
            <a:endParaRPr lang="en-US" altLang="zh-CN" dirty="0" smtClean="0"/>
          </a:p>
          <a:p>
            <a:r>
              <a:rPr lang="zh-CN" altLang="en-US" dirty="0" smtClean="0"/>
              <a:t>当子线程中需要进行</a:t>
            </a:r>
            <a:r>
              <a:rPr lang="en-US" altLang="zh-CN" dirty="0" smtClean="0"/>
              <a:t>UI</a:t>
            </a:r>
            <a:r>
              <a:rPr lang="zh-CN" altLang="en-US" dirty="0" smtClean="0"/>
              <a:t>操作时，创建一个</a:t>
            </a:r>
            <a:r>
              <a:rPr lang="en-US" altLang="zh-CN" dirty="0" smtClean="0"/>
              <a:t>Message</a:t>
            </a:r>
            <a:r>
              <a:rPr lang="zh-CN" altLang="en-US" dirty="0" smtClean="0"/>
              <a:t>对象，通过</a:t>
            </a:r>
            <a:r>
              <a:rPr lang="en-US" altLang="zh-CN" dirty="0" smtClean="0"/>
              <a:t>Handler</a:t>
            </a:r>
            <a:r>
              <a:rPr lang="zh-CN" altLang="en-US" dirty="0" smtClean="0"/>
              <a:t>将这条消息发送出去</a:t>
            </a:r>
            <a:endParaRPr lang="en-US" altLang="zh-CN" dirty="0" smtClean="0"/>
          </a:p>
          <a:p>
            <a:r>
              <a:rPr lang="zh-CN" altLang="en-US" dirty="0"/>
              <a:t>这</a:t>
            </a:r>
            <a:r>
              <a:rPr lang="zh-CN" altLang="en-US" dirty="0" smtClean="0"/>
              <a:t>条消息添加到</a:t>
            </a:r>
            <a:r>
              <a:rPr lang="en-US" altLang="zh-CN" dirty="0" err="1" smtClean="0"/>
              <a:t>MessageQueue</a:t>
            </a:r>
            <a:r>
              <a:rPr lang="zh-CN" altLang="en-US" dirty="0" smtClean="0"/>
              <a:t>队列中等待被处理，</a:t>
            </a:r>
            <a:r>
              <a:rPr lang="en-US" altLang="zh-CN" dirty="0" err="1" smtClean="0"/>
              <a:t>Looper</a:t>
            </a:r>
            <a:r>
              <a:rPr lang="zh-CN" altLang="en-US" dirty="0" smtClean="0"/>
              <a:t>会尝试从</a:t>
            </a:r>
            <a:r>
              <a:rPr lang="en-US" altLang="zh-CN" dirty="0" err="1" smtClean="0"/>
              <a:t>MessageQueue</a:t>
            </a:r>
            <a:r>
              <a:rPr lang="zh-CN" altLang="en-US" dirty="0" smtClean="0"/>
              <a:t>中取出待处理消息，最后分发回</a:t>
            </a:r>
            <a:r>
              <a:rPr lang="en-US" altLang="zh-CN" dirty="0" smtClean="0"/>
              <a:t>Handler</a:t>
            </a:r>
            <a:r>
              <a:rPr lang="zh-CN" altLang="en-US" dirty="0" smtClean="0"/>
              <a:t>的</a:t>
            </a:r>
            <a:r>
              <a:rPr lang="en-US" altLang="zh-CN" dirty="0" err="1" smtClean="0"/>
              <a:t>handleMessage</a:t>
            </a:r>
            <a:r>
              <a:rPr lang="zh-CN" altLang="en-US" dirty="0" smtClean="0"/>
              <a:t>方法中。</a:t>
            </a:r>
            <a:endParaRPr lang="en-US" altLang="zh-CN" dirty="0" smtClean="0"/>
          </a:p>
          <a:p>
            <a:endParaRPr lang="en-US" altLang="zh-CN" dirty="0"/>
          </a:p>
          <a:p>
            <a:r>
              <a:rPr lang="en-US" altLang="zh-CN" dirty="0" smtClean="0"/>
              <a:t>Handler</a:t>
            </a:r>
            <a:r>
              <a:rPr lang="zh-CN" altLang="en-US" dirty="0" smtClean="0"/>
              <a:t>在主线程中，</a:t>
            </a:r>
            <a:r>
              <a:rPr lang="en-US" altLang="zh-CN" dirty="0" smtClean="0"/>
              <a:t>Message</a:t>
            </a:r>
            <a:r>
              <a:rPr lang="zh-CN" altLang="en-US" dirty="0" smtClean="0"/>
              <a:t>从流程上回到了主线程，就可以更新</a:t>
            </a:r>
            <a:r>
              <a:rPr lang="en-US" altLang="zh-CN" dirty="0" smtClean="0"/>
              <a:t>UI</a:t>
            </a:r>
            <a:r>
              <a:rPr lang="zh-CN" altLang="en-US" dirty="0" smtClean="0"/>
              <a:t>了。</a:t>
            </a:r>
            <a:endParaRPr lang="en-US" altLang="zh-CN" dirty="0" smtClean="0"/>
          </a:p>
        </p:txBody>
      </p:sp>
      <p:pic>
        <p:nvPicPr>
          <p:cNvPr id="5" name="图片 4"/>
          <p:cNvPicPr>
            <a:picLocks noChangeAspect="1"/>
          </p:cNvPicPr>
          <p:nvPr/>
        </p:nvPicPr>
        <p:blipFill>
          <a:blip r:embed="rId2"/>
          <a:stretch>
            <a:fillRect/>
          </a:stretch>
        </p:blipFill>
        <p:spPr>
          <a:xfrm>
            <a:off x="5364088" y="1059582"/>
            <a:ext cx="3696823" cy="2653660"/>
          </a:xfrm>
          <a:prstGeom prst="rect">
            <a:avLst/>
          </a:prstGeom>
        </p:spPr>
      </p:pic>
    </p:spTree>
    <p:extLst>
      <p:ext uri="{BB962C8B-B14F-4D97-AF65-F5344CB8AC3E}">
        <p14:creationId xmlns:p14="http://schemas.microsoft.com/office/powerpoint/2010/main" val="423814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smtClean="0"/>
              <a:t>AsyncTask</a:t>
            </a:r>
            <a:endParaRPr lang="zh-CN" altLang="en-US" dirty="0"/>
          </a:p>
        </p:txBody>
      </p:sp>
      <p:sp>
        <p:nvSpPr>
          <p:cNvPr id="3" name="内容占位符 2"/>
          <p:cNvSpPr>
            <a:spLocks noGrp="1"/>
          </p:cNvSpPr>
          <p:nvPr>
            <p:ph idx="1"/>
          </p:nvPr>
        </p:nvSpPr>
        <p:spPr/>
        <p:txBody>
          <a:bodyPr/>
          <a:lstStyle/>
          <a:p>
            <a:r>
              <a:rPr lang="zh-CN" altLang="en-US" dirty="0"/>
              <a:t>为了更方便的处理子线程和</a:t>
            </a:r>
            <a:r>
              <a:rPr lang="en-US" altLang="zh-CN" dirty="0"/>
              <a:t>UI</a:t>
            </a:r>
            <a:r>
              <a:rPr lang="zh-CN" altLang="en-US" dirty="0"/>
              <a:t>线程的交互，引入了</a:t>
            </a:r>
            <a:r>
              <a:rPr lang="en-US" altLang="zh-CN" dirty="0" err="1"/>
              <a:t>AsyncTask</a:t>
            </a:r>
            <a:r>
              <a:rPr lang="zh-CN" altLang="en-US" dirty="0" smtClean="0"/>
              <a:t>。</a:t>
            </a:r>
            <a:endParaRPr lang="en-US" altLang="zh-CN" dirty="0" smtClean="0"/>
          </a:p>
          <a:p>
            <a:endParaRPr lang="en-US" altLang="zh-CN" dirty="0"/>
          </a:p>
          <a:p>
            <a:r>
              <a:rPr lang="zh-CN" altLang="en-US" dirty="0" smtClean="0"/>
              <a:t>它是一个</a:t>
            </a:r>
            <a:r>
              <a:rPr lang="zh-CN" altLang="en-US" dirty="0" smtClean="0">
                <a:solidFill>
                  <a:srgbClr val="0000CC"/>
                </a:solidFill>
              </a:rPr>
              <a:t>抽象类</a:t>
            </a:r>
            <a:r>
              <a:rPr lang="zh-CN" altLang="en-US" dirty="0" smtClean="0"/>
              <a:t>，需要</a:t>
            </a:r>
            <a:r>
              <a:rPr lang="zh-CN" altLang="en-US" dirty="0" smtClean="0">
                <a:solidFill>
                  <a:srgbClr val="FF0000"/>
                </a:solidFill>
              </a:rPr>
              <a:t>创建子类来继承</a:t>
            </a:r>
            <a:r>
              <a:rPr lang="zh-CN" altLang="en-US" dirty="0" smtClean="0"/>
              <a:t>，可以指定三个泛型参数</a:t>
            </a:r>
            <a:endParaRPr lang="zh-CN" altLang="en-US" dirty="0"/>
          </a:p>
        </p:txBody>
      </p:sp>
      <p:pic>
        <p:nvPicPr>
          <p:cNvPr id="4" name="图片 3"/>
          <p:cNvPicPr>
            <a:picLocks noChangeAspect="1"/>
          </p:cNvPicPr>
          <p:nvPr/>
        </p:nvPicPr>
        <p:blipFill>
          <a:blip r:embed="rId2"/>
          <a:stretch>
            <a:fillRect/>
          </a:stretch>
        </p:blipFill>
        <p:spPr>
          <a:xfrm>
            <a:off x="1312736" y="1995686"/>
            <a:ext cx="6446520" cy="2865120"/>
          </a:xfrm>
          <a:prstGeom prst="rect">
            <a:avLst/>
          </a:prstGeom>
        </p:spPr>
      </p:pic>
    </p:spTree>
    <p:extLst>
      <p:ext uri="{BB962C8B-B14F-4D97-AF65-F5344CB8AC3E}">
        <p14:creationId xmlns:p14="http://schemas.microsoft.com/office/powerpoint/2010/main" val="120844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smtClean="0"/>
              <a:t>AsyncTask</a:t>
            </a:r>
            <a:endParaRPr lang="zh-CN" altLang="en-US" dirty="0"/>
          </a:p>
        </p:txBody>
      </p:sp>
      <p:sp>
        <p:nvSpPr>
          <p:cNvPr id="3" name="内容占位符 2"/>
          <p:cNvSpPr>
            <a:spLocks noGrp="1"/>
          </p:cNvSpPr>
          <p:nvPr>
            <p:ph idx="1"/>
          </p:nvPr>
        </p:nvSpPr>
        <p:spPr>
          <a:xfrm>
            <a:off x="107504" y="771550"/>
            <a:ext cx="8856984" cy="4320480"/>
          </a:xfrm>
        </p:spPr>
        <p:txBody>
          <a:bodyPr/>
          <a:lstStyle/>
          <a:p>
            <a:r>
              <a:rPr lang="zh-CN" altLang="en-US" dirty="0" smtClean="0">
                <a:solidFill>
                  <a:srgbClr val="0000CC"/>
                </a:solidFill>
              </a:rPr>
              <a:t>重写</a:t>
            </a:r>
            <a:r>
              <a:rPr lang="en-US" altLang="zh-CN" dirty="0" smtClean="0">
                <a:solidFill>
                  <a:srgbClr val="0000CC"/>
                </a:solidFill>
              </a:rPr>
              <a:t>4</a:t>
            </a:r>
            <a:r>
              <a:rPr lang="zh-CN" altLang="en-US" dirty="0" smtClean="0">
                <a:solidFill>
                  <a:srgbClr val="0000CC"/>
                </a:solidFill>
              </a:rPr>
              <a:t>个</a:t>
            </a:r>
            <a:r>
              <a:rPr lang="en-US" altLang="zh-CN" dirty="0" err="1" smtClean="0">
                <a:solidFill>
                  <a:srgbClr val="0000CC"/>
                </a:solidFill>
              </a:rPr>
              <a:t>AsyncTask</a:t>
            </a:r>
            <a:r>
              <a:rPr lang="zh-CN" altLang="en-US" dirty="0" smtClean="0">
                <a:solidFill>
                  <a:srgbClr val="0000CC"/>
                </a:solidFill>
              </a:rPr>
              <a:t>方法</a:t>
            </a:r>
            <a:endParaRPr lang="en-US" altLang="zh-CN" dirty="0" smtClean="0">
              <a:solidFill>
                <a:srgbClr val="0000CC"/>
              </a:solidFill>
            </a:endParaRPr>
          </a:p>
          <a:p>
            <a:pPr lvl="1"/>
            <a:r>
              <a:rPr lang="en-US" altLang="zh-CN" dirty="0" err="1" smtClean="0">
                <a:solidFill>
                  <a:srgbClr val="0000CC"/>
                </a:solidFill>
              </a:rPr>
              <a:t>onPreExecute</a:t>
            </a:r>
            <a:r>
              <a:rPr lang="zh-CN" altLang="en-US" dirty="0" smtClean="0"/>
              <a:t>：在</a:t>
            </a:r>
            <a:r>
              <a:rPr lang="zh-CN" altLang="en-US" dirty="0" smtClean="0">
                <a:solidFill>
                  <a:srgbClr val="FF0000"/>
                </a:solidFill>
              </a:rPr>
              <a:t>后台任务开始执行之前调用</a:t>
            </a:r>
            <a:endParaRPr lang="en-US" altLang="zh-CN" dirty="0" smtClean="0">
              <a:solidFill>
                <a:srgbClr val="FF0000"/>
              </a:solidFill>
            </a:endParaRPr>
          </a:p>
          <a:p>
            <a:pPr lvl="1"/>
            <a:r>
              <a:rPr lang="en-US" altLang="zh-CN" dirty="0" err="1" smtClean="0">
                <a:solidFill>
                  <a:srgbClr val="0000CC"/>
                </a:solidFill>
              </a:rPr>
              <a:t>doInBackgroud</a:t>
            </a:r>
            <a:r>
              <a:rPr lang="en-US" altLang="zh-CN" dirty="0" smtClean="0">
                <a:solidFill>
                  <a:srgbClr val="0000CC"/>
                </a:solidFill>
              </a:rPr>
              <a:t>(</a:t>
            </a:r>
            <a:r>
              <a:rPr lang="en-US" altLang="zh-CN" dirty="0" err="1" smtClean="0">
                <a:solidFill>
                  <a:srgbClr val="0000CC"/>
                </a:solidFill>
              </a:rPr>
              <a:t>Params</a:t>
            </a:r>
            <a:r>
              <a:rPr lang="en-US" altLang="zh-CN" dirty="0" smtClean="0">
                <a:solidFill>
                  <a:srgbClr val="0000CC"/>
                </a:solidFill>
              </a:rPr>
              <a:t>…)</a:t>
            </a:r>
            <a:r>
              <a:rPr lang="zh-CN" altLang="en-US" dirty="0" smtClean="0"/>
              <a:t>：</a:t>
            </a:r>
            <a:r>
              <a:rPr lang="zh-CN" altLang="en-US" dirty="0" smtClean="0">
                <a:solidFill>
                  <a:srgbClr val="FF0000"/>
                </a:solidFill>
              </a:rPr>
              <a:t>在子线程中运行，处理耗时任务</a:t>
            </a:r>
            <a:r>
              <a:rPr lang="zh-CN" altLang="en-US" dirty="0" smtClean="0"/>
              <a:t>，任务完成通过</a:t>
            </a:r>
            <a:r>
              <a:rPr lang="en-US" altLang="zh-CN" dirty="0" smtClean="0"/>
              <a:t>return</a:t>
            </a:r>
            <a:r>
              <a:rPr lang="zh-CN" altLang="en-US" dirty="0" smtClean="0"/>
              <a:t>语句来将任务的执行结果返回，不可以进行</a:t>
            </a:r>
            <a:r>
              <a:rPr lang="en-US" altLang="zh-CN" dirty="0" smtClean="0"/>
              <a:t>UI</a:t>
            </a:r>
            <a:r>
              <a:rPr lang="zh-CN" altLang="en-US" dirty="0" smtClean="0"/>
              <a:t>操作。如果需要更新</a:t>
            </a:r>
            <a:r>
              <a:rPr lang="en-US" altLang="zh-CN" dirty="0" smtClean="0"/>
              <a:t>UI</a:t>
            </a:r>
            <a:r>
              <a:rPr lang="zh-CN" altLang="en-US" dirty="0" smtClean="0"/>
              <a:t>元素，如反馈任务执行进度，可以调用</a:t>
            </a:r>
            <a:r>
              <a:rPr lang="en-US" altLang="zh-CN" dirty="0" err="1" smtClean="0"/>
              <a:t>publishProgress</a:t>
            </a:r>
            <a:r>
              <a:rPr lang="en-US" altLang="zh-CN" dirty="0" smtClean="0"/>
              <a:t>(Progress…)</a:t>
            </a:r>
            <a:r>
              <a:rPr lang="zh-CN" altLang="en-US" dirty="0" smtClean="0"/>
              <a:t>方法来完成</a:t>
            </a:r>
            <a:endParaRPr lang="en-US" altLang="zh-CN" dirty="0" smtClean="0"/>
          </a:p>
          <a:p>
            <a:pPr lvl="1"/>
            <a:r>
              <a:rPr lang="en-US" altLang="zh-CN" dirty="0" err="1" smtClean="0">
                <a:solidFill>
                  <a:srgbClr val="0000CC"/>
                </a:solidFill>
              </a:rPr>
              <a:t>onProgressUpdate</a:t>
            </a:r>
            <a:r>
              <a:rPr lang="en-US" altLang="zh-CN" dirty="0" smtClean="0">
                <a:solidFill>
                  <a:srgbClr val="0000CC"/>
                </a:solidFill>
              </a:rPr>
              <a:t>(Progress…)</a:t>
            </a:r>
            <a:r>
              <a:rPr lang="zh-CN" altLang="en-US" dirty="0" smtClean="0"/>
              <a:t>：当在后台任务中调用了</a:t>
            </a:r>
            <a:r>
              <a:rPr lang="en-US" altLang="zh-CN" dirty="0" err="1" smtClean="0"/>
              <a:t>publishProgress</a:t>
            </a:r>
            <a:r>
              <a:rPr lang="en-US" altLang="zh-CN" dirty="0" smtClean="0"/>
              <a:t>(Progress…)</a:t>
            </a:r>
            <a:r>
              <a:rPr lang="zh-CN" altLang="en-US" dirty="0" smtClean="0"/>
              <a:t>方法后，</a:t>
            </a:r>
            <a:r>
              <a:rPr lang="en-US" altLang="zh-CN" dirty="0" err="1" smtClean="0"/>
              <a:t>onProgressUpdate</a:t>
            </a:r>
            <a:r>
              <a:rPr lang="zh-CN" altLang="en-US" dirty="0" smtClean="0"/>
              <a:t>方法就会被调用，</a:t>
            </a:r>
            <a:r>
              <a:rPr lang="zh-CN" altLang="en-US" dirty="0" smtClean="0">
                <a:solidFill>
                  <a:srgbClr val="FF0000"/>
                </a:solidFill>
              </a:rPr>
              <a:t>利用参数中的数值就可以对界面元素进行相应的更新</a:t>
            </a:r>
            <a:endParaRPr lang="en-US" altLang="zh-CN" dirty="0" smtClean="0">
              <a:solidFill>
                <a:srgbClr val="FF0000"/>
              </a:solidFill>
            </a:endParaRPr>
          </a:p>
          <a:p>
            <a:pPr lvl="1"/>
            <a:r>
              <a:rPr lang="en-US" altLang="zh-CN" dirty="0" err="1" smtClean="0">
                <a:solidFill>
                  <a:srgbClr val="0000CC"/>
                </a:solidFill>
              </a:rPr>
              <a:t>onPostExecute</a:t>
            </a:r>
            <a:r>
              <a:rPr lang="en-US" altLang="zh-CN" dirty="0" smtClean="0">
                <a:solidFill>
                  <a:srgbClr val="0000CC"/>
                </a:solidFill>
              </a:rPr>
              <a:t>(Result)</a:t>
            </a:r>
            <a:r>
              <a:rPr lang="zh-CN" altLang="en-US" dirty="0" smtClean="0"/>
              <a:t>：</a:t>
            </a:r>
            <a:r>
              <a:rPr lang="zh-CN" altLang="en-US" dirty="0" smtClean="0">
                <a:solidFill>
                  <a:srgbClr val="FF0000"/>
                </a:solidFill>
              </a:rPr>
              <a:t>当后台任务执行完毕并通过</a:t>
            </a:r>
            <a:r>
              <a:rPr lang="en-US" altLang="zh-CN" dirty="0" smtClean="0">
                <a:solidFill>
                  <a:srgbClr val="FF0000"/>
                </a:solidFill>
              </a:rPr>
              <a:t>return</a:t>
            </a:r>
            <a:r>
              <a:rPr lang="zh-CN" altLang="en-US" dirty="0" smtClean="0">
                <a:solidFill>
                  <a:srgbClr val="FF0000"/>
                </a:solidFill>
              </a:rPr>
              <a:t>语句进行返回时，这个方法就会被调用</a:t>
            </a:r>
            <a:r>
              <a:rPr lang="zh-CN" altLang="en-US" dirty="0" smtClean="0"/>
              <a:t>。返回的数据会作为参数传递到此方法中，可以利用返回的数据来进行一些</a:t>
            </a:r>
            <a:r>
              <a:rPr lang="en-US" altLang="zh-CN" dirty="0" smtClean="0"/>
              <a:t>UI</a:t>
            </a:r>
            <a:r>
              <a:rPr lang="zh-CN" altLang="en-US" dirty="0" smtClean="0"/>
              <a:t>操作，比如提醒任务执行的结果。</a:t>
            </a:r>
            <a:endParaRPr lang="en-US" altLang="zh-CN" dirty="0" smtClean="0"/>
          </a:p>
          <a:p>
            <a:pPr lvl="1"/>
            <a:endParaRPr lang="en-US" altLang="zh-CN" dirty="0"/>
          </a:p>
          <a:p>
            <a:r>
              <a:rPr lang="zh-CN" altLang="en-US" dirty="0" smtClean="0">
                <a:solidFill>
                  <a:srgbClr val="0000CC"/>
                </a:solidFill>
              </a:rPr>
              <a:t>启动任务</a:t>
            </a:r>
            <a:r>
              <a:rPr lang="zh-CN" altLang="en-US" dirty="0" smtClean="0"/>
              <a:t>：</a:t>
            </a:r>
            <a:r>
              <a:rPr lang="en-US" altLang="zh-CN" dirty="0" smtClean="0"/>
              <a:t>new </a:t>
            </a:r>
            <a:r>
              <a:rPr lang="en-US" altLang="zh-CN" dirty="0" err="1" smtClean="0"/>
              <a:t>XXXTask</a:t>
            </a:r>
            <a:r>
              <a:rPr lang="en-US" altLang="zh-CN" dirty="0" smtClean="0"/>
              <a:t>().execute();</a:t>
            </a:r>
            <a:endParaRPr lang="en-US" altLang="zh-CN" dirty="0"/>
          </a:p>
          <a:p>
            <a:pPr lvl="1"/>
            <a:endParaRPr lang="zh-CN" altLang="en-US" dirty="0"/>
          </a:p>
        </p:txBody>
      </p:sp>
    </p:spTree>
    <p:extLst>
      <p:ext uri="{BB962C8B-B14F-4D97-AF65-F5344CB8AC3E}">
        <p14:creationId xmlns:p14="http://schemas.microsoft.com/office/powerpoint/2010/main" val="236200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AsyncTask</a:t>
            </a:r>
            <a:r>
              <a:rPr lang="zh-CN" altLang="en-US" dirty="0" smtClean="0"/>
              <a:t>实例：</a:t>
            </a:r>
            <a:r>
              <a:rPr lang="en-US" altLang="zh-CN" dirty="0" err="1" smtClean="0"/>
              <a:t>AsyncTaskTest</a:t>
            </a:r>
            <a:endParaRPr lang="zh-CN" altLang="en-US" dirty="0"/>
          </a:p>
        </p:txBody>
      </p:sp>
      <p:sp>
        <p:nvSpPr>
          <p:cNvPr id="3" name="内容占位符 2"/>
          <p:cNvSpPr>
            <a:spLocks noGrp="1"/>
          </p:cNvSpPr>
          <p:nvPr>
            <p:ph idx="1"/>
          </p:nvPr>
        </p:nvSpPr>
        <p:spPr/>
        <p:txBody>
          <a:bodyPr/>
          <a:lstStyle/>
          <a:p>
            <a:pPr marL="0" indent="0">
              <a:buNone/>
            </a:pPr>
            <a:r>
              <a:rPr lang="zh-CN" altLang="en-US" sz="1000" dirty="0" smtClean="0"/>
              <a:t>书上的下载例子太复杂了，我们提供一个简单的例子供大家学习</a:t>
            </a:r>
            <a:endParaRPr lang="en-US" altLang="zh-CN" sz="1000" dirty="0" smtClean="0"/>
          </a:p>
          <a:p>
            <a:r>
              <a:rPr lang="en-US" altLang="zh-CN" dirty="0" smtClean="0">
                <a:solidFill>
                  <a:srgbClr val="0000CC"/>
                </a:solidFill>
              </a:rPr>
              <a:t>activity_main.xml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5292080" y="622856"/>
            <a:ext cx="3805238" cy="4486275"/>
          </a:xfrm>
          <a:prstGeom prst="rect">
            <a:avLst/>
          </a:prstGeom>
        </p:spPr>
      </p:pic>
      <p:sp>
        <p:nvSpPr>
          <p:cNvPr id="5" name="AutoShape 2" descr="android asynctask example, AsyncTas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347614"/>
            <a:ext cx="1835331" cy="3651870"/>
          </a:xfrm>
          <a:prstGeom prst="rect">
            <a:avLst/>
          </a:prstGeom>
        </p:spPr>
      </p:pic>
    </p:spTree>
    <p:extLst>
      <p:ext uri="{BB962C8B-B14F-4D97-AF65-F5344CB8AC3E}">
        <p14:creationId xmlns:p14="http://schemas.microsoft.com/office/powerpoint/2010/main" val="4051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err="1"/>
              <a:t>AsyncTask</a:t>
            </a:r>
            <a:r>
              <a:rPr lang="zh-CN" altLang="en-US" dirty="0"/>
              <a:t>实例</a:t>
            </a:r>
          </a:p>
        </p:txBody>
      </p:sp>
      <p:sp>
        <p:nvSpPr>
          <p:cNvPr id="3" name="内容占位符 2"/>
          <p:cNvSpPr>
            <a:spLocks noGrp="1"/>
          </p:cNvSpPr>
          <p:nvPr>
            <p:ph idx="1"/>
          </p:nvPr>
        </p:nvSpPr>
        <p:spPr/>
        <p:txBody>
          <a:bodyPr/>
          <a:lstStyle/>
          <a:p>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216977" y="791081"/>
            <a:ext cx="3363278" cy="4211955"/>
          </a:xfrm>
          <a:prstGeom prst="rect">
            <a:avLst/>
          </a:prstGeom>
        </p:spPr>
      </p:pic>
      <p:pic>
        <p:nvPicPr>
          <p:cNvPr id="5" name="图片 4"/>
          <p:cNvPicPr>
            <a:picLocks noChangeAspect="1"/>
          </p:cNvPicPr>
          <p:nvPr/>
        </p:nvPicPr>
        <p:blipFill>
          <a:blip r:embed="rId3"/>
          <a:stretch>
            <a:fillRect/>
          </a:stretch>
        </p:blipFill>
        <p:spPr>
          <a:xfrm>
            <a:off x="5725447" y="791081"/>
            <a:ext cx="3384233" cy="2231708"/>
          </a:xfrm>
          <a:prstGeom prst="rect">
            <a:avLst/>
          </a:prstGeom>
        </p:spPr>
      </p:pic>
      <p:sp>
        <p:nvSpPr>
          <p:cNvPr id="6" name="线形标注 1 5"/>
          <p:cNvSpPr/>
          <p:nvPr/>
        </p:nvSpPr>
        <p:spPr>
          <a:xfrm>
            <a:off x="4211960" y="987574"/>
            <a:ext cx="1584176" cy="278088"/>
          </a:xfrm>
          <a:prstGeom prst="borderCallout1">
            <a:avLst>
              <a:gd name="adj1" fmla="val 113611"/>
              <a:gd name="adj2" fmla="val 54224"/>
              <a:gd name="adj3" fmla="val 269784"/>
              <a:gd name="adj4" fmla="val 180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关联界面元素</a:t>
            </a:r>
            <a:endParaRPr lang="zh-CN" altLang="en-US" dirty="0"/>
          </a:p>
        </p:txBody>
      </p:sp>
      <p:sp>
        <p:nvSpPr>
          <p:cNvPr id="7" name="线形标注 1 6"/>
          <p:cNvSpPr/>
          <p:nvPr/>
        </p:nvSpPr>
        <p:spPr>
          <a:xfrm>
            <a:off x="251520" y="1924615"/>
            <a:ext cx="2018794" cy="278088"/>
          </a:xfrm>
          <a:prstGeom prst="borderCallout1">
            <a:avLst>
              <a:gd name="adj1" fmla="val 50377"/>
              <a:gd name="adj2" fmla="val 99390"/>
              <a:gd name="adj3" fmla="val 29085"/>
              <a:gd name="adj4" fmla="val 1133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设置点击事件监听</a:t>
            </a:r>
            <a:endParaRPr lang="zh-CN" altLang="en-US" dirty="0"/>
          </a:p>
        </p:txBody>
      </p:sp>
      <p:sp>
        <p:nvSpPr>
          <p:cNvPr id="8" name="线形标注 1 7"/>
          <p:cNvSpPr/>
          <p:nvPr/>
        </p:nvSpPr>
        <p:spPr>
          <a:xfrm>
            <a:off x="251520" y="2467916"/>
            <a:ext cx="1872208" cy="887852"/>
          </a:xfrm>
          <a:prstGeom prst="borderCallout1">
            <a:avLst>
              <a:gd name="adj1" fmla="val 12065"/>
              <a:gd name="adj2" fmla="val 104305"/>
              <a:gd name="adj3" fmla="val -17209"/>
              <a:gd name="adj4" fmla="val 14114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异步任务线程实例创建，接受休眠时间，执行</a:t>
            </a:r>
            <a:endParaRPr lang="zh-CN" altLang="en-US" dirty="0"/>
          </a:p>
        </p:txBody>
      </p:sp>
      <p:sp>
        <p:nvSpPr>
          <p:cNvPr id="9" name="线形标注 1 8"/>
          <p:cNvSpPr/>
          <p:nvPr/>
        </p:nvSpPr>
        <p:spPr>
          <a:xfrm>
            <a:off x="323528" y="3579862"/>
            <a:ext cx="2018794" cy="864096"/>
          </a:xfrm>
          <a:prstGeom prst="borderCallout1">
            <a:avLst>
              <a:gd name="adj1" fmla="val 50377"/>
              <a:gd name="adj2" fmla="val 99390"/>
              <a:gd name="adj3" fmla="val 4964"/>
              <a:gd name="adj4" fmla="val 11935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触发</a:t>
            </a:r>
            <a:r>
              <a:rPr lang="en-US" altLang="zh-CN" dirty="0" err="1" smtClean="0"/>
              <a:t>onProgressUpdate</a:t>
            </a:r>
            <a:r>
              <a:rPr lang="zh-CN" altLang="en-US" dirty="0" smtClean="0"/>
              <a:t>更新进度</a:t>
            </a:r>
            <a:endParaRPr lang="zh-CN" altLang="en-US" dirty="0"/>
          </a:p>
        </p:txBody>
      </p:sp>
      <p:sp>
        <p:nvSpPr>
          <p:cNvPr id="10" name="线形标注 1 9"/>
          <p:cNvSpPr/>
          <p:nvPr/>
        </p:nvSpPr>
        <p:spPr>
          <a:xfrm>
            <a:off x="6664277" y="2832647"/>
            <a:ext cx="2018794" cy="278088"/>
          </a:xfrm>
          <a:prstGeom prst="borderCallout1">
            <a:avLst>
              <a:gd name="adj1" fmla="val -14903"/>
              <a:gd name="adj2" fmla="val 48767"/>
              <a:gd name="adj3" fmla="val -62790"/>
              <a:gd name="adj4" fmla="val 337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UI</a:t>
            </a:r>
            <a:r>
              <a:rPr lang="zh-CN" altLang="en-US" dirty="0" smtClean="0"/>
              <a:t>更新显示进度</a:t>
            </a:r>
            <a:endParaRPr lang="zh-CN" altLang="en-US" dirty="0"/>
          </a:p>
        </p:txBody>
      </p:sp>
      <p:sp>
        <p:nvSpPr>
          <p:cNvPr id="11" name="线形标注 1 10"/>
          <p:cNvSpPr/>
          <p:nvPr/>
        </p:nvSpPr>
        <p:spPr>
          <a:xfrm>
            <a:off x="4307779" y="4300949"/>
            <a:ext cx="2018794" cy="627534"/>
          </a:xfrm>
          <a:prstGeom prst="borderCallout1">
            <a:avLst>
              <a:gd name="adj1" fmla="val 45708"/>
              <a:gd name="adj2" fmla="val -2855"/>
              <a:gd name="adj3" fmla="val 83268"/>
              <a:gd name="adj4" fmla="val -484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结果将交给</a:t>
            </a:r>
            <a:r>
              <a:rPr lang="en-US" altLang="zh-CN" dirty="0" err="1" smtClean="0"/>
              <a:t>onPostExecute</a:t>
            </a:r>
            <a:endParaRPr lang="zh-CN" altLang="en-US" dirty="0"/>
          </a:p>
        </p:txBody>
      </p:sp>
      <p:sp>
        <p:nvSpPr>
          <p:cNvPr id="12" name="线形标注 1 11"/>
          <p:cNvSpPr/>
          <p:nvPr/>
        </p:nvSpPr>
        <p:spPr>
          <a:xfrm>
            <a:off x="7010059" y="3406468"/>
            <a:ext cx="2018794" cy="551653"/>
          </a:xfrm>
          <a:prstGeom prst="borderCallout1">
            <a:avLst>
              <a:gd name="adj1" fmla="val -2813"/>
              <a:gd name="adj2" fmla="val 61422"/>
              <a:gd name="adj3" fmla="val -385741"/>
              <a:gd name="adj4" fmla="val 2244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关闭进度对话框，显示最终结果</a:t>
            </a:r>
            <a:endParaRPr lang="zh-CN" altLang="en-US" dirty="0"/>
          </a:p>
        </p:txBody>
      </p:sp>
      <p:sp>
        <p:nvSpPr>
          <p:cNvPr id="13" name="线形标注 1 12"/>
          <p:cNvSpPr/>
          <p:nvPr/>
        </p:nvSpPr>
        <p:spPr>
          <a:xfrm>
            <a:off x="5034671" y="1824148"/>
            <a:ext cx="977489" cy="819610"/>
          </a:xfrm>
          <a:prstGeom prst="borderCallout1">
            <a:avLst>
              <a:gd name="adj1" fmla="val 1504"/>
              <a:gd name="adj2" fmla="val 100355"/>
              <a:gd name="adj3" fmla="val 4477"/>
              <a:gd name="adj4" fmla="val 12318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显示进度对话框</a:t>
            </a:r>
            <a:endParaRPr lang="zh-CN" altLang="en-US" dirty="0"/>
          </a:p>
        </p:txBody>
      </p:sp>
    </p:spTree>
    <p:extLst>
      <p:ext uri="{BB962C8B-B14F-4D97-AF65-F5344CB8AC3E}">
        <p14:creationId xmlns:p14="http://schemas.microsoft.com/office/powerpoint/2010/main" val="1701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chemeClr val="tx1">
                    <a:lumMod val="50000"/>
                    <a:lumOff val="50000"/>
                  </a:schemeClr>
                </a:solidFill>
              </a:rPr>
              <a:t>服务是什么</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en-US" altLang="zh-CN" dirty="0" smtClean="0">
                <a:solidFill>
                  <a:schemeClr val="tx1">
                    <a:lumMod val="50000"/>
                    <a:lumOff val="50000"/>
                  </a:schemeClr>
                </a:solidFill>
              </a:rPr>
              <a:t>Android</a:t>
            </a:r>
            <a:r>
              <a:rPr lang="zh-CN" altLang="en-US" dirty="0" smtClean="0">
                <a:solidFill>
                  <a:schemeClr val="tx1">
                    <a:lumMod val="50000"/>
                    <a:lumOff val="50000"/>
                  </a:schemeClr>
                </a:solidFill>
              </a:rPr>
              <a:t>多线程</a:t>
            </a:r>
            <a:endParaRPr lang="en-US" altLang="zh-CN" dirty="0" smtClean="0">
              <a:solidFill>
                <a:schemeClr val="tx1">
                  <a:lumMod val="50000"/>
                  <a:lumOff val="50000"/>
                </a:schemeClr>
              </a:solidFill>
            </a:endParaRPr>
          </a:p>
          <a:p>
            <a:endParaRPr lang="en-US" altLang="zh-CN" dirty="0" smtClean="0"/>
          </a:p>
          <a:p>
            <a:r>
              <a:rPr lang="zh-CN" altLang="en-US" dirty="0" smtClean="0"/>
              <a:t>服务基本用法</a:t>
            </a:r>
            <a:endParaRPr lang="en-US" altLang="zh-CN" dirty="0" smtClean="0"/>
          </a:p>
          <a:p>
            <a:endParaRPr lang="en-US" altLang="zh-CN" dirty="0" smtClean="0"/>
          </a:p>
          <a:p>
            <a:r>
              <a:rPr lang="zh-CN" altLang="en-US" dirty="0" smtClean="0">
                <a:solidFill>
                  <a:schemeClr val="tx1">
                    <a:lumMod val="50000"/>
                    <a:lumOff val="50000"/>
                  </a:schemeClr>
                </a:solidFill>
              </a:rPr>
              <a:t>服务生命周期</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服务的更多技巧</a:t>
            </a:r>
            <a:endParaRPr lang="en-US" altLang="zh-CN" dirty="0" smtClean="0">
              <a:solidFill>
                <a:schemeClr val="tx1">
                  <a:lumMod val="50000"/>
                  <a:lumOff val="50000"/>
                </a:schemeClr>
              </a:solidFill>
            </a:endParaRPr>
          </a:p>
        </p:txBody>
      </p:sp>
    </p:spTree>
    <p:extLst>
      <p:ext uri="{BB962C8B-B14F-4D97-AF65-F5344CB8AC3E}">
        <p14:creationId xmlns:p14="http://schemas.microsoft.com/office/powerpoint/2010/main" val="379104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服务是什么</a:t>
            </a:r>
            <a:endParaRPr lang="en-US" altLang="zh-CN" dirty="0" smtClean="0"/>
          </a:p>
          <a:p>
            <a:endParaRPr lang="en-US" altLang="zh-CN" dirty="0" smtClean="0"/>
          </a:p>
          <a:p>
            <a:r>
              <a:rPr lang="en-US" altLang="zh-CN" dirty="0" smtClean="0">
                <a:solidFill>
                  <a:schemeClr val="tx1">
                    <a:lumMod val="50000"/>
                    <a:lumOff val="50000"/>
                  </a:schemeClr>
                </a:solidFill>
              </a:rPr>
              <a:t>Android</a:t>
            </a:r>
            <a:r>
              <a:rPr lang="zh-CN" altLang="en-US" dirty="0" smtClean="0">
                <a:solidFill>
                  <a:schemeClr val="tx1">
                    <a:lumMod val="50000"/>
                    <a:lumOff val="50000"/>
                  </a:schemeClr>
                </a:solidFill>
              </a:rPr>
              <a:t>多线程</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服务基本用法</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服务生命周期</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服务的更多技巧</a:t>
            </a:r>
            <a:endParaRPr lang="en-US" altLang="zh-CN" dirty="0" smtClean="0">
              <a:solidFill>
                <a:schemeClr val="tx1">
                  <a:lumMod val="50000"/>
                  <a:lumOff val="50000"/>
                </a:schemeClr>
              </a:solidFill>
            </a:endParaRPr>
          </a:p>
        </p:txBody>
      </p:sp>
    </p:spTree>
    <p:extLst>
      <p:ext uri="{BB962C8B-B14F-4D97-AF65-F5344CB8AC3E}">
        <p14:creationId xmlns:p14="http://schemas.microsoft.com/office/powerpoint/2010/main" val="2785370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Android</a:t>
            </a:r>
            <a:r>
              <a:rPr lang="zh-CN" altLang="en-US" dirty="0" smtClean="0"/>
              <a:t>服务实例：</a:t>
            </a:r>
            <a:r>
              <a:rPr lang="en-US" altLang="zh-CN" dirty="0" err="1" smtClean="0"/>
              <a:t>ServiceTest</a:t>
            </a:r>
            <a:endParaRPr lang="zh-CN" altLang="en-US" dirty="0"/>
          </a:p>
        </p:txBody>
      </p:sp>
      <p:sp>
        <p:nvSpPr>
          <p:cNvPr id="5" name="内容占位符 4"/>
          <p:cNvSpPr>
            <a:spLocks noGrp="1"/>
          </p:cNvSpPr>
          <p:nvPr>
            <p:ph idx="1"/>
          </p:nvPr>
        </p:nvSpPr>
        <p:spPr/>
        <p:txBody>
          <a:bodyPr/>
          <a:lstStyle/>
          <a:p>
            <a:r>
              <a:rPr lang="zh-CN" altLang="en-US" dirty="0" smtClean="0"/>
              <a:t>新建一个</a:t>
            </a:r>
            <a:r>
              <a:rPr lang="en-US" altLang="zh-CN" dirty="0" err="1" smtClean="0"/>
              <a:t>ServiceTest</a:t>
            </a:r>
            <a:r>
              <a:rPr lang="zh-CN" altLang="en-US" dirty="0" smtClean="0"/>
              <a:t>项目，右击</a:t>
            </a:r>
            <a:r>
              <a:rPr lang="en-US" altLang="zh-CN" dirty="0" err="1" smtClean="0"/>
              <a:t>com.example.servicetest</a:t>
            </a:r>
            <a:r>
              <a:rPr lang="en-US" altLang="zh-CN" dirty="0" err="1" smtClean="0">
                <a:sym typeface="Wingdings" panose="05000000000000000000" pitchFamily="2" charset="2"/>
              </a:rPr>
              <a:t>NewServiceService</a:t>
            </a:r>
            <a:endParaRPr lang="zh-CN" altLang="en-US" dirty="0"/>
          </a:p>
        </p:txBody>
      </p:sp>
      <p:pic>
        <p:nvPicPr>
          <p:cNvPr id="6" name="图片 5"/>
          <p:cNvPicPr>
            <a:picLocks noChangeAspect="1"/>
          </p:cNvPicPr>
          <p:nvPr/>
        </p:nvPicPr>
        <p:blipFill>
          <a:blip r:embed="rId2"/>
          <a:stretch>
            <a:fillRect/>
          </a:stretch>
        </p:blipFill>
        <p:spPr>
          <a:xfrm>
            <a:off x="2128837" y="1563638"/>
            <a:ext cx="4886325" cy="2931795"/>
          </a:xfrm>
          <a:prstGeom prst="rect">
            <a:avLst/>
          </a:prstGeom>
        </p:spPr>
      </p:pic>
    </p:spTree>
    <p:extLst>
      <p:ext uri="{BB962C8B-B14F-4D97-AF65-F5344CB8AC3E}">
        <p14:creationId xmlns:p14="http://schemas.microsoft.com/office/powerpoint/2010/main" val="3468491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Android</a:t>
            </a:r>
            <a:r>
              <a:rPr lang="zh-CN" altLang="en-US" dirty="0"/>
              <a:t>服务</a:t>
            </a:r>
            <a:r>
              <a:rPr lang="zh-CN" altLang="en-US" dirty="0" smtClean="0"/>
              <a:t>实例</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CC"/>
                </a:solidFill>
              </a:rPr>
              <a:t>MyService</a:t>
            </a:r>
            <a:r>
              <a:rPr lang="zh-CN" altLang="en-US" dirty="0" smtClean="0">
                <a:solidFill>
                  <a:srgbClr val="0000CC"/>
                </a:solidFill>
              </a:rPr>
              <a:t>类中的</a:t>
            </a:r>
            <a:r>
              <a:rPr lang="en-US" altLang="zh-CN" dirty="0" err="1" smtClean="0">
                <a:solidFill>
                  <a:srgbClr val="0000CC"/>
                </a:solidFill>
              </a:rPr>
              <a:t>onBind</a:t>
            </a:r>
            <a:r>
              <a:rPr lang="zh-CN" altLang="en-US" dirty="0" smtClean="0">
                <a:solidFill>
                  <a:srgbClr val="0000CC"/>
                </a:solidFill>
              </a:rPr>
              <a:t>方法和需要重载的方法</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455435" y="1455481"/>
            <a:ext cx="3966210" cy="1303020"/>
          </a:xfrm>
          <a:prstGeom prst="rect">
            <a:avLst/>
          </a:prstGeom>
        </p:spPr>
      </p:pic>
      <p:pic>
        <p:nvPicPr>
          <p:cNvPr id="5" name="图片 4"/>
          <p:cNvPicPr>
            <a:picLocks noChangeAspect="1"/>
          </p:cNvPicPr>
          <p:nvPr/>
        </p:nvPicPr>
        <p:blipFill>
          <a:blip r:embed="rId3"/>
          <a:stretch>
            <a:fillRect/>
          </a:stretch>
        </p:blipFill>
        <p:spPr>
          <a:xfrm>
            <a:off x="4766045" y="1455481"/>
            <a:ext cx="2245995" cy="588645"/>
          </a:xfrm>
          <a:prstGeom prst="rect">
            <a:avLst/>
          </a:prstGeom>
        </p:spPr>
      </p:pic>
      <p:pic>
        <p:nvPicPr>
          <p:cNvPr id="6" name="图片 5"/>
          <p:cNvPicPr>
            <a:picLocks noChangeAspect="1"/>
          </p:cNvPicPr>
          <p:nvPr/>
        </p:nvPicPr>
        <p:blipFill>
          <a:blip r:embed="rId4"/>
          <a:stretch>
            <a:fillRect/>
          </a:stretch>
        </p:blipFill>
        <p:spPr>
          <a:xfrm>
            <a:off x="4789170" y="2044126"/>
            <a:ext cx="3897630" cy="1765935"/>
          </a:xfrm>
          <a:prstGeom prst="rect">
            <a:avLst/>
          </a:prstGeom>
        </p:spPr>
      </p:pic>
      <p:sp>
        <p:nvSpPr>
          <p:cNvPr id="7" name="线形标注 1 6"/>
          <p:cNvSpPr/>
          <p:nvPr/>
        </p:nvSpPr>
        <p:spPr>
          <a:xfrm>
            <a:off x="455435" y="3003798"/>
            <a:ext cx="2018794" cy="1008112"/>
          </a:xfrm>
          <a:prstGeom prst="borderCallout1">
            <a:avLst>
              <a:gd name="adj1" fmla="val 1663"/>
              <a:gd name="adj2" fmla="val 49063"/>
              <a:gd name="adj3" fmla="val -63119"/>
              <a:gd name="adj4" fmla="val 7130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Service</a:t>
            </a:r>
            <a:r>
              <a:rPr lang="zh-CN" altLang="en-US" dirty="0" smtClean="0"/>
              <a:t>类中唯一一个抽象方法，必须在子类中实现</a:t>
            </a:r>
            <a:endParaRPr lang="zh-CN" altLang="en-US" dirty="0"/>
          </a:p>
        </p:txBody>
      </p:sp>
      <p:sp>
        <p:nvSpPr>
          <p:cNvPr id="8" name="线形标注 1 7"/>
          <p:cNvSpPr/>
          <p:nvPr/>
        </p:nvSpPr>
        <p:spPr>
          <a:xfrm>
            <a:off x="5724128" y="3680787"/>
            <a:ext cx="2666866" cy="1008112"/>
          </a:xfrm>
          <a:prstGeom prst="borderCallout1">
            <a:avLst>
              <a:gd name="adj1" fmla="val 1663"/>
              <a:gd name="adj2" fmla="val 49063"/>
              <a:gd name="adj3" fmla="val -58450"/>
              <a:gd name="adj4" fmla="val 2700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分别对应服务创建，服务启动，和服务销毁时的动作逻辑</a:t>
            </a:r>
            <a:endParaRPr lang="zh-CN" altLang="en-US" dirty="0"/>
          </a:p>
        </p:txBody>
      </p:sp>
    </p:spTree>
    <p:extLst>
      <p:ext uri="{BB962C8B-B14F-4D97-AF65-F5344CB8AC3E}">
        <p14:creationId xmlns:p14="http://schemas.microsoft.com/office/powerpoint/2010/main" val="13887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Android</a:t>
            </a:r>
            <a:r>
              <a:rPr lang="zh-CN" altLang="en-US" dirty="0"/>
              <a:t>服务</a:t>
            </a:r>
            <a:r>
              <a:rPr lang="zh-CN" altLang="en-US" dirty="0" smtClean="0"/>
              <a:t>实例</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AndroidManifest.xml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368933" y="1203598"/>
            <a:ext cx="6334125" cy="3457575"/>
          </a:xfrm>
          <a:prstGeom prst="rect">
            <a:avLst/>
          </a:prstGeom>
        </p:spPr>
      </p:pic>
      <p:sp>
        <p:nvSpPr>
          <p:cNvPr id="5" name="线形标注 1 4"/>
          <p:cNvSpPr/>
          <p:nvPr/>
        </p:nvSpPr>
        <p:spPr>
          <a:xfrm>
            <a:off x="5652119" y="2859782"/>
            <a:ext cx="1296145" cy="432048"/>
          </a:xfrm>
          <a:prstGeom prst="borderCallout1">
            <a:avLst>
              <a:gd name="adj1" fmla="val 55435"/>
              <a:gd name="adj2" fmla="val -4652"/>
              <a:gd name="adj3" fmla="val 72173"/>
              <a:gd name="adj4" fmla="val -229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自动生成</a:t>
            </a:r>
            <a:endParaRPr lang="zh-CN" altLang="en-US" dirty="0"/>
          </a:p>
        </p:txBody>
      </p:sp>
    </p:spTree>
    <p:extLst>
      <p:ext uri="{BB962C8B-B14F-4D97-AF65-F5344CB8AC3E}">
        <p14:creationId xmlns:p14="http://schemas.microsoft.com/office/powerpoint/2010/main" val="5760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Android</a:t>
            </a:r>
            <a:r>
              <a:rPr lang="zh-CN" altLang="en-US" dirty="0" smtClean="0"/>
              <a:t>服务实例</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activity_main.xml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223962" y="1236315"/>
            <a:ext cx="6696075" cy="3495675"/>
          </a:xfrm>
          <a:prstGeom prst="rect">
            <a:avLst/>
          </a:prstGeom>
        </p:spPr>
      </p:pic>
      <p:sp>
        <p:nvSpPr>
          <p:cNvPr id="5" name="线形标注 1 4"/>
          <p:cNvSpPr/>
          <p:nvPr/>
        </p:nvSpPr>
        <p:spPr>
          <a:xfrm>
            <a:off x="5652119" y="2859782"/>
            <a:ext cx="3384375" cy="648072"/>
          </a:xfrm>
          <a:prstGeom prst="borderCallout1">
            <a:avLst>
              <a:gd name="adj1" fmla="val 55435"/>
              <a:gd name="adj2" fmla="val -4652"/>
              <a:gd name="adj3" fmla="val 72173"/>
              <a:gd name="adj4" fmla="val -229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定义一个</a:t>
            </a:r>
            <a:r>
              <a:rPr lang="en-US" altLang="zh-CN" dirty="0" err="1" smtClean="0"/>
              <a:t>LinearLayout</a:t>
            </a:r>
            <a:r>
              <a:rPr lang="zh-CN" altLang="en-US" dirty="0" smtClean="0"/>
              <a:t>，放置两个</a:t>
            </a:r>
            <a:r>
              <a:rPr lang="en-US" altLang="zh-CN" dirty="0" smtClean="0"/>
              <a:t>Button</a:t>
            </a:r>
            <a:r>
              <a:rPr lang="zh-CN" altLang="en-US" dirty="0" smtClean="0"/>
              <a:t>，分别用于启动和停止</a:t>
            </a:r>
            <a:endParaRPr lang="zh-CN" altLang="en-US" dirty="0"/>
          </a:p>
        </p:txBody>
      </p:sp>
    </p:spTree>
    <p:extLst>
      <p:ext uri="{BB962C8B-B14F-4D97-AF65-F5344CB8AC3E}">
        <p14:creationId xmlns:p14="http://schemas.microsoft.com/office/powerpoint/2010/main" val="40058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Android</a:t>
            </a:r>
            <a:r>
              <a:rPr lang="zh-CN" altLang="en-US" dirty="0" smtClean="0"/>
              <a:t>服务实例</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457200" y="1203598"/>
            <a:ext cx="4572000" cy="2417445"/>
          </a:xfrm>
          <a:prstGeom prst="rect">
            <a:avLst/>
          </a:prstGeom>
        </p:spPr>
      </p:pic>
      <p:pic>
        <p:nvPicPr>
          <p:cNvPr id="5" name="图片 4"/>
          <p:cNvPicPr>
            <a:picLocks noChangeAspect="1"/>
          </p:cNvPicPr>
          <p:nvPr/>
        </p:nvPicPr>
        <p:blipFill>
          <a:blip r:embed="rId3"/>
          <a:stretch>
            <a:fillRect/>
          </a:stretch>
        </p:blipFill>
        <p:spPr>
          <a:xfrm>
            <a:off x="474962" y="3606719"/>
            <a:ext cx="2806065" cy="960120"/>
          </a:xfrm>
          <a:prstGeom prst="rect">
            <a:avLst/>
          </a:prstGeom>
        </p:spPr>
      </p:pic>
      <p:sp>
        <p:nvSpPr>
          <p:cNvPr id="6" name="线形标注 1 5"/>
          <p:cNvSpPr/>
          <p:nvPr/>
        </p:nvSpPr>
        <p:spPr>
          <a:xfrm>
            <a:off x="4507997" y="1440583"/>
            <a:ext cx="1584176" cy="278088"/>
          </a:xfrm>
          <a:prstGeom prst="borderCallout1">
            <a:avLst>
              <a:gd name="adj1" fmla="val 113611"/>
              <a:gd name="adj2" fmla="val 54224"/>
              <a:gd name="adj3" fmla="val 204950"/>
              <a:gd name="adj4" fmla="val -31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关联界面元素</a:t>
            </a:r>
            <a:endParaRPr lang="zh-CN" altLang="en-US" dirty="0"/>
          </a:p>
        </p:txBody>
      </p:sp>
      <p:sp>
        <p:nvSpPr>
          <p:cNvPr id="7" name="线形标注 1 6"/>
          <p:cNvSpPr/>
          <p:nvPr/>
        </p:nvSpPr>
        <p:spPr>
          <a:xfrm>
            <a:off x="3360102" y="2278205"/>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设置点击事件监听</a:t>
            </a:r>
            <a:endParaRPr lang="zh-CN" altLang="en-US" dirty="0"/>
          </a:p>
        </p:txBody>
      </p:sp>
      <p:sp>
        <p:nvSpPr>
          <p:cNvPr id="8" name="线形标注 1 7"/>
          <p:cNvSpPr/>
          <p:nvPr/>
        </p:nvSpPr>
        <p:spPr>
          <a:xfrm>
            <a:off x="4716016" y="3639593"/>
            <a:ext cx="3384376" cy="927246"/>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如果不调用它，则在</a:t>
            </a:r>
            <a:r>
              <a:rPr lang="en-US" altLang="zh-CN" dirty="0" err="1" smtClean="0"/>
              <a:t>MyService</a:t>
            </a:r>
            <a:r>
              <a:rPr lang="zh-CN" altLang="en-US" dirty="0" smtClean="0"/>
              <a:t>的任一个位置调用</a:t>
            </a:r>
            <a:r>
              <a:rPr lang="en-US" altLang="zh-CN" dirty="0" err="1" smtClean="0"/>
              <a:t>stopSelf</a:t>
            </a:r>
            <a:r>
              <a:rPr lang="zh-CN" altLang="en-US" dirty="0" smtClean="0"/>
              <a:t>方法</a:t>
            </a:r>
            <a:r>
              <a:rPr lang="zh-CN" altLang="en-US" smtClean="0"/>
              <a:t>也可以停止该服务</a:t>
            </a:r>
            <a:endParaRPr lang="zh-CN" altLang="en-US" dirty="0"/>
          </a:p>
        </p:txBody>
      </p:sp>
    </p:spTree>
    <p:extLst>
      <p:ext uri="{BB962C8B-B14F-4D97-AF65-F5344CB8AC3E}">
        <p14:creationId xmlns:p14="http://schemas.microsoft.com/office/powerpoint/2010/main" val="61228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Android</a:t>
            </a:r>
            <a:r>
              <a:rPr lang="zh-CN" altLang="en-US" dirty="0"/>
              <a:t>服务实例</a:t>
            </a:r>
          </a:p>
        </p:txBody>
      </p:sp>
      <p:sp>
        <p:nvSpPr>
          <p:cNvPr id="3" name="内容占位符 2"/>
          <p:cNvSpPr>
            <a:spLocks noGrp="1"/>
          </p:cNvSpPr>
          <p:nvPr>
            <p:ph idx="1"/>
          </p:nvPr>
        </p:nvSpPr>
        <p:spPr/>
        <p:txBody>
          <a:bodyPr/>
          <a:lstStyle/>
          <a:p>
            <a:r>
              <a:rPr lang="en-US" altLang="zh-CN" dirty="0" err="1" smtClean="0">
                <a:solidFill>
                  <a:srgbClr val="0000CC"/>
                </a:solidFill>
              </a:rPr>
              <a:t>MyService</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587181" y="1420175"/>
            <a:ext cx="3897630" cy="2663190"/>
          </a:xfrm>
          <a:prstGeom prst="rect">
            <a:avLst/>
          </a:prstGeom>
        </p:spPr>
      </p:pic>
      <p:sp>
        <p:nvSpPr>
          <p:cNvPr id="5" name="线形标注 1 4"/>
          <p:cNvSpPr/>
          <p:nvPr/>
        </p:nvSpPr>
        <p:spPr>
          <a:xfrm>
            <a:off x="5391759" y="1707654"/>
            <a:ext cx="3600400" cy="711775"/>
          </a:xfrm>
          <a:prstGeom prst="borderCallout1">
            <a:avLst>
              <a:gd name="adj1" fmla="val 50377"/>
              <a:gd name="adj2" fmla="val -1523"/>
              <a:gd name="adj3" fmla="val 138891"/>
              <a:gd name="adj4" fmla="val -2401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多点几次</a:t>
            </a:r>
            <a:r>
              <a:rPr lang="en-US" altLang="zh-CN" dirty="0" smtClean="0"/>
              <a:t>Start Service</a:t>
            </a:r>
            <a:r>
              <a:rPr lang="zh-CN" altLang="en-US" dirty="0" smtClean="0"/>
              <a:t>，就会发现只有</a:t>
            </a:r>
            <a:r>
              <a:rPr lang="en-US" altLang="zh-CN" dirty="0" err="1" smtClean="0"/>
              <a:t>onStartCommand</a:t>
            </a:r>
            <a:r>
              <a:rPr lang="zh-CN" altLang="en-US" dirty="0" smtClean="0"/>
              <a:t>方法执行</a:t>
            </a:r>
            <a:endParaRPr lang="zh-CN" altLang="en-US" dirty="0"/>
          </a:p>
        </p:txBody>
      </p:sp>
      <p:sp>
        <p:nvSpPr>
          <p:cNvPr id="6" name="线形标注 1 5"/>
          <p:cNvSpPr/>
          <p:nvPr/>
        </p:nvSpPr>
        <p:spPr>
          <a:xfrm>
            <a:off x="436592" y="1779662"/>
            <a:ext cx="1831152" cy="711775"/>
          </a:xfrm>
          <a:prstGeom prst="borderCallout1">
            <a:avLst>
              <a:gd name="adj1" fmla="val 46424"/>
              <a:gd name="adj2" fmla="val 101422"/>
              <a:gd name="adj3" fmla="val 80586"/>
              <a:gd name="adj4" fmla="val 1238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只在服务第一次创建的时候调用</a:t>
            </a:r>
            <a:endParaRPr lang="zh-CN" altLang="en-US" dirty="0"/>
          </a:p>
        </p:txBody>
      </p:sp>
    </p:spTree>
    <p:extLst>
      <p:ext uri="{BB962C8B-B14F-4D97-AF65-F5344CB8AC3E}">
        <p14:creationId xmlns:p14="http://schemas.microsoft.com/office/powerpoint/2010/main" val="31386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让活动和服务通信</a:t>
            </a:r>
          </a:p>
        </p:txBody>
      </p:sp>
      <p:sp>
        <p:nvSpPr>
          <p:cNvPr id="3" name="内容占位符 2"/>
          <p:cNvSpPr>
            <a:spLocks noGrp="1"/>
          </p:cNvSpPr>
          <p:nvPr>
            <p:ph idx="1"/>
          </p:nvPr>
        </p:nvSpPr>
        <p:spPr>
          <a:xfrm>
            <a:off x="107504" y="771550"/>
            <a:ext cx="8856984" cy="4248472"/>
          </a:xfrm>
        </p:spPr>
        <p:txBody>
          <a:bodyPr>
            <a:normAutofit/>
          </a:bodyPr>
          <a:lstStyle/>
          <a:p>
            <a:r>
              <a:rPr lang="zh-CN" altLang="en-US" dirty="0" smtClean="0"/>
              <a:t>以上的实现中，</a:t>
            </a:r>
            <a:r>
              <a:rPr lang="zh-CN" altLang="en-US" dirty="0" smtClean="0">
                <a:solidFill>
                  <a:srgbClr val="FF0000"/>
                </a:solidFill>
              </a:rPr>
              <a:t>只能启动</a:t>
            </a:r>
            <a:r>
              <a:rPr lang="en-US" altLang="zh-CN" dirty="0" smtClean="0">
                <a:solidFill>
                  <a:srgbClr val="FF0000"/>
                </a:solidFill>
              </a:rPr>
              <a:t>/</a:t>
            </a:r>
            <a:r>
              <a:rPr lang="zh-CN" altLang="en-US" dirty="0" smtClean="0">
                <a:solidFill>
                  <a:srgbClr val="FF0000"/>
                </a:solidFill>
              </a:rPr>
              <a:t>停止服务</a:t>
            </a:r>
            <a:r>
              <a:rPr lang="zh-CN" altLang="en-US" dirty="0" smtClean="0"/>
              <a:t>，不知道服务的运行逻辑</a:t>
            </a:r>
            <a:endParaRPr lang="en-US" altLang="zh-CN" dirty="0" smtClean="0"/>
          </a:p>
          <a:p>
            <a:endParaRPr lang="en-US" altLang="zh-CN" dirty="0"/>
          </a:p>
          <a:p>
            <a:r>
              <a:rPr lang="zh-CN" altLang="en-US" dirty="0" smtClean="0">
                <a:solidFill>
                  <a:srgbClr val="0000CC"/>
                </a:solidFill>
              </a:rPr>
              <a:t>通信方式的实现步骤</a:t>
            </a:r>
            <a:endParaRPr lang="en-US" altLang="zh-CN" dirty="0" smtClean="0">
              <a:solidFill>
                <a:srgbClr val="0000CC"/>
              </a:solidFill>
            </a:endParaRPr>
          </a:p>
          <a:p>
            <a:pPr lvl="1"/>
            <a:r>
              <a:rPr lang="zh-CN" altLang="en-US" dirty="0" smtClean="0"/>
              <a:t>实现</a:t>
            </a:r>
            <a:r>
              <a:rPr lang="en-US" altLang="zh-CN" dirty="0" err="1" smtClean="0"/>
              <a:t>ServiceConnection</a:t>
            </a:r>
            <a:r>
              <a:rPr lang="zh-CN" altLang="en-US" dirty="0" smtClean="0"/>
              <a:t>，重写两个回调方法</a:t>
            </a:r>
            <a:r>
              <a:rPr lang="en-US" altLang="zh-CN" dirty="0" err="1" smtClean="0"/>
              <a:t>onServiceConnected</a:t>
            </a:r>
            <a:r>
              <a:rPr lang="zh-CN" altLang="en-US" dirty="0" smtClean="0"/>
              <a:t>和</a:t>
            </a:r>
            <a:r>
              <a:rPr lang="en-US" altLang="zh-CN" dirty="0" err="1" smtClean="0"/>
              <a:t>onServiceDisconnected</a:t>
            </a:r>
            <a:endParaRPr lang="en-US" altLang="zh-CN" dirty="0"/>
          </a:p>
          <a:p>
            <a:pPr lvl="1"/>
            <a:endParaRPr lang="en-US" altLang="zh-CN" dirty="0" smtClean="0"/>
          </a:p>
          <a:p>
            <a:pPr lvl="1"/>
            <a:r>
              <a:rPr lang="zh-CN" altLang="en-US" dirty="0" smtClean="0"/>
              <a:t>调用</a:t>
            </a:r>
            <a:r>
              <a:rPr lang="en-US" altLang="zh-CN" dirty="0" err="1" smtClean="0"/>
              <a:t>bindService</a:t>
            </a:r>
            <a:r>
              <a:rPr lang="zh-CN" altLang="en-US" dirty="0" smtClean="0"/>
              <a:t>方法，传递</a:t>
            </a:r>
            <a:r>
              <a:rPr lang="en-US" altLang="zh-CN" dirty="0" err="1" smtClean="0"/>
              <a:t>ServiceConnection</a:t>
            </a:r>
            <a:r>
              <a:rPr lang="zh-CN" altLang="en-US" dirty="0" smtClean="0"/>
              <a:t>实现</a:t>
            </a:r>
            <a:endParaRPr lang="en-US" altLang="zh-CN" dirty="0" smtClean="0"/>
          </a:p>
          <a:p>
            <a:pPr lvl="1"/>
            <a:endParaRPr lang="en-US" altLang="zh-CN" dirty="0" smtClean="0"/>
          </a:p>
          <a:p>
            <a:pPr lvl="1"/>
            <a:r>
              <a:rPr lang="zh-CN" altLang="en-US" dirty="0" smtClean="0"/>
              <a:t>当系统调用</a:t>
            </a:r>
            <a:r>
              <a:rPr lang="en-US" altLang="zh-CN" dirty="0" err="1" smtClean="0"/>
              <a:t>onServiceConnected</a:t>
            </a:r>
            <a:r>
              <a:rPr lang="zh-CN" altLang="en-US" dirty="0" smtClean="0"/>
              <a:t>回调方法时，可以使用接口定义的方法开始调用服务</a:t>
            </a:r>
            <a:endParaRPr lang="en-US" altLang="zh-CN" dirty="0" smtClean="0"/>
          </a:p>
          <a:p>
            <a:pPr lvl="1"/>
            <a:endParaRPr lang="en-US" altLang="zh-CN" dirty="0" smtClean="0"/>
          </a:p>
          <a:p>
            <a:pPr lvl="1"/>
            <a:r>
              <a:rPr lang="zh-CN" altLang="en-US" dirty="0" smtClean="0"/>
              <a:t>要断开与服务的连接，调用</a:t>
            </a:r>
            <a:r>
              <a:rPr lang="en-US" altLang="zh-CN" dirty="0" err="1" smtClean="0"/>
              <a:t>unbindService</a:t>
            </a:r>
            <a:r>
              <a:rPr lang="zh-CN" altLang="en-US" dirty="0" smtClean="0"/>
              <a:t>方法</a:t>
            </a:r>
            <a:endParaRPr lang="en-US" altLang="zh-CN" dirty="0" smtClean="0"/>
          </a:p>
          <a:p>
            <a:pPr lvl="1"/>
            <a:endParaRPr lang="en-US" altLang="zh-CN" dirty="0"/>
          </a:p>
        </p:txBody>
      </p:sp>
    </p:spTree>
    <p:extLst>
      <p:ext uri="{BB962C8B-B14F-4D97-AF65-F5344CB8AC3E}">
        <p14:creationId xmlns:p14="http://schemas.microsoft.com/office/powerpoint/2010/main" val="116245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让活动和服务通信</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CC"/>
                </a:solidFill>
              </a:rPr>
              <a:t>MyService</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987824" y="801114"/>
            <a:ext cx="4840605" cy="2125980"/>
          </a:xfrm>
          <a:prstGeom prst="rect">
            <a:avLst/>
          </a:prstGeom>
        </p:spPr>
      </p:pic>
      <p:pic>
        <p:nvPicPr>
          <p:cNvPr id="5" name="图片 4"/>
          <p:cNvPicPr>
            <a:picLocks noChangeAspect="1"/>
          </p:cNvPicPr>
          <p:nvPr/>
        </p:nvPicPr>
        <p:blipFill>
          <a:blip r:embed="rId3"/>
          <a:stretch>
            <a:fillRect/>
          </a:stretch>
        </p:blipFill>
        <p:spPr>
          <a:xfrm>
            <a:off x="2987824" y="2787774"/>
            <a:ext cx="3486150" cy="2137410"/>
          </a:xfrm>
          <a:prstGeom prst="rect">
            <a:avLst/>
          </a:prstGeom>
        </p:spPr>
      </p:pic>
      <p:sp>
        <p:nvSpPr>
          <p:cNvPr id="6" name="线形标注 1 5"/>
          <p:cNvSpPr/>
          <p:nvPr/>
        </p:nvSpPr>
        <p:spPr>
          <a:xfrm>
            <a:off x="539552" y="2039995"/>
            <a:ext cx="2227789" cy="711775"/>
          </a:xfrm>
          <a:prstGeom prst="borderCallout1">
            <a:avLst>
              <a:gd name="adj1" fmla="val 46424"/>
              <a:gd name="adj2" fmla="val 101422"/>
              <a:gd name="adj3" fmla="val -44823"/>
              <a:gd name="adj4" fmla="val 15122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实现一个</a:t>
            </a:r>
            <a:r>
              <a:rPr lang="en-US" altLang="zh-CN" dirty="0" smtClean="0"/>
              <a:t>Binder</a:t>
            </a:r>
            <a:r>
              <a:rPr lang="zh-CN" altLang="en-US" dirty="0" smtClean="0"/>
              <a:t>的子类，和两个方法</a:t>
            </a:r>
            <a:endParaRPr lang="zh-CN" altLang="en-US" dirty="0"/>
          </a:p>
        </p:txBody>
      </p:sp>
      <p:sp>
        <p:nvSpPr>
          <p:cNvPr id="7" name="线形标注 1 6"/>
          <p:cNvSpPr/>
          <p:nvPr/>
        </p:nvSpPr>
        <p:spPr>
          <a:xfrm>
            <a:off x="458214" y="3856479"/>
            <a:ext cx="2227789" cy="711775"/>
          </a:xfrm>
          <a:prstGeom prst="borderCallout1">
            <a:avLst>
              <a:gd name="adj1" fmla="val 46424"/>
              <a:gd name="adj2" fmla="val 101422"/>
              <a:gd name="adj3" fmla="val 20940"/>
              <a:gd name="adj4" fmla="val 14047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返回创建的子类的实例</a:t>
            </a:r>
            <a:endParaRPr lang="zh-CN" altLang="en-US" dirty="0"/>
          </a:p>
        </p:txBody>
      </p:sp>
    </p:spTree>
    <p:extLst>
      <p:ext uri="{BB962C8B-B14F-4D97-AF65-F5344CB8AC3E}">
        <p14:creationId xmlns:p14="http://schemas.microsoft.com/office/powerpoint/2010/main" val="169307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Android</a:t>
            </a:r>
            <a:r>
              <a:rPr lang="zh-CN" altLang="en-US" dirty="0"/>
              <a:t>服务</a:t>
            </a:r>
            <a:r>
              <a:rPr lang="zh-CN" altLang="en-US" dirty="0" smtClean="0"/>
              <a:t>实例：</a:t>
            </a:r>
            <a:r>
              <a:rPr lang="en-US" altLang="zh-CN" dirty="0"/>
              <a:t> </a:t>
            </a:r>
            <a:r>
              <a:rPr lang="en-US" altLang="zh-CN" dirty="0" err="1"/>
              <a:t>ServiceTest</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activity_main.xml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059496" y="1349213"/>
            <a:ext cx="4953000" cy="2805113"/>
          </a:xfrm>
          <a:prstGeom prst="rect">
            <a:avLst/>
          </a:prstGeom>
        </p:spPr>
      </p:pic>
      <p:sp>
        <p:nvSpPr>
          <p:cNvPr id="5" name="线形标注 1 4"/>
          <p:cNvSpPr/>
          <p:nvPr/>
        </p:nvSpPr>
        <p:spPr>
          <a:xfrm>
            <a:off x="5652119" y="2859782"/>
            <a:ext cx="1800201" cy="504056"/>
          </a:xfrm>
          <a:prstGeom prst="borderCallout1">
            <a:avLst>
              <a:gd name="adj1" fmla="val 55435"/>
              <a:gd name="adj2" fmla="val -4652"/>
              <a:gd name="adj3" fmla="val 72173"/>
              <a:gd name="adj4" fmla="val -471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新增两个</a:t>
            </a:r>
            <a:r>
              <a:rPr lang="en-US" altLang="zh-CN" dirty="0" smtClean="0"/>
              <a:t>Button</a:t>
            </a:r>
            <a:endParaRPr lang="zh-CN" altLang="en-US" dirty="0"/>
          </a:p>
        </p:txBody>
      </p:sp>
    </p:spTree>
    <p:extLst>
      <p:ext uri="{BB962C8B-B14F-4D97-AF65-F5344CB8AC3E}">
        <p14:creationId xmlns:p14="http://schemas.microsoft.com/office/powerpoint/2010/main" val="359642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a:t>Android</a:t>
            </a:r>
            <a:r>
              <a:rPr lang="zh-CN" altLang="en-US" dirty="0"/>
              <a:t>服务实例</a:t>
            </a:r>
          </a:p>
        </p:txBody>
      </p:sp>
      <p:sp>
        <p:nvSpPr>
          <p:cNvPr id="3" name="内容占位符 2"/>
          <p:cNvSpPr>
            <a:spLocks noGrp="1"/>
          </p:cNvSpPr>
          <p:nvPr>
            <p:ph idx="1"/>
          </p:nvPr>
        </p:nvSpPr>
        <p:spPr/>
        <p:txBody>
          <a:bodyPr/>
          <a:lstStyle/>
          <a:p>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3648366" y="94815"/>
            <a:ext cx="4511040" cy="354330"/>
          </a:xfrm>
          <a:prstGeom prst="rect">
            <a:avLst/>
          </a:prstGeom>
        </p:spPr>
      </p:pic>
      <p:pic>
        <p:nvPicPr>
          <p:cNvPr id="5" name="图片 4"/>
          <p:cNvPicPr>
            <a:picLocks noChangeAspect="1"/>
          </p:cNvPicPr>
          <p:nvPr/>
        </p:nvPicPr>
        <p:blipFill>
          <a:blip r:embed="rId3"/>
          <a:stretch>
            <a:fillRect/>
          </a:stretch>
        </p:blipFill>
        <p:spPr>
          <a:xfrm>
            <a:off x="3635896" y="435888"/>
            <a:ext cx="4457700" cy="4686300"/>
          </a:xfrm>
          <a:prstGeom prst="rect">
            <a:avLst/>
          </a:prstGeom>
        </p:spPr>
      </p:pic>
      <p:sp>
        <p:nvSpPr>
          <p:cNvPr id="7" name="线形标注 1 6"/>
          <p:cNvSpPr/>
          <p:nvPr/>
        </p:nvSpPr>
        <p:spPr>
          <a:xfrm>
            <a:off x="6839270" y="1995686"/>
            <a:ext cx="1584176" cy="278088"/>
          </a:xfrm>
          <a:prstGeom prst="borderCallout1">
            <a:avLst>
              <a:gd name="adj1" fmla="val 113611"/>
              <a:gd name="adj2" fmla="val 54224"/>
              <a:gd name="adj3" fmla="val 204950"/>
              <a:gd name="adj4" fmla="val -31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关联界面元素</a:t>
            </a:r>
            <a:endParaRPr lang="zh-CN" altLang="en-US" dirty="0"/>
          </a:p>
        </p:txBody>
      </p:sp>
      <p:sp>
        <p:nvSpPr>
          <p:cNvPr id="8" name="线形标注 1 7"/>
          <p:cNvSpPr/>
          <p:nvPr/>
        </p:nvSpPr>
        <p:spPr>
          <a:xfrm>
            <a:off x="6578857" y="2931790"/>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设置点击事件监听</a:t>
            </a:r>
            <a:endParaRPr lang="zh-CN" altLang="en-US" dirty="0"/>
          </a:p>
        </p:txBody>
      </p:sp>
      <p:sp>
        <p:nvSpPr>
          <p:cNvPr id="9" name="线形标注 1 8"/>
          <p:cNvSpPr/>
          <p:nvPr/>
        </p:nvSpPr>
        <p:spPr>
          <a:xfrm>
            <a:off x="105260" y="2751770"/>
            <a:ext cx="3403644" cy="2283331"/>
          </a:xfrm>
          <a:prstGeom prst="borderCallout1">
            <a:avLst>
              <a:gd name="adj1" fmla="val 54245"/>
              <a:gd name="adj2" fmla="val 105585"/>
              <a:gd name="adj3" fmla="val 53045"/>
              <a:gd name="adj4" fmla="val 130605"/>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err="1"/>
              <a:t>bindService</a:t>
            </a:r>
            <a:r>
              <a:rPr lang="en-US" altLang="zh-CN" dirty="0"/>
              <a:t>() </a:t>
            </a:r>
            <a:r>
              <a:rPr lang="zh-CN" altLang="en-US" dirty="0" smtClean="0"/>
              <a:t>的参数</a:t>
            </a:r>
            <a:r>
              <a:rPr lang="en-US" altLang="zh-CN" dirty="0" smtClean="0"/>
              <a:t>1</a:t>
            </a:r>
            <a:r>
              <a:rPr lang="zh-CN" altLang="en-US" dirty="0" smtClean="0"/>
              <a:t>是</a:t>
            </a:r>
            <a:r>
              <a:rPr lang="zh-CN" altLang="en-US" dirty="0"/>
              <a:t>一个 </a:t>
            </a:r>
            <a:r>
              <a:rPr lang="en-US" altLang="zh-CN" dirty="0"/>
              <a:t>Intent</a:t>
            </a:r>
            <a:r>
              <a:rPr lang="zh-CN" altLang="en-US" dirty="0"/>
              <a:t>，用于显式命名要绑定的服务（但 </a:t>
            </a:r>
            <a:r>
              <a:rPr lang="en-US" altLang="zh-CN" dirty="0"/>
              <a:t>Intent </a:t>
            </a:r>
            <a:r>
              <a:rPr lang="zh-CN" altLang="en-US" dirty="0"/>
              <a:t>可能是隐式的</a:t>
            </a:r>
            <a:r>
              <a:rPr lang="zh-CN" altLang="en-US" dirty="0" smtClean="0"/>
              <a:t>）</a:t>
            </a:r>
            <a:r>
              <a:rPr lang="zh-CN" altLang="en-US" dirty="0"/>
              <a:t>，</a:t>
            </a:r>
            <a:r>
              <a:rPr lang="zh-CN" altLang="en-US" dirty="0" smtClean="0"/>
              <a:t>参数</a:t>
            </a:r>
            <a:r>
              <a:rPr lang="en-US" altLang="zh-CN" dirty="0" smtClean="0"/>
              <a:t>2</a:t>
            </a:r>
            <a:r>
              <a:rPr lang="zh-CN" altLang="en-US" dirty="0" smtClean="0"/>
              <a:t>是 </a:t>
            </a:r>
            <a:r>
              <a:rPr lang="en-US" altLang="zh-CN" dirty="0" err="1"/>
              <a:t>ServiceConnection</a:t>
            </a:r>
            <a:r>
              <a:rPr lang="en-US" altLang="zh-CN" dirty="0"/>
              <a:t> </a:t>
            </a:r>
            <a:r>
              <a:rPr lang="zh-CN" altLang="en-US" dirty="0"/>
              <a:t>对象</a:t>
            </a:r>
          </a:p>
          <a:p>
            <a:r>
              <a:rPr lang="zh-CN" altLang="en-US" dirty="0"/>
              <a:t>第三个参数是一个指示绑定选项的标志。它通常应该是 </a:t>
            </a:r>
            <a:r>
              <a:rPr lang="en-US" altLang="zh-CN" dirty="0"/>
              <a:t>BIND_AUTO_CREATE</a:t>
            </a:r>
            <a:r>
              <a:rPr lang="zh-CN" altLang="en-US" dirty="0"/>
              <a:t>，以便创建尚未激活的服务</a:t>
            </a:r>
            <a:r>
              <a:rPr lang="zh-CN" altLang="en-US" dirty="0" smtClean="0"/>
              <a:t>。</a:t>
            </a:r>
            <a:endParaRPr lang="zh-CN" altLang="en-US" dirty="0"/>
          </a:p>
        </p:txBody>
      </p:sp>
      <p:sp>
        <p:nvSpPr>
          <p:cNvPr id="10" name="线形标注 1 9"/>
          <p:cNvSpPr/>
          <p:nvPr/>
        </p:nvSpPr>
        <p:spPr>
          <a:xfrm>
            <a:off x="5724129" y="4434014"/>
            <a:ext cx="3240360" cy="369984"/>
          </a:xfrm>
          <a:prstGeom prst="borderCallout1">
            <a:avLst>
              <a:gd name="adj1" fmla="val 50377"/>
              <a:gd name="adj2" fmla="val -1523"/>
              <a:gd name="adj3" fmla="val -17374"/>
              <a:gd name="adj4" fmla="val -13473"/>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dirty="0" smtClean="0"/>
              <a:t>参数是 </a:t>
            </a:r>
            <a:r>
              <a:rPr lang="en-US" altLang="zh-CN" dirty="0" err="1"/>
              <a:t>ServiceConnection</a:t>
            </a:r>
            <a:r>
              <a:rPr lang="en-US" altLang="zh-CN" dirty="0"/>
              <a:t> </a:t>
            </a:r>
            <a:r>
              <a:rPr lang="zh-CN" altLang="en-US" dirty="0"/>
              <a:t>对象</a:t>
            </a:r>
            <a:endParaRPr lang="zh-CN" altLang="en-US" dirty="0"/>
          </a:p>
        </p:txBody>
      </p:sp>
      <p:sp>
        <p:nvSpPr>
          <p:cNvPr id="11" name="线形标注 1 10"/>
          <p:cNvSpPr/>
          <p:nvPr/>
        </p:nvSpPr>
        <p:spPr>
          <a:xfrm>
            <a:off x="1304296" y="1203598"/>
            <a:ext cx="2018794" cy="432048"/>
          </a:xfrm>
          <a:prstGeom prst="borderCallout1">
            <a:avLst>
              <a:gd name="adj1" fmla="val 58114"/>
              <a:gd name="adj2" fmla="val 101322"/>
              <a:gd name="adj3" fmla="val -38612"/>
              <a:gd name="adj4" fmla="val 130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重写两个回调方法</a:t>
            </a:r>
            <a:endParaRPr lang="zh-CN" altLang="en-US" dirty="0"/>
          </a:p>
        </p:txBody>
      </p:sp>
    </p:spTree>
    <p:extLst>
      <p:ext uri="{BB962C8B-B14F-4D97-AF65-F5344CB8AC3E}">
        <p14:creationId xmlns:p14="http://schemas.microsoft.com/office/powerpoint/2010/main" val="38298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服务的概念</a:t>
            </a:r>
            <a:endParaRPr lang="zh-CN" altLang="en-US" dirty="0"/>
          </a:p>
        </p:txBody>
      </p:sp>
      <p:sp>
        <p:nvSpPr>
          <p:cNvPr id="5" name="内容占位符 4"/>
          <p:cNvSpPr>
            <a:spLocks noGrp="1"/>
          </p:cNvSpPr>
          <p:nvPr>
            <p:ph idx="1"/>
          </p:nvPr>
        </p:nvSpPr>
        <p:spPr/>
        <p:txBody>
          <a:bodyPr/>
          <a:lstStyle/>
          <a:p>
            <a:r>
              <a:rPr lang="zh-CN" altLang="en-US" dirty="0" smtClean="0">
                <a:solidFill>
                  <a:srgbClr val="0000CC"/>
                </a:solidFill>
              </a:rPr>
              <a:t>作用</a:t>
            </a:r>
            <a:endParaRPr lang="en-US" altLang="zh-CN" dirty="0" smtClean="0">
              <a:solidFill>
                <a:srgbClr val="0000CC"/>
              </a:solidFill>
            </a:endParaRPr>
          </a:p>
          <a:p>
            <a:pPr lvl="1"/>
            <a:r>
              <a:rPr lang="zh-CN" altLang="en-US" dirty="0"/>
              <a:t>提供</a:t>
            </a:r>
            <a:r>
              <a:rPr lang="zh-CN" altLang="en-US" dirty="0" smtClean="0"/>
              <a:t>需要在</a:t>
            </a:r>
            <a:r>
              <a:rPr lang="zh-CN" altLang="en-US" dirty="0" smtClean="0">
                <a:solidFill>
                  <a:srgbClr val="FF0000"/>
                </a:solidFill>
              </a:rPr>
              <a:t>后台长期运行</a:t>
            </a:r>
            <a:r>
              <a:rPr lang="zh-CN" altLang="en-US" dirty="0" smtClean="0"/>
              <a:t>的服务，如复杂计算、下载等等</a:t>
            </a:r>
            <a:endParaRPr lang="en-US" altLang="zh-CN" dirty="0" smtClean="0"/>
          </a:p>
          <a:p>
            <a:pPr lvl="1"/>
            <a:endParaRPr lang="en-US" altLang="zh-CN" dirty="0"/>
          </a:p>
          <a:p>
            <a:r>
              <a:rPr lang="zh-CN" altLang="en-US" dirty="0" smtClean="0">
                <a:solidFill>
                  <a:srgbClr val="0000CC"/>
                </a:solidFill>
              </a:rPr>
              <a:t>特点</a:t>
            </a:r>
            <a:endParaRPr lang="en-US" altLang="zh-CN" dirty="0" smtClean="0">
              <a:solidFill>
                <a:srgbClr val="0000CC"/>
              </a:solidFill>
            </a:endParaRPr>
          </a:p>
          <a:p>
            <a:pPr lvl="1"/>
            <a:r>
              <a:rPr lang="zh-CN" altLang="en-US" dirty="0"/>
              <a:t>无</a:t>
            </a:r>
            <a:r>
              <a:rPr lang="zh-CN" altLang="en-US" dirty="0" smtClean="0"/>
              <a:t>界面</a:t>
            </a:r>
            <a:endParaRPr lang="en-US" altLang="zh-CN" dirty="0" smtClean="0"/>
          </a:p>
          <a:p>
            <a:pPr lvl="1"/>
            <a:r>
              <a:rPr lang="zh-CN" altLang="en-US" dirty="0"/>
              <a:t>长</a:t>
            </a:r>
            <a:r>
              <a:rPr lang="zh-CN" altLang="en-US" dirty="0" smtClean="0"/>
              <a:t>生命周期</a:t>
            </a:r>
            <a:endParaRPr lang="en-US" altLang="zh-CN" dirty="0" smtClean="0"/>
          </a:p>
          <a:p>
            <a:pPr lvl="1"/>
            <a:r>
              <a:rPr lang="zh-CN" altLang="en-US" dirty="0" smtClean="0"/>
              <a:t>在后台运行</a:t>
            </a:r>
            <a:endParaRPr lang="en-US" altLang="zh-CN" dirty="0" smtClean="0"/>
          </a:p>
          <a:p>
            <a:pPr lvl="1"/>
            <a:r>
              <a:rPr lang="zh-CN" altLang="en-US" dirty="0" smtClean="0"/>
              <a:t>依赖多线程：不能及时响应的请求，主线程阻塞就会影响使用</a:t>
            </a:r>
            <a:endParaRPr lang="en-US" altLang="zh-CN" dirty="0" smtClean="0"/>
          </a:p>
          <a:p>
            <a:pPr lvl="1"/>
            <a:endParaRPr lang="en-US" altLang="zh-CN" dirty="0"/>
          </a:p>
          <a:p>
            <a:r>
              <a:rPr lang="zh-CN" altLang="en-US" dirty="0" smtClean="0">
                <a:solidFill>
                  <a:srgbClr val="0000CC"/>
                </a:solidFill>
              </a:rPr>
              <a:t>从多线程开始我们的学习</a:t>
            </a:r>
            <a:r>
              <a:rPr lang="en-US" altLang="zh-CN" dirty="0" smtClean="0">
                <a:solidFill>
                  <a:srgbClr val="0000CC"/>
                </a:solidFill>
              </a:rPr>
              <a:t>……</a:t>
            </a:r>
            <a:endParaRPr lang="zh-CN" altLang="en-US" dirty="0">
              <a:solidFill>
                <a:srgbClr val="0000CC"/>
              </a:solidFill>
            </a:endParaRPr>
          </a:p>
        </p:txBody>
      </p:sp>
    </p:spTree>
    <p:extLst>
      <p:ext uri="{BB962C8B-B14F-4D97-AF65-F5344CB8AC3E}">
        <p14:creationId xmlns:p14="http://schemas.microsoft.com/office/powerpoint/2010/main" val="4103844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chemeClr val="tx1">
                    <a:lumMod val="50000"/>
                    <a:lumOff val="50000"/>
                  </a:schemeClr>
                </a:solidFill>
              </a:rPr>
              <a:t>服务是什么</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en-US" altLang="zh-CN" dirty="0" smtClean="0">
                <a:solidFill>
                  <a:schemeClr val="tx1">
                    <a:lumMod val="50000"/>
                    <a:lumOff val="50000"/>
                  </a:schemeClr>
                </a:solidFill>
              </a:rPr>
              <a:t>Android</a:t>
            </a:r>
            <a:r>
              <a:rPr lang="zh-CN" altLang="en-US" dirty="0" smtClean="0">
                <a:solidFill>
                  <a:schemeClr val="tx1">
                    <a:lumMod val="50000"/>
                    <a:lumOff val="50000"/>
                  </a:schemeClr>
                </a:solidFill>
              </a:rPr>
              <a:t>多线程</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服务基本用法</a:t>
            </a:r>
            <a:endParaRPr lang="en-US" altLang="zh-CN" dirty="0" smtClean="0">
              <a:solidFill>
                <a:schemeClr val="tx1">
                  <a:lumMod val="50000"/>
                  <a:lumOff val="50000"/>
                </a:schemeClr>
              </a:solidFill>
            </a:endParaRPr>
          </a:p>
          <a:p>
            <a:endParaRPr lang="en-US" altLang="zh-CN" dirty="0" smtClean="0"/>
          </a:p>
          <a:p>
            <a:r>
              <a:rPr lang="zh-CN" altLang="en-US" dirty="0" smtClean="0"/>
              <a:t>服务生命周期</a:t>
            </a:r>
            <a:endParaRPr lang="en-US" altLang="zh-CN" dirty="0" smtClean="0"/>
          </a:p>
          <a:p>
            <a:endParaRPr lang="en-US" altLang="zh-CN" dirty="0" smtClean="0"/>
          </a:p>
          <a:p>
            <a:r>
              <a:rPr lang="zh-CN" altLang="en-US" dirty="0" smtClean="0">
                <a:solidFill>
                  <a:schemeClr val="tx1">
                    <a:lumMod val="50000"/>
                    <a:lumOff val="50000"/>
                  </a:schemeClr>
                </a:solidFill>
              </a:rPr>
              <a:t>服务的更多技巧</a:t>
            </a:r>
            <a:endParaRPr lang="en-US" altLang="zh-CN" dirty="0" smtClean="0">
              <a:solidFill>
                <a:schemeClr val="tx1">
                  <a:lumMod val="50000"/>
                  <a:lumOff val="50000"/>
                </a:schemeClr>
              </a:solidFill>
            </a:endParaRPr>
          </a:p>
        </p:txBody>
      </p:sp>
    </p:spTree>
    <p:extLst>
      <p:ext uri="{BB962C8B-B14F-4D97-AF65-F5344CB8AC3E}">
        <p14:creationId xmlns:p14="http://schemas.microsoft.com/office/powerpoint/2010/main" val="1428876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Android</a:t>
            </a:r>
            <a:r>
              <a:rPr lang="zh-CN" altLang="en-US" dirty="0" smtClean="0"/>
              <a:t>服务的生命周期</a:t>
            </a:r>
            <a:endParaRPr lang="zh-CN" altLang="en-US" dirty="0"/>
          </a:p>
        </p:txBody>
      </p:sp>
      <p:pic>
        <p:nvPicPr>
          <p:cNvPr id="2052" name="Picture 4" descr="http://images.cnitblog.com/blog/325852/201303/24233205-ccefbc4a326048d79b111d05d1f8ff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27534"/>
            <a:ext cx="5374927" cy="4395497"/>
          </a:xfrm>
          <a:prstGeom prst="rect">
            <a:avLst/>
          </a:prstGeom>
          <a:noFill/>
          <a:extLst>
            <a:ext uri="{909E8E84-426E-40DD-AFC4-6F175D3DCCD1}">
              <a14:hiddenFill xmlns:a14="http://schemas.microsoft.com/office/drawing/2010/main">
                <a:solidFill>
                  <a:srgbClr val="FFFFFF"/>
                </a:solidFill>
              </a14:hiddenFill>
            </a:ext>
          </a:extLst>
        </p:spPr>
      </p:pic>
      <p:sp>
        <p:nvSpPr>
          <p:cNvPr id="8" name="线形标注 1 7"/>
          <p:cNvSpPr/>
          <p:nvPr/>
        </p:nvSpPr>
        <p:spPr>
          <a:xfrm>
            <a:off x="899592" y="2787774"/>
            <a:ext cx="2018794" cy="792088"/>
          </a:xfrm>
          <a:prstGeom prst="borderCallout1">
            <a:avLst>
              <a:gd name="adj1" fmla="val 58114"/>
              <a:gd name="adj2" fmla="val 101322"/>
              <a:gd name="adj3" fmla="val 42876"/>
              <a:gd name="adj4" fmla="val 1331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t>stopService</a:t>
            </a:r>
            <a:r>
              <a:rPr lang="zh-CN" altLang="en-US" dirty="0" smtClean="0"/>
              <a:t>或</a:t>
            </a:r>
            <a:r>
              <a:rPr lang="en-US" altLang="zh-CN" dirty="0" err="1" smtClean="0"/>
              <a:t>stopSelf</a:t>
            </a:r>
            <a:endParaRPr lang="zh-CN" altLang="en-US" dirty="0"/>
          </a:p>
        </p:txBody>
      </p:sp>
      <p:sp>
        <p:nvSpPr>
          <p:cNvPr id="9" name="线形标注 1 8"/>
          <p:cNvSpPr/>
          <p:nvPr/>
        </p:nvSpPr>
        <p:spPr>
          <a:xfrm>
            <a:off x="6660232" y="1851670"/>
            <a:ext cx="2351069" cy="1114134"/>
          </a:xfrm>
          <a:prstGeom prst="borderCallout1">
            <a:avLst>
              <a:gd name="adj1" fmla="val 35705"/>
              <a:gd name="adj2" fmla="val -6319"/>
              <a:gd name="adj3" fmla="val -70657"/>
              <a:gd name="adj4" fmla="val -3211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两种调用方式都存在的，就要分别都进行停止，一个不能少，才能彻底结束</a:t>
            </a:r>
            <a:r>
              <a:rPr lang="zh-CN" altLang="en-US" dirty="0"/>
              <a:t>服务</a:t>
            </a:r>
            <a:endParaRPr lang="zh-CN" altLang="en-US" dirty="0"/>
          </a:p>
        </p:txBody>
      </p:sp>
    </p:spTree>
    <p:extLst>
      <p:ext uri="{BB962C8B-B14F-4D97-AF65-F5344CB8AC3E}">
        <p14:creationId xmlns:p14="http://schemas.microsoft.com/office/powerpoint/2010/main" val="31690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chemeClr val="tx1">
                    <a:lumMod val="50000"/>
                    <a:lumOff val="50000"/>
                  </a:schemeClr>
                </a:solidFill>
              </a:rPr>
              <a:t>服务是什么</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en-US" altLang="zh-CN" dirty="0" smtClean="0">
                <a:solidFill>
                  <a:schemeClr val="tx1">
                    <a:lumMod val="50000"/>
                    <a:lumOff val="50000"/>
                  </a:schemeClr>
                </a:solidFill>
              </a:rPr>
              <a:t>Android</a:t>
            </a:r>
            <a:r>
              <a:rPr lang="zh-CN" altLang="en-US" dirty="0" smtClean="0">
                <a:solidFill>
                  <a:schemeClr val="tx1">
                    <a:lumMod val="50000"/>
                    <a:lumOff val="50000"/>
                  </a:schemeClr>
                </a:solidFill>
              </a:rPr>
              <a:t>多线程</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服务基本用法</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服务生命周期</a:t>
            </a:r>
            <a:endParaRPr lang="en-US" altLang="zh-CN" dirty="0" smtClean="0">
              <a:solidFill>
                <a:schemeClr val="tx1">
                  <a:lumMod val="50000"/>
                  <a:lumOff val="50000"/>
                </a:schemeClr>
              </a:solidFill>
            </a:endParaRPr>
          </a:p>
          <a:p>
            <a:endParaRPr lang="en-US" altLang="zh-CN" dirty="0" smtClean="0"/>
          </a:p>
          <a:p>
            <a:r>
              <a:rPr lang="zh-CN" altLang="en-US" dirty="0" smtClean="0"/>
              <a:t>服务的更多技巧</a:t>
            </a:r>
            <a:endParaRPr lang="en-US" altLang="zh-CN" dirty="0" smtClean="0"/>
          </a:p>
        </p:txBody>
      </p:sp>
    </p:spTree>
    <p:extLst>
      <p:ext uri="{BB962C8B-B14F-4D97-AF65-F5344CB8AC3E}">
        <p14:creationId xmlns:p14="http://schemas.microsoft.com/office/powerpoint/2010/main" val="3442290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使用前台服务</a:t>
            </a:r>
            <a:endParaRPr lang="zh-CN" altLang="en-US" dirty="0"/>
          </a:p>
        </p:txBody>
      </p:sp>
      <p:sp>
        <p:nvSpPr>
          <p:cNvPr id="5" name="内容占位符 4"/>
          <p:cNvSpPr>
            <a:spLocks noGrp="1"/>
          </p:cNvSpPr>
          <p:nvPr>
            <p:ph idx="1"/>
          </p:nvPr>
        </p:nvSpPr>
        <p:spPr/>
        <p:txBody>
          <a:bodyPr>
            <a:normAutofit/>
          </a:bodyPr>
          <a:lstStyle/>
          <a:p>
            <a:r>
              <a:rPr lang="zh-CN" altLang="en-US" dirty="0" smtClean="0">
                <a:solidFill>
                  <a:srgbClr val="0000CC"/>
                </a:solidFill>
              </a:rPr>
              <a:t>前台服务</a:t>
            </a:r>
            <a:endParaRPr lang="en-US" altLang="zh-CN" dirty="0" smtClean="0">
              <a:solidFill>
                <a:srgbClr val="0000CC"/>
              </a:solidFill>
            </a:endParaRPr>
          </a:p>
          <a:p>
            <a:pPr lvl="1"/>
            <a:r>
              <a:rPr lang="zh-CN" altLang="en-US" dirty="0"/>
              <a:t>前台服务是那些被认为</a:t>
            </a:r>
            <a:r>
              <a:rPr lang="zh-CN" altLang="en-US" b="1" dirty="0">
                <a:solidFill>
                  <a:srgbClr val="FF0000"/>
                </a:solidFill>
              </a:rPr>
              <a:t>用户知道（用户所认可的）</a:t>
            </a:r>
            <a:r>
              <a:rPr lang="zh-CN" altLang="en-US" dirty="0"/>
              <a:t>且在</a:t>
            </a:r>
            <a:r>
              <a:rPr lang="zh-CN" altLang="en-US" b="1" dirty="0">
                <a:solidFill>
                  <a:srgbClr val="FF0000"/>
                </a:solidFill>
              </a:rPr>
              <a:t>系统内存不足的时候不允许系统杀死的</a:t>
            </a:r>
            <a:r>
              <a:rPr lang="zh-CN" altLang="en-US" dirty="0"/>
              <a:t>服务。前台服务必须给状态栏提供一个通知，它被放到正在运行</a:t>
            </a:r>
            <a:r>
              <a:rPr lang="en-US" altLang="zh-CN" dirty="0"/>
              <a:t>(Ongoing)</a:t>
            </a:r>
            <a:r>
              <a:rPr lang="zh-CN" altLang="en-US" dirty="0"/>
              <a:t>标题之下</a:t>
            </a:r>
            <a:r>
              <a:rPr lang="en-US" altLang="zh-CN" dirty="0"/>
              <a:t>——</a:t>
            </a:r>
            <a:r>
              <a:rPr lang="zh-CN" altLang="en-US" dirty="0"/>
              <a:t>这就意味着通知只有在这个服务被终止或从前台主动移除通知后才能被</a:t>
            </a:r>
            <a:r>
              <a:rPr lang="zh-CN" altLang="en-US" dirty="0" smtClean="0"/>
              <a:t>解除</a:t>
            </a:r>
            <a:r>
              <a:rPr lang="zh-CN" altLang="en-US" dirty="0"/>
              <a:t>。</a:t>
            </a:r>
            <a:endParaRPr lang="en-US" altLang="zh-CN" dirty="0"/>
          </a:p>
          <a:p>
            <a:endParaRPr lang="en-US" altLang="zh-CN" dirty="0" smtClean="0"/>
          </a:p>
          <a:p>
            <a:r>
              <a:rPr lang="zh-CN" altLang="en-US" dirty="0" smtClean="0">
                <a:solidFill>
                  <a:srgbClr val="0000CC"/>
                </a:solidFill>
              </a:rPr>
              <a:t>为什么需要前台服务</a:t>
            </a:r>
            <a:endParaRPr lang="en-US" altLang="zh-CN" dirty="0" smtClean="0">
              <a:solidFill>
                <a:srgbClr val="0000CC"/>
              </a:solidFill>
            </a:endParaRPr>
          </a:p>
          <a:p>
            <a:pPr lvl="1"/>
            <a:r>
              <a:rPr lang="zh-CN" altLang="en-US" dirty="0"/>
              <a:t>在一般情况下，</a:t>
            </a:r>
            <a:r>
              <a:rPr lang="en-US" altLang="zh-CN" dirty="0"/>
              <a:t>Service</a:t>
            </a:r>
            <a:r>
              <a:rPr lang="zh-CN" altLang="en-US" dirty="0"/>
              <a:t>几乎都是在后台运行，一直默默地做着辛苦的工作。但这种情况下，后台运行的</a:t>
            </a:r>
            <a:r>
              <a:rPr lang="en-US" altLang="zh-CN" dirty="0"/>
              <a:t>Service</a:t>
            </a:r>
            <a:r>
              <a:rPr lang="zh-CN" altLang="en-US" dirty="0"/>
              <a:t>系统优先级相对较低，</a:t>
            </a:r>
            <a:r>
              <a:rPr lang="zh-CN" altLang="en-US" dirty="0">
                <a:solidFill>
                  <a:srgbClr val="FF0000"/>
                </a:solidFill>
              </a:rPr>
              <a:t>当系统内存不足时，在后台运行的</a:t>
            </a:r>
            <a:r>
              <a:rPr lang="en-US" altLang="zh-CN" dirty="0">
                <a:solidFill>
                  <a:srgbClr val="FF0000"/>
                </a:solidFill>
              </a:rPr>
              <a:t>Service</a:t>
            </a:r>
            <a:r>
              <a:rPr lang="zh-CN" altLang="en-US" dirty="0">
                <a:solidFill>
                  <a:srgbClr val="FF0000"/>
                </a:solidFill>
              </a:rPr>
              <a:t>就有可能被回收</a:t>
            </a:r>
            <a:r>
              <a:rPr lang="zh-CN" altLang="en-US" dirty="0"/>
              <a:t>。</a:t>
            </a:r>
          </a:p>
          <a:p>
            <a:pPr lvl="1"/>
            <a:r>
              <a:rPr lang="zh-CN" altLang="en-US" dirty="0" smtClean="0"/>
              <a:t>那么</a:t>
            </a:r>
            <a:r>
              <a:rPr lang="zh-CN" altLang="en-US" dirty="0"/>
              <a:t>，如果我们</a:t>
            </a:r>
            <a:r>
              <a:rPr lang="zh-CN" altLang="en-US" dirty="0">
                <a:solidFill>
                  <a:srgbClr val="FF0000"/>
                </a:solidFill>
              </a:rPr>
              <a:t>希望</a:t>
            </a:r>
            <a:r>
              <a:rPr lang="en-US" altLang="zh-CN" dirty="0">
                <a:solidFill>
                  <a:srgbClr val="FF0000"/>
                </a:solidFill>
              </a:rPr>
              <a:t>Service</a:t>
            </a:r>
            <a:r>
              <a:rPr lang="zh-CN" altLang="en-US" dirty="0">
                <a:solidFill>
                  <a:srgbClr val="FF0000"/>
                </a:solidFill>
              </a:rPr>
              <a:t>可以一直保持运行状态且不会在内存不足的情况下被回收时</a:t>
            </a:r>
            <a:r>
              <a:rPr lang="zh-CN" altLang="en-US" dirty="0"/>
              <a:t>，可以选择将需要保持运行的</a:t>
            </a:r>
            <a:r>
              <a:rPr lang="en-US" altLang="zh-CN" dirty="0"/>
              <a:t>Service</a:t>
            </a:r>
            <a:r>
              <a:rPr lang="zh-CN" altLang="en-US" dirty="0">
                <a:solidFill>
                  <a:srgbClr val="FF0000"/>
                </a:solidFill>
              </a:rPr>
              <a:t>设置为前台服务</a:t>
            </a:r>
            <a:r>
              <a:rPr lang="zh-CN" altLang="en-US" dirty="0" smtClean="0"/>
              <a:t>。</a:t>
            </a:r>
            <a:endParaRPr lang="zh-CN" altLang="en-US" dirty="0"/>
          </a:p>
        </p:txBody>
      </p:sp>
    </p:spTree>
    <p:extLst>
      <p:ext uri="{BB962C8B-B14F-4D97-AF65-F5344CB8AC3E}">
        <p14:creationId xmlns:p14="http://schemas.microsoft.com/office/powerpoint/2010/main" val="1711970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使用前台服务实例：</a:t>
            </a:r>
            <a:r>
              <a:rPr lang="en-US" altLang="zh-CN" dirty="0" err="1"/>
              <a:t>ServiceTest</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CC"/>
                </a:solidFill>
              </a:rPr>
              <a:t>MyService</a:t>
            </a:r>
            <a:endParaRPr lang="zh-CN" altLang="en-US" dirty="0">
              <a:solidFill>
                <a:srgbClr val="0000CC"/>
              </a:solidFill>
            </a:endParaRPr>
          </a:p>
        </p:txBody>
      </p:sp>
      <p:pic>
        <p:nvPicPr>
          <p:cNvPr id="5" name="图片 4"/>
          <p:cNvPicPr>
            <a:picLocks noChangeAspect="1"/>
          </p:cNvPicPr>
          <p:nvPr/>
        </p:nvPicPr>
        <p:blipFill>
          <a:blip r:embed="rId2"/>
          <a:stretch>
            <a:fillRect/>
          </a:stretch>
        </p:blipFill>
        <p:spPr>
          <a:xfrm>
            <a:off x="2411760" y="771770"/>
            <a:ext cx="5173980" cy="2910840"/>
          </a:xfrm>
          <a:prstGeom prst="rect">
            <a:avLst/>
          </a:prstGeom>
        </p:spPr>
      </p:pic>
      <p:pic>
        <p:nvPicPr>
          <p:cNvPr id="6" name="图片 5"/>
          <p:cNvPicPr>
            <a:picLocks noChangeAspect="1"/>
          </p:cNvPicPr>
          <p:nvPr/>
        </p:nvPicPr>
        <p:blipFill>
          <a:blip r:embed="rId3"/>
          <a:stretch>
            <a:fillRect/>
          </a:stretch>
        </p:blipFill>
        <p:spPr>
          <a:xfrm>
            <a:off x="2411760" y="3682610"/>
            <a:ext cx="1074420" cy="815340"/>
          </a:xfrm>
          <a:prstGeom prst="rect">
            <a:avLst/>
          </a:prstGeom>
        </p:spPr>
      </p:pic>
      <p:sp>
        <p:nvSpPr>
          <p:cNvPr id="7" name="线形标注 1 6"/>
          <p:cNvSpPr/>
          <p:nvPr/>
        </p:nvSpPr>
        <p:spPr>
          <a:xfrm>
            <a:off x="6127259" y="3617197"/>
            <a:ext cx="2909237" cy="1114134"/>
          </a:xfrm>
          <a:prstGeom prst="borderCallout1">
            <a:avLst>
              <a:gd name="adj1" fmla="val 35705"/>
              <a:gd name="adj2" fmla="val -6319"/>
              <a:gd name="adj3" fmla="val 5553"/>
              <a:gd name="adj4" fmla="val -339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和</a:t>
            </a:r>
            <a:r>
              <a:rPr lang="en-US" altLang="zh-CN" dirty="0" smtClean="0"/>
              <a:t>Notification</a:t>
            </a:r>
            <a:r>
              <a:rPr lang="zh-CN" altLang="en-US" dirty="0" smtClean="0"/>
              <a:t>的调用不同，接受的参数一样，参数</a:t>
            </a:r>
            <a:r>
              <a:rPr lang="en-US" altLang="zh-CN" dirty="0" smtClean="0"/>
              <a:t>1</a:t>
            </a:r>
            <a:r>
              <a:rPr lang="zh-CN" altLang="en-US" dirty="0" smtClean="0"/>
              <a:t>是</a:t>
            </a:r>
            <a:r>
              <a:rPr lang="en-US" altLang="zh-CN" dirty="0" smtClean="0"/>
              <a:t>id</a:t>
            </a:r>
            <a:r>
              <a:rPr lang="zh-CN" altLang="en-US" dirty="0" smtClean="0"/>
              <a:t>，参数</a:t>
            </a:r>
            <a:r>
              <a:rPr lang="en-US" altLang="zh-CN" dirty="0" smtClean="0"/>
              <a:t>2</a:t>
            </a:r>
            <a:r>
              <a:rPr lang="zh-CN" altLang="en-US" dirty="0" smtClean="0"/>
              <a:t>是</a:t>
            </a:r>
            <a:r>
              <a:rPr lang="en-US" altLang="zh-CN" dirty="0" smtClean="0"/>
              <a:t>notification</a:t>
            </a:r>
            <a:r>
              <a:rPr lang="zh-CN" altLang="en-US" dirty="0" smtClean="0"/>
              <a:t>实例</a:t>
            </a:r>
            <a:endParaRPr lang="zh-CN" altLang="en-US" dirty="0"/>
          </a:p>
        </p:txBody>
      </p:sp>
    </p:spTree>
    <p:extLst>
      <p:ext uri="{BB962C8B-B14F-4D97-AF65-F5344CB8AC3E}">
        <p14:creationId xmlns:p14="http://schemas.microsoft.com/office/powerpoint/2010/main" val="311816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smtClean="0"/>
              <a:t>IntentService</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smtClean="0">
                <a:solidFill>
                  <a:srgbClr val="0000CC"/>
                </a:solidFill>
              </a:rPr>
              <a:t>IntentService</a:t>
            </a:r>
            <a:r>
              <a:rPr lang="zh-CN" altLang="en-US" dirty="0" smtClean="0"/>
              <a:t>：</a:t>
            </a:r>
            <a:r>
              <a:rPr lang="en-US" altLang="zh-CN" dirty="0" smtClean="0"/>
              <a:t>Service</a:t>
            </a:r>
            <a:r>
              <a:rPr lang="zh-CN" altLang="en-US" dirty="0"/>
              <a:t>的子类，比</a:t>
            </a:r>
            <a:r>
              <a:rPr lang="zh-CN" altLang="en-US" dirty="0" smtClean="0"/>
              <a:t>普通</a:t>
            </a:r>
            <a:r>
              <a:rPr lang="en-US" altLang="zh-CN" dirty="0" smtClean="0"/>
              <a:t>Service</a:t>
            </a:r>
            <a:r>
              <a:rPr lang="zh-CN" altLang="en-US" dirty="0"/>
              <a:t>增加了</a:t>
            </a:r>
            <a:r>
              <a:rPr lang="zh-CN" altLang="en-US" dirty="0" smtClean="0"/>
              <a:t>额外功能。</a:t>
            </a:r>
            <a:endParaRPr lang="en-US" altLang="zh-CN" dirty="0" smtClean="0"/>
          </a:p>
          <a:p>
            <a:pPr marL="0" indent="0">
              <a:buNone/>
            </a:pPr>
            <a:r>
              <a:rPr lang="en-US" altLang="zh-CN" dirty="0"/>
              <a:t> </a:t>
            </a:r>
            <a:r>
              <a:rPr lang="en-US" altLang="zh-CN" dirty="0" smtClean="0"/>
              <a:t>    </a:t>
            </a:r>
            <a:r>
              <a:rPr lang="zh-CN" altLang="en-US" dirty="0" smtClean="0"/>
              <a:t>先</a:t>
            </a:r>
            <a:r>
              <a:rPr lang="zh-CN" altLang="en-US" dirty="0"/>
              <a:t>看</a:t>
            </a:r>
            <a:r>
              <a:rPr lang="en-US" altLang="zh-CN" dirty="0"/>
              <a:t>Service</a:t>
            </a:r>
            <a:r>
              <a:rPr lang="zh-CN" altLang="en-US" dirty="0"/>
              <a:t>本身存在两个问题：  </a:t>
            </a:r>
          </a:p>
          <a:p>
            <a:pPr lvl="1"/>
            <a:r>
              <a:rPr lang="en-US" altLang="zh-CN" dirty="0" smtClean="0"/>
              <a:t>Service</a:t>
            </a:r>
            <a:r>
              <a:rPr lang="zh-CN" altLang="en-US" dirty="0"/>
              <a:t>不会专门启动一条单独的进程，</a:t>
            </a:r>
            <a:r>
              <a:rPr lang="en-US" altLang="zh-CN" dirty="0"/>
              <a:t>Service</a:t>
            </a:r>
            <a:r>
              <a:rPr lang="zh-CN" altLang="en-US" dirty="0"/>
              <a:t>与它所在应用位于同一个进程中；  </a:t>
            </a:r>
          </a:p>
          <a:p>
            <a:pPr lvl="1"/>
            <a:r>
              <a:rPr lang="en-US" altLang="zh-CN" dirty="0" smtClean="0"/>
              <a:t>Service</a:t>
            </a:r>
            <a:r>
              <a:rPr lang="zh-CN" altLang="en-US" dirty="0"/>
              <a:t>也不是专门一条新线程，因此不应该在</a:t>
            </a:r>
            <a:r>
              <a:rPr lang="en-US" altLang="zh-CN" dirty="0"/>
              <a:t>Service</a:t>
            </a:r>
            <a:r>
              <a:rPr lang="zh-CN" altLang="en-US" dirty="0"/>
              <a:t>中直接处理耗时的任务； </a:t>
            </a:r>
            <a:endParaRPr lang="en-US" altLang="zh-CN" dirty="0" smtClean="0"/>
          </a:p>
          <a:p>
            <a:endParaRPr lang="en-US" altLang="zh-CN" dirty="0"/>
          </a:p>
          <a:p>
            <a:r>
              <a:rPr lang="zh-CN" altLang="en-US" dirty="0" smtClean="0">
                <a:solidFill>
                  <a:srgbClr val="0000CC"/>
                </a:solidFill>
              </a:rPr>
              <a:t>为什么需要</a:t>
            </a:r>
            <a:r>
              <a:rPr lang="en-US" altLang="zh-CN" dirty="0" err="1" smtClean="0">
                <a:solidFill>
                  <a:srgbClr val="0000CC"/>
                </a:solidFill>
              </a:rPr>
              <a:t>IntentService</a:t>
            </a:r>
            <a:endParaRPr lang="en-US" altLang="zh-CN" dirty="0" smtClean="0">
              <a:solidFill>
                <a:srgbClr val="0000CC"/>
              </a:solidFill>
            </a:endParaRPr>
          </a:p>
          <a:p>
            <a:pPr lvl="1"/>
            <a:r>
              <a:rPr lang="zh-CN" altLang="en-US" dirty="0"/>
              <a:t>会创建独立的</a:t>
            </a:r>
            <a:r>
              <a:rPr lang="en-US" altLang="zh-CN" dirty="0"/>
              <a:t>worker</a:t>
            </a:r>
            <a:r>
              <a:rPr lang="zh-CN" altLang="en-US" dirty="0"/>
              <a:t>线程来处理所有的</a:t>
            </a:r>
            <a:r>
              <a:rPr lang="en-US" altLang="zh-CN" dirty="0"/>
              <a:t>Intent</a:t>
            </a:r>
            <a:r>
              <a:rPr lang="zh-CN" altLang="en-US" dirty="0"/>
              <a:t>请求；  </a:t>
            </a:r>
          </a:p>
          <a:p>
            <a:pPr lvl="1"/>
            <a:r>
              <a:rPr lang="zh-CN" altLang="en-US" dirty="0"/>
              <a:t>会创建独立的</a:t>
            </a:r>
            <a:r>
              <a:rPr lang="en-US" altLang="zh-CN" dirty="0"/>
              <a:t>worker</a:t>
            </a:r>
            <a:r>
              <a:rPr lang="zh-CN" altLang="en-US" dirty="0"/>
              <a:t>线程来处理</a:t>
            </a:r>
            <a:r>
              <a:rPr lang="en-US" altLang="zh-CN" dirty="0" err="1"/>
              <a:t>onHandleIntent</a:t>
            </a:r>
            <a:r>
              <a:rPr lang="en-US" altLang="zh-CN" dirty="0"/>
              <a:t>()</a:t>
            </a:r>
            <a:r>
              <a:rPr lang="zh-CN" altLang="en-US" dirty="0"/>
              <a:t>方法实现的代码，无需处理多线程问题；  </a:t>
            </a:r>
          </a:p>
          <a:p>
            <a:pPr lvl="1"/>
            <a:r>
              <a:rPr lang="zh-CN" altLang="en-US" dirty="0"/>
              <a:t>所有请求处理完成后，</a:t>
            </a:r>
            <a:r>
              <a:rPr lang="en-US" altLang="zh-CN" dirty="0" err="1"/>
              <a:t>IntentService</a:t>
            </a:r>
            <a:r>
              <a:rPr lang="zh-CN" altLang="en-US" dirty="0"/>
              <a:t>会自动停止，无需调用</a:t>
            </a:r>
            <a:r>
              <a:rPr lang="en-US" altLang="zh-CN" dirty="0" err="1"/>
              <a:t>stopSelf</a:t>
            </a:r>
            <a:r>
              <a:rPr lang="en-US" altLang="zh-CN" dirty="0"/>
              <a:t>()</a:t>
            </a:r>
            <a:r>
              <a:rPr lang="zh-CN" altLang="en-US" dirty="0"/>
              <a:t>方法停止</a:t>
            </a:r>
            <a:r>
              <a:rPr lang="en-US" altLang="zh-CN" dirty="0"/>
              <a:t>Service</a:t>
            </a:r>
            <a:r>
              <a:rPr lang="zh-CN" altLang="en-US" dirty="0"/>
              <a:t>；  </a:t>
            </a:r>
          </a:p>
          <a:p>
            <a:pPr lvl="1"/>
            <a:r>
              <a:rPr lang="zh-CN" altLang="en-US" dirty="0"/>
              <a:t>为</a:t>
            </a:r>
            <a:r>
              <a:rPr lang="en-US" altLang="zh-CN" dirty="0"/>
              <a:t>Service</a:t>
            </a:r>
            <a:r>
              <a:rPr lang="zh-CN" altLang="en-US" dirty="0"/>
              <a:t>的</a:t>
            </a:r>
            <a:r>
              <a:rPr lang="en-US" altLang="zh-CN" dirty="0" err="1" smtClean="0"/>
              <a:t>onBind</a:t>
            </a:r>
            <a:r>
              <a:rPr lang="zh-CN" altLang="en-US" dirty="0"/>
              <a:t>方法</a:t>
            </a:r>
            <a:r>
              <a:rPr lang="zh-CN" altLang="en-US" dirty="0" smtClean="0"/>
              <a:t>提供</a:t>
            </a:r>
            <a:r>
              <a:rPr lang="zh-CN" altLang="en-US" dirty="0"/>
              <a:t>默认实现，返回</a:t>
            </a:r>
            <a:r>
              <a:rPr lang="en-US" altLang="zh-CN" dirty="0"/>
              <a:t>null</a:t>
            </a:r>
            <a:r>
              <a:rPr lang="zh-CN" altLang="en-US" dirty="0"/>
              <a:t>；  </a:t>
            </a:r>
          </a:p>
          <a:p>
            <a:pPr lvl="1"/>
            <a:r>
              <a:rPr lang="zh-CN" altLang="en-US" dirty="0"/>
              <a:t>为</a:t>
            </a:r>
            <a:r>
              <a:rPr lang="en-US" altLang="zh-CN" dirty="0"/>
              <a:t>Service</a:t>
            </a:r>
            <a:r>
              <a:rPr lang="zh-CN" altLang="en-US" dirty="0"/>
              <a:t>的</a:t>
            </a:r>
            <a:r>
              <a:rPr lang="en-US" altLang="zh-CN" dirty="0" err="1" smtClean="0"/>
              <a:t>onStartCommand</a:t>
            </a:r>
            <a:r>
              <a:rPr lang="zh-CN" altLang="en-US" dirty="0" smtClean="0"/>
              <a:t>方法提供</a:t>
            </a:r>
            <a:r>
              <a:rPr lang="zh-CN" altLang="en-US" dirty="0"/>
              <a:t>默认实现，将请求</a:t>
            </a:r>
            <a:r>
              <a:rPr lang="en-US" altLang="zh-CN" dirty="0"/>
              <a:t>Intent</a:t>
            </a:r>
            <a:r>
              <a:rPr lang="zh-CN" altLang="en-US" dirty="0"/>
              <a:t>添加到队列中； </a:t>
            </a:r>
          </a:p>
        </p:txBody>
      </p:sp>
    </p:spTree>
    <p:extLst>
      <p:ext uri="{BB962C8B-B14F-4D97-AF65-F5344CB8AC3E}">
        <p14:creationId xmlns:p14="http://schemas.microsoft.com/office/powerpoint/2010/main" val="666587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err="1" smtClean="0"/>
              <a:t>IntentService</a:t>
            </a:r>
            <a:r>
              <a:rPr lang="zh-CN" altLang="en-US" dirty="0" smtClean="0"/>
              <a:t>：</a:t>
            </a:r>
            <a:r>
              <a:rPr lang="en-US" altLang="zh-CN" dirty="0" err="1" smtClean="0"/>
              <a:t>ServiceTest</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新建一个</a:t>
            </a:r>
            <a:r>
              <a:rPr lang="en-US" altLang="zh-CN" dirty="0" err="1" smtClean="0">
                <a:solidFill>
                  <a:srgbClr val="0000CC"/>
                </a:solidFill>
              </a:rPr>
              <a:t>MyIntentService</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718310" y="1357310"/>
            <a:ext cx="5707380" cy="2788920"/>
          </a:xfrm>
          <a:prstGeom prst="rect">
            <a:avLst/>
          </a:prstGeom>
        </p:spPr>
      </p:pic>
    </p:spTree>
    <p:extLst>
      <p:ext uri="{BB962C8B-B14F-4D97-AF65-F5344CB8AC3E}">
        <p14:creationId xmlns:p14="http://schemas.microsoft.com/office/powerpoint/2010/main" val="1937049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err="1"/>
              <a:t>IntentService</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activity_main.xml</a:t>
            </a:r>
            <a:endParaRPr lang="zh-CN" altLang="en-US" dirty="0">
              <a:solidFill>
                <a:srgbClr val="0000CC"/>
              </a:solidFill>
            </a:endParaRPr>
          </a:p>
        </p:txBody>
      </p:sp>
      <p:pic>
        <p:nvPicPr>
          <p:cNvPr id="4" name="图片 3"/>
          <p:cNvPicPr>
            <a:picLocks noChangeAspect="1"/>
          </p:cNvPicPr>
          <p:nvPr/>
        </p:nvPicPr>
        <p:blipFill>
          <a:blip r:embed="rId3"/>
          <a:stretch>
            <a:fillRect/>
          </a:stretch>
        </p:blipFill>
        <p:spPr>
          <a:xfrm>
            <a:off x="2021396" y="1715450"/>
            <a:ext cx="5029200" cy="2072640"/>
          </a:xfrm>
          <a:prstGeom prst="rect">
            <a:avLst/>
          </a:prstGeom>
        </p:spPr>
      </p:pic>
      <p:sp>
        <p:nvSpPr>
          <p:cNvPr id="5" name="线形标注 1 4"/>
          <p:cNvSpPr/>
          <p:nvPr/>
        </p:nvSpPr>
        <p:spPr>
          <a:xfrm>
            <a:off x="6084168" y="2859782"/>
            <a:ext cx="1800201" cy="504056"/>
          </a:xfrm>
          <a:prstGeom prst="borderCallout1">
            <a:avLst>
              <a:gd name="adj1" fmla="val 55435"/>
              <a:gd name="adj2" fmla="val -4652"/>
              <a:gd name="adj3" fmla="val 72173"/>
              <a:gd name="adj4" fmla="val -471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新增一个</a:t>
            </a:r>
            <a:r>
              <a:rPr lang="en-US" altLang="zh-CN" dirty="0" smtClean="0"/>
              <a:t>Button</a:t>
            </a:r>
            <a:endParaRPr lang="zh-CN" altLang="en-US" dirty="0"/>
          </a:p>
        </p:txBody>
      </p:sp>
    </p:spTree>
    <p:extLst>
      <p:ext uri="{BB962C8B-B14F-4D97-AF65-F5344CB8AC3E}">
        <p14:creationId xmlns:p14="http://schemas.microsoft.com/office/powerpoint/2010/main" val="25489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err="1"/>
              <a:t>IntentService</a:t>
            </a:r>
            <a:endParaRPr lang="zh-CN" altLang="en-US" dirty="0"/>
          </a:p>
        </p:txBody>
      </p:sp>
      <p:sp>
        <p:nvSpPr>
          <p:cNvPr id="3" name="内容占位符 2"/>
          <p:cNvSpPr>
            <a:spLocks noGrp="1"/>
          </p:cNvSpPr>
          <p:nvPr>
            <p:ph idx="1"/>
          </p:nvPr>
        </p:nvSpPr>
        <p:spPr/>
        <p:txBody>
          <a:bodyPr/>
          <a:lstStyle/>
          <a:p>
            <a:r>
              <a:rPr lang="en-US" altLang="zh-CN" dirty="0" err="1" smtClean="0">
                <a:solidFill>
                  <a:srgbClr val="0000CC"/>
                </a:solidFill>
              </a:rPr>
              <a:t>MainActivity</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483768" y="627534"/>
            <a:ext cx="5753100" cy="464820"/>
          </a:xfrm>
          <a:prstGeom prst="rect">
            <a:avLst/>
          </a:prstGeom>
        </p:spPr>
      </p:pic>
      <p:pic>
        <p:nvPicPr>
          <p:cNvPr id="5" name="图片 4"/>
          <p:cNvPicPr>
            <a:picLocks noChangeAspect="1"/>
          </p:cNvPicPr>
          <p:nvPr/>
        </p:nvPicPr>
        <p:blipFill>
          <a:blip r:embed="rId3"/>
          <a:stretch>
            <a:fillRect/>
          </a:stretch>
        </p:blipFill>
        <p:spPr>
          <a:xfrm>
            <a:off x="2483768" y="1092354"/>
            <a:ext cx="5494020" cy="3992880"/>
          </a:xfrm>
          <a:prstGeom prst="rect">
            <a:avLst/>
          </a:prstGeom>
        </p:spPr>
      </p:pic>
      <p:sp>
        <p:nvSpPr>
          <p:cNvPr id="6" name="线形标注 1 5"/>
          <p:cNvSpPr/>
          <p:nvPr/>
        </p:nvSpPr>
        <p:spPr>
          <a:xfrm>
            <a:off x="6611765" y="1274114"/>
            <a:ext cx="1584176" cy="278088"/>
          </a:xfrm>
          <a:prstGeom prst="borderCallout1">
            <a:avLst>
              <a:gd name="adj1" fmla="val 113611"/>
              <a:gd name="adj2" fmla="val 54224"/>
              <a:gd name="adj3" fmla="val 204950"/>
              <a:gd name="adj4" fmla="val -31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关联界面元素</a:t>
            </a:r>
            <a:endParaRPr lang="zh-CN" altLang="en-US" dirty="0"/>
          </a:p>
        </p:txBody>
      </p:sp>
      <p:sp>
        <p:nvSpPr>
          <p:cNvPr id="7" name="线形标注 1 6"/>
          <p:cNvSpPr/>
          <p:nvPr/>
        </p:nvSpPr>
        <p:spPr>
          <a:xfrm>
            <a:off x="6395300" y="2241272"/>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设置点击事件监听</a:t>
            </a:r>
            <a:endParaRPr lang="zh-CN" altLang="en-US" dirty="0"/>
          </a:p>
        </p:txBody>
      </p:sp>
      <p:sp>
        <p:nvSpPr>
          <p:cNvPr id="8" name="线形标注 1 7"/>
          <p:cNvSpPr/>
          <p:nvPr/>
        </p:nvSpPr>
        <p:spPr>
          <a:xfrm>
            <a:off x="5958994" y="4083918"/>
            <a:ext cx="2018794" cy="278088"/>
          </a:xfrm>
          <a:prstGeom prst="borderCallout1">
            <a:avLst>
              <a:gd name="adj1" fmla="val 50377"/>
              <a:gd name="adj2" fmla="val -1523"/>
              <a:gd name="adj3" fmla="val 72"/>
              <a:gd name="adj4" fmla="val -181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启动</a:t>
            </a:r>
            <a:r>
              <a:rPr lang="en-US" altLang="zh-CN" dirty="0" err="1" smtClean="0"/>
              <a:t>intentService</a:t>
            </a:r>
            <a:endParaRPr lang="zh-CN" altLang="en-US" dirty="0"/>
          </a:p>
        </p:txBody>
      </p:sp>
    </p:spTree>
    <p:extLst>
      <p:ext uri="{BB962C8B-B14F-4D97-AF65-F5344CB8AC3E}">
        <p14:creationId xmlns:p14="http://schemas.microsoft.com/office/powerpoint/2010/main" val="267018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a:t>
            </a:r>
            <a:r>
              <a:rPr lang="en-US" altLang="zh-CN" dirty="0" err="1"/>
              <a:t>IntentService</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AndroidManifest.xml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2162366" y="1532570"/>
            <a:ext cx="4747260" cy="2438400"/>
          </a:xfrm>
          <a:prstGeom prst="rect">
            <a:avLst/>
          </a:prstGeom>
        </p:spPr>
      </p:pic>
      <p:sp>
        <p:nvSpPr>
          <p:cNvPr id="5" name="线形标注 1 4"/>
          <p:cNvSpPr/>
          <p:nvPr/>
        </p:nvSpPr>
        <p:spPr>
          <a:xfrm>
            <a:off x="5580112" y="4272784"/>
            <a:ext cx="2217689" cy="450974"/>
          </a:xfrm>
          <a:prstGeom prst="borderCallout1">
            <a:avLst>
              <a:gd name="adj1" fmla="val 55435"/>
              <a:gd name="adj2" fmla="val -4652"/>
              <a:gd name="adj3" fmla="val -195903"/>
              <a:gd name="adj4" fmla="val -403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获得所需的</a:t>
            </a:r>
            <a:r>
              <a:rPr lang="zh-CN" altLang="en-US" dirty="0" smtClean="0"/>
              <a:t>权</a:t>
            </a:r>
            <a:r>
              <a:rPr lang="zh-CN" altLang="en-US" dirty="0" smtClean="0"/>
              <a:t>限</a:t>
            </a:r>
            <a:endParaRPr lang="zh-CN" altLang="en-US" dirty="0"/>
          </a:p>
        </p:txBody>
      </p:sp>
    </p:spTree>
    <p:extLst>
      <p:ext uri="{BB962C8B-B14F-4D97-AF65-F5344CB8AC3E}">
        <p14:creationId xmlns:p14="http://schemas.microsoft.com/office/powerpoint/2010/main" val="26471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chemeClr val="tx1">
                    <a:lumMod val="50000"/>
                    <a:lumOff val="50000"/>
                  </a:schemeClr>
                </a:solidFill>
              </a:rPr>
              <a:t>服务是什么</a:t>
            </a:r>
            <a:endParaRPr lang="en-US" altLang="zh-CN" dirty="0" smtClean="0">
              <a:solidFill>
                <a:schemeClr val="tx1">
                  <a:lumMod val="50000"/>
                  <a:lumOff val="50000"/>
                </a:schemeClr>
              </a:solidFill>
            </a:endParaRPr>
          </a:p>
          <a:p>
            <a:endParaRPr lang="en-US" altLang="zh-CN" dirty="0" smtClean="0"/>
          </a:p>
          <a:p>
            <a:r>
              <a:rPr lang="en-US" altLang="zh-CN" dirty="0" smtClean="0"/>
              <a:t>Android</a:t>
            </a:r>
            <a:r>
              <a:rPr lang="zh-CN" altLang="en-US" dirty="0" smtClean="0"/>
              <a:t>多线程</a:t>
            </a:r>
            <a:endParaRPr lang="en-US" altLang="zh-CN" dirty="0" smtClean="0"/>
          </a:p>
          <a:p>
            <a:endParaRPr lang="en-US" altLang="zh-CN" dirty="0" smtClean="0"/>
          </a:p>
          <a:p>
            <a:r>
              <a:rPr lang="zh-CN" altLang="en-US" dirty="0" smtClean="0">
                <a:solidFill>
                  <a:schemeClr val="tx1">
                    <a:lumMod val="50000"/>
                    <a:lumOff val="50000"/>
                  </a:schemeClr>
                </a:solidFill>
              </a:rPr>
              <a:t>服务基本用法</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服务生命周期</a:t>
            </a:r>
            <a:endParaRPr lang="en-US" altLang="zh-CN" dirty="0" smtClean="0">
              <a:solidFill>
                <a:schemeClr val="tx1">
                  <a:lumMod val="50000"/>
                  <a:lumOff val="50000"/>
                </a:schemeClr>
              </a:solidFill>
            </a:endParaRPr>
          </a:p>
          <a:p>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服务的更多技巧</a:t>
            </a:r>
            <a:endParaRPr lang="en-US" altLang="zh-CN" dirty="0" smtClean="0">
              <a:solidFill>
                <a:schemeClr val="tx1">
                  <a:lumMod val="50000"/>
                  <a:lumOff val="50000"/>
                </a:schemeClr>
              </a:solidFill>
            </a:endParaRPr>
          </a:p>
        </p:txBody>
      </p:sp>
    </p:spTree>
    <p:extLst>
      <p:ext uri="{BB962C8B-B14F-4D97-AF65-F5344CB8AC3E}">
        <p14:creationId xmlns:p14="http://schemas.microsoft.com/office/powerpoint/2010/main" val="483124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多线程复习</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三种方式：继承</a:t>
            </a:r>
            <a:r>
              <a:rPr lang="en-US" altLang="zh-CN" dirty="0" smtClean="0">
                <a:solidFill>
                  <a:srgbClr val="0000CC"/>
                </a:solidFill>
              </a:rPr>
              <a:t>Thread</a:t>
            </a:r>
            <a:r>
              <a:rPr lang="zh-CN" altLang="en-US" dirty="0" smtClean="0">
                <a:solidFill>
                  <a:srgbClr val="0000CC"/>
                </a:solidFill>
              </a:rPr>
              <a:t>类</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784883" y="1512795"/>
            <a:ext cx="5502226" cy="3075179"/>
          </a:xfrm>
          <a:prstGeom prst="rect">
            <a:avLst/>
          </a:prstGeom>
        </p:spPr>
      </p:pic>
    </p:spTree>
    <p:extLst>
      <p:ext uri="{BB962C8B-B14F-4D97-AF65-F5344CB8AC3E}">
        <p14:creationId xmlns:p14="http://schemas.microsoft.com/office/powerpoint/2010/main" val="3507540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多线程复习</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三种方式：实现</a:t>
            </a:r>
            <a:r>
              <a:rPr lang="en-US" altLang="zh-CN" dirty="0" smtClean="0">
                <a:solidFill>
                  <a:srgbClr val="0000CC"/>
                </a:solidFill>
              </a:rPr>
              <a:t>Runnable</a:t>
            </a:r>
            <a:r>
              <a:rPr lang="zh-CN" altLang="en-US" dirty="0" smtClean="0">
                <a:solidFill>
                  <a:srgbClr val="0000CC"/>
                </a:solidFill>
              </a:rPr>
              <a:t>接口</a:t>
            </a:r>
            <a:endParaRPr lang="zh-CN" altLang="en-US" dirty="0">
              <a:solidFill>
                <a:srgbClr val="0000CC"/>
              </a:solidFill>
            </a:endParaRPr>
          </a:p>
        </p:txBody>
      </p:sp>
      <p:pic>
        <p:nvPicPr>
          <p:cNvPr id="5" name="图片 4"/>
          <p:cNvPicPr>
            <a:picLocks noChangeAspect="1"/>
          </p:cNvPicPr>
          <p:nvPr/>
        </p:nvPicPr>
        <p:blipFill>
          <a:blip r:embed="rId2"/>
          <a:stretch>
            <a:fillRect/>
          </a:stretch>
        </p:blipFill>
        <p:spPr>
          <a:xfrm>
            <a:off x="1806512" y="1292700"/>
            <a:ext cx="5458968" cy="3655314"/>
          </a:xfrm>
          <a:prstGeom prst="rect">
            <a:avLst/>
          </a:prstGeom>
        </p:spPr>
      </p:pic>
    </p:spTree>
    <p:extLst>
      <p:ext uri="{BB962C8B-B14F-4D97-AF65-F5344CB8AC3E}">
        <p14:creationId xmlns:p14="http://schemas.microsoft.com/office/powerpoint/2010/main" val="371496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多线程复习</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三种方式：匿名类 </a:t>
            </a:r>
            <a:endParaRPr lang="zh-CN" altLang="en-US" dirty="0">
              <a:solidFill>
                <a:srgbClr val="0000CC"/>
              </a:solidFill>
            </a:endParaRPr>
          </a:p>
        </p:txBody>
      </p:sp>
      <p:pic>
        <p:nvPicPr>
          <p:cNvPr id="5" name="图片 4"/>
          <p:cNvPicPr>
            <a:picLocks noChangeAspect="1"/>
          </p:cNvPicPr>
          <p:nvPr/>
        </p:nvPicPr>
        <p:blipFill>
          <a:blip r:embed="rId2"/>
          <a:stretch>
            <a:fillRect/>
          </a:stretch>
        </p:blipFill>
        <p:spPr>
          <a:xfrm>
            <a:off x="2711768" y="2131121"/>
            <a:ext cx="3648456" cy="1241298"/>
          </a:xfrm>
          <a:prstGeom prst="rect">
            <a:avLst/>
          </a:prstGeom>
        </p:spPr>
      </p:pic>
    </p:spTree>
    <p:extLst>
      <p:ext uri="{BB962C8B-B14F-4D97-AF65-F5344CB8AC3E}">
        <p14:creationId xmlns:p14="http://schemas.microsoft.com/office/powerpoint/2010/main" val="29562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Android UI</a:t>
            </a:r>
            <a:r>
              <a:rPr lang="zh-CN" altLang="en-US" dirty="0" smtClean="0"/>
              <a:t>更新</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线程不安全</a:t>
            </a:r>
            <a:r>
              <a:rPr lang="zh-CN" altLang="en-US" dirty="0" smtClean="0"/>
              <a:t>：更新</a:t>
            </a:r>
            <a:r>
              <a:rPr lang="en-US" altLang="zh-CN" dirty="0" smtClean="0"/>
              <a:t>UI</a:t>
            </a:r>
            <a:r>
              <a:rPr lang="zh-CN" altLang="en-US" dirty="0" smtClean="0"/>
              <a:t>元素</a:t>
            </a:r>
            <a:r>
              <a:rPr lang="zh-CN" altLang="en-US" dirty="0" smtClean="0">
                <a:solidFill>
                  <a:srgbClr val="FF0000"/>
                </a:solidFill>
              </a:rPr>
              <a:t>必须在主线程中进行</a:t>
            </a:r>
            <a:r>
              <a:rPr lang="zh-CN" altLang="en-US" dirty="0" smtClean="0"/>
              <a:t>，否则会</a:t>
            </a:r>
            <a:r>
              <a:rPr lang="zh-CN" altLang="en-US" dirty="0" smtClean="0">
                <a:solidFill>
                  <a:srgbClr val="FF0000"/>
                </a:solidFill>
              </a:rPr>
              <a:t>触发异常</a:t>
            </a:r>
            <a:r>
              <a:rPr lang="zh-CN" altLang="en-US" dirty="0" smtClean="0"/>
              <a:t>！</a:t>
            </a:r>
            <a:endParaRPr lang="zh-CN" altLang="en-US" dirty="0"/>
          </a:p>
        </p:txBody>
      </p:sp>
    </p:spTree>
    <p:extLst>
      <p:ext uri="{BB962C8B-B14F-4D97-AF65-F5344CB8AC3E}">
        <p14:creationId xmlns:p14="http://schemas.microsoft.com/office/powerpoint/2010/main" val="1878605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线程更新</a:t>
            </a:r>
            <a:r>
              <a:rPr lang="en-US" altLang="zh-CN" dirty="0" smtClean="0"/>
              <a:t>UI</a:t>
            </a:r>
            <a:r>
              <a:rPr lang="zh-CN" altLang="en-US" dirty="0" smtClean="0"/>
              <a:t>实例：</a:t>
            </a:r>
            <a:r>
              <a:rPr lang="en-US" altLang="zh-CN" dirty="0" err="1" smtClean="0"/>
              <a:t>AndroidThreadTest</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activity_main.xml</a:t>
            </a:r>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1835696" y="1203957"/>
            <a:ext cx="5724525" cy="3095625"/>
          </a:xfrm>
          <a:prstGeom prst="rect">
            <a:avLst/>
          </a:prstGeom>
          <a:ln>
            <a:noFill/>
          </a:ln>
          <a:effectLst>
            <a:outerShdw blurRad="292100" dist="139700" dir="2700000" algn="tl" rotWithShape="0">
              <a:srgbClr val="333333">
                <a:alpha val="65000"/>
              </a:srgbClr>
            </a:outerShdw>
          </a:effectLst>
        </p:spPr>
      </p:pic>
      <p:sp>
        <p:nvSpPr>
          <p:cNvPr id="5" name="线形标注 1 4"/>
          <p:cNvSpPr/>
          <p:nvPr/>
        </p:nvSpPr>
        <p:spPr>
          <a:xfrm>
            <a:off x="5868144" y="2211710"/>
            <a:ext cx="3168352" cy="648072"/>
          </a:xfrm>
          <a:prstGeom prst="borderCallout1">
            <a:avLst>
              <a:gd name="adj1" fmla="val 55435"/>
              <a:gd name="adj2" fmla="val -4652"/>
              <a:gd name="adj3" fmla="val 72173"/>
              <a:gd name="adj4" fmla="val -229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定义一个</a:t>
            </a:r>
            <a:r>
              <a:rPr lang="en-US" altLang="zh-CN" dirty="0" err="1" smtClean="0"/>
              <a:t>RelativeLayout</a:t>
            </a:r>
            <a:r>
              <a:rPr lang="zh-CN" altLang="en-US" dirty="0" smtClean="0"/>
              <a:t>，放置一个</a:t>
            </a:r>
            <a:r>
              <a:rPr lang="en-US" altLang="zh-CN" dirty="0" smtClean="0"/>
              <a:t>Button</a:t>
            </a:r>
            <a:r>
              <a:rPr lang="zh-CN" altLang="en-US" dirty="0" smtClean="0"/>
              <a:t>，和一个</a:t>
            </a:r>
            <a:r>
              <a:rPr lang="en-US" altLang="zh-CN" dirty="0" err="1" smtClean="0"/>
              <a:t>TextView</a:t>
            </a:r>
            <a:endParaRPr lang="zh-CN" altLang="en-US" dirty="0"/>
          </a:p>
        </p:txBody>
      </p:sp>
    </p:spTree>
    <p:extLst>
      <p:ext uri="{BB962C8B-B14F-4D97-AF65-F5344CB8AC3E}">
        <p14:creationId xmlns:p14="http://schemas.microsoft.com/office/powerpoint/2010/main" val="39186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2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Template>
  <TotalTime>1375</TotalTime>
  <Words>1578</Words>
  <Application>Microsoft Office PowerPoint</Application>
  <PresentationFormat>全屏显示(16:9)</PresentationFormat>
  <Paragraphs>211</Paragraphs>
  <Slides>39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宋体</vt:lpstr>
      <vt:lpstr>微软雅黑</vt:lpstr>
      <vt:lpstr>Arial</vt:lpstr>
      <vt:lpstr>Calibri</vt:lpstr>
      <vt:lpstr>Wingdings</vt:lpstr>
      <vt:lpstr>219</vt:lpstr>
      <vt:lpstr>移动应用开发</vt:lpstr>
      <vt:lpstr>本节课学习内容</vt:lpstr>
      <vt:lpstr>服务的概念</vt:lpstr>
      <vt:lpstr>本节课学习内容</vt:lpstr>
      <vt:lpstr>Java多线程复习</vt:lpstr>
      <vt:lpstr>Java多线程复习</vt:lpstr>
      <vt:lpstr>Java多线程复习</vt:lpstr>
      <vt:lpstr>Android UI更新</vt:lpstr>
      <vt:lpstr>线程更新UI实例：AndroidThreadTest</vt:lpstr>
      <vt:lpstr>线程更新UI实例</vt:lpstr>
      <vt:lpstr>然而Android不允许这么做</vt:lpstr>
      <vt:lpstr>使用异步消息处理机制来解决</vt:lpstr>
      <vt:lpstr>解析异步消息处理机制</vt:lpstr>
      <vt:lpstr>异步消息流程</vt:lpstr>
      <vt:lpstr>使用AsyncTask</vt:lpstr>
      <vt:lpstr>使用AsyncTask</vt:lpstr>
      <vt:lpstr>AsyncTask实例：AsyncTaskTest</vt:lpstr>
      <vt:lpstr>AsyncTask实例</vt:lpstr>
      <vt:lpstr>本节课学习内容</vt:lpstr>
      <vt:lpstr>Android服务实例：ServiceTest</vt:lpstr>
      <vt:lpstr>Android服务实例</vt:lpstr>
      <vt:lpstr>Android服务实例</vt:lpstr>
      <vt:lpstr>Android服务实例</vt:lpstr>
      <vt:lpstr>Android服务实例</vt:lpstr>
      <vt:lpstr>Android服务实例</vt:lpstr>
      <vt:lpstr>让活动和服务通信</vt:lpstr>
      <vt:lpstr>让活动和服务通信</vt:lpstr>
      <vt:lpstr>Android服务实例： ServiceTest</vt:lpstr>
      <vt:lpstr>Android服务实例</vt:lpstr>
      <vt:lpstr>本节课学习内容</vt:lpstr>
      <vt:lpstr>Android服务的生命周期</vt:lpstr>
      <vt:lpstr>本节课学习内容</vt:lpstr>
      <vt:lpstr>使用前台服务</vt:lpstr>
      <vt:lpstr>使用前台服务实例：ServiceTest</vt:lpstr>
      <vt:lpstr>使用IntentService</vt:lpstr>
      <vt:lpstr>使用IntentService：ServiceTest</vt:lpstr>
      <vt:lpstr>使用IntentService</vt:lpstr>
      <vt:lpstr>使用IntentService</vt:lpstr>
      <vt:lpstr>使用IntentService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YANGS2015</dc:creator>
  <cp:lastModifiedBy>Weiwei Fang</cp:lastModifiedBy>
  <cp:revision>150</cp:revision>
  <dcterms:created xsi:type="dcterms:W3CDTF">2015-03-18T15:00:32Z</dcterms:created>
  <dcterms:modified xsi:type="dcterms:W3CDTF">2017-11-17T14:59:04Z</dcterms:modified>
</cp:coreProperties>
</file>