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7" r:id="rId4"/>
    <p:sldId id="269" r:id="rId5"/>
    <p:sldId id="270" r:id="rId6"/>
    <p:sldId id="271" r:id="rId7"/>
    <p:sldId id="272" r:id="rId8"/>
    <p:sldId id="276" r:id="rId9"/>
    <p:sldId id="273" r:id="rId10"/>
    <p:sldId id="277" r:id="rId11"/>
    <p:sldId id="278" r:id="rId12"/>
    <p:sldId id="279" r:id="rId13"/>
    <p:sldId id="274" r:id="rId14"/>
    <p:sldId id="280" r:id="rId15"/>
    <p:sldId id="281" r:id="rId16"/>
    <p:sldId id="282" r:id="rId17"/>
    <p:sldId id="283" r:id="rId18"/>
    <p:sldId id="284" r:id="rId19"/>
    <p:sldId id="275" r:id="rId20"/>
    <p:sldId id="285" r:id="rId21"/>
    <p:sldId id="286" r:id="rId22"/>
    <p:sldId id="287" r:id="rId23"/>
    <p:sldId id="288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>
      <p:cViewPr varScale="1">
        <p:scale>
          <a:sx n="86" d="100"/>
          <a:sy n="86" d="100"/>
        </p:scale>
        <p:origin x="9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53DA7-E541-44F8-8423-E3BBC9E15576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9CC7D-4651-4AED-80A3-AE3A1E6FA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6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651870"/>
            <a:ext cx="7772400" cy="6858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227934"/>
            <a:ext cx="6400800" cy="504056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9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05979"/>
            <a:ext cx="6491064" cy="857250"/>
          </a:xfrm>
        </p:spPr>
        <p:txBody>
          <a:bodyPr/>
          <a:lstStyle>
            <a:lvl1pPr algn="l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7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478"/>
            <a:ext cx="8229600" cy="576064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504" y="771550"/>
            <a:ext cx="8856984" cy="3960440"/>
          </a:xfrm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/>
            </a:lvl2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lvl="1"/>
            <a:r>
              <a:rPr lang="en-US" altLang="zh-CN" sz="1800" dirty="0" err="1" smtClean="0"/>
              <a:t>Fasfda</a:t>
            </a:r>
            <a:endParaRPr lang="en-US" altLang="zh-CN" sz="18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14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152E-323F-479F-AF3E-0327E875EA3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移动应用开发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9942"/>
            <a:ext cx="6400800" cy="5040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方维维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获取信息的步骤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7504" y="699542"/>
            <a:ext cx="8856984" cy="460851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获得传感器管理器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dirty="0" err="1"/>
              <a:t>SensorManager</a:t>
            </a:r>
            <a:r>
              <a:rPr lang="en-US" altLang="zh-CN" dirty="0"/>
              <a:t> </a:t>
            </a:r>
            <a:r>
              <a:rPr lang="en-US" altLang="zh-CN" dirty="0" err="1"/>
              <a:t>sm</a:t>
            </a:r>
            <a:r>
              <a:rPr lang="en-US" altLang="zh-CN" dirty="0"/>
              <a:t> = (</a:t>
            </a:r>
            <a:r>
              <a:rPr lang="en-US" altLang="zh-CN" dirty="0" err="1"/>
              <a:t>SensorManager</a:t>
            </a:r>
            <a:r>
              <a:rPr lang="en-US" altLang="zh-CN" dirty="0"/>
              <a:t>)</a:t>
            </a:r>
            <a:r>
              <a:rPr lang="en-US" altLang="zh-CN" dirty="0" err="1"/>
              <a:t>getSystemService</a:t>
            </a:r>
            <a:r>
              <a:rPr lang="en-US" altLang="zh-CN" dirty="0"/>
              <a:t>(SENSOR_SERVICE);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00CC"/>
                </a:solidFill>
              </a:rPr>
              <a:t>获得设备的传感器</a:t>
            </a:r>
            <a:r>
              <a:rPr lang="zh-CN" altLang="en-US" dirty="0" smtClean="0">
                <a:solidFill>
                  <a:srgbClr val="0000CC"/>
                </a:solidFill>
              </a:rPr>
              <a:t>对象列表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dirty="0"/>
              <a:t>List&lt;Sensor&gt; </a:t>
            </a:r>
            <a:r>
              <a:rPr lang="en-US" altLang="zh-CN" dirty="0" err="1"/>
              <a:t>allSensors</a:t>
            </a:r>
            <a:r>
              <a:rPr lang="en-US" altLang="zh-CN" dirty="0"/>
              <a:t> = </a:t>
            </a:r>
            <a:r>
              <a:rPr lang="en-US" altLang="zh-CN" dirty="0" err="1"/>
              <a:t>sm.getSensorList</a:t>
            </a:r>
            <a:r>
              <a:rPr lang="en-US" altLang="zh-CN" dirty="0"/>
              <a:t>(</a:t>
            </a:r>
            <a:r>
              <a:rPr lang="en-US" altLang="zh-CN" dirty="0" err="1"/>
              <a:t>Sensor.TYPE_ALL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00CC"/>
                </a:solidFill>
              </a:rPr>
              <a:t>迭代获取</a:t>
            </a:r>
            <a:r>
              <a:rPr lang="en-US" altLang="zh-CN" dirty="0">
                <a:solidFill>
                  <a:srgbClr val="0000CC"/>
                </a:solidFill>
              </a:rPr>
              <a:t>Sensor</a:t>
            </a:r>
            <a:r>
              <a:rPr lang="zh-CN" altLang="en-US" dirty="0">
                <a:solidFill>
                  <a:srgbClr val="0000CC"/>
                </a:solidFill>
              </a:rPr>
              <a:t>对象，然后调用对应方法获得传感器的相关</a:t>
            </a:r>
            <a:r>
              <a:rPr lang="zh-CN" altLang="en-US" dirty="0" smtClean="0">
                <a:solidFill>
                  <a:srgbClr val="0000CC"/>
                </a:solidFill>
              </a:rPr>
              <a:t>信息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dirty="0"/>
              <a:t>for(Sensor s:allSensors){</a:t>
            </a:r>
          </a:p>
          <a:p>
            <a:pPr marL="457200" lvl="1" indent="531813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sensor.getName</a:t>
            </a:r>
            <a:r>
              <a:rPr lang="en-US" altLang="zh-CN" dirty="0"/>
              <a:t>();   //</a:t>
            </a:r>
            <a:r>
              <a:rPr lang="zh-CN" altLang="en-US" dirty="0"/>
              <a:t>获得传感器名称</a:t>
            </a:r>
          </a:p>
          <a:p>
            <a:pPr marL="457200" lvl="1" indent="531813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sensor.getType</a:t>
            </a:r>
            <a:r>
              <a:rPr lang="en-US" altLang="zh-CN" dirty="0"/>
              <a:t>();     //</a:t>
            </a:r>
            <a:r>
              <a:rPr lang="zh-CN" altLang="en-US" dirty="0"/>
              <a:t>获得传感器种类</a:t>
            </a:r>
          </a:p>
          <a:p>
            <a:pPr marL="457200" lvl="1" indent="531813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sensor.getVendor</a:t>
            </a:r>
            <a:r>
              <a:rPr lang="en-US" altLang="zh-CN" dirty="0"/>
              <a:t>();    //</a:t>
            </a:r>
            <a:r>
              <a:rPr lang="zh-CN" altLang="en-US" dirty="0"/>
              <a:t>获得传感器供应商</a:t>
            </a:r>
          </a:p>
          <a:p>
            <a:pPr marL="457200" lvl="1" indent="531813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sensor.getVersion</a:t>
            </a:r>
            <a:r>
              <a:rPr lang="en-US" altLang="zh-CN" dirty="0"/>
              <a:t>();    //</a:t>
            </a:r>
            <a:r>
              <a:rPr lang="zh-CN" altLang="en-US" dirty="0"/>
              <a:t>获得传感器版本</a:t>
            </a:r>
          </a:p>
          <a:p>
            <a:pPr marL="457200" lvl="1" indent="531813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sensor.getResolution</a:t>
            </a:r>
            <a:r>
              <a:rPr lang="en-US" altLang="zh-CN" dirty="0"/>
              <a:t>();  //</a:t>
            </a:r>
            <a:r>
              <a:rPr lang="zh-CN" altLang="en-US" dirty="0"/>
              <a:t>获得精度值</a:t>
            </a:r>
          </a:p>
          <a:p>
            <a:pPr marL="457200" lvl="1" indent="531813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sensor.getMaximumRange</a:t>
            </a:r>
            <a:r>
              <a:rPr lang="en-US" altLang="zh-CN" dirty="0"/>
              <a:t>(); //</a:t>
            </a:r>
            <a:r>
              <a:rPr lang="zh-CN" altLang="en-US" dirty="0"/>
              <a:t>获得最大范围</a:t>
            </a:r>
          </a:p>
          <a:p>
            <a:pPr marL="457200" lvl="1" indent="531813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sensor.getPower</a:t>
            </a:r>
            <a:r>
              <a:rPr lang="en-US" altLang="zh-CN" dirty="0"/>
              <a:t>();        //</a:t>
            </a:r>
            <a:r>
              <a:rPr lang="zh-CN" altLang="en-US" dirty="0"/>
              <a:t>传感器使用时的耗电量 </a:t>
            </a:r>
            <a:endParaRPr lang="en-US" altLang="zh-CN" dirty="0" smtClean="0"/>
          </a:p>
          <a:p>
            <a:pPr marL="457200" lvl="1" indent="263525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06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获取传感器信息</a:t>
            </a:r>
            <a:r>
              <a:rPr lang="en-US" altLang="zh-CN" dirty="0" smtClean="0"/>
              <a:t>:</a:t>
            </a:r>
            <a:r>
              <a:rPr lang="en-US" altLang="zh-CN" dirty="0"/>
              <a:t> SensorDemo1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activity_main.xml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5606"/>
            <a:ext cx="5400675" cy="313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5076056" y="2643758"/>
            <a:ext cx="3739369" cy="737394"/>
          </a:xfrm>
          <a:prstGeom prst="borderCallout1">
            <a:avLst>
              <a:gd name="adj1" fmla="val 55435"/>
              <a:gd name="adj2" fmla="val -4652"/>
              <a:gd name="adj3" fmla="val 94157"/>
              <a:gd name="adj4" fmla="val -3533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定义</a:t>
            </a:r>
            <a:r>
              <a:rPr lang="en-US" altLang="zh-CN" dirty="0" err="1" smtClean="0"/>
              <a:t>ScrollView</a:t>
            </a:r>
            <a:r>
              <a:rPr lang="zh-CN" altLang="en-US" dirty="0" smtClean="0"/>
              <a:t>和其中嵌套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用来显示文字的</a:t>
            </a:r>
            <a:r>
              <a:rPr lang="en-US" altLang="zh-CN" dirty="0" err="1" smtClean="0"/>
              <a:t>TextView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9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86" y="160005"/>
            <a:ext cx="4389596" cy="34918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686" y="3651870"/>
            <a:ext cx="4742498" cy="1423988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5724128" y="339502"/>
            <a:ext cx="2520280" cy="360040"/>
          </a:xfrm>
          <a:prstGeom prst="borderCallout1">
            <a:avLst>
              <a:gd name="adj1" fmla="val 55435"/>
              <a:gd name="adj2" fmla="val -4652"/>
              <a:gd name="adj3" fmla="val 94157"/>
              <a:gd name="adj4" fmla="val -3533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获取传感器管理器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6012160" y="879039"/>
            <a:ext cx="3024336" cy="360040"/>
          </a:xfrm>
          <a:prstGeom prst="borderCallout1">
            <a:avLst>
              <a:gd name="adj1" fmla="val 55435"/>
              <a:gd name="adj2" fmla="val -4652"/>
              <a:gd name="adj3" fmla="val 8480"/>
              <a:gd name="adj4" fmla="val -480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获取设备的传感器对象列表</a:t>
            </a:r>
            <a:endParaRPr lang="zh-CN" altLang="en-US" dirty="0"/>
          </a:p>
        </p:txBody>
      </p:sp>
      <p:sp>
        <p:nvSpPr>
          <p:cNvPr id="10" name="线形标注 1 9"/>
          <p:cNvSpPr/>
          <p:nvPr/>
        </p:nvSpPr>
        <p:spPr>
          <a:xfrm>
            <a:off x="5832082" y="1995686"/>
            <a:ext cx="3024336" cy="360040"/>
          </a:xfrm>
          <a:prstGeom prst="borderCallout1">
            <a:avLst>
              <a:gd name="adj1" fmla="val 55435"/>
              <a:gd name="adj2" fmla="val -4652"/>
              <a:gd name="adj3" fmla="val 8480"/>
              <a:gd name="adj4" fmla="val -480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迭代获取各个传感器信息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54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传感器基础知识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获取传感器信息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采集感知的数据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应用传感器实例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9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采集感知数据步骤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7504" y="771550"/>
            <a:ext cx="8856984" cy="46085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获得传感器</a:t>
            </a:r>
            <a:r>
              <a:rPr lang="zh-CN" altLang="en-US" dirty="0">
                <a:solidFill>
                  <a:srgbClr val="0000CC"/>
                </a:solidFill>
              </a:rPr>
              <a:t>管理器</a:t>
            </a:r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en-US" altLang="zh-CN" dirty="0" err="1"/>
              <a:t>SensorManager</a:t>
            </a:r>
            <a:r>
              <a:rPr lang="en-US" altLang="zh-CN" dirty="0"/>
              <a:t> </a:t>
            </a:r>
            <a:r>
              <a:rPr lang="en-US" altLang="zh-CN" dirty="0" err="1"/>
              <a:t>sm</a:t>
            </a:r>
            <a:r>
              <a:rPr lang="en-US" altLang="zh-CN" dirty="0"/>
              <a:t> = (</a:t>
            </a:r>
            <a:r>
              <a:rPr lang="en-US" altLang="zh-CN" dirty="0" err="1"/>
              <a:t>SensorManager</a:t>
            </a:r>
            <a:r>
              <a:rPr lang="en-US" altLang="zh-CN" dirty="0"/>
              <a:t>)</a:t>
            </a:r>
            <a:r>
              <a:rPr lang="en-US" altLang="zh-CN" dirty="0" err="1"/>
              <a:t>getSystemService</a:t>
            </a:r>
            <a:r>
              <a:rPr lang="en-US" altLang="zh-CN" dirty="0"/>
              <a:t>(SENSOR_SERVICE</a:t>
            </a:r>
            <a:r>
              <a:rPr lang="en-US" altLang="zh-CN" dirty="0" smtClean="0"/>
              <a:t>);</a:t>
            </a:r>
          </a:p>
          <a:p>
            <a:pPr lvl="1"/>
            <a:endParaRPr lang="en-US" altLang="zh-CN" dirty="0" smtClean="0"/>
          </a:p>
          <a:p>
            <a:r>
              <a:rPr lang="zh-CN" altLang="en-US" dirty="0">
                <a:solidFill>
                  <a:srgbClr val="0000CC"/>
                </a:solidFill>
              </a:rPr>
              <a:t>调用特定方法获得需要的</a:t>
            </a:r>
            <a:r>
              <a:rPr lang="zh-CN" altLang="en-US" dirty="0" smtClean="0">
                <a:solidFill>
                  <a:srgbClr val="0000CC"/>
                </a:solidFill>
              </a:rPr>
              <a:t>传感器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dirty="0"/>
              <a:t>Sensor </a:t>
            </a:r>
            <a:r>
              <a:rPr lang="en-US" altLang="zh-CN" dirty="0" err="1"/>
              <a:t>mSensorOrientation</a:t>
            </a:r>
            <a:r>
              <a:rPr lang="en-US" altLang="zh-CN" dirty="0"/>
              <a:t> = </a:t>
            </a:r>
            <a:r>
              <a:rPr lang="en-US" altLang="zh-CN" dirty="0" err="1"/>
              <a:t>sm.getDefaultSensor</a:t>
            </a:r>
            <a:r>
              <a:rPr lang="en-US" altLang="zh-CN" dirty="0"/>
              <a:t>(</a:t>
            </a:r>
            <a:r>
              <a:rPr lang="en-US" altLang="zh-CN" dirty="0" err="1"/>
              <a:t>Sensor.TYPE_ORIENTATION</a:t>
            </a:r>
            <a:r>
              <a:rPr lang="en-US" altLang="zh-CN" dirty="0" smtClean="0"/>
              <a:t>);</a:t>
            </a:r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rgbClr val="0000CC"/>
                </a:solidFill>
              </a:rPr>
              <a:t>实现</a:t>
            </a:r>
            <a:r>
              <a:rPr lang="en-US" altLang="zh-CN" dirty="0" err="1">
                <a:solidFill>
                  <a:srgbClr val="0000CC"/>
                </a:solidFill>
              </a:rPr>
              <a:t>SensorEventListener</a:t>
            </a:r>
            <a:r>
              <a:rPr lang="zh-CN" altLang="en-US" dirty="0">
                <a:solidFill>
                  <a:srgbClr val="0000CC"/>
                </a:solidFill>
              </a:rPr>
              <a:t>接口，重写</a:t>
            </a:r>
            <a:r>
              <a:rPr lang="en-US" altLang="zh-CN" dirty="0" err="1">
                <a:solidFill>
                  <a:srgbClr val="0000CC"/>
                </a:solidFill>
              </a:rPr>
              <a:t>onSensorChanged</a:t>
            </a:r>
            <a:r>
              <a:rPr lang="zh-CN" altLang="en-US" dirty="0">
                <a:solidFill>
                  <a:srgbClr val="0000CC"/>
                </a:solidFill>
              </a:rPr>
              <a:t>和</a:t>
            </a:r>
            <a:r>
              <a:rPr lang="en-US" altLang="zh-CN" dirty="0" err="1">
                <a:solidFill>
                  <a:srgbClr val="0000CC"/>
                </a:solidFill>
              </a:rPr>
              <a:t>onAccuracyChanged</a:t>
            </a:r>
            <a:r>
              <a:rPr lang="zh-CN" altLang="en-US" dirty="0">
                <a:solidFill>
                  <a:srgbClr val="0000CC"/>
                </a:solidFill>
              </a:rPr>
              <a:t>的</a:t>
            </a:r>
            <a:r>
              <a:rPr lang="zh-CN" altLang="en-US" dirty="0" smtClean="0">
                <a:solidFill>
                  <a:srgbClr val="0000CC"/>
                </a:solidFill>
              </a:rPr>
              <a:t>方法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@Override</a:t>
            </a:r>
          </a:p>
          <a:p>
            <a:pPr marL="457200" lvl="1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onSensorChanged</a:t>
            </a:r>
            <a:r>
              <a:rPr lang="en-US" altLang="zh-CN" dirty="0"/>
              <a:t>(</a:t>
            </a:r>
            <a:r>
              <a:rPr lang="en-US" altLang="zh-CN" dirty="0" err="1"/>
              <a:t>SensorEvent</a:t>
            </a:r>
            <a:r>
              <a:rPr lang="en-US" altLang="zh-CN" dirty="0"/>
              <a:t> event) {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final </a:t>
            </a:r>
            <a:r>
              <a:rPr lang="en-US" altLang="zh-CN" dirty="0"/>
              <a:t>float[] _Data = </a:t>
            </a:r>
            <a:r>
              <a:rPr lang="en-US" altLang="zh-CN" dirty="0" err="1"/>
              <a:t>event.values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this.mService.onSensorChanged</a:t>
            </a:r>
            <a:r>
              <a:rPr lang="en-US" altLang="zh-CN" dirty="0"/>
              <a:t>(_Data[0],_Data[1],_Data[2]);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r>
              <a:rPr lang="en-US" altLang="zh-CN" dirty="0"/>
              <a:t>@Override</a:t>
            </a:r>
          </a:p>
          <a:p>
            <a:pPr marL="457200" lvl="1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onAccuracyChanged</a:t>
            </a:r>
            <a:r>
              <a:rPr lang="en-US" altLang="zh-CN" dirty="0"/>
              <a:t>(Sensor </a:t>
            </a:r>
            <a:r>
              <a:rPr lang="en-US" altLang="zh-CN" dirty="0" err="1"/>
              <a:t>sensor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accuracy) {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线形标注 1 12"/>
          <p:cNvSpPr/>
          <p:nvPr/>
        </p:nvSpPr>
        <p:spPr>
          <a:xfrm>
            <a:off x="6228184" y="4083918"/>
            <a:ext cx="2592288" cy="756084"/>
          </a:xfrm>
          <a:prstGeom prst="borderCallout1">
            <a:avLst>
              <a:gd name="adj1" fmla="val 55435"/>
              <a:gd name="adj2" fmla="val -2102"/>
              <a:gd name="adj3" fmla="val -27802"/>
              <a:gd name="adj4" fmla="val -4910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最多三个，传感器不同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含义不同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83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采集感知数据步骤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SensorManager</a:t>
            </a:r>
            <a:r>
              <a:rPr lang="zh-CN" altLang="en-US" dirty="0">
                <a:solidFill>
                  <a:srgbClr val="0000CC"/>
                </a:solidFill>
              </a:rPr>
              <a:t>对象调用</a:t>
            </a:r>
            <a:r>
              <a:rPr lang="en-US" altLang="zh-CN" dirty="0" err="1">
                <a:solidFill>
                  <a:srgbClr val="0000CC"/>
                </a:solidFill>
              </a:rPr>
              <a:t>registerListener</a:t>
            </a:r>
            <a:r>
              <a:rPr lang="zh-CN" altLang="en-US" dirty="0">
                <a:solidFill>
                  <a:srgbClr val="0000CC"/>
                </a:solidFill>
              </a:rPr>
              <a:t>注册</a:t>
            </a:r>
            <a:r>
              <a:rPr lang="zh-CN" altLang="en-US" dirty="0" smtClean="0">
                <a:solidFill>
                  <a:srgbClr val="0000CC"/>
                </a:solidFill>
              </a:rPr>
              <a:t>监听器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dirty="0" err="1" smtClean="0"/>
              <a:t>sm.registerListener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mContext</a:t>
            </a:r>
            <a:r>
              <a:rPr lang="en-US" altLang="zh-CN" dirty="0"/>
              <a:t>, </a:t>
            </a:r>
            <a:r>
              <a:rPr lang="en-US" altLang="zh-CN" dirty="0" err="1"/>
              <a:t>mSensorOrientation</a:t>
            </a:r>
            <a:r>
              <a:rPr lang="en-US" altLang="zh-CN" dirty="0"/>
              <a:t>, </a:t>
            </a:r>
            <a:r>
              <a:rPr lang="en-US" altLang="zh-CN" dirty="0" err="1"/>
              <a:t>android.hardware.SensorManager.SENSOR_DELAY_UI</a:t>
            </a:r>
            <a:r>
              <a:rPr lang="en-US" altLang="zh-CN" dirty="0" smtClean="0"/>
              <a:t>);</a:t>
            </a:r>
          </a:p>
          <a:p>
            <a:pPr lvl="1"/>
            <a:endParaRPr lang="en-US" altLang="zh-CN" dirty="0" smtClean="0"/>
          </a:p>
          <a:p>
            <a:r>
              <a:rPr lang="zh-CN" altLang="en-US" dirty="0">
                <a:solidFill>
                  <a:srgbClr val="0000CC"/>
                </a:solidFill>
              </a:rPr>
              <a:t>监听器的取消注册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dirty="0" smtClean="0"/>
              <a:t>sm</a:t>
            </a:r>
            <a:r>
              <a:rPr lang="en-US" altLang="zh-CN" dirty="0"/>
              <a:t>. </a:t>
            </a:r>
            <a:r>
              <a:rPr lang="en-US" altLang="zh-CN" dirty="0" err="1"/>
              <a:t>unregisterListener</a:t>
            </a:r>
            <a:r>
              <a:rPr lang="en-US" altLang="zh-CN" dirty="0"/>
              <a:t>(this);</a:t>
            </a:r>
            <a:endParaRPr lang="zh-CN" altLang="en-US" dirty="0"/>
          </a:p>
        </p:txBody>
      </p:sp>
      <p:sp>
        <p:nvSpPr>
          <p:cNvPr id="5" name="线形标注 1 4"/>
          <p:cNvSpPr/>
          <p:nvPr/>
        </p:nvSpPr>
        <p:spPr>
          <a:xfrm>
            <a:off x="6660232" y="915566"/>
            <a:ext cx="1656184" cy="432048"/>
          </a:xfrm>
          <a:prstGeom prst="borderCallout1">
            <a:avLst>
              <a:gd name="adj1" fmla="val 55435"/>
              <a:gd name="adj2" fmla="val -2102"/>
              <a:gd name="adj3" fmla="val 88401"/>
              <a:gd name="adj4" fmla="val -18469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上下文对象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7308304" y="1491630"/>
            <a:ext cx="1656184" cy="432048"/>
          </a:xfrm>
          <a:prstGeom prst="borderCallout1">
            <a:avLst>
              <a:gd name="adj1" fmla="val 55435"/>
              <a:gd name="adj2" fmla="val -2102"/>
              <a:gd name="adj3" fmla="val -33995"/>
              <a:gd name="adj4" fmla="val -995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传感器对象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6876256" y="2139702"/>
            <a:ext cx="1944216" cy="936104"/>
          </a:xfrm>
          <a:prstGeom prst="borderCallout1">
            <a:avLst>
              <a:gd name="adj1" fmla="val 55435"/>
              <a:gd name="adj2" fmla="val -2102"/>
              <a:gd name="adj3" fmla="val -53413"/>
              <a:gd name="adj4" fmla="val -1022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传感器的</a:t>
            </a:r>
            <a:r>
              <a:rPr lang="zh-CN" altLang="en-US" dirty="0" smtClean="0"/>
              <a:t>延时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时间的精密程度，越精密越耗电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89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采集方向传感器数据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8856984" cy="437195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方向传感器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zh-CN" altLang="en-US" b="1" dirty="0">
                <a:solidFill>
                  <a:srgbClr val="FF0000"/>
                </a:solidFill>
              </a:rPr>
              <a:t>轴的方向</a:t>
            </a:r>
            <a:r>
              <a:rPr lang="zh-CN" altLang="en-US" dirty="0"/>
              <a:t>：沿着屏幕水平方向从左到右，如果手机如果不是是正方形的话，较短的边需要水平 放置，较长的边需要垂直</a:t>
            </a:r>
            <a:r>
              <a:rPr lang="zh-CN" altLang="en-US" dirty="0" smtClean="0"/>
              <a:t>放置。值域</a:t>
            </a:r>
            <a:r>
              <a:rPr lang="en-US" altLang="zh-CN" dirty="0" smtClean="0"/>
              <a:t>[-180, 180]</a:t>
            </a:r>
            <a:endParaRPr lang="zh-CN" altLang="en-US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Y</a:t>
            </a:r>
            <a:r>
              <a:rPr lang="zh-CN" altLang="en-US" b="1" dirty="0">
                <a:solidFill>
                  <a:srgbClr val="FF0000"/>
                </a:solidFill>
              </a:rPr>
              <a:t>轴的方向</a:t>
            </a:r>
            <a:r>
              <a:rPr lang="zh-CN" altLang="en-US" dirty="0"/>
              <a:t>：从屏幕的左下角开始沿着屏幕的的垂直方向指向屏幕的</a:t>
            </a:r>
            <a:r>
              <a:rPr lang="zh-CN" altLang="en-US" dirty="0" smtClean="0"/>
              <a:t>顶端。值域</a:t>
            </a:r>
            <a:r>
              <a:rPr lang="en-US" altLang="zh-CN" dirty="0" smtClean="0"/>
              <a:t>[-90, 90]</a:t>
            </a:r>
            <a:endParaRPr lang="zh-CN" altLang="en-US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Z</a:t>
            </a:r>
            <a:r>
              <a:rPr lang="zh-CN" altLang="en-US" b="1" dirty="0">
                <a:solidFill>
                  <a:srgbClr val="FF0000"/>
                </a:solidFill>
              </a:rPr>
              <a:t>轴的方向</a:t>
            </a:r>
            <a:r>
              <a:rPr lang="zh-CN" altLang="en-US" dirty="0"/>
              <a:t>：当水平放置时，指向天空的</a:t>
            </a:r>
            <a:r>
              <a:rPr lang="zh-CN" altLang="en-US" dirty="0" smtClean="0"/>
              <a:t>方向。值域</a:t>
            </a:r>
            <a:r>
              <a:rPr lang="en-US" altLang="zh-CN" dirty="0" smtClean="0"/>
              <a:t>[0, 360]</a:t>
            </a:r>
            <a:endParaRPr lang="zh-CN" altLang="en-US" dirty="0"/>
          </a:p>
        </p:txBody>
      </p:sp>
      <p:pic>
        <p:nvPicPr>
          <p:cNvPr id="8194" name="Picture 2" descr="http://androiddoc.qiniudn.com/images/axis_dev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802360"/>
            <a:ext cx="214312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android sensor TYPE_ORI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771550"/>
            <a:ext cx="3503004" cy="244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1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采集方向传感器数据 </a:t>
            </a:r>
            <a:r>
              <a:rPr lang="en-US" altLang="zh-CN" dirty="0"/>
              <a:t>SensorDemo2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</a:rPr>
              <a:t>activity_main.xml</a:t>
            </a:r>
            <a:endParaRPr lang="zh-CN" altLang="en-US" dirty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275606"/>
            <a:ext cx="5610701" cy="3343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275606"/>
            <a:ext cx="3287078" cy="3246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线形标注 1 5"/>
          <p:cNvSpPr/>
          <p:nvPr/>
        </p:nvSpPr>
        <p:spPr>
          <a:xfrm>
            <a:off x="2267744" y="4585500"/>
            <a:ext cx="6207956" cy="504056"/>
          </a:xfrm>
          <a:prstGeom prst="borderCallout1">
            <a:avLst>
              <a:gd name="adj1" fmla="val -21063"/>
              <a:gd name="adj2" fmla="val 41311"/>
              <a:gd name="adj3" fmla="val -384499"/>
              <a:gd name="adj4" fmla="val 2846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定义一个</a:t>
            </a:r>
            <a:r>
              <a:rPr lang="en-US" altLang="zh-CN" dirty="0" err="1" smtClean="0"/>
              <a:t>LinearLayout</a:t>
            </a:r>
            <a:r>
              <a:rPr lang="zh-CN" altLang="en-US" dirty="0" smtClean="0"/>
              <a:t>布局，其中有三个各自独立的</a:t>
            </a:r>
            <a:r>
              <a:rPr lang="en-US" altLang="zh-CN" dirty="0" err="1" smtClean="0"/>
              <a:t>TextView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1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5486"/>
            <a:ext cx="4977765" cy="3448526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4716016" y="699542"/>
            <a:ext cx="2520280" cy="360040"/>
          </a:xfrm>
          <a:prstGeom prst="borderCallout1">
            <a:avLst>
              <a:gd name="adj1" fmla="val 55435"/>
              <a:gd name="adj2" fmla="val -4652"/>
              <a:gd name="adj3" fmla="val 246042"/>
              <a:gd name="adj4" fmla="val -3106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获取传感器管理器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5554760" y="1230787"/>
            <a:ext cx="3481736" cy="360040"/>
          </a:xfrm>
          <a:prstGeom prst="borderCallout1">
            <a:avLst>
              <a:gd name="adj1" fmla="val 55435"/>
              <a:gd name="adj2" fmla="val -4652"/>
              <a:gd name="adj3" fmla="val 131505"/>
              <a:gd name="adj4" fmla="val -2788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调用特定方法获得需要的传感器</a:t>
            </a:r>
          </a:p>
        </p:txBody>
      </p:sp>
      <p:sp>
        <p:nvSpPr>
          <p:cNvPr id="8" name="线形标注 1 7"/>
          <p:cNvSpPr/>
          <p:nvPr/>
        </p:nvSpPr>
        <p:spPr>
          <a:xfrm>
            <a:off x="5495428" y="2571750"/>
            <a:ext cx="3481736" cy="360040"/>
          </a:xfrm>
          <a:prstGeom prst="borderCallout1">
            <a:avLst>
              <a:gd name="adj1" fmla="val 55435"/>
              <a:gd name="adj2" fmla="val -4652"/>
              <a:gd name="adj3" fmla="val 131505"/>
              <a:gd name="adj4" fmla="val -2788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重写</a:t>
            </a:r>
            <a:r>
              <a:rPr lang="en-US" altLang="zh-CN" dirty="0" err="1" smtClean="0"/>
              <a:t>onSensorChanged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5004048" y="1991757"/>
            <a:ext cx="3481736" cy="360040"/>
          </a:xfrm>
          <a:prstGeom prst="borderCallout1">
            <a:avLst>
              <a:gd name="adj1" fmla="val 55435"/>
              <a:gd name="adj2" fmla="val -4652"/>
              <a:gd name="adj3" fmla="val -15400"/>
              <a:gd name="adj4" fmla="val -3097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注册监听器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25" y="3644012"/>
            <a:ext cx="4953000" cy="1287780"/>
          </a:xfrm>
          <a:prstGeom prst="rect">
            <a:avLst/>
          </a:prstGeom>
        </p:spPr>
      </p:pic>
      <p:sp>
        <p:nvSpPr>
          <p:cNvPr id="12" name="线形标注 1 11"/>
          <p:cNvSpPr/>
          <p:nvPr/>
        </p:nvSpPr>
        <p:spPr>
          <a:xfrm>
            <a:off x="4860032" y="3995237"/>
            <a:ext cx="3481736" cy="360040"/>
          </a:xfrm>
          <a:prstGeom prst="borderCallout1">
            <a:avLst>
              <a:gd name="adj1" fmla="val 55435"/>
              <a:gd name="adj2" fmla="val -4652"/>
              <a:gd name="adj3" fmla="val 154911"/>
              <a:gd name="adj4" fmla="val -6743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监听器取消注册</a:t>
            </a:r>
            <a:endParaRPr lang="zh-CN" altLang="en-US" dirty="0"/>
          </a:p>
        </p:txBody>
      </p:sp>
      <p:sp>
        <p:nvSpPr>
          <p:cNvPr id="14" name="线形标注 1 13"/>
          <p:cNvSpPr/>
          <p:nvPr/>
        </p:nvSpPr>
        <p:spPr>
          <a:xfrm>
            <a:off x="5340760" y="253900"/>
            <a:ext cx="3636404" cy="360040"/>
          </a:xfrm>
          <a:prstGeom prst="borderCallout1">
            <a:avLst>
              <a:gd name="adj1" fmla="val 55435"/>
              <a:gd name="adj2" fmla="val -4652"/>
              <a:gd name="adj3" fmla="val 24937"/>
              <a:gd name="adj4" fmla="val -430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注明实现</a:t>
            </a:r>
            <a:r>
              <a:rPr lang="en-US" altLang="zh-CN" dirty="0" err="1" smtClean="0"/>
              <a:t>SensorEventListener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54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传感器基础知识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获取传感器信息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采集感知的数据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应用传感器实例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11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传感器基础知识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获取传感器信息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采集感知的数据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应用传感器实例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靠近就黑屏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距离传感器的简单应用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检测手机是否贴在耳朵上正在打电话，以便自动熄灭屏幕达到省电的目的。也可用于皮套、口袋模式下自动实现解锁与锁屏动作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zh-CN" altLang="en-US" dirty="0" smtClean="0"/>
              <a:t>到电量管理器</a:t>
            </a:r>
            <a:r>
              <a:rPr lang="en-US" altLang="zh-CN" dirty="0" err="1" smtClean="0"/>
              <a:t>PowerManager</a:t>
            </a:r>
            <a:r>
              <a:rPr lang="zh-CN" altLang="en-US" dirty="0" smtClean="0"/>
              <a:t>来控制屏幕的亮灭，需要获取权限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我们并不需要获取距离传感器的值，而是让它和</a:t>
            </a:r>
            <a:r>
              <a:rPr lang="en-US" altLang="zh-CN" dirty="0" err="1" smtClean="0"/>
              <a:t>PowerManager</a:t>
            </a:r>
            <a:r>
              <a:rPr lang="zh-CN" altLang="en-US" dirty="0" smtClean="0"/>
              <a:t>的内建功能一起配合使用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6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靠近就黑</a:t>
            </a:r>
            <a:r>
              <a:rPr lang="zh-CN" altLang="en-US" dirty="0" smtClean="0"/>
              <a:t>屏：</a:t>
            </a:r>
            <a:r>
              <a:rPr lang="en-US" altLang="zh-CN" dirty="0" smtClean="0"/>
              <a:t>SensorDemo3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</a:rPr>
              <a:t>activity_main.xml</a:t>
            </a:r>
            <a:endParaRPr lang="zh-CN" altLang="en-US" dirty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771550"/>
            <a:ext cx="5796915" cy="4080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5796136" y="2787774"/>
            <a:ext cx="3222223" cy="720080"/>
          </a:xfrm>
          <a:prstGeom prst="borderCallout1">
            <a:avLst>
              <a:gd name="adj1" fmla="val 55435"/>
              <a:gd name="adj2" fmla="val -2102"/>
              <a:gd name="adj3" fmla="val 31173"/>
              <a:gd name="adj4" fmla="val -2248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定义一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RelativeLayout</a:t>
            </a:r>
            <a:r>
              <a:rPr lang="zh-CN" altLang="en-US" dirty="0"/>
              <a:t>布局，其中</a:t>
            </a:r>
            <a:r>
              <a:rPr lang="zh-CN" altLang="en-US" dirty="0" smtClean="0"/>
              <a:t>有一个</a:t>
            </a:r>
            <a:r>
              <a:rPr lang="en-US" altLang="zh-CN" dirty="0" err="1" smtClean="0"/>
              <a:t>TextView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79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靠近就黑屏：</a:t>
            </a:r>
            <a:r>
              <a:rPr lang="en-US" altLang="zh-CN" dirty="0"/>
              <a:t>SensorDemo3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AndroidManifest.xml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991522"/>
            <a:ext cx="5011579" cy="3740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5580112" y="2131821"/>
            <a:ext cx="3222223" cy="720080"/>
          </a:xfrm>
          <a:prstGeom prst="borderCallout1">
            <a:avLst>
              <a:gd name="adj1" fmla="val 55435"/>
              <a:gd name="adj2" fmla="val -2102"/>
              <a:gd name="adj3" fmla="val -54996"/>
              <a:gd name="adj4" fmla="val -76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获取相关的系统唤醒锁定权限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03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7494"/>
            <a:ext cx="4210050" cy="3275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635646"/>
            <a:ext cx="3541395" cy="2810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线形标注 1 5"/>
          <p:cNvSpPr/>
          <p:nvPr/>
        </p:nvSpPr>
        <p:spPr>
          <a:xfrm>
            <a:off x="3635896" y="627534"/>
            <a:ext cx="3222223" cy="720080"/>
          </a:xfrm>
          <a:prstGeom prst="borderCallout1">
            <a:avLst>
              <a:gd name="adj1" fmla="val 55435"/>
              <a:gd name="adj2" fmla="val -2102"/>
              <a:gd name="adj3" fmla="val 31173"/>
              <a:gd name="adj4" fmla="val -2248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定义一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RelativeLayout</a:t>
            </a:r>
            <a:r>
              <a:rPr lang="zh-CN" altLang="en-US" dirty="0"/>
              <a:t>布局，其中</a:t>
            </a:r>
            <a:r>
              <a:rPr lang="zh-CN" altLang="en-US" dirty="0" smtClean="0"/>
              <a:t>有一个</a:t>
            </a:r>
            <a:r>
              <a:rPr lang="en-US" altLang="zh-CN" dirty="0" err="1" smtClean="0"/>
              <a:t>TextView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72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传感器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传感器的定义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一种物理设备或者生物器官，能够探测、感受外界的信号，物理条件</a:t>
            </a:r>
            <a:r>
              <a:rPr lang="en-US" altLang="zh-CN" dirty="0"/>
              <a:t>(</a:t>
            </a:r>
            <a:r>
              <a:rPr lang="zh-CN" altLang="en-US" dirty="0"/>
              <a:t>如光，热， 适度</a:t>
            </a:r>
            <a:r>
              <a:rPr lang="en-US" altLang="zh-CN" dirty="0"/>
              <a:t>)</a:t>
            </a:r>
            <a:r>
              <a:rPr lang="zh-CN" altLang="en-US" dirty="0"/>
              <a:t>或化学组成（如烟雾），并将探知的信息传递给其他的设备或者器官！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00CC"/>
                </a:solidFill>
              </a:rPr>
              <a:t>智能手机上的传感器</a:t>
            </a:r>
            <a:r>
              <a:rPr lang="zh-CN" altLang="en-US" dirty="0" smtClean="0">
                <a:solidFill>
                  <a:srgbClr val="0000CC"/>
                </a:solidFill>
              </a:rPr>
              <a:t>有什么用？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  <p:pic>
        <p:nvPicPr>
          <p:cNvPr id="1026" name="Picture 2" descr="http://android-screenimgs.25pp.com/fs08/2016/10/12/9/102_8966d7e5802e7dd3a2eb2f559a78aa8b_234x3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43759"/>
            <a:ext cx="1289701" cy="2292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FFFF00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重力球迷宫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43758"/>
            <a:ext cx="1528061" cy="2292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FFFF00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6.yihaodianimg.com/N00/M08/42/8C/CgMBmVOGxhqAP-h7AAFVdqCxyHI73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12" y="2648972"/>
            <a:ext cx="3633811" cy="22868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FFFF00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attach.bbs.miui.com/forum/201509/21/154116ecsdfd6r1r4k2z1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643758"/>
            <a:ext cx="1291319" cy="2292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FFFF00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0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平台三大类型传感器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运动传感器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运动传感器测量加速力和旋转力，它们包括加速度计，重力传感器，陀螺仪和旋转矢量传感器。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环境传感器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环境传感器测量各种周围环境情况</a:t>
            </a:r>
            <a:r>
              <a:rPr lang="zh-CN" altLang="en-US" dirty="0" smtClean="0"/>
              <a:t>，</a:t>
            </a:r>
            <a:r>
              <a:rPr lang="zh-CN" altLang="en-US" dirty="0"/>
              <a:t>如</a:t>
            </a:r>
            <a:r>
              <a:rPr lang="zh-CN" altLang="en-US" dirty="0" smtClean="0"/>
              <a:t>环境温度</a:t>
            </a:r>
            <a:r>
              <a:rPr lang="zh-CN" altLang="en-US" dirty="0"/>
              <a:t>、气压、光强、湿度等。包括气压计，光度计和温度计。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位置传感器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位置传感器测量设备的物理位置信息，包括方向传感器和磁力计。</a:t>
            </a:r>
          </a:p>
        </p:txBody>
      </p:sp>
    </p:spTree>
    <p:extLst>
      <p:ext uri="{BB962C8B-B14F-4D97-AF65-F5344CB8AC3E}">
        <p14:creationId xmlns:p14="http://schemas.microsoft.com/office/powerpoint/2010/main" val="34127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支持的传感器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70" y="843558"/>
            <a:ext cx="718566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支持的传感器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70" y="699542"/>
            <a:ext cx="7185660" cy="42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8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支持的传感器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987574"/>
            <a:ext cx="7200900" cy="14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传感器开发框架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8856984" cy="4320480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SensorManager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您可以使用此类创建传感器服务的实例。这个类提供了多种方法来访问和列出传感器，注册和注销传感器事件监听器，并获取方向信息。该类还提供了几个传感器常量，用于报告传感器的精度，设置数据采集速率和校准传感器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CC"/>
                </a:solidFill>
              </a:rPr>
              <a:t>Sensor</a:t>
            </a:r>
          </a:p>
          <a:p>
            <a:pPr lvl="1"/>
            <a:r>
              <a:rPr lang="zh-CN" altLang="en-US" dirty="0"/>
              <a:t>您可以使用此类创建特定传感器的实例。这个类提供了各种方法，让你确定一个传感器的能力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00CC"/>
                </a:solidFill>
              </a:rPr>
              <a:t>SensorEvent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系统使用此类创建传感器事件对象，该对象提供有关传感器事件的信息。传感器事件对象包括以下信息：原始传感器数据，生成事件的传感器类型，数据的准确性以及事件的时间戳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00CC"/>
                </a:solidFill>
              </a:rPr>
              <a:t>SensorEventListerner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您可以使用此界面创建两种回传方法，当传感器值更改或传感器准确度发生变化时，会接收通知（传感器事件）。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10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传感器基础知识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获取传感器信息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采集感知的数据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应用传感器实例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219</Template>
  <TotalTime>1114</TotalTime>
  <Words>895</Words>
  <Application>Microsoft Office PowerPoint</Application>
  <PresentationFormat>全屏显示(16:9)</PresentationFormat>
  <Paragraphs>146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219</vt:lpstr>
      <vt:lpstr>移动应用开发</vt:lpstr>
      <vt:lpstr>本节课学习内容</vt:lpstr>
      <vt:lpstr>传感器</vt:lpstr>
      <vt:lpstr>Android平台三大类型传感器</vt:lpstr>
      <vt:lpstr>支持的传感器</vt:lpstr>
      <vt:lpstr>支持的传感器</vt:lpstr>
      <vt:lpstr>支持的传感器</vt:lpstr>
      <vt:lpstr>Android传感器开发框架</vt:lpstr>
      <vt:lpstr>本节课学习内容</vt:lpstr>
      <vt:lpstr>获取信息的步骤</vt:lpstr>
      <vt:lpstr>获取传感器信息: SensorDemo1</vt:lpstr>
      <vt:lpstr>PowerPoint 演示文稿</vt:lpstr>
      <vt:lpstr>本节课学习内容</vt:lpstr>
      <vt:lpstr>采集感知数据步骤</vt:lpstr>
      <vt:lpstr>采集感知数据步骤</vt:lpstr>
      <vt:lpstr>采集方向传感器数据</vt:lpstr>
      <vt:lpstr>采集方向传感器数据 SensorDemo2</vt:lpstr>
      <vt:lpstr>PowerPoint 演示文稿</vt:lpstr>
      <vt:lpstr>本节课学习内容</vt:lpstr>
      <vt:lpstr>靠近就黑屏</vt:lpstr>
      <vt:lpstr>靠近就黑屏：SensorDemo3</vt:lpstr>
      <vt:lpstr>靠近就黑屏：SensorDemo3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YANGS2015</dc:creator>
  <cp:lastModifiedBy>Weiwei Fang</cp:lastModifiedBy>
  <cp:revision>119</cp:revision>
  <dcterms:created xsi:type="dcterms:W3CDTF">2015-03-18T15:00:32Z</dcterms:created>
  <dcterms:modified xsi:type="dcterms:W3CDTF">2017-11-12T07:17:52Z</dcterms:modified>
</cp:coreProperties>
</file>