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7" r:id="rId3"/>
    <p:sldId id="267" r:id="rId4"/>
    <p:sldId id="344" r:id="rId5"/>
    <p:sldId id="347" r:id="rId6"/>
    <p:sldId id="345" r:id="rId7"/>
    <p:sldId id="381" r:id="rId8"/>
    <p:sldId id="382" r:id="rId9"/>
    <p:sldId id="285" r:id="rId10"/>
    <p:sldId id="286" r:id="rId11"/>
    <p:sldId id="303" r:id="rId12"/>
    <p:sldId id="304" r:id="rId13"/>
    <p:sldId id="305" r:id="rId14"/>
    <p:sldId id="348" r:id="rId15"/>
    <p:sldId id="346" r:id="rId16"/>
    <p:sldId id="308" r:id="rId17"/>
    <p:sldId id="309" r:id="rId18"/>
    <p:sldId id="310" r:id="rId19"/>
    <p:sldId id="311" r:id="rId20"/>
    <p:sldId id="312" r:id="rId21"/>
    <p:sldId id="319" r:id="rId22"/>
    <p:sldId id="320" r:id="rId23"/>
    <p:sldId id="349" r:id="rId24"/>
    <p:sldId id="351" r:id="rId25"/>
    <p:sldId id="321" r:id="rId26"/>
    <p:sldId id="322" r:id="rId27"/>
    <p:sldId id="352" r:id="rId28"/>
    <p:sldId id="323" r:id="rId29"/>
    <p:sldId id="330" r:id="rId30"/>
    <p:sldId id="350" r:id="rId31"/>
    <p:sldId id="353" r:id="rId32"/>
    <p:sldId id="324" r:id="rId33"/>
    <p:sldId id="325" r:id="rId34"/>
    <p:sldId id="326" r:id="rId35"/>
    <p:sldId id="327" r:id="rId36"/>
    <p:sldId id="331" r:id="rId37"/>
    <p:sldId id="332" r:id="rId38"/>
    <p:sldId id="333" r:id="rId39"/>
    <p:sldId id="334" r:id="rId40"/>
    <p:sldId id="335"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0809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2" d="100"/>
          <a:sy n="142" d="100"/>
        </p:scale>
        <p:origin x="636" y="114"/>
      </p:cViewPr>
      <p:guideLst>
        <p:guide orient="horz" pos="167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53DA7-E541-44F8-8423-E3BBC9E15576}"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9CC7D-4651-4AED-80A3-AE3A1E6FA2F4}" type="slidenum">
              <a:rPr lang="zh-CN" altLang="en-US" smtClean="0"/>
              <a:t>‹#›</a:t>
            </a:fld>
            <a:endParaRPr lang="zh-CN" altLang="en-US"/>
          </a:p>
        </p:txBody>
      </p:sp>
    </p:spTree>
    <p:extLst>
      <p:ext uri="{BB962C8B-B14F-4D97-AF65-F5344CB8AC3E}">
        <p14:creationId xmlns:p14="http://schemas.microsoft.com/office/powerpoint/2010/main" val="244282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651870"/>
            <a:ext cx="7772400" cy="685899"/>
          </a:xfrm>
        </p:spPr>
        <p:txBody>
          <a:bodyPr/>
          <a:lstStyle>
            <a:lvl1pPr>
              <a:defRPr>
                <a:solidFill>
                  <a:schemeClr val="tx1">
                    <a:lumMod val="75000"/>
                    <a:lumOff val="25000"/>
                  </a:schemeClr>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227934"/>
            <a:ext cx="6400800" cy="504056"/>
          </a:xfrm>
        </p:spPr>
        <p:txBody>
          <a:bodyPr/>
          <a:lstStyle>
            <a:lvl1pPr marL="0" indent="0" algn="ctr">
              <a:buNone/>
              <a:defRPr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1F58152E-323F-479F-AF3E-0327E875EA32}"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5AC7-9D65-43F9-80E6-F5B7FBD6E77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b="1">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normAutofit/>
          </a:bodyPr>
          <a:lstStyle>
            <a:lvl1pPr>
              <a:defRPr sz="240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1F58152E-323F-479F-AF3E-0327E875EA32}"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5AC7-9D65-43F9-80E6-F5B7FBD6E77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3478"/>
            <a:ext cx="8229600" cy="576064"/>
          </a:xfrm>
        </p:spPr>
        <p:txBody>
          <a:bodyPr>
            <a:normAutofit/>
          </a:bodyPr>
          <a:lstStyle>
            <a:lvl1pPr algn="ctr">
              <a:defRPr sz="3200" b="1">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107504" y="771550"/>
            <a:ext cx="8856984" cy="3960440"/>
          </a:xfrm>
        </p:spPr>
        <p:txBody>
          <a:bodyPr>
            <a:normAutofit/>
          </a:bodyPr>
          <a:lstStyle>
            <a:lvl1pPr marL="342900" indent="-342900" algn="l">
              <a:buFont typeface="Arial" panose="020B0604020202020204" pitchFamily="34" charset="0"/>
              <a:buChar char="•"/>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1800"/>
            </a:lvl2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p>
          <a:p>
            <a:pPr lvl="1"/>
            <a:r>
              <a:rPr lang="en-US" altLang="zh-CN" sz="1800" dirty="0" err="1" smtClean="0"/>
              <a:t>Fasfda</a:t>
            </a:r>
            <a:endParaRPr lang="en-US" altLang="zh-CN" sz="1800" dirty="0" smtClean="0"/>
          </a:p>
          <a:p>
            <a:pPr lvl="1"/>
            <a:endParaRPr lang="en-US" dirty="0"/>
          </a:p>
        </p:txBody>
      </p:sp>
      <p:sp>
        <p:nvSpPr>
          <p:cNvPr id="4" name="Date Placeholder 3"/>
          <p:cNvSpPr>
            <a:spLocks noGrp="1"/>
          </p:cNvSpPr>
          <p:nvPr>
            <p:ph type="dt" sz="half" idx="10"/>
          </p:nvPr>
        </p:nvSpPr>
        <p:spPr/>
        <p:txBody>
          <a:bodyPr/>
          <a:lstStyle/>
          <a:p>
            <a:fld id="{1F58152E-323F-479F-AF3E-0327E875EA32}" type="datetimeFigureOut">
              <a:rPr lang="en-US" smtClean="0"/>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E55AC7-9D65-43F9-80E6-F5B7FBD6E77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58152E-323F-479F-AF3E-0327E875EA32}" type="datetimeFigureOut">
              <a:rPr lang="en-US" smtClean="0"/>
              <a:t>1/9/2018</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CCE55AC7-9D65-43F9-80E6-F5B7FBD6E7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F58152E-323F-479F-AF3E-0327E875EA32}" type="datetimeFigureOut">
              <a:rPr lang="en-US" smtClean="0"/>
              <a:t>1/9/2018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CE55AC7-9D65-43F9-80E6-F5B7FBD6E77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zh-CN" altLang="en-US" b="1" dirty="0" smtClean="0"/>
              <a:t>移动应用开发</a:t>
            </a:r>
            <a:endParaRPr lang="en-US" b="1" dirty="0"/>
          </a:p>
        </p:txBody>
      </p:sp>
      <p:sp>
        <p:nvSpPr>
          <p:cNvPr id="3" name="Subtitle 2"/>
          <p:cNvSpPr>
            <a:spLocks noGrp="1"/>
          </p:cNvSpPr>
          <p:nvPr>
            <p:ph type="subTitle" idx="1"/>
          </p:nvPr>
        </p:nvSpPr>
        <p:spPr>
          <a:xfrm>
            <a:off x="1371600" y="4299942"/>
            <a:ext cx="6400800" cy="504056"/>
          </a:xfrm>
        </p:spPr>
        <p:txBody>
          <a:bodyPr>
            <a:normAutofit fontScale="92500" lnSpcReduction="10000"/>
          </a:bodyPr>
          <a:lstStyle/>
          <a:p>
            <a:r>
              <a:rPr lang="zh-CN" altLang="en-US" dirty="0" smtClean="0"/>
              <a:t>方维维</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Toolbar</a:t>
            </a:r>
            <a:endParaRPr lang="zh-CN" altLang="en-US"/>
          </a:p>
        </p:txBody>
      </p:sp>
      <p:sp>
        <p:nvSpPr>
          <p:cNvPr id="3" name="内容占位符 2"/>
          <p:cNvSpPr>
            <a:spLocks noGrp="1"/>
          </p:cNvSpPr>
          <p:nvPr>
            <p:ph idx="1"/>
          </p:nvPr>
        </p:nvSpPr>
        <p:spPr/>
        <p:txBody>
          <a:bodyPr/>
          <a:lstStyle/>
          <a:p>
            <a:r>
              <a:rPr lang="en-US" altLang="zh-CN">
                <a:solidFill>
                  <a:srgbClr val="0000CC"/>
                </a:solidFill>
              </a:rPr>
              <a:t>activity_main.xml</a:t>
            </a:r>
          </a:p>
        </p:txBody>
      </p:sp>
      <p:pic>
        <p:nvPicPr>
          <p:cNvPr id="4" name="图片 3" descr="捕获1"/>
          <p:cNvPicPr>
            <a:picLocks noChangeAspect="1"/>
          </p:cNvPicPr>
          <p:nvPr/>
        </p:nvPicPr>
        <p:blipFill>
          <a:blip r:embed="rId2"/>
          <a:stretch>
            <a:fillRect/>
          </a:stretch>
        </p:blipFill>
        <p:spPr>
          <a:xfrm>
            <a:off x="457200" y="1200150"/>
            <a:ext cx="6582410" cy="2743835"/>
          </a:xfrm>
          <a:prstGeom prst="rect">
            <a:avLst/>
          </a:prstGeom>
          <a:effectLst>
            <a:outerShdw blurRad="292100" dist="139700" dir="2700000" algn="tl" rotWithShape="0">
              <a:prstClr val="black">
                <a:alpha val="64000"/>
              </a:prstClr>
            </a:outerShdw>
          </a:effectLst>
        </p:spPr>
      </p:pic>
      <p:sp>
        <p:nvSpPr>
          <p:cNvPr id="8" name="线形标注 1 7"/>
          <p:cNvSpPr/>
          <p:nvPr/>
        </p:nvSpPr>
        <p:spPr>
          <a:xfrm>
            <a:off x="5399405" y="1352550"/>
            <a:ext cx="3287395" cy="969010"/>
          </a:xfrm>
          <a:prstGeom prst="borderCallout1">
            <a:avLst>
              <a:gd name="adj1" fmla="val 55435"/>
              <a:gd name="adj2" fmla="val -4652"/>
              <a:gd name="adj3" fmla="val 25163"/>
              <a:gd name="adj4" fmla="val -11848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t>xmlns:app</a:t>
            </a:r>
            <a:r>
              <a:rPr lang="zh-CN" altLang="en-US" sz="1600" dirty="0"/>
              <a:t>指定新的命名空间，因为</a:t>
            </a:r>
            <a:r>
              <a:rPr lang="en-US" altLang="zh-CN" sz="1600" dirty="0"/>
              <a:t>Material Design</a:t>
            </a:r>
            <a:r>
              <a:rPr lang="zh-CN" altLang="en-US" sz="1600" dirty="0"/>
              <a:t>出现在</a:t>
            </a:r>
            <a:r>
              <a:rPr lang="en-US" altLang="zh-CN" sz="1600" dirty="0"/>
              <a:t>Android5.0</a:t>
            </a:r>
            <a:r>
              <a:rPr lang="zh-CN" altLang="en-US" sz="1600" dirty="0"/>
              <a:t>版本以后，使用</a:t>
            </a:r>
            <a:r>
              <a:rPr lang="en-US" altLang="zh-CN" sz="1600" dirty="0">
                <a:sym typeface="+mn-ea"/>
              </a:rPr>
              <a:t>xmlns:app</a:t>
            </a:r>
            <a:r>
              <a:rPr lang="zh-CN" altLang="en-US" sz="1600" dirty="0">
                <a:sym typeface="+mn-ea"/>
              </a:rPr>
              <a:t>是为了兼容以前的老系统</a:t>
            </a:r>
          </a:p>
        </p:txBody>
      </p:sp>
      <p:sp>
        <p:nvSpPr>
          <p:cNvPr id="5" name="线形标注 1 4"/>
          <p:cNvSpPr/>
          <p:nvPr/>
        </p:nvSpPr>
        <p:spPr>
          <a:xfrm>
            <a:off x="5399405" y="2444750"/>
            <a:ext cx="3287395" cy="417195"/>
          </a:xfrm>
          <a:prstGeom prst="borderCallout1">
            <a:avLst>
              <a:gd name="adj1" fmla="val 55435"/>
              <a:gd name="adj2" fmla="val -4652"/>
              <a:gd name="adj3" fmla="val -7667"/>
              <a:gd name="adj4" fmla="val -11782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ym typeface="+mn-ea"/>
              </a:rPr>
              <a:t>Toolbar</a:t>
            </a:r>
            <a:r>
              <a:rPr lang="zh-CN" altLang="en-US" sz="1600" dirty="0">
                <a:sym typeface="+mn-ea"/>
              </a:rPr>
              <a:t>控件是</a:t>
            </a:r>
            <a:r>
              <a:rPr lang="en-US" altLang="zh-CN" sz="1600" dirty="0">
                <a:sym typeface="+mn-ea"/>
              </a:rPr>
              <a:t>appcompat-v7</a:t>
            </a:r>
            <a:r>
              <a:rPr lang="zh-CN" altLang="en-US" sz="1600" dirty="0">
                <a:sym typeface="+mn-ea"/>
              </a:rPr>
              <a:t>库提供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Toolbar</a:t>
            </a:r>
            <a:endParaRPr lang="zh-CN" altLang="en-US"/>
          </a:p>
        </p:txBody>
      </p:sp>
      <p:sp>
        <p:nvSpPr>
          <p:cNvPr id="3" name="内容占位符 2"/>
          <p:cNvSpPr>
            <a:spLocks noGrp="1"/>
          </p:cNvSpPr>
          <p:nvPr>
            <p:ph idx="1"/>
          </p:nvPr>
        </p:nvSpPr>
        <p:spPr/>
        <p:txBody>
          <a:bodyPr/>
          <a:lstStyle/>
          <a:p>
            <a:r>
              <a:rPr lang="en-US" altLang="zh-CN">
                <a:solidFill>
                  <a:srgbClr val="0000CC"/>
                </a:solidFill>
              </a:rPr>
              <a:t>AndroidManifest.xml</a:t>
            </a:r>
          </a:p>
        </p:txBody>
      </p:sp>
      <p:pic>
        <p:nvPicPr>
          <p:cNvPr id="4" name="图片 3" descr="捕获2"/>
          <p:cNvPicPr>
            <a:picLocks noChangeAspect="1"/>
          </p:cNvPicPr>
          <p:nvPr/>
        </p:nvPicPr>
        <p:blipFill>
          <a:blip r:embed="rId2"/>
          <a:stretch>
            <a:fillRect/>
          </a:stretch>
        </p:blipFill>
        <p:spPr>
          <a:xfrm>
            <a:off x="457200" y="1205865"/>
            <a:ext cx="3582035" cy="1381125"/>
          </a:xfrm>
          <a:prstGeom prst="rect">
            <a:avLst/>
          </a:prstGeom>
        </p:spPr>
      </p:pic>
      <p:pic>
        <p:nvPicPr>
          <p:cNvPr id="5" name="图片 4" descr="捕获3"/>
          <p:cNvPicPr>
            <a:picLocks noChangeAspect="1"/>
          </p:cNvPicPr>
          <p:nvPr/>
        </p:nvPicPr>
        <p:blipFill>
          <a:blip r:embed="rId3"/>
          <a:stretch>
            <a:fillRect/>
          </a:stretch>
        </p:blipFill>
        <p:spPr>
          <a:xfrm>
            <a:off x="107315" y="2586990"/>
            <a:ext cx="3362960" cy="971550"/>
          </a:xfrm>
          <a:prstGeom prst="rect">
            <a:avLst/>
          </a:prstGeom>
        </p:spPr>
      </p:pic>
      <p:sp>
        <p:nvSpPr>
          <p:cNvPr id="8" name="线形标注 1 7"/>
          <p:cNvSpPr/>
          <p:nvPr/>
        </p:nvSpPr>
        <p:spPr>
          <a:xfrm>
            <a:off x="4318000" y="1980565"/>
            <a:ext cx="2920365" cy="969010"/>
          </a:xfrm>
          <a:prstGeom prst="borderCallout1">
            <a:avLst>
              <a:gd name="adj1" fmla="val 55435"/>
              <a:gd name="adj2" fmla="val -4652"/>
              <a:gd name="adj3" fmla="val 94157"/>
              <a:gd name="adj4" fmla="val -3533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Toolbar</a:t>
            </a:r>
            <a:r>
              <a:rPr lang="zh-CN" altLang="en-US" dirty="0"/>
              <a:t>常用的功能，修改标题栏上常用的文字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Toolbar</a:t>
            </a:r>
            <a:endParaRPr lang="zh-CN" altLang="en-US" dirty="0"/>
          </a:p>
        </p:txBody>
      </p:sp>
      <p:sp>
        <p:nvSpPr>
          <p:cNvPr id="3" name="内容占位符 2"/>
          <p:cNvSpPr>
            <a:spLocks noGrp="1"/>
          </p:cNvSpPr>
          <p:nvPr>
            <p:ph idx="1"/>
          </p:nvPr>
        </p:nvSpPr>
        <p:spPr/>
        <p:txBody>
          <a:bodyPr/>
          <a:lstStyle/>
          <a:p>
            <a:r>
              <a:rPr lang="en-US" altLang="zh-CN">
                <a:solidFill>
                  <a:srgbClr val="0000CC"/>
                </a:solidFill>
              </a:rPr>
              <a:t>toolbar.xml</a:t>
            </a:r>
          </a:p>
        </p:txBody>
      </p:sp>
      <p:pic>
        <p:nvPicPr>
          <p:cNvPr id="4" name="图片 3" descr="捕获4"/>
          <p:cNvPicPr>
            <a:picLocks noChangeAspect="1"/>
          </p:cNvPicPr>
          <p:nvPr/>
        </p:nvPicPr>
        <p:blipFill>
          <a:blip r:embed="rId2"/>
          <a:stretch>
            <a:fillRect/>
          </a:stretch>
        </p:blipFill>
        <p:spPr>
          <a:xfrm>
            <a:off x="457200" y="1125855"/>
            <a:ext cx="5953760" cy="3524885"/>
          </a:xfrm>
          <a:prstGeom prst="rect">
            <a:avLst/>
          </a:prstGeom>
          <a:effectLst>
            <a:outerShdw blurRad="292100" dist="139700" dir="2700000" algn="tl" rotWithShape="0">
              <a:prstClr val="black">
                <a:alpha val="64000"/>
              </a:prstClr>
            </a:outerShdw>
          </a:effectLst>
        </p:spPr>
      </p:pic>
      <p:sp>
        <p:nvSpPr>
          <p:cNvPr id="8" name="线形标注 1 7"/>
          <p:cNvSpPr/>
          <p:nvPr/>
        </p:nvSpPr>
        <p:spPr>
          <a:xfrm>
            <a:off x="5568950" y="1034415"/>
            <a:ext cx="2920365" cy="2172970"/>
          </a:xfrm>
          <a:prstGeom prst="borderCallout1">
            <a:avLst>
              <a:gd name="adj1" fmla="val 55435"/>
              <a:gd name="adj2" fmla="val -4652"/>
              <a:gd name="adj3" fmla="val 94157"/>
              <a:gd name="adj4" fmla="val -3533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为</a:t>
            </a:r>
            <a:r>
              <a:rPr lang="en-US" altLang="zh-CN" dirty="0"/>
              <a:t>Toolbar</a:t>
            </a:r>
            <a:r>
              <a:rPr lang="zh-CN" altLang="en-US" dirty="0"/>
              <a:t>添加一些</a:t>
            </a:r>
            <a:r>
              <a:rPr lang="en-US" altLang="zh-CN" dirty="0"/>
              <a:t>action</a:t>
            </a:r>
            <a:r>
              <a:rPr lang="zh-CN" altLang="en-US" dirty="0"/>
              <a:t>按钮，用</a:t>
            </a:r>
            <a:r>
              <a:rPr lang="en-US" altLang="zh-CN" dirty="0"/>
              <a:t>&lt;item&gt;</a:t>
            </a:r>
            <a:r>
              <a:rPr lang="zh-CN" altLang="en-US" dirty="0"/>
              <a:t>标签来定义</a:t>
            </a:r>
            <a:r>
              <a:rPr lang="en-US" altLang="zh-CN" dirty="0"/>
              <a:t>action</a:t>
            </a:r>
            <a:r>
              <a:rPr lang="zh-CN" altLang="en-US" dirty="0"/>
              <a:t>按钮，</a:t>
            </a:r>
            <a:r>
              <a:rPr lang="en-US" altLang="zh-CN" dirty="0"/>
              <a:t>android:id</a:t>
            </a:r>
            <a:r>
              <a:rPr lang="zh-CN" altLang="en-US" dirty="0"/>
              <a:t>指定按钮的</a:t>
            </a:r>
            <a:r>
              <a:rPr lang="en-US" altLang="zh-CN" dirty="0"/>
              <a:t>id</a:t>
            </a:r>
            <a:r>
              <a:rPr lang="zh-CN" altLang="en-US" dirty="0"/>
              <a:t>，</a:t>
            </a:r>
            <a:r>
              <a:rPr lang="en-US" altLang="zh-CN" dirty="0"/>
              <a:t>android:icon</a:t>
            </a:r>
            <a:r>
              <a:rPr lang="zh-CN" altLang="en-US" dirty="0"/>
              <a:t>指定按钮的图标，</a:t>
            </a:r>
            <a:r>
              <a:rPr lang="en-US" altLang="zh-CN" dirty="0"/>
              <a:t>android:title</a:t>
            </a:r>
            <a:r>
              <a:rPr lang="zh-CN" altLang="en-US" dirty="0"/>
              <a:t>指定按钮的文字，</a:t>
            </a:r>
            <a:r>
              <a:rPr lang="en-US" altLang="zh-CN" dirty="0"/>
              <a:t>app:showAsAction</a:t>
            </a:r>
            <a:r>
              <a:rPr lang="zh-CN" altLang="en-US" dirty="0"/>
              <a:t>指定按钮的显示位置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Toolbar</a:t>
            </a:r>
            <a:endParaRPr lang="zh-CN" altLang="en-US" dirty="0"/>
          </a:p>
        </p:txBody>
      </p:sp>
      <p:sp>
        <p:nvSpPr>
          <p:cNvPr id="3" name="内容占位符 2"/>
          <p:cNvSpPr>
            <a:spLocks noGrp="1"/>
          </p:cNvSpPr>
          <p:nvPr>
            <p:ph idx="1"/>
          </p:nvPr>
        </p:nvSpPr>
        <p:spPr>
          <a:xfrm>
            <a:off x="143699" y="591845"/>
            <a:ext cx="8856984" cy="3960440"/>
          </a:xfrm>
        </p:spPr>
        <p:txBody>
          <a:bodyPr/>
          <a:lstStyle/>
          <a:p>
            <a:r>
              <a:rPr lang="en-US" altLang="zh-CN">
                <a:solidFill>
                  <a:srgbClr val="0000CC"/>
                </a:solidFill>
              </a:rPr>
              <a:t>MainActivity</a:t>
            </a:r>
          </a:p>
        </p:txBody>
      </p:sp>
      <p:pic>
        <p:nvPicPr>
          <p:cNvPr id="5" name="图片 4" descr="捕获6"/>
          <p:cNvPicPr>
            <a:picLocks noChangeAspect="1"/>
          </p:cNvPicPr>
          <p:nvPr/>
        </p:nvPicPr>
        <p:blipFill>
          <a:blip r:embed="rId2"/>
          <a:stretch>
            <a:fillRect/>
          </a:stretch>
        </p:blipFill>
        <p:spPr>
          <a:xfrm>
            <a:off x="457200" y="1833880"/>
            <a:ext cx="5144135" cy="3213735"/>
          </a:xfrm>
          <a:prstGeom prst="rect">
            <a:avLst/>
          </a:prstGeom>
        </p:spPr>
      </p:pic>
      <p:pic>
        <p:nvPicPr>
          <p:cNvPr id="4" name="图片 3" descr="捕获5"/>
          <p:cNvPicPr>
            <a:picLocks noChangeAspect="1"/>
          </p:cNvPicPr>
          <p:nvPr/>
        </p:nvPicPr>
        <p:blipFill>
          <a:blip r:embed="rId3"/>
          <a:stretch>
            <a:fillRect/>
          </a:stretch>
        </p:blipFill>
        <p:spPr>
          <a:xfrm>
            <a:off x="457200" y="968375"/>
            <a:ext cx="3848735" cy="865505"/>
          </a:xfrm>
          <a:prstGeom prst="rect">
            <a:avLst/>
          </a:prstGeom>
        </p:spPr>
      </p:pic>
      <p:sp>
        <p:nvSpPr>
          <p:cNvPr id="8" name="线形标注 1 7"/>
          <p:cNvSpPr/>
          <p:nvPr/>
        </p:nvSpPr>
        <p:spPr>
          <a:xfrm>
            <a:off x="5826760" y="1244600"/>
            <a:ext cx="2920365" cy="367030"/>
          </a:xfrm>
          <a:prstGeom prst="borderCallout1">
            <a:avLst>
              <a:gd name="adj1" fmla="val 55435"/>
              <a:gd name="adj2" fmla="val -4652"/>
              <a:gd name="adj3" fmla="val 134256"/>
              <a:gd name="adj4" fmla="val -9619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加载</a:t>
            </a:r>
            <a:r>
              <a:rPr lang="en-US" altLang="zh-CN" sz="1600" dirty="0"/>
              <a:t>toolbar.xml</a:t>
            </a:r>
            <a:r>
              <a:rPr lang="zh-CN" altLang="en-US" sz="1600" dirty="0"/>
              <a:t>这个菜单文件</a:t>
            </a:r>
          </a:p>
        </p:txBody>
      </p:sp>
      <p:sp>
        <p:nvSpPr>
          <p:cNvPr id="6" name="线形标注 1 5"/>
          <p:cNvSpPr/>
          <p:nvPr/>
        </p:nvSpPr>
        <p:spPr>
          <a:xfrm>
            <a:off x="5826760" y="2141855"/>
            <a:ext cx="2920365" cy="554355"/>
          </a:xfrm>
          <a:prstGeom prst="borderCallout1">
            <a:avLst>
              <a:gd name="adj1" fmla="val 55435"/>
              <a:gd name="adj2" fmla="val -4652"/>
              <a:gd name="adj3" fmla="val 156930"/>
              <a:gd name="adj4" fmla="val -12424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dirty="0"/>
              <a:t>在</a:t>
            </a:r>
            <a:r>
              <a:rPr lang="en-US" altLang="zh-CN" sz="1600" dirty="0"/>
              <a:t>onOptionsItemSelected()</a:t>
            </a:r>
            <a:r>
              <a:rPr lang="zh-CN" altLang="en-US" sz="1600" dirty="0"/>
              <a:t>方法中处理各个按钮的点击事件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87500" lnSpcReduction="10000"/>
          </a:bodyPr>
          <a:lstStyle/>
          <a:p>
            <a:r>
              <a:rPr lang="zh-CN" altLang="en-US" dirty="0" smtClean="0">
                <a:solidFill>
                  <a:srgbClr val="808097"/>
                </a:solidFill>
              </a:rPr>
              <a:t>什么是</a:t>
            </a:r>
            <a:r>
              <a:rPr lang="en-US" altLang="zh-CN" dirty="0" smtClean="0">
                <a:solidFill>
                  <a:srgbClr val="808097"/>
                </a:solidFill>
              </a:rPr>
              <a:t>Material Design</a:t>
            </a:r>
          </a:p>
          <a:p>
            <a:endParaRPr lang="en-US" altLang="zh-CN" b="1" dirty="0" smtClean="0">
              <a:solidFill>
                <a:srgbClr val="808097"/>
              </a:solidFill>
            </a:endParaRPr>
          </a:p>
          <a:p>
            <a:r>
              <a:rPr lang="en-US" altLang="zh-CN" dirty="0">
                <a:solidFill>
                  <a:srgbClr val="808097"/>
                </a:solidFill>
              </a:rPr>
              <a:t>Toolbar</a:t>
            </a:r>
          </a:p>
          <a:p>
            <a:endParaRPr lang="en-US" altLang="zh-CN" dirty="0">
              <a:solidFill>
                <a:srgbClr val="808097"/>
              </a:solidFill>
            </a:endParaRPr>
          </a:p>
          <a:p>
            <a:r>
              <a:rPr lang="zh-CN" altLang="en-US" dirty="0">
                <a:solidFill>
                  <a:schemeClr val="tx1"/>
                </a:solidFill>
              </a:rPr>
              <a:t>滑动菜单</a:t>
            </a:r>
          </a:p>
          <a:p>
            <a:endParaRPr lang="zh-CN" altLang="en-US" dirty="0">
              <a:solidFill>
                <a:srgbClr val="808097"/>
              </a:solidFill>
            </a:endParaRPr>
          </a:p>
          <a:p>
            <a:r>
              <a:rPr lang="zh-CN" altLang="en-US" dirty="0">
                <a:solidFill>
                  <a:srgbClr val="808097"/>
                </a:solidFill>
              </a:rPr>
              <a:t>悬浮按钮</a:t>
            </a:r>
          </a:p>
          <a:p>
            <a:endParaRPr lang="zh-CN" altLang="en-US" dirty="0">
              <a:solidFill>
                <a:srgbClr val="808097"/>
              </a:solidFill>
            </a:endParaRPr>
          </a:p>
          <a:p>
            <a:r>
              <a:rPr lang="zh-CN" altLang="en-US" dirty="0">
                <a:solidFill>
                  <a:srgbClr val="808097"/>
                </a:solidFill>
              </a:rPr>
              <a:t>卡片式布局</a:t>
            </a:r>
          </a:p>
          <a:p>
            <a:endParaRPr lang="zh-CN" altLang="en-US" dirty="0">
              <a:solidFill>
                <a:srgbClr val="808097"/>
              </a:solidFill>
            </a:endParaRPr>
          </a:p>
          <a:p>
            <a:endParaRPr lang="zh-CN" altLang="en-US" dirty="0">
              <a:solidFill>
                <a:srgbClr val="808097"/>
              </a:solidFill>
            </a:endParaRPr>
          </a:p>
          <a:p>
            <a:endParaRPr lang="en-US" altLang="zh-CN" dirty="0" smtClean="0"/>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滑动菜单</a:t>
            </a:r>
            <a:endParaRPr lang="zh-CN" altLang="en-US"/>
          </a:p>
        </p:txBody>
      </p:sp>
      <p:sp>
        <p:nvSpPr>
          <p:cNvPr id="3" name="内容占位符 2"/>
          <p:cNvSpPr>
            <a:spLocks noGrp="1"/>
          </p:cNvSpPr>
          <p:nvPr>
            <p:ph idx="1"/>
          </p:nvPr>
        </p:nvSpPr>
        <p:spPr/>
        <p:txBody>
          <a:bodyPr/>
          <a:lstStyle/>
          <a:p>
            <a:r>
              <a:rPr lang="zh-CN" altLang="en-US">
                <a:solidFill>
                  <a:srgbClr val="0000CC"/>
                </a:solidFill>
              </a:rPr>
              <a:t>滑动菜单</a:t>
            </a:r>
          </a:p>
          <a:p>
            <a:pPr marL="0" indent="0" fontAlgn="auto">
              <a:lnSpc>
                <a:spcPct val="150000"/>
              </a:lnSpc>
              <a:spcBef>
                <a:spcPts val="0"/>
              </a:spcBef>
              <a:buNone/>
            </a:pPr>
            <a:r>
              <a:rPr lang="zh-CN" altLang="en-US">
                <a:solidFill>
                  <a:srgbClr val="0000CC"/>
                </a:solidFill>
              </a:rPr>
              <a:t>     </a:t>
            </a:r>
            <a:r>
              <a:rPr lang="zh-CN" altLang="en-US" sz="1800">
                <a:solidFill>
                  <a:schemeClr val="tx1"/>
                </a:solidFill>
              </a:rPr>
              <a:t>所谓的活动菜单进士将一些菜单选项隐藏起来，而不是放置在主屏幕上，然后通过滑动的方式将菜单显示出来。这种方式节省控件，又能实现很好的动画效果。滑动菜单是</a:t>
            </a:r>
            <a:r>
              <a:rPr lang="en-US" altLang="zh-CN" sz="1800" dirty="0" smtClean="0">
                <a:solidFill>
                  <a:schemeClr val="tx1"/>
                </a:solidFill>
                <a:sym typeface="+mn-ea"/>
              </a:rPr>
              <a:t>Material Design</a:t>
            </a:r>
            <a:r>
              <a:rPr lang="zh-CN" altLang="en-US" sz="1800" dirty="0" smtClean="0">
                <a:solidFill>
                  <a:schemeClr val="tx1"/>
                </a:solidFill>
                <a:sym typeface="+mn-ea"/>
              </a:rPr>
              <a:t>中最常见的效果之一，在许多著名的应用（</a:t>
            </a:r>
            <a:r>
              <a:rPr lang="en-US" altLang="zh-CN" sz="1800" dirty="0" smtClean="0">
                <a:solidFill>
                  <a:schemeClr val="tx1"/>
                </a:solidFill>
                <a:sym typeface="+mn-ea"/>
              </a:rPr>
              <a:t>Gmail</a:t>
            </a:r>
            <a:r>
              <a:rPr lang="zh-CN" altLang="en-US" sz="1800" dirty="0" smtClean="0">
                <a:solidFill>
                  <a:schemeClr val="tx1"/>
                </a:solidFill>
                <a:sym typeface="+mn-ea"/>
              </a:rPr>
              <a:t>、</a:t>
            </a:r>
            <a:r>
              <a:rPr lang="en-US" altLang="zh-CN" sz="1800" dirty="0" smtClean="0">
                <a:solidFill>
                  <a:schemeClr val="tx1"/>
                </a:solidFill>
                <a:sym typeface="+mn-ea"/>
              </a:rPr>
              <a:t>Google++</a:t>
            </a:r>
            <a:r>
              <a:rPr lang="zh-CN" altLang="en-US" sz="1800" dirty="0" smtClean="0">
                <a:solidFill>
                  <a:schemeClr val="tx1"/>
                </a:solidFill>
                <a:sym typeface="+mn-ea"/>
              </a:rPr>
              <a:t>）中，都有滑动菜单的功能。</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滑动菜单</a:t>
            </a:r>
            <a:endParaRPr lang="zh-CN" altLang="en-US"/>
          </a:p>
        </p:txBody>
      </p:sp>
      <p:sp>
        <p:nvSpPr>
          <p:cNvPr id="3" name="内容占位符 2"/>
          <p:cNvSpPr>
            <a:spLocks noGrp="1"/>
          </p:cNvSpPr>
          <p:nvPr>
            <p:ph idx="1"/>
          </p:nvPr>
        </p:nvSpPr>
        <p:spPr>
          <a:xfrm>
            <a:off x="143699" y="591210"/>
            <a:ext cx="8856984" cy="3960440"/>
          </a:xfrm>
        </p:spPr>
        <p:txBody>
          <a:bodyPr/>
          <a:lstStyle/>
          <a:p>
            <a:r>
              <a:rPr lang="en-US" altLang="zh-CN">
                <a:solidFill>
                  <a:srgbClr val="0000CC"/>
                </a:solidFill>
              </a:rPr>
              <a:t>DrawerLayout</a:t>
            </a:r>
            <a:r>
              <a:rPr lang="zh-CN" altLang="en-US">
                <a:solidFill>
                  <a:srgbClr val="0000CC"/>
                </a:solidFill>
              </a:rPr>
              <a:t>实现滑动菜单，修改</a:t>
            </a:r>
            <a:r>
              <a:rPr lang="en-US" altLang="zh-CN">
                <a:solidFill>
                  <a:srgbClr val="0000CC"/>
                </a:solidFill>
              </a:rPr>
              <a:t>MainActivity</a:t>
            </a:r>
          </a:p>
        </p:txBody>
      </p:sp>
      <p:pic>
        <p:nvPicPr>
          <p:cNvPr id="4" name="图片 3" descr="捕获7"/>
          <p:cNvPicPr>
            <a:picLocks noChangeAspect="1"/>
          </p:cNvPicPr>
          <p:nvPr/>
        </p:nvPicPr>
        <p:blipFill>
          <a:blip r:embed="rId2"/>
          <a:stretch>
            <a:fillRect/>
          </a:stretch>
        </p:blipFill>
        <p:spPr>
          <a:xfrm>
            <a:off x="457200" y="953770"/>
            <a:ext cx="5056505" cy="2647950"/>
          </a:xfrm>
          <a:prstGeom prst="rect">
            <a:avLst/>
          </a:prstGeom>
        </p:spPr>
      </p:pic>
      <p:pic>
        <p:nvPicPr>
          <p:cNvPr id="5" name="图片 4" descr="捕获8"/>
          <p:cNvPicPr>
            <a:picLocks noChangeAspect="1"/>
          </p:cNvPicPr>
          <p:nvPr/>
        </p:nvPicPr>
        <p:blipFill>
          <a:blip r:embed="rId3"/>
          <a:stretch>
            <a:fillRect/>
          </a:stretch>
        </p:blipFill>
        <p:spPr>
          <a:xfrm>
            <a:off x="471805" y="3562985"/>
            <a:ext cx="2923540" cy="1520190"/>
          </a:xfrm>
          <a:prstGeom prst="rect">
            <a:avLst/>
          </a:prstGeom>
        </p:spPr>
      </p:pic>
      <p:sp>
        <p:nvSpPr>
          <p:cNvPr id="8" name="线形标注 1 7"/>
          <p:cNvSpPr/>
          <p:nvPr/>
        </p:nvSpPr>
        <p:spPr>
          <a:xfrm>
            <a:off x="4852035" y="1287145"/>
            <a:ext cx="2920365" cy="662940"/>
          </a:xfrm>
          <a:prstGeom prst="borderCallout1">
            <a:avLst>
              <a:gd name="adj1" fmla="val 55435"/>
              <a:gd name="adj2" fmla="val -4652"/>
              <a:gd name="adj3" fmla="val -25588"/>
              <a:gd name="adj4" fmla="val -755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最外层使用</a:t>
            </a:r>
            <a:r>
              <a:rPr lang="en-US" altLang="zh-CN" sz="1400" dirty="0"/>
              <a:t>DrawerLayout</a:t>
            </a:r>
            <a:r>
              <a:rPr lang="zh-CN" altLang="en-US" sz="1400" dirty="0"/>
              <a:t>控件，此控件由</a:t>
            </a:r>
            <a:r>
              <a:rPr lang="en-US" altLang="zh-CN" sz="1400" dirty="0"/>
              <a:t>support-v4</a:t>
            </a:r>
            <a:r>
              <a:rPr lang="zh-CN" altLang="en-US" sz="1400" dirty="0"/>
              <a:t>库提供，实现了滑动菜单功能</a:t>
            </a:r>
          </a:p>
        </p:txBody>
      </p:sp>
      <p:sp>
        <p:nvSpPr>
          <p:cNvPr id="6" name="线形标注 1 5"/>
          <p:cNvSpPr/>
          <p:nvPr/>
        </p:nvSpPr>
        <p:spPr>
          <a:xfrm>
            <a:off x="4852035" y="2355215"/>
            <a:ext cx="2920365" cy="655320"/>
          </a:xfrm>
          <a:prstGeom prst="borderCallout1">
            <a:avLst>
              <a:gd name="adj1" fmla="val 55435"/>
              <a:gd name="adj2" fmla="val -4652"/>
              <a:gd name="adj3" fmla="val -25588"/>
              <a:gd name="adj4" fmla="val -755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第一个控件是</a:t>
            </a:r>
            <a:r>
              <a:rPr lang="en-US" altLang="zh-CN" sz="1400" dirty="0"/>
              <a:t>FrameLayout</a:t>
            </a:r>
            <a:r>
              <a:rPr lang="zh-CN" altLang="en-US" sz="1400" dirty="0"/>
              <a:t>，作为主屏幕中的显示内容，添加我们刚刚定义好的</a:t>
            </a:r>
            <a:r>
              <a:rPr lang="en-US" altLang="zh-CN" sz="1400" dirty="0"/>
              <a:t>Toolbar</a:t>
            </a:r>
          </a:p>
        </p:txBody>
      </p:sp>
      <p:sp>
        <p:nvSpPr>
          <p:cNvPr id="7" name="线形标注 1 6"/>
          <p:cNvSpPr/>
          <p:nvPr/>
        </p:nvSpPr>
        <p:spPr>
          <a:xfrm>
            <a:off x="4852035" y="3771265"/>
            <a:ext cx="2920365" cy="1247775"/>
          </a:xfrm>
          <a:prstGeom prst="borderCallout1">
            <a:avLst>
              <a:gd name="adj1" fmla="val 55435"/>
              <a:gd name="adj2" fmla="val -4652"/>
              <a:gd name="adj3" fmla="val 45750"/>
              <a:gd name="adj4" fmla="val -7297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第二个控件为</a:t>
            </a:r>
            <a:r>
              <a:rPr lang="en-US" altLang="zh-CN" sz="1400" dirty="0"/>
              <a:t>TextView</a:t>
            </a:r>
            <a:r>
              <a:rPr lang="zh-CN" altLang="en-US" sz="1400" dirty="0"/>
              <a:t>，用于作为滑动菜单中显示的内容，注意</a:t>
            </a:r>
            <a:r>
              <a:rPr lang="en-US" altLang="zh-CN" sz="1400" dirty="0"/>
              <a:t>layoout_gravity</a:t>
            </a:r>
            <a:r>
              <a:rPr lang="zh-CN" altLang="en-US" sz="1400" dirty="0"/>
              <a:t>属性必须指定，</a:t>
            </a:r>
            <a:r>
              <a:rPr lang="en-US" altLang="zh-CN" sz="1400" dirty="0"/>
              <a:t>left</a:t>
            </a:r>
            <a:r>
              <a:rPr lang="zh-CN" altLang="en-US" sz="1400" dirty="0"/>
              <a:t>表示滑动菜单在左边，</a:t>
            </a:r>
            <a:r>
              <a:rPr lang="en-US" altLang="zh-CN" sz="1400" dirty="0"/>
              <a:t>right</a:t>
            </a:r>
            <a:r>
              <a:rPr lang="zh-CN" altLang="en-US" sz="1400" dirty="0"/>
              <a:t>表示滑动菜单在右边，</a:t>
            </a:r>
            <a:r>
              <a:rPr lang="en-US" altLang="zh-CN" sz="1400" dirty="0"/>
              <a:t>start</a:t>
            </a:r>
            <a:r>
              <a:rPr lang="zh-CN" altLang="en-US" sz="1400" dirty="0"/>
              <a:t>表示根据系统的语言判断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P spid="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滑动菜单</a:t>
            </a:r>
            <a:endParaRPr lang="zh-CN" altLang="en-US"/>
          </a:p>
        </p:txBody>
      </p:sp>
      <p:sp>
        <p:nvSpPr>
          <p:cNvPr id="3" name="内容占位符 2"/>
          <p:cNvSpPr>
            <a:spLocks noGrp="1"/>
          </p:cNvSpPr>
          <p:nvPr>
            <p:ph idx="1"/>
          </p:nvPr>
        </p:nvSpPr>
        <p:spPr>
          <a:xfrm>
            <a:off x="143699" y="591210"/>
            <a:ext cx="8856984" cy="3960440"/>
          </a:xfrm>
        </p:spPr>
        <p:txBody>
          <a:bodyPr/>
          <a:lstStyle/>
          <a:p>
            <a:r>
              <a:rPr lang="en-US" altLang="zh-CN">
                <a:solidFill>
                  <a:srgbClr val="0000CC"/>
                </a:solidFill>
              </a:rPr>
              <a:t>MainActivity</a:t>
            </a:r>
          </a:p>
        </p:txBody>
      </p:sp>
      <p:pic>
        <p:nvPicPr>
          <p:cNvPr id="4" name="图片 3" descr="捕获9"/>
          <p:cNvPicPr>
            <a:picLocks noChangeAspect="1"/>
          </p:cNvPicPr>
          <p:nvPr/>
        </p:nvPicPr>
        <p:blipFill>
          <a:blip r:embed="rId2"/>
          <a:stretch>
            <a:fillRect/>
          </a:stretch>
        </p:blipFill>
        <p:spPr>
          <a:xfrm>
            <a:off x="394970" y="915670"/>
            <a:ext cx="4420235" cy="4182110"/>
          </a:xfrm>
          <a:prstGeom prst="rect">
            <a:avLst/>
          </a:prstGeom>
        </p:spPr>
      </p:pic>
      <p:sp>
        <p:nvSpPr>
          <p:cNvPr id="8" name="线形标注 1 7"/>
          <p:cNvSpPr/>
          <p:nvPr/>
        </p:nvSpPr>
        <p:spPr>
          <a:xfrm>
            <a:off x="5250180" y="1287145"/>
            <a:ext cx="2920365" cy="662940"/>
          </a:xfrm>
          <a:prstGeom prst="borderCallout1">
            <a:avLst>
              <a:gd name="adj1" fmla="val 55435"/>
              <a:gd name="adj2" fmla="val -4652"/>
              <a:gd name="adj3" fmla="val 162356"/>
              <a:gd name="adj4" fmla="val -7238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通过</a:t>
            </a:r>
            <a:r>
              <a:rPr lang="en-US" altLang="zh-CN" sz="1400" dirty="0"/>
              <a:t>getSupportActionBar()</a:t>
            </a:r>
            <a:r>
              <a:rPr lang="zh-CN" altLang="en-US" sz="1400" dirty="0"/>
              <a:t>方法获得</a:t>
            </a:r>
            <a:r>
              <a:rPr lang="en-US" altLang="zh-CN" sz="1400" dirty="0"/>
              <a:t>ActionBar</a:t>
            </a:r>
            <a:r>
              <a:rPr lang="zh-CN" altLang="en-US" sz="1400" dirty="0"/>
              <a:t>实例，此</a:t>
            </a:r>
            <a:r>
              <a:rPr lang="en-US" altLang="zh-CN" sz="1400" dirty="0"/>
              <a:t>ActionBar</a:t>
            </a:r>
            <a:r>
              <a:rPr lang="zh-CN" altLang="en-US" sz="1400" dirty="0"/>
              <a:t>是由</a:t>
            </a:r>
            <a:r>
              <a:rPr lang="en-US" altLang="zh-CN" sz="1400" dirty="0"/>
              <a:t>ToolBar</a:t>
            </a:r>
            <a:r>
              <a:rPr lang="zh-CN" altLang="en-US" sz="1400" dirty="0"/>
              <a:t>来完成</a:t>
            </a:r>
          </a:p>
        </p:txBody>
      </p:sp>
      <p:sp>
        <p:nvSpPr>
          <p:cNvPr id="5" name="线形标注 1 4"/>
          <p:cNvSpPr/>
          <p:nvPr/>
        </p:nvSpPr>
        <p:spPr>
          <a:xfrm>
            <a:off x="5250180" y="2134235"/>
            <a:ext cx="2920365" cy="662940"/>
          </a:xfrm>
          <a:prstGeom prst="borderCallout1">
            <a:avLst>
              <a:gd name="adj1" fmla="val 55435"/>
              <a:gd name="adj2" fmla="val -4652"/>
              <a:gd name="adj3" fmla="val 71647"/>
              <a:gd name="adj4" fmla="val -7238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调用</a:t>
            </a:r>
            <a:r>
              <a:rPr lang="en-US" altLang="zh-CN" sz="1400" dirty="0"/>
              <a:t>setDisplayHomeAsUpEned()</a:t>
            </a:r>
            <a:r>
              <a:rPr lang="zh-CN" altLang="en-US" sz="1400" dirty="0"/>
              <a:t>方法让导航按钮</a:t>
            </a:r>
            <a:r>
              <a:rPr lang="en-US" altLang="zh-CN" sz="1400" dirty="0"/>
              <a:t>HomeAsUp</a:t>
            </a:r>
            <a:r>
              <a:rPr lang="zh-CN" altLang="en-US" sz="1400" dirty="0"/>
              <a:t>显示出来，在调用方法设置导航按钮照片</a:t>
            </a:r>
          </a:p>
        </p:txBody>
      </p:sp>
      <p:sp>
        <p:nvSpPr>
          <p:cNvPr id="6" name="线形标注 1 5"/>
          <p:cNvSpPr/>
          <p:nvPr/>
        </p:nvSpPr>
        <p:spPr>
          <a:xfrm>
            <a:off x="5250180" y="3422650"/>
            <a:ext cx="2920365" cy="857885"/>
          </a:xfrm>
          <a:prstGeom prst="borderCallout1">
            <a:avLst>
              <a:gd name="adj1" fmla="val 55435"/>
              <a:gd name="adj2" fmla="val -4652"/>
              <a:gd name="adj3" fmla="val 71647"/>
              <a:gd name="adj4" fmla="val -7238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HomeAsUp</a:t>
            </a:r>
            <a:r>
              <a:rPr lang="zh-CN" altLang="en-US" sz="1400" dirty="0"/>
              <a:t>按钮默认是一个箭头返回上一层，默认</a:t>
            </a:r>
            <a:r>
              <a:rPr lang="en-US" altLang="zh-CN" sz="1400" dirty="0"/>
              <a:t>id</a:t>
            </a:r>
            <a:r>
              <a:rPr lang="zh-CN" altLang="en-US" sz="1400" dirty="0"/>
              <a:t>为</a:t>
            </a:r>
            <a:r>
              <a:rPr lang="en-US" altLang="zh-CN" sz="1400" dirty="0"/>
              <a:t>home</a:t>
            </a:r>
            <a:r>
              <a:rPr lang="zh-CN" altLang="en-US" sz="1400" dirty="0"/>
              <a:t>，我们这里通过调用</a:t>
            </a:r>
            <a:r>
              <a:rPr lang="en-US" altLang="zh-CN" sz="1400" dirty="0"/>
              <a:t>openDrawer</a:t>
            </a:r>
            <a:r>
              <a:rPr lang="zh-CN" altLang="en-US" sz="1400" dirty="0"/>
              <a:t>将滑动菜单显示出来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 grpId="0" bldLvl="0" animBg="1"/>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滑动菜单</a:t>
            </a:r>
            <a:endParaRPr lang="zh-CN" altLang="en-US"/>
          </a:p>
        </p:txBody>
      </p:sp>
      <p:sp>
        <p:nvSpPr>
          <p:cNvPr id="3" name="内容占位符 2"/>
          <p:cNvSpPr>
            <a:spLocks noGrp="1"/>
          </p:cNvSpPr>
          <p:nvPr>
            <p:ph idx="1"/>
          </p:nvPr>
        </p:nvSpPr>
        <p:spPr/>
        <p:txBody>
          <a:bodyPr/>
          <a:lstStyle/>
          <a:p>
            <a:r>
              <a:rPr lang="en-US" altLang="zh-CN">
                <a:solidFill>
                  <a:srgbClr val="0000CC"/>
                </a:solidFill>
              </a:rPr>
              <a:t>NavigationView</a:t>
            </a:r>
            <a:r>
              <a:rPr lang="zh-CN" altLang="en-US">
                <a:solidFill>
                  <a:srgbClr val="0000CC"/>
                </a:solidFill>
              </a:rPr>
              <a:t>在滑动菜单页面定制任意布局</a:t>
            </a:r>
          </a:p>
          <a:p>
            <a:r>
              <a:rPr lang="zh-CN" altLang="en-US">
                <a:solidFill>
                  <a:srgbClr val="0000CC"/>
                </a:solidFill>
              </a:rPr>
              <a:t>在</a:t>
            </a:r>
            <a:r>
              <a:rPr lang="en-US" altLang="zh-CN">
                <a:solidFill>
                  <a:srgbClr val="0000CC"/>
                </a:solidFill>
              </a:rPr>
              <a:t>app/build.gradle</a:t>
            </a:r>
            <a:r>
              <a:rPr lang="zh-CN" altLang="en-US">
                <a:solidFill>
                  <a:srgbClr val="0000CC"/>
                </a:solidFill>
              </a:rPr>
              <a:t>中添加依赖</a:t>
            </a:r>
          </a:p>
        </p:txBody>
      </p:sp>
      <p:pic>
        <p:nvPicPr>
          <p:cNvPr id="4" name="图片 3" descr="捕获10"/>
          <p:cNvPicPr>
            <a:picLocks noChangeAspect="1"/>
          </p:cNvPicPr>
          <p:nvPr/>
        </p:nvPicPr>
        <p:blipFill>
          <a:blip r:embed="rId2"/>
          <a:stretch>
            <a:fillRect/>
          </a:stretch>
        </p:blipFill>
        <p:spPr>
          <a:xfrm>
            <a:off x="457200" y="1655445"/>
            <a:ext cx="4982210" cy="1400175"/>
          </a:xfrm>
          <a:prstGeom prst="rect">
            <a:avLst/>
          </a:prstGeom>
          <a:effectLst>
            <a:outerShdw blurRad="292100" dist="139700" dir="2700000" algn="tl" rotWithShape="0">
              <a:prstClr val="black">
                <a:alpha val="64000"/>
              </a:prstClr>
            </a:outerShdw>
          </a:effectLst>
        </p:spPr>
      </p:pic>
      <p:sp>
        <p:nvSpPr>
          <p:cNvPr id="5" name="线形标注 1 4"/>
          <p:cNvSpPr/>
          <p:nvPr/>
        </p:nvSpPr>
        <p:spPr>
          <a:xfrm>
            <a:off x="5589270" y="2023745"/>
            <a:ext cx="2920365" cy="662940"/>
          </a:xfrm>
          <a:prstGeom prst="borderCallout1">
            <a:avLst>
              <a:gd name="adj1" fmla="val 55435"/>
              <a:gd name="adj2" fmla="val -4652"/>
              <a:gd name="adj3" fmla="val 71647"/>
              <a:gd name="adj4" fmla="val -7238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第一行是</a:t>
            </a:r>
            <a:r>
              <a:rPr lang="en-US" altLang="zh-CN" sz="1400" dirty="0"/>
              <a:t>Design Support</a:t>
            </a:r>
            <a:r>
              <a:rPr lang="zh-CN" altLang="en-US" sz="1400" dirty="0"/>
              <a:t>库，用来提供</a:t>
            </a:r>
            <a:r>
              <a:rPr lang="en-US" altLang="zh-CN" sz="1400">
                <a:solidFill>
                  <a:schemeClr val="tx1"/>
                </a:solidFill>
                <a:sym typeface="+mn-ea"/>
              </a:rPr>
              <a:t>NavigationView</a:t>
            </a:r>
            <a:r>
              <a:rPr lang="zh-CN" altLang="en-US" sz="1400">
                <a:solidFill>
                  <a:schemeClr val="tx1"/>
                </a:solidFill>
                <a:sym typeface="+mn-ea"/>
              </a:rPr>
              <a:t>控件</a:t>
            </a:r>
          </a:p>
        </p:txBody>
      </p:sp>
      <p:sp>
        <p:nvSpPr>
          <p:cNvPr id="6" name="线形标注 1 5"/>
          <p:cNvSpPr/>
          <p:nvPr/>
        </p:nvSpPr>
        <p:spPr>
          <a:xfrm>
            <a:off x="5589270" y="3055620"/>
            <a:ext cx="2920365" cy="662940"/>
          </a:xfrm>
          <a:prstGeom prst="borderCallout1">
            <a:avLst>
              <a:gd name="adj1" fmla="val 55435"/>
              <a:gd name="adj2" fmla="val -4652"/>
              <a:gd name="adj3" fmla="val -38793"/>
              <a:gd name="adj4" fmla="val -7312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第一行是一个开源项目</a:t>
            </a:r>
            <a:r>
              <a:rPr lang="en-US" altLang="zh-CN" sz="1400" dirty="0"/>
              <a:t>CircleImageView</a:t>
            </a:r>
            <a:r>
              <a:rPr lang="zh-CN" altLang="en-US" sz="1400" dirty="0"/>
              <a:t>，用来实现图片圆形化的功能，下面会用到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滑动菜单</a:t>
            </a:r>
            <a:endParaRPr lang="zh-CN" altLang="en-US"/>
          </a:p>
        </p:txBody>
      </p:sp>
      <p:sp>
        <p:nvSpPr>
          <p:cNvPr id="3" name="内容占位符 2"/>
          <p:cNvSpPr>
            <a:spLocks noGrp="1"/>
          </p:cNvSpPr>
          <p:nvPr>
            <p:ph idx="1"/>
          </p:nvPr>
        </p:nvSpPr>
        <p:spPr>
          <a:xfrm>
            <a:off x="143699" y="591210"/>
            <a:ext cx="8856984" cy="3960440"/>
          </a:xfrm>
        </p:spPr>
        <p:txBody>
          <a:bodyPr/>
          <a:lstStyle/>
          <a:p>
            <a:r>
              <a:rPr lang="zh-CN" altLang="en-US">
                <a:solidFill>
                  <a:srgbClr val="0000CC"/>
                </a:solidFill>
              </a:rPr>
              <a:t>新建</a:t>
            </a:r>
            <a:r>
              <a:rPr lang="en-US" altLang="zh-CN">
                <a:solidFill>
                  <a:srgbClr val="0000CC"/>
                </a:solidFill>
              </a:rPr>
              <a:t>nav_menu.xml</a:t>
            </a:r>
            <a:r>
              <a:rPr lang="zh-CN" altLang="en-US">
                <a:solidFill>
                  <a:srgbClr val="0000CC"/>
                </a:solidFill>
              </a:rPr>
              <a:t>来显示</a:t>
            </a:r>
            <a:r>
              <a:rPr lang="en-US" altLang="zh-CN">
                <a:solidFill>
                  <a:srgbClr val="0000CC"/>
                </a:solidFill>
                <a:sym typeface="+mn-ea"/>
              </a:rPr>
              <a:t>NavigationView</a:t>
            </a:r>
            <a:r>
              <a:rPr lang="zh-CN" altLang="en-US">
                <a:solidFill>
                  <a:srgbClr val="0000CC"/>
                </a:solidFill>
              </a:rPr>
              <a:t>具体的菜单项</a:t>
            </a:r>
          </a:p>
        </p:txBody>
      </p:sp>
      <p:pic>
        <p:nvPicPr>
          <p:cNvPr id="4" name="图片 3" descr="捕获11"/>
          <p:cNvPicPr>
            <a:picLocks noChangeAspect="1"/>
          </p:cNvPicPr>
          <p:nvPr/>
        </p:nvPicPr>
        <p:blipFill>
          <a:blip r:embed="rId2"/>
          <a:stretch>
            <a:fillRect/>
          </a:stretch>
        </p:blipFill>
        <p:spPr>
          <a:xfrm>
            <a:off x="457200" y="948055"/>
            <a:ext cx="5565140" cy="4262120"/>
          </a:xfrm>
          <a:prstGeom prst="rect">
            <a:avLst/>
          </a:prstGeom>
        </p:spPr>
      </p:pic>
      <p:sp>
        <p:nvSpPr>
          <p:cNvPr id="5" name="线形标注 1 4"/>
          <p:cNvSpPr/>
          <p:nvPr/>
        </p:nvSpPr>
        <p:spPr>
          <a:xfrm>
            <a:off x="5600065" y="1302385"/>
            <a:ext cx="2920365" cy="334010"/>
          </a:xfrm>
          <a:prstGeom prst="borderCallout1">
            <a:avLst>
              <a:gd name="adj1" fmla="val 55435"/>
              <a:gd name="adj2" fmla="val -4652"/>
              <a:gd name="adj3" fmla="val -6704"/>
              <a:gd name="adj4" fmla="val -651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指定所有的菜单只能单选</a:t>
            </a:r>
          </a:p>
        </p:txBody>
      </p:sp>
      <p:sp>
        <p:nvSpPr>
          <p:cNvPr id="6" name="线形标注 1 5"/>
          <p:cNvSpPr/>
          <p:nvPr/>
        </p:nvSpPr>
        <p:spPr>
          <a:xfrm>
            <a:off x="5600065" y="2214245"/>
            <a:ext cx="2920365" cy="334010"/>
          </a:xfrm>
          <a:prstGeom prst="borderCallout1">
            <a:avLst>
              <a:gd name="adj1" fmla="val 55435"/>
              <a:gd name="adj2" fmla="val -4652"/>
              <a:gd name="adj3" fmla="val -6704"/>
              <a:gd name="adj4" fmla="val -651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指定菜单里有</a:t>
            </a:r>
            <a:r>
              <a:rPr lang="en-US" altLang="zh-CN" sz="1400" dirty="0"/>
              <a:t>5</a:t>
            </a:r>
            <a:r>
              <a:rPr lang="zh-CN" altLang="en-US" sz="1400" dirty="0"/>
              <a:t>项内容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87500" lnSpcReduction="10000"/>
          </a:bodyPr>
          <a:lstStyle/>
          <a:p>
            <a:r>
              <a:rPr lang="zh-CN" altLang="en-US" dirty="0" smtClean="0">
                <a:solidFill>
                  <a:schemeClr val="tx1"/>
                </a:solidFill>
              </a:rPr>
              <a:t>什么是</a:t>
            </a:r>
            <a:r>
              <a:rPr lang="en-US" altLang="zh-CN" dirty="0" smtClean="0">
                <a:solidFill>
                  <a:schemeClr val="tx1"/>
                </a:solidFill>
              </a:rPr>
              <a:t>Material Design</a:t>
            </a:r>
          </a:p>
          <a:p>
            <a:endParaRPr lang="en-US" altLang="zh-CN" b="1" dirty="0" smtClean="0">
              <a:solidFill>
                <a:srgbClr val="808097"/>
              </a:solidFill>
            </a:endParaRPr>
          </a:p>
          <a:p>
            <a:r>
              <a:rPr lang="en-US" altLang="zh-CN" dirty="0">
                <a:solidFill>
                  <a:srgbClr val="808097"/>
                </a:solidFill>
              </a:rPr>
              <a:t>Toolbar</a:t>
            </a:r>
          </a:p>
          <a:p>
            <a:endParaRPr lang="en-US" altLang="zh-CN" dirty="0">
              <a:solidFill>
                <a:srgbClr val="808097"/>
              </a:solidFill>
            </a:endParaRPr>
          </a:p>
          <a:p>
            <a:r>
              <a:rPr lang="zh-CN" altLang="en-US" dirty="0">
                <a:solidFill>
                  <a:srgbClr val="808097"/>
                </a:solidFill>
              </a:rPr>
              <a:t>滑动菜单</a:t>
            </a:r>
          </a:p>
          <a:p>
            <a:endParaRPr lang="zh-CN" altLang="en-US" dirty="0">
              <a:solidFill>
                <a:srgbClr val="808097"/>
              </a:solidFill>
            </a:endParaRPr>
          </a:p>
          <a:p>
            <a:r>
              <a:rPr lang="zh-CN" altLang="en-US" dirty="0">
                <a:solidFill>
                  <a:srgbClr val="808097"/>
                </a:solidFill>
              </a:rPr>
              <a:t>悬浮按钮</a:t>
            </a:r>
          </a:p>
          <a:p>
            <a:endParaRPr lang="zh-CN" altLang="en-US" dirty="0">
              <a:solidFill>
                <a:srgbClr val="808097"/>
              </a:solidFill>
            </a:endParaRPr>
          </a:p>
          <a:p>
            <a:r>
              <a:rPr lang="zh-CN" altLang="en-US" dirty="0">
                <a:solidFill>
                  <a:srgbClr val="808097"/>
                </a:solidFill>
              </a:rPr>
              <a:t>卡片式布局</a:t>
            </a:r>
          </a:p>
          <a:p>
            <a:endParaRPr lang="zh-CN" altLang="en-US" dirty="0">
              <a:solidFill>
                <a:srgbClr val="808097"/>
              </a:solidFill>
            </a:endParaRPr>
          </a:p>
          <a:p>
            <a:endParaRPr lang="zh-CN" altLang="en-US" dirty="0">
              <a:solidFill>
                <a:srgbClr val="808097"/>
              </a:solidFill>
            </a:endParaRPr>
          </a:p>
          <a:p>
            <a:endParaRPr lang="en-US" altLang="zh-CN" dirty="0" smtClean="0"/>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3478"/>
            <a:ext cx="8229600" cy="576064"/>
          </a:xfrm>
        </p:spPr>
        <p:txBody>
          <a:bodyPr>
            <a:normAutofit fontScale="90000"/>
          </a:bodyPr>
          <a:lstStyle/>
          <a:p>
            <a:r>
              <a:rPr lang="zh-CN" altLang="en-US" dirty="0">
                <a:sym typeface="+mn-ea"/>
              </a:rPr>
              <a:t>滑动菜单</a:t>
            </a:r>
            <a:endParaRPr lang="zh-CN" altLang="en-US"/>
          </a:p>
        </p:txBody>
      </p:sp>
      <p:sp>
        <p:nvSpPr>
          <p:cNvPr id="3" name="内容占位符 2"/>
          <p:cNvSpPr>
            <a:spLocks noGrp="1"/>
          </p:cNvSpPr>
          <p:nvPr>
            <p:ph idx="1"/>
          </p:nvPr>
        </p:nvSpPr>
        <p:spPr>
          <a:xfrm>
            <a:off x="143699" y="591210"/>
            <a:ext cx="8856984" cy="3960440"/>
          </a:xfrm>
        </p:spPr>
        <p:txBody>
          <a:bodyPr/>
          <a:lstStyle/>
          <a:p>
            <a:r>
              <a:rPr lang="zh-CN" altLang="en-US">
                <a:solidFill>
                  <a:srgbClr val="0000CC"/>
                </a:solidFill>
              </a:rPr>
              <a:t>新建</a:t>
            </a:r>
            <a:r>
              <a:rPr lang="en-US" altLang="zh-CN">
                <a:solidFill>
                  <a:srgbClr val="0000CC"/>
                </a:solidFill>
              </a:rPr>
              <a:t>nav_header.xml</a:t>
            </a:r>
            <a:r>
              <a:rPr lang="zh-CN" altLang="en-US">
                <a:solidFill>
                  <a:srgbClr val="0000CC"/>
                </a:solidFill>
              </a:rPr>
              <a:t>显示</a:t>
            </a:r>
            <a:r>
              <a:rPr lang="en-US" altLang="zh-CN">
                <a:solidFill>
                  <a:srgbClr val="0000CC"/>
                </a:solidFill>
                <a:sym typeface="+mn-ea"/>
              </a:rPr>
              <a:t>NavigationView</a:t>
            </a:r>
            <a:r>
              <a:rPr lang="zh-CN" altLang="en-US">
                <a:solidFill>
                  <a:srgbClr val="0000CC"/>
                </a:solidFill>
                <a:sym typeface="+mn-ea"/>
              </a:rPr>
              <a:t>的头部布局</a:t>
            </a:r>
          </a:p>
        </p:txBody>
      </p:sp>
      <p:pic>
        <p:nvPicPr>
          <p:cNvPr id="4" name="图片 3" descr="捕获12"/>
          <p:cNvPicPr>
            <a:picLocks noChangeAspect="1"/>
          </p:cNvPicPr>
          <p:nvPr/>
        </p:nvPicPr>
        <p:blipFill>
          <a:blip r:embed="rId2"/>
          <a:stretch>
            <a:fillRect/>
          </a:stretch>
        </p:blipFill>
        <p:spPr>
          <a:xfrm>
            <a:off x="457200" y="995680"/>
            <a:ext cx="4714875" cy="684530"/>
          </a:xfrm>
          <a:prstGeom prst="rect">
            <a:avLst/>
          </a:prstGeom>
        </p:spPr>
      </p:pic>
      <p:pic>
        <p:nvPicPr>
          <p:cNvPr id="5" name="图片 4" descr="捕获13"/>
          <p:cNvPicPr>
            <a:picLocks noChangeAspect="1"/>
          </p:cNvPicPr>
          <p:nvPr/>
        </p:nvPicPr>
        <p:blipFill>
          <a:blip r:embed="rId3"/>
          <a:stretch>
            <a:fillRect/>
          </a:stretch>
        </p:blipFill>
        <p:spPr>
          <a:xfrm>
            <a:off x="350520" y="1668145"/>
            <a:ext cx="3246755" cy="3434080"/>
          </a:xfrm>
          <a:prstGeom prst="rect">
            <a:avLst/>
          </a:prstGeom>
        </p:spPr>
      </p:pic>
      <p:sp>
        <p:nvSpPr>
          <p:cNvPr id="6" name="线形标注 1 5"/>
          <p:cNvSpPr/>
          <p:nvPr/>
        </p:nvSpPr>
        <p:spPr>
          <a:xfrm>
            <a:off x="4803775" y="1740535"/>
            <a:ext cx="2920365" cy="426720"/>
          </a:xfrm>
          <a:prstGeom prst="borderCallout1">
            <a:avLst>
              <a:gd name="adj1" fmla="val 55435"/>
              <a:gd name="adj2" fmla="val -4652"/>
              <a:gd name="adj3" fmla="val -6704"/>
              <a:gd name="adj4" fmla="val -651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将图片圆形化的控件，用法和</a:t>
            </a:r>
            <a:r>
              <a:rPr lang="en-US" altLang="zh-CN" sz="1400" dirty="0"/>
              <a:t>ImageView</a:t>
            </a:r>
            <a:r>
              <a:rPr lang="zh-CN" altLang="en-US" sz="1400" dirty="0"/>
              <a:t>一样</a:t>
            </a:r>
          </a:p>
        </p:txBody>
      </p:sp>
      <p:sp>
        <p:nvSpPr>
          <p:cNvPr id="7" name="线形标注 1 6"/>
          <p:cNvSpPr/>
          <p:nvPr/>
        </p:nvSpPr>
        <p:spPr>
          <a:xfrm>
            <a:off x="4803775" y="2893060"/>
            <a:ext cx="2920365" cy="426720"/>
          </a:xfrm>
          <a:prstGeom prst="borderCallout1">
            <a:avLst>
              <a:gd name="adj1" fmla="val 55435"/>
              <a:gd name="adj2" fmla="val -4652"/>
              <a:gd name="adj3" fmla="val -6704"/>
              <a:gd name="adj4" fmla="val -651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两个</a:t>
            </a:r>
            <a:r>
              <a:rPr lang="en-US" altLang="zh-CN" sz="1400" dirty="0"/>
              <a:t>TextView</a:t>
            </a:r>
            <a:r>
              <a:rPr lang="zh-CN" altLang="en-US" sz="1400" dirty="0"/>
              <a:t>用来显示用户名和邮箱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滑动菜单</a:t>
            </a:r>
            <a:endParaRPr lang="zh-CN" altLang="en-US"/>
          </a:p>
        </p:txBody>
      </p:sp>
      <p:sp>
        <p:nvSpPr>
          <p:cNvPr id="3" name="内容占位符 2"/>
          <p:cNvSpPr>
            <a:spLocks noGrp="1"/>
          </p:cNvSpPr>
          <p:nvPr>
            <p:ph idx="1"/>
          </p:nvPr>
        </p:nvSpPr>
        <p:spPr>
          <a:xfrm>
            <a:off x="143699" y="481990"/>
            <a:ext cx="8856984" cy="3960440"/>
          </a:xfrm>
        </p:spPr>
        <p:txBody>
          <a:bodyPr/>
          <a:lstStyle/>
          <a:p>
            <a:r>
              <a:rPr lang="zh-CN" altLang="en-US">
                <a:solidFill>
                  <a:srgbClr val="0000CC"/>
                </a:solidFill>
              </a:rPr>
              <a:t>修改</a:t>
            </a:r>
            <a:r>
              <a:rPr lang="en-US" altLang="zh-CN">
                <a:solidFill>
                  <a:srgbClr val="0000CC"/>
                </a:solidFill>
              </a:rPr>
              <a:t>activity_main.xml</a:t>
            </a:r>
          </a:p>
        </p:txBody>
      </p:sp>
      <p:pic>
        <p:nvPicPr>
          <p:cNvPr id="5" name="图片 4" descr="捕获15"/>
          <p:cNvPicPr>
            <a:picLocks noChangeAspect="1"/>
          </p:cNvPicPr>
          <p:nvPr/>
        </p:nvPicPr>
        <p:blipFill>
          <a:blip r:embed="rId2"/>
          <a:stretch>
            <a:fillRect/>
          </a:stretch>
        </p:blipFill>
        <p:spPr>
          <a:xfrm>
            <a:off x="461645" y="2721610"/>
            <a:ext cx="4990465" cy="2423795"/>
          </a:xfrm>
          <a:prstGeom prst="rect">
            <a:avLst/>
          </a:prstGeom>
        </p:spPr>
      </p:pic>
      <p:pic>
        <p:nvPicPr>
          <p:cNvPr id="4" name="图片 3" descr="捕获14"/>
          <p:cNvPicPr>
            <a:picLocks noChangeAspect="1"/>
          </p:cNvPicPr>
          <p:nvPr/>
        </p:nvPicPr>
        <p:blipFill>
          <a:blip r:embed="rId3"/>
          <a:stretch>
            <a:fillRect/>
          </a:stretch>
        </p:blipFill>
        <p:spPr>
          <a:xfrm>
            <a:off x="457200" y="817245"/>
            <a:ext cx="4554220" cy="1976120"/>
          </a:xfrm>
          <a:prstGeom prst="rect">
            <a:avLst/>
          </a:prstGeom>
        </p:spPr>
      </p:pic>
      <p:sp>
        <p:nvSpPr>
          <p:cNvPr id="6" name="线形标注 1 5"/>
          <p:cNvSpPr/>
          <p:nvPr/>
        </p:nvSpPr>
        <p:spPr>
          <a:xfrm>
            <a:off x="5608955" y="2877185"/>
            <a:ext cx="2920365" cy="882650"/>
          </a:xfrm>
          <a:prstGeom prst="borderCallout1">
            <a:avLst>
              <a:gd name="adj1" fmla="val 55435"/>
              <a:gd name="adj2" fmla="val -4652"/>
              <a:gd name="adj3" fmla="val 114604"/>
              <a:gd name="adj4" fmla="val -6831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将显示滑动菜单内容的控件换成</a:t>
            </a:r>
            <a:r>
              <a:rPr lang="en-US" altLang="zh-CN" sz="1400">
                <a:solidFill>
                  <a:schemeClr val="tx1"/>
                </a:solidFill>
                <a:sym typeface="+mn-ea"/>
              </a:rPr>
              <a:t>NavigationView</a:t>
            </a:r>
            <a:r>
              <a:rPr lang="zh-CN" altLang="en-US" sz="1400">
                <a:solidFill>
                  <a:schemeClr val="tx1"/>
                </a:solidFill>
                <a:sym typeface="+mn-ea"/>
              </a:rPr>
              <a:t>，然后再把刚刚写好的</a:t>
            </a:r>
            <a:r>
              <a:rPr lang="en-US" altLang="zh-CN" sz="1400">
                <a:solidFill>
                  <a:schemeClr val="tx1"/>
                </a:solidFill>
                <a:sym typeface="+mn-ea"/>
              </a:rPr>
              <a:t>nav_menu.xml</a:t>
            </a:r>
            <a:r>
              <a:rPr lang="zh-CN" altLang="en-US" sz="1400">
                <a:solidFill>
                  <a:schemeClr val="tx1"/>
                </a:solidFill>
                <a:sym typeface="+mn-ea"/>
              </a:rPr>
              <a:t>和</a:t>
            </a:r>
            <a:r>
              <a:rPr lang="en-US" altLang="zh-CN" sz="1400">
                <a:solidFill>
                  <a:schemeClr val="tx1"/>
                </a:solidFill>
                <a:sym typeface="+mn-ea"/>
              </a:rPr>
              <a:t>nav_header.xml</a:t>
            </a:r>
            <a:r>
              <a:rPr lang="zh-CN" altLang="en-US" sz="1400">
                <a:solidFill>
                  <a:schemeClr val="tx1"/>
                </a:solidFill>
                <a:sym typeface="+mn-ea"/>
              </a:rPr>
              <a:t>设置进去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滑动菜单</a:t>
            </a:r>
            <a:endParaRPr lang="zh-CN" altLang="en-US"/>
          </a:p>
        </p:txBody>
      </p:sp>
      <p:sp>
        <p:nvSpPr>
          <p:cNvPr id="3" name="内容占位符 2"/>
          <p:cNvSpPr>
            <a:spLocks noGrp="1"/>
          </p:cNvSpPr>
          <p:nvPr>
            <p:ph idx="1"/>
          </p:nvPr>
        </p:nvSpPr>
        <p:spPr>
          <a:xfrm>
            <a:off x="143699" y="591210"/>
            <a:ext cx="8856984" cy="3960440"/>
          </a:xfrm>
        </p:spPr>
        <p:txBody>
          <a:bodyPr/>
          <a:lstStyle/>
          <a:p>
            <a:r>
              <a:rPr lang="en-US" altLang="zh-CN">
                <a:solidFill>
                  <a:srgbClr val="0000CC"/>
                </a:solidFill>
              </a:rPr>
              <a:t>MainActivity</a:t>
            </a:r>
          </a:p>
          <a:p>
            <a:pPr marL="0" indent="0">
              <a:buNone/>
            </a:pPr>
            <a:endParaRPr lang="en-US" altLang="zh-CN">
              <a:solidFill>
                <a:srgbClr val="0000CC"/>
              </a:solidFill>
            </a:endParaRPr>
          </a:p>
        </p:txBody>
      </p:sp>
      <p:pic>
        <p:nvPicPr>
          <p:cNvPr id="4" name="图片 3" descr="捕获16"/>
          <p:cNvPicPr>
            <a:picLocks noChangeAspect="1"/>
          </p:cNvPicPr>
          <p:nvPr/>
        </p:nvPicPr>
        <p:blipFill>
          <a:blip r:embed="rId2"/>
          <a:stretch>
            <a:fillRect/>
          </a:stretch>
        </p:blipFill>
        <p:spPr>
          <a:xfrm>
            <a:off x="457200" y="962660"/>
            <a:ext cx="5937250" cy="4100195"/>
          </a:xfrm>
          <a:prstGeom prst="rect">
            <a:avLst/>
          </a:prstGeom>
          <a:effectLst>
            <a:outerShdw blurRad="292100" dist="139700" dir="2700000" algn="tl" rotWithShape="0">
              <a:prstClr val="black">
                <a:alpha val="64000"/>
              </a:prstClr>
            </a:outerShdw>
          </a:effectLst>
        </p:spPr>
      </p:pic>
      <p:sp>
        <p:nvSpPr>
          <p:cNvPr id="6" name="线形标注 1 5"/>
          <p:cNvSpPr/>
          <p:nvPr/>
        </p:nvSpPr>
        <p:spPr>
          <a:xfrm>
            <a:off x="5672455" y="2876550"/>
            <a:ext cx="2824480" cy="416560"/>
          </a:xfrm>
          <a:prstGeom prst="borderCallout1">
            <a:avLst>
              <a:gd name="adj1" fmla="val 55435"/>
              <a:gd name="adj2" fmla="val -4652"/>
              <a:gd name="adj3" fmla="val 175869"/>
              <a:gd name="adj4" fmla="val -683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setCheckedItem()</a:t>
            </a:r>
            <a:r>
              <a:rPr lang="zh-CN" altLang="en-US" sz="1400" dirty="0"/>
              <a:t>方法设置默认选中菜单项</a:t>
            </a:r>
          </a:p>
        </p:txBody>
      </p:sp>
      <p:sp>
        <p:nvSpPr>
          <p:cNvPr id="5" name="线形标注 1 4"/>
          <p:cNvSpPr/>
          <p:nvPr/>
        </p:nvSpPr>
        <p:spPr>
          <a:xfrm>
            <a:off x="5672455" y="3957955"/>
            <a:ext cx="2823845" cy="310515"/>
          </a:xfrm>
          <a:prstGeom prst="borderCallout1">
            <a:avLst>
              <a:gd name="adj1" fmla="val 55435"/>
              <a:gd name="adj2" fmla="val -4652"/>
              <a:gd name="adj3" fmla="val 175869"/>
              <a:gd name="adj4" fmla="val -683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为菜单项设置选中事件监听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87500" lnSpcReduction="10000"/>
          </a:bodyPr>
          <a:lstStyle/>
          <a:p>
            <a:r>
              <a:rPr lang="zh-CN" altLang="en-US" dirty="0" smtClean="0">
                <a:solidFill>
                  <a:srgbClr val="808097"/>
                </a:solidFill>
              </a:rPr>
              <a:t>什么是</a:t>
            </a:r>
            <a:r>
              <a:rPr lang="en-US" altLang="zh-CN" dirty="0" smtClean="0">
                <a:solidFill>
                  <a:srgbClr val="808097"/>
                </a:solidFill>
              </a:rPr>
              <a:t>Material Design</a:t>
            </a:r>
          </a:p>
          <a:p>
            <a:endParaRPr lang="en-US" altLang="zh-CN" b="1" dirty="0" smtClean="0">
              <a:solidFill>
                <a:srgbClr val="808097"/>
              </a:solidFill>
            </a:endParaRPr>
          </a:p>
          <a:p>
            <a:r>
              <a:rPr lang="en-US" altLang="zh-CN" dirty="0">
                <a:solidFill>
                  <a:srgbClr val="808097"/>
                </a:solidFill>
              </a:rPr>
              <a:t>Toolbar</a:t>
            </a:r>
          </a:p>
          <a:p>
            <a:endParaRPr lang="en-US" altLang="zh-CN" dirty="0">
              <a:solidFill>
                <a:srgbClr val="808097"/>
              </a:solidFill>
            </a:endParaRPr>
          </a:p>
          <a:p>
            <a:r>
              <a:rPr lang="zh-CN" altLang="en-US" dirty="0">
                <a:solidFill>
                  <a:srgbClr val="808097"/>
                </a:solidFill>
              </a:rPr>
              <a:t>滑动菜单</a:t>
            </a:r>
          </a:p>
          <a:p>
            <a:endParaRPr lang="zh-CN" altLang="en-US" dirty="0">
              <a:solidFill>
                <a:srgbClr val="808097"/>
              </a:solidFill>
            </a:endParaRPr>
          </a:p>
          <a:p>
            <a:r>
              <a:rPr lang="zh-CN" altLang="en-US" dirty="0">
                <a:solidFill>
                  <a:schemeClr val="tx1"/>
                </a:solidFill>
              </a:rPr>
              <a:t>悬浮按钮</a:t>
            </a:r>
          </a:p>
          <a:p>
            <a:endParaRPr lang="zh-CN" altLang="en-US" dirty="0">
              <a:solidFill>
                <a:srgbClr val="808097"/>
              </a:solidFill>
            </a:endParaRPr>
          </a:p>
          <a:p>
            <a:r>
              <a:rPr lang="zh-CN" altLang="en-US" dirty="0">
                <a:solidFill>
                  <a:srgbClr val="808097"/>
                </a:solidFill>
              </a:rPr>
              <a:t>卡片式布局</a:t>
            </a:r>
          </a:p>
          <a:p>
            <a:endParaRPr lang="zh-CN" altLang="en-US" dirty="0">
              <a:solidFill>
                <a:srgbClr val="808097"/>
              </a:solidFill>
            </a:endParaRPr>
          </a:p>
          <a:p>
            <a:endParaRPr lang="zh-CN" altLang="en-US" dirty="0">
              <a:solidFill>
                <a:srgbClr val="808097"/>
              </a:solidFill>
            </a:endParaRPr>
          </a:p>
          <a:p>
            <a:endParaRPr lang="en-US" altLang="zh-CN" dirty="0" smtClean="0"/>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chemeClr val="tx1"/>
                </a:solidFill>
                <a:sym typeface="+mn-ea"/>
              </a:rPr>
              <a:t>悬浮按钮</a:t>
            </a:r>
            <a:endParaRPr lang="zh-CN" altLang="en-US"/>
          </a:p>
        </p:txBody>
      </p:sp>
      <p:sp>
        <p:nvSpPr>
          <p:cNvPr id="3" name="内容占位符 2"/>
          <p:cNvSpPr>
            <a:spLocks noGrp="1"/>
          </p:cNvSpPr>
          <p:nvPr>
            <p:ph idx="1"/>
          </p:nvPr>
        </p:nvSpPr>
        <p:spPr/>
        <p:txBody>
          <a:bodyPr/>
          <a:lstStyle/>
          <a:p>
            <a:r>
              <a:rPr lang="zh-CN" altLang="en-US" dirty="0">
                <a:solidFill>
                  <a:srgbClr val="0000CC"/>
                </a:solidFill>
                <a:sym typeface="+mn-ea"/>
              </a:rPr>
              <a:t>悬浮按钮</a:t>
            </a:r>
          </a:p>
          <a:p>
            <a:pPr marL="0" indent="0">
              <a:buNone/>
            </a:pPr>
            <a:r>
              <a:rPr lang="zh-CN" altLang="en-US" sz="1800" dirty="0">
                <a:solidFill>
                  <a:schemeClr val="tx1"/>
                </a:solidFill>
                <a:sym typeface="+mn-ea"/>
              </a:rPr>
              <a:t>它是漂浮在 UI 上的一个圆形图标，具有一些</a:t>
            </a:r>
          </a:p>
          <a:p>
            <a:pPr marL="0" indent="0">
              <a:buNone/>
            </a:pPr>
            <a:r>
              <a:rPr lang="zh-CN" altLang="en-US" sz="1800" dirty="0">
                <a:solidFill>
                  <a:schemeClr val="tx1"/>
                </a:solidFill>
                <a:sym typeface="+mn-ea"/>
              </a:rPr>
              <a:t>动态的效果，比如变形、弹出、位移等等。</a:t>
            </a:r>
          </a:p>
          <a:p>
            <a:r>
              <a:rPr lang="zh-CN" altLang="en-US" sz="1800" dirty="0">
                <a:solidFill>
                  <a:srgbClr val="0000CC"/>
                </a:solidFill>
                <a:sym typeface="+mn-ea"/>
              </a:rPr>
              <a:t>浮动操作按钮有两种尺寸：</a:t>
            </a:r>
          </a:p>
          <a:p>
            <a:pPr marL="0" indent="0">
              <a:buNone/>
            </a:pPr>
            <a:r>
              <a:rPr lang="zh-CN" altLang="en-US" sz="1800" dirty="0">
                <a:solidFill>
                  <a:schemeClr val="tx1"/>
                </a:solidFill>
                <a:sym typeface="+mn-ea"/>
              </a:rPr>
              <a:t>默认尺寸：适用于多数应用情况。</a:t>
            </a:r>
          </a:p>
          <a:p>
            <a:pPr marL="0" indent="0">
              <a:buNone/>
            </a:pPr>
            <a:r>
              <a:rPr lang="zh-CN" altLang="en-US" sz="1800" dirty="0">
                <a:solidFill>
                  <a:schemeClr val="tx1"/>
                </a:solidFill>
                <a:sym typeface="+mn-ea"/>
              </a:rPr>
              <a:t>迷你尺寸：仅用于创建与其他屏幕元素视觉的连续性。</a:t>
            </a:r>
          </a:p>
        </p:txBody>
      </p:sp>
      <p:pic>
        <p:nvPicPr>
          <p:cNvPr id="4" name="图片 3" descr="6_1[1]"/>
          <p:cNvPicPr>
            <a:picLocks noChangeAspect="1"/>
          </p:cNvPicPr>
          <p:nvPr/>
        </p:nvPicPr>
        <p:blipFill>
          <a:blip r:embed="rId2"/>
          <a:stretch>
            <a:fillRect/>
          </a:stretch>
        </p:blipFill>
        <p:spPr>
          <a:xfrm>
            <a:off x="5906770" y="960120"/>
            <a:ext cx="2207260" cy="3924300"/>
          </a:xfrm>
          <a:prstGeom prst="rect">
            <a:avLst/>
          </a:prstGeom>
        </p:spPr>
      </p:pic>
      <p:sp>
        <p:nvSpPr>
          <p:cNvPr id="5" name="文本框 4"/>
          <p:cNvSpPr txBox="1"/>
          <p:nvPr/>
        </p:nvSpPr>
        <p:spPr>
          <a:xfrm>
            <a:off x="3719830" y="3860800"/>
            <a:ext cx="1212215" cy="368300"/>
          </a:xfrm>
          <a:prstGeom prst="rect">
            <a:avLst/>
          </a:prstGeom>
          <a:noFill/>
        </p:spPr>
        <p:txBody>
          <a:bodyPr wrap="square" rtlCol="0">
            <a:spAutoFit/>
          </a:bodyPr>
          <a:lstStyle/>
          <a:p>
            <a:r>
              <a:rPr lang="zh-CN" altLang="en-US"/>
              <a:t>悬浮按钮</a:t>
            </a:r>
          </a:p>
        </p:txBody>
      </p:sp>
      <p:cxnSp>
        <p:nvCxnSpPr>
          <p:cNvPr id="6" name="直接连接符 5"/>
          <p:cNvCxnSpPr/>
          <p:nvPr/>
        </p:nvCxnSpPr>
        <p:spPr>
          <a:xfrm>
            <a:off x="5104130" y="4025900"/>
            <a:ext cx="2260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悬浮按钮</a:t>
            </a:r>
            <a:endParaRPr lang="zh-CN" altLang="en-US"/>
          </a:p>
        </p:txBody>
      </p:sp>
      <p:sp>
        <p:nvSpPr>
          <p:cNvPr id="3" name="内容占位符 2"/>
          <p:cNvSpPr>
            <a:spLocks noGrp="1"/>
          </p:cNvSpPr>
          <p:nvPr>
            <p:ph idx="1"/>
          </p:nvPr>
        </p:nvSpPr>
        <p:spPr/>
        <p:txBody>
          <a:bodyPr/>
          <a:lstStyle/>
          <a:p>
            <a:r>
              <a:rPr lang="en-US" altLang="zh-CN">
                <a:solidFill>
                  <a:srgbClr val="0000CC"/>
                </a:solidFill>
              </a:rPr>
              <a:t>FloatingActionButton</a:t>
            </a:r>
            <a:r>
              <a:rPr lang="zh-CN" altLang="en-US">
                <a:solidFill>
                  <a:srgbClr val="0000CC"/>
                </a:solidFill>
              </a:rPr>
              <a:t>控件实现悬浮按钮修改</a:t>
            </a:r>
            <a:r>
              <a:rPr lang="en-US" altLang="zh-CN">
                <a:solidFill>
                  <a:srgbClr val="0000CC"/>
                </a:solidFill>
              </a:rPr>
              <a:t>activity_main.xml</a:t>
            </a:r>
          </a:p>
        </p:txBody>
      </p:sp>
      <p:pic>
        <p:nvPicPr>
          <p:cNvPr id="4" name="图片 3" descr="捕获17"/>
          <p:cNvPicPr>
            <a:picLocks noChangeAspect="1"/>
          </p:cNvPicPr>
          <p:nvPr/>
        </p:nvPicPr>
        <p:blipFill>
          <a:blip r:embed="rId2"/>
          <a:stretch>
            <a:fillRect/>
          </a:stretch>
        </p:blipFill>
        <p:spPr>
          <a:xfrm>
            <a:off x="339090" y="1203325"/>
            <a:ext cx="6249035" cy="3848735"/>
          </a:xfrm>
          <a:prstGeom prst="rect">
            <a:avLst/>
          </a:prstGeom>
        </p:spPr>
      </p:pic>
      <p:sp>
        <p:nvSpPr>
          <p:cNvPr id="6" name="线形标注 1 5"/>
          <p:cNvSpPr/>
          <p:nvPr/>
        </p:nvSpPr>
        <p:spPr>
          <a:xfrm>
            <a:off x="5672455" y="3385820"/>
            <a:ext cx="2824480" cy="680720"/>
          </a:xfrm>
          <a:prstGeom prst="borderCallout1">
            <a:avLst>
              <a:gd name="adj1" fmla="val 55435"/>
              <a:gd name="adj2" fmla="val -4652"/>
              <a:gd name="adj3" fmla="val 69054"/>
              <a:gd name="adj4" fmla="val -6418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在主屏幕布局中加入了一个</a:t>
            </a:r>
            <a:r>
              <a:rPr lang="en-US" altLang="zh-CN" sz="1400">
                <a:solidFill>
                  <a:schemeClr val="tx1"/>
                </a:solidFill>
                <a:sym typeface="+mn-ea"/>
              </a:rPr>
              <a:t>FloatingActionButton</a:t>
            </a:r>
            <a:r>
              <a:rPr lang="zh-CN" altLang="en-US" sz="1400">
                <a:solidFill>
                  <a:schemeClr val="tx1"/>
                </a:solidFill>
                <a:sym typeface="+mn-ea"/>
              </a:rPr>
              <a:t>，指定了悬浮按钮的位置，设置了按钮的图标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悬浮按钮</a:t>
            </a:r>
            <a:endParaRPr lang="zh-CN" altLang="en-US"/>
          </a:p>
        </p:txBody>
      </p:sp>
      <p:sp>
        <p:nvSpPr>
          <p:cNvPr id="3" name="内容占位符 2"/>
          <p:cNvSpPr>
            <a:spLocks noGrp="1"/>
          </p:cNvSpPr>
          <p:nvPr>
            <p:ph idx="1"/>
          </p:nvPr>
        </p:nvSpPr>
        <p:spPr/>
        <p:txBody>
          <a:bodyPr/>
          <a:lstStyle/>
          <a:p>
            <a:r>
              <a:rPr lang="zh-CN" altLang="en-US">
                <a:solidFill>
                  <a:srgbClr val="0000CC"/>
                </a:solidFill>
              </a:rPr>
              <a:t>修改</a:t>
            </a:r>
            <a:r>
              <a:rPr lang="en-US" altLang="zh-CN">
                <a:solidFill>
                  <a:srgbClr val="0000CC"/>
                </a:solidFill>
              </a:rPr>
              <a:t>MainActivity</a:t>
            </a:r>
          </a:p>
        </p:txBody>
      </p:sp>
      <p:pic>
        <p:nvPicPr>
          <p:cNvPr id="4" name="图片 3" descr="捕获18"/>
          <p:cNvPicPr>
            <a:picLocks noChangeAspect="1"/>
          </p:cNvPicPr>
          <p:nvPr/>
        </p:nvPicPr>
        <p:blipFill>
          <a:blip r:embed="rId2"/>
          <a:stretch>
            <a:fillRect/>
          </a:stretch>
        </p:blipFill>
        <p:spPr>
          <a:xfrm>
            <a:off x="457200" y="1245235"/>
            <a:ext cx="7468870" cy="3486785"/>
          </a:xfrm>
          <a:prstGeom prst="rect">
            <a:avLst/>
          </a:prstGeom>
        </p:spPr>
      </p:pic>
      <p:sp>
        <p:nvSpPr>
          <p:cNvPr id="6" name="线形标注 1 5"/>
          <p:cNvSpPr/>
          <p:nvPr/>
        </p:nvSpPr>
        <p:spPr>
          <a:xfrm>
            <a:off x="5735955" y="2443480"/>
            <a:ext cx="2824480" cy="457200"/>
          </a:xfrm>
          <a:prstGeom prst="borderCallout1">
            <a:avLst>
              <a:gd name="adj1" fmla="val 55435"/>
              <a:gd name="adj2" fmla="val -4652"/>
              <a:gd name="adj3" fmla="val 157929"/>
              <a:gd name="adj4" fmla="val -7996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solidFill>
                  <a:schemeClr val="tx1"/>
                </a:solidFill>
                <a:sym typeface="+mn-ea"/>
              </a:rPr>
              <a:t>为悬浮按钮添加点击事件，使用</a:t>
            </a:r>
            <a:r>
              <a:rPr lang="en-US" altLang="zh-CN" sz="1400">
                <a:solidFill>
                  <a:schemeClr val="tx1"/>
                </a:solidFill>
                <a:sym typeface="+mn-ea"/>
              </a:rPr>
              <a:t>Toast</a:t>
            </a:r>
            <a:r>
              <a:rPr lang="zh-CN" altLang="en-US" sz="1400">
                <a:solidFill>
                  <a:schemeClr val="tx1"/>
                </a:solidFill>
                <a:sym typeface="+mn-ea"/>
              </a:rPr>
              <a:t>作为提示工具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悬浮按钮</a:t>
            </a:r>
            <a:endParaRPr lang="zh-CN" altLang="en-US"/>
          </a:p>
        </p:txBody>
      </p:sp>
      <p:sp>
        <p:nvSpPr>
          <p:cNvPr id="3" name="内容占位符 2"/>
          <p:cNvSpPr>
            <a:spLocks noGrp="1"/>
          </p:cNvSpPr>
          <p:nvPr>
            <p:ph idx="1"/>
          </p:nvPr>
        </p:nvSpPr>
        <p:spPr/>
        <p:txBody>
          <a:bodyPr/>
          <a:lstStyle/>
          <a:p>
            <a:r>
              <a:rPr lang="zh-CN" altLang="en-US">
                <a:solidFill>
                  <a:srgbClr val="0000CC"/>
                </a:solidFill>
                <a:sym typeface="+mn-ea"/>
              </a:rPr>
              <a:t>更先进的提示工具</a:t>
            </a:r>
            <a:r>
              <a:rPr lang="en-US" altLang="zh-CN">
                <a:solidFill>
                  <a:srgbClr val="0000CC"/>
                </a:solidFill>
                <a:sym typeface="+mn-ea"/>
              </a:rPr>
              <a:t>Snackbar</a:t>
            </a:r>
          </a:p>
          <a:p>
            <a:pPr marL="0" indent="0" fontAlgn="auto">
              <a:lnSpc>
                <a:spcPct val="150000"/>
              </a:lnSpc>
              <a:spcBef>
                <a:spcPts val="0"/>
              </a:spcBef>
              <a:buNone/>
            </a:pPr>
            <a:r>
              <a:rPr lang="zh-CN" altLang="en-US" sz="1800"/>
              <a:t>      Snackbar 是一种针对操作的轻量级反馈机制，常以一个小的弹出框的形式，出现在手机屏幕下方或者桌面左下方。它们出现在屏幕所有层的最上方，包括浮动操作按钮。</a:t>
            </a:r>
          </a:p>
          <a:p>
            <a:pPr marL="0" indent="0" fontAlgn="auto">
              <a:lnSpc>
                <a:spcPct val="150000"/>
              </a:lnSpc>
              <a:spcBef>
                <a:spcPts val="0"/>
              </a:spcBef>
              <a:buNone/>
            </a:pPr>
            <a:r>
              <a:rPr lang="zh-CN" altLang="en-US" sz="1800"/>
              <a:t>       它们会在超时或者用户在屏幕其他地方触摸之后自动消失。Snackbar 可以在屏幕上滑动关闭。当它们出现时，不会阻碍用户在屏幕上的输入，并且也不支持输入。屏幕上同时最多只能现实一个 Snackbar。</a:t>
            </a:r>
          </a:p>
          <a:p>
            <a:pPr marL="0" indent="0" fontAlgn="auto">
              <a:lnSpc>
                <a:spcPct val="150000"/>
              </a:lnSpc>
              <a:spcBef>
                <a:spcPts val="0"/>
              </a:spcBef>
              <a:buNone/>
            </a:pPr>
            <a:r>
              <a:rPr lang="zh-CN" altLang="en-US" sz="1800"/>
              <a:t>       Android 也提供了一种主要用于提示系统消息的胶囊状的提示框 Toast。Toast 同 Snackbar 非常相似，但是 Toast 并不包含操作也不能从屏幕上滑动关闭。</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悬浮按钮</a:t>
            </a:r>
            <a:endParaRPr lang="zh-CN" altLang="en-US"/>
          </a:p>
        </p:txBody>
      </p:sp>
      <p:sp>
        <p:nvSpPr>
          <p:cNvPr id="3" name="内容占位符 2"/>
          <p:cNvSpPr>
            <a:spLocks noGrp="1"/>
          </p:cNvSpPr>
          <p:nvPr>
            <p:ph idx="1"/>
          </p:nvPr>
        </p:nvSpPr>
        <p:spPr>
          <a:xfrm>
            <a:off x="143699" y="591210"/>
            <a:ext cx="8856984" cy="3960440"/>
          </a:xfrm>
        </p:spPr>
        <p:txBody>
          <a:bodyPr/>
          <a:lstStyle/>
          <a:p>
            <a:r>
              <a:rPr lang="zh-CN" altLang="en-US">
                <a:solidFill>
                  <a:srgbClr val="0000CC"/>
                </a:solidFill>
              </a:rPr>
              <a:t>修改</a:t>
            </a:r>
            <a:r>
              <a:rPr lang="en-US" altLang="zh-CN">
                <a:solidFill>
                  <a:srgbClr val="0000CC"/>
                </a:solidFill>
              </a:rPr>
              <a:t>MainActivity</a:t>
            </a:r>
          </a:p>
        </p:txBody>
      </p:sp>
      <p:pic>
        <p:nvPicPr>
          <p:cNvPr id="4" name="图片 3" descr="捕获19"/>
          <p:cNvPicPr>
            <a:picLocks noChangeAspect="1"/>
          </p:cNvPicPr>
          <p:nvPr/>
        </p:nvPicPr>
        <p:blipFill>
          <a:blip r:embed="rId2"/>
          <a:stretch>
            <a:fillRect/>
          </a:stretch>
        </p:blipFill>
        <p:spPr>
          <a:xfrm>
            <a:off x="457200" y="948690"/>
            <a:ext cx="6473825" cy="4048125"/>
          </a:xfrm>
          <a:prstGeom prst="rect">
            <a:avLst/>
          </a:prstGeom>
        </p:spPr>
      </p:pic>
      <p:sp>
        <p:nvSpPr>
          <p:cNvPr id="6" name="线形标注 1 5"/>
          <p:cNvSpPr/>
          <p:nvPr/>
        </p:nvSpPr>
        <p:spPr>
          <a:xfrm>
            <a:off x="5322570" y="1203325"/>
            <a:ext cx="2824480" cy="1241425"/>
          </a:xfrm>
          <a:prstGeom prst="borderCallout1">
            <a:avLst>
              <a:gd name="adj1" fmla="val 55435"/>
              <a:gd name="adj2" fmla="val -4652"/>
              <a:gd name="adj3" fmla="val 168368"/>
              <a:gd name="adj4" fmla="val -9725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solidFill>
                  <a:schemeClr val="tx1"/>
                </a:solidFill>
                <a:sym typeface="+mn-ea"/>
              </a:rPr>
              <a:t>调用</a:t>
            </a:r>
            <a:r>
              <a:rPr lang="en-US" altLang="zh-CN" sz="1400">
                <a:solidFill>
                  <a:schemeClr val="tx1"/>
                </a:solidFill>
                <a:sym typeface="+mn-ea"/>
              </a:rPr>
              <a:t>Snackbar</a:t>
            </a:r>
            <a:r>
              <a:rPr lang="zh-CN" altLang="en-US" sz="1400">
                <a:solidFill>
                  <a:schemeClr val="tx1"/>
                </a:solidFill>
                <a:sym typeface="+mn-ea"/>
              </a:rPr>
              <a:t>的</a:t>
            </a:r>
            <a:r>
              <a:rPr lang="en-US" altLang="zh-CN" sz="1400">
                <a:solidFill>
                  <a:schemeClr val="tx1"/>
                </a:solidFill>
                <a:sym typeface="+mn-ea"/>
              </a:rPr>
              <a:t>make()</a:t>
            </a:r>
            <a:r>
              <a:rPr lang="zh-CN" altLang="en-US" sz="1400">
                <a:solidFill>
                  <a:schemeClr val="tx1"/>
                </a:solidFill>
                <a:sym typeface="+mn-ea"/>
              </a:rPr>
              <a:t>方法创建一个</a:t>
            </a:r>
            <a:r>
              <a:rPr lang="en-US" altLang="zh-CN" sz="1400">
                <a:solidFill>
                  <a:schemeClr val="tx1"/>
                </a:solidFill>
                <a:sym typeface="+mn-ea"/>
              </a:rPr>
              <a:t>Snackbar</a:t>
            </a:r>
            <a:r>
              <a:rPr lang="zh-CN" altLang="en-US" sz="1400">
                <a:solidFill>
                  <a:schemeClr val="tx1"/>
                </a:solidFill>
                <a:sym typeface="+mn-ea"/>
              </a:rPr>
              <a:t>对象，</a:t>
            </a:r>
            <a:r>
              <a:rPr lang="en-US" altLang="zh-CN" sz="1400">
                <a:solidFill>
                  <a:schemeClr val="tx1"/>
                </a:solidFill>
                <a:sym typeface="+mn-ea"/>
              </a:rPr>
              <a:t>make()</a:t>
            </a:r>
            <a:r>
              <a:rPr lang="zh-CN" altLang="en-US" sz="1400">
                <a:solidFill>
                  <a:schemeClr val="tx1"/>
                </a:solidFill>
                <a:sym typeface="+mn-ea"/>
              </a:rPr>
              <a:t>方法的第一个参数需要传入</a:t>
            </a:r>
            <a:r>
              <a:rPr lang="en-US" altLang="zh-CN" sz="1400">
                <a:solidFill>
                  <a:schemeClr val="tx1"/>
                </a:solidFill>
                <a:sym typeface="+mn-ea"/>
              </a:rPr>
              <a:t>view,</a:t>
            </a:r>
            <a:r>
              <a:rPr lang="zh-CN" altLang="en-US" sz="1400">
                <a:solidFill>
                  <a:schemeClr val="tx1"/>
                </a:solidFill>
                <a:sym typeface="+mn-ea"/>
              </a:rPr>
              <a:t>第二个参数为显示内容，第三个参数为显示的时常。这个控件会在屏幕底部出现</a:t>
            </a:r>
          </a:p>
        </p:txBody>
      </p:sp>
      <p:sp>
        <p:nvSpPr>
          <p:cNvPr id="5" name="线形标注 1 4"/>
          <p:cNvSpPr/>
          <p:nvPr/>
        </p:nvSpPr>
        <p:spPr>
          <a:xfrm>
            <a:off x="6176010" y="2661920"/>
            <a:ext cx="2824480" cy="457200"/>
          </a:xfrm>
          <a:prstGeom prst="borderCallout1">
            <a:avLst>
              <a:gd name="adj1" fmla="val 55435"/>
              <a:gd name="adj2" fmla="val -4652"/>
              <a:gd name="adj3" fmla="val 132500"/>
              <a:gd name="adj4" fmla="val -11452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a:solidFill>
                  <a:schemeClr val="tx1"/>
                </a:solidFill>
                <a:sym typeface="+mn-ea"/>
              </a:rPr>
              <a:t>setAction()</a:t>
            </a:r>
            <a:r>
              <a:rPr lang="zh-CN" altLang="en-US" sz="1400">
                <a:solidFill>
                  <a:schemeClr val="tx1"/>
                </a:solidFill>
                <a:sym typeface="+mn-ea"/>
              </a:rPr>
              <a:t>方法来设置一个动作，来与用户进行交互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悬浮按钮</a:t>
            </a:r>
            <a:endParaRPr lang="zh-CN" altLang="en-US"/>
          </a:p>
        </p:txBody>
      </p:sp>
      <p:sp>
        <p:nvSpPr>
          <p:cNvPr id="3" name="内容占位符 2"/>
          <p:cNvSpPr>
            <a:spLocks noGrp="1"/>
          </p:cNvSpPr>
          <p:nvPr>
            <p:ph idx="1"/>
          </p:nvPr>
        </p:nvSpPr>
        <p:spPr>
          <a:xfrm>
            <a:off x="143699" y="591210"/>
            <a:ext cx="8856984" cy="3960440"/>
          </a:xfrm>
        </p:spPr>
        <p:txBody>
          <a:bodyPr/>
          <a:lstStyle/>
          <a:p>
            <a:r>
              <a:rPr lang="en-US" altLang="zh-CN">
                <a:solidFill>
                  <a:srgbClr val="0000CC"/>
                </a:solidFill>
              </a:rPr>
              <a:t>CoordinatorLayout</a:t>
            </a:r>
            <a:r>
              <a:rPr lang="zh-CN" altLang="en-US">
                <a:solidFill>
                  <a:srgbClr val="0000CC"/>
                </a:solidFill>
              </a:rPr>
              <a:t>加强版的</a:t>
            </a:r>
            <a:r>
              <a:rPr lang="en-US" altLang="zh-CN">
                <a:solidFill>
                  <a:srgbClr val="0000CC"/>
                </a:solidFill>
              </a:rPr>
              <a:t>FrameLayout,</a:t>
            </a:r>
            <a:r>
              <a:rPr lang="zh-CN" altLang="en-US">
                <a:solidFill>
                  <a:srgbClr val="0000CC"/>
                </a:solidFill>
              </a:rPr>
              <a:t>修改</a:t>
            </a:r>
            <a:r>
              <a:rPr lang="en-US" altLang="zh-CN">
                <a:solidFill>
                  <a:srgbClr val="0000CC"/>
                </a:solidFill>
              </a:rPr>
              <a:t>activity_main</a:t>
            </a:r>
          </a:p>
        </p:txBody>
      </p:sp>
      <p:pic>
        <p:nvPicPr>
          <p:cNvPr id="7" name="图片 6" descr="捕获20"/>
          <p:cNvPicPr>
            <a:picLocks noChangeAspect="1"/>
          </p:cNvPicPr>
          <p:nvPr/>
        </p:nvPicPr>
        <p:blipFill>
          <a:blip r:embed="rId2"/>
          <a:stretch>
            <a:fillRect/>
          </a:stretch>
        </p:blipFill>
        <p:spPr>
          <a:xfrm>
            <a:off x="457200" y="1107440"/>
            <a:ext cx="6258560" cy="3905885"/>
          </a:xfrm>
          <a:prstGeom prst="rect">
            <a:avLst/>
          </a:prstGeom>
        </p:spPr>
      </p:pic>
      <p:sp>
        <p:nvSpPr>
          <p:cNvPr id="8" name="线形标注 1 7"/>
          <p:cNvSpPr/>
          <p:nvPr/>
        </p:nvSpPr>
        <p:spPr>
          <a:xfrm>
            <a:off x="5343525" y="1245870"/>
            <a:ext cx="3046095" cy="1241425"/>
          </a:xfrm>
          <a:prstGeom prst="borderCallout1">
            <a:avLst>
              <a:gd name="adj1" fmla="val 55435"/>
              <a:gd name="adj2" fmla="val -4652"/>
              <a:gd name="adj3" fmla="val -1636"/>
              <a:gd name="adj4" fmla="val -506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solidFill>
                  <a:schemeClr val="tx1"/>
                </a:solidFill>
                <a:sym typeface="+mn-ea"/>
              </a:rPr>
              <a:t>将</a:t>
            </a:r>
            <a:r>
              <a:rPr lang="en-US" altLang="zh-CN" sz="1400">
                <a:solidFill>
                  <a:schemeClr val="tx1"/>
                </a:solidFill>
                <a:sym typeface="+mn-ea"/>
              </a:rPr>
              <a:t>FrameLayout</a:t>
            </a:r>
            <a:r>
              <a:rPr lang="zh-CN" altLang="en-US" sz="1400">
                <a:solidFill>
                  <a:schemeClr val="tx1"/>
                </a:solidFill>
                <a:sym typeface="+mn-ea"/>
              </a:rPr>
              <a:t>换成</a:t>
            </a:r>
            <a:r>
              <a:rPr lang="en-US" altLang="zh-CN" sz="1400">
                <a:solidFill>
                  <a:schemeClr val="tx1"/>
                </a:solidFill>
                <a:sym typeface="+mn-ea"/>
              </a:rPr>
              <a:t>CoordinatorLayout</a:t>
            </a:r>
            <a:r>
              <a:rPr lang="zh-CN" altLang="en-US" sz="1400">
                <a:solidFill>
                  <a:schemeClr val="tx1"/>
                </a:solidFill>
                <a:sym typeface="+mn-ea"/>
              </a:rPr>
              <a:t>，上面我们提到</a:t>
            </a:r>
            <a:r>
              <a:rPr lang="en-US" altLang="zh-CN" sz="1400">
                <a:solidFill>
                  <a:schemeClr val="tx1"/>
                </a:solidFill>
                <a:sym typeface="+mn-ea"/>
              </a:rPr>
              <a:t>Snackbar</a:t>
            </a:r>
            <a:r>
              <a:rPr lang="zh-CN" altLang="en-US" sz="1400">
                <a:solidFill>
                  <a:schemeClr val="tx1"/>
                </a:solidFill>
                <a:sym typeface="+mn-ea"/>
              </a:rPr>
              <a:t>会在屏幕底部出现，这样会挡住我们之前添加的悬浮按钮，运用</a:t>
            </a:r>
            <a:r>
              <a:rPr lang="en-US" altLang="zh-CN" sz="1400">
                <a:solidFill>
                  <a:schemeClr val="tx1"/>
                </a:solidFill>
                <a:sym typeface="+mn-ea"/>
              </a:rPr>
              <a:t>CoordinatorLayout</a:t>
            </a:r>
            <a:r>
              <a:rPr lang="zh-CN" altLang="en-US" sz="1400">
                <a:solidFill>
                  <a:schemeClr val="tx1"/>
                </a:solidFill>
                <a:sym typeface="+mn-ea"/>
              </a:rPr>
              <a:t>会自动将内部的</a:t>
            </a:r>
            <a:r>
              <a:rPr lang="en-US" altLang="zh-CN" sz="1400">
                <a:solidFill>
                  <a:schemeClr val="tx1"/>
                </a:solidFill>
                <a:sym typeface="+mn-ea"/>
              </a:rPr>
              <a:t>FloatingActionButton</a:t>
            </a:r>
            <a:r>
              <a:rPr lang="zh-CN" altLang="en-US" sz="1400">
                <a:solidFill>
                  <a:schemeClr val="tx1"/>
                </a:solidFill>
                <a:sym typeface="+mn-ea"/>
              </a:rPr>
              <a:t>向上偏移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什么是</a:t>
            </a:r>
            <a:r>
              <a:rPr lang="en-US" altLang="zh-CN" dirty="0" smtClean="0">
                <a:sym typeface="+mn-ea"/>
              </a:rPr>
              <a:t>Material Design</a:t>
            </a:r>
            <a:endParaRPr lang="zh-CN" altLang="en-US" dirty="0"/>
          </a:p>
        </p:txBody>
      </p:sp>
      <p:sp>
        <p:nvSpPr>
          <p:cNvPr id="3" name="内容占位符 2"/>
          <p:cNvSpPr>
            <a:spLocks noGrp="1"/>
          </p:cNvSpPr>
          <p:nvPr>
            <p:ph idx="1"/>
          </p:nvPr>
        </p:nvSpPr>
        <p:spPr/>
        <p:txBody>
          <a:bodyPr/>
          <a:lstStyle/>
          <a:p>
            <a:r>
              <a:rPr lang="en-US" altLang="zh-CN" dirty="0" smtClean="0">
                <a:solidFill>
                  <a:srgbClr val="0000CC"/>
                </a:solidFill>
              </a:rPr>
              <a:t>Material Design</a:t>
            </a:r>
          </a:p>
          <a:p>
            <a:pPr marL="0" indent="0" fontAlgn="auto">
              <a:lnSpc>
                <a:spcPct val="150000"/>
              </a:lnSpc>
              <a:spcBef>
                <a:spcPts val="0"/>
              </a:spcBef>
              <a:buNone/>
            </a:pPr>
            <a:r>
              <a:rPr lang="en-US" altLang="zh-CN" dirty="0" smtClean="0">
                <a:solidFill>
                  <a:srgbClr val="0000CC"/>
                </a:solidFill>
              </a:rPr>
              <a:t>    </a:t>
            </a:r>
            <a:r>
              <a:rPr lang="en-US" altLang="zh-CN" sz="1800" dirty="0" smtClean="0">
                <a:solidFill>
                  <a:schemeClr val="tx1"/>
                </a:solidFill>
              </a:rPr>
              <a:t>Material Design，中文名：材料设计语言，是由Google推出的全新的设计语言，谷歌表示，这种设计语言旨在为手机、平板电脑、台式机和“其他平台”提供更一致、更广泛的“外观和感觉”。</a:t>
            </a:r>
          </a:p>
          <a:p>
            <a:pPr marL="0" indent="0" fontAlgn="auto">
              <a:lnSpc>
                <a:spcPct val="150000"/>
              </a:lnSpc>
              <a:spcBef>
                <a:spcPts val="0"/>
              </a:spcBef>
              <a:buNone/>
            </a:pPr>
            <a:r>
              <a:rPr lang="en-US" altLang="zh-CN" sz="1800" dirty="0" smtClean="0">
                <a:solidFill>
                  <a:schemeClr val="tx1"/>
                </a:solidFill>
              </a:rPr>
              <a:t>    Material Design不再让像素处于同一个平面，而是让它们按照规则处于空间当中，具备不同的维度。Material Design还规范了Android的运动元素，</a:t>
            </a:r>
            <a:r>
              <a:rPr lang="zh-CN" altLang="en-US" sz="1800" dirty="0" smtClean="0">
                <a:solidFill>
                  <a:schemeClr val="tx1"/>
                </a:solidFill>
              </a:rPr>
              <a:t>例如</a:t>
            </a:r>
            <a:r>
              <a:rPr lang="en-US" altLang="zh-CN" sz="1800" dirty="0" smtClean="0">
                <a:solidFill>
                  <a:schemeClr val="tx1"/>
                </a:solidFill>
              </a:rPr>
              <a:t>让按钮的弹入弹出，卡片的滑入滑出</a:t>
            </a:r>
            <a:r>
              <a:rPr lang="zh-CN" altLang="en-US" sz="1800" dirty="0" smtClean="0">
                <a:solidFill>
                  <a:schemeClr val="tx1"/>
                </a:solidFill>
              </a:rPr>
              <a:t>。Material Design更加倾向于用色彩来提示。</a:t>
            </a:r>
          </a:p>
          <a:p>
            <a:pPr marL="0" indent="0" fontAlgn="auto">
              <a:lnSpc>
                <a:spcPct val="150000"/>
              </a:lnSpc>
              <a:spcBef>
                <a:spcPts val="0"/>
              </a:spcBef>
              <a:buNone/>
            </a:pPr>
            <a:endParaRPr lang="en-US" altLang="zh-CN" sz="1800"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87500" lnSpcReduction="10000"/>
          </a:bodyPr>
          <a:lstStyle/>
          <a:p>
            <a:r>
              <a:rPr lang="zh-CN" altLang="en-US" dirty="0" smtClean="0">
                <a:solidFill>
                  <a:srgbClr val="808097"/>
                </a:solidFill>
              </a:rPr>
              <a:t>什么是</a:t>
            </a:r>
            <a:r>
              <a:rPr lang="en-US" altLang="zh-CN" dirty="0" smtClean="0">
                <a:solidFill>
                  <a:srgbClr val="808097"/>
                </a:solidFill>
              </a:rPr>
              <a:t>Material Design</a:t>
            </a:r>
          </a:p>
          <a:p>
            <a:endParaRPr lang="en-US" altLang="zh-CN" b="1" dirty="0" smtClean="0">
              <a:solidFill>
                <a:srgbClr val="808097"/>
              </a:solidFill>
            </a:endParaRPr>
          </a:p>
          <a:p>
            <a:r>
              <a:rPr lang="en-US" altLang="zh-CN" dirty="0">
                <a:solidFill>
                  <a:srgbClr val="808097"/>
                </a:solidFill>
              </a:rPr>
              <a:t>Toolbar</a:t>
            </a:r>
          </a:p>
          <a:p>
            <a:endParaRPr lang="en-US" altLang="zh-CN" dirty="0">
              <a:solidFill>
                <a:srgbClr val="808097"/>
              </a:solidFill>
            </a:endParaRPr>
          </a:p>
          <a:p>
            <a:r>
              <a:rPr lang="zh-CN" altLang="en-US" dirty="0">
                <a:solidFill>
                  <a:srgbClr val="808097"/>
                </a:solidFill>
              </a:rPr>
              <a:t>滑动菜单</a:t>
            </a:r>
          </a:p>
          <a:p>
            <a:endParaRPr lang="zh-CN" altLang="en-US" dirty="0">
              <a:solidFill>
                <a:srgbClr val="808097"/>
              </a:solidFill>
            </a:endParaRPr>
          </a:p>
          <a:p>
            <a:r>
              <a:rPr lang="zh-CN" altLang="en-US" dirty="0">
                <a:solidFill>
                  <a:srgbClr val="808097"/>
                </a:solidFill>
              </a:rPr>
              <a:t>悬浮按钮</a:t>
            </a:r>
          </a:p>
          <a:p>
            <a:endParaRPr lang="zh-CN" altLang="en-US" dirty="0">
              <a:solidFill>
                <a:srgbClr val="808097"/>
              </a:solidFill>
            </a:endParaRPr>
          </a:p>
          <a:p>
            <a:r>
              <a:rPr lang="zh-CN" altLang="en-US" dirty="0">
                <a:solidFill>
                  <a:schemeClr val="tx1"/>
                </a:solidFill>
              </a:rPr>
              <a:t>卡片式布局</a:t>
            </a:r>
          </a:p>
          <a:p>
            <a:endParaRPr lang="zh-CN" altLang="en-US" dirty="0">
              <a:solidFill>
                <a:srgbClr val="808097"/>
              </a:solidFill>
            </a:endParaRPr>
          </a:p>
          <a:p>
            <a:endParaRPr lang="zh-CN" altLang="en-US" dirty="0">
              <a:solidFill>
                <a:srgbClr val="808097"/>
              </a:solidFill>
            </a:endParaRPr>
          </a:p>
          <a:p>
            <a:endParaRPr lang="en-US" altLang="zh-CN" dirty="0" smtClean="0"/>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olidFill>
                  <a:schemeClr val="tx1"/>
                </a:solidFill>
                <a:sym typeface="+mn-ea"/>
              </a:rPr>
              <a:t>卡片式布局</a:t>
            </a:r>
            <a:endParaRPr lang="zh-CN" altLang="en-US"/>
          </a:p>
        </p:txBody>
      </p:sp>
      <p:sp>
        <p:nvSpPr>
          <p:cNvPr id="3" name="内容占位符 2"/>
          <p:cNvSpPr>
            <a:spLocks noGrp="1"/>
          </p:cNvSpPr>
          <p:nvPr>
            <p:ph idx="1"/>
          </p:nvPr>
        </p:nvSpPr>
        <p:spPr/>
        <p:txBody>
          <a:bodyPr/>
          <a:lstStyle/>
          <a:p>
            <a:r>
              <a:rPr lang="zh-CN" altLang="en-US">
                <a:solidFill>
                  <a:srgbClr val="0000CC"/>
                </a:solidFill>
              </a:rPr>
              <a:t>卡片</a:t>
            </a:r>
          </a:p>
          <a:p>
            <a:pPr marL="0" indent="0" fontAlgn="auto">
              <a:lnSpc>
                <a:spcPct val="150000"/>
              </a:lnSpc>
              <a:spcBef>
                <a:spcPts val="0"/>
              </a:spcBef>
              <a:buNone/>
            </a:pPr>
            <a:r>
              <a:rPr lang="zh-CN" altLang="en-US" sz="1800">
                <a:solidFill>
                  <a:schemeClr val="tx1"/>
                </a:solidFill>
              </a:rPr>
              <a:t>     卡片是包含一组特定数据集的纸片，数据集含有各种相关信息，例如，关于单一主题的照片，文本，和链接。卡片通常是通往更详细复杂信息的入口。卡片有固定的宽度和可变的高度。最大高度限制于可适应平台上单一视图的内容，但如果需要它可以临时扩展（例如，显示评论栏）。</a:t>
            </a:r>
          </a:p>
          <a:p>
            <a:pPr fontAlgn="auto">
              <a:lnSpc>
                <a:spcPct val="150000"/>
              </a:lnSpc>
              <a:spcBef>
                <a:spcPts val="0"/>
              </a:spcBef>
            </a:pPr>
            <a:r>
              <a:rPr lang="zh-CN" altLang="en-US" sz="1800">
                <a:solidFill>
                  <a:srgbClr val="0000CC"/>
                </a:solidFill>
              </a:rPr>
              <a:t>用途</a:t>
            </a:r>
          </a:p>
          <a:p>
            <a:pPr marL="0" indent="0" fontAlgn="auto">
              <a:lnSpc>
                <a:spcPct val="150000"/>
              </a:lnSpc>
              <a:spcBef>
                <a:spcPts val="0"/>
              </a:spcBef>
              <a:buNone/>
            </a:pPr>
            <a:r>
              <a:rPr lang="zh-CN" altLang="en-US" sz="1800">
                <a:solidFill>
                  <a:schemeClr val="tx1"/>
                </a:solidFill>
              </a:rPr>
              <a:t>     卡片是用来显示由不同种类对象组成的内容的便捷途径。它们也适用于展示尺寸或操作相当不同的相似对象，像带有不同长度标题的照片。</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卡片式布局</a:t>
            </a:r>
            <a:endParaRPr lang="zh-CN" altLang="en-US"/>
          </a:p>
        </p:txBody>
      </p:sp>
      <p:sp>
        <p:nvSpPr>
          <p:cNvPr id="3" name="内容占位符 2"/>
          <p:cNvSpPr>
            <a:spLocks noGrp="1"/>
          </p:cNvSpPr>
          <p:nvPr>
            <p:ph idx="1"/>
          </p:nvPr>
        </p:nvSpPr>
        <p:spPr/>
        <p:txBody>
          <a:bodyPr/>
          <a:lstStyle/>
          <a:p>
            <a:r>
              <a:rPr lang="en-US" altLang="zh-CN">
                <a:solidFill>
                  <a:srgbClr val="0000CC"/>
                </a:solidFill>
              </a:rPr>
              <a:t>CardView</a:t>
            </a:r>
            <a:r>
              <a:rPr lang="zh-CN" altLang="en-US">
                <a:solidFill>
                  <a:srgbClr val="0000CC"/>
                </a:solidFill>
              </a:rPr>
              <a:t>是用于实现卡片式布局的重要控件</a:t>
            </a:r>
          </a:p>
        </p:txBody>
      </p:sp>
      <p:pic>
        <p:nvPicPr>
          <p:cNvPr id="4" name="图片 3" descr="捕获21"/>
          <p:cNvPicPr>
            <a:picLocks noChangeAspect="1"/>
          </p:cNvPicPr>
          <p:nvPr/>
        </p:nvPicPr>
        <p:blipFill>
          <a:blip r:embed="rId2"/>
          <a:stretch>
            <a:fillRect/>
          </a:stretch>
        </p:blipFill>
        <p:spPr>
          <a:xfrm>
            <a:off x="457200" y="1319530"/>
            <a:ext cx="4429760" cy="1952625"/>
          </a:xfrm>
          <a:prstGeom prst="rect">
            <a:avLst/>
          </a:prstGeom>
          <a:effectLst>
            <a:outerShdw blurRad="292100" dist="139700" dir="2700000" algn="tl" rotWithShape="0">
              <a:prstClr val="black">
                <a:alpha val="64000"/>
              </a:prstClr>
            </a:outerShdw>
          </a:effectLst>
        </p:spPr>
      </p:pic>
      <p:sp>
        <p:nvSpPr>
          <p:cNvPr id="8" name="线形标注 1 7"/>
          <p:cNvSpPr/>
          <p:nvPr/>
        </p:nvSpPr>
        <p:spPr>
          <a:xfrm>
            <a:off x="5556250" y="1675130"/>
            <a:ext cx="3046095" cy="1241425"/>
          </a:xfrm>
          <a:prstGeom prst="borderCallout1">
            <a:avLst>
              <a:gd name="adj1" fmla="val 55435"/>
              <a:gd name="adj2" fmla="val -4652"/>
              <a:gd name="adj3" fmla="val -1636"/>
              <a:gd name="adj4" fmla="val -506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a:solidFill>
                  <a:schemeClr val="tx1"/>
                </a:solidFill>
                <a:sym typeface="+mn-ea"/>
              </a:rPr>
              <a:t>CardView</a:t>
            </a:r>
            <a:r>
              <a:rPr lang="zh-CN" altLang="en-US" sz="1400">
                <a:solidFill>
                  <a:schemeClr val="tx1"/>
                </a:solidFill>
                <a:sym typeface="+mn-ea"/>
              </a:rPr>
              <a:t>基本用法，</a:t>
            </a:r>
            <a:r>
              <a:rPr lang="en-US" altLang="zh-CN" sz="1400">
                <a:solidFill>
                  <a:schemeClr val="tx1"/>
                </a:solidFill>
                <a:sym typeface="+mn-ea"/>
              </a:rPr>
              <a:t>app:cardCornerRadius</a:t>
            </a:r>
            <a:r>
              <a:rPr lang="zh-CN" altLang="en-US" sz="1400">
                <a:solidFill>
                  <a:schemeClr val="tx1"/>
                </a:solidFill>
                <a:sym typeface="+mn-ea"/>
              </a:rPr>
              <a:t>指定卡片圆角弧度，</a:t>
            </a:r>
            <a:r>
              <a:rPr lang="en-US" altLang="zh-CN" sz="1400">
                <a:solidFill>
                  <a:schemeClr val="tx1"/>
                </a:solidFill>
                <a:sym typeface="+mn-ea"/>
              </a:rPr>
              <a:t>app:elevation</a:t>
            </a:r>
            <a:r>
              <a:rPr lang="zh-CN" altLang="en-US" sz="1400">
                <a:solidFill>
                  <a:schemeClr val="tx1"/>
                </a:solidFill>
                <a:sym typeface="+mn-ea"/>
              </a:rPr>
              <a:t>指定卡片的高度，添加了一个</a:t>
            </a:r>
            <a:r>
              <a:rPr lang="en-US" altLang="zh-CN" sz="1400">
                <a:solidFill>
                  <a:schemeClr val="tx1"/>
                </a:solidFill>
                <a:sym typeface="+mn-ea"/>
              </a:rPr>
              <a:t>TextView,</a:t>
            </a:r>
            <a:r>
              <a:rPr lang="zh-CN" altLang="en-US" sz="1400">
                <a:solidFill>
                  <a:schemeClr val="tx1"/>
                </a:solidFill>
                <a:sym typeface="+mn-ea"/>
              </a:rPr>
              <a:t>会显示在一张卡片中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卡片式布局</a:t>
            </a:r>
            <a:endParaRPr lang="zh-CN" altLang="en-US"/>
          </a:p>
        </p:txBody>
      </p:sp>
      <p:sp>
        <p:nvSpPr>
          <p:cNvPr id="3" name="内容占位符 2"/>
          <p:cNvSpPr>
            <a:spLocks noGrp="1"/>
          </p:cNvSpPr>
          <p:nvPr>
            <p:ph idx="1"/>
          </p:nvPr>
        </p:nvSpPr>
        <p:spPr/>
        <p:txBody>
          <a:bodyPr/>
          <a:lstStyle/>
          <a:p>
            <a:r>
              <a:rPr lang="zh-CN" altLang="en-US"/>
              <a:t>实现卡片式布局需要用到</a:t>
            </a:r>
            <a:r>
              <a:rPr lang="en-US" altLang="zh-CN"/>
              <a:t>RecyclerView,CardView</a:t>
            </a:r>
            <a:r>
              <a:rPr lang="zh-CN" altLang="en-US"/>
              <a:t>这几个控件</a:t>
            </a:r>
            <a:endParaRPr lang="en-US" altLang="zh-CN"/>
          </a:p>
        </p:txBody>
      </p:sp>
      <p:pic>
        <p:nvPicPr>
          <p:cNvPr id="4" name="图片 3" descr="捕获22"/>
          <p:cNvPicPr>
            <a:picLocks noChangeAspect="1"/>
          </p:cNvPicPr>
          <p:nvPr/>
        </p:nvPicPr>
        <p:blipFill>
          <a:blip r:embed="rId2"/>
          <a:stretch>
            <a:fillRect/>
          </a:stretch>
        </p:blipFill>
        <p:spPr>
          <a:xfrm>
            <a:off x="457200" y="1245235"/>
            <a:ext cx="5144135" cy="1609725"/>
          </a:xfrm>
          <a:prstGeom prst="rect">
            <a:avLst/>
          </a:prstGeom>
        </p:spPr>
      </p:pic>
      <p:pic>
        <p:nvPicPr>
          <p:cNvPr id="5" name="图片 4" descr="捕获23"/>
          <p:cNvPicPr>
            <a:picLocks noChangeAspect="1"/>
          </p:cNvPicPr>
          <p:nvPr/>
        </p:nvPicPr>
        <p:blipFill>
          <a:blip r:embed="rId3"/>
          <a:stretch>
            <a:fillRect/>
          </a:stretch>
        </p:blipFill>
        <p:spPr>
          <a:xfrm>
            <a:off x="457200" y="2730500"/>
            <a:ext cx="4696460" cy="438150"/>
          </a:xfrm>
          <a:prstGeom prst="rect">
            <a:avLst/>
          </a:prstGeom>
        </p:spPr>
      </p:pic>
      <p:sp>
        <p:nvSpPr>
          <p:cNvPr id="8" name="线形标注 1 7"/>
          <p:cNvSpPr/>
          <p:nvPr/>
        </p:nvSpPr>
        <p:spPr>
          <a:xfrm>
            <a:off x="5918200" y="2597785"/>
            <a:ext cx="3046095" cy="1241425"/>
          </a:xfrm>
          <a:prstGeom prst="borderCallout1">
            <a:avLst>
              <a:gd name="adj1" fmla="val 55435"/>
              <a:gd name="adj2" fmla="val -4652"/>
              <a:gd name="adj3" fmla="val -1636"/>
              <a:gd name="adj4" fmla="val -506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solidFill>
                  <a:schemeClr val="tx1"/>
                </a:solidFill>
                <a:sym typeface="+mn-ea"/>
              </a:rPr>
              <a:t>在</a:t>
            </a:r>
            <a:r>
              <a:rPr lang="en-US" altLang="zh-CN" sz="1400">
                <a:solidFill>
                  <a:schemeClr val="tx1"/>
                </a:solidFill>
                <a:sym typeface="+mn-ea"/>
              </a:rPr>
              <a:t>app/build.gradle</a:t>
            </a:r>
            <a:r>
              <a:rPr lang="zh-CN" altLang="en-US" sz="1400">
                <a:solidFill>
                  <a:schemeClr val="tx1"/>
                </a:solidFill>
                <a:sym typeface="+mn-ea"/>
              </a:rPr>
              <a:t>文件中声明这些库的依赖，最后一行添加了一个</a:t>
            </a:r>
            <a:r>
              <a:rPr lang="en-US" altLang="zh-CN" sz="1400">
                <a:solidFill>
                  <a:schemeClr val="tx1"/>
                </a:solidFill>
                <a:sym typeface="+mn-ea"/>
              </a:rPr>
              <a:t>Glide</a:t>
            </a:r>
            <a:r>
              <a:rPr lang="zh-CN" altLang="en-US" sz="1400">
                <a:solidFill>
                  <a:schemeClr val="tx1"/>
                </a:solidFill>
                <a:sym typeface="+mn-ea"/>
              </a:rPr>
              <a:t>库的依赖，这是一个强大的图片加载库，我们接下来会用到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卡片式布局</a:t>
            </a:r>
            <a:endParaRPr lang="zh-CN" altLang="en-US"/>
          </a:p>
        </p:txBody>
      </p:sp>
      <p:sp>
        <p:nvSpPr>
          <p:cNvPr id="3" name="内容占位符 2"/>
          <p:cNvSpPr>
            <a:spLocks noGrp="1"/>
          </p:cNvSpPr>
          <p:nvPr>
            <p:ph idx="1"/>
          </p:nvPr>
        </p:nvSpPr>
        <p:spPr>
          <a:xfrm>
            <a:off x="143699" y="591210"/>
            <a:ext cx="8856984" cy="3960440"/>
          </a:xfrm>
        </p:spPr>
        <p:txBody>
          <a:bodyPr/>
          <a:lstStyle/>
          <a:p>
            <a:r>
              <a:rPr lang="zh-CN" altLang="en-US">
                <a:solidFill>
                  <a:srgbClr val="0000CC"/>
                </a:solidFill>
              </a:rPr>
              <a:t>修改</a:t>
            </a:r>
            <a:r>
              <a:rPr lang="en-US" altLang="zh-CN">
                <a:solidFill>
                  <a:srgbClr val="0000CC"/>
                </a:solidFill>
              </a:rPr>
              <a:t>activity_main.xml</a:t>
            </a:r>
          </a:p>
        </p:txBody>
      </p:sp>
      <p:pic>
        <p:nvPicPr>
          <p:cNvPr id="4" name="图片 3" descr="捕获24"/>
          <p:cNvPicPr>
            <a:picLocks noChangeAspect="1"/>
          </p:cNvPicPr>
          <p:nvPr/>
        </p:nvPicPr>
        <p:blipFill>
          <a:blip r:embed="rId2"/>
          <a:stretch>
            <a:fillRect/>
          </a:stretch>
        </p:blipFill>
        <p:spPr>
          <a:xfrm>
            <a:off x="457200" y="974725"/>
            <a:ext cx="5517515" cy="4186555"/>
          </a:xfrm>
          <a:prstGeom prst="rect">
            <a:avLst/>
          </a:prstGeom>
        </p:spPr>
      </p:pic>
      <p:sp>
        <p:nvSpPr>
          <p:cNvPr id="6" name="线形标注 1 5"/>
          <p:cNvSpPr/>
          <p:nvPr/>
        </p:nvSpPr>
        <p:spPr>
          <a:xfrm>
            <a:off x="5862320" y="2727325"/>
            <a:ext cx="2824480" cy="680720"/>
          </a:xfrm>
          <a:prstGeom prst="borderCallout1">
            <a:avLst>
              <a:gd name="adj1" fmla="val 55435"/>
              <a:gd name="adj2" fmla="val -4652"/>
              <a:gd name="adj3" fmla="val 69054"/>
              <a:gd name="adj4" fmla="val -6418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在主屏幕布局中加入了一个</a:t>
            </a:r>
            <a:r>
              <a:rPr lang="en-US" sz="1400">
                <a:solidFill>
                  <a:schemeClr val="tx1"/>
                </a:solidFill>
                <a:sym typeface="+mn-ea"/>
              </a:rPr>
              <a:t>RecyclerView,</a:t>
            </a:r>
            <a:r>
              <a:rPr lang="zh-CN" altLang="en-US" sz="1400">
                <a:solidFill>
                  <a:schemeClr val="tx1"/>
                </a:solidFill>
                <a:sym typeface="+mn-ea"/>
              </a:rPr>
              <a:t>用来显示屏幕中的内容设置宽和高占满整个布局空间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卡片式布局</a:t>
            </a:r>
            <a:endParaRPr lang="zh-CN" altLang="en-US"/>
          </a:p>
        </p:txBody>
      </p:sp>
      <p:sp>
        <p:nvSpPr>
          <p:cNvPr id="3" name="内容占位符 2"/>
          <p:cNvSpPr>
            <a:spLocks noGrp="1"/>
          </p:cNvSpPr>
          <p:nvPr>
            <p:ph idx="1"/>
          </p:nvPr>
        </p:nvSpPr>
        <p:spPr/>
        <p:txBody>
          <a:bodyPr/>
          <a:lstStyle/>
          <a:p>
            <a:r>
              <a:rPr lang="zh-CN" altLang="en-US">
                <a:solidFill>
                  <a:srgbClr val="0000CC"/>
                </a:solidFill>
              </a:rPr>
              <a:t>定义实体类</a:t>
            </a:r>
            <a:r>
              <a:rPr lang="en-US" altLang="zh-CN">
                <a:solidFill>
                  <a:srgbClr val="0000CC"/>
                </a:solidFill>
              </a:rPr>
              <a:t>Fruit</a:t>
            </a:r>
            <a:r>
              <a:rPr lang="zh-CN" altLang="en-US">
                <a:solidFill>
                  <a:srgbClr val="0000CC"/>
                </a:solidFill>
              </a:rPr>
              <a:t>类</a:t>
            </a:r>
          </a:p>
        </p:txBody>
      </p:sp>
      <p:pic>
        <p:nvPicPr>
          <p:cNvPr id="4" name="图片 3" descr="捕获25"/>
          <p:cNvPicPr>
            <a:picLocks noChangeAspect="1"/>
          </p:cNvPicPr>
          <p:nvPr/>
        </p:nvPicPr>
        <p:blipFill>
          <a:blip r:embed="rId2"/>
          <a:stretch>
            <a:fillRect/>
          </a:stretch>
        </p:blipFill>
        <p:spPr>
          <a:xfrm>
            <a:off x="457200" y="1170940"/>
            <a:ext cx="1914525" cy="228600"/>
          </a:xfrm>
          <a:prstGeom prst="rect">
            <a:avLst/>
          </a:prstGeom>
        </p:spPr>
      </p:pic>
      <p:pic>
        <p:nvPicPr>
          <p:cNvPr id="5" name="图片 4" descr="捕获26"/>
          <p:cNvPicPr>
            <a:picLocks noChangeAspect="1"/>
          </p:cNvPicPr>
          <p:nvPr/>
        </p:nvPicPr>
        <p:blipFill>
          <a:blip r:embed="rId3"/>
          <a:stretch>
            <a:fillRect/>
          </a:stretch>
        </p:blipFill>
        <p:spPr>
          <a:xfrm>
            <a:off x="457200" y="1399540"/>
            <a:ext cx="4077335" cy="3420110"/>
          </a:xfrm>
          <a:prstGeom prst="rect">
            <a:avLst/>
          </a:prstGeom>
        </p:spPr>
      </p:pic>
      <p:sp>
        <p:nvSpPr>
          <p:cNvPr id="8" name="线形标注 1 7"/>
          <p:cNvSpPr/>
          <p:nvPr/>
        </p:nvSpPr>
        <p:spPr>
          <a:xfrm>
            <a:off x="5101590" y="1812290"/>
            <a:ext cx="3046095" cy="1019175"/>
          </a:xfrm>
          <a:prstGeom prst="borderCallout1">
            <a:avLst>
              <a:gd name="adj1" fmla="val 55435"/>
              <a:gd name="adj2" fmla="val -4652"/>
              <a:gd name="adj3" fmla="val -1636"/>
              <a:gd name="adj4" fmla="val -506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a:solidFill>
                  <a:schemeClr val="tx1"/>
                </a:solidFill>
                <a:sym typeface="+mn-ea"/>
              </a:rPr>
              <a:t>fruit</a:t>
            </a:r>
            <a:r>
              <a:rPr lang="zh-CN" altLang="en-US" sz="1400">
                <a:solidFill>
                  <a:schemeClr val="tx1"/>
                </a:solidFill>
                <a:sym typeface="+mn-ea"/>
              </a:rPr>
              <a:t>类中有两个字段，</a:t>
            </a:r>
            <a:r>
              <a:rPr lang="en-US" altLang="zh-CN" sz="1400">
                <a:solidFill>
                  <a:schemeClr val="tx1"/>
                </a:solidFill>
                <a:sym typeface="+mn-ea"/>
              </a:rPr>
              <a:t>name</a:t>
            </a:r>
            <a:r>
              <a:rPr lang="zh-CN" altLang="en-US" sz="1400">
                <a:solidFill>
                  <a:schemeClr val="tx1"/>
                </a:solidFill>
                <a:sym typeface="+mn-ea"/>
              </a:rPr>
              <a:t>表示水果的名字，</a:t>
            </a:r>
            <a:r>
              <a:rPr lang="en-US" altLang="zh-CN" sz="1400">
                <a:solidFill>
                  <a:schemeClr val="tx1"/>
                </a:solidFill>
                <a:sym typeface="+mn-ea"/>
              </a:rPr>
              <a:t>imageId</a:t>
            </a:r>
            <a:r>
              <a:rPr lang="zh-CN" altLang="en-US" sz="1400">
                <a:solidFill>
                  <a:schemeClr val="tx1"/>
                </a:solidFill>
                <a:sym typeface="+mn-ea"/>
              </a:rPr>
              <a:t>表示水果对应的图片资源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卡片式布局</a:t>
            </a:r>
            <a:endParaRPr lang="zh-CN" altLang="en-US"/>
          </a:p>
        </p:txBody>
      </p:sp>
      <p:sp>
        <p:nvSpPr>
          <p:cNvPr id="3" name="内容占位符 2"/>
          <p:cNvSpPr>
            <a:spLocks noGrp="1"/>
          </p:cNvSpPr>
          <p:nvPr>
            <p:ph idx="1"/>
          </p:nvPr>
        </p:nvSpPr>
        <p:spPr>
          <a:xfrm>
            <a:off x="143699" y="591845"/>
            <a:ext cx="8856984" cy="3960440"/>
          </a:xfrm>
        </p:spPr>
        <p:txBody>
          <a:bodyPr/>
          <a:lstStyle/>
          <a:p>
            <a:r>
              <a:rPr lang="zh-CN" altLang="en-US">
                <a:solidFill>
                  <a:srgbClr val="0000CC"/>
                </a:solidFill>
              </a:rPr>
              <a:t>定义</a:t>
            </a:r>
            <a:r>
              <a:rPr lang="en-US" altLang="zh-CN">
                <a:solidFill>
                  <a:srgbClr val="0000CC"/>
                </a:solidFill>
              </a:rPr>
              <a:t>RecyclerView</a:t>
            </a:r>
            <a:r>
              <a:rPr lang="zh-CN" altLang="en-US">
                <a:solidFill>
                  <a:srgbClr val="0000CC"/>
                </a:solidFill>
              </a:rPr>
              <a:t>子项布局，</a:t>
            </a:r>
            <a:r>
              <a:rPr lang="en-US" altLang="zh-CN">
                <a:solidFill>
                  <a:srgbClr val="0000CC"/>
                </a:solidFill>
              </a:rPr>
              <a:t>fruit_item.xml</a:t>
            </a:r>
          </a:p>
        </p:txBody>
      </p:sp>
      <p:pic>
        <p:nvPicPr>
          <p:cNvPr id="4" name="图片 3" descr="捕获27"/>
          <p:cNvPicPr>
            <a:picLocks noChangeAspect="1"/>
          </p:cNvPicPr>
          <p:nvPr/>
        </p:nvPicPr>
        <p:blipFill>
          <a:blip r:embed="rId2"/>
          <a:stretch>
            <a:fillRect/>
          </a:stretch>
        </p:blipFill>
        <p:spPr>
          <a:xfrm>
            <a:off x="457200" y="969645"/>
            <a:ext cx="4188460" cy="4042410"/>
          </a:xfrm>
          <a:prstGeom prst="rect">
            <a:avLst/>
          </a:prstGeom>
        </p:spPr>
      </p:pic>
      <p:sp>
        <p:nvSpPr>
          <p:cNvPr id="8" name="线形标注 1 7"/>
          <p:cNvSpPr/>
          <p:nvPr/>
        </p:nvSpPr>
        <p:spPr>
          <a:xfrm>
            <a:off x="5409565" y="1430020"/>
            <a:ext cx="3046095" cy="1019175"/>
          </a:xfrm>
          <a:prstGeom prst="borderCallout1">
            <a:avLst>
              <a:gd name="adj1" fmla="val 55435"/>
              <a:gd name="adj2" fmla="val -4652"/>
              <a:gd name="adj3" fmla="val -1636"/>
              <a:gd name="adj4" fmla="val -506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solidFill>
                  <a:schemeClr val="tx1"/>
                </a:solidFill>
                <a:sym typeface="+mn-ea"/>
              </a:rPr>
              <a:t>这里使用</a:t>
            </a:r>
            <a:r>
              <a:rPr lang="en-US" altLang="zh-CN" sz="1400">
                <a:solidFill>
                  <a:schemeClr val="tx1"/>
                </a:solidFill>
                <a:sym typeface="+mn-ea"/>
              </a:rPr>
              <a:t>CardView</a:t>
            </a:r>
            <a:r>
              <a:rPr lang="zh-CN" altLang="en-US" sz="1400">
                <a:solidFill>
                  <a:schemeClr val="tx1"/>
                </a:solidFill>
                <a:sym typeface="+mn-ea"/>
              </a:rPr>
              <a:t>作为子项的最外层布局，似使得</a:t>
            </a:r>
            <a:r>
              <a:rPr lang="en-US" altLang="zh-CN" sz="1400">
                <a:solidFill>
                  <a:schemeClr val="tx1"/>
                </a:solidFill>
                <a:sym typeface="+mn-ea"/>
              </a:rPr>
              <a:t>RecyclerView</a:t>
            </a:r>
            <a:r>
              <a:rPr lang="zh-CN" altLang="en-US" sz="1400">
                <a:solidFill>
                  <a:schemeClr val="tx1"/>
                </a:solidFill>
                <a:sym typeface="+mn-ea"/>
              </a:rPr>
              <a:t>的每个元素都在卡片当中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卡片式布局</a:t>
            </a:r>
            <a:endParaRPr lang="zh-CN" altLang="en-US"/>
          </a:p>
        </p:txBody>
      </p:sp>
      <p:sp>
        <p:nvSpPr>
          <p:cNvPr id="3" name="内容占位符 2"/>
          <p:cNvSpPr>
            <a:spLocks noGrp="1"/>
          </p:cNvSpPr>
          <p:nvPr>
            <p:ph idx="1"/>
          </p:nvPr>
        </p:nvSpPr>
        <p:spPr/>
        <p:txBody>
          <a:bodyPr/>
          <a:lstStyle/>
          <a:p>
            <a:r>
              <a:rPr lang="zh-CN" altLang="en-US">
                <a:solidFill>
                  <a:srgbClr val="0000CC"/>
                </a:solidFill>
              </a:rPr>
              <a:t>新建</a:t>
            </a:r>
            <a:r>
              <a:rPr lang="en-US" altLang="zh-CN">
                <a:solidFill>
                  <a:srgbClr val="0000CC"/>
                </a:solidFill>
              </a:rPr>
              <a:t>RecyclerView</a:t>
            </a:r>
            <a:r>
              <a:rPr lang="zh-CN" altLang="en-US">
                <a:solidFill>
                  <a:srgbClr val="0000CC"/>
                </a:solidFill>
              </a:rPr>
              <a:t>适配器，</a:t>
            </a:r>
            <a:r>
              <a:rPr lang="en-US" altLang="zh-CN">
                <a:solidFill>
                  <a:srgbClr val="0000CC"/>
                </a:solidFill>
              </a:rPr>
              <a:t>FruitAdapter</a:t>
            </a:r>
            <a:r>
              <a:rPr lang="zh-CN" altLang="en-US">
                <a:solidFill>
                  <a:srgbClr val="0000CC"/>
                </a:solidFill>
              </a:rPr>
              <a:t>类</a:t>
            </a:r>
          </a:p>
        </p:txBody>
      </p:sp>
      <p:pic>
        <p:nvPicPr>
          <p:cNvPr id="4" name="图片 3" descr="捕获28"/>
          <p:cNvPicPr>
            <a:picLocks noChangeAspect="1"/>
          </p:cNvPicPr>
          <p:nvPr/>
        </p:nvPicPr>
        <p:blipFill>
          <a:blip r:embed="rId2"/>
          <a:stretch>
            <a:fillRect/>
          </a:stretch>
        </p:blipFill>
        <p:spPr>
          <a:xfrm>
            <a:off x="307975" y="1169035"/>
            <a:ext cx="4561840" cy="3562985"/>
          </a:xfrm>
          <a:prstGeom prst="rect">
            <a:avLst/>
          </a:prstGeom>
        </p:spPr>
      </p:pic>
      <p:pic>
        <p:nvPicPr>
          <p:cNvPr id="5" name="图片 4" descr="捕获29"/>
          <p:cNvPicPr>
            <a:picLocks noChangeAspect="1"/>
          </p:cNvPicPr>
          <p:nvPr/>
        </p:nvPicPr>
        <p:blipFill>
          <a:blip r:embed="rId3"/>
          <a:stretch>
            <a:fillRect/>
          </a:stretch>
        </p:blipFill>
        <p:spPr>
          <a:xfrm>
            <a:off x="5017135" y="1169035"/>
            <a:ext cx="4190365" cy="2419985"/>
          </a:xfrm>
          <a:prstGeom prst="rect">
            <a:avLst/>
          </a:prstGeom>
        </p:spPr>
      </p:pic>
      <p:pic>
        <p:nvPicPr>
          <p:cNvPr id="6" name="图片 5" descr="捕获30"/>
          <p:cNvPicPr>
            <a:picLocks noChangeAspect="1"/>
          </p:cNvPicPr>
          <p:nvPr/>
        </p:nvPicPr>
        <p:blipFill>
          <a:blip r:embed="rId4"/>
          <a:stretch>
            <a:fillRect/>
          </a:stretch>
        </p:blipFill>
        <p:spPr>
          <a:xfrm>
            <a:off x="5017135" y="3589020"/>
            <a:ext cx="2044700" cy="1247775"/>
          </a:xfrm>
          <a:prstGeom prst="rect">
            <a:avLst/>
          </a:prstGeom>
        </p:spPr>
      </p:pic>
      <p:sp>
        <p:nvSpPr>
          <p:cNvPr id="8" name="线形标注 1 7"/>
          <p:cNvSpPr/>
          <p:nvPr/>
        </p:nvSpPr>
        <p:spPr>
          <a:xfrm>
            <a:off x="6002655" y="3795395"/>
            <a:ext cx="3204845" cy="1209675"/>
          </a:xfrm>
          <a:prstGeom prst="borderCallout1">
            <a:avLst>
              <a:gd name="adj1" fmla="val 55435"/>
              <a:gd name="adj2" fmla="val -4652"/>
              <a:gd name="adj3" fmla="val -17952"/>
              <a:gd name="adj4" fmla="val -2017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a:solidFill>
                  <a:schemeClr val="tx1"/>
                </a:solidFill>
                <a:sym typeface="+mn-ea"/>
              </a:rPr>
              <a:t>Glide.with()</a:t>
            </a:r>
            <a:r>
              <a:rPr lang="zh-CN" altLang="en-US" sz="1400">
                <a:solidFill>
                  <a:schemeClr val="tx1"/>
                </a:solidFill>
                <a:sym typeface="+mn-ea"/>
              </a:rPr>
              <a:t>方法传入一个</a:t>
            </a:r>
            <a:r>
              <a:rPr lang="en-US" altLang="zh-CN" sz="1400">
                <a:solidFill>
                  <a:schemeClr val="tx1"/>
                </a:solidFill>
                <a:sym typeface="+mn-ea"/>
              </a:rPr>
              <a:t>context,load()</a:t>
            </a:r>
            <a:r>
              <a:rPr lang="zh-CN" altLang="en-US" sz="1400">
                <a:solidFill>
                  <a:schemeClr val="tx1"/>
                </a:solidFill>
                <a:sym typeface="+mn-ea"/>
              </a:rPr>
              <a:t>方法加载图片，</a:t>
            </a:r>
            <a:r>
              <a:rPr lang="en-US" altLang="zh-CN" sz="1400">
                <a:solidFill>
                  <a:schemeClr val="tx1"/>
                </a:solidFill>
                <a:sym typeface="+mn-ea"/>
              </a:rPr>
              <a:t>into()</a:t>
            </a:r>
            <a:r>
              <a:rPr lang="zh-CN" altLang="en-US" sz="1400">
                <a:solidFill>
                  <a:schemeClr val="tx1"/>
                </a:solidFill>
                <a:sym typeface="+mn-ea"/>
              </a:rPr>
              <a:t>方法将图片设置到具体的</a:t>
            </a:r>
            <a:r>
              <a:rPr lang="en-US" altLang="zh-CN" sz="1400">
                <a:solidFill>
                  <a:schemeClr val="tx1"/>
                </a:solidFill>
                <a:sym typeface="+mn-ea"/>
              </a:rPr>
              <a:t>ImageView</a:t>
            </a:r>
            <a:r>
              <a:rPr lang="zh-CN" altLang="en-US" sz="1400">
                <a:solidFill>
                  <a:schemeClr val="tx1"/>
                </a:solidFill>
                <a:sym typeface="+mn-ea"/>
              </a:rPr>
              <a:t>中去，使用</a:t>
            </a:r>
            <a:r>
              <a:rPr lang="en-US" altLang="zh-CN" sz="1400">
                <a:solidFill>
                  <a:schemeClr val="tx1"/>
                </a:solidFill>
                <a:sym typeface="+mn-ea"/>
              </a:rPr>
              <a:t>Glide</a:t>
            </a:r>
            <a:r>
              <a:rPr lang="zh-CN" altLang="en-US" sz="1400">
                <a:solidFill>
                  <a:schemeClr val="tx1"/>
                </a:solidFill>
                <a:sym typeface="+mn-ea"/>
              </a:rPr>
              <a:t>来加载图片是因为这个控件可以直接自动压缩图片等复杂的逻辑操作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卡片式布局</a:t>
            </a:r>
            <a:endParaRPr lang="zh-CN" altLang="en-US"/>
          </a:p>
        </p:txBody>
      </p:sp>
      <p:sp>
        <p:nvSpPr>
          <p:cNvPr id="3" name="内容占位符 2"/>
          <p:cNvSpPr>
            <a:spLocks noGrp="1"/>
          </p:cNvSpPr>
          <p:nvPr>
            <p:ph idx="1"/>
          </p:nvPr>
        </p:nvSpPr>
        <p:spPr>
          <a:xfrm>
            <a:off x="143699" y="591210"/>
            <a:ext cx="8856984" cy="3960440"/>
          </a:xfrm>
        </p:spPr>
        <p:txBody>
          <a:bodyPr/>
          <a:lstStyle/>
          <a:p>
            <a:r>
              <a:rPr lang="en-US" altLang="zh-CN">
                <a:solidFill>
                  <a:srgbClr val="0000CC"/>
                </a:solidFill>
              </a:rPr>
              <a:t>MainActivity</a:t>
            </a:r>
          </a:p>
        </p:txBody>
      </p:sp>
      <p:pic>
        <p:nvPicPr>
          <p:cNvPr id="4" name="图片 3" descr="捕获31"/>
          <p:cNvPicPr>
            <a:picLocks noChangeAspect="1"/>
          </p:cNvPicPr>
          <p:nvPr/>
        </p:nvPicPr>
        <p:blipFill>
          <a:blip r:embed="rId2"/>
          <a:stretch>
            <a:fillRect/>
          </a:stretch>
        </p:blipFill>
        <p:spPr>
          <a:xfrm>
            <a:off x="457200" y="1002030"/>
            <a:ext cx="6075045" cy="3989070"/>
          </a:xfrm>
          <a:prstGeom prst="rect">
            <a:avLst/>
          </a:prstGeom>
        </p:spPr>
      </p:pic>
      <p:sp>
        <p:nvSpPr>
          <p:cNvPr id="8" name="线形标注 1 7"/>
          <p:cNvSpPr/>
          <p:nvPr/>
        </p:nvSpPr>
        <p:spPr>
          <a:xfrm>
            <a:off x="5759450" y="2999740"/>
            <a:ext cx="3046095" cy="542925"/>
          </a:xfrm>
          <a:prstGeom prst="borderCallout1">
            <a:avLst>
              <a:gd name="adj1" fmla="val 55435"/>
              <a:gd name="adj2" fmla="val -4652"/>
              <a:gd name="adj3" fmla="val -1636"/>
              <a:gd name="adj4" fmla="val -506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solidFill>
                  <a:schemeClr val="tx1"/>
                </a:solidFill>
                <a:sym typeface="+mn-ea"/>
              </a:rPr>
              <a:t>定义了一个</a:t>
            </a:r>
            <a:r>
              <a:rPr lang="en-US" altLang="zh-CN" sz="1400">
                <a:solidFill>
                  <a:schemeClr val="tx1"/>
                </a:solidFill>
                <a:sym typeface="+mn-ea"/>
              </a:rPr>
              <a:t>Fruit</a:t>
            </a:r>
            <a:r>
              <a:rPr lang="zh-CN" altLang="en-US" sz="1400">
                <a:solidFill>
                  <a:schemeClr val="tx1"/>
                </a:solidFill>
                <a:sym typeface="+mn-ea"/>
              </a:rPr>
              <a:t>对象数组，放入一些</a:t>
            </a:r>
            <a:r>
              <a:rPr lang="en-US" altLang="zh-CN" sz="1400">
                <a:solidFill>
                  <a:schemeClr val="tx1"/>
                </a:solidFill>
                <a:sym typeface="+mn-ea"/>
              </a:rPr>
              <a:t>Fruit</a:t>
            </a:r>
            <a:r>
              <a:rPr lang="zh-CN" altLang="en-US" sz="1400">
                <a:solidFill>
                  <a:schemeClr val="tx1"/>
                </a:solidFill>
                <a:sym typeface="+mn-ea"/>
              </a:rPr>
              <a:t>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卡片式布局</a:t>
            </a:r>
            <a:endParaRPr lang="zh-CN" altLang="en-US"/>
          </a:p>
        </p:txBody>
      </p:sp>
      <p:sp>
        <p:nvSpPr>
          <p:cNvPr id="3" name="内容占位符 2"/>
          <p:cNvSpPr>
            <a:spLocks noGrp="1"/>
          </p:cNvSpPr>
          <p:nvPr>
            <p:ph idx="1"/>
          </p:nvPr>
        </p:nvSpPr>
        <p:spPr/>
        <p:txBody>
          <a:bodyPr/>
          <a:lstStyle/>
          <a:p>
            <a:r>
              <a:rPr lang="en-US" altLang="zh-CN">
                <a:solidFill>
                  <a:srgbClr val="0000CC"/>
                </a:solidFill>
              </a:rPr>
              <a:t>MianActivity</a:t>
            </a:r>
          </a:p>
        </p:txBody>
      </p:sp>
      <p:pic>
        <p:nvPicPr>
          <p:cNvPr id="4" name="图片 3" descr="捕获32"/>
          <p:cNvPicPr>
            <a:picLocks noChangeAspect="1"/>
          </p:cNvPicPr>
          <p:nvPr/>
        </p:nvPicPr>
        <p:blipFill>
          <a:blip r:embed="rId2"/>
          <a:stretch>
            <a:fillRect/>
          </a:stretch>
        </p:blipFill>
        <p:spPr>
          <a:xfrm>
            <a:off x="203200" y="1222375"/>
            <a:ext cx="6658610" cy="3058160"/>
          </a:xfrm>
          <a:prstGeom prst="rect">
            <a:avLst/>
          </a:prstGeom>
        </p:spPr>
      </p:pic>
      <p:sp>
        <p:nvSpPr>
          <p:cNvPr id="8" name="线形标注 1 7"/>
          <p:cNvSpPr/>
          <p:nvPr/>
        </p:nvSpPr>
        <p:spPr>
          <a:xfrm>
            <a:off x="5640705" y="1557655"/>
            <a:ext cx="3046095" cy="775970"/>
          </a:xfrm>
          <a:prstGeom prst="borderCallout1">
            <a:avLst>
              <a:gd name="adj1" fmla="val 55435"/>
              <a:gd name="adj2" fmla="val -4652"/>
              <a:gd name="adj3" fmla="val -21169"/>
              <a:gd name="adj4" fmla="val -2316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solidFill>
                  <a:schemeClr val="tx1"/>
                </a:solidFill>
                <a:sym typeface="+mn-ea"/>
              </a:rPr>
              <a:t>这里使用</a:t>
            </a:r>
            <a:r>
              <a:rPr lang="en-US" altLang="zh-CN" sz="1400">
                <a:solidFill>
                  <a:schemeClr val="tx1"/>
                </a:solidFill>
                <a:sym typeface="+mn-ea"/>
              </a:rPr>
              <a:t>GridLayoutManager</a:t>
            </a:r>
            <a:r>
              <a:rPr lang="zh-CN" altLang="en-US" sz="1400">
                <a:solidFill>
                  <a:schemeClr val="tx1"/>
                </a:solidFill>
                <a:sym typeface="+mn-ea"/>
              </a:rPr>
              <a:t>这个布局，第一个参数是</a:t>
            </a:r>
            <a:r>
              <a:rPr lang="en-US" altLang="zh-CN" sz="1400">
                <a:solidFill>
                  <a:schemeClr val="tx1"/>
                </a:solidFill>
                <a:sym typeface="+mn-ea"/>
              </a:rPr>
              <a:t>Context</a:t>
            </a:r>
            <a:r>
              <a:rPr lang="zh-CN" altLang="en-US" sz="1400">
                <a:solidFill>
                  <a:schemeClr val="tx1"/>
                </a:solidFill>
                <a:sym typeface="+mn-ea"/>
              </a:rPr>
              <a:t>，第二个参数是列数，这里我们设置一行显示两列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sym typeface="+mn-ea"/>
              </a:rPr>
              <a:t>什么是</a:t>
            </a:r>
            <a:r>
              <a:rPr lang="en-US" altLang="zh-CN" dirty="0" smtClean="0">
                <a:sym typeface="+mn-ea"/>
              </a:rPr>
              <a:t>Material Design</a:t>
            </a:r>
            <a:endParaRPr lang="zh-CN" altLang="en-US"/>
          </a:p>
        </p:txBody>
      </p:sp>
      <p:sp>
        <p:nvSpPr>
          <p:cNvPr id="3" name="内容占位符 2"/>
          <p:cNvSpPr>
            <a:spLocks noGrp="1"/>
          </p:cNvSpPr>
          <p:nvPr>
            <p:ph idx="1"/>
          </p:nvPr>
        </p:nvSpPr>
        <p:spPr/>
        <p:txBody>
          <a:bodyPr/>
          <a:lstStyle/>
          <a:p>
            <a:r>
              <a:rPr lang="en-US" altLang="zh-CN" dirty="0" smtClean="0">
                <a:solidFill>
                  <a:srgbClr val="0000CC"/>
                </a:solidFill>
                <a:sym typeface="+mn-ea"/>
              </a:rPr>
              <a:t>Material Design</a:t>
            </a:r>
            <a:r>
              <a:rPr lang="zh-CN" altLang="en-US" dirty="0" smtClean="0">
                <a:solidFill>
                  <a:srgbClr val="0000CC"/>
                </a:solidFill>
                <a:sym typeface="+mn-ea"/>
              </a:rPr>
              <a:t>设计的应用</a:t>
            </a:r>
          </a:p>
          <a:p>
            <a:endParaRPr lang="zh-CN" altLang="en-US"/>
          </a:p>
        </p:txBody>
      </p:sp>
      <p:pic>
        <p:nvPicPr>
          <p:cNvPr id="4" name="图片 3" descr="google-material-design-android-chrome-os-web-1"/>
          <p:cNvPicPr>
            <a:picLocks noChangeAspect="1"/>
          </p:cNvPicPr>
          <p:nvPr/>
        </p:nvPicPr>
        <p:blipFill>
          <a:blip r:embed="rId2"/>
          <a:stretch>
            <a:fillRect/>
          </a:stretch>
        </p:blipFill>
        <p:spPr>
          <a:xfrm>
            <a:off x="1212215" y="1209675"/>
            <a:ext cx="5599430" cy="373507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sym typeface="+mn-ea"/>
              </a:rPr>
              <a:t>卡片式布局</a:t>
            </a:r>
            <a:endParaRPr lang="zh-CN" altLang="en-US"/>
          </a:p>
        </p:txBody>
      </p:sp>
      <p:sp>
        <p:nvSpPr>
          <p:cNvPr id="3" name="内容占位符 2"/>
          <p:cNvSpPr>
            <a:spLocks noGrp="1"/>
          </p:cNvSpPr>
          <p:nvPr>
            <p:ph idx="1"/>
          </p:nvPr>
        </p:nvSpPr>
        <p:spPr>
          <a:xfrm>
            <a:off x="143699" y="591845"/>
            <a:ext cx="8856984" cy="3960440"/>
          </a:xfrm>
        </p:spPr>
        <p:txBody>
          <a:bodyPr/>
          <a:lstStyle/>
          <a:p>
            <a:r>
              <a:rPr lang="en-US" altLang="zh-CN">
                <a:solidFill>
                  <a:srgbClr val="0000CC"/>
                </a:solidFill>
              </a:rPr>
              <a:t>AppBarLayout</a:t>
            </a:r>
            <a:r>
              <a:rPr lang="zh-CN" altLang="en-US">
                <a:solidFill>
                  <a:srgbClr val="0000CC"/>
                </a:solidFill>
              </a:rPr>
              <a:t>解决</a:t>
            </a:r>
            <a:r>
              <a:rPr lang="en-US" altLang="zh-CN">
                <a:solidFill>
                  <a:srgbClr val="0000CC"/>
                </a:solidFill>
              </a:rPr>
              <a:t>RecyclerView</a:t>
            </a:r>
            <a:r>
              <a:rPr lang="zh-CN" altLang="en-US">
                <a:solidFill>
                  <a:srgbClr val="0000CC"/>
                </a:solidFill>
              </a:rPr>
              <a:t>遮挡</a:t>
            </a:r>
            <a:r>
              <a:rPr lang="en-US" altLang="zh-CN">
                <a:solidFill>
                  <a:srgbClr val="0000CC"/>
                </a:solidFill>
              </a:rPr>
              <a:t>ToolBar</a:t>
            </a:r>
            <a:r>
              <a:rPr lang="zh-CN" altLang="en-US">
                <a:solidFill>
                  <a:srgbClr val="0000CC"/>
                </a:solidFill>
              </a:rPr>
              <a:t>问题</a:t>
            </a:r>
            <a:r>
              <a:rPr lang="en-US" altLang="zh-CN">
                <a:solidFill>
                  <a:srgbClr val="0000CC"/>
                </a:solidFill>
              </a:rPr>
              <a:t>,activity_main.xml</a:t>
            </a:r>
          </a:p>
        </p:txBody>
      </p:sp>
      <p:pic>
        <p:nvPicPr>
          <p:cNvPr id="4" name="图片 3" descr="捕获33"/>
          <p:cNvPicPr>
            <a:picLocks noChangeAspect="1"/>
          </p:cNvPicPr>
          <p:nvPr/>
        </p:nvPicPr>
        <p:blipFill>
          <a:blip r:embed="rId2"/>
          <a:stretch>
            <a:fillRect/>
          </a:stretch>
        </p:blipFill>
        <p:spPr>
          <a:xfrm>
            <a:off x="448945" y="1040130"/>
            <a:ext cx="5039360" cy="2228850"/>
          </a:xfrm>
          <a:prstGeom prst="rect">
            <a:avLst/>
          </a:prstGeom>
        </p:spPr>
      </p:pic>
      <p:pic>
        <p:nvPicPr>
          <p:cNvPr id="5" name="图片 4" descr="捕获34"/>
          <p:cNvPicPr>
            <a:picLocks noChangeAspect="1"/>
          </p:cNvPicPr>
          <p:nvPr/>
        </p:nvPicPr>
        <p:blipFill>
          <a:blip r:embed="rId3"/>
          <a:stretch>
            <a:fillRect/>
          </a:stretch>
        </p:blipFill>
        <p:spPr>
          <a:xfrm>
            <a:off x="816610" y="3197225"/>
            <a:ext cx="6061075" cy="1948815"/>
          </a:xfrm>
          <a:prstGeom prst="rect">
            <a:avLst/>
          </a:prstGeom>
        </p:spPr>
      </p:pic>
      <p:sp>
        <p:nvSpPr>
          <p:cNvPr id="8" name="线形标注 1 7"/>
          <p:cNvSpPr/>
          <p:nvPr/>
        </p:nvSpPr>
        <p:spPr>
          <a:xfrm>
            <a:off x="5640705" y="1746250"/>
            <a:ext cx="3046095" cy="404495"/>
          </a:xfrm>
          <a:prstGeom prst="borderCallout1">
            <a:avLst>
              <a:gd name="adj1" fmla="val 55435"/>
              <a:gd name="adj2" fmla="val -4652"/>
              <a:gd name="adj3" fmla="val 44435"/>
              <a:gd name="adj4" fmla="val -3327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solidFill>
                  <a:schemeClr val="tx1"/>
                </a:solidFill>
                <a:sym typeface="+mn-ea"/>
              </a:rPr>
              <a:t>在</a:t>
            </a:r>
            <a:r>
              <a:rPr lang="en-US" altLang="zh-CN" sz="1400">
                <a:solidFill>
                  <a:schemeClr val="tx1"/>
                </a:solidFill>
                <a:sym typeface="+mn-ea"/>
              </a:rPr>
              <a:t>Toolbar</a:t>
            </a:r>
            <a:r>
              <a:rPr lang="zh-CN" altLang="en-US" sz="1400">
                <a:solidFill>
                  <a:schemeClr val="tx1"/>
                </a:solidFill>
                <a:sym typeface="+mn-ea"/>
              </a:rPr>
              <a:t>外层放置</a:t>
            </a:r>
            <a:r>
              <a:rPr lang="en-US" altLang="zh-CN" sz="1400">
                <a:solidFill>
                  <a:schemeClr val="tx1"/>
                </a:solidFill>
                <a:sym typeface="+mn-ea"/>
              </a:rPr>
              <a:t>AppBarLayout</a:t>
            </a:r>
          </a:p>
        </p:txBody>
      </p:sp>
      <p:sp>
        <p:nvSpPr>
          <p:cNvPr id="6" name="线形标注 1 5"/>
          <p:cNvSpPr/>
          <p:nvPr/>
        </p:nvSpPr>
        <p:spPr>
          <a:xfrm>
            <a:off x="5640705" y="3994785"/>
            <a:ext cx="3046095" cy="404495"/>
          </a:xfrm>
          <a:prstGeom prst="borderCallout1">
            <a:avLst>
              <a:gd name="adj1" fmla="val 55435"/>
              <a:gd name="adj2" fmla="val -4652"/>
              <a:gd name="adj3" fmla="val 233281"/>
              <a:gd name="adj4" fmla="val -3744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a:solidFill>
                  <a:schemeClr val="tx1"/>
                </a:solidFill>
                <a:sym typeface="+mn-ea"/>
              </a:rPr>
              <a:t>使用</a:t>
            </a:r>
            <a:r>
              <a:rPr lang="en-US" altLang="zh-CN" sz="1400">
                <a:solidFill>
                  <a:schemeClr val="tx1"/>
                </a:solidFill>
                <a:sym typeface="+mn-ea"/>
              </a:rPr>
              <a:t>app:layout_behavior</a:t>
            </a:r>
            <a:r>
              <a:rPr lang="zh-CN" altLang="en-US" sz="1400">
                <a:solidFill>
                  <a:schemeClr val="tx1"/>
                </a:solidFill>
                <a:sym typeface="+mn-ea"/>
              </a:rPr>
              <a:t>为</a:t>
            </a:r>
            <a:r>
              <a:rPr lang="en-US" altLang="zh-CN" sz="1400">
                <a:solidFill>
                  <a:schemeClr val="tx1"/>
                </a:solidFill>
                <a:sym typeface="+mn-ea"/>
              </a:rPr>
              <a:t>RecyclerView</a:t>
            </a:r>
            <a:r>
              <a:rPr lang="zh-CN" altLang="en-US" sz="1400">
                <a:solidFill>
                  <a:schemeClr val="tx1"/>
                </a:solidFill>
                <a:sym typeface="+mn-ea"/>
              </a:rPr>
              <a:t>指定一个布局行为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a:t>
            </a:r>
            <a:r>
              <a:rPr lang="zh-CN" altLang="en-US" dirty="0" smtClean="0"/>
              <a:t>课学习内容</a:t>
            </a:r>
            <a:endParaRPr lang="en-US" dirty="0"/>
          </a:p>
        </p:txBody>
      </p:sp>
      <p:sp>
        <p:nvSpPr>
          <p:cNvPr id="3" name="Content Placeholder 2"/>
          <p:cNvSpPr>
            <a:spLocks noGrp="1"/>
          </p:cNvSpPr>
          <p:nvPr>
            <p:ph idx="1"/>
          </p:nvPr>
        </p:nvSpPr>
        <p:spPr/>
        <p:txBody>
          <a:bodyPr>
            <a:normAutofit fontScale="87500" lnSpcReduction="10000"/>
          </a:bodyPr>
          <a:lstStyle/>
          <a:p>
            <a:r>
              <a:rPr lang="zh-CN" altLang="en-US" dirty="0" smtClean="0">
                <a:solidFill>
                  <a:srgbClr val="808097"/>
                </a:solidFill>
              </a:rPr>
              <a:t>什么是</a:t>
            </a:r>
            <a:r>
              <a:rPr lang="en-US" altLang="zh-CN" dirty="0" smtClean="0">
                <a:solidFill>
                  <a:srgbClr val="808097"/>
                </a:solidFill>
              </a:rPr>
              <a:t>Material Design</a:t>
            </a:r>
          </a:p>
          <a:p>
            <a:endParaRPr lang="en-US" altLang="zh-CN" b="1" dirty="0" smtClean="0">
              <a:solidFill>
                <a:srgbClr val="808097"/>
              </a:solidFill>
            </a:endParaRPr>
          </a:p>
          <a:p>
            <a:r>
              <a:rPr lang="en-US" altLang="zh-CN" dirty="0">
                <a:solidFill>
                  <a:schemeClr val="tx1"/>
                </a:solidFill>
              </a:rPr>
              <a:t>Toolbar</a:t>
            </a:r>
          </a:p>
          <a:p>
            <a:endParaRPr lang="en-US" altLang="zh-CN" dirty="0">
              <a:solidFill>
                <a:srgbClr val="808097"/>
              </a:solidFill>
            </a:endParaRPr>
          </a:p>
          <a:p>
            <a:r>
              <a:rPr lang="zh-CN" altLang="en-US" dirty="0">
                <a:solidFill>
                  <a:srgbClr val="808097"/>
                </a:solidFill>
              </a:rPr>
              <a:t>滑动菜单</a:t>
            </a:r>
          </a:p>
          <a:p>
            <a:endParaRPr lang="zh-CN" altLang="en-US" dirty="0">
              <a:solidFill>
                <a:srgbClr val="808097"/>
              </a:solidFill>
            </a:endParaRPr>
          </a:p>
          <a:p>
            <a:r>
              <a:rPr lang="zh-CN" altLang="en-US" dirty="0">
                <a:solidFill>
                  <a:srgbClr val="808097"/>
                </a:solidFill>
              </a:rPr>
              <a:t>悬浮按钮</a:t>
            </a:r>
          </a:p>
          <a:p>
            <a:endParaRPr lang="zh-CN" altLang="en-US" dirty="0">
              <a:solidFill>
                <a:srgbClr val="808097"/>
              </a:solidFill>
            </a:endParaRPr>
          </a:p>
          <a:p>
            <a:r>
              <a:rPr lang="zh-CN" altLang="en-US" dirty="0">
                <a:solidFill>
                  <a:srgbClr val="808097"/>
                </a:solidFill>
              </a:rPr>
              <a:t>卡片式布局</a:t>
            </a:r>
          </a:p>
          <a:p>
            <a:endParaRPr lang="zh-CN" altLang="en-US" dirty="0">
              <a:solidFill>
                <a:srgbClr val="808097"/>
              </a:solidFill>
            </a:endParaRPr>
          </a:p>
          <a:p>
            <a:endParaRPr lang="zh-CN" altLang="en-US" dirty="0">
              <a:solidFill>
                <a:srgbClr val="808097"/>
              </a:solidFill>
            </a:endParaRPr>
          </a:p>
          <a:p>
            <a:endParaRPr lang="en-US" altLang="zh-CN" dirty="0" smtClean="0"/>
          </a:p>
          <a:p>
            <a:pPr marL="0" indent="0">
              <a:buNone/>
            </a:pP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Toolbar</a:t>
            </a:r>
            <a:endParaRPr lang="zh-CN" altLang="en-US"/>
          </a:p>
        </p:txBody>
      </p:sp>
      <p:sp>
        <p:nvSpPr>
          <p:cNvPr id="3" name="内容占位符 2"/>
          <p:cNvSpPr>
            <a:spLocks noGrp="1"/>
          </p:cNvSpPr>
          <p:nvPr>
            <p:ph idx="1"/>
          </p:nvPr>
        </p:nvSpPr>
        <p:spPr/>
        <p:txBody>
          <a:bodyPr/>
          <a:lstStyle/>
          <a:p>
            <a:r>
              <a:rPr lang="en-US" altLang="zh-CN" dirty="0">
                <a:solidFill>
                  <a:srgbClr val="0000CC"/>
                </a:solidFill>
                <a:sym typeface="+mn-ea"/>
              </a:rPr>
              <a:t>Toolbar</a:t>
            </a:r>
            <a:r>
              <a:rPr lang="zh-CN" altLang="en-US" dirty="0">
                <a:solidFill>
                  <a:srgbClr val="0000CC"/>
                </a:solidFill>
                <a:sym typeface="+mn-ea"/>
              </a:rPr>
              <a:t>简介</a:t>
            </a:r>
          </a:p>
          <a:p>
            <a:pPr marL="0" indent="0" fontAlgn="auto">
              <a:lnSpc>
                <a:spcPct val="150000"/>
              </a:lnSpc>
              <a:spcBef>
                <a:spcPts val="0"/>
              </a:spcBef>
              <a:buNone/>
            </a:pPr>
            <a:r>
              <a:rPr lang="zh-CN" altLang="en-US"/>
              <a:t>      Android 的ActionBar的文字不能随意设置位置，不能自定义添加自己的布局。Google在Android5.0以后推出了一个Toolbar来完全代替之前的Actionbar，Toolbar的出现解决了Actionbar的各种限制，Toolbar可以完全自定义和配置。</a:t>
            </a:r>
            <a:r>
              <a:rPr lang="en-US" altLang="zh-CN"/>
              <a:t>Toolbar</a:t>
            </a:r>
            <a:r>
              <a:rPr lang="zh-CN" altLang="en-US"/>
              <a:t>的强大之处在于，他不仅继承了</a:t>
            </a:r>
            <a:r>
              <a:rPr lang="en-US" altLang="zh-CN"/>
              <a:t>ActionBar</a:t>
            </a:r>
            <a:r>
              <a:rPr lang="zh-CN" altLang="en-US"/>
              <a:t>的所有功能，而且灵活性更高。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Toolbar</a:t>
            </a:r>
            <a:endParaRPr lang="zh-CN" altLang="en-US"/>
          </a:p>
        </p:txBody>
      </p:sp>
      <p:sp>
        <p:nvSpPr>
          <p:cNvPr id="3" name="内容占位符 2"/>
          <p:cNvSpPr>
            <a:spLocks noGrp="1"/>
          </p:cNvSpPr>
          <p:nvPr>
            <p:ph idx="1"/>
          </p:nvPr>
        </p:nvSpPr>
        <p:spPr/>
        <p:txBody>
          <a:bodyPr/>
          <a:lstStyle/>
          <a:p>
            <a:r>
              <a:rPr lang="zh-CN" altLang="en-US">
                <a:solidFill>
                  <a:srgbClr val="0000CC"/>
                </a:solidFill>
              </a:rPr>
              <a:t>每新建一个项目，都会默认显示</a:t>
            </a:r>
            <a:r>
              <a:rPr lang="en-US" altLang="zh-CN">
                <a:solidFill>
                  <a:srgbClr val="0000CC"/>
                </a:solidFill>
              </a:rPr>
              <a:t>ActionBar</a:t>
            </a:r>
            <a:r>
              <a:rPr lang="zh-CN" altLang="en-US">
                <a:solidFill>
                  <a:srgbClr val="0000CC"/>
                </a:solidFill>
              </a:rPr>
              <a:t>，那么</a:t>
            </a:r>
            <a:r>
              <a:rPr lang="en-US" altLang="zh-CN">
                <a:solidFill>
                  <a:srgbClr val="0000CC"/>
                </a:solidFill>
              </a:rPr>
              <a:t>ActionBar</a:t>
            </a:r>
            <a:r>
              <a:rPr lang="zh-CN" altLang="en-US">
                <a:solidFill>
                  <a:srgbClr val="0000CC"/>
                </a:solidFill>
              </a:rPr>
              <a:t>在</a:t>
            </a:r>
          </a:p>
          <a:p>
            <a:pPr marL="0" indent="0">
              <a:buNone/>
            </a:pPr>
            <a:r>
              <a:rPr lang="zh-CN" altLang="en-US">
                <a:solidFill>
                  <a:srgbClr val="0000CC"/>
                </a:solidFill>
              </a:rPr>
              <a:t>     哪里被定义？是根据项目指定的主题来显示。</a:t>
            </a:r>
          </a:p>
          <a:p>
            <a:r>
              <a:rPr lang="zh-CN" altLang="en-US">
                <a:solidFill>
                  <a:srgbClr val="0000CC"/>
                </a:solidFill>
              </a:rPr>
              <a:t>打开</a:t>
            </a:r>
            <a:r>
              <a:rPr lang="en-US" altLang="zh-CN">
                <a:solidFill>
                  <a:srgbClr val="0000CC"/>
                </a:solidFill>
              </a:rPr>
              <a:t>AndroidManifest.xml</a:t>
            </a:r>
            <a:endParaRPr lang="zh-CN" altLang="en-US">
              <a:solidFill>
                <a:srgbClr val="0000CC"/>
              </a:solidFill>
            </a:endParaRPr>
          </a:p>
        </p:txBody>
      </p:sp>
      <p:pic>
        <p:nvPicPr>
          <p:cNvPr id="4" name="图片 3"/>
          <p:cNvPicPr>
            <a:picLocks noChangeAspect="1"/>
          </p:cNvPicPr>
          <p:nvPr/>
        </p:nvPicPr>
        <p:blipFill>
          <a:blip r:embed="rId2"/>
          <a:stretch>
            <a:fillRect/>
          </a:stretch>
        </p:blipFill>
        <p:spPr>
          <a:xfrm>
            <a:off x="457200" y="2131695"/>
            <a:ext cx="4498975" cy="1954530"/>
          </a:xfrm>
          <a:prstGeom prst="rect">
            <a:avLst/>
          </a:prstGeom>
          <a:effectLst>
            <a:outerShdw blurRad="292100" dist="139700" dir="2700000" algn="tl" rotWithShape="0">
              <a:prstClr val="black">
                <a:alpha val="64000"/>
              </a:prstClr>
            </a:outerShdw>
          </a:effectLst>
        </p:spPr>
      </p:pic>
      <p:sp>
        <p:nvSpPr>
          <p:cNvPr id="8" name="线形标注 1 7"/>
          <p:cNvSpPr/>
          <p:nvPr/>
        </p:nvSpPr>
        <p:spPr>
          <a:xfrm>
            <a:off x="5179695" y="2366010"/>
            <a:ext cx="2920365" cy="969010"/>
          </a:xfrm>
          <a:prstGeom prst="borderCallout1">
            <a:avLst>
              <a:gd name="adj1" fmla="val 55435"/>
              <a:gd name="adj2" fmla="val -4652"/>
              <a:gd name="adj3" fmla="val 94157"/>
              <a:gd name="adj4" fmla="val -3533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android:theme</a:t>
            </a:r>
            <a:r>
              <a:rPr lang="zh-CN" altLang="en-US" dirty="0"/>
              <a:t>指定了一个</a:t>
            </a:r>
            <a:r>
              <a:rPr lang="en-US" altLang="zh-CN" dirty="0"/>
              <a:t>AppTheme</a:t>
            </a:r>
            <a:r>
              <a:rPr lang="zh-CN" altLang="en-US" dirty="0"/>
              <a:t>主题，那么</a:t>
            </a:r>
            <a:r>
              <a:rPr lang="en-US" altLang="zh-CN" dirty="0"/>
              <a:t>AppTheme</a:t>
            </a:r>
            <a:r>
              <a:rPr lang="zh-CN" altLang="en-US" dirty="0"/>
              <a:t>又在哪里定义？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Toolbar</a:t>
            </a:r>
            <a:endParaRPr lang="zh-CN" altLang="en-US"/>
          </a:p>
        </p:txBody>
      </p:sp>
      <p:sp>
        <p:nvSpPr>
          <p:cNvPr id="3" name="内容占位符 2"/>
          <p:cNvSpPr>
            <a:spLocks noGrp="1"/>
          </p:cNvSpPr>
          <p:nvPr>
            <p:ph idx="1"/>
          </p:nvPr>
        </p:nvSpPr>
        <p:spPr/>
        <p:txBody>
          <a:bodyPr/>
          <a:lstStyle/>
          <a:p>
            <a:r>
              <a:rPr lang="zh-CN" altLang="en-US">
                <a:solidFill>
                  <a:srgbClr val="0000CC"/>
                </a:solidFill>
              </a:rPr>
              <a:t>打开</a:t>
            </a:r>
            <a:r>
              <a:rPr lang="en-US" altLang="zh-CN">
                <a:solidFill>
                  <a:srgbClr val="0000CC"/>
                </a:solidFill>
              </a:rPr>
              <a:t>res/values/styles.xml</a:t>
            </a:r>
          </a:p>
        </p:txBody>
      </p:sp>
      <p:pic>
        <p:nvPicPr>
          <p:cNvPr id="4" name="图片 3"/>
          <p:cNvPicPr>
            <a:picLocks noChangeAspect="1"/>
          </p:cNvPicPr>
          <p:nvPr/>
        </p:nvPicPr>
        <p:blipFill>
          <a:blip r:embed="rId2"/>
          <a:stretch>
            <a:fillRect/>
          </a:stretch>
        </p:blipFill>
        <p:spPr>
          <a:xfrm>
            <a:off x="457200" y="1190625"/>
            <a:ext cx="7154545" cy="2327910"/>
          </a:xfrm>
          <a:prstGeom prst="rect">
            <a:avLst/>
          </a:prstGeom>
          <a:effectLst>
            <a:outerShdw blurRad="292100" dist="139700" dir="2700000" algn="tl" rotWithShape="0">
              <a:prstClr val="black">
                <a:alpha val="64000"/>
              </a:prstClr>
            </a:outerShdw>
          </a:effectLst>
        </p:spPr>
      </p:pic>
      <p:sp>
        <p:nvSpPr>
          <p:cNvPr id="8" name="线形标注 1 7"/>
          <p:cNvSpPr/>
          <p:nvPr/>
        </p:nvSpPr>
        <p:spPr>
          <a:xfrm>
            <a:off x="5134610" y="2983230"/>
            <a:ext cx="3994150" cy="1539240"/>
          </a:xfrm>
          <a:prstGeom prst="borderCallout1">
            <a:avLst>
              <a:gd name="adj1" fmla="val 55435"/>
              <a:gd name="adj2" fmla="val -4652"/>
              <a:gd name="adj3" fmla="val -63902"/>
              <a:gd name="adj4" fmla="val -2748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这里定义了一个</a:t>
            </a:r>
            <a:r>
              <a:rPr lang="en-US" altLang="zh-CN" dirty="0"/>
              <a:t>AppTheme</a:t>
            </a:r>
            <a:r>
              <a:rPr lang="zh-CN" altLang="en-US" dirty="0"/>
              <a:t>主题，它指定了</a:t>
            </a:r>
            <a:r>
              <a:rPr lang="en-US" altLang="zh-CN" dirty="0"/>
              <a:t>parent</a:t>
            </a:r>
            <a:r>
              <a:rPr lang="zh-CN" altLang="en-US" dirty="0"/>
              <a:t>的主题是</a:t>
            </a:r>
            <a:r>
              <a:rPr lang="en-US" altLang="zh-CN" dirty="0"/>
              <a:t>Theme.AppCompat.Light.DarkActionBar,</a:t>
            </a:r>
            <a:r>
              <a:rPr lang="zh-CN" altLang="en-US" dirty="0"/>
              <a:t>这是一个深色的</a:t>
            </a:r>
            <a:r>
              <a:rPr lang="en-US" altLang="zh-CN" dirty="0"/>
              <a:t>ActionBar</a:t>
            </a:r>
            <a:r>
              <a:rPr lang="zh-CN" altLang="en-US" dirty="0"/>
              <a:t>主题，也就是我们之前项目中自带的主题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Toolbar</a:t>
            </a:r>
            <a:endParaRPr lang="zh-CN" altLang="en-US"/>
          </a:p>
        </p:txBody>
      </p:sp>
      <p:sp>
        <p:nvSpPr>
          <p:cNvPr id="3" name="内容占位符 2"/>
          <p:cNvSpPr>
            <a:spLocks noGrp="1"/>
          </p:cNvSpPr>
          <p:nvPr>
            <p:ph idx="1"/>
          </p:nvPr>
        </p:nvSpPr>
        <p:spPr/>
        <p:txBody>
          <a:bodyPr/>
          <a:lstStyle/>
          <a:p>
            <a:r>
              <a:rPr lang="zh-CN" altLang="en-US">
                <a:solidFill>
                  <a:srgbClr val="0000CC"/>
                </a:solidFill>
              </a:rPr>
              <a:t>简单实现</a:t>
            </a:r>
            <a:r>
              <a:rPr lang="en-US" altLang="zh-CN">
                <a:solidFill>
                  <a:srgbClr val="0000CC"/>
                </a:solidFill>
              </a:rPr>
              <a:t>Toolbar</a:t>
            </a:r>
          </a:p>
          <a:p>
            <a:r>
              <a:rPr lang="zh-CN" altLang="en-US">
                <a:solidFill>
                  <a:srgbClr val="0000CC"/>
                </a:solidFill>
              </a:rPr>
              <a:t>首先修改</a:t>
            </a:r>
            <a:r>
              <a:rPr lang="en-US" altLang="zh-CN">
                <a:solidFill>
                  <a:srgbClr val="0000CC"/>
                </a:solidFill>
              </a:rPr>
              <a:t>res/values/style.xml</a:t>
            </a:r>
          </a:p>
        </p:txBody>
      </p:sp>
      <p:pic>
        <p:nvPicPr>
          <p:cNvPr id="4" name="图片 3" descr="捕获"/>
          <p:cNvPicPr>
            <a:picLocks noChangeAspect="1"/>
          </p:cNvPicPr>
          <p:nvPr/>
        </p:nvPicPr>
        <p:blipFill>
          <a:blip r:embed="rId2"/>
          <a:stretch>
            <a:fillRect/>
          </a:stretch>
        </p:blipFill>
        <p:spPr>
          <a:xfrm>
            <a:off x="457200" y="1588770"/>
            <a:ext cx="6401435" cy="2095500"/>
          </a:xfrm>
          <a:prstGeom prst="rect">
            <a:avLst/>
          </a:prstGeom>
          <a:effectLst>
            <a:outerShdw blurRad="292100" dist="139700" dir="2700000" algn="tl" rotWithShape="0">
              <a:prstClr val="black">
                <a:alpha val="64000"/>
              </a:prstClr>
            </a:outerShdw>
          </a:effectLst>
        </p:spPr>
      </p:pic>
      <p:sp>
        <p:nvSpPr>
          <p:cNvPr id="8" name="线形标注 1 7"/>
          <p:cNvSpPr/>
          <p:nvPr/>
        </p:nvSpPr>
        <p:spPr>
          <a:xfrm>
            <a:off x="5431155" y="1120140"/>
            <a:ext cx="2920365" cy="969010"/>
          </a:xfrm>
          <a:prstGeom prst="borderCallout1">
            <a:avLst>
              <a:gd name="adj1" fmla="val 55435"/>
              <a:gd name="adj2" fmla="val -4652"/>
              <a:gd name="adj3" fmla="val 94157"/>
              <a:gd name="adj4" fmla="val -3533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我们用</a:t>
            </a:r>
            <a:r>
              <a:rPr lang="en-US" altLang="zh-CN" dirty="0"/>
              <a:t>Toolbar</a:t>
            </a:r>
            <a:r>
              <a:rPr lang="zh-CN" altLang="en-US" dirty="0"/>
              <a:t>代替系统在带的</a:t>
            </a:r>
            <a:r>
              <a:rPr lang="en-US" altLang="zh-CN" dirty="0"/>
              <a:t>ActionBar,</a:t>
            </a:r>
            <a:r>
              <a:rPr lang="zh-CN" altLang="en-US" dirty="0"/>
              <a:t>所以我们设置不带</a:t>
            </a:r>
            <a:r>
              <a:rPr lang="en-US" altLang="zh-CN" dirty="0"/>
              <a:t>ActionBar</a:t>
            </a:r>
            <a:r>
              <a:rPr lang="zh-CN" altLang="en-US" dirty="0"/>
              <a:t>的主题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theme/theme1.xml><?xml version="1.0" encoding="utf-8"?>
<a:theme xmlns:a="http://schemas.openxmlformats.org/drawingml/2006/main" name="21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219</Template>
  <TotalTime>1</TotalTime>
  <Words>1633</Words>
  <Application>Microsoft Office PowerPoint</Application>
  <PresentationFormat>全屏显示(16:9)</PresentationFormat>
  <Paragraphs>189</Paragraphs>
  <Slides>40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宋体</vt:lpstr>
      <vt:lpstr>微软雅黑</vt:lpstr>
      <vt:lpstr>Arial</vt:lpstr>
      <vt:lpstr>Calibri</vt:lpstr>
      <vt:lpstr>219</vt:lpstr>
      <vt:lpstr>移动应用开发</vt:lpstr>
      <vt:lpstr>本节课学习内容</vt:lpstr>
      <vt:lpstr>什么是Material Design</vt:lpstr>
      <vt:lpstr>什么是Material Design</vt:lpstr>
      <vt:lpstr>本节课学习内容</vt:lpstr>
      <vt:lpstr>Toolbar</vt:lpstr>
      <vt:lpstr>Toolbar</vt:lpstr>
      <vt:lpstr>Toolbar</vt:lpstr>
      <vt:lpstr>Toolbar</vt:lpstr>
      <vt:lpstr>Toolbar</vt:lpstr>
      <vt:lpstr>Toolbar</vt:lpstr>
      <vt:lpstr>Toolbar</vt:lpstr>
      <vt:lpstr>Toolbar</vt:lpstr>
      <vt:lpstr>本节课学习内容</vt:lpstr>
      <vt:lpstr>滑动菜单</vt:lpstr>
      <vt:lpstr>滑动菜单</vt:lpstr>
      <vt:lpstr>滑动菜单</vt:lpstr>
      <vt:lpstr>滑动菜单</vt:lpstr>
      <vt:lpstr>滑动菜单</vt:lpstr>
      <vt:lpstr>滑动菜单</vt:lpstr>
      <vt:lpstr>滑动菜单</vt:lpstr>
      <vt:lpstr>滑动菜单</vt:lpstr>
      <vt:lpstr>本节课学习内容</vt:lpstr>
      <vt:lpstr>悬浮按钮</vt:lpstr>
      <vt:lpstr>悬浮按钮</vt:lpstr>
      <vt:lpstr>悬浮按钮</vt:lpstr>
      <vt:lpstr>悬浮按钮</vt:lpstr>
      <vt:lpstr>悬浮按钮</vt:lpstr>
      <vt:lpstr>悬浮按钮</vt:lpstr>
      <vt:lpstr>本节课学习内容</vt:lpstr>
      <vt:lpstr>卡片式布局</vt:lpstr>
      <vt:lpstr>卡片式布局</vt:lpstr>
      <vt:lpstr>卡片式布局</vt:lpstr>
      <vt:lpstr>卡片式布局</vt:lpstr>
      <vt:lpstr>卡片式布局</vt:lpstr>
      <vt:lpstr>卡片式布局</vt:lpstr>
      <vt:lpstr>卡片式布局</vt:lpstr>
      <vt:lpstr>卡片式布局</vt:lpstr>
      <vt:lpstr>卡片式布局</vt:lpstr>
      <vt:lpstr>卡片式布局</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YANGS2015</dc:creator>
  <cp:lastModifiedBy>Weiwei Fang</cp:lastModifiedBy>
  <cp:revision>95</cp:revision>
  <dcterms:created xsi:type="dcterms:W3CDTF">2015-03-18T15:00:00Z</dcterms:created>
  <dcterms:modified xsi:type="dcterms:W3CDTF">2018-01-09T07:37:12Z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