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32" r:id="rId4"/>
    <p:sldId id="333" r:id="rId5"/>
    <p:sldId id="334" r:id="rId6"/>
    <p:sldId id="267" r:id="rId7"/>
    <p:sldId id="284" r:id="rId8"/>
    <p:sldId id="366" r:id="rId9"/>
    <p:sldId id="285" r:id="rId10"/>
    <p:sldId id="286" r:id="rId11"/>
    <p:sldId id="302" r:id="rId12"/>
    <p:sldId id="303" r:id="rId13"/>
    <p:sldId id="304" r:id="rId14"/>
    <p:sldId id="305" r:id="rId15"/>
    <p:sldId id="318" r:id="rId16"/>
    <p:sldId id="336" r:id="rId17"/>
    <p:sldId id="337" r:id="rId18"/>
    <p:sldId id="338" r:id="rId19"/>
    <p:sldId id="339" r:id="rId20"/>
    <p:sldId id="340" r:id="rId21"/>
    <p:sldId id="341" r:id="rId22"/>
    <p:sldId id="306" r:id="rId23"/>
    <p:sldId id="307" r:id="rId24"/>
    <p:sldId id="342" r:id="rId25"/>
    <p:sldId id="308" r:id="rId26"/>
    <p:sldId id="343" r:id="rId27"/>
    <p:sldId id="309" r:id="rId28"/>
    <p:sldId id="344" r:id="rId29"/>
    <p:sldId id="310" r:id="rId30"/>
    <p:sldId id="311" r:id="rId31"/>
    <p:sldId id="319" r:id="rId32"/>
    <p:sldId id="346" r:id="rId33"/>
    <p:sldId id="347" r:id="rId34"/>
    <p:sldId id="312" r:id="rId35"/>
    <p:sldId id="313" r:id="rId36"/>
    <p:sldId id="314" r:id="rId37"/>
    <p:sldId id="315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1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636" y="114"/>
      </p:cViewPr>
      <p:guideLst>
        <p:guide orient="horz" pos="1681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3DA7-E541-44F8-8423-E3BBC9E15576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CC7D-4651-4AED-80A3-AE3A1E6FA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3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227934"/>
            <a:ext cx="6400800" cy="50405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478"/>
            <a:ext cx="8229600" cy="57606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504" y="771550"/>
            <a:ext cx="8856984" cy="396044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/>
            </a:lvl2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lvl="1"/>
            <a:r>
              <a:rPr lang="en-US" altLang="zh-CN" sz="1800" dirty="0" err="1" smtClean="0"/>
              <a:t>Fasfda</a:t>
            </a:r>
            <a:endParaRPr lang="en-US" altLang="zh-CN" sz="1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52E-323F-479F-AF3E-0327E875EA3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移动应用开发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942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方维维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常用控件的使用方法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CC"/>
                </a:solidFill>
              </a:rPr>
              <a:t>ImageView:</a:t>
            </a:r>
          </a:p>
        </p:txBody>
      </p:sp>
      <p:pic>
        <p:nvPicPr>
          <p:cNvPr id="4" name="图片 3" descr="捕获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5540"/>
            <a:ext cx="6696710" cy="2277110"/>
          </a:xfrm>
          <a:prstGeom prst="rect">
            <a:avLst/>
          </a:prstGeom>
        </p:spPr>
      </p:pic>
      <p:pic>
        <p:nvPicPr>
          <p:cNvPr id="5" name="图片 4" descr="捕获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2650"/>
            <a:ext cx="5363210" cy="581025"/>
          </a:xfrm>
          <a:prstGeom prst="rect">
            <a:avLst/>
          </a:prstGeom>
        </p:spPr>
      </p:pic>
      <p:sp>
        <p:nvSpPr>
          <p:cNvPr id="9" name="线形标注 1 8"/>
          <p:cNvSpPr/>
          <p:nvPr/>
        </p:nvSpPr>
        <p:spPr>
          <a:xfrm>
            <a:off x="4935220" y="3084830"/>
            <a:ext cx="2858770" cy="918845"/>
          </a:xfrm>
          <a:prstGeom prst="borderCallout1">
            <a:avLst>
              <a:gd name="adj1" fmla="val 55435"/>
              <a:gd name="adj2" fmla="val -4652"/>
              <a:gd name="adj3" fmla="val 23704"/>
              <a:gd name="adj4" fmla="val -311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给</a:t>
            </a:r>
            <a:r>
              <a:rPr lang="en-US" altLang="zh-CN" dirty="0"/>
              <a:t>ImageView</a:t>
            </a:r>
            <a:r>
              <a:rPr lang="zh-CN" altLang="en-US" dirty="0"/>
              <a:t>指定一张图片，</a:t>
            </a:r>
          </a:p>
          <a:p>
            <a:pPr algn="ctr"/>
            <a:r>
              <a:rPr lang="zh-CN" altLang="en-US" dirty="0"/>
              <a:t>图片一般放到</a:t>
            </a:r>
            <a:r>
              <a:rPr lang="en-US" altLang="zh-CN" dirty="0"/>
              <a:t>drawable</a:t>
            </a:r>
            <a:r>
              <a:rPr lang="zh-CN" altLang="en-US" dirty="0"/>
              <a:t>文件夹下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常用控件的使用方法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CC"/>
                </a:solidFill>
              </a:rPr>
              <a:t>ProgressBar</a:t>
            </a:r>
          </a:p>
          <a:p>
            <a:endParaRPr lang="en-US" altLang="zh-CN">
              <a:solidFill>
                <a:srgbClr val="0000CC"/>
              </a:solidFill>
            </a:endParaRPr>
          </a:p>
          <a:p>
            <a:endParaRPr lang="en-US" altLang="zh-CN">
              <a:solidFill>
                <a:srgbClr val="0000CC"/>
              </a:solidFill>
            </a:endParaRPr>
          </a:p>
          <a:p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  <a:r>
              <a:rPr lang="zh-CN" altLang="en-US">
                <a:solidFill>
                  <a:srgbClr val="0000CC"/>
                </a:solidFill>
              </a:rPr>
              <a:t>中的按钮点击事件，修改</a:t>
            </a:r>
            <a:r>
              <a:rPr lang="en-US" altLang="zh-CN">
                <a:solidFill>
                  <a:srgbClr val="0000CC"/>
                </a:solidFill>
              </a:rPr>
              <a:t>ProgressBar</a:t>
            </a:r>
            <a:r>
              <a:rPr lang="zh-CN" altLang="en-US">
                <a:solidFill>
                  <a:srgbClr val="0000CC"/>
                </a:solidFill>
              </a:rPr>
              <a:t>的一些属性</a:t>
            </a:r>
          </a:p>
        </p:txBody>
      </p:sp>
      <p:pic>
        <p:nvPicPr>
          <p:cNvPr id="6" name="图片 5" descr="捕获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181735"/>
            <a:ext cx="4191635" cy="952500"/>
          </a:xfrm>
          <a:prstGeom prst="rect">
            <a:avLst/>
          </a:prstGeom>
        </p:spPr>
      </p:pic>
      <p:pic>
        <p:nvPicPr>
          <p:cNvPr id="7" name="图片 6" descr="捕获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" y="2588895"/>
            <a:ext cx="5373370" cy="2544445"/>
          </a:xfrm>
          <a:prstGeom prst="rect">
            <a:avLst/>
          </a:prstGeom>
        </p:spPr>
      </p:pic>
      <p:sp>
        <p:nvSpPr>
          <p:cNvPr id="10" name="线形标注 1 9"/>
          <p:cNvSpPr/>
          <p:nvPr/>
        </p:nvSpPr>
        <p:spPr>
          <a:xfrm>
            <a:off x="5744845" y="1215390"/>
            <a:ext cx="2858770" cy="918845"/>
          </a:xfrm>
          <a:prstGeom prst="borderCallout1">
            <a:avLst>
              <a:gd name="adj1" fmla="val 55435"/>
              <a:gd name="adj2" fmla="val -4652"/>
              <a:gd name="adj3" fmla="val 165031"/>
              <a:gd name="adj4" fmla="val -780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另外一种注册事件监听的方法，和我们之前所讲的没有区别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5744845" y="2747010"/>
            <a:ext cx="2858770" cy="344170"/>
          </a:xfrm>
          <a:prstGeom prst="borderCallout1">
            <a:avLst>
              <a:gd name="adj1" fmla="val 55435"/>
              <a:gd name="adj2" fmla="val -4652"/>
              <a:gd name="adj3" fmla="val 179151"/>
              <a:gd name="adj4" fmla="val -437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判断控件是否可见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5457190" y="3470275"/>
            <a:ext cx="3507105" cy="1110615"/>
          </a:xfrm>
          <a:prstGeom prst="borderCallout1">
            <a:avLst>
              <a:gd name="adj1" fmla="val 55435"/>
              <a:gd name="adj2" fmla="val -4652"/>
              <a:gd name="adj3" fmla="val 20811"/>
              <a:gd name="adj4" fmla="val -169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属性值有三个：</a:t>
            </a:r>
          </a:p>
          <a:p>
            <a:pPr algn="ctr"/>
            <a:r>
              <a:rPr lang="en-US" altLang="zh-CN" dirty="0"/>
              <a:t>VISIBLE:</a:t>
            </a:r>
            <a:r>
              <a:rPr lang="zh-CN" altLang="en-US" dirty="0"/>
              <a:t>默认值，表示控件可见</a:t>
            </a:r>
          </a:p>
          <a:p>
            <a:pPr algn="ctr"/>
            <a:r>
              <a:rPr lang="en-US" altLang="zh-CN" dirty="0"/>
              <a:t>INVISIBLE:</a:t>
            </a:r>
            <a:r>
              <a:rPr lang="zh-CN" altLang="en-US" dirty="0"/>
              <a:t>控件不可见，但占位置</a:t>
            </a:r>
          </a:p>
          <a:p>
            <a:pPr algn="ctr"/>
            <a:r>
              <a:rPr lang="en-US" altLang="zh-CN" dirty="0"/>
              <a:t>GONE:</a:t>
            </a:r>
            <a:r>
              <a:rPr lang="zh-CN" altLang="en-US" dirty="0"/>
              <a:t>控件不可见，但不占位置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常用控件的使用方法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CC"/>
                </a:solidFill>
                <a:sym typeface="+mn-ea"/>
              </a:rPr>
              <a:t>ProgressBar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00CC"/>
                </a:solidFill>
                <a:sym typeface="+mn-ea"/>
              </a:rPr>
              <a:t>修改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MainActivity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中的按钮点击事件，修改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ProgressBar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的一些属性</a:t>
            </a:r>
            <a:endParaRPr lang="zh-CN" altLang="en-US">
              <a:solidFill>
                <a:srgbClr val="0000CC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捕获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3950"/>
            <a:ext cx="4858385" cy="1285875"/>
          </a:xfrm>
          <a:prstGeom prst="rect">
            <a:avLst/>
          </a:prstGeom>
        </p:spPr>
      </p:pic>
      <p:pic>
        <p:nvPicPr>
          <p:cNvPr id="5" name="图片 4" descr="捕获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86405"/>
            <a:ext cx="4896485" cy="2066925"/>
          </a:xfrm>
          <a:prstGeom prst="rect">
            <a:avLst/>
          </a:prstGeom>
        </p:spPr>
      </p:pic>
      <p:sp>
        <p:nvSpPr>
          <p:cNvPr id="10" name="线形标注 1 9"/>
          <p:cNvSpPr/>
          <p:nvPr/>
        </p:nvSpPr>
        <p:spPr>
          <a:xfrm>
            <a:off x="5744845" y="1215390"/>
            <a:ext cx="2858770" cy="611505"/>
          </a:xfrm>
          <a:prstGeom prst="borderCallout1">
            <a:avLst>
              <a:gd name="adj1" fmla="val 55435"/>
              <a:gd name="adj2" fmla="val -4652"/>
              <a:gd name="adj3" fmla="val 102596"/>
              <a:gd name="adj4" fmla="val -426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指定进度条为水平进度条</a:t>
            </a:r>
          </a:p>
          <a:p>
            <a:pPr algn="ctr"/>
            <a:r>
              <a:rPr lang="zh-CN" altLang="en-US" dirty="0"/>
              <a:t>默认为圆形进度条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5744845" y="2002790"/>
            <a:ext cx="2858770" cy="407670"/>
          </a:xfrm>
          <a:prstGeom prst="borderCallout1">
            <a:avLst>
              <a:gd name="adj1" fmla="val 55435"/>
              <a:gd name="adj2" fmla="val -4652"/>
              <a:gd name="adj3" fmla="val 24299"/>
              <a:gd name="adj4" fmla="val -1134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设置进度条的最大值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5744845" y="2986405"/>
            <a:ext cx="2858770" cy="407670"/>
          </a:xfrm>
          <a:prstGeom prst="borderCallout1">
            <a:avLst>
              <a:gd name="adj1" fmla="val 55435"/>
              <a:gd name="adj2" fmla="val -4652"/>
              <a:gd name="adj3" fmla="val 136604"/>
              <a:gd name="adj4" fmla="val -631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获取进度条当前的进度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5744845" y="3752215"/>
            <a:ext cx="2858770" cy="407670"/>
          </a:xfrm>
          <a:prstGeom prst="borderCallout1">
            <a:avLst>
              <a:gd name="adj1" fmla="val 55435"/>
              <a:gd name="adj2" fmla="val -4652"/>
              <a:gd name="adj3" fmla="val 68691"/>
              <a:gd name="adj4" fmla="val -370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更新进度条的进程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常用控件的使用方法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lstStyle/>
          <a:p>
            <a:r>
              <a:rPr lang="en-US" altLang="zh-CN">
                <a:solidFill>
                  <a:srgbClr val="0000CC"/>
                </a:solidFill>
              </a:rPr>
              <a:t>AlertDialog</a:t>
            </a:r>
          </a:p>
        </p:txBody>
      </p:sp>
      <p:pic>
        <p:nvPicPr>
          <p:cNvPr id="4" name="图片 3" descr="捕获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981710"/>
            <a:ext cx="6129020" cy="417322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5968365" y="591820"/>
            <a:ext cx="2242185" cy="556895"/>
          </a:xfrm>
          <a:prstGeom prst="borderCallout1">
            <a:avLst>
              <a:gd name="adj1" fmla="val 55435"/>
              <a:gd name="adj2" fmla="val -4652"/>
              <a:gd name="adj3" fmla="val 145153"/>
              <a:gd name="adj4" fmla="val -392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en-US" altLang="zh-CN" dirty="0"/>
              <a:t>MainActivity</a:t>
            </a:r>
            <a:r>
              <a:rPr lang="zh-CN" altLang="en-US" dirty="0"/>
              <a:t>中创建</a:t>
            </a:r>
            <a:r>
              <a:rPr lang="en-US" altLang="zh-CN" dirty="0"/>
              <a:t>AlertDialog</a:t>
            </a:r>
            <a:r>
              <a:rPr lang="zh-CN" altLang="en-US" dirty="0"/>
              <a:t>实例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5968365" y="1240155"/>
            <a:ext cx="2242185" cy="407670"/>
          </a:xfrm>
          <a:prstGeom prst="borderCallout1">
            <a:avLst>
              <a:gd name="adj1" fmla="val 55435"/>
              <a:gd name="adj2" fmla="val -4652"/>
              <a:gd name="adj3" fmla="val 154984"/>
              <a:gd name="adj4" fmla="val -9563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Dialog</a:t>
            </a:r>
            <a:r>
              <a:rPr lang="zh-CN" altLang="en-US" dirty="0"/>
              <a:t>的标题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5968365" y="1729740"/>
            <a:ext cx="2242185" cy="407670"/>
          </a:xfrm>
          <a:prstGeom prst="borderCallout1">
            <a:avLst>
              <a:gd name="adj1" fmla="val 55435"/>
              <a:gd name="adj2" fmla="val -4652"/>
              <a:gd name="adj3" fmla="val 79283"/>
              <a:gd name="adj4" fmla="val -682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Dialog</a:t>
            </a:r>
            <a:r>
              <a:rPr lang="zh-CN" altLang="en-US" dirty="0"/>
              <a:t>的内容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5968365" y="2261235"/>
            <a:ext cx="2242185" cy="407670"/>
          </a:xfrm>
          <a:prstGeom prst="borderCallout1">
            <a:avLst>
              <a:gd name="adj1" fmla="val 55435"/>
              <a:gd name="adj2" fmla="val -4652"/>
              <a:gd name="adj3" fmla="val -12149"/>
              <a:gd name="adj4" fmla="val -1180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Dialog</a:t>
            </a:r>
            <a:r>
              <a:rPr lang="zh-CN" altLang="en-US" dirty="0"/>
              <a:t>可否取消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5968365" y="2833370"/>
            <a:ext cx="2242185" cy="544830"/>
          </a:xfrm>
          <a:prstGeom prst="borderCallout1">
            <a:avLst>
              <a:gd name="adj1" fmla="val 55435"/>
              <a:gd name="adj2" fmla="val -4652"/>
              <a:gd name="adj3" fmla="val -78205"/>
              <a:gd name="adj4" fmla="val -127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Dialog</a:t>
            </a:r>
            <a:r>
              <a:rPr lang="zh-CN" altLang="en-US" dirty="0"/>
              <a:t>确定按钮的点击事件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5968365" y="3599180"/>
            <a:ext cx="2242185" cy="544830"/>
          </a:xfrm>
          <a:prstGeom prst="borderCallout1">
            <a:avLst>
              <a:gd name="adj1" fmla="val 55435"/>
              <a:gd name="adj2" fmla="val -4652"/>
              <a:gd name="adj3" fmla="val -44988"/>
              <a:gd name="adj4" fmla="val -1304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Dialog</a:t>
            </a:r>
            <a:r>
              <a:rPr lang="zh-CN" altLang="en-US" dirty="0"/>
              <a:t>取消按钮的点击事件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5968365" y="4279265"/>
            <a:ext cx="2242185" cy="544830"/>
          </a:xfrm>
          <a:prstGeom prst="borderCallout1">
            <a:avLst>
              <a:gd name="adj1" fmla="val 55435"/>
              <a:gd name="adj2" fmla="val -4652"/>
              <a:gd name="adj3" fmla="val -3962"/>
              <a:gd name="adj4" fmla="val -1664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show()</a:t>
            </a:r>
            <a:r>
              <a:rPr lang="zh-CN" altLang="en-US" dirty="0"/>
              <a:t>函数将</a:t>
            </a:r>
            <a:r>
              <a:rPr lang="en-US" altLang="zh-CN" dirty="0"/>
              <a:t>Dialog</a:t>
            </a:r>
            <a:r>
              <a:rPr lang="zh-CN" altLang="en-US" dirty="0"/>
              <a:t>显示出来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常用控件的使用方法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CC"/>
                </a:solidFill>
              </a:rPr>
              <a:t>ProgressDialog</a:t>
            </a:r>
          </a:p>
        </p:txBody>
      </p:sp>
      <p:pic>
        <p:nvPicPr>
          <p:cNvPr id="4" name="图片 3" descr="捕获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4935"/>
            <a:ext cx="5877560" cy="273431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674360" y="2961005"/>
            <a:ext cx="2348230" cy="556895"/>
          </a:xfrm>
          <a:prstGeom prst="borderCallout1">
            <a:avLst>
              <a:gd name="adj1" fmla="val 55435"/>
              <a:gd name="adj2" fmla="val -4652"/>
              <a:gd name="adj3" fmla="val -109122"/>
              <a:gd name="adj4" fmla="val -34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en-US" altLang="zh-CN" dirty="0"/>
              <a:t>MainActivity</a:t>
            </a:r>
            <a:r>
              <a:rPr lang="zh-CN" altLang="en-US" dirty="0"/>
              <a:t>中创建</a:t>
            </a:r>
            <a:r>
              <a:rPr lang="en-US" altLang="zh-CN" dirty="0"/>
              <a:t>ProgressDialog</a:t>
            </a:r>
            <a:r>
              <a:rPr lang="zh-CN" altLang="en-US" dirty="0"/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 smtClean="0"/>
          </a:p>
          <a:p>
            <a:r>
              <a:rPr lang="zh-CN" altLang="en-US" dirty="0" smtClean="0"/>
              <a:t>常用控件的使用方法</a:t>
            </a:r>
          </a:p>
          <a:p>
            <a:endParaRPr lang="en-US" altLang="zh-CN" dirty="0" smtClean="0"/>
          </a:p>
          <a:p>
            <a:r>
              <a:rPr lang="zh-CN" altLang="en-US" b="1" dirty="0"/>
              <a:t>详解</a:t>
            </a:r>
            <a:r>
              <a:rPr lang="en-US" altLang="zh-CN" b="1" dirty="0"/>
              <a:t>4</a:t>
            </a:r>
            <a:r>
              <a:rPr lang="zh-CN" altLang="en-US" b="1" dirty="0"/>
              <a:t>种基本布局</a:t>
            </a:r>
          </a:p>
          <a:p>
            <a:endParaRPr lang="en-US" altLang="zh-CN" dirty="0" smtClean="0"/>
          </a:p>
          <a:p>
            <a:r>
              <a:rPr lang="zh-CN" altLang="en-US" dirty="0"/>
              <a:t>创建自定义控件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详解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种基本布局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Android UI布局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00CC"/>
                </a:solidFill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Android工作界面主要由容器和控件构成,为了规范控件在容器中的显示,设计人员通常需要规定控件在界面的显示方式,这就是布局文件。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en-US" altLang="zh-CN">
              <a:solidFill>
                <a:srgbClr val="0000CC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rgbClr val="0000CC"/>
                </a:solidFill>
              </a:rPr>
              <a:t>UI</a:t>
            </a:r>
            <a:r>
              <a:rPr lang="zh-CN" altLang="en-US">
                <a:solidFill>
                  <a:srgbClr val="0000CC"/>
                </a:solidFill>
              </a:rPr>
              <a:t>布局的作用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00CC"/>
                </a:solidFill>
              </a:rPr>
              <a:t>     </a:t>
            </a:r>
            <a:r>
              <a:rPr lang="zh-CN" altLang="en-US">
                <a:solidFill>
                  <a:schemeClr val="tx1"/>
                </a:solidFill>
              </a:rPr>
              <a:t>在布局中,通过设置控件或者容器的属性来规定控件的显示方式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详解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种基本布局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布局文件</a:t>
            </a:r>
          </a:p>
        </p:txBody>
      </p:sp>
      <p:pic>
        <p:nvPicPr>
          <p:cNvPr id="4" name="图片 3" descr="捕获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220470"/>
            <a:ext cx="3305810" cy="3639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9935" y="1419860"/>
            <a:ext cx="419544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b="1"/>
              <a:t>布局的实现之一(布局文件)</a:t>
            </a:r>
            <a:r>
              <a:rPr lang="zh-CN" altLang="en-US"/>
              <a:t> 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在Android应用程序中,界面通常都是通过布局文件设定。该文件采用</a:t>
            </a:r>
            <a:r>
              <a:rPr lang="zh-CN" altLang="en-US">
                <a:solidFill>
                  <a:srgbClr val="FF0000"/>
                </a:solidFill>
              </a:rPr>
              <a:t>XML 文件</a:t>
            </a:r>
            <a:r>
              <a:rPr lang="zh-CN" altLang="en-US"/>
              <a:t>格式。每个应用程序默认包含一个主界面的布局文件。该文件位于项目 文件中res目录下的layout子目录中。单击选项卡选择布局文件或是界面设计面板。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详解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种基本布局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Android为开发人员提供了两种声明的方式</a:t>
            </a:r>
          </a:p>
          <a:p>
            <a:r>
              <a:rPr lang="zh-CN" altLang="en-US">
                <a:solidFill>
                  <a:srgbClr val="0000CC"/>
                </a:solidFill>
              </a:rPr>
              <a:t>XML文件中声明UI元素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chemeClr val="tx1"/>
                </a:solidFill>
              </a:rPr>
              <a:t>       使用xml语法来声明UI视图, 这些xml文件存放在项目树下的/res/layout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chemeClr val="tx1"/>
                </a:solidFill>
              </a:rPr>
              <a:t>目录下, Android为每种View都提供了很多属性,通过设置这些属性来达到定制用户界面的目的。</a:t>
            </a:r>
          </a:p>
          <a:p>
            <a:r>
              <a:rPr lang="zh-CN" altLang="en-US">
                <a:solidFill>
                  <a:srgbClr val="0000CC"/>
                </a:solidFill>
              </a:rPr>
              <a:t>Java代码中实时声明UI元素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chemeClr val="tx1"/>
                </a:solidFill>
              </a:rPr>
              <a:t>      对于第一种方法中提到的用于定制View的xml属性, 基本上每一种可以在xml中设置的属性都对应了一个Java方法, 可以在Java代码中使用这些方法来声。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详解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种基本布局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		       </a:t>
            </a: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rgbClr val="0000CC"/>
                </a:solidFill>
              </a:rPr>
              <a:t>Android</a:t>
            </a:r>
            <a:r>
              <a:rPr lang="zh-CN" altLang="en-US" dirty="0">
                <a:solidFill>
                  <a:srgbClr val="0000CC"/>
                </a:solidFill>
              </a:rPr>
              <a:t>系统提供的布局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		</a:t>
            </a:r>
            <a:r>
              <a:rPr lang="zh-CN" altLang="en-US" dirty="0">
                <a:solidFill>
                  <a:srgbClr val="FF0000"/>
                </a:solidFill>
              </a:rPr>
              <a:t>1. 线性布局(LinearLayout) 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			</a:t>
            </a:r>
            <a:r>
              <a:rPr lang="zh-CN" altLang="en-US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相对布局(RelativeLayout) 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			</a:t>
            </a:r>
            <a:r>
              <a:rPr lang="zh-CN" altLang="en-US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帧布局(FrameLayout) 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			</a:t>
            </a:r>
            <a:r>
              <a:rPr lang="zh-CN" altLang="en-US" dirty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. 百分比</a:t>
            </a:r>
            <a:r>
              <a:rPr lang="zh-CN" altLang="en-US" dirty="0">
                <a:solidFill>
                  <a:srgbClr val="FF0000"/>
                </a:solidFill>
              </a:rPr>
              <a:t>布局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		</a:t>
            </a:r>
            <a:r>
              <a:rPr lang="zh-CN" altLang="en-US" dirty="0"/>
              <a:t>5. </a:t>
            </a:r>
            <a:r>
              <a:rPr lang="zh-CN" altLang="en-US" dirty="0">
                <a:sym typeface="+mn-ea"/>
              </a:rPr>
              <a:t>表格布局(TableLayout)</a:t>
            </a:r>
            <a:endParaRPr lang="zh-CN" altLang="en-US" dirty="0"/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		</a:t>
            </a:r>
            <a:r>
              <a:rPr lang="zh-CN" altLang="en-US" dirty="0"/>
              <a:t>6. 网格布局(GridLayout)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常用控件的使用方法</a:t>
            </a: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详解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种基本布局</a:t>
            </a: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创建自定义控件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线性布局(LinearLayout)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  </a:t>
            </a:r>
            <a:r>
              <a:rPr lang="en-US" altLang="zh-CN"/>
              <a:t>	</a:t>
            </a:r>
            <a:r>
              <a:rPr lang="zh-CN" altLang="en-US"/>
              <a:t> 线性布局是按照水平或垂直的顺序将子元素(可以是控件或布局)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 依次按照顺序排列，每一个元素都位于前面一个元素之后。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         线性布局分为两种：水平方向和垂直方向的布局。分别通过属性       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 android:orientation=“ vertical/horizontal”来设置。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	布局文件:&lt;LinearLayout&gt;标签进行配置;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线性布局(LinearLayout)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属性说明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gravity</a:t>
            </a:r>
            <a:r>
              <a:rPr lang="zh-CN" altLang="en-US"/>
              <a:t>: 控制布局中视图的位置。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orientation</a:t>
            </a:r>
            <a:r>
              <a:rPr lang="zh-CN" altLang="en-US"/>
              <a:t>:“vertical“/”horizontal”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width／height:</a:t>
            </a:r>
            <a:r>
              <a:rPr lang="zh-CN" altLang="en-US"/>
              <a:t> “fill_parent”(填充整个幕) /wrap_content”(根据内容调整) 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layout_weight: </a:t>
            </a:r>
            <a:r>
              <a:rPr lang="zh-CN" altLang="en-US"/>
              <a:t>设置所占比例的权重。 在线性布局中,每个视图都有一个android:layout_weight值,若没有显式的声明则为默认值0,表示按照视图的实际大小在屏幕上显示。当该属性被赋予一个大于零的值时,则将父容器中的可用空间进行分割,分割的大小则根据每个视图的android:layout_weight值来确定,权值越大所占比例越大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线性布局(LinearLayout)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lstStyle/>
          <a:p>
            <a:pPr algn="l"/>
            <a:r>
              <a:rPr lang="zh-CN" altLang="en-US">
                <a:solidFill>
                  <a:srgbClr val="0000CC"/>
                </a:solidFill>
              </a:rPr>
              <a:t>线性布局（</a:t>
            </a:r>
            <a:r>
              <a:rPr lang="en-US" altLang="zh-CN">
                <a:solidFill>
                  <a:srgbClr val="0000CC"/>
                </a:solidFill>
              </a:rPr>
              <a:t>LinearLayout</a:t>
            </a:r>
            <a:r>
              <a:rPr lang="zh-CN" altLang="en-US">
                <a:solidFill>
                  <a:srgbClr val="0000CC"/>
                </a:solidFill>
              </a:rPr>
              <a:t>）</a:t>
            </a:r>
          </a:p>
        </p:txBody>
      </p:sp>
      <p:pic>
        <p:nvPicPr>
          <p:cNvPr id="4" name="图片 3" descr="捕获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925195"/>
            <a:ext cx="5615940" cy="428244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4354195" y="1419225"/>
            <a:ext cx="2719705" cy="812165"/>
          </a:xfrm>
          <a:prstGeom prst="borderCallout1">
            <a:avLst>
              <a:gd name="adj1" fmla="val 55435"/>
              <a:gd name="adj2" fmla="val -4652"/>
              <a:gd name="adj3" fmla="val -16810"/>
              <a:gd name="adj4" fmla="val -615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设置布局对齐方式有两种</a:t>
            </a:r>
          </a:p>
          <a:p>
            <a:pPr algn="ctr"/>
            <a:r>
              <a:rPr lang="en-US" altLang="zh-CN" dirty="0"/>
              <a:t>horizontal:</a:t>
            </a:r>
            <a:r>
              <a:rPr lang="zh-CN" altLang="en-US" dirty="0"/>
              <a:t>水平方向对齐</a:t>
            </a:r>
          </a:p>
          <a:p>
            <a:pPr algn="ctr"/>
            <a:r>
              <a:rPr lang="en-US" altLang="zh-CN" dirty="0"/>
              <a:t>vertical:</a:t>
            </a:r>
            <a:r>
              <a:rPr lang="zh-CN" altLang="en-US" dirty="0"/>
              <a:t>垂直方向对齐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4354195" y="2726690"/>
            <a:ext cx="2719705" cy="1449705"/>
          </a:xfrm>
          <a:prstGeom prst="borderCallout1">
            <a:avLst>
              <a:gd name="adj1" fmla="val 55435"/>
              <a:gd name="adj2" fmla="val -4652"/>
              <a:gd name="adj3" fmla="val -8979"/>
              <a:gd name="adj4" fmla="val -5860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400" dirty="0"/>
              <a:t>layout_gravity</a:t>
            </a:r>
            <a:r>
              <a:rPr lang="zh-CN" altLang="en-US" sz="1400" dirty="0"/>
              <a:t>指定控件在布局中对齐方式，注意当前的布局时水平布局，所以只能设置垂直方向上的排列方向。</a:t>
            </a:r>
          </a:p>
          <a:p>
            <a:pPr algn="just"/>
            <a:r>
              <a:rPr lang="en-US" altLang="zh-CN" sz="1400" dirty="0"/>
              <a:t>top:</a:t>
            </a:r>
            <a:r>
              <a:rPr lang="zh-CN" altLang="en-US" sz="1400" dirty="0"/>
              <a:t>在整个页面的顶端</a:t>
            </a:r>
          </a:p>
          <a:p>
            <a:pPr algn="just"/>
            <a:r>
              <a:rPr lang="en-US" altLang="zh-CN" sz="1400" dirty="0"/>
              <a:t>center_vertical:</a:t>
            </a:r>
            <a:r>
              <a:rPr lang="zh-CN" altLang="en-US" sz="1400" dirty="0"/>
              <a:t>垂直居中</a:t>
            </a:r>
          </a:p>
          <a:p>
            <a:pPr algn="just"/>
            <a:r>
              <a:rPr lang="en-US" altLang="zh-CN" sz="1400" dirty="0"/>
              <a:t>bottom:</a:t>
            </a:r>
            <a:r>
              <a:rPr lang="zh-CN" altLang="en-US" sz="1400" dirty="0"/>
              <a:t>在页面的底端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线性布局(LinearLayout)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914" y="591845"/>
            <a:ext cx="8856984" cy="3960440"/>
          </a:xfrm>
        </p:spPr>
        <p:txBody>
          <a:bodyPr/>
          <a:lstStyle/>
          <a:p>
            <a:r>
              <a:rPr lang="en-US" altLang="zh-CN">
                <a:solidFill>
                  <a:srgbClr val="0000CC"/>
                </a:solidFill>
              </a:rPr>
              <a:t>LinearLayout</a:t>
            </a:r>
            <a:r>
              <a:rPr lang="zh-CN" altLang="en-US">
                <a:solidFill>
                  <a:srgbClr val="0000CC"/>
                </a:solidFill>
              </a:rPr>
              <a:t>中的</a:t>
            </a:r>
            <a:r>
              <a:rPr lang="en-US" altLang="zh-CN">
                <a:solidFill>
                  <a:srgbClr val="0000CC"/>
                </a:solidFill>
              </a:rPr>
              <a:t>android:layout_weight</a:t>
            </a:r>
            <a:r>
              <a:rPr lang="zh-CN" altLang="en-US">
                <a:solidFill>
                  <a:srgbClr val="0000CC"/>
                </a:solidFill>
              </a:rPr>
              <a:t>属性</a:t>
            </a:r>
          </a:p>
        </p:txBody>
      </p:sp>
      <p:pic>
        <p:nvPicPr>
          <p:cNvPr id="4" name="图片 3" descr="捕获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975360"/>
            <a:ext cx="6649085" cy="429450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H="1">
            <a:off x="3131820" y="3507105"/>
            <a:ext cx="1499235" cy="864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捕获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975360"/>
            <a:ext cx="2365375" cy="417957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4631055" y="1879600"/>
            <a:ext cx="2719705" cy="555625"/>
          </a:xfrm>
          <a:prstGeom prst="borderCallout1">
            <a:avLst>
              <a:gd name="adj1" fmla="val 55435"/>
              <a:gd name="adj2" fmla="val -4652"/>
              <a:gd name="adj3" fmla="val 101028"/>
              <a:gd name="adj4" fmla="val -50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将</a:t>
            </a:r>
            <a:r>
              <a:rPr lang="en-US" altLang="zh-CN" dirty="0"/>
              <a:t>layout_width</a:t>
            </a:r>
            <a:r>
              <a:rPr lang="zh-CN" altLang="en-US" dirty="0"/>
              <a:t>属性设置为</a:t>
            </a:r>
            <a:r>
              <a:rPr lang="en-US" altLang="zh-CN" dirty="0"/>
              <a:t>0dp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4758055" y="3199130"/>
            <a:ext cx="2719705" cy="555625"/>
          </a:xfrm>
          <a:prstGeom prst="borderCallout1">
            <a:avLst>
              <a:gd name="adj1" fmla="val 55435"/>
              <a:gd name="adj2" fmla="val -4652"/>
              <a:gd name="adj3" fmla="val -67542"/>
              <a:gd name="adj4" fmla="val -584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两个控件各占一整行</a:t>
            </a:r>
          </a:p>
          <a:p>
            <a:pPr algn="just"/>
            <a:r>
              <a:rPr lang="en-US" altLang="zh-CN" dirty="0"/>
              <a:t>1/(1+1)=1/2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相对布局(RelativeLayout)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   相对布局是一个容器,允许其子元素指定它们相对于其它元素或父元素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的位置(通过元素的id来指定是相对于哪个元素的位置)。可以通过向右对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齐、向上或者向下对齐、至于屏幕中央等形式来排列界面中的元素。元素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的相对关系跟顺序有关,如果第一个元素在屏幕 的中央,那么相对于这个元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素的其它元素将以屏幕中央的相对位置来排列。如果要在xml中指定某个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元素的相对位置,那么在定义这个元素之 前,必须先定义它要相对应的元素。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捕获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3545205"/>
            <a:ext cx="2750820" cy="16084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相对布局(RelativeLayout)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相对布局</a:t>
            </a:r>
            <a:r>
              <a:rPr lang="en-US" altLang="zh-CN">
                <a:solidFill>
                  <a:srgbClr val="0000CC"/>
                </a:solidFill>
              </a:rPr>
              <a:t>(RaletiveLayout)</a:t>
            </a:r>
          </a:p>
        </p:txBody>
      </p:sp>
      <p:pic>
        <p:nvPicPr>
          <p:cNvPr id="4" name="图片 3" descr="捕获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1124585"/>
            <a:ext cx="5354320" cy="3867150"/>
          </a:xfrm>
          <a:prstGeom prst="rect">
            <a:avLst/>
          </a:prstGeom>
        </p:spPr>
      </p:pic>
      <p:pic>
        <p:nvPicPr>
          <p:cNvPr id="5" name="图片 4" descr="捕获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60" y="895350"/>
            <a:ext cx="4349750" cy="281686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3249930" y="1530985"/>
            <a:ext cx="2037715" cy="373380"/>
          </a:xfrm>
          <a:prstGeom prst="borderCallout1">
            <a:avLst>
              <a:gd name="adj1" fmla="val 55435"/>
              <a:gd name="adj2" fmla="val -4652"/>
              <a:gd name="adj3" fmla="val 173098"/>
              <a:gd name="adj4" fmla="val -332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200" dirty="0"/>
              <a:t>设置控件在整个页面的中间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3249930" y="2690495"/>
            <a:ext cx="2037715" cy="373380"/>
          </a:xfrm>
          <a:prstGeom prst="borderCallout1">
            <a:avLst>
              <a:gd name="adj1" fmla="val 55435"/>
              <a:gd name="adj2" fmla="val -4652"/>
              <a:gd name="adj3" fmla="val 184523"/>
              <a:gd name="adj4" fmla="val -36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200" dirty="0"/>
              <a:t>设置控件在</a:t>
            </a:r>
            <a:r>
              <a:rPr lang="en-US" altLang="zh-CN" sz="1200" dirty="0"/>
              <a:t>Button3</a:t>
            </a:r>
            <a:r>
              <a:rPr lang="zh-CN" altLang="en-US" sz="1200" dirty="0"/>
              <a:t>的上边和左边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3249930" y="3956685"/>
            <a:ext cx="2037715" cy="373380"/>
          </a:xfrm>
          <a:prstGeom prst="borderCallout1">
            <a:avLst>
              <a:gd name="adj1" fmla="val 55435"/>
              <a:gd name="adj2" fmla="val -4652"/>
              <a:gd name="adj3" fmla="val 184523"/>
              <a:gd name="adj4" fmla="val -36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200" dirty="0"/>
              <a:t>设置控件在</a:t>
            </a:r>
            <a:r>
              <a:rPr lang="en-US" altLang="zh-CN" sz="1200" dirty="0"/>
              <a:t>Button3</a:t>
            </a:r>
            <a:r>
              <a:rPr lang="zh-CN" altLang="en-US" sz="1200" dirty="0"/>
              <a:t>的上边和右边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7021195" y="1904365"/>
            <a:ext cx="2037715" cy="373380"/>
          </a:xfrm>
          <a:prstGeom prst="borderCallout1">
            <a:avLst>
              <a:gd name="adj1" fmla="val 55435"/>
              <a:gd name="adj2" fmla="val -4652"/>
              <a:gd name="adj3" fmla="val -35034"/>
              <a:gd name="adj4" fmla="val -285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200" dirty="0"/>
              <a:t>设置控件在</a:t>
            </a:r>
            <a:r>
              <a:rPr lang="en-US" altLang="zh-CN" sz="1200" dirty="0"/>
              <a:t>Button3</a:t>
            </a:r>
            <a:r>
              <a:rPr lang="zh-CN" altLang="en-US" sz="1200" dirty="0"/>
              <a:t>的下边和左边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7138670" y="3338830"/>
            <a:ext cx="2037715" cy="373380"/>
          </a:xfrm>
          <a:prstGeom prst="borderCallout1">
            <a:avLst>
              <a:gd name="adj1" fmla="val 55435"/>
              <a:gd name="adj2" fmla="val -4652"/>
              <a:gd name="adj3" fmla="val -71938"/>
              <a:gd name="adj4" fmla="val -311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200" dirty="0"/>
              <a:t>设置控件在</a:t>
            </a:r>
            <a:r>
              <a:rPr lang="en-US" altLang="zh-CN" sz="1200" dirty="0"/>
              <a:t>Button3</a:t>
            </a:r>
            <a:r>
              <a:rPr lang="zh-CN" altLang="en-US" sz="1200" dirty="0"/>
              <a:t>的上边和右边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帧布局(FrameLayout)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       添加到此布局中的视图都以层叠方式展示,最后一个添加到框架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布局中的视图显示在最上层,第一个添加的放在最底层(类似堆栈)。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布局文件:&lt;FrameLayout&gt;标签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详解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种基本布局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帧布局</a:t>
            </a:r>
            <a:r>
              <a:rPr lang="en-US" altLang="zh-CN">
                <a:solidFill>
                  <a:srgbClr val="0000CC"/>
                </a:solidFill>
              </a:rPr>
              <a:t>(FrameLayout)</a:t>
            </a:r>
          </a:p>
        </p:txBody>
      </p:sp>
      <p:pic>
        <p:nvPicPr>
          <p:cNvPr id="4" name="图片 3" descr="捕获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134745"/>
            <a:ext cx="6572885" cy="1428750"/>
          </a:xfrm>
          <a:prstGeom prst="rect">
            <a:avLst/>
          </a:prstGeom>
        </p:spPr>
      </p:pic>
      <p:pic>
        <p:nvPicPr>
          <p:cNvPr id="5" name="图片 4" descr="捕获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2475865"/>
            <a:ext cx="5363210" cy="232473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237480" y="2473960"/>
            <a:ext cx="2719705" cy="1055370"/>
          </a:xfrm>
          <a:prstGeom prst="borderCallout1">
            <a:avLst>
              <a:gd name="adj1" fmla="val 55435"/>
              <a:gd name="adj2" fmla="val -4652"/>
              <a:gd name="adj3" fmla="val -109265"/>
              <a:gd name="adj4" fmla="val -521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FrameLayout</a:t>
            </a:r>
            <a:r>
              <a:rPr lang="zh-CN" altLang="en-US" dirty="0"/>
              <a:t>非常简单，应用场景不多，所有的控件都会默认的摆放在布局的左上角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百分比布局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      在百分比布局中，不再使用</a:t>
            </a:r>
            <a:r>
              <a:rPr lang="en-US" altLang="zh-CN"/>
              <a:t>warp_content</a:t>
            </a:r>
            <a:r>
              <a:rPr lang="zh-CN" altLang="en-US"/>
              <a:t>、</a:t>
            </a:r>
            <a:r>
              <a:rPr lang="en-US" altLang="zh-CN"/>
              <a:t>match_parent</a:t>
            </a:r>
            <a:r>
              <a:rPr lang="zh-CN" altLang="en-US"/>
              <a:t>等方式来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指定控件的大小，而是允许直接指定控件在布局里所占的百分比，这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样就可以轻松实现平分布局，甚至任意比例分割布局的效果。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      </a:t>
            </a:r>
            <a:r>
              <a:rPr lang="en-US" altLang="zh-CN"/>
              <a:t>Android</a:t>
            </a:r>
            <a:r>
              <a:rPr lang="zh-CN" altLang="en-US"/>
              <a:t>团队将百分比布局定义在</a:t>
            </a:r>
            <a:r>
              <a:rPr lang="en-US" altLang="zh-CN"/>
              <a:t>support</a:t>
            </a:r>
            <a:r>
              <a:rPr lang="zh-CN" altLang="en-US"/>
              <a:t>库中，我们只需要在项目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中的</a:t>
            </a:r>
            <a:r>
              <a:rPr lang="en-US" altLang="zh-CN"/>
              <a:t>build.gradle</a:t>
            </a:r>
            <a:r>
              <a:rPr lang="zh-CN" altLang="en-US"/>
              <a:t>中添加百分比布局的依赖，就能保证百分比布局在  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</a:t>
            </a:r>
            <a:r>
              <a:rPr lang="en-US" altLang="zh-CN"/>
              <a:t>Android</a:t>
            </a:r>
            <a:r>
              <a:rPr lang="zh-CN" altLang="en-US"/>
              <a:t>所有系统版本上的兼容性。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详解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种基本布局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百分比布局</a:t>
            </a:r>
          </a:p>
          <a:p>
            <a:r>
              <a:rPr lang="zh-CN" altLang="en-US">
                <a:solidFill>
                  <a:srgbClr val="0000CC"/>
                </a:solidFill>
              </a:rPr>
              <a:t>首先在</a:t>
            </a:r>
            <a:r>
              <a:rPr lang="en-US" altLang="zh-CN">
                <a:solidFill>
                  <a:srgbClr val="0000CC"/>
                </a:solidFill>
              </a:rPr>
              <a:t>app/build.gradle</a:t>
            </a:r>
            <a:r>
              <a:rPr lang="zh-CN" altLang="en-US">
                <a:solidFill>
                  <a:srgbClr val="0000CC"/>
                </a:solidFill>
              </a:rPr>
              <a:t>文件中的</a:t>
            </a:r>
            <a:r>
              <a:rPr lang="en-US" altLang="zh-CN">
                <a:solidFill>
                  <a:srgbClr val="0000CC"/>
                </a:solidFill>
              </a:rPr>
              <a:t>dependencie</a:t>
            </a:r>
            <a:r>
              <a:rPr lang="zh-CN" altLang="en-US">
                <a:solidFill>
                  <a:srgbClr val="0000CC"/>
                </a:solidFill>
              </a:rPr>
              <a:t>闭包中添加如下信息，注意修改</a:t>
            </a:r>
            <a:r>
              <a:rPr lang="en-US" altLang="zh-CN">
                <a:solidFill>
                  <a:srgbClr val="0000CC"/>
                </a:solidFill>
              </a:rPr>
              <a:t>gradle</a:t>
            </a:r>
            <a:r>
              <a:rPr lang="zh-CN" altLang="en-US">
                <a:solidFill>
                  <a:srgbClr val="0000CC"/>
                </a:solidFill>
              </a:rPr>
              <a:t>文件后要点击</a:t>
            </a:r>
            <a:r>
              <a:rPr lang="en-US" altLang="zh-CN">
                <a:solidFill>
                  <a:srgbClr val="0000CC"/>
                </a:solidFill>
              </a:rPr>
              <a:t>Sync Now</a:t>
            </a:r>
            <a:r>
              <a:rPr lang="zh-CN" altLang="en-US">
                <a:solidFill>
                  <a:srgbClr val="0000CC"/>
                </a:solidFill>
              </a:rPr>
              <a:t>进行同步，把百分比布局引入项目中</a:t>
            </a:r>
          </a:p>
        </p:txBody>
      </p:sp>
      <p:pic>
        <p:nvPicPr>
          <p:cNvPr id="4" name="图片 3" descr="捕获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" y="2025650"/>
            <a:ext cx="4896485" cy="121920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800100" y="3622675"/>
            <a:ext cx="2719705" cy="448945"/>
          </a:xfrm>
          <a:prstGeom prst="borderCallout1">
            <a:avLst>
              <a:gd name="adj1" fmla="val -28571"/>
              <a:gd name="adj2" fmla="val 48727"/>
              <a:gd name="adj3" fmla="val -181471"/>
              <a:gd name="adj4" fmla="val 957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添加百分比布局库的依赖</a:t>
            </a:r>
          </a:p>
        </p:txBody>
      </p:sp>
      <p:pic>
        <p:nvPicPr>
          <p:cNvPr id="11" name="图片 10" descr="捕获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2025650"/>
            <a:ext cx="2030095" cy="3001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界面设计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00CC"/>
                </a:solidFill>
              </a:rPr>
              <a:t>界面设计</a:t>
            </a:r>
            <a:r>
              <a:rPr lang="en-US" altLang="zh-CN"/>
              <a:t> </a:t>
            </a:r>
            <a:r>
              <a:rPr lang="en-US" altLang="zh-CN" b="1"/>
              <a:t> 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/>
              <a:t>     </a:t>
            </a:r>
            <a:r>
              <a:rPr lang="en-US" altLang="zh-CN" sz="1800" b="1"/>
              <a:t> </a:t>
            </a:r>
            <a:r>
              <a:rPr lang="zh-CN" altLang="en-US" sz="1800"/>
              <a:t>系统和用户之间进行交互和信息交换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/>
              <a:t>的媒介，主要作用是实现信息内部形式与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/>
              <a:t>人类可接受形式之间的转换。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   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  </a:t>
            </a:r>
            <a:r>
              <a:rPr lang="zh-CN" altLang="en-US" sz="1800"/>
              <a:t>人机交互实践中，一个好的界面设计不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/>
              <a:t>仅让软件变得更加有个性和创意，同时还能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/>
              <a:t>让软件的操作变得舒适自由，充分体现软件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/>
              <a:t>的定位和特点。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</p:txBody>
      </p:sp>
      <p:pic>
        <p:nvPicPr>
          <p:cNvPr id="4" name="图片 3" descr="create-memory05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75" y="1554480"/>
            <a:ext cx="4236720" cy="31775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详解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种基本布局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  <a:sym typeface="+mn-ea"/>
              </a:rPr>
              <a:t>百分比布局</a:t>
            </a:r>
            <a:endParaRPr lang="zh-CN" altLang="en-US"/>
          </a:p>
        </p:txBody>
      </p:sp>
      <p:pic>
        <p:nvPicPr>
          <p:cNvPr id="4" name="图片 3" descr="捕获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" y="952500"/>
            <a:ext cx="4590415" cy="1894840"/>
          </a:xfrm>
          <a:prstGeom prst="rect">
            <a:avLst/>
          </a:prstGeom>
        </p:spPr>
      </p:pic>
      <p:pic>
        <p:nvPicPr>
          <p:cNvPr id="5" name="图片 4" descr="捕获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90" y="699135"/>
            <a:ext cx="4833620" cy="435229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2259965" y="1457325"/>
            <a:ext cx="2644140" cy="533400"/>
          </a:xfrm>
          <a:prstGeom prst="borderCallout1">
            <a:avLst>
              <a:gd name="adj1" fmla="val 55435"/>
              <a:gd name="adj2" fmla="val -4652"/>
              <a:gd name="adj3" fmla="val -65476"/>
              <a:gd name="adj4" fmla="val -415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200" dirty="0"/>
              <a:t>因为我们使用的</a:t>
            </a:r>
            <a:r>
              <a:rPr lang="en-US" altLang="zh-CN" sz="1200" dirty="0"/>
              <a:t>PercentFrameLayout</a:t>
            </a:r>
            <a:r>
              <a:rPr lang="zh-CN" altLang="en-US" sz="1200" dirty="0"/>
              <a:t>并不是系统在带的，所以我们要把完整的包路径写出来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2259965" y="3347720"/>
            <a:ext cx="2207260" cy="373380"/>
          </a:xfrm>
          <a:prstGeom prst="borderCallout1">
            <a:avLst>
              <a:gd name="adj1" fmla="val 55435"/>
              <a:gd name="adj2" fmla="val -4652"/>
              <a:gd name="adj3" fmla="val -151870"/>
              <a:gd name="adj4" fmla="val -297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200" dirty="0"/>
              <a:t>定义一个</a:t>
            </a:r>
            <a:r>
              <a:rPr lang="en-US" altLang="zh-CN" sz="1200" dirty="0"/>
              <a:t>Button</a:t>
            </a:r>
            <a:r>
              <a:rPr lang="zh-CN" altLang="en-US" sz="1200" dirty="0"/>
              <a:t>在布局的左上角，宽和高整个布局的</a:t>
            </a:r>
            <a:r>
              <a:rPr lang="en-US" altLang="zh-CN" sz="1200" dirty="0"/>
              <a:t>50%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6953250" y="3347720"/>
            <a:ext cx="2207260" cy="373380"/>
          </a:xfrm>
          <a:prstGeom prst="borderCallout1">
            <a:avLst>
              <a:gd name="adj1" fmla="val 55435"/>
              <a:gd name="adj2" fmla="val -4652"/>
              <a:gd name="adj3" fmla="val 104761"/>
              <a:gd name="adj4" fmla="val -3598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200" dirty="0"/>
              <a:t>定义一个</a:t>
            </a:r>
            <a:r>
              <a:rPr lang="en-US" altLang="zh-CN" sz="1200" dirty="0"/>
              <a:t>Button</a:t>
            </a:r>
            <a:r>
              <a:rPr lang="zh-CN" altLang="en-US" sz="1200" dirty="0"/>
              <a:t>在布局的右上角，宽和高整个布局的</a:t>
            </a:r>
            <a:r>
              <a:rPr lang="en-US" altLang="zh-CN" sz="1200" dirty="0"/>
              <a:t>50%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6953250" y="2091055"/>
            <a:ext cx="2207260" cy="373380"/>
          </a:xfrm>
          <a:prstGeom prst="borderCallout1">
            <a:avLst>
              <a:gd name="adj1" fmla="val 55435"/>
              <a:gd name="adj2" fmla="val -4652"/>
              <a:gd name="adj3" fmla="val 93367"/>
              <a:gd name="adj4" fmla="val -417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200" dirty="0"/>
              <a:t>定义一个</a:t>
            </a:r>
            <a:r>
              <a:rPr lang="en-US" altLang="zh-CN" sz="1200" dirty="0"/>
              <a:t>Button</a:t>
            </a:r>
            <a:r>
              <a:rPr lang="zh-CN" altLang="en-US" sz="1200" dirty="0"/>
              <a:t>在布局的左下角，宽和高整个布局的</a:t>
            </a:r>
            <a:r>
              <a:rPr lang="en-US" altLang="zh-CN" sz="1200" dirty="0"/>
              <a:t>50%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6953250" y="952500"/>
            <a:ext cx="2207260" cy="373380"/>
          </a:xfrm>
          <a:prstGeom prst="borderCallout1">
            <a:avLst>
              <a:gd name="adj1" fmla="val 55435"/>
              <a:gd name="adj2" fmla="val -4652"/>
              <a:gd name="adj3" fmla="val 116156"/>
              <a:gd name="adj4" fmla="val -446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1200" dirty="0"/>
              <a:t>定义一个</a:t>
            </a:r>
            <a:r>
              <a:rPr lang="en-US" altLang="zh-CN" sz="1200" dirty="0"/>
              <a:t>Button</a:t>
            </a:r>
            <a:r>
              <a:rPr lang="zh-CN" altLang="en-US" sz="1200" dirty="0"/>
              <a:t>在布局的右上角，宽和高整个布局的</a:t>
            </a:r>
            <a:r>
              <a:rPr lang="en-US" altLang="zh-CN" sz="1200" dirty="0"/>
              <a:t>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 smtClean="0"/>
          </a:p>
          <a:p>
            <a:r>
              <a:rPr lang="zh-CN" altLang="en-US" dirty="0" smtClean="0"/>
              <a:t>常用控件的使用方法</a:t>
            </a:r>
          </a:p>
          <a:p>
            <a:endParaRPr lang="en-US" altLang="zh-CN" dirty="0" smtClean="0"/>
          </a:p>
          <a:p>
            <a:r>
              <a:rPr lang="zh-CN" altLang="en-US" dirty="0"/>
              <a:t>详解</a:t>
            </a:r>
            <a:r>
              <a:rPr lang="en-US" altLang="zh-CN" dirty="0"/>
              <a:t>4</a:t>
            </a:r>
            <a:r>
              <a:rPr lang="zh-CN" altLang="en-US" dirty="0"/>
              <a:t>种基本布局</a:t>
            </a:r>
          </a:p>
          <a:p>
            <a:endParaRPr lang="en-US" altLang="zh-CN" dirty="0" smtClean="0"/>
          </a:p>
          <a:p>
            <a:r>
              <a:rPr lang="zh-CN" altLang="en-US" b="1" dirty="0"/>
              <a:t>创建自定义控件</a:t>
            </a:r>
          </a:p>
          <a:p>
            <a:pPr marL="0" indent="0">
              <a:buNone/>
            </a:pP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创建自定义控件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591845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View树结构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CC"/>
                </a:solidFill>
              </a:rPr>
              <a:t>   </a:t>
            </a:r>
            <a:r>
              <a:rPr lang="zh-CN" altLang="en-US">
                <a:solidFill>
                  <a:schemeClr val="tx1"/>
                </a:solidFill>
              </a:rPr>
              <a:t> 在Android中，视图控件大致被分为两类，即ViewGroup和View，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ViewGroup控件作为父控件，包含并管理着子View，通过ViewGroup和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View便形成了控件树，各个ViewGoup对象和View对象就是控件树中的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节点。</a:t>
            </a:r>
          </a:p>
        </p:txBody>
      </p:sp>
      <p:pic>
        <p:nvPicPr>
          <p:cNvPr id="4" name="图片 3" descr="捕获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25" y="2023745"/>
            <a:ext cx="5267960" cy="30391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创建自定义控件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0520" y="1280160"/>
            <a:ext cx="844359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这个时候我们就可以思考一下，当系统自带的控件并不能满足我们的需求时，可不可以利用上面的继承结构来创建自定义控件，答案当然是肯定，下面我们就学习一下创建自定义控件的方法。我们将完成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一个类似于iphone应用的界面顶部的标题栏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创建自定义控件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引入布局</a:t>
            </a:r>
          </a:p>
          <a:p>
            <a:pPr marL="0" indent="0">
              <a:buNone/>
            </a:pPr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4" name="图片 3" descr="捕获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7130"/>
            <a:ext cx="4414520" cy="1021080"/>
          </a:xfrm>
          <a:prstGeom prst="rect">
            <a:avLst/>
          </a:prstGeom>
        </p:spPr>
      </p:pic>
      <p:pic>
        <p:nvPicPr>
          <p:cNvPr id="6" name="图片 5" descr="捕获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5" y="2156460"/>
            <a:ext cx="2696210" cy="2267585"/>
          </a:xfrm>
          <a:prstGeom prst="rect">
            <a:avLst/>
          </a:prstGeom>
        </p:spPr>
      </p:pic>
      <p:pic>
        <p:nvPicPr>
          <p:cNvPr id="7" name="图片 6" descr="捕获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185" y="1167130"/>
            <a:ext cx="3335020" cy="1609725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5163185" y="3272155"/>
            <a:ext cx="2719705" cy="1055370"/>
          </a:xfrm>
          <a:prstGeom prst="borderCallout1">
            <a:avLst>
              <a:gd name="adj1" fmla="val 55435"/>
              <a:gd name="adj2" fmla="val -4652"/>
              <a:gd name="adj3" fmla="val -109265"/>
              <a:gd name="adj4" fmla="val -521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创建</a:t>
            </a:r>
            <a:r>
              <a:rPr lang="en-US" altLang="zh-CN" dirty="0"/>
              <a:t>title.xml</a:t>
            </a:r>
            <a:r>
              <a:rPr lang="zh-CN" altLang="en-US" dirty="0"/>
              <a:t>，加入两个</a:t>
            </a:r>
            <a:r>
              <a:rPr lang="en-US" altLang="zh-CN" dirty="0"/>
              <a:t>Button</a:t>
            </a:r>
            <a:r>
              <a:rPr lang="zh-CN" altLang="en-US" dirty="0"/>
              <a:t>控件用于返回和编辑和一个</a:t>
            </a:r>
            <a:r>
              <a:rPr lang="en-US" altLang="zh-CN" dirty="0"/>
              <a:t>TextView</a:t>
            </a:r>
            <a:r>
              <a:rPr lang="zh-CN" altLang="en-US" dirty="0"/>
              <a:t>控件用于显示标题文本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创建自定义控件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activity_main.xml</a:t>
            </a:r>
            <a:r>
              <a:rPr lang="zh-CN" altLang="en-US">
                <a:solidFill>
                  <a:srgbClr val="0000CC"/>
                </a:solidFill>
              </a:rPr>
              <a:t>中内容</a:t>
            </a:r>
          </a:p>
          <a:p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在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  <a:r>
              <a:rPr lang="zh-CN" altLang="en-US">
                <a:solidFill>
                  <a:srgbClr val="0000CC"/>
                </a:solidFill>
              </a:rPr>
              <a:t>中隐藏系统再带的标题</a:t>
            </a:r>
          </a:p>
        </p:txBody>
      </p:sp>
      <p:pic>
        <p:nvPicPr>
          <p:cNvPr id="4" name="图片 3" descr="捕获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8245"/>
            <a:ext cx="6696710" cy="137160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5269865" y="1758950"/>
            <a:ext cx="2719705" cy="427990"/>
          </a:xfrm>
          <a:prstGeom prst="borderCallout1">
            <a:avLst>
              <a:gd name="adj1" fmla="val 55435"/>
              <a:gd name="adj2" fmla="val -4652"/>
              <a:gd name="adj3" fmla="val 63056"/>
              <a:gd name="adj4" fmla="val -439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引入</a:t>
            </a:r>
            <a:r>
              <a:rPr lang="en-US" altLang="zh-CN" dirty="0"/>
              <a:t>title.xml</a:t>
            </a:r>
            <a:r>
              <a:rPr lang="zh-CN" altLang="en-US" dirty="0"/>
              <a:t>布局</a:t>
            </a:r>
          </a:p>
        </p:txBody>
      </p:sp>
      <p:pic>
        <p:nvPicPr>
          <p:cNvPr id="5" name="图片 4" descr="捕获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2954655"/>
            <a:ext cx="5210810" cy="218122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318125" y="3599815"/>
            <a:ext cx="2719705" cy="534035"/>
          </a:xfrm>
          <a:prstGeom prst="borderCallout1">
            <a:avLst>
              <a:gd name="adj1" fmla="val 55435"/>
              <a:gd name="adj2" fmla="val -4652"/>
              <a:gd name="adj3" fmla="val 122829"/>
              <a:gd name="adj4" fmla="val -909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调用</a:t>
            </a:r>
            <a:r>
              <a:rPr lang="en-US" altLang="zh-CN" dirty="0"/>
              <a:t>hide()</a:t>
            </a:r>
            <a:r>
              <a:rPr lang="zh-CN" altLang="en-US" dirty="0"/>
              <a:t>方法隐藏系统自带标题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创建自定义控件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8830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新建</a:t>
            </a:r>
            <a:r>
              <a:rPr lang="en-US" altLang="zh-CN">
                <a:solidFill>
                  <a:srgbClr val="0000CC"/>
                </a:solidFill>
              </a:rPr>
              <a:t>TitleLayout</a:t>
            </a:r>
            <a:r>
              <a:rPr lang="zh-CN" altLang="en-US">
                <a:solidFill>
                  <a:srgbClr val="0000CC"/>
                </a:solidFill>
              </a:rPr>
              <a:t>，成为自定义标题栏控件</a:t>
            </a:r>
          </a:p>
          <a:p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  <a:sym typeface="+mn-ea"/>
              </a:rPr>
              <a:t>修改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activity_main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文件</a:t>
            </a:r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4" name="图片 3" descr="捕获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26795"/>
            <a:ext cx="6334760" cy="153352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472430" y="598805"/>
            <a:ext cx="2059305" cy="427990"/>
          </a:xfrm>
          <a:prstGeom prst="borderCallout1">
            <a:avLst>
              <a:gd name="adj1" fmla="val 55435"/>
              <a:gd name="adj2" fmla="val -4652"/>
              <a:gd name="adj3" fmla="val 100296"/>
              <a:gd name="adj4" fmla="val -380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继承自</a:t>
            </a:r>
            <a:r>
              <a:rPr lang="en-US" altLang="zh-CN" dirty="0"/>
              <a:t>LinearLayout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5472430" y="1932305"/>
            <a:ext cx="2059305" cy="512445"/>
          </a:xfrm>
          <a:prstGeom prst="borderCallout1">
            <a:avLst>
              <a:gd name="adj1" fmla="val 55435"/>
              <a:gd name="adj2" fmla="val -4652"/>
              <a:gd name="adj3" fmla="val -11028"/>
              <a:gd name="adj4" fmla="val -648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动态加载一个布局文件</a:t>
            </a:r>
          </a:p>
        </p:txBody>
      </p:sp>
      <p:pic>
        <p:nvPicPr>
          <p:cNvPr id="6" name="图片 5" descr="捕获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15970"/>
            <a:ext cx="6649085" cy="172402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7" name="线形标注 1 6"/>
          <p:cNvSpPr/>
          <p:nvPr/>
        </p:nvSpPr>
        <p:spPr>
          <a:xfrm>
            <a:off x="5472430" y="3098800"/>
            <a:ext cx="2059305" cy="565785"/>
          </a:xfrm>
          <a:prstGeom prst="borderCallout1">
            <a:avLst>
              <a:gd name="adj1" fmla="val 55435"/>
              <a:gd name="adj2" fmla="val -4652"/>
              <a:gd name="adj3" fmla="val 110101"/>
              <a:gd name="adj4" fmla="val -643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在布局中添加自定义控件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7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捕获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95270"/>
            <a:ext cx="5834380" cy="2247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创建自定义控件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9" y="591845"/>
            <a:ext cx="8856984" cy="3960440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修改</a:t>
            </a:r>
            <a:r>
              <a:rPr lang="en-US" altLang="zh-CN">
                <a:solidFill>
                  <a:srgbClr val="0000CC"/>
                </a:solidFill>
              </a:rPr>
              <a:t>TitleLayout</a:t>
            </a:r>
            <a:r>
              <a:rPr lang="zh-CN" altLang="en-US">
                <a:solidFill>
                  <a:srgbClr val="0000CC"/>
                </a:solidFill>
              </a:rPr>
              <a:t>文件</a:t>
            </a:r>
          </a:p>
        </p:txBody>
      </p:sp>
      <p:pic>
        <p:nvPicPr>
          <p:cNvPr id="4" name="图片 3" descr="捕获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8375"/>
            <a:ext cx="5859145" cy="182689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6658610" y="2363470"/>
            <a:ext cx="2059305" cy="512445"/>
          </a:xfrm>
          <a:prstGeom prst="borderCallout1">
            <a:avLst>
              <a:gd name="adj1" fmla="val 55435"/>
              <a:gd name="adj2" fmla="val -4652"/>
              <a:gd name="adj3" fmla="val 20198"/>
              <a:gd name="adj4" fmla="val -519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为标题栏中的按钮添加点击事件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界面设计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1"/>
              <a:t>	</a:t>
            </a:r>
          </a:p>
          <a:p>
            <a:pPr marL="0" indent="0" algn="l">
              <a:buNone/>
            </a:pPr>
            <a:r>
              <a:rPr lang="en-US" altLang="zh-CN" b="1"/>
              <a:t>	</a:t>
            </a:r>
            <a:r>
              <a:rPr lang="zh-CN" altLang="en-US" b="1"/>
              <a:t>UI(User Interface) </a:t>
            </a:r>
          </a:p>
          <a:p>
            <a:pPr marL="0" indent="0" algn="l">
              <a:buNone/>
            </a:pPr>
            <a:r>
              <a:rPr lang="en-US" altLang="zh-CN"/>
              <a:t>	</a:t>
            </a:r>
            <a:r>
              <a:rPr lang="zh-CN" altLang="en-US"/>
              <a:t>应用软件的操作逻辑、人机交互、界面的整体设计</a:t>
            </a:r>
          </a:p>
          <a:p>
            <a:pPr marL="0" indent="0" algn="l">
              <a:buNone/>
            </a:pPr>
            <a:endParaRPr lang="zh-CN" altLang="en-US" b="1"/>
          </a:p>
          <a:p>
            <a:pPr marL="0" indent="0" algn="l">
              <a:buNone/>
            </a:pPr>
            <a:r>
              <a:rPr lang="en-US" altLang="zh-CN" b="1"/>
              <a:t>	</a:t>
            </a:r>
            <a:r>
              <a:rPr lang="zh-CN" altLang="en-US" b="1"/>
              <a:t>ID(Interaction Design)</a:t>
            </a:r>
          </a:p>
          <a:p>
            <a:pPr marL="0" indent="0" algn="l">
              <a:buNone/>
            </a:pPr>
            <a:r>
              <a:rPr lang="en-US" altLang="zh-CN"/>
              <a:t>	</a:t>
            </a:r>
            <a:r>
              <a:rPr lang="zh-CN" altLang="en-US"/>
              <a:t>人、环境与设备的关系和行为,以及传达这种行为的元素的设计</a:t>
            </a:r>
          </a:p>
          <a:p>
            <a:pPr marL="0" indent="0" algn="l">
              <a:buNone/>
            </a:pPr>
            <a:endParaRPr lang="zh-CN" altLang="en-US" b="1"/>
          </a:p>
          <a:p>
            <a:pPr marL="0" indent="0" algn="l">
              <a:buNone/>
            </a:pPr>
            <a:r>
              <a:rPr lang="en-US" altLang="zh-CN" b="1"/>
              <a:t>	</a:t>
            </a:r>
            <a:r>
              <a:rPr lang="zh-CN" altLang="en-US" b="1"/>
              <a:t>GUI(Graphical User Interface) </a:t>
            </a:r>
          </a:p>
          <a:p>
            <a:pPr marL="0" indent="0" algn="l">
              <a:buNone/>
            </a:pPr>
            <a:r>
              <a:rPr lang="en-US" altLang="zh-CN"/>
              <a:t>	</a:t>
            </a:r>
            <a:r>
              <a:rPr lang="zh-CN" altLang="en-US"/>
              <a:t>图形用户界面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Android UI控件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UI</a:t>
            </a:r>
            <a:r>
              <a:rPr lang="zh-CN" altLang="en-US" dirty="0">
                <a:solidFill>
                  <a:srgbClr val="0000CC"/>
                </a:solidFill>
              </a:rPr>
              <a:t>控件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Android</a:t>
            </a:r>
            <a:r>
              <a:rPr lang="zh-CN" altLang="en-US" dirty="0">
                <a:solidFill>
                  <a:schemeClr val="tx1"/>
                </a:solidFill>
              </a:rPr>
              <a:t>提供的UI控件分别包括了几种</a:t>
            </a:r>
            <a:r>
              <a:rPr lang="zh-CN" altLang="en-US" dirty="0">
                <a:solidFill>
                  <a:srgbClr val="FF0000"/>
                </a:solidFill>
              </a:rPr>
              <a:t>布局Layout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多种组件(widget)</a:t>
            </a:r>
            <a:r>
              <a:rPr lang="zh-CN" altLang="en-US" dirty="0">
                <a:solidFill>
                  <a:schemeClr val="tx1"/>
                </a:solidFill>
              </a:rPr>
              <a:t>,例 如Button(按钮)、TextView(文本)、EditText(文本编辑框)、ListView(列表)、CheckBox(复选框)、RadioButton(单选按钮)、Spinner(下拉列表)以及AutoCompleteTextView(带自动补全的文本框)、 图片切换(ImageSwitcher)等等。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常用控件的使用</a:t>
            </a:r>
            <a:r>
              <a:rPr lang="zh-CN" altLang="en-US" dirty="0" smtClean="0"/>
              <a:t>方法与实例：</a:t>
            </a:r>
            <a:r>
              <a:rPr lang="en-US" altLang="zh-CN" dirty="0" err="1" smtClean="0"/>
              <a:t>UIWidgetTest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文本框（</a:t>
            </a:r>
            <a:r>
              <a:rPr lang="en-US" altLang="zh-CN" dirty="0" smtClean="0">
                <a:solidFill>
                  <a:srgbClr val="0000CC"/>
                </a:solidFill>
              </a:rPr>
              <a:t>TextView</a:t>
            </a:r>
            <a:r>
              <a:rPr lang="zh-CN" altLang="en-US" dirty="0" smtClean="0">
                <a:solidFill>
                  <a:srgbClr val="0000CC"/>
                </a:solidFill>
              </a:rPr>
              <a:t>）：</a:t>
            </a:r>
          </a:p>
          <a:p>
            <a:endParaRPr lang="zh-CN" altLang="en-US" dirty="0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8735"/>
            <a:ext cx="6658610" cy="288671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5381625" y="1140460"/>
            <a:ext cx="2976245" cy="337820"/>
          </a:xfrm>
          <a:prstGeom prst="borderCallout1">
            <a:avLst>
              <a:gd name="adj1" fmla="val 55435"/>
              <a:gd name="adj2" fmla="val -4652"/>
              <a:gd name="adj3" fmla="val 385714"/>
              <a:gd name="adj4" fmla="val -551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给当前控件设置唯一标识符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4902835" y="1587500"/>
            <a:ext cx="4159250" cy="779780"/>
          </a:xfrm>
          <a:prstGeom prst="borderCallout1">
            <a:avLst>
              <a:gd name="adj1" fmla="val 55435"/>
              <a:gd name="adj2" fmla="val -4652"/>
              <a:gd name="adj3" fmla="val 131270"/>
              <a:gd name="adj4" fmla="val -222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指定控件的宽度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dirty="0"/>
              <a:t>match_parent:</a:t>
            </a:r>
            <a:r>
              <a:rPr lang="zh-CN" altLang="en-US" dirty="0"/>
              <a:t>由父布局决定控件的大小</a:t>
            </a:r>
          </a:p>
          <a:p>
            <a:pPr algn="ctr"/>
            <a:r>
              <a:rPr lang="en-US" altLang="zh-CN" dirty="0"/>
              <a:t>warp——content:</a:t>
            </a:r>
            <a:r>
              <a:rPr lang="zh-CN" altLang="en-US" dirty="0"/>
              <a:t>由内容决定控件的大小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5381625" y="2499360"/>
            <a:ext cx="2051685" cy="337820"/>
          </a:xfrm>
          <a:prstGeom prst="borderCallout1">
            <a:avLst>
              <a:gd name="adj1" fmla="val 55435"/>
              <a:gd name="adj2" fmla="val -4652"/>
              <a:gd name="adj3" fmla="val 130263"/>
              <a:gd name="adj4" fmla="val -376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指定控件的高度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5380990" y="2943225"/>
            <a:ext cx="2263775" cy="337820"/>
          </a:xfrm>
          <a:prstGeom prst="borderCallout1">
            <a:avLst>
              <a:gd name="adj1" fmla="val 55435"/>
              <a:gd name="adj2" fmla="val -4652"/>
              <a:gd name="adj3" fmla="val 61090"/>
              <a:gd name="adj4" fmla="val -812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指定文字的对齐方式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5380990" y="3382010"/>
            <a:ext cx="2264410" cy="337820"/>
          </a:xfrm>
          <a:prstGeom prst="borderCallout1">
            <a:avLst>
              <a:gd name="adj1" fmla="val 55435"/>
              <a:gd name="adj2" fmla="val -4652"/>
              <a:gd name="adj3" fmla="val -17669"/>
              <a:gd name="adj4" fmla="val -861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指定文字的字体大小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5380990" y="3857625"/>
            <a:ext cx="2264410" cy="337820"/>
          </a:xfrm>
          <a:prstGeom prst="borderCallout1">
            <a:avLst>
              <a:gd name="adj1" fmla="val 55435"/>
              <a:gd name="adj2" fmla="val -4652"/>
              <a:gd name="adj3" fmla="val -96240"/>
              <a:gd name="adj4" fmla="val -706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指定文字的字体颜色</a:t>
            </a:r>
          </a:p>
        </p:txBody>
      </p:sp>
      <p:sp>
        <p:nvSpPr>
          <p:cNvPr id="11" name="线形标注 1 10"/>
          <p:cNvSpPr/>
          <p:nvPr/>
        </p:nvSpPr>
        <p:spPr>
          <a:xfrm>
            <a:off x="5381625" y="4283710"/>
            <a:ext cx="2976245" cy="337820"/>
          </a:xfrm>
          <a:prstGeom prst="borderCallout1">
            <a:avLst>
              <a:gd name="adj1" fmla="val 55435"/>
              <a:gd name="adj2" fmla="val -4652"/>
              <a:gd name="adj3" fmla="val -137406"/>
              <a:gd name="adj4" fmla="val -509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指定控件中显示的文本内容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常用控件的使用方法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按钮（</a:t>
            </a:r>
            <a:r>
              <a:rPr lang="en-US" altLang="zh-CN">
                <a:solidFill>
                  <a:srgbClr val="0000CC"/>
                </a:solidFill>
              </a:rPr>
              <a:t>Button</a:t>
            </a:r>
            <a:r>
              <a:rPr lang="zh-CN" altLang="en-US">
                <a:solidFill>
                  <a:srgbClr val="0000CC"/>
                </a:solidFill>
              </a:rPr>
              <a:t>）</a:t>
            </a:r>
          </a:p>
          <a:p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在</a:t>
            </a:r>
            <a:r>
              <a:rPr lang="en-US" altLang="zh-CN">
                <a:solidFill>
                  <a:srgbClr val="0000CC"/>
                </a:solidFill>
              </a:rPr>
              <a:t>MainActivity</a:t>
            </a:r>
            <a:r>
              <a:rPr lang="zh-CN" altLang="en-US">
                <a:solidFill>
                  <a:srgbClr val="0000CC"/>
                </a:solidFill>
              </a:rPr>
              <a:t>中为</a:t>
            </a:r>
            <a:r>
              <a:rPr lang="en-US" altLang="zh-CN">
                <a:solidFill>
                  <a:srgbClr val="0000CC"/>
                </a:solidFill>
              </a:rPr>
              <a:t>Button</a:t>
            </a:r>
            <a:r>
              <a:rPr lang="zh-CN" altLang="en-US">
                <a:solidFill>
                  <a:srgbClr val="0000CC"/>
                </a:solidFill>
              </a:rPr>
              <a:t>的点击事件注册一个监听器</a:t>
            </a:r>
          </a:p>
          <a:p>
            <a:pPr marL="0" indent="0">
              <a:buNone/>
            </a:pPr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4" name="图片 3" descr="捕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3315"/>
            <a:ext cx="3896360" cy="119253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4988560" y="1304925"/>
            <a:ext cx="2444750" cy="337820"/>
          </a:xfrm>
          <a:prstGeom prst="borderCallout1">
            <a:avLst>
              <a:gd name="adj1" fmla="val 55435"/>
              <a:gd name="adj2" fmla="val -4652"/>
              <a:gd name="adj3" fmla="val 206390"/>
              <a:gd name="adj4" fmla="val -931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按钮显示的文本内容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4988560" y="1718310"/>
            <a:ext cx="2444750" cy="475615"/>
          </a:xfrm>
          <a:prstGeom prst="borderCallout1">
            <a:avLst>
              <a:gd name="adj1" fmla="val 55435"/>
              <a:gd name="adj2" fmla="val -4652"/>
              <a:gd name="adj3" fmla="val 101201"/>
              <a:gd name="adj4" fmla="val -597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是否将显示的内容设置为大写字母</a:t>
            </a:r>
          </a:p>
        </p:txBody>
      </p:sp>
      <p:pic>
        <p:nvPicPr>
          <p:cNvPr id="6" name="图片 5" descr="捕获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5250"/>
            <a:ext cx="5062855" cy="2478405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4988560" y="2849245"/>
            <a:ext cx="2444750" cy="549910"/>
          </a:xfrm>
          <a:prstGeom prst="borderCallout1">
            <a:avLst>
              <a:gd name="adj1" fmla="val 55435"/>
              <a:gd name="adj2" fmla="val -4652"/>
              <a:gd name="adj3" fmla="val 147344"/>
              <a:gd name="adj4" fmla="val -226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findViewById()</a:t>
            </a:r>
            <a:r>
              <a:rPr lang="zh-CN" altLang="en-US" dirty="0"/>
              <a:t>方法得到</a:t>
            </a:r>
            <a:r>
              <a:rPr lang="en-US" altLang="zh-CN" dirty="0"/>
              <a:t>Button</a:t>
            </a:r>
            <a:r>
              <a:rPr lang="zh-CN" altLang="en-US" dirty="0"/>
              <a:t>的实例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4988560" y="4039870"/>
            <a:ext cx="2625090" cy="337820"/>
          </a:xfrm>
          <a:prstGeom prst="borderCallout1">
            <a:avLst>
              <a:gd name="adj1" fmla="val 55435"/>
              <a:gd name="adj2" fmla="val -4652"/>
              <a:gd name="adj3" fmla="val -14097"/>
              <a:gd name="adj4" fmla="val -361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注册点击事件的监听器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7" grpId="0" bldLvl="0" animBg="1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常用控件的使用方法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使用接口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为</a:t>
            </a:r>
            <a:r>
              <a:rPr lang="en-US" altLang="zh-CN">
                <a:solidFill>
                  <a:srgbClr val="0000CC"/>
                </a:solidFill>
                <a:sym typeface="+mn-ea"/>
              </a:rPr>
              <a:t>Button</a:t>
            </a:r>
            <a:r>
              <a:rPr lang="zh-CN" altLang="en-US">
                <a:solidFill>
                  <a:srgbClr val="0000CC"/>
                </a:solidFill>
                <a:sym typeface="+mn-ea"/>
              </a:rPr>
              <a:t>的点击事件注册一个监听器</a:t>
            </a:r>
            <a:endParaRPr lang="zh-CN" altLang="en-US">
              <a:solidFill>
                <a:srgbClr val="0000CC"/>
              </a:solidFill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7765"/>
            <a:ext cx="7125335" cy="372618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常用控件的使用方法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编辑框（</a:t>
            </a:r>
            <a:r>
              <a:rPr lang="en-US" altLang="zh-CN">
                <a:solidFill>
                  <a:srgbClr val="0000CC"/>
                </a:solidFill>
              </a:rPr>
              <a:t>EditText</a:t>
            </a:r>
            <a:r>
              <a:rPr lang="zh-CN" altLang="en-US">
                <a:solidFill>
                  <a:srgbClr val="0000CC"/>
                </a:solidFill>
              </a:rPr>
              <a:t>）</a:t>
            </a:r>
            <a:r>
              <a:rPr lang="en-US" altLang="zh-CN">
                <a:solidFill>
                  <a:srgbClr val="0000CC"/>
                </a:solidFill>
              </a:rPr>
              <a:t>:</a:t>
            </a:r>
          </a:p>
        </p:txBody>
      </p:sp>
      <p:pic>
        <p:nvPicPr>
          <p:cNvPr id="4" name="图片 3" descr="捕获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1900"/>
            <a:ext cx="6687185" cy="303911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4000"/>
              </a:prstClr>
            </a:outerShdw>
          </a:effectLst>
        </p:spPr>
      </p:pic>
      <p:sp>
        <p:nvSpPr>
          <p:cNvPr id="9" name="线形标注 1 8"/>
          <p:cNvSpPr/>
          <p:nvPr/>
        </p:nvSpPr>
        <p:spPr>
          <a:xfrm>
            <a:off x="5020310" y="2773045"/>
            <a:ext cx="2625090" cy="337820"/>
          </a:xfrm>
          <a:prstGeom prst="borderCallout1">
            <a:avLst>
              <a:gd name="adj1" fmla="val 55435"/>
              <a:gd name="adj2" fmla="val -4652"/>
              <a:gd name="adj3" fmla="val 171804"/>
              <a:gd name="adj4" fmla="val -244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指定一段提示性的文本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5020310" y="3624580"/>
            <a:ext cx="2625090" cy="880110"/>
          </a:xfrm>
          <a:prstGeom prst="borderCallout1">
            <a:avLst>
              <a:gd name="adj1" fmla="val 55435"/>
              <a:gd name="adj2" fmla="val -4652"/>
              <a:gd name="adj3" fmla="val -11090"/>
              <a:gd name="adj4" fmla="val -69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指定</a:t>
            </a:r>
            <a:r>
              <a:rPr lang="en-US" altLang="zh-CN" dirty="0"/>
              <a:t>EditText</a:t>
            </a:r>
            <a:r>
              <a:rPr lang="zh-CN" altLang="en-US" dirty="0"/>
              <a:t>的最大行数为两行，当输入超过两行时，文本会向上滚动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</p:bldLst>
  </p:timing>
</p:sld>
</file>

<file path=ppt/theme/theme1.xml><?xml version="1.0" encoding="utf-8"?>
<a:theme xmlns:a="http://schemas.openxmlformats.org/drawingml/2006/main" name="2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219</Template>
  <TotalTime>1</TotalTime>
  <Words>1833</Words>
  <Application>Microsoft Office PowerPoint</Application>
  <PresentationFormat>全屏显示(16:9)</PresentationFormat>
  <Paragraphs>244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宋体</vt:lpstr>
      <vt:lpstr>微软雅黑</vt:lpstr>
      <vt:lpstr>Arial</vt:lpstr>
      <vt:lpstr>Calibri</vt:lpstr>
      <vt:lpstr>219</vt:lpstr>
      <vt:lpstr>移动应用开发</vt:lpstr>
      <vt:lpstr>本节课学习内容</vt:lpstr>
      <vt:lpstr>界面设计</vt:lpstr>
      <vt:lpstr>界面设计</vt:lpstr>
      <vt:lpstr>Android UI控件</vt:lpstr>
      <vt:lpstr>常用控件的使用方法与实例：UIWidgetTest</vt:lpstr>
      <vt:lpstr>常用控件的使用方法</vt:lpstr>
      <vt:lpstr>常用控件的使用方法</vt:lpstr>
      <vt:lpstr>常用控件的使用方法</vt:lpstr>
      <vt:lpstr>常用控件的使用方法</vt:lpstr>
      <vt:lpstr>常用控件的使用方法</vt:lpstr>
      <vt:lpstr>常用控件的使用方法</vt:lpstr>
      <vt:lpstr>常用控件的使用方法</vt:lpstr>
      <vt:lpstr>常用控件的使用方法</vt:lpstr>
      <vt:lpstr>本节课学习内容</vt:lpstr>
      <vt:lpstr>详解4种基本布局</vt:lpstr>
      <vt:lpstr>详解4种基本布局</vt:lpstr>
      <vt:lpstr>详解4种基本布局</vt:lpstr>
      <vt:lpstr>详解4种基本布局</vt:lpstr>
      <vt:lpstr>线性布局(LinearLayout)</vt:lpstr>
      <vt:lpstr>线性布局(LinearLayout)</vt:lpstr>
      <vt:lpstr>线性布局(LinearLayout)</vt:lpstr>
      <vt:lpstr>线性布局(LinearLayout)</vt:lpstr>
      <vt:lpstr>相对布局(RelativeLayout) </vt:lpstr>
      <vt:lpstr>相对布局(RelativeLayout)</vt:lpstr>
      <vt:lpstr>帧布局(FrameLayout)</vt:lpstr>
      <vt:lpstr>详解4种基本布局</vt:lpstr>
      <vt:lpstr>百分比布局</vt:lpstr>
      <vt:lpstr>详解4种基本布局</vt:lpstr>
      <vt:lpstr>详解4种基本布局</vt:lpstr>
      <vt:lpstr>本节课学习内容</vt:lpstr>
      <vt:lpstr>创建自定义控件</vt:lpstr>
      <vt:lpstr>创建自定义控件</vt:lpstr>
      <vt:lpstr>创建自定义控件</vt:lpstr>
      <vt:lpstr>创建自定义控件</vt:lpstr>
      <vt:lpstr>创建自定义控件</vt:lpstr>
      <vt:lpstr>创建自定义控件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Weiwei Fang</cp:lastModifiedBy>
  <cp:revision>94</cp:revision>
  <dcterms:created xsi:type="dcterms:W3CDTF">2015-03-18T15:00:00Z</dcterms:created>
  <dcterms:modified xsi:type="dcterms:W3CDTF">2018-01-09T07:35:10Z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