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257" r:id="rId4"/>
    <p:sldId id="342" r:id="rId5"/>
    <p:sldId id="343" r:id="rId6"/>
    <p:sldId id="344" r:id="rId7"/>
    <p:sldId id="345" r:id="rId8"/>
    <p:sldId id="267" r:id="rId9"/>
    <p:sldId id="319" r:id="rId10"/>
    <p:sldId id="320" r:id="rId11"/>
    <p:sldId id="322" r:id="rId12"/>
    <p:sldId id="321" r:id="rId13"/>
    <p:sldId id="323" r:id="rId14"/>
    <p:sldId id="324" r:id="rId15"/>
    <p:sldId id="372" r:id="rId16"/>
    <p:sldId id="346" r:id="rId17"/>
    <p:sldId id="347" r:id="rId18"/>
    <p:sldId id="302" r:id="rId19"/>
    <p:sldId id="303" r:id="rId20"/>
    <p:sldId id="304" r:id="rId21"/>
    <p:sldId id="305" r:id="rId22"/>
    <p:sldId id="306" r:id="rId23"/>
    <p:sldId id="307" r:id="rId24"/>
    <p:sldId id="373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564" y="114"/>
      </p:cViewPr>
      <p:guideLst>
        <p:guide orient="horz" pos="17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53DA7-E541-44F8-8423-E3BBC9E155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9CC7D-4651-4AED-80A3-AE3A1E6FA2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651870"/>
            <a:ext cx="7772400" cy="6858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227934"/>
            <a:ext cx="6400800" cy="504056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5736" y="205979"/>
            <a:ext cx="6491064" cy="857250"/>
          </a:xfrm>
        </p:spPr>
        <p:txBody>
          <a:bodyPr/>
          <a:lstStyle>
            <a:lvl1pPr algn="l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95736" y="1200151"/>
            <a:ext cx="6491064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478"/>
            <a:ext cx="8229600" cy="576064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504" y="771550"/>
            <a:ext cx="8856984" cy="3960440"/>
          </a:xfrm>
        </p:spPr>
        <p:txBody>
          <a:bodyPr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/>
            </a:lvl2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altLang="zh-CN" sz="1800" dirty="0" err="1" smtClean="0"/>
              <a:t>Fasfda</a:t>
            </a:r>
            <a:endParaRPr lang="en-US" altLang="zh-CN" sz="18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152E-323F-479F-AF3E-0327E875EA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5AC7-9D65-43F9-80E6-F5B7FBD6E77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移动应用开发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9942"/>
            <a:ext cx="6400800" cy="5040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方维维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 smtClean="0">
                <a:sym typeface="+mn-ea"/>
              </a:rPr>
              <a:t>ListView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创建</a:t>
            </a:r>
            <a:r>
              <a:rPr lang="en-US" altLang="zh-CN">
                <a:solidFill>
                  <a:srgbClr val="0000CC"/>
                </a:solidFill>
              </a:rPr>
              <a:t>ListView</a:t>
            </a:r>
            <a:r>
              <a:rPr lang="zh-CN" altLang="en-US">
                <a:solidFill>
                  <a:srgbClr val="0000CC"/>
                </a:solidFill>
              </a:rPr>
              <a:t>的子布局</a:t>
            </a:r>
            <a:r>
              <a:rPr lang="en-US" altLang="zh-CN">
                <a:solidFill>
                  <a:srgbClr val="0000CC"/>
                </a:solidFill>
              </a:rPr>
              <a:t>fruit_item.xml</a:t>
            </a:r>
            <a:endParaRPr lang="en-US" altLang="zh-CN">
              <a:solidFill>
                <a:srgbClr val="0000CC"/>
              </a:solidFill>
            </a:endParaRPr>
          </a:p>
        </p:txBody>
      </p:sp>
      <p:pic>
        <p:nvPicPr>
          <p:cNvPr id="4" name="图片 3" descr="捕获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293495"/>
            <a:ext cx="6706235" cy="324866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4000"/>
              </a:prstClr>
            </a:outerShdw>
          </a:effectLst>
        </p:spPr>
      </p:pic>
      <p:sp>
        <p:nvSpPr>
          <p:cNvPr id="8" name="线形标注 1 7"/>
          <p:cNvSpPr/>
          <p:nvPr/>
        </p:nvSpPr>
        <p:spPr>
          <a:xfrm>
            <a:off x="5380990" y="1646555"/>
            <a:ext cx="2898775" cy="1116330"/>
          </a:xfrm>
          <a:prstGeom prst="borderCallout1">
            <a:avLst>
              <a:gd name="adj1" fmla="val 55435"/>
              <a:gd name="adj2" fmla="val -4652"/>
              <a:gd name="adj3" fmla="val 56200"/>
              <a:gd name="adj4" fmla="val -4135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添加</a:t>
            </a:r>
            <a:r>
              <a:rPr lang="en-US" altLang="zh-CN" dirty="0"/>
              <a:t>ImageView</a:t>
            </a:r>
            <a:r>
              <a:rPr lang="zh-CN" altLang="en-US" dirty="0"/>
              <a:t>用来显示水果图片，</a:t>
            </a:r>
            <a:r>
              <a:rPr lang="en-US" altLang="zh-CN" dirty="0"/>
              <a:t>TextView</a:t>
            </a:r>
            <a:r>
              <a:rPr lang="zh-CN" altLang="en-US" dirty="0"/>
              <a:t>用来显示水果名称，水平排列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 smtClean="0">
                <a:sym typeface="+mn-ea"/>
              </a:rPr>
              <a:t>ListView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9" y="591845"/>
            <a:ext cx="8856984" cy="3960440"/>
          </a:xfrm>
        </p:spPr>
        <p:txBody>
          <a:bodyPr/>
          <a:p>
            <a:r>
              <a:rPr lang="zh-CN" altLang="en-US">
                <a:solidFill>
                  <a:srgbClr val="0000CC"/>
                </a:solidFill>
              </a:rPr>
              <a:t>自定义适配器</a:t>
            </a:r>
            <a:r>
              <a:rPr lang="en-US" altLang="zh-CN">
                <a:solidFill>
                  <a:srgbClr val="0000CC"/>
                </a:solidFill>
              </a:rPr>
              <a:t>FruitAdapter</a:t>
            </a:r>
            <a:endParaRPr lang="en-US" altLang="zh-CN">
              <a:solidFill>
                <a:srgbClr val="0000CC"/>
              </a:solidFill>
            </a:endParaRPr>
          </a:p>
        </p:txBody>
      </p:sp>
      <p:pic>
        <p:nvPicPr>
          <p:cNvPr id="4" name="图片 3" descr="捕获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942975"/>
            <a:ext cx="5972810" cy="1771650"/>
          </a:xfrm>
          <a:prstGeom prst="rect">
            <a:avLst/>
          </a:prstGeom>
        </p:spPr>
      </p:pic>
      <p:pic>
        <p:nvPicPr>
          <p:cNvPr id="5" name="图片 4" descr="捕获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2604135"/>
            <a:ext cx="7516495" cy="2496185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5274945" y="518160"/>
            <a:ext cx="2600960" cy="510540"/>
          </a:xfrm>
          <a:prstGeom prst="borderCallout1">
            <a:avLst>
              <a:gd name="adj1" fmla="val 55435"/>
              <a:gd name="adj2" fmla="val -4652"/>
              <a:gd name="adj3" fmla="val 83457"/>
              <a:gd name="adj4" fmla="val -439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继承自</a:t>
            </a:r>
            <a:r>
              <a:rPr lang="en-US" altLang="zh-CN" sz="1400" dirty="0"/>
              <a:t>ArrayAdaper,</a:t>
            </a:r>
            <a:r>
              <a:rPr lang="zh-CN" altLang="en-US" sz="1400" dirty="0"/>
              <a:t>并将泛型指定为</a:t>
            </a:r>
            <a:r>
              <a:rPr lang="en-US" altLang="zh-CN" sz="1400" dirty="0"/>
              <a:t>Fruit</a:t>
            </a:r>
            <a:r>
              <a:rPr lang="zh-CN" altLang="en-US" sz="1400" dirty="0"/>
              <a:t>类</a:t>
            </a:r>
            <a:endParaRPr lang="zh-CN" altLang="en-US" sz="1400" dirty="0"/>
          </a:p>
        </p:txBody>
      </p:sp>
      <p:sp>
        <p:nvSpPr>
          <p:cNvPr id="6" name="线形标注 1 5"/>
          <p:cNvSpPr/>
          <p:nvPr/>
        </p:nvSpPr>
        <p:spPr>
          <a:xfrm>
            <a:off x="6085840" y="1196340"/>
            <a:ext cx="2494280" cy="559435"/>
          </a:xfrm>
          <a:prstGeom prst="borderCallout1">
            <a:avLst>
              <a:gd name="adj1" fmla="val 55435"/>
              <a:gd name="adj2" fmla="val -4652"/>
              <a:gd name="adj3" fmla="val 93870"/>
              <a:gd name="adj4" fmla="val -1495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重写父类的构造函数，将上下文，子布局</a:t>
            </a:r>
            <a:r>
              <a:rPr lang="en-US" altLang="zh-CN" sz="1400" dirty="0"/>
              <a:t>id</a:t>
            </a:r>
            <a:r>
              <a:rPr lang="zh-CN" altLang="en-US" sz="1400" dirty="0"/>
              <a:t>，数据传递进来</a:t>
            </a:r>
            <a:endParaRPr lang="zh-CN" altLang="en-US" sz="1400" dirty="0"/>
          </a:p>
        </p:txBody>
      </p:sp>
      <p:sp>
        <p:nvSpPr>
          <p:cNvPr id="7" name="线形标注 1 6"/>
          <p:cNvSpPr/>
          <p:nvPr/>
        </p:nvSpPr>
        <p:spPr>
          <a:xfrm>
            <a:off x="6116320" y="1838325"/>
            <a:ext cx="2600960" cy="456565"/>
          </a:xfrm>
          <a:prstGeom prst="borderCallout1">
            <a:avLst>
              <a:gd name="adj1" fmla="val 55435"/>
              <a:gd name="adj2" fmla="val -4652"/>
              <a:gd name="adj3" fmla="val 226981"/>
              <a:gd name="adj4" fmla="val -15322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dirty="0"/>
              <a:t>getView()</a:t>
            </a:r>
            <a:r>
              <a:rPr lang="zh-CN" altLang="en-US" sz="1400" dirty="0"/>
              <a:t>在每个子项滚进屏幕内时都会被调用</a:t>
            </a:r>
            <a:endParaRPr lang="zh-CN" altLang="en-US" sz="1400" dirty="0"/>
          </a:p>
        </p:txBody>
      </p:sp>
      <p:sp>
        <p:nvSpPr>
          <p:cNvPr id="9" name="线形标注 1 8"/>
          <p:cNvSpPr/>
          <p:nvPr/>
        </p:nvSpPr>
        <p:spPr>
          <a:xfrm>
            <a:off x="6116320" y="2417445"/>
            <a:ext cx="2600960" cy="308610"/>
          </a:xfrm>
          <a:prstGeom prst="borderCallout1">
            <a:avLst>
              <a:gd name="adj1" fmla="val 55435"/>
              <a:gd name="adj2" fmla="val -4652"/>
              <a:gd name="adj3" fmla="val 233539"/>
              <a:gd name="adj4" fmla="val -869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获得当前滚进屏幕的</a:t>
            </a:r>
            <a:r>
              <a:rPr lang="en-US" altLang="zh-CN" sz="1400" dirty="0"/>
              <a:t>Fruit</a:t>
            </a:r>
            <a:r>
              <a:rPr lang="zh-CN" altLang="en-US" sz="1400" dirty="0"/>
              <a:t>实例</a:t>
            </a:r>
            <a:endParaRPr lang="zh-CN" altLang="en-US" sz="1400" dirty="0"/>
          </a:p>
        </p:txBody>
      </p:sp>
      <p:sp>
        <p:nvSpPr>
          <p:cNvPr id="10" name="线形标注 1 9"/>
          <p:cNvSpPr/>
          <p:nvPr/>
        </p:nvSpPr>
        <p:spPr>
          <a:xfrm>
            <a:off x="6116320" y="4034790"/>
            <a:ext cx="2600960" cy="308610"/>
          </a:xfrm>
          <a:prstGeom prst="borderCallout1">
            <a:avLst>
              <a:gd name="adj1" fmla="val 55435"/>
              <a:gd name="adj2" fmla="val -4652"/>
              <a:gd name="adj3" fmla="val -214814"/>
              <a:gd name="adj4" fmla="val -971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加载</a:t>
            </a:r>
            <a:r>
              <a:rPr lang="en-US" altLang="zh-CN" sz="1400" dirty="0"/>
              <a:t>ListView</a:t>
            </a:r>
            <a:r>
              <a:rPr lang="zh-CN" altLang="en-US" sz="1400" dirty="0"/>
              <a:t>子布局</a:t>
            </a:r>
            <a:endParaRPr lang="zh-CN" altLang="en-US" sz="1400" dirty="0"/>
          </a:p>
        </p:txBody>
      </p:sp>
      <p:sp>
        <p:nvSpPr>
          <p:cNvPr id="11" name="线形标注 1 10"/>
          <p:cNvSpPr/>
          <p:nvPr/>
        </p:nvSpPr>
        <p:spPr>
          <a:xfrm>
            <a:off x="6116320" y="4552315"/>
            <a:ext cx="2600960" cy="308610"/>
          </a:xfrm>
          <a:prstGeom prst="borderCallout1">
            <a:avLst>
              <a:gd name="adj1" fmla="val 55435"/>
              <a:gd name="adj2" fmla="val -4652"/>
              <a:gd name="adj3" fmla="val -138888"/>
              <a:gd name="adj4" fmla="val -6113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给子布局的控件添加上内容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6" grpId="0" bldLvl="0" animBg="1"/>
      <p:bldP spid="7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 smtClean="0">
                <a:sym typeface="+mn-ea"/>
              </a:rPr>
              <a:t>ListView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0000CC"/>
                </a:solidFill>
              </a:rPr>
              <a:t>MainActivity</a:t>
            </a:r>
            <a:endParaRPr lang="en-US" altLang="zh-CN">
              <a:solidFill>
                <a:srgbClr val="0000CC"/>
              </a:solidFill>
            </a:endParaRPr>
          </a:p>
        </p:txBody>
      </p:sp>
      <p:pic>
        <p:nvPicPr>
          <p:cNvPr id="5" name="图片 4" descr="捕获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1705" y="1234440"/>
            <a:ext cx="4212590" cy="2355215"/>
          </a:xfrm>
          <a:prstGeom prst="rect">
            <a:avLst/>
          </a:prstGeom>
        </p:spPr>
      </p:pic>
      <p:pic>
        <p:nvPicPr>
          <p:cNvPr id="4" name="图片 3" descr="捕获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1116965"/>
            <a:ext cx="4860290" cy="3366770"/>
          </a:xfrm>
          <a:prstGeom prst="rect">
            <a:avLst/>
          </a:prstGeom>
        </p:spPr>
      </p:pic>
      <p:sp>
        <p:nvSpPr>
          <p:cNvPr id="10" name="线形标注 1 9"/>
          <p:cNvSpPr/>
          <p:nvPr/>
        </p:nvSpPr>
        <p:spPr>
          <a:xfrm>
            <a:off x="3550285" y="771525"/>
            <a:ext cx="2600960" cy="308610"/>
          </a:xfrm>
          <a:prstGeom prst="borderCallout1">
            <a:avLst>
              <a:gd name="adj1" fmla="val 55435"/>
              <a:gd name="adj2" fmla="val -4652"/>
              <a:gd name="adj3" fmla="val 219958"/>
              <a:gd name="adj4" fmla="val -48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创建一个水果数据集合</a:t>
            </a:r>
            <a:endParaRPr lang="zh-CN" altLang="en-US" sz="1400" dirty="0"/>
          </a:p>
        </p:txBody>
      </p:sp>
      <p:sp>
        <p:nvSpPr>
          <p:cNvPr id="7" name="线形标注 1 6"/>
          <p:cNvSpPr/>
          <p:nvPr/>
        </p:nvSpPr>
        <p:spPr>
          <a:xfrm>
            <a:off x="3550285" y="3368040"/>
            <a:ext cx="1664335" cy="308610"/>
          </a:xfrm>
          <a:prstGeom prst="borderCallout1">
            <a:avLst>
              <a:gd name="adj1" fmla="val 55435"/>
              <a:gd name="adj2" fmla="val -4652"/>
              <a:gd name="adj3" fmla="val 202880"/>
              <a:gd name="adj4" fmla="val -4479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初始化数据集合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 smtClean="0">
                <a:sym typeface="+mn-ea"/>
              </a:rPr>
              <a:t>ListView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0000CC"/>
                </a:solidFill>
              </a:rPr>
              <a:t>ListView</a:t>
            </a:r>
            <a:r>
              <a:rPr lang="zh-CN" altLang="en-US">
                <a:solidFill>
                  <a:srgbClr val="0000CC"/>
                </a:solidFill>
              </a:rPr>
              <a:t>点击事件</a:t>
            </a:r>
            <a:endParaRPr lang="zh-CN" altLang="en-US">
              <a:solidFill>
                <a:srgbClr val="0000CC"/>
              </a:solidFill>
            </a:endParaRPr>
          </a:p>
          <a:p>
            <a:r>
              <a:rPr lang="zh-CN" altLang="en-US">
                <a:solidFill>
                  <a:srgbClr val="0000CC"/>
                </a:solidFill>
              </a:rPr>
              <a:t>修改</a:t>
            </a:r>
            <a:r>
              <a:rPr lang="en-US" altLang="zh-CN">
                <a:solidFill>
                  <a:srgbClr val="0000CC"/>
                </a:solidFill>
              </a:rPr>
              <a:t>MainActicity</a:t>
            </a:r>
            <a:endParaRPr lang="en-US" altLang="zh-CN">
              <a:solidFill>
                <a:srgbClr val="0000CC"/>
              </a:solidFill>
            </a:endParaRPr>
          </a:p>
        </p:txBody>
      </p:sp>
      <p:pic>
        <p:nvPicPr>
          <p:cNvPr id="4" name="图片 3" descr="捕获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28445"/>
            <a:ext cx="7097395" cy="3458210"/>
          </a:xfrm>
          <a:prstGeom prst="rect">
            <a:avLst/>
          </a:prstGeom>
        </p:spPr>
      </p:pic>
      <p:sp>
        <p:nvSpPr>
          <p:cNvPr id="10" name="线形标注 1 9"/>
          <p:cNvSpPr/>
          <p:nvPr/>
        </p:nvSpPr>
        <p:spPr>
          <a:xfrm>
            <a:off x="6285865" y="2485390"/>
            <a:ext cx="2600960" cy="499745"/>
          </a:xfrm>
          <a:prstGeom prst="borderCallout1">
            <a:avLst>
              <a:gd name="adj1" fmla="val 55435"/>
              <a:gd name="adj2" fmla="val -4652"/>
              <a:gd name="adj3" fmla="val 164753"/>
              <a:gd name="adj4" fmla="val -11396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为</a:t>
            </a:r>
            <a:r>
              <a:rPr lang="en-US" altLang="zh-CN" sz="1400" dirty="0"/>
              <a:t>ListView</a:t>
            </a:r>
            <a:r>
              <a:rPr lang="zh-CN" altLang="en-US" sz="1400" dirty="0"/>
              <a:t>注册一个监听器，监听每一个子项的点击事件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b="1" dirty="0" smtClean="0"/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最常用的控件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ListView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滚动控件</a:t>
            </a:r>
            <a:r>
              <a:rPr lang="en-US" altLang="zh-CN" dirty="0">
                <a:solidFill>
                  <a:schemeClr val="tx1"/>
                </a:solidFill>
              </a:rPr>
              <a:t>RecyclerView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界面编写实践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滚动控件</a:t>
            </a:r>
            <a:r>
              <a:rPr lang="en-US" altLang="zh-CN" dirty="0">
                <a:sym typeface="+mn-ea"/>
              </a:rPr>
              <a:t>RecyclerView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0000CC"/>
                </a:solidFill>
              </a:rPr>
              <a:t>RecyclerView</a:t>
            </a:r>
            <a:endParaRPr lang="en-US" altLang="zh-CN">
              <a:solidFill>
                <a:srgbClr val="0000CC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1"/>
                </a:solidFill>
              </a:rPr>
              <a:t>    RecylerView是support-v7包中的新组件，是一个强大的滑动组件，与经典的ListView相比，同样拥有item回收复用的功能，这一点从它的名字recylerview即回收view也可以看出。根据官方的介绍RecylerView是ListView的升级版，既然如此那RecylerView必然有它的优点</a:t>
            </a:r>
            <a:r>
              <a:rPr lang="zh-CN" altLang="en-US">
                <a:solidFill>
                  <a:schemeClr val="tx1"/>
                </a:solidFill>
              </a:rPr>
              <a:t>。现就RecylerView相对于ListView的优点进行罗列</a:t>
            </a:r>
            <a:endParaRPr lang="zh-CN" altLang="en-US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滚动控件</a:t>
            </a:r>
            <a:r>
              <a:rPr lang="en-US" altLang="zh-CN" dirty="0">
                <a:sym typeface="+mn-ea"/>
              </a:rPr>
              <a:t>RecyclerView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>
                <a:solidFill>
                  <a:srgbClr val="0000CC"/>
                </a:solidFill>
              </a:rPr>
              <a:t>RecyclerView</a:t>
            </a:r>
            <a:r>
              <a:rPr lang="zh-CN" altLang="en-US">
                <a:solidFill>
                  <a:srgbClr val="0000CC"/>
                </a:solidFill>
              </a:rPr>
              <a:t>优点</a:t>
            </a:r>
            <a:endParaRPr lang="zh-CN" altLang="en-US">
              <a:solidFill>
                <a:srgbClr val="0000CC"/>
              </a:solidFill>
            </a:endParaRPr>
          </a:p>
          <a:p>
            <a:pPr marL="0" indent="0" fontAlgn="auto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chemeClr val="tx1"/>
                </a:solidFill>
              </a:rPr>
              <a:t>①RecylerView封装了viewholder的回收复用，也就是说RecylerView标准化了ViewHolder，编写Adapter面向的是ViewHolder而不再是View了，复用的   逻辑被封装了，写起来更加简单。</a:t>
            </a:r>
            <a:endParaRPr lang="zh-CN" altLang="en-US" sz="1800">
              <a:solidFill>
                <a:schemeClr val="tx1"/>
              </a:solidFill>
            </a:endParaRPr>
          </a:p>
          <a:p>
            <a:pPr marL="0" indent="0" fontAlgn="auto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chemeClr val="tx1"/>
                </a:solidFill>
              </a:rPr>
              <a:t>②提供了一种插拔式的体验，高度的解耦，异常的灵活，针对一个Item的显示RecylerView专门抽取出了相应的类，来控制Item的显示，使其的扩展性非常强。例如：你想控制横向或者纵向滑动列表效果可以通过LinearLayoutManager这个类来进行控制(与GridView效果对应的是GridLayoutManager,与瀑布流对应的还有StaggeredGridLayoutManager等)，也就是说RecylerView不再拘泥于ListView的线性展示方式，它也可以实现GridView的效果等多种效果。</a:t>
            </a:r>
            <a:endParaRPr lang="zh-CN" altLang="en-US" sz="1800">
              <a:solidFill>
                <a:schemeClr val="tx1"/>
              </a:solidFill>
            </a:endParaRPr>
          </a:p>
          <a:p>
            <a:pPr marL="0" indent="0" fontAlgn="auto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chemeClr val="tx1"/>
                </a:solidFill>
              </a:rPr>
              <a:t>③可以控制Item增删的动画，可以通过ItemAnimator这个类进行控制，当然针对增删的动画，RecylerView有其自己默认的实现。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滚动控件</a:t>
            </a:r>
            <a:r>
              <a:rPr lang="en-US" altLang="zh-CN" dirty="0">
                <a:sym typeface="+mn-ea"/>
              </a:rPr>
              <a:t>RecyclerView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9" y="591210"/>
            <a:ext cx="8856984" cy="3960440"/>
          </a:xfrm>
        </p:spPr>
        <p:txBody>
          <a:bodyPr/>
          <a:p>
            <a:r>
              <a:rPr lang="en-US" altLang="zh-CN">
                <a:solidFill>
                  <a:srgbClr val="0000CC"/>
                </a:solidFill>
              </a:rPr>
              <a:t>RecyclerView</a:t>
            </a:r>
            <a:r>
              <a:rPr lang="zh-CN" altLang="en-US">
                <a:solidFill>
                  <a:srgbClr val="0000CC"/>
                </a:solidFill>
              </a:rPr>
              <a:t>的基本用法</a:t>
            </a:r>
            <a:endParaRPr lang="zh-CN" altLang="en-US">
              <a:solidFill>
                <a:srgbClr val="0000CC"/>
              </a:solidFill>
            </a:endParaRPr>
          </a:p>
          <a:p>
            <a:r>
              <a:rPr lang="zh-CN" altLang="en-US">
                <a:solidFill>
                  <a:srgbClr val="0000CC"/>
                </a:solidFill>
              </a:rPr>
              <a:t>修改</a:t>
            </a:r>
            <a:r>
              <a:rPr lang="en-US" altLang="zh-CN">
                <a:solidFill>
                  <a:srgbClr val="0000CC"/>
                </a:solidFill>
              </a:rPr>
              <a:t>app/build.gradle</a:t>
            </a:r>
            <a:r>
              <a:rPr lang="zh-CN" altLang="en-US">
                <a:solidFill>
                  <a:srgbClr val="0000CC"/>
                </a:solidFill>
              </a:rPr>
              <a:t>文件</a:t>
            </a:r>
            <a:endParaRPr lang="zh-CN" altLang="en-US">
              <a:solidFill>
                <a:srgbClr val="0000CC"/>
              </a:solidFill>
            </a:endParaRPr>
          </a:p>
          <a:p>
            <a:endParaRPr lang="zh-CN" altLang="en-US">
              <a:solidFill>
                <a:srgbClr val="0000CC"/>
              </a:solidFill>
            </a:endParaRPr>
          </a:p>
          <a:p>
            <a:endParaRPr lang="zh-CN" altLang="en-US">
              <a:solidFill>
                <a:srgbClr val="0000CC"/>
              </a:solidFill>
            </a:endParaRPr>
          </a:p>
          <a:p>
            <a:endParaRPr lang="zh-CN" altLang="en-US">
              <a:solidFill>
                <a:srgbClr val="0000CC"/>
              </a:solidFill>
            </a:endParaRPr>
          </a:p>
          <a:p>
            <a:r>
              <a:rPr lang="zh-CN" altLang="en-US">
                <a:solidFill>
                  <a:srgbClr val="0000CC"/>
                </a:solidFill>
              </a:rPr>
              <a:t>修改</a:t>
            </a:r>
            <a:r>
              <a:rPr lang="en-US" altLang="zh-CN">
                <a:solidFill>
                  <a:srgbClr val="0000CC"/>
                </a:solidFill>
              </a:rPr>
              <a:t>activity_main.xml</a:t>
            </a:r>
            <a:endParaRPr lang="en-US" altLang="zh-CN">
              <a:solidFill>
                <a:srgbClr val="0000CC"/>
              </a:solidFill>
            </a:endParaRPr>
          </a:p>
        </p:txBody>
      </p:sp>
      <p:pic>
        <p:nvPicPr>
          <p:cNvPr id="4" name="图片 3" descr="捕获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314450"/>
            <a:ext cx="4945380" cy="1156335"/>
          </a:xfrm>
          <a:prstGeom prst="rect">
            <a:avLst/>
          </a:prstGeom>
        </p:spPr>
      </p:pic>
      <p:sp>
        <p:nvSpPr>
          <p:cNvPr id="10" name="线形标注 1 9"/>
          <p:cNvSpPr/>
          <p:nvPr/>
        </p:nvSpPr>
        <p:spPr>
          <a:xfrm>
            <a:off x="6085840" y="1314450"/>
            <a:ext cx="2600960" cy="499745"/>
          </a:xfrm>
          <a:prstGeom prst="borderCallout1">
            <a:avLst>
              <a:gd name="adj1" fmla="val 55435"/>
              <a:gd name="adj2" fmla="val -4652"/>
              <a:gd name="adj3" fmla="val 126556"/>
              <a:gd name="adj4" fmla="val -3046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添加</a:t>
            </a:r>
            <a:r>
              <a:rPr lang="en-US" altLang="zh-CN" sz="1400" dirty="0"/>
              <a:t>RecyclerView</a:t>
            </a:r>
            <a:r>
              <a:rPr lang="zh-CN" altLang="en-US" sz="1400" dirty="0"/>
              <a:t>的依赖库</a:t>
            </a:r>
            <a:endParaRPr lang="zh-CN" altLang="en-US" sz="1400" dirty="0"/>
          </a:p>
        </p:txBody>
      </p:sp>
      <p:pic>
        <p:nvPicPr>
          <p:cNvPr id="5" name="图片 4" descr="捕获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8770"/>
            <a:ext cx="6687185" cy="193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滚动控件</a:t>
            </a:r>
            <a:r>
              <a:rPr lang="en-US" altLang="zh-CN" dirty="0">
                <a:sym typeface="+mn-ea"/>
              </a:rPr>
              <a:t>RecyclerView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自定义适配器</a:t>
            </a:r>
            <a:r>
              <a:rPr lang="en-US" altLang="zh-CN">
                <a:solidFill>
                  <a:srgbClr val="0000CC"/>
                </a:solidFill>
              </a:rPr>
              <a:t>FruitAdapter</a:t>
            </a:r>
            <a:endParaRPr lang="en-US" altLang="zh-CN">
              <a:solidFill>
                <a:srgbClr val="0000CC"/>
              </a:solidFill>
            </a:endParaRPr>
          </a:p>
        </p:txBody>
      </p:sp>
      <p:pic>
        <p:nvPicPr>
          <p:cNvPr id="4" name="图片 3" descr="捕获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283335"/>
            <a:ext cx="7592695" cy="3448685"/>
          </a:xfrm>
          <a:prstGeom prst="rect">
            <a:avLst/>
          </a:prstGeom>
        </p:spPr>
      </p:pic>
      <p:sp>
        <p:nvSpPr>
          <p:cNvPr id="10" name="线形标注 1 9"/>
          <p:cNvSpPr/>
          <p:nvPr/>
        </p:nvSpPr>
        <p:spPr>
          <a:xfrm>
            <a:off x="5617845" y="699135"/>
            <a:ext cx="2600960" cy="499745"/>
          </a:xfrm>
          <a:prstGeom prst="borderCallout1">
            <a:avLst>
              <a:gd name="adj1" fmla="val 55435"/>
              <a:gd name="adj2" fmla="val -4652"/>
              <a:gd name="adj3" fmla="val 128716"/>
              <a:gd name="adj4" fmla="val -6567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继承自</a:t>
            </a:r>
            <a:r>
              <a:rPr lang="en-US" altLang="zh-CN" sz="1400" dirty="0"/>
              <a:t>RecyclerView.Adapter,</a:t>
            </a:r>
            <a:r>
              <a:rPr lang="zh-CN" altLang="en-US" sz="1400" dirty="0"/>
              <a:t>泛型是</a:t>
            </a:r>
            <a:r>
              <a:rPr lang="en-US" altLang="zh-CN" sz="1400" dirty="0"/>
              <a:t>FruitAdapter.ViewHolder</a:t>
            </a:r>
            <a:endParaRPr lang="en-US" altLang="zh-CN" sz="1400" dirty="0"/>
          </a:p>
        </p:txBody>
      </p:sp>
      <p:sp>
        <p:nvSpPr>
          <p:cNvPr id="5" name="线形标注 1 4"/>
          <p:cNvSpPr/>
          <p:nvPr/>
        </p:nvSpPr>
        <p:spPr>
          <a:xfrm>
            <a:off x="6149975" y="1570990"/>
            <a:ext cx="2600960" cy="499745"/>
          </a:xfrm>
          <a:prstGeom prst="borderCallout1">
            <a:avLst>
              <a:gd name="adj1" fmla="val 55435"/>
              <a:gd name="adj2" fmla="val -4652"/>
              <a:gd name="adj3" fmla="val 96696"/>
              <a:gd name="adj4" fmla="val -1241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内部类</a:t>
            </a:r>
            <a:r>
              <a:rPr lang="en-US" altLang="zh-CN" sz="1400" dirty="0"/>
              <a:t>ViewHolder</a:t>
            </a:r>
            <a:r>
              <a:rPr lang="zh-CN" altLang="en-US" sz="1400" dirty="0"/>
              <a:t>继承自</a:t>
            </a:r>
            <a:r>
              <a:rPr lang="en-US" altLang="zh-CN" sz="1400" dirty="0"/>
              <a:t>RecyclerView.ViewHolder</a:t>
            </a:r>
            <a:endParaRPr lang="en-US" altLang="zh-CN" sz="1400" dirty="0"/>
          </a:p>
        </p:txBody>
      </p:sp>
      <p:sp>
        <p:nvSpPr>
          <p:cNvPr id="6" name="线形标注 1 5"/>
          <p:cNvSpPr/>
          <p:nvPr/>
        </p:nvSpPr>
        <p:spPr>
          <a:xfrm>
            <a:off x="5617845" y="2389505"/>
            <a:ext cx="2600960" cy="499745"/>
          </a:xfrm>
          <a:prstGeom prst="borderCallout1">
            <a:avLst>
              <a:gd name="adj1" fmla="val 55435"/>
              <a:gd name="adj2" fmla="val -4652"/>
              <a:gd name="adj3" fmla="val 81829"/>
              <a:gd name="adj4" fmla="val -873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构造函数传入的参数</a:t>
            </a:r>
            <a:r>
              <a:rPr lang="en-US" altLang="zh-CN" sz="1400" dirty="0"/>
              <a:t>View</a:t>
            </a:r>
            <a:r>
              <a:rPr lang="zh-CN" altLang="en-US" sz="1400" dirty="0"/>
              <a:t>是</a:t>
            </a:r>
            <a:r>
              <a:rPr lang="en-US" altLang="zh-CN" sz="1400" dirty="0"/>
              <a:t>RecyclerView</a:t>
            </a:r>
            <a:r>
              <a:rPr lang="zh-CN" altLang="en-US" sz="1400" dirty="0"/>
              <a:t>子项的最外层布局</a:t>
            </a:r>
            <a:endParaRPr lang="zh-CN" altLang="en-US" sz="1400" dirty="0"/>
          </a:p>
        </p:txBody>
      </p:sp>
      <p:sp>
        <p:nvSpPr>
          <p:cNvPr id="7" name="线形标注 1 6"/>
          <p:cNvSpPr/>
          <p:nvPr/>
        </p:nvSpPr>
        <p:spPr>
          <a:xfrm>
            <a:off x="5617845" y="3634105"/>
            <a:ext cx="2600960" cy="499745"/>
          </a:xfrm>
          <a:prstGeom prst="borderCallout1">
            <a:avLst>
              <a:gd name="adj1" fmla="val 55435"/>
              <a:gd name="adj2" fmla="val -4652"/>
              <a:gd name="adj3" fmla="val 81829"/>
              <a:gd name="adj4" fmla="val -873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 dirty="0"/>
              <a:t>FruitAdapter</a:t>
            </a:r>
            <a:r>
              <a:rPr lang="zh-CN" altLang="en-US" sz="1400" dirty="0"/>
              <a:t>的构造函数，传入要展示的数据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滚动控件</a:t>
            </a:r>
            <a:r>
              <a:rPr lang="en-US" altLang="zh-CN" dirty="0">
                <a:sym typeface="+mn-ea"/>
              </a:rPr>
              <a:t>RecyclerView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捕获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430" y="797560"/>
            <a:ext cx="7192645" cy="3934460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6181725" y="1293495"/>
            <a:ext cx="2600960" cy="755015"/>
          </a:xfrm>
          <a:prstGeom prst="borderCallout1">
            <a:avLst>
              <a:gd name="adj1" fmla="val 55435"/>
              <a:gd name="adj2" fmla="val -4652"/>
              <a:gd name="adj3" fmla="val -12195"/>
              <a:gd name="adj4" fmla="val -9677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重写</a:t>
            </a:r>
            <a:r>
              <a:rPr lang="en-US" altLang="zh-CN" sz="1400" dirty="0"/>
              <a:t>RecyclerView.Adapter</a:t>
            </a:r>
            <a:r>
              <a:rPr lang="zh-CN" altLang="en-US" sz="1400" dirty="0"/>
              <a:t>的</a:t>
            </a:r>
            <a:r>
              <a:rPr lang="en-US" altLang="zh-CN" sz="1400" dirty="0"/>
              <a:t>onCreateViewHolder()</a:t>
            </a:r>
            <a:r>
              <a:rPr lang="zh-CN" altLang="en-US" sz="1400" dirty="0"/>
              <a:t>方法用来创建</a:t>
            </a:r>
            <a:r>
              <a:rPr lang="en-US" altLang="zh-CN" sz="1400" dirty="0"/>
              <a:t>ViewHolder</a:t>
            </a:r>
            <a:r>
              <a:rPr lang="zh-CN" altLang="en-US" sz="1400" dirty="0"/>
              <a:t>实例</a:t>
            </a:r>
            <a:endParaRPr lang="zh-CN" altLang="en-US" sz="1400" dirty="0"/>
          </a:p>
        </p:txBody>
      </p:sp>
      <p:sp>
        <p:nvSpPr>
          <p:cNvPr id="5" name="线形标注 1 4"/>
          <p:cNvSpPr/>
          <p:nvPr/>
        </p:nvSpPr>
        <p:spPr>
          <a:xfrm>
            <a:off x="6181725" y="2729865"/>
            <a:ext cx="2600960" cy="755015"/>
          </a:xfrm>
          <a:prstGeom prst="borderCallout1">
            <a:avLst>
              <a:gd name="adj1" fmla="val 55435"/>
              <a:gd name="adj2" fmla="val -4652"/>
              <a:gd name="adj3" fmla="val -12195"/>
              <a:gd name="adj4" fmla="val -9677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重写</a:t>
            </a:r>
            <a:r>
              <a:rPr lang="en-US" altLang="zh-CN" sz="1400" dirty="0"/>
              <a:t>RecyclerView.Adapter</a:t>
            </a:r>
            <a:r>
              <a:rPr lang="zh-CN" altLang="en-US" sz="1400" dirty="0"/>
              <a:t>的</a:t>
            </a:r>
            <a:r>
              <a:rPr lang="en-US" altLang="zh-CN" sz="1400" dirty="0"/>
              <a:t>onBindViewHolder()</a:t>
            </a:r>
            <a:r>
              <a:rPr lang="zh-CN" altLang="en-US" sz="1400" dirty="0"/>
              <a:t>方法对</a:t>
            </a:r>
            <a:r>
              <a:rPr lang="en-US" altLang="zh-CN" sz="1400" dirty="0"/>
              <a:t>Recycler</a:t>
            </a:r>
            <a:r>
              <a:rPr lang="zh-CN" altLang="en-US" sz="1400" dirty="0"/>
              <a:t>的子项进行赋值</a:t>
            </a:r>
            <a:endParaRPr lang="zh-CN" altLang="en-US" sz="1400" dirty="0"/>
          </a:p>
        </p:txBody>
      </p:sp>
      <p:sp>
        <p:nvSpPr>
          <p:cNvPr id="7" name="线形标注 1 6"/>
          <p:cNvSpPr/>
          <p:nvPr/>
        </p:nvSpPr>
        <p:spPr>
          <a:xfrm>
            <a:off x="6181725" y="3837305"/>
            <a:ext cx="2600960" cy="755015"/>
          </a:xfrm>
          <a:prstGeom prst="borderCallout1">
            <a:avLst>
              <a:gd name="adj1" fmla="val 55435"/>
              <a:gd name="adj2" fmla="val -4652"/>
              <a:gd name="adj3" fmla="val 10344"/>
              <a:gd name="adj4" fmla="val -11232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重写</a:t>
            </a:r>
            <a:r>
              <a:rPr lang="en-US" altLang="zh-CN" sz="1400" dirty="0"/>
              <a:t>RecyclerView.Adapter</a:t>
            </a:r>
            <a:r>
              <a:rPr lang="zh-CN" altLang="en-US" sz="1400" dirty="0"/>
              <a:t>的</a:t>
            </a:r>
            <a:r>
              <a:rPr lang="en-US" altLang="zh-CN" sz="1400" dirty="0"/>
              <a:t>getItemCount()</a:t>
            </a:r>
            <a:r>
              <a:rPr lang="zh-CN" altLang="en-US" sz="1400" dirty="0"/>
              <a:t>方法用来返回一共有多少子项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5" grpId="0" bldLvl="0" animBg="1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b="1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最常用的控件</a:t>
            </a:r>
            <a:r>
              <a:rPr lang="en-US" altLang="zh-CN" dirty="0" smtClean="0">
                <a:solidFill>
                  <a:schemeClr val="tx1"/>
                </a:solidFill>
              </a:rPr>
              <a:t>ListView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滚动控件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RecyclerView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界面编写实践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滚动控件</a:t>
            </a:r>
            <a:r>
              <a:rPr lang="en-US" altLang="zh-CN" dirty="0">
                <a:sym typeface="+mn-ea"/>
              </a:rPr>
              <a:t>RecyclerView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9" y="771550"/>
            <a:ext cx="8856984" cy="3960440"/>
          </a:xfrm>
        </p:spPr>
        <p:txBody>
          <a:bodyPr/>
          <a:p>
            <a:r>
              <a:rPr lang="zh-CN" altLang="en-US">
                <a:solidFill>
                  <a:srgbClr val="0000CC"/>
                </a:solidFill>
              </a:rPr>
              <a:t>修改</a:t>
            </a:r>
            <a:r>
              <a:rPr lang="en-US" altLang="zh-CN">
                <a:solidFill>
                  <a:srgbClr val="0000CC"/>
                </a:solidFill>
              </a:rPr>
              <a:t>MainActivity</a:t>
            </a:r>
            <a:endParaRPr lang="en-US" altLang="zh-CN">
              <a:solidFill>
                <a:srgbClr val="0000CC"/>
              </a:solidFill>
            </a:endParaRPr>
          </a:p>
        </p:txBody>
      </p:sp>
      <p:pic>
        <p:nvPicPr>
          <p:cNvPr id="8" name="图片 7" descr="捕获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219835"/>
            <a:ext cx="7830820" cy="2896235"/>
          </a:xfrm>
          <a:prstGeom prst="rect">
            <a:avLst/>
          </a:prstGeom>
        </p:spPr>
      </p:pic>
      <p:sp>
        <p:nvSpPr>
          <p:cNvPr id="9" name="线形标注 1 8"/>
          <p:cNvSpPr/>
          <p:nvPr/>
        </p:nvSpPr>
        <p:spPr>
          <a:xfrm>
            <a:off x="5687060" y="1219835"/>
            <a:ext cx="2600960" cy="376555"/>
          </a:xfrm>
          <a:prstGeom prst="borderCallout1">
            <a:avLst>
              <a:gd name="adj1" fmla="val 55435"/>
              <a:gd name="adj2" fmla="val -4652"/>
              <a:gd name="adj3" fmla="val 413996"/>
              <a:gd name="adj4" fmla="val -12583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初始化水果数据，和之前一样</a:t>
            </a:r>
            <a:endParaRPr lang="zh-CN" altLang="en-US" sz="1400" dirty="0"/>
          </a:p>
        </p:txBody>
      </p:sp>
      <p:sp>
        <p:nvSpPr>
          <p:cNvPr id="10" name="线形标注 1 9"/>
          <p:cNvSpPr/>
          <p:nvPr/>
        </p:nvSpPr>
        <p:spPr>
          <a:xfrm>
            <a:off x="5687060" y="1719580"/>
            <a:ext cx="2600960" cy="376555"/>
          </a:xfrm>
          <a:prstGeom prst="borderCallout1">
            <a:avLst>
              <a:gd name="adj1" fmla="val 55435"/>
              <a:gd name="adj2" fmla="val -4652"/>
              <a:gd name="adj3" fmla="val 428161"/>
              <a:gd name="adj4" fmla="val -1016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指定</a:t>
            </a:r>
            <a:r>
              <a:rPr lang="en-US" altLang="zh-CN" sz="1400" dirty="0"/>
              <a:t>RecyclerView</a:t>
            </a:r>
            <a:r>
              <a:rPr lang="zh-CN" altLang="en-US" sz="1400" dirty="0"/>
              <a:t>为线性布局</a:t>
            </a:r>
            <a:endParaRPr lang="zh-CN" altLang="en-US" sz="1400" dirty="0"/>
          </a:p>
        </p:txBody>
      </p:sp>
      <p:sp>
        <p:nvSpPr>
          <p:cNvPr id="11" name="线形标注 1 10"/>
          <p:cNvSpPr/>
          <p:nvPr/>
        </p:nvSpPr>
        <p:spPr>
          <a:xfrm>
            <a:off x="5687060" y="3655060"/>
            <a:ext cx="2600960" cy="461010"/>
          </a:xfrm>
          <a:prstGeom prst="borderCallout1">
            <a:avLst>
              <a:gd name="adj1" fmla="val 55435"/>
              <a:gd name="adj2" fmla="val -4652"/>
              <a:gd name="adj3" fmla="val -24283"/>
              <a:gd name="adj4" fmla="val -7097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创建</a:t>
            </a:r>
            <a:r>
              <a:rPr lang="en-US" altLang="zh-CN" sz="1400" dirty="0"/>
              <a:t>FruitAdapter</a:t>
            </a:r>
            <a:r>
              <a:rPr lang="zh-CN" altLang="en-US" sz="1400" dirty="0"/>
              <a:t>实例，传入水果数据</a:t>
            </a:r>
            <a:endParaRPr lang="zh-CN" altLang="en-US" sz="1400" dirty="0"/>
          </a:p>
        </p:txBody>
      </p:sp>
      <p:sp>
        <p:nvSpPr>
          <p:cNvPr id="12" name="线形标注 1 11"/>
          <p:cNvSpPr/>
          <p:nvPr/>
        </p:nvSpPr>
        <p:spPr>
          <a:xfrm>
            <a:off x="5687060" y="4355465"/>
            <a:ext cx="2600960" cy="376555"/>
          </a:xfrm>
          <a:prstGeom prst="borderCallout1">
            <a:avLst>
              <a:gd name="adj1" fmla="val 55435"/>
              <a:gd name="adj2" fmla="val -4652"/>
              <a:gd name="adj3" fmla="val -134401"/>
              <a:gd name="adj4" fmla="val -10041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完成适配器设置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滚动控件</a:t>
            </a:r>
            <a:r>
              <a:rPr lang="en-US" altLang="zh-CN" dirty="0">
                <a:sym typeface="+mn-ea"/>
              </a:rPr>
              <a:t>RecyclerView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9" y="591210"/>
            <a:ext cx="8856984" cy="3960440"/>
          </a:xfrm>
        </p:spPr>
        <p:txBody>
          <a:bodyPr/>
          <a:p>
            <a:r>
              <a:rPr lang="zh-CN" altLang="en-US">
                <a:solidFill>
                  <a:srgbClr val="0000CC"/>
                </a:solidFill>
              </a:rPr>
              <a:t>实现横向滚动</a:t>
            </a:r>
            <a:endParaRPr lang="zh-CN" altLang="en-US">
              <a:solidFill>
                <a:srgbClr val="0000CC"/>
              </a:solidFill>
            </a:endParaRPr>
          </a:p>
          <a:p>
            <a:r>
              <a:rPr lang="zh-CN" altLang="en-US">
                <a:solidFill>
                  <a:srgbClr val="0000CC"/>
                </a:solidFill>
              </a:rPr>
              <a:t>修改</a:t>
            </a:r>
            <a:r>
              <a:rPr lang="en-US" altLang="zh-CN">
                <a:solidFill>
                  <a:srgbClr val="0000CC"/>
                </a:solidFill>
              </a:rPr>
              <a:t>fruit_item.xml</a:t>
            </a:r>
            <a:r>
              <a:rPr lang="zh-CN" altLang="en-US">
                <a:solidFill>
                  <a:srgbClr val="0000CC"/>
                </a:solidFill>
              </a:rPr>
              <a:t>中的代码</a:t>
            </a:r>
            <a:endParaRPr lang="zh-CN" altLang="en-US">
              <a:solidFill>
                <a:srgbClr val="0000CC"/>
              </a:solidFill>
            </a:endParaRPr>
          </a:p>
        </p:txBody>
      </p:sp>
      <p:pic>
        <p:nvPicPr>
          <p:cNvPr id="4" name="图片 3" descr="捕获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1326515"/>
            <a:ext cx="6906895" cy="3810635"/>
          </a:xfrm>
          <a:prstGeom prst="rect">
            <a:avLst/>
          </a:prstGeom>
        </p:spPr>
      </p:pic>
      <p:sp>
        <p:nvSpPr>
          <p:cNvPr id="9" name="线形标注 1 8"/>
          <p:cNvSpPr/>
          <p:nvPr/>
        </p:nvSpPr>
        <p:spPr>
          <a:xfrm>
            <a:off x="5643880" y="878840"/>
            <a:ext cx="2600960" cy="376555"/>
          </a:xfrm>
          <a:prstGeom prst="borderCallout1">
            <a:avLst>
              <a:gd name="adj1" fmla="val 55435"/>
              <a:gd name="adj2" fmla="val -4652"/>
              <a:gd name="adj3" fmla="val 207757"/>
              <a:gd name="adj4" fmla="val -848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将</a:t>
            </a:r>
            <a:r>
              <a:rPr lang="en-US" altLang="zh-CN" sz="1400" dirty="0"/>
              <a:t>LinearLayout</a:t>
            </a:r>
            <a:r>
              <a:rPr lang="zh-CN" altLang="en-US" sz="1400" dirty="0"/>
              <a:t>改为垂直方向</a:t>
            </a:r>
            <a:endParaRPr lang="zh-CN" altLang="en-US" sz="1400" dirty="0"/>
          </a:p>
        </p:txBody>
      </p:sp>
      <p:sp>
        <p:nvSpPr>
          <p:cNvPr id="5" name="线形标注 1 4"/>
          <p:cNvSpPr/>
          <p:nvPr/>
        </p:nvSpPr>
        <p:spPr>
          <a:xfrm>
            <a:off x="5643880" y="1612900"/>
            <a:ext cx="2600960" cy="376555"/>
          </a:xfrm>
          <a:prstGeom prst="borderCallout1">
            <a:avLst>
              <a:gd name="adj1" fmla="val 55435"/>
              <a:gd name="adj2" fmla="val -4652"/>
              <a:gd name="adj3" fmla="val 63575"/>
              <a:gd name="adj4" fmla="val -9223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指定宽度为</a:t>
            </a:r>
            <a:r>
              <a:rPr lang="en-US" altLang="zh-CN" sz="1400" dirty="0"/>
              <a:t>100dp</a:t>
            </a:r>
            <a:endParaRPr lang="en-US" altLang="zh-CN" sz="1400" dirty="0"/>
          </a:p>
        </p:txBody>
      </p:sp>
      <p:sp>
        <p:nvSpPr>
          <p:cNvPr id="6" name="线形标注 1 5"/>
          <p:cNvSpPr/>
          <p:nvPr/>
        </p:nvSpPr>
        <p:spPr>
          <a:xfrm>
            <a:off x="5643880" y="3315335"/>
            <a:ext cx="2600960" cy="376555"/>
          </a:xfrm>
          <a:prstGeom prst="borderCallout1">
            <a:avLst>
              <a:gd name="adj1" fmla="val 52613"/>
              <a:gd name="adj2" fmla="val 244"/>
              <a:gd name="adj3" fmla="val -1517"/>
              <a:gd name="adj4" fmla="val -7668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指定控件水平居中</a:t>
            </a:r>
            <a:endParaRPr lang="zh-CN" altLang="en-US" sz="1400" dirty="0"/>
          </a:p>
        </p:txBody>
      </p:sp>
      <p:cxnSp>
        <p:nvCxnSpPr>
          <p:cNvPr id="7" name="直接连接符 6"/>
          <p:cNvCxnSpPr>
            <a:endCxn id="6" idx="2"/>
          </p:cNvCxnSpPr>
          <p:nvPr/>
        </p:nvCxnSpPr>
        <p:spPr>
          <a:xfrm flipV="1">
            <a:off x="4140200" y="3503930"/>
            <a:ext cx="1503680" cy="796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5" grpId="0" bldLvl="0" animBg="1"/>
      <p:bldP spid="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滚动控件</a:t>
            </a:r>
            <a:r>
              <a:rPr lang="en-US" altLang="zh-CN" dirty="0">
                <a:sym typeface="+mn-ea"/>
              </a:rPr>
              <a:t>RecyclerView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修改</a:t>
            </a:r>
            <a:r>
              <a:rPr lang="en-US" altLang="zh-CN">
                <a:solidFill>
                  <a:srgbClr val="0000CC"/>
                </a:solidFill>
              </a:rPr>
              <a:t>MainActivity</a:t>
            </a:r>
            <a:endParaRPr lang="en-US" altLang="zh-CN">
              <a:solidFill>
                <a:srgbClr val="0000CC"/>
              </a:solidFill>
            </a:endParaRPr>
          </a:p>
        </p:txBody>
      </p:sp>
      <p:pic>
        <p:nvPicPr>
          <p:cNvPr id="4" name="图片 3" descr="捕获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230630"/>
            <a:ext cx="7516495" cy="192405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4000"/>
              </a:prstClr>
            </a:outerShdw>
          </a:effectLst>
        </p:spPr>
      </p:pic>
      <p:sp>
        <p:nvSpPr>
          <p:cNvPr id="10" name="线形标注 1 9"/>
          <p:cNvSpPr/>
          <p:nvPr/>
        </p:nvSpPr>
        <p:spPr>
          <a:xfrm>
            <a:off x="5873115" y="3474720"/>
            <a:ext cx="2600960" cy="499745"/>
          </a:xfrm>
          <a:prstGeom prst="borderCallout1">
            <a:avLst>
              <a:gd name="adj1" fmla="val 55435"/>
              <a:gd name="adj2" fmla="val -4652"/>
              <a:gd name="adj3" fmla="val -120457"/>
              <a:gd name="adj4" fmla="val -669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调用</a:t>
            </a:r>
            <a:r>
              <a:rPr lang="en-US" altLang="zh-CN" sz="1400" dirty="0"/>
              <a:t>setOrientation()</a:t>
            </a:r>
            <a:r>
              <a:rPr lang="zh-CN" altLang="en-US" sz="1400" dirty="0"/>
              <a:t>方法来设置布局的方向为横行排列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b="1" dirty="0" smtClean="0"/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最常用的控件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ListView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滚动控件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RecyclerView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界面编写实践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界面编写实践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实现一个聊天界面</a:t>
            </a:r>
            <a:endParaRPr lang="zh-CN" altLang="en-US">
              <a:solidFill>
                <a:srgbClr val="0000CC"/>
              </a:solidFill>
            </a:endParaRPr>
          </a:p>
          <a:p>
            <a:r>
              <a:rPr lang="en-US" altLang="zh-CN">
                <a:solidFill>
                  <a:srgbClr val="0000CC"/>
                </a:solidFill>
              </a:rPr>
              <a:t>app/build.gradle</a:t>
            </a:r>
            <a:r>
              <a:rPr lang="zh-CN" altLang="en-US">
                <a:solidFill>
                  <a:srgbClr val="0000CC"/>
                </a:solidFill>
              </a:rPr>
              <a:t>添加依赖库</a:t>
            </a:r>
            <a:endParaRPr lang="zh-CN" altLang="en-US">
              <a:solidFill>
                <a:srgbClr val="0000CC"/>
              </a:solidFill>
            </a:endParaRPr>
          </a:p>
        </p:txBody>
      </p:sp>
      <p:pic>
        <p:nvPicPr>
          <p:cNvPr id="4" name="图片 3" descr="捕获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847850"/>
            <a:ext cx="5296535" cy="123825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4000"/>
              </a:prstClr>
            </a:outerShdw>
          </a:effectLst>
        </p:spPr>
      </p:pic>
      <p:sp>
        <p:nvSpPr>
          <p:cNvPr id="10" name="线形标注 1 9"/>
          <p:cNvSpPr/>
          <p:nvPr/>
        </p:nvSpPr>
        <p:spPr>
          <a:xfrm>
            <a:off x="5607050" y="3272155"/>
            <a:ext cx="2600960" cy="499745"/>
          </a:xfrm>
          <a:prstGeom prst="borderCallout1">
            <a:avLst>
              <a:gd name="adj1" fmla="val 55435"/>
              <a:gd name="adj2" fmla="val -4652"/>
              <a:gd name="adj3" fmla="val -120457"/>
              <a:gd name="adj4" fmla="val -669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要用到</a:t>
            </a:r>
            <a:r>
              <a:rPr lang="en-US" altLang="zh-CN" dirty="0"/>
              <a:t>RecyclerView</a:t>
            </a:r>
            <a:r>
              <a:rPr lang="zh-CN" altLang="en-US" dirty="0"/>
              <a:t>，添加依赖库</a:t>
            </a:r>
            <a:endParaRPr lang="zh-CN" altLang="en-US" dirty="0"/>
          </a:p>
        </p:txBody>
      </p:sp>
      <p:pic>
        <p:nvPicPr>
          <p:cNvPr id="5" name="图片 4" descr="捕获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847850"/>
            <a:ext cx="5296535" cy="123825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4000"/>
              </a:prstClr>
            </a:outerShdw>
          </a:effectLst>
        </p:spPr>
      </p:pic>
      <p:sp>
        <p:nvSpPr>
          <p:cNvPr id="6" name="线形标注 1 5"/>
          <p:cNvSpPr/>
          <p:nvPr/>
        </p:nvSpPr>
        <p:spPr>
          <a:xfrm>
            <a:off x="5617210" y="3272155"/>
            <a:ext cx="2600960" cy="499745"/>
          </a:xfrm>
          <a:prstGeom prst="borderCallout1">
            <a:avLst>
              <a:gd name="adj1" fmla="val 55435"/>
              <a:gd name="adj2" fmla="val -4652"/>
              <a:gd name="adj3" fmla="val -120457"/>
              <a:gd name="adj4" fmla="val -669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要用到</a:t>
            </a:r>
            <a:r>
              <a:rPr lang="en-US" altLang="zh-CN" dirty="0"/>
              <a:t>RecyclerView</a:t>
            </a:r>
            <a:r>
              <a:rPr lang="zh-CN" altLang="en-US" dirty="0"/>
              <a:t>，添加依赖库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6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界面编写实践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0000CC"/>
                </a:solidFill>
              </a:rPr>
              <a:t>activity_main.xml</a:t>
            </a:r>
            <a:endParaRPr lang="en-US" altLang="zh-CN">
              <a:solidFill>
                <a:srgbClr val="0000CC"/>
              </a:solidFill>
            </a:endParaRPr>
          </a:p>
        </p:txBody>
      </p:sp>
      <p:pic>
        <p:nvPicPr>
          <p:cNvPr id="4" name="图片 3" descr="捕获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135" y="1102995"/>
            <a:ext cx="5646420" cy="1210310"/>
          </a:xfrm>
          <a:prstGeom prst="rect">
            <a:avLst/>
          </a:prstGeom>
        </p:spPr>
      </p:pic>
      <p:pic>
        <p:nvPicPr>
          <p:cNvPr id="6" name="图片 5" descr="捕获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2215515"/>
            <a:ext cx="4461510" cy="2782570"/>
          </a:xfrm>
          <a:prstGeom prst="rect">
            <a:avLst/>
          </a:prstGeom>
        </p:spPr>
      </p:pic>
      <p:pic>
        <p:nvPicPr>
          <p:cNvPr id="7" name="图片 6" descr="捕获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20" y="1489710"/>
            <a:ext cx="3811270" cy="1470025"/>
          </a:xfrm>
          <a:prstGeom prst="rect">
            <a:avLst/>
          </a:prstGeom>
        </p:spPr>
      </p:pic>
      <p:sp>
        <p:nvSpPr>
          <p:cNvPr id="10" name="线形标注 1 9"/>
          <p:cNvSpPr/>
          <p:nvPr/>
        </p:nvSpPr>
        <p:spPr>
          <a:xfrm>
            <a:off x="5024120" y="3250565"/>
            <a:ext cx="2749550" cy="1074420"/>
          </a:xfrm>
          <a:prstGeom prst="borderCallout1">
            <a:avLst>
              <a:gd name="adj1" fmla="val 55435"/>
              <a:gd name="adj2" fmla="val -4652"/>
              <a:gd name="adj3" fmla="val -120457"/>
              <a:gd name="adj4" fmla="val -669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界面布局，上方是一个</a:t>
            </a:r>
            <a:r>
              <a:rPr lang="en-US" altLang="zh-CN" dirty="0"/>
              <a:t>RecyclerView,</a:t>
            </a:r>
            <a:r>
              <a:rPr lang="zh-CN" altLang="en-US" dirty="0"/>
              <a:t>最下方是一个输入框和一个提交按钮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界面编写实践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9" y="667410"/>
            <a:ext cx="8856984" cy="3960440"/>
          </a:xfrm>
        </p:spPr>
        <p:txBody>
          <a:bodyPr/>
          <a:p>
            <a:r>
              <a:rPr lang="zh-CN" altLang="en-US">
                <a:solidFill>
                  <a:srgbClr val="0000CC"/>
                </a:solidFill>
              </a:rPr>
              <a:t>消息实体类</a:t>
            </a:r>
            <a:r>
              <a:rPr lang="en-US" altLang="zh-CN">
                <a:solidFill>
                  <a:srgbClr val="0000CC"/>
                </a:solidFill>
              </a:rPr>
              <a:t>Msg</a:t>
            </a:r>
            <a:endParaRPr lang="en-US" altLang="zh-CN">
              <a:solidFill>
                <a:srgbClr val="0000CC"/>
              </a:solidFill>
            </a:endParaRPr>
          </a:p>
        </p:txBody>
      </p:sp>
      <p:pic>
        <p:nvPicPr>
          <p:cNvPr id="4" name="图片 3" descr="捕获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89660"/>
            <a:ext cx="3792220" cy="3440430"/>
          </a:xfrm>
          <a:prstGeom prst="rect">
            <a:avLst/>
          </a:prstGeom>
        </p:spPr>
      </p:pic>
      <p:pic>
        <p:nvPicPr>
          <p:cNvPr id="5" name="图片 4" descr="捕获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25" y="4530090"/>
            <a:ext cx="1571625" cy="641350"/>
          </a:xfrm>
          <a:prstGeom prst="rect">
            <a:avLst/>
          </a:prstGeom>
        </p:spPr>
      </p:pic>
      <p:sp>
        <p:nvSpPr>
          <p:cNvPr id="10" name="线形标注 1 9"/>
          <p:cNvSpPr/>
          <p:nvPr/>
        </p:nvSpPr>
        <p:spPr>
          <a:xfrm>
            <a:off x="4981575" y="1750060"/>
            <a:ext cx="2749550" cy="414020"/>
          </a:xfrm>
          <a:prstGeom prst="borderCallout1">
            <a:avLst>
              <a:gd name="adj1" fmla="val 55435"/>
              <a:gd name="adj2" fmla="val -4652"/>
              <a:gd name="adj3" fmla="val 103368"/>
              <a:gd name="adj4" fmla="val -7969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消息的内容</a:t>
            </a:r>
            <a:endParaRPr lang="zh-CN" altLang="en-US" dirty="0"/>
          </a:p>
        </p:txBody>
      </p:sp>
      <p:sp>
        <p:nvSpPr>
          <p:cNvPr id="6" name="线形标注 1 5"/>
          <p:cNvSpPr/>
          <p:nvPr/>
        </p:nvSpPr>
        <p:spPr>
          <a:xfrm>
            <a:off x="4981575" y="2374900"/>
            <a:ext cx="2749550" cy="839470"/>
          </a:xfrm>
          <a:prstGeom prst="borderCallout1">
            <a:avLst>
              <a:gd name="adj1" fmla="val 55435"/>
              <a:gd name="adj2" fmla="val -4652"/>
              <a:gd name="adj3" fmla="val 29122"/>
              <a:gd name="adj4" fmla="val -955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消息的类型，</a:t>
            </a:r>
            <a:endParaRPr lang="zh-CN" altLang="en-US" dirty="0"/>
          </a:p>
          <a:p>
            <a:pPr algn="ctr"/>
            <a:r>
              <a:rPr lang="en-US" altLang="zh-CN" dirty="0"/>
              <a:t>1</a:t>
            </a:r>
            <a:r>
              <a:rPr lang="zh-CN" altLang="en-US" dirty="0"/>
              <a:t>代表发送出去的消息，</a:t>
            </a:r>
            <a:endParaRPr lang="zh-CN" altLang="en-US" dirty="0"/>
          </a:p>
          <a:p>
            <a:pPr algn="ctr"/>
            <a:r>
              <a:rPr lang="en-US" altLang="zh-CN" dirty="0"/>
              <a:t>0</a:t>
            </a:r>
            <a:r>
              <a:rPr lang="zh-CN" altLang="en-US" dirty="0"/>
              <a:t>代表接收到的消息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界面编写实践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0000CC"/>
                </a:solidFill>
              </a:rPr>
              <a:t>msg_item.xml</a:t>
            </a:r>
            <a:endParaRPr lang="en-US" altLang="zh-CN">
              <a:solidFill>
                <a:srgbClr val="0000CC"/>
              </a:solidFill>
            </a:endParaRPr>
          </a:p>
        </p:txBody>
      </p:sp>
      <p:pic>
        <p:nvPicPr>
          <p:cNvPr id="4" name="图片 3" descr="捕获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020" y="1166495"/>
            <a:ext cx="5115560" cy="3331210"/>
          </a:xfrm>
          <a:prstGeom prst="rect">
            <a:avLst/>
          </a:prstGeom>
        </p:spPr>
      </p:pic>
      <p:pic>
        <p:nvPicPr>
          <p:cNvPr id="5" name="图片 4" descr="捕获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1491615"/>
            <a:ext cx="5038725" cy="2852420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4130675" y="770890"/>
            <a:ext cx="2749550" cy="395605"/>
          </a:xfrm>
          <a:prstGeom prst="borderCallout1">
            <a:avLst>
              <a:gd name="adj1" fmla="val 55435"/>
              <a:gd name="adj2" fmla="val -4652"/>
              <a:gd name="adj3" fmla="val 93739"/>
              <a:gd name="adj4" fmla="val -503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RecyclerView</a:t>
            </a:r>
            <a:r>
              <a:rPr lang="zh-CN" altLang="en-US" dirty="0"/>
              <a:t>子项布局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1606550" y="4497705"/>
            <a:ext cx="2749550" cy="395605"/>
          </a:xfrm>
          <a:prstGeom prst="borderCallout1">
            <a:avLst>
              <a:gd name="adj1" fmla="val 55435"/>
              <a:gd name="adj2" fmla="val -4652"/>
              <a:gd name="adj3" fmla="val -570947"/>
              <a:gd name="adj4" fmla="val -3055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收到的消息左对齐</a:t>
            </a:r>
            <a:endParaRPr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5937250" y="4497705"/>
            <a:ext cx="2749550" cy="395605"/>
          </a:xfrm>
          <a:prstGeom prst="borderCallout1">
            <a:avLst>
              <a:gd name="adj1" fmla="val 55435"/>
              <a:gd name="adj2" fmla="val -4652"/>
              <a:gd name="adj3" fmla="val -713483"/>
              <a:gd name="adj4" fmla="val -3055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发送的消息右对齐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0933"/>
            <a:ext cx="8229600" cy="576064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界面编写实践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9" y="591845"/>
            <a:ext cx="8856984" cy="3960440"/>
          </a:xfrm>
        </p:spPr>
        <p:txBody>
          <a:bodyPr/>
          <a:p>
            <a:r>
              <a:rPr lang="en-US" altLang="zh-CN">
                <a:solidFill>
                  <a:srgbClr val="0000CC"/>
                </a:solidFill>
              </a:rPr>
              <a:t>MsgAdapter</a:t>
            </a:r>
            <a:endParaRPr lang="en-US" altLang="zh-CN">
              <a:solidFill>
                <a:srgbClr val="0000CC"/>
              </a:solidFill>
            </a:endParaRPr>
          </a:p>
        </p:txBody>
      </p:sp>
      <p:pic>
        <p:nvPicPr>
          <p:cNvPr id="5" name="图片 4" descr="捕获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986155"/>
            <a:ext cx="5752465" cy="4109085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4000"/>
              </a:prstClr>
            </a:outerShdw>
          </a:effectLst>
        </p:spPr>
      </p:pic>
      <p:sp>
        <p:nvSpPr>
          <p:cNvPr id="6" name="线形标注 1 5"/>
          <p:cNvSpPr/>
          <p:nvPr/>
        </p:nvSpPr>
        <p:spPr>
          <a:xfrm>
            <a:off x="5756275" y="2474595"/>
            <a:ext cx="2600960" cy="605790"/>
          </a:xfrm>
          <a:prstGeom prst="borderCallout1">
            <a:avLst>
              <a:gd name="adj1" fmla="val 55435"/>
              <a:gd name="adj2" fmla="val -4652"/>
              <a:gd name="adj3" fmla="val 162788"/>
              <a:gd name="adj4" fmla="val -7792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构造函数传入的参</a:t>
            </a:r>
            <a:r>
              <a:rPr lang="en-US" altLang="zh-CN" sz="1400" dirty="0"/>
              <a:t>dui</a:t>
            </a:r>
            <a:r>
              <a:rPr lang="zh-CN" altLang="en-US" sz="1400" dirty="0"/>
              <a:t>数</a:t>
            </a:r>
            <a:r>
              <a:rPr lang="en-US" altLang="zh-CN" sz="1400" dirty="0"/>
              <a:t>View</a:t>
            </a:r>
            <a:r>
              <a:rPr lang="zh-CN" altLang="en-US" sz="1400" dirty="0"/>
              <a:t>是</a:t>
            </a:r>
            <a:r>
              <a:rPr lang="en-US" altLang="zh-CN" sz="1400" dirty="0"/>
              <a:t>RecyclerView</a:t>
            </a:r>
            <a:r>
              <a:rPr lang="zh-CN" altLang="en-US" sz="1400" dirty="0"/>
              <a:t>子项的最外层布局，初始化一些布局控件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界面编写实践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9" y="591845"/>
            <a:ext cx="8856984" cy="3960440"/>
          </a:xfrm>
        </p:spPr>
        <p:txBody>
          <a:bodyPr/>
          <a:p>
            <a:r>
              <a:rPr lang="en-US" altLang="zh-CN">
                <a:solidFill>
                  <a:srgbClr val="0000CC"/>
                </a:solidFill>
                <a:sym typeface="+mn-ea"/>
              </a:rPr>
              <a:t>MsgAdapter</a:t>
            </a:r>
            <a:endParaRPr lang="en-US" altLang="zh-CN">
              <a:solidFill>
                <a:srgbClr val="0000CC"/>
              </a:solidFill>
            </a:endParaRPr>
          </a:p>
          <a:p>
            <a:endParaRPr lang="zh-CN" altLang="en-US"/>
          </a:p>
        </p:txBody>
      </p:sp>
      <p:pic>
        <p:nvPicPr>
          <p:cNvPr id="6" name="图片 5" descr="捕获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03300"/>
            <a:ext cx="6411595" cy="3838575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4000"/>
              </a:prstClr>
            </a:outerShdw>
          </a:effectLst>
        </p:spPr>
      </p:pic>
      <p:sp>
        <p:nvSpPr>
          <p:cNvPr id="4" name="线形标注 1 3"/>
          <p:cNvSpPr/>
          <p:nvPr/>
        </p:nvSpPr>
        <p:spPr>
          <a:xfrm>
            <a:off x="6399530" y="1651000"/>
            <a:ext cx="2600960" cy="755015"/>
          </a:xfrm>
          <a:prstGeom prst="borderCallout1">
            <a:avLst>
              <a:gd name="adj1" fmla="val 55435"/>
              <a:gd name="adj2" fmla="val -4652"/>
              <a:gd name="adj3" fmla="val -24894"/>
              <a:gd name="adj4" fmla="val -951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重写</a:t>
            </a:r>
            <a:r>
              <a:rPr lang="en-US" altLang="zh-CN" sz="1400" dirty="0"/>
              <a:t>RecyclerView.Adapter</a:t>
            </a:r>
            <a:r>
              <a:rPr lang="zh-CN" altLang="en-US" sz="1400" dirty="0"/>
              <a:t>的</a:t>
            </a:r>
            <a:r>
              <a:rPr lang="en-US" altLang="zh-CN" sz="1400" dirty="0"/>
              <a:t>onCreateViewHolder()</a:t>
            </a:r>
            <a:r>
              <a:rPr lang="zh-CN" altLang="en-US" sz="1400" dirty="0"/>
              <a:t>方法用来创建</a:t>
            </a:r>
            <a:r>
              <a:rPr lang="en-US" altLang="zh-CN" sz="1400" dirty="0"/>
              <a:t>ViewHolder</a:t>
            </a:r>
            <a:r>
              <a:rPr lang="zh-CN" altLang="en-US" sz="1400" dirty="0"/>
              <a:t>实例</a:t>
            </a:r>
            <a:endParaRPr lang="zh-CN" altLang="en-US" sz="1400" dirty="0"/>
          </a:p>
        </p:txBody>
      </p:sp>
      <p:sp>
        <p:nvSpPr>
          <p:cNvPr id="5" name="线形标注 1 4"/>
          <p:cNvSpPr/>
          <p:nvPr/>
        </p:nvSpPr>
        <p:spPr>
          <a:xfrm>
            <a:off x="6332855" y="3131185"/>
            <a:ext cx="2734310" cy="1421130"/>
          </a:xfrm>
          <a:prstGeom prst="borderCallout1">
            <a:avLst>
              <a:gd name="adj1" fmla="val 55435"/>
              <a:gd name="adj2" fmla="val -4652"/>
              <a:gd name="adj3" fmla="val -33288"/>
              <a:gd name="adj4" fmla="val -966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重写</a:t>
            </a:r>
            <a:r>
              <a:rPr lang="en-US" altLang="zh-CN" sz="1400" dirty="0"/>
              <a:t>RecyclerView.Adapter</a:t>
            </a:r>
            <a:r>
              <a:rPr lang="zh-CN" altLang="en-US" sz="1400" dirty="0"/>
              <a:t>的</a:t>
            </a:r>
            <a:r>
              <a:rPr lang="en-US" altLang="zh-CN" sz="1400" dirty="0"/>
              <a:t>onBindViewHolder()</a:t>
            </a:r>
            <a:r>
              <a:rPr lang="zh-CN" altLang="en-US" sz="1400" dirty="0"/>
              <a:t>方法对</a:t>
            </a:r>
            <a:r>
              <a:rPr lang="en-US" altLang="zh-CN" sz="1400" dirty="0"/>
              <a:t>Recycler</a:t>
            </a:r>
            <a:r>
              <a:rPr lang="zh-CN" altLang="en-US" sz="1400" dirty="0"/>
              <a:t>的子项进行赋值，这里进行了一个判断，如果是收到的消息就就显示左边的布局，如果是发出的消息就显示有布局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 smtClean="0">
                <a:sym typeface="+mn-ea"/>
              </a:rPr>
              <a:t>ListView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0000CC"/>
                </a:solidFill>
              </a:rPr>
              <a:t>ListView</a:t>
            </a:r>
            <a:endParaRPr lang="en-US" altLang="zh-CN">
              <a:solidFill>
                <a:srgbClr val="0000CC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	</a:t>
            </a:r>
            <a:r>
              <a:rPr lang="zh-CN" altLang="en-US"/>
              <a:t>是将数据显示在一个垂直且可滚动的列表中的一种控件。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	</a:t>
            </a:r>
            <a:r>
              <a:rPr lang="zh-CN" altLang="en-US"/>
              <a:t>数据来源于与 ListView绑定的Adapter,包含图片,文本等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	</a:t>
            </a:r>
            <a:r>
              <a:rPr lang="zh-CN" altLang="en-US"/>
              <a:t>内容。每一行数据为 一条item。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/>
          </a:p>
        </p:txBody>
      </p:sp>
      <p:pic>
        <p:nvPicPr>
          <p:cNvPr id="4" name="图片 3" descr="捕获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3820" y="2476500"/>
            <a:ext cx="3496310" cy="260794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界面编写实践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0000CC"/>
                </a:solidFill>
              </a:rPr>
              <a:t>MainActivity</a:t>
            </a:r>
            <a:endParaRPr lang="en-US" altLang="zh-CN">
              <a:solidFill>
                <a:srgbClr val="0000CC"/>
              </a:solidFill>
            </a:endParaRPr>
          </a:p>
        </p:txBody>
      </p:sp>
      <p:pic>
        <p:nvPicPr>
          <p:cNvPr id="4" name="图片 3" descr="捕获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6610" y="635635"/>
            <a:ext cx="7089140" cy="4493260"/>
          </a:xfrm>
          <a:prstGeom prst="rect">
            <a:avLst/>
          </a:prstGeom>
        </p:spPr>
      </p:pic>
      <p:sp>
        <p:nvSpPr>
          <p:cNvPr id="10" name="线形标注 1 9"/>
          <p:cNvSpPr/>
          <p:nvPr/>
        </p:nvSpPr>
        <p:spPr>
          <a:xfrm>
            <a:off x="6187440" y="2563495"/>
            <a:ext cx="2777490" cy="376555"/>
          </a:xfrm>
          <a:prstGeom prst="borderCallout1">
            <a:avLst>
              <a:gd name="adj1" fmla="val 55435"/>
              <a:gd name="adj2" fmla="val -4652"/>
              <a:gd name="adj3" fmla="val 481956"/>
              <a:gd name="adj4" fmla="val -8652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/>
              <a:t>指定</a:t>
            </a:r>
            <a:r>
              <a:rPr lang="en-US" altLang="zh-CN" sz="1400" dirty="0"/>
              <a:t>RecyclerView</a:t>
            </a:r>
            <a:r>
              <a:rPr lang="zh-CN" altLang="en-US" sz="1400" dirty="0"/>
              <a:t>为水平线性布局</a:t>
            </a:r>
            <a:endParaRPr lang="zh-CN" altLang="en-US" sz="1400" dirty="0"/>
          </a:p>
        </p:txBody>
      </p:sp>
      <p:sp>
        <p:nvSpPr>
          <p:cNvPr id="8" name="线形标注 1 7"/>
          <p:cNvSpPr/>
          <p:nvPr/>
        </p:nvSpPr>
        <p:spPr>
          <a:xfrm>
            <a:off x="264160" y="3114675"/>
            <a:ext cx="1925955" cy="386715"/>
          </a:xfrm>
          <a:prstGeom prst="borderCallout1">
            <a:avLst>
              <a:gd name="adj1" fmla="val 57267"/>
              <a:gd name="adj2" fmla="val 103845"/>
              <a:gd name="adj3" fmla="val 294215"/>
              <a:gd name="adj4" fmla="val 16668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获得</a:t>
            </a:r>
            <a:r>
              <a:rPr lang="en-US" altLang="zh-CN" sz="1400" dirty="0" smtClean="0"/>
              <a:t>RecyclerView</a:t>
            </a:r>
            <a:r>
              <a:rPr lang="zh-CN" altLang="en-US" sz="1400" dirty="0" smtClean="0"/>
              <a:t>控件</a:t>
            </a:r>
            <a:endParaRPr lang="zh-CN" altLang="en-US" sz="1400" dirty="0" smtClean="0"/>
          </a:p>
        </p:txBody>
      </p:sp>
      <p:sp>
        <p:nvSpPr>
          <p:cNvPr id="7" name="线形标注 1 6"/>
          <p:cNvSpPr/>
          <p:nvPr/>
        </p:nvSpPr>
        <p:spPr>
          <a:xfrm>
            <a:off x="264160" y="3795395"/>
            <a:ext cx="1925955" cy="386715"/>
          </a:xfrm>
          <a:prstGeom prst="borderCallout1">
            <a:avLst>
              <a:gd name="adj1" fmla="val 57267"/>
              <a:gd name="adj2" fmla="val 103845"/>
              <a:gd name="adj3" fmla="val 242036"/>
              <a:gd name="adj4" fmla="val 15947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创建</a:t>
            </a:r>
            <a:r>
              <a:rPr lang="en-US" altLang="zh-CN" sz="1400" dirty="0" smtClean="0"/>
              <a:t>MsgAdapter</a:t>
            </a:r>
            <a:r>
              <a:rPr lang="zh-CN" altLang="en-US" sz="1400" dirty="0" smtClean="0"/>
              <a:t>实例，并将消息数据传入</a:t>
            </a:r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8" grpId="0" bldLvl="0" animBg="1"/>
      <p:bldP spid="7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界面编写实践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0000CC"/>
                </a:solidFill>
              </a:rPr>
              <a:t>MainActivity</a:t>
            </a:r>
            <a:endParaRPr lang="en-US" altLang="zh-CN">
              <a:solidFill>
                <a:srgbClr val="0000CC"/>
              </a:solidFill>
            </a:endParaRPr>
          </a:p>
        </p:txBody>
      </p:sp>
      <p:pic>
        <p:nvPicPr>
          <p:cNvPr id="4" name="图片 3" descr="捕获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2810" y="699135"/>
            <a:ext cx="6336030" cy="2112010"/>
          </a:xfrm>
          <a:prstGeom prst="rect">
            <a:avLst/>
          </a:prstGeom>
        </p:spPr>
      </p:pic>
      <p:pic>
        <p:nvPicPr>
          <p:cNvPr id="5" name="图片 4" descr="捕获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2811145"/>
            <a:ext cx="6090285" cy="2327275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236855" y="1326515"/>
            <a:ext cx="1925955" cy="301625"/>
          </a:xfrm>
          <a:prstGeom prst="borderCallout1">
            <a:avLst>
              <a:gd name="adj1" fmla="val 57267"/>
              <a:gd name="adj2" fmla="val 103845"/>
              <a:gd name="adj3" fmla="val -44421"/>
              <a:gd name="adj4" fmla="val 13461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获得输入的信息</a:t>
            </a:r>
            <a:endParaRPr lang="zh-CN" altLang="en-US" sz="1400" dirty="0" smtClean="0"/>
          </a:p>
        </p:txBody>
      </p:sp>
      <p:sp>
        <p:nvSpPr>
          <p:cNvPr id="6" name="线形标注 1 5"/>
          <p:cNvSpPr/>
          <p:nvPr/>
        </p:nvSpPr>
        <p:spPr>
          <a:xfrm>
            <a:off x="236855" y="1729740"/>
            <a:ext cx="1925955" cy="301625"/>
          </a:xfrm>
          <a:prstGeom prst="borderCallout1">
            <a:avLst>
              <a:gd name="adj1" fmla="val 57267"/>
              <a:gd name="adj2" fmla="val 103845"/>
              <a:gd name="adj3" fmla="val -111368"/>
              <a:gd name="adj4" fmla="val 13402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判断是否是空信息</a:t>
            </a:r>
            <a:endParaRPr lang="zh-CN" altLang="en-US" sz="1400" dirty="0" smtClean="0"/>
          </a:p>
        </p:txBody>
      </p:sp>
      <p:sp>
        <p:nvSpPr>
          <p:cNvPr id="7" name="线形标注 1 6"/>
          <p:cNvSpPr/>
          <p:nvPr/>
        </p:nvSpPr>
        <p:spPr>
          <a:xfrm>
            <a:off x="236855" y="2152650"/>
            <a:ext cx="1925955" cy="427990"/>
          </a:xfrm>
          <a:prstGeom prst="borderCallout1">
            <a:avLst>
              <a:gd name="adj1" fmla="val 57267"/>
              <a:gd name="adj2" fmla="val 103845"/>
              <a:gd name="adj3" fmla="val -154747"/>
              <a:gd name="adj4" fmla="val 15176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根据输入的信息新建</a:t>
            </a:r>
            <a:r>
              <a:rPr lang="en-US" altLang="zh-CN" sz="1400" dirty="0" smtClean="0"/>
              <a:t>Msg</a:t>
            </a:r>
            <a:r>
              <a:rPr lang="zh-CN" altLang="en-US" sz="1400" dirty="0" smtClean="0"/>
              <a:t>对象</a:t>
            </a:r>
            <a:endParaRPr lang="zh-CN" altLang="en-US" sz="1400" dirty="0" smtClean="0"/>
          </a:p>
        </p:txBody>
      </p:sp>
      <p:sp>
        <p:nvSpPr>
          <p:cNvPr id="9" name="线形标注 1 8"/>
          <p:cNvSpPr/>
          <p:nvPr/>
        </p:nvSpPr>
        <p:spPr>
          <a:xfrm>
            <a:off x="236855" y="2701925"/>
            <a:ext cx="1925955" cy="418465"/>
          </a:xfrm>
          <a:prstGeom prst="borderCallout1">
            <a:avLst>
              <a:gd name="adj1" fmla="val 57267"/>
              <a:gd name="adj2" fmla="val 103845"/>
              <a:gd name="adj3" fmla="val -229893"/>
              <a:gd name="adj4" fmla="val 1516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将新建的对象添加到消息集合中</a:t>
            </a:r>
            <a:endParaRPr lang="zh-CN" altLang="en-US" sz="1400" dirty="0" smtClean="0"/>
          </a:p>
        </p:txBody>
      </p:sp>
      <p:sp>
        <p:nvSpPr>
          <p:cNvPr id="10" name="线形标注 1 9"/>
          <p:cNvSpPr/>
          <p:nvPr/>
        </p:nvSpPr>
        <p:spPr>
          <a:xfrm>
            <a:off x="6889750" y="355600"/>
            <a:ext cx="2074545" cy="1057910"/>
          </a:xfrm>
          <a:prstGeom prst="borderCallout1">
            <a:avLst>
              <a:gd name="adj1" fmla="val 134273"/>
              <a:gd name="adj2" fmla="val -89256"/>
              <a:gd name="adj3" fmla="val 65052"/>
              <a:gd name="adj4" fmla="val -524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调用适配器的</a:t>
            </a:r>
            <a:r>
              <a:rPr lang="en-US" altLang="zh-CN" sz="1400" dirty="0" smtClean="0"/>
              <a:t>notifyItemInserted()</a:t>
            </a:r>
            <a:r>
              <a:rPr lang="zh-CN" altLang="en-US" sz="1400" dirty="0" smtClean="0"/>
              <a:t>方法通知有新的数据插入，这样才能在</a:t>
            </a:r>
            <a:r>
              <a:rPr lang="en-US" altLang="zh-CN" sz="1400" dirty="0" smtClean="0"/>
              <a:t>RecyclerView</a:t>
            </a:r>
            <a:r>
              <a:rPr lang="zh-CN" altLang="en-US" sz="1400" dirty="0" smtClean="0"/>
              <a:t>中显示出来</a:t>
            </a:r>
            <a:endParaRPr lang="zh-CN" altLang="en-US" sz="1400" dirty="0" smtClean="0"/>
          </a:p>
        </p:txBody>
      </p:sp>
      <p:sp>
        <p:nvSpPr>
          <p:cNvPr id="11" name="线形标注 1 10"/>
          <p:cNvSpPr/>
          <p:nvPr/>
        </p:nvSpPr>
        <p:spPr>
          <a:xfrm>
            <a:off x="6889750" y="2581275"/>
            <a:ext cx="1925955" cy="538480"/>
          </a:xfrm>
          <a:prstGeom prst="borderCallout1">
            <a:avLst>
              <a:gd name="adj1" fmla="val -47759"/>
              <a:gd name="adj2" fmla="val -93438"/>
              <a:gd name="adj3" fmla="val 51157"/>
              <a:gd name="adj4" fmla="val -580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将显示的数据定位到最后一行</a:t>
            </a:r>
            <a:endParaRPr lang="zh-CN" altLang="en-US" sz="1400" dirty="0" smtClean="0"/>
          </a:p>
        </p:txBody>
      </p:sp>
      <p:sp>
        <p:nvSpPr>
          <p:cNvPr id="12" name="线形标注 1 11"/>
          <p:cNvSpPr/>
          <p:nvPr/>
        </p:nvSpPr>
        <p:spPr>
          <a:xfrm>
            <a:off x="107315" y="3744595"/>
            <a:ext cx="1925955" cy="683895"/>
          </a:xfrm>
          <a:prstGeom prst="borderCallout1">
            <a:avLst>
              <a:gd name="adj1" fmla="val 57267"/>
              <a:gd name="adj2" fmla="val 103845"/>
              <a:gd name="adj3" fmla="val -2971"/>
              <a:gd name="adj4" fmla="val 1351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/>
              <a:t>初始化信息数据，添加两条收到信息和一条发送信息</a:t>
            </a:r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6" grpId="0" bldLvl="0" animBg="1"/>
      <p:bldP spid="7" grpId="0" bldLvl="0" animBg="1"/>
      <p:bldP spid="9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ListView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一个ListView要显示其相关内容,需要满足三个条件</a:t>
            </a:r>
            <a:endParaRPr lang="zh-CN" altLang="en-US">
              <a:solidFill>
                <a:srgbClr val="0000CC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chemeClr val="tx1"/>
                </a:solidFill>
              </a:rPr>
              <a:t>1. 需要ListView显示的数据;</a:t>
            </a:r>
            <a:endParaRPr lang="zh-CN" altLang="en-US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chemeClr val="tx1"/>
                </a:solidFill>
              </a:rPr>
              <a:t>2. 与ListView相关联的适配器(Adapter); </a:t>
            </a:r>
            <a:endParaRPr lang="zh-CN" altLang="en-US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chemeClr val="tx1"/>
                </a:solidFill>
              </a:rPr>
              <a:t>3. 一个ListView对象。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捕获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8315" y="1383030"/>
            <a:ext cx="2558415" cy="3520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40430" y="3497580"/>
            <a:ext cx="1070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ListView</a:t>
            </a:r>
            <a:endParaRPr lang="en-US" altLang="zh-CN" sz="2000"/>
          </a:p>
        </p:txBody>
      </p:sp>
      <p:cxnSp>
        <p:nvCxnSpPr>
          <p:cNvPr id="6" name="直接连接符 5"/>
          <p:cNvCxnSpPr>
            <a:stCxn id="5" idx="3"/>
          </p:cNvCxnSpPr>
          <p:nvPr/>
        </p:nvCxnSpPr>
        <p:spPr>
          <a:xfrm>
            <a:off x="4511040" y="3696970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ListView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olidFill>
                  <a:srgbClr val="0000CC"/>
                </a:solidFill>
              </a:rPr>
              <a:t>适配器</a:t>
            </a:r>
            <a:endParaRPr lang="zh-CN" altLang="en-US">
              <a:solidFill>
                <a:srgbClr val="0000CC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chemeClr val="tx1"/>
                </a:solidFill>
              </a:rPr>
              <a:t>    适配器是一个连接数据和AdapterView（ListView就是一个典型的AdapterView）的桥梁，通过它能有效地实现数据与AdapterView</a:t>
            </a:r>
            <a:endParaRPr lang="zh-CN" altLang="en-US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chemeClr val="tx1"/>
                </a:solidFill>
              </a:rPr>
              <a:t>的分离设置，使AdapterView与数据的绑定更加简便，修改更加方便。</a:t>
            </a:r>
            <a:endParaRPr lang="zh-CN" altLang="en-US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rgbClr val="0000CC"/>
                </a:solidFill>
              </a:rPr>
              <a:t>ArrayAdapter</a:t>
            </a:r>
            <a:endParaRPr lang="zh-CN" altLang="en-US">
              <a:solidFill>
                <a:srgbClr val="0000CC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chemeClr val="tx1"/>
                </a:solidFill>
              </a:rPr>
              <a:t>    是ListView中最简单的一种适配器,将一个数组和ListView之间 建立连接,可将数组里定义的内容对应显示在ListView中,每项一般只有一个TextView,即每行只显示一个数组Item调用toString()方法生成的一行字符串; 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ListView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 smtClean="0">
                <a:solidFill>
                  <a:srgbClr val="0000CC"/>
                </a:solidFill>
                <a:sym typeface="+mn-ea"/>
              </a:rPr>
              <a:t>ListView</a:t>
            </a:r>
            <a:r>
              <a:rPr lang="zh-CN" altLang="en-US" dirty="0" smtClean="0">
                <a:solidFill>
                  <a:srgbClr val="0000CC"/>
                </a:solidFill>
                <a:sym typeface="+mn-ea"/>
              </a:rPr>
              <a:t>的简单用法</a:t>
            </a:r>
            <a:endParaRPr lang="zh-CN" altLang="en-US" dirty="0" smtClean="0">
              <a:solidFill>
                <a:srgbClr val="0000CC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（1）定义一个数组来存放ListView中item的内容。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（2）通过实现ArrayAdapter的构造函数来创建一个ArrayAdapter的对象。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（3）通过ListView的setAdapter()方法绑定ArrayAdapter。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ym typeface="+mn-ea"/>
              </a:rPr>
              <a:t>ListView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 smtClean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  <a:sym typeface="+mn-ea"/>
              </a:rPr>
              <a:t>在</a:t>
            </a:r>
            <a:r>
              <a:rPr lang="en-US" altLang="zh-CN" dirty="0" smtClean="0">
                <a:solidFill>
                  <a:srgbClr val="0000CC"/>
                </a:solidFill>
                <a:sym typeface="+mn-ea"/>
              </a:rPr>
              <a:t>activity_main.xml</a:t>
            </a:r>
            <a:r>
              <a:rPr lang="zh-CN" altLang="en-US" dirty="0" smtClean="0">
                <a:solidFill>
                  <a:srgbClr val="0000CC"/>
                </a:solidFill>
                <a:sym typeface="+mn-ea"/>
              </a:rPr>
              <a:t>中添加一个</a:t>
            </a:r>
            <a:r>
              <a:rPr lang="en-US" altLang="zh-CN" dirty="0" smtClean="0">
                <a:solidFill>
                  <a:srgbClr val="0000CC"/>
                </a:solidFill>
                <a:sym typeface="+mn-ea"/>
              </a:rPr>
              <a:t>ListView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" y="1794510"/>
            <a:ext cx="6677660" cy="1914525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4000"/>
              </a:prstClr>
            </a:outerShdw>
          </a:effectLst>
        </p:spPr>
      </p:pic>
      <p:sp>
        <p:nvSpPr>
          <p:cNvPr id="8" name="线形标注 1 7"/>
          <p:cNvSpPr/>
          <p:nvPr/>
        </p:nvSpPr>
        <p:spPr>
          <a:xfrm>
            <a:off x="5033010" y="2411095"/>
            <a:ext cx="2920365" cy="449580"/>
          </a:xfrm>
          <a:prstGeom prst="borderCallout1">
            <a:avLst>
              <a:gd name="adj1" fmla="val 55435"/>
              <a:gd name="adj2" fmla="val -4652"/>
              <a:gd name="adj3" fmla="val 94157"/>
              <a:gd name="adj4" fmla="val -3533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占满整个布局的</a:t>
            </a:r>
            <a:r>
              <a:rPr lang="en-US" altLang="zh-CN" dirty="0"/>
              <a:t>ListView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 smtClean="0">
                <a:sym typeface="+mn-ea"/>
              </a:rPr>
              <a:t>ListView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0000CC"/>
                </a:solidFill>
              </a:rPr>
              <a:t>MainActivity</a:t>
            </a:r>
            <a:endParaRPr lang="en-US" altLang="zh-CN">
              <a:solidFill>
                <a:srgbClr val="0000CC"/>
              </a:solidFill>
            </a:endParaRPr>
          </a:p>
        </p:txBody>
      </p:sp>
      <p:pic>
        <p:nvPicPr>
          <p:cNvPr id="4" name="图片 3" descr="捕获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292860"/>
            <a:ext cx="7040245" cy="343916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4000"/>
              </a:prstClr>
            </a:outerShdw>
          </a:effectLst>
        </p:spPr>
      </p:pic>
      <p:sp>
        <p:nvSpPr>
          <p:cNvPr id="8" name="线形标注 1 7"/>
          <p:cNvSpPr/>
          <p:nvPr/>
        </p:nvSpPr>
        <p:spPr>
          <a:xfrm>
            <a:off x="5384165" y="843280"/>
            <a:ext cx="2345055" cy="619125"/>
          </a:xfrm>
          <a:prstGeom prst="borderCallout1">
            <a:avLst>
              <a:gd name="adj1" fmla="val 55435"/>
              <a:gd name="adj2" fmla="val -4652"/>
              <a:gd name="adj3" fmla="val 132923"/>
              <a:gd name="adj4" fmla="val -524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data</a:t>
            </a:r>
            <a:r>
              <a:rPr lang="zh-CN" altLang="en-US" dirty="0"/>
              <a:t>数组包含</a:t>
            </a:r>
            <a:r>
              <a:rPr lang="en-US" altLang="zh-CN" dirty="0"/>
              <a:t>ListView</a:t>
            </a:r>
            <a:r>
              <a:rPr lang="zh-CN" altLang="en-US" dirty="0"/>
              <a:t>要显示的内容</a:t>
            </a:r>
            <a:endParaRPr lang="zh-CN" altLang="en-US" dirty="0"/>
          </a:p>
        </p:txBody>
      </p:sp>
      <p:sp>
        <p:nvSpPr>
          <p:cNvPr id="5" name="线形标注 1 4"/>
          <p:cNvSpPr/>
          <p:nvPr/>
        </p:nvSpPr>
        <p:spPr>
          <a:xfrm>
            <a:off x="5384165" y="1761490"/>
            <a:ext cx="3420110" cy="852805"/>
          </a:xfrm>
          <a:prstGeom prst="borderCallout1">
            <a:avLst>
              <a:gd name="adj1" fmla="val 55435"/>
              <a:gd name="adj2" fmla="val -4652"/>
              <a:gd name="adj3" fmla="val 195011"/>
              <a:gd name="adj4" fmla="val -3689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 dirty="0"/>
              <a:t>ArrayAdapter</a:t>
            </a:r>
            <a:r>
              <a:rPr lang="zh-CN" altLang="en-US" sz="1400" dirty="0"/>
              <a:t>适配器将数据传递给</a:t>
            </a:r>
            <a:r>
              <a:rPr lang="en-US" altLang="zh-CN" sz="1400" dirty="0"/>
              <a:t>ListView,</a:t>
            </a:r>
            <a:r>
              <a:rPr lang="zh-CN" altLang="en-US" sz="1400" dirty="0"/>
              <a:t>依次传入三个参数：第一个参数为当前上下文，第二个参数为</a:t>
            </a:r>
            <a:r>
              <a:rPr lang="en-US" altLang="zh-CN" sz="1400" dirty="0"/>
              <a:t>ListView</a:t>
            </a:r>
            <a:r>
              <a:rPr lang="zh-CN" altLang="en-US" sz="1400" dirty="0"/>
              <a:t>的子布局</a:t>
            </a:r>
            <a:r>
              <a:rPr lang="en-US" altLang="zh-CN" sz="1400" dirty="0"/>
              <a:t>id</a:t>
            </a:r>
            <a:r>
              <a:rPr lang="zh-CN" altLang="en-US" sz="1400" dirty="0"/>
              <a:t>，第三个参数为要适配的数据</a:t>
            </a:r>
            <a:endParaRPr lang="zh-CN" altLang="en-US" sz="1400" dirty="0"/>
          </a:p>
        </p:txBody>
      </p:sp>
      <p:sp>
        <p:nvSpPr>
          <p:cNvPr id="6" name="线形标注 1 5"/>
          <p:cNvSpPr/>
          <p:nvPr/>
        </p:nvSpPr>
        <p:spPr>
          <a:xfrm>
            <a:off x="5384165" y="2703195"/>
            <a:ext cx="2526030" cy="619125"/>
          </a:xfrm>
          <a:prstGeom prst="borderCallout1">
            <a:avLst>
              <a:gd name="adj1" fmla="val 55435"/>
              <a:gd name="adj2" fmla="val -4652"/>
              <a:gd name="adj3" fmla="val 141538"/>
              <a:gd name="adj4" fmla="val -479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 dirty="0"/>
              <a:t>R.layout.simple_list_item_1</a:t>
            </a:r>
            <a:r>
              <a:rPr lang="zh-CN" altLang="en-US" sz="1400" dirty="0"/>
              <a:t>是</a:t>
            </a:r>
            <a:r>
              <a:rPr lang="en-US" altLang="zh-CN" sz="1400" dirty="0"/>
              <a:t>ListView</a:t>
            </a:r>
            <a:r>
              <a:rPr lang="zh-CN" altLang="en-US" sz="1400" dirty="0"/>
              <a:t>的子布局，也就是</a:t>
            </a:r>
            <a:r>
              <a:rPr lang="en-US" altLang="zh-CN" sz="1400" dirty="0"/>
              <a:t>ListView</a:t>
            </a:r>
            <a:r>
              <a:rPr lang="zh-CN" altLang="en-US" sz="1400" dirty="0"/>
              <a:t>每一个</a:t>
            </a:r>
            <a:r>
              <a:rPr lang="en-US" altLang="zh-CN" sz="1400" dirty="0"/>
              <a:t>item</a:t>
            </a:r>
            <a:r>
              <a:rPr lang="zh-CN" altLang="en-US" sz="1400" dirty="0"/>
              <a:t>的布局</a:t>
            </a:r>
            <a:endParaRPr lang="zh-CN" altLang="en-US" sz="1400" dirty="0"/>
          </a:p>
        </p:txBody>
      </p:sp>
      <p:sp>
        <p:nvSpPr>
          <p:cNvPr id="7" name="线形标注 1 6"/>
          <p:cNvSpPr/>
          <p:nvPr/>
        </p:nvSpPr>
        <p:spPr>
          <a:xfrm>
            <a:off x="5384165" y="4036060"/>
            <a:ext cx="2345055" cy="619125"/>
          </a:xfrm>
          <a:prstGeom prst="borderCallout1">
            <a:avLst>
              <a:gd name="adj1" fmla="val 55435"/>
              <a:gd name="adj2" fmla="val -4652"/>
              <a:gd name="adj3" fmla="val 512"/>
              <a:gd name="adj4" fmla="val -737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将构建好的适配器对象传递给</a:t>
            </a:r>
            <a:r>
              <a:rPr lang="en-US" altLang="zh-CN" dirty="0"/>
              <a:t>ListView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 smtClean="0">
                <a:sym typeface="+mn-ea"/>
              </a:rPr>
              <a:t>ListView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9" y="650265"/>
            <a:ext cx="8856984" cy="3960440"/>
          </a:xfrm>
        </p:spPr>
        <p:txBody>
          <a:bodyPr/>
          <a:p>
            <a:r>
              <a:rPr lang="zh-CN" altLang="en-US">
                <a:solidFill>
                  <a:srgbClr val="0000CC"/>
                </a:solidFill>
              </a:rPr>
              <a:t>定制</a:t>
            </a:r>
            <a:r>
              <a:rPr lang="en-US" altLang="zh-CN">
                <a:solidFill>
                  <a:srgbClr val="0000CC"/>
                </a:solidFill>
              </a:rPr>
              <a:t>ListView</a:t>
            </a:r>
            <a:r>
              <a:rPr lang="zh-CN" altLang="en-US">
                <a:solidFill>
                  <a:srgbClr val="0000CC"/>
                </a:solidFill>
              </a:rPr>
              <a:t>的界面，如右图所示</a:t>
            </a:r>
            <a:endParaRPr lang="zh-CN" altLang="en-US">
              <a:solidFill>
                <a:srgbClr val="0000CC"/>
              </a:solidFill>
            </a:endParaRPr>
          </a:p>
          <a:p>
            <a:r>
              <a:rPr lang="zh-CN" altLang="en-US">
                <a:solidFill>
                  <a:srgbClr val="0000CC"/>
                </a:solidFill>
              </a:rPr>
              <a:t>新建类</a:t>
            </a:r>
            <a:r>
              <a:rPr lang="en-US" altLang="zh-CN">
                <a:solidFill>
                  <a:srgbClr val="0000CC"/>
                </a:solidFill>
              </a:rPr>
              <a:t>Fruit</a:t>
            </a:r>
            <a:endParaRPr lang="en-US" altLang="zh-CN">
              <a:solidFill>
                <a:srgbClr val="0000CC"/>
              </a:solidFill>
            </a:endParaRPr>
          </a:p>
        </p:txBody>
      </p:sp>
      <p:pic>
        <p:nvPicPr>
          <p:cNvPr id="4" name="图片 3" descr="捕获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1590" y="771525"/>
            <a:ext cx="2315210" cy="3839210"/>
          </a:xfrm>
          <a:prstGeom prst="rect">
            <a:avLst/>
          </a:prstGeom>
        </p:spPr>
      </p:pic>
      <p:pic>
        <p:nvPicPr>
          <p:cNvPr id="5" name="图片 4" descr="捕获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00810"/>
            <a:ext cx="3029585" cy="990600"/>
          </a:xfrm>
          <a:prstGeom prst="rect">
            <a:avLst/>
          </a:prstGeom>
        </p:spPr>
      </p:pic>
      <p:pic>
        <p:nvPicPr>
          <p:cNvPr id="6" name="图片 5" descr="捕获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91410"/>
            <a:ext cx="4420235" cy="2705735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3486785" y="997585"/>
            <a:ext cx="2600960" cy="819150"/>
          </a:xfrm>
          <a:prstGeom prst="borderCallout1">
            <a:avLst>
              <a:gd name="adj1" fmla="val 55435"/>
              <a:gd name="adj2" fmla="val -4652"/>
              <a:gd name="adj3" fmla="val 65503"/>
              <a:gd name="adj4" fmla="val -4597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定义一个</a:t>
            </a:r>
            <a:r>
              <a:rPr lang="en-US" altLang="zh-CN" dirty="0"/>
              <a:t>Fruit</a:t>
            </a:r>
            <a:r>
              <a:rPr lang="zh-CN" altLang="en-US" dirty="0"/>
              <a:t>实体类，作为</a:t>
            </a:r>
            <a:r>
              <a:rPr lang="en-US" altLang="zh-CN" dirty="0"/>
              <a:t>ListView</a:t>
            </a:r>
            <a:r>
              <a:rPr lang="zh-CN" altLang="en-US" dirty="0"/>
              <a:t>适配器的适配类型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3486785" y="2721610"/>
            <a:ext cx="2377440" cy="819150"/>
          </a:xfrm>
          <a:prstGeom prst="borderCallout1">
            <a:avLst>
              <a:gd name="adj1" fmla="val 55435"/>
              <a:gd name="adj2" fmla="val -4652"/>
              <a:gd name="adj3" fmla="val -81317"/>
              <a:gd name="adj4" fmla="val -422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name</a:t>
            </a:r>
            <a:r>
              <a:rPr lang="zh-CN" altLang="en-US" dirty="0"/>
              <a:t>表示水果名字，</a:t>
            </a:r>
            <a:r>
              <a:rPr lang="en-US" altLang="zh-CN" dirty="0"/>
              <a:t>imageId</a:t>
            </a:r>
            <a:r>
              <a:rPr lang="zh-CN" altLang="en-US" dirty="0"/>
              <a:t>表示水果对应图片的</a:t>
            </a:r>
            <a:r>
              <a:rPr lang="en-US" altLang="zh-CN" dirty="0"/>
              <a:t>id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7" grpId="0" bldLvl="0" animBg="1"/>
    </p:bldLst>
  </p:timing>
</p:sld>
</file>

<file path=ppt/theme/theme1.xml><?xml version="1.0" encoding="utf-8"?>
<a:theme xmlns:a="http://schemas.openxmlformats.org/drawingml/2006/main" name="2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219</Template>
  <TotalTime>0</TotalTime>
  <Words>3532</Words>
  <Application>WPS 演示</Application>
  <PresentationFormat>全屏显示(16:9)</PresentationFormat>
  <Paragraphs>281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Calibri</vt:lpstr>
      <vt:lpstr>Arial Unicode MS</vt:lpstr>
      <vt:lpstr>219</vt:lpstr>
      <vt:lpstr>移动应用开发</vt:lpstr>
      <vt:lpstr>本节课学习内容</vt:lpstr>
      <vt:lpstr>ListView</vt:lpstr>
      <vt:lpstr>ListView</vt:lpstr>
      <vt:lpstr>ListView</vt:lpstr>
      <vt:lpstr>ListView</vt:lpstr>
      <vt:lpstr>ListView</vt:lpstr>
      <vt:lpstr>ListView</vt:lpstr>
      <vt:lpstr>ListView</vt:lpstr>
      <vt:lpstr>ListView</vt:lpstr>
      <vt:lpstr>ListView</vt:lpstr>
      <vt:lpstr>ListView</vt:lpstr>
      <vt:lpstr>ListView</vt:lpstr>
      <vt:lpstr>本节课学习内容</vt:lpstr>
      <vt:lpstr>滚动控件RecyclerView</vt:lpstr>
      <vt:lpstr>滚动控件RecyclerView</vt:lpstr>
      <vt:lpstr>滚动控件RecyclerView</vt:lpstr>
      <vt:lpstr>滚动控件RecyclerView</vt:lpstr>
      <vt:lpstr>滚动控件RecyclerView</vt:lpstr>
      <vt:lpstr>滚动控件RecyclerView</vt:lpstr>
      <vt:lpstr>滚动控件RecyclerView</vt:lpstr>
      <vt:lpstr>滚动控件RecyclerView</vt:lpstr>
      <vt:lpstr>本节课学习内容</vt:lpstr>
      <vt:lpstr>界面编写实践</vt:lpstr>
      <vt:lpstr>界面编写实践</vt:lpstr>
      <vt:lpstr>界面编写实践</vt:lpstr>
      <vt:lpstr>界面编写实践</vt:lpstr>
      <vt:lpstr>界面编写实践</vt:lpstr>
      <vt:lpstr>界面编写实践</vt:lpstr>
      <vt:lpstr>界面编写实践</vt:lpstr>
      <vt:lpstr>界面编写实践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YANGS2015</dc:creator>
  <cp:lastModifiedBy>Mr.W</cp:lastModifiedBy>
  <cp:revision>94</cp:revision>
  <dcterms:created xsi:type="dcterms:W3CDTF">2015-03-18T15:00:00Z</dcterms:created>
  <dcterms:modified xsi:type="dcterms:W3CDTF">2018-01-09T07:57:32Z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